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10" r:id="rId1"/>
  </p:sldMasterIdLst>
  <p:sldIdLst>
    <p:sldId id="287" r:id="rId2"/>
    <p:sldId id="288" r:id="rId3"/>
    <p:sldId id="257" r:id="rId4"/>
    <p:sldId id="258" r:id="rId5"/>
    <p:sldId id="260" r:id="rId6"/>
    <p:sldId id="289" r:id="rId7"/>
    <p:sldId id="290" r:id="rId8"/>
    <p:sldId id="291" r:id="rId9"/>
    <p:sldId id="292" r:id="rId10"/>
    <p:sldId id="293" r:id="rId11"/>
    <p:sldId id="294" r:id="rId12"/>
    <p:sldId id="295" r:id="rId13"/>
    <p:sldId id="296" r:id="rId14"/>
    <p:sldId id="261" r:id="rId15"/>
    <p:sldId id="262" r:id="rId16"/>
    <p:sldId id="264" r:id="rId17"/>
    <p:sldId id="265" r:id="rId18"/>
    <p:sldId id="266" r:id="rId19"/>
    <p:sldId id="267" r:id="rId20"/>
    <p:sldId id="268" r:id="rId21"/>
    <p:sldId id="297" r:id="rId22"/>
    <p:sldId id="269" r:id="rId23"/>
    <p:sldId id="270" r:id="rId24"/>
    <p:sldId id="271" r:id="rId25"/>
    <p:sldId id="272" r:id="rId26"/>
    <p:sldId id="273" r:id="rId27"/>
    <p:sldId id="274" r:id="rId28"/>
    <p:sldId id="275" r:id="rId29"/>
    <p:sldId id="299" r:id="rId30"/>
    <p:sldId id="276" r:id="rId31"/>
    <p:sldId id="277" r:id="rId32"/>
    <p:sldId id="278" r:id="rId33"/>
    <p:sldId id="279" r:id="rId34"/>
    <p:sldId id="280" r:id="rId35"/>
    <p:sldId id="281" r:id="rId36"/>
    <p:sldId id="282" r:id="rId37"/>
    <p:sldId id="283" r:id="rId38"/>
    <p:sldId id="284" r:id="rId39"/>
    <p:sldId id="285" r:id="rId40"/>
    <p:sldId id="298" r:id="rId4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1164"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5/2/2020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5/2/2020</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1D8BD707-D9CF-40AE-B4C6-C98DA3205C09}"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D8BD707-D9CF-40AE-B4C6-C98DA3205C09}" type="datetimeFigureOut">
              <a:rPr lang="en-US" smtClean="0"/>
              <a:pPr/>
              <a:t>5/2/2020</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newharbinger.com/context-press/cbt-made-simple"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200400"/>
            <a:ext cx="6705600" cy="2215991"/>
          </a:xfrm>
        </p:spPr>
        <p:txBody>
          <a:bodyPr>
            <a:normAutofit/>
          </a:bodyPr>
          <a:lstStyle/>
          <a:p>
            <a:pPr marL="10160" marR="5080" algn="l">
              <a:lnSpc>
                <a:spcPct val="120000"/>
              </a:lnSpc>
              <a:spcBef>
                <a:spcPts val="100"/>
              </a:spcBef>
            </a:pPr>
            <a:r>
              <a:rPr lang="en-US" b="1" i="1" dirty="0" smtClean="0">
                <a:effectLst>
                  <a:outerShdw blurRad="38100" dist="38100" dir="2700000" algn="tl">
                    <a:srgbClr val="000000">
                      <a:alpha val="43137"/>
                    </a:srgbClr>
                  </a:outerShdw>
                </a:effectLst>
                <a:latin typeface="Palatino Linotype" pitchFamily="18" charset="0"/>
              </a:rPr>
              <a:t/>
            </a:r>
            <a:br>
              <a:rPr lang="en-US" b="1" i="1" dirty="0" smtClean="0">
                <a:effectLst>
                  <a:outerShdw blurRad="38100" dist="38100" dir="2700000" algn="tl">
                    <a:srgbClr val="000000">
                      <a:alpha val="43137"/>
                    </a:srgbClr>
                  </a:outerShdw>
                </a:effectLst>
                <a:latin typeface="Palatino Linotype" pitchFamily="18" charset="0"/>
              </a:rPr>
            </a:br>
            <a:endParaRPr lang="en-US" b="1" i="1" dirty="0">
              <a:latin typeface="Palatino Linotype" pitchFamily="18" charset="0"/>
            </a:endParaRPr>
          </a:p>
        </p:txBody>
      </p:sp>
      <p:sp>
        <p:nvSpPr>
          <p:cNvPr id="3" name="Rectangle 2"/>
          <p:cNvSpPr/>
          <p:nvPr/>
        </p:nvSpPr>
        <p:spPr>
          <a:xfrm>
            <a:off x="914400" y="914400"/>
            <a:ext cx="6553200" cy="1754326"/>
          </a:xfrm>
          <a:prstGeom prst="rect">
            <a:avLst/>
          </a:prstGeom>
        </p:spPr>
        <p:txBody>
          <a:bodyPr wrap="square">
            <a:spAutoFit/>
          </a:bodyPr>
          <a:lstStyle/>
          <a:p>
            <a:r>
              <a:rPr lang="en-US" sz="5400" b="1" dirty="0" smtClean="0">
                <a:solidFill>
                  <a:srgbClr val="FFC000"/>
                </a:solidFill>
                <a:latin typeface="Algerian" pitchFamily="82" charset="0"/>
                <a:cs typeface="Times New Roman" pitchFamily="18" charset="0"/>
              </a:rPr>
              <a:t>Case</a:t>
            </a:r>
            <a:r>
              <a:rPr lang="en-US" sz="5400" b="1" spc="-65" dirty="0" smtClean="0">
                <a:solidFill>
                  <a:srgbClr val="FFC000"/>
                </a:solidFill>
                <a:latin typeface="Algerian" pitchFamily="82" charset="0"/>
                <a:cs typeface="Times New Roman" pitchFamily="18" charset="0"/>
              </a:rPr>
              <a:t> </a:t>
            </a:r>
            <a:r>
              <a:rPr lang="en-US" sz="5400" b="1" spc="-5" dirty="0" smtClean="0">
                <a:solidFill>
                  <a:srgbClr val="FFC000"/>
                </a:solidFill>
                <a:latin typeface="Algerian" pitchFamily="82" charset="0"/>
                <a:cs typeface="Times New Roman" pitchFamily="18" charset="0"/>
              </a:rPr>
              <a:t>Formulation</a:t>
            </a:r>
            <a:endParaRPr lang="en-US" sz="5400" dirty="0">
              <a:solidFill>
                <a:srgbClr val="FFC000"/>
              </a:solidFill>
              <a:latin typeface="Algerian" pitchFamily="82"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90600"/>
            <a:ext cx="7924800" cy="3662541"/>
          </a:xfrm>
          <a:prstGeom prst="rect">
            <a:avLst/>
          </a:prstGeom>
        </p:spPr>
        <p:txBody>
          <a:bodyPr wrap="square">
            <a:spAutoFit/>
          </a:bodyPr>
          <a:lstStyle/>
          <a:p>
            <a:pPr fontAlgn="base"/>
            <a:r>
              <a:rPr lang="en-US" sz="2800" b="1" dirty="0" smtClean="0">
                <a:solidFill>
                  <a:srgbClr val="FFC000"/>
                </a:solidFill>
                <a:latin typeface="Times New Roman" pitchFamily="18" charset="0"/>
                <a:cs typeface="Times New Roman" pitchFamily="18" charset="0"/>
              </a:rPr>
              <a:t>4-</a:t>
            </a:r>
            <a:r>
              <a:rPr lang="en-US" sz="2800" dirty="0" smtClean="0">
                <a:latin typeface="Times New Roman" pitchFamily="18" charset="0"/>
                <a:cs typeface="Times New Roman" pitchFamily="18" charset="0"/>
              </a:rPr>
              <a:t> The case formulation should continue to be tested and revised throughout treatment with the goal of targeting mechanisms involved in the onset and maintenance of the client’s symptoms and problems. With ongoing consent of the client, it should be used as a guide for treatment planning and clinical decision making.</a:t>
            </a:r>
          </a:p>
          <a:p>
            <a:r>
              <a:rPr lang="en-US" dirty="0" smtClean="0"/>
              <a:t/>
            </a:r>
            <a:br>
              <a:rPr lang="en-US" dirty="0" smtClean="0"/>
            </a:b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305342"/>
            <a:ext cx="5943600" cy="2862322"/>
          </a:xfrm>
          <a:prstGeom prst="rect">
            <a:avLst/>
          </a:prstGeom>
        </p:spPr>
        <p:txBody>
          <a:bodyPr wrap="square">
            <a:spAutoFit/>
          </a:bodyPr>
          <a:lstStyle/>
          <a:p>
            <a:pPr fontAlgn="base"/>
            <a:r>
              <a:rPr lang="en-US" sz="6000" b="1" dirty="0" smtClean="0">
                <a:solidFill>
                  <a:srgbClr val="FFC000"/>
                </a:solidFill>
                <a:latin typeface="Algerian" pitchFamily="82" charset="0"/>
              </a:rPr>
              <a:t>Components of Case Formulation</a:t>
            </a:r>
            <a:r>
              <a:rPr lang="en-US" b="1" dirty="0" smtClean="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838200"/>
            <a:ext cx="8153400" cy="5262979"/>
          </a:xfrm>
          <a:prstGeom prst="rect">
            <a:avLst/>
          </a:prstGeom>
        </p:spPr>
        <p:txBody>
          <a:bodyPr wrap="square">
            <a:spAutoFit/>
          </a:bodyPr>
          <a:lstStyle/>
          <a:p>
            <a:pPr fontAlgn="base"/>
            <a:r>
              <a:rPr lang="en-US" sz="2800" dirty="0" smtClean="0">
                <a:latin typeface="Times New Roman" pitchFamily="18" charset="0"/>
                <a:cs typeface="Times New Roman" pitchFamily="18" charset="0"/>
              </a:rPr>
              <a:t>A case formulation should provide a coherent summary and explanation of a client’s symptoms and problems. It should include the following components (Persons, 2008):</a:t>
            </a:r>
          </a:p>
          <a:p>
            <a:pPr fontAlgn="base">
              <a:buFont typeface="Wingdings" pitchFamily="2" charset="2"/>
              <a:buChar char="q"/>
            </a:pPr>
            <a:r>
              <a:rPr lang="en-US" sz="2800" b="1" dirty="0" smtClean="0">
                <a:solidFill>
                  <a:srgbClr val="FFC000"/>
                </a:solidFill>
                <a:latin typeface="Times New Roman" pitchFamily="18" charset="0"/>
                <a:cs typeface="Times New Roman" pitchFamily="18" charset="0"/>
              </a:rPr>
              <a:t> Problems: </a:t>
            </a:r>
            <a:r>
              <a:rPr lang="en-US" sz="2800" dirty="0" smtClean="0">
                <a:latin typeface="Times New Roman" pitchFamily="18" charset="0"/>
                <a:cs typeface="Times New Roman" pitchFamily="18" charset="0"/>
              </a:rPr>
              <a:t>Psychological symptoms and features of a disorder, and related problems in various areas of life—social, interpersonal, academic, occupational.</a:t>
            </a:r>
          </a:p>
          <a:p>
            <a:pPr fontAlgn="base"/>
            <a:endParaRPr lang="en-US" sz="2800" dirty="0" smtClean="0">
              <a:latin typeface="Times New Roman" pitchFamily="18" charset="0"/>
              <a:cs typeface="Times New Roman" pitchFamily="18" charset="0"/>
            </a:endParaRPr>
          </a:p>
          <a:p>
            <a:pPr fontAlgn="base">
              <a:buFont typeface="Wingdings" pitchFamily="2" charset="2"/>
              <a:buChar char="q"/>
            </a:pPr>
            <a:r>
              <a:rPr lang="en-US" sz="2800" dirty="0" smtClean="0">
                <a:solidFill>
                  <a:srgbClr val="FFC000"/>
                </a:solidFill>
                <a:latin typeface="Times New Roman" pitchFamily="18" charset="0"/>
                <a:cs typeface="Times New Roman" pitchFamily="18" charset="0"/>
              </a:rPr>
              <a:t> </a:t>
            </a:r>
            <a:r>
              <a:rPr lang="en-US" sz="2800" b="1" dirty="0" smtClean="0">
                <a:solidFill>
                  <a:srgbClr val="FFC000"/>
                </a:solidFill>
                <a:latin typeface="Times New Roman" pitchFamily="18" charset="0"/>
                <a:cs typeface="Times New Roman" pitchFamily="18" charset="0"/>
              </a:rPr>
              <a:t>Mechanisms: </a:t>
            </a:r>
            <a:r>
              <a:rPr lang="en-US" sz="2800" dirty="0" smtClean="0">
                <a:latin typeface="Times New Roman" pitchFamily="18" charset="0"/>
                <a:cs typeface="Times New Roman" pitchFamily="18" charset="0"/>
              </a:rPr>
              <a:t>Psychological factors—cognitive, behavioral—that cause or maintain the client’s problems. Mechanisms are the primary treatment targets.</a:t>
            </a:r>
            <a:endParaRPr lang="en-US" sz="28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38200"/>
            <a:ext cx="8153400" cy="4401205"/>
          </a:xfrm>
          <a:prstGeom prst="rect">
            <a:avLst/>
          </a:prstGeom>
        </p:spPr>
        <p:txBody>
          <a:bodyPr wrap="square">
            <a:spAutoFit/>
          </a:bodyPr>
          <a:lstStyle/>
          <a:p>
            <a:pPr fontAlgn="base">
              <a:buFont typeface="Wingdings" pitchFamily="2" charset="2"/>
              <a:buChar char="q"/>
            </a:pPr>
            <a:r>
              <a:rPr lang="en-US" sz="2800" dirty="0" smtClean="0">
                <a:solidFill>
                  <a:srgbClr val="FFC000"/>
                </a:solidFill>
                <a:latin typeface="Times New Roman" pitchFamily="18" charset="0"/>
                <a:cs typeface="Times New Roman" pitchFamily="18" charset="0"/>
              </a:rPr>
              <a:t> </a:t>
            </a:r>
            <a:r>
              <a:rPr lang="en-US" sz="2800" b="1" dirty="0" smtClean="0">
                <a:solidFill>
                  <a:srgbClr val="FFC000"/>
                </a:solidFill>
                <a:latin typeface="Times New Roman" pitchFamily="18" charset="0"/>
                <a:cs typeface="Times New Roman" pitchFamily="18" charset="0"/>
              </a:rPr>
              <a:t>Origins: </a:t>
            </a:r>
            <a:r>
              <a:rPr lang="en-US" sz="2800" dirty="0" smtClean="0">
                <a:latin typeface="Times New Roman" pitchFamily="18" charset="0"/>
                <a:cs typeface="Times New Roman" pitchFamily="18" charset="0"/>
              </a:rPr>
              <a:t>Distal factors or processes that lead to the mechanisms and thereby predispose the client to developing certain psychological symptoms and problems.</a:t>
            </a:r>
          </a:p>
          <a:p>
            <a:pPr fontAlgn="base"/>
            <a:endParaRPr lang="en-US" sz="2800" dirty="0" smtClean="0">
              <a:latin typeface="Times New Roman" pitchFamily="18" charset="0"/>
              <a:cs typeface="Times New Roman" pitchFamily="18" charset="0"/>
            </a:endParaRPr>
          </a:p>
          <a:p>
            <a:pPr fontAlgn="base">
              <a:buFont typeface="Wingdings" pitchFamily="2" charset="2"/>
              <a:buChar char="q"/>
            </a:pPr>
            <a:r>
              <a:rPr lang="en-US" sz="2800" b="1" dirty="0" smtClean="0">
                <a:solidFill>
                  <a:srgbClr val="FFC000"/>
                </a:solidFill>
                <a:latin typeface="Times New Roman" pitchFamily="18" charset="0"/>
                <a:cs typeface="Times New Roman" pitchFamily="18" charset="0"/>
              </a:rPr>
              <a:t> Precipitants: </a:t>
            </a:r>
            <a:r>
              <a:rPr lang="en-US" sz="2800" dirty="0" smtClean="0">
                <a:latin typeface="Times New Roman" pitchFamily="18" charset="0"/>
                <a:cs typeface="Times New Roman" pitchFamily="18" charset="0"/>
              </a:rPr>
              <a:t>Proximal factors that trigger or worsen the client’s symptoms and problems. Precipitants can be internal—physiological symptoms that trigger a panic attack—or external—a stressful life event that triggers a depressive episode.</a:t>
            </a:r>
            <a:endParaRPr lang="en-US" sz="28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4357" y="457022"/>
            <a:ext cx="8087359" cy="697230"/>
          </a:xfrm>
          <a:prstGeom prst="rect">
            <a:avLst/>
          </a:prstGeom>
        </p:spPr>
        <p:txBody>
          <a:bodyPr vert="horz" wrap="square" lIns="0" tIns="13335" rIns="0" bIns="0" rtlCol="0">
            <a:spAutoFit/>
          </a:bodyPr>
          <a:lstStyle/>
          <a:p>
            <a:pPr marL="12700">
              <a:lnSpc>
                <a:spcPct val="100000"/>
              </a:lnSpc>
              <a:spcBef>
                <a:spcPts val="105"/>
              </a:spcBef>
            </a:pPr>
            <a:r>
              <a:rPr sz="44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DSM-5 Tools and</a:t>
            </a:r>
            <a:r>
              <a:rPr sz="4400" spc="-7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sz="4400" spc="-5"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Enhancements</a:t>
            </a:r>
            <a:endParaRPr sz="440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object 3"/>
          <p:cNvSpPr/>
          <p:nvPr/>
        </p:nvSpPr>
        <p:spPr>
          <a:xfrm>
            <a:off x="762000" y="1904949"/>
            <a:ext cx="3657600" cy="3701288"/>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727828" y="2436393"/>
            <a:ext cx="3740150" cy="1988820"/>
          </a:xfrm>
          <a:prstGeom prst="rect">
            <a:avLst/>
          </a:prstGeom>
        </p:spPr>
        <p:txBody>
          <a:bodyPr vert="horz" wrap="square" lIns="0" tIns="97790" rIns="0" bIns="0" rtlCol="0">
            <a:spAutoFit/>
          </a:bodyPr>
          <a:lstStyle/>
          <a:p>
            <a:pPr marL="355600" indent="-342900">
              <a:lnSpc>
                <a:spcPct val="100000"/>
              </a:lnSpc>
              <a:spcBef>
                <a:spcPts val="770"/>
              </a:spcBef>
              <a:buFont typeface="Arial"/>
              <a:buChar char="•"/>
              <a:tabLst>
                <a:tab pos="354965" algn="l"/>
                <a:tab pos="355600" algn="l"/>
              </a:tabLst>
            </a:pPr>
            <a:r>
              <a:rPr sz="2800" spc="-5" dirty="0">
                <a:latin typeface="Palladio Uralic"/>
                <a:cs typeface="Palladio Uralic"/>
              </a:rPr>
              <a:t>Clinical rating</a:t>
            </a:r>
            <a:r>
              <a:rPr sz="2800" spc="-45" dirty="0">
                <a:latin typeface="Palladio Uralic"/>
                <a:cs typeface="Palladio Uralic"/>
              </a:rPr>
              <a:t> </a:t>
            </a:r>
            <a:r>
              <a:rPr sz="2800" spc="-5" dirty="0">
                <a:latin typeface="Palladio Uralic"/>
                <a:cs typeface="Palladio Uralic"/>
              </a:rPr>
              <a:t>scales</a:t>
            </a:r>
            <a:endParaRPr sz="2800">
              <a:latin typeface="Palladio Uralic"/>
              <a:cs typeface="Palladio Uralic"/>
            </a:endParaRPr>
          </a:p>
          <a:p>
            <a:pPr marL="355600" indent="-342900">
              <a:lnSpc>
                <a:spcPct val="100000"/>
              </a:lnSpc>
              <a:spcBef>
                <a:spcPts val="675"/>
              </a:spcBef>
              <a:buFont typeface="Arial"/>
              <a:buChar char="•"/>
              <a:tabLst>
                <a:tab pos="354965" algn="l"/>
                <a:tab pos="355600" algn="l"/>
              </a:tabLst>
            </a:pPr>
            <a:r>
              <a:rPr sz="2800" spc="-5" dirty="0">
                <a:latin typeface="Palladio Uralic"/>
                <a:cs typeface="Palladio Uralic"/>
              </a:rPr>
              <a:t>WHODAS</a:t>
            </a:r>
            <a:r>
              <a:rPr sz="2800" spc="-10" dirty="0">
                <a:latin typeface="Palladio Uralic"/>
                <a:cs typeface="Palladio Uralic"/>
              </a:rPr>
              <a:t> </a:t>
            </a:r>
            <a:r>
              <a:rPr sz="2800" spc="-5" dirty="0">
                <a:latin typeface="Palladio Uralic"/>
                <a:cs typeface="Palladio Uralic"/>
              </a:rPr>
              <a:t>2.0</a:t>
            </a:r>
            <a:endParaRPr sz="2800">
              <a:latin typeface="Palladio Uralic"/>
              <a:cs typeface="Palladio Uralic"/>
            </a:endParaRPr>
          </a:p>
          <a:p>
            <a:pPr marL="355600" marR="5080" indent="-342900">
              <a:lnSpc>
                <a:spcPct val="100000"/>
              </a:lnSpc>
              <a:spcBef>
                <a:spcPts val="670"/>
              </a:spcBef>
              <a:buFont typeface="Arial"/>
              <a:buChar char="•"/>
              <a:tabLst>
                <a:tab pos="354965" algn="l"/>
                <a:tab pos="355600" algn="l"/>
              </a:tabLst>
            </a:pPr>
            <a:r>
              <a:rPr sz="2800" dirty="0">
                <a:latin typeface="Palladio Uralic"/>
                <a:cs typeface="Palladio Uralic"/>
              </a:rPr>
              <a:t>Cultural</a:t>
            </a:r>
            <a:r>
              <a:rPr sz="2800" spc="-114" dirty="0">
                <a:latin typeface="Palladio Uralic"/>
                <a:cs typeface="Palladio Uralic"/>
              </a:rPr>
              <a:t> </a:t>
            </a:r>
            <a:r>
              <a:rPr sz="2800" spc="-5" dirty="0">
                <a:latin typeface="Palladio Uralic"/>
                <a:cs typeface="Palladio Uralic"/>
              </a:rPr>
              <a:t>Formulation  Interview</a:t>
            </a:r>
            <a:endParaRPr sz="2800">
              <a:latin typeface="Palladio Uralic"/>
              <a:cs typeface="Palladio Uralic"/>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8429" y="457022"/>
            <a:ext cx="5326380" cy="697230"/>
          </a:xfrm>
          <a:prstGeom prst="rect">
            <a:avLst/>
          </a:prstGeom>
        </p:spPr>
        <p:txBody>
          <a:bodyPr vert="horz" wrap="square" lIns="0" tIns="13335" rIns="0" bIns="0" rtlCol="0">
            <a:spAutoFit/>
          </a:bodyPr>
          <a:lstStyle/>
          <a:p>
            <a:pPr marL="12700">
              <a:lnSpc>
                <a:spcPct val="100000"/>
              </a:lnSpc>
              <a:spcBef>
                <a:spcPts val="105"/>
              </a:spcBef>
            </a:pPr>
            <a:r>
              <a:rPr sz="44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Clinical Rating</a:t>
            </a:r>
            <a:r>
              <a:rPr sz="4400" spc="-12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sz="44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Scales</a:t>
            </a:r>
            <a:endParaRPr sz="440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object 3"/>
          <p:cNvSpPr txBox="1"/>
          <p:nvPr/>
        </p:nvSpPr>
        <p:spPr>
          <a:xfrm>
            <a:off x="535940" y="1526794"/>
            <a:ext cx="7985125" cy="4137030"/>
          </a:xfrm>
          <a:prstGeom prst="rect">
            <a:avLst/>
          </a:prstGeom>
        </p:spPr>
        <p:txBody>
          <a:bodyPr vert="horz" wrap="square" lIns="0" tIns="12700" rIns="0" bIns="0" rtlCol="0">
            <a:spAutoFit/>
          </a:bodyPr>
          <a:lstStyle/>
          <a:p>
            <a:pPr marL="355600" indent="-343535">
              <a:lnSpc>
                <a:spcPct val="100000"/>
              </a:lnSpc>
              <a:spcBef>
                <a:spcPts val="100"/>
              </a:spcBef>
              <a:buFont typeface="Arial"/>
              <a:buChar char="•"/>
              <a:tabLst>
                <a:tab pos="355600" algn="l"/>
                <a:tab pos="356235" algn="l"/>
              </a:tabLst>
            </a:pPr>
            <a:r>
              <a:rPr sz="3000" dirty="0">
                <a:latin typeface="Times New Roman" pitchFamily="18" charset="0"/>
                <a:cs typeface="Times New Roman" pitchFamily="18" charset="0"/>
              </a:rPr>
              <a:t>Rationale </a:t>
            </a:r>
            <a:r>
              <a:rPr sz="3000" spc="-5" dirty="0">
                <a:latin typeface="Times New Roman" pitchFamily="18" charset="0"/>
                <a:cs typeface="Times New Roman" pitchFamily="18" charset="0"/>
              </a:rPr>
              <a:t>for</a:t>
            </a:r>
            <a:r>
              <a:rPr sz="3000" spc="-10" dirty="0">
                <a:latin typeface="Times New Roman" pitchFamily="18" charset="0"/>
                <a:cs typeface="Times New Roman" pitchFamily="18" charset="0"/>
              </a:rPr>
              <a:t> </a:t>
            </a:r>
            <a:r>
              <a:rPr sz="3000" spc="-5" dirty="0">
                <a:latin typeface="Times New Roman" pitchFamily="18" charset="0"/>
                <a:cs typeface="Times New Roman" pitchFamily="18" charset="0"/>
              </a:rPr>
              <a:t>adding:</a:t>
            </a:r>
            <a:endParaRPr sz="3000">
              <a:latin typeface="Times New Roman" pitchFamily="18" charset="0"/>
              <a:cs typeface="Times New Roman" pitchFamily="18" charset="0"/>
            </a:endParaRPr>
          </a:p>
          <a:p>
            <a:pPr marL="756285" lvl="1" indent="-287020">
              <a:lnSpc>
                <a:spcPct val="100000"/>
              </a:lnSpc>
              <a:spcBef>
                <a:spcPts val="20"/>
              </a:spcBef>
              <a:buFont typeface="Arial"/>
              <a:buChar char="–"/>
              <a:tabLst>
                <a:tab pos="756920" algn="l"/>
              </a:tabLst>
            </a:pPr>
            <a:r>
              <a:rPr sz="2600" dirty="0">
                <a:latin typeface="Times New Roman" pitchFamily="18" charset="0"/>
                <a:cs typeface="Times New Roman" pitchFamily="18" charset="0"/>
              </a:rPr>
              <a:t>Measurement-informed</a:t>
            </a:r>
            <a:r>
              <a:rPr sz="2600" spc="-35" dirty="0">
                <a:latin typeface="Times New Roman" pitchFamily="18" charset="0"/>
                <a:cs typeface="Times New Roman" pitchFamily="18" charset="0"/>
              </a:rPr>
              <a:t> </a:t>
            </a:r>
            <a:r>
              <a:rPr sz="2600" dirty="0">
                <a:latin typeface="Times New Roman" pitchFamily="18" charset="0"/>
                <a:cs typeface="Times New Roman" pitchFamily="18" charset="0"/>
              </a:rPr>
              <a:t>care</a:t>
            </a:r>
            <a:endParaRPr sz="2600">
              <a:latin typeface="Times New Roman" pitchFamily="18" charset="0"/>
              <a:cs typeface="Times New Roman" pitchFamily="18" charset="0"/>
            </a:endParaRPr>
          </a:p>
          <a:p>
            <a:pPr marL="756285" lvl="1" indent="-287020">
              <a:lnSpc>
                <a:spcPct val="100000"/>
              </a:lnSpc>
              <a:buFont typeface="Arial"/>
              <a:buChar char="–"/>
              <a:tabLst>
                <a:tab pos="756920" algn="l"/>
              </a:tabLst>
            </a:pPr>
            <a:r>
              <a:rPr sz="2600" dirty="0">
                <a:latin typeface="Times New Roman" pitchFamily="18" charset="0"/>
                <a:cs typeface="Times New Roman" pitchFamily="18" charset="0"/>
              </a:rPr>
              <a:t>Dimensional assessment of</a:t>
            </a:r>
            <a:r>
              <a:rPr sz="2600" spc="-40" dirty="0">
                <a:latin typeface="Times New Roman" pitchFamily="18" charset="0"/>
                <a:cs typeface="Times New Roman" pitchFamily="18" charset="0"/>
              </a:rPr>
              <a:t> </a:t>
            </a:r>
            <a:r>
              <a:rPr sz="2600" dirty="0">
                <a:latin typeface="Times New Roman" pitchFamily="18" charset="0"/>
                <a:cs typeface="Times New Roman" pitchFamily="18" charset="0"/>
              </a:rPr>
              <a:t>severity</a:t>
            </a:r>
            <a:endParaRPr sz="2600">
              <a:latin typeface="Times New Roman" pitchFamily="18" charset="0"/>
              <a:cs typeface="Times New Roman" pitchFamily="18" charset="0"/>
            </a:endParaRPr>
          </a:p>
          <a:p>
            <a:pPr marL="756285" lvl="1" indent="-287020">
              <a:lnSpc>
                <a:spcPct val="100000"/>
              </a:lnSpc>
              <a:buFont typeface="Arial"/>
              <a:buChar char="–"/>
              <a:tabLst>
                <a:tab pos="756920" algn="l"/>
              </a:tabLst>
            </a:pPr>
            <a:r>
              <a:rPr sz="2600" dirty="0">
                <a:latin typeface="Times New Roman" pitchFamily="18" charset="0"/>
                <a:cs typeface="Times New Roman" pitchFamily="18" charset="0"/>
              </a:rPr>
              <a:t>Assessment of </a:t>
            </a:r>
            <a:r>
              <a:rPr sz="2600" spc="-5" dirty="0">
                <a:latin typeface="Times New Roman" pitchFamily="18" charset="0"/>
                <a:cs typeface="Times New Roman" pitchFamily="18" charset="0"/>
              </a:rPr>
              <a:t>broad </a:t>
            </a:r>
            <a:r>
              <a:rPr sz="2600" dirty="0">
                <a:latin typeface="Times New Roman" pitchFamily="18" charset="0"/>
                <a:cs typeface="Times New Roman" pitchFamily="18" charset="0"/>
              </a:rPr>
              <a:t>range </a:t>
            </a:r>
            <a:r>
              <a:rPr sz="2600">
                <a:latin typeface="Times New Roman" pitchFamily="18" charset="0"/>
                <a:cs typeface="Times New Roman" pitchFamily="18" charset="0"/>
              </a:rPr>
              <a:t>of</a:t>
            </a:r>
            <a:r>
              <a:rPr sz="2600" spc="-70">
                <a:latin typeface="Times New Roman" pitchFamily="18" charset="0"/>
                <a:cs typeface="Times New Roman" pitchFamily="18" charset="0"/>
              </a:rPr>
              <a:t> </a:t>
            </a:r>
            <a:r>
              <a:rPr sz="2600" spc="-5" smtClean="0">
                <a:latin typeface="Times New Roman" pitchFamily="18" charset="0"/>
                <a:cs typeface="Times New Roman" pitchFamily="18" charset="0"/>
              </a:rPr>
              <a:t>symptoms</a:t>
            </a:r>
            <a:endParaRPr lang="en-US" sz="2600" spc="-5" dirty="0" smtClean="0">
              <a:latin typeface="Times New Roman" pitchFamily="18" charset="0"/>
              <a:cs typeface="Times New Roman" pitchFamily="18" charset="0"/>
            </a:endParaRPr>
          </a:p>
          <a:p>
            <a:pPr marL="756285" lvl="1" indent="-287020">
              <a:lnSpc>
                <a:spcPct val="100000"/>
              </a:lnSpc>
              <a:tabLst>
                <a:tab pos="756920" algn="l"/>
              </a:tabLst>
            </a:pPr>
            <a:endParaRPr sz="2600">
              <a:latin typeface="Times New Roman" pitchFamily="18" charset="0"/>
              <a:cs typeface="Times New Roman" pitchFamily="18" charset="0"/>
            </a:endParaRPr>
          </a:p>
          <a:p>
            <a:pPr marL="355600" indent="-343535">
              <a:lnSpc>
                <a:spcPts val="3595"/>
              </a:lnSpc>
              <a:buFont typeface="Arial"/>
              <a:buChar char="•"/>
              <a:tabLst>
                <a:tab pos="355600" algn="l"/>
                <a:tab pos="356235" algn="l"/>
              </a:tabLst>
            </a:pPr>
            <a:r>
              <a:rPr sz="3000" spc="-5" smtClean="0">
                <a:latin typeface="Times New Roman" pitchFamily="18" charset="0"/>
                <a:cs typeface="Times New Roman" pitchFamily="18" charset="0"/>
              </a:rPr>
              <a:t>Types</a:t>
            </a:r>
            <a:endParaRPr sz="3000">
              <a:latin typeface="Times New Roman" pitchFamily="18" charset="0"/>
              <a:cs typeface="Times New Roman" pitchFamily="18" charset="0"/>
            </a:endParaRPr>
          </a:p>
          <a:p>
            <a:pPr marL="756285" lvl="1" indent="-287020">
              <a:lnSpc>
                <a:spcPct val="100000"/>
              </a:lnSpc>
              <a:spcBef>
                <a:spcPts val="15"/>
              </a:spcBef>
              <a:buFont typeface="Arial"/>
              <a:buChar char="–"/>
              <a:tabLst>
                <a:tab pos="756920" algn="l"/>
              </a:tabLst>
            </a:pPr>
            <a:r>
              <a:rPr sz="2600" dirty="0">
                <a:latin typeface="Times New Roman" pitchFamily="18" charset="0"/>
                <a:cs typeface="Times New Roman" pitchFamily="18" charset="0"/>
              </a:rPr>
              <a:t>Cross-Cutting Symptom</a:t>
            </a:r>
            <a:r>
              <a:rPr sz="2600" spc="-55" dirty="0">
                <a:latin typeface="Times New Roman" pitchFamily="18" charset="0"/>
                <a:cs typeface="Times New Roman" pitchFamily="18" charset="0"/>
              </a:rPr>
              <a:t> </a:t>
            </a:r>
            <a:r>
              <a:rPr sz="2600" spc="-5" dirty="0">
                <a:latin typeface="Times New Roman" pitchFamily="18" charset="0"/>
                <a:cs typeface="Times New Roman" pitchFamily="18" charset="0"/>
              </a:rPr>
              <a:t>Measures</a:t>
            </a:r>
            <a:endParaRPr sz="2600">
              <a:latin typeface="Times New Roman" pitchFamily="18" charset="0"/>
              <a:cs typeface="Times New Roman" pitchFamily="18" charset="0"/>
            </a:endParaRPr>
          </a:p>
          <a:p>
            <a:pPr marL="756285" lvl="1" indent="-287020">
              <a:lnSpc>
                <a:spcPct val="100000"/>
              </a:lnSpc>
              <a:buFont typeface="Arial"/>
              <a:buChar char="–"/>
              <a:tabLst>
                <a:tab pos="756920" algn="l"/>
              </a:tabLst>
            </a:pPr>
            <a:r>
              <a:rPr sz="2600" dirty="0">
                <a:latin typeface="Times New Roman" pitchFamily="18" charset="0"/>
                <a:cs typeface="Times New Roman" pitchFamily="18" charset="0"/>
              </a:rPr>
              <a:t>Disorder-Specific Severity</a:t>
            </a:r>
            <a:r>
              <a:rPr sz="2600" spc="-25" dirty="0">
                <a:latin typeface="Times New Roman" pitchFamily="18" charset="0"/>
                <a:cs typeface="Times New Roman" pitchFamily="18" charset="0"/>
              </a:rPr>
              <a:t> </a:t>
            </a:r>
            <a:r>
              <a:rPr sz="2600" dirty="0">
                <a:latin typeface="Times New Roman" pitchFamily="18" charset="0"/>
                <a:cs typeface="Times New Roman" pitchFamily="18" charset="0"/>
              </a:rPr>
              <a:t>Measures</a:t>
            </a:r>
            <a:endParaRPr sz="2600">
              <a:latin typeface="Times New Roman" pitchFamily="18" charset="0"/>
              <a:cs typeface="Times New Roman" pitchFamily="18" charset="0"/>
            </a:endParaRPr>
          </a:p>
          <a:p>
            <a:pPr marL="756285" lvl="1" indent="-287020">
              <a:lnSpc>
                <a:spcPct val="100000"/>
              </a:lnSpc>
              <a:buFont typeface="Arial"/>
              <a:buChar char="–"/>
              <a:tabLst>
                <a:tab pos="756920" algn="l"/>
              </a:tabLst>
            </a:pPr>
            <a:r>
              <a:rPr sz="2600" dirty="0">
                <a:latin typeface="Times New Roman" pitchFamily="18" charset="0"/>
                <a:cs typeface="Times New Roman" pitchFamily="18" charset="0"/>
              </a:rPr>
              <a:t>Disability Measures (WHODAS</a:t>
            </a:r>
            <a:r>
              <a:rPr sz="2600" spc="-65" dirty="0">
                <a:latin typeface="Times New Roman" pitchFamily="18" charset="0"/>
                <a:cs typeface="Times New Roman" pitchFamily="18" charset="0"/>
              </a:rPr>
              <a:t> </a:t>
            </a:r>
            <a:r>
              <a:rPr sz="2600" dirty="0">
                <a:latin typeface="Times New Roman" pitchFamily="18" charset="0"/>
                <a:cs typeface="Times New Roman" pitchFamily="18" charset="0"/>
              </a:rPr>
              <a:t>2.0)</a:t>
            </a:r>
            <a:endParaRPr sz="2600">
              <a:latin typeface="Times New Roman" pitchFamily="18" charset="0"/>
              <a:cs typeface="Times New Roman" pitchFamily="18" charset="0"/>
            </a:endParaRPr>
          </a:p>
          <a:p>
            <a:pPr marL="756285" lvl="1" indent="-287020">
              <a:lnSpc>
                <a:spcPct val="100000"/>
              </a:lnSpc>
              <a:buFont typeface="Arial"/>
              <a:buChar char="–"/>
              <a:tabLst>
                <a:tab pos="756920" algn="l"/>
              </a:tabLst>
            </a:pPr>
            <a:r>
              <a:rPr sz="2600">
                <a:latin typeface="Times New Roman" pitchFamily="18" charset="0"/>
                <a:cs typeface="Times New Roman" pitchFamily="18" charset="0"/>
              </a:rPr>
              <a:t>Personality </a:t>
            </a:r>
            <a:r>
              <a:rPr sz="2600" smtClean="0">
                <a:latin typeface="Times New Roman" pitchFamily="18" charset="0"/>
                <a:cs typeface="Times New Roman" pitchFamily="18" charset="0"/>
              </a:rPr>
              <a:t>Inventories</a:t>
            </a:r>
            <a:endParaRPr sz="26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492074"/>
            <a:ext cx="7556779" cy="566181"/>
          </a:xfrm>
          <a:prstGeom prst="rect">
            <a:avLst/>
          </a:prstGeom>
        </p:spPr>
        <p:txBody>
          <a:bodyPr vert="horz" wrap="square" lIns="0" tIns="12065" rIns="0" bIns="0" rtlCol="0">
            <a:spAutoFit/>
          </a:bodyPr>
          <a:lstStyle/>
          <a:p>
            <a:pPr marL="12700">
              <a:lnSpc>
                <a:spcPct val="100000"/>
              </a:lnSpc>
              <a:spcBef>
                <a:spcPts val="95"/>
              </a:spcBef>
            </a:pPr>
            <a:r>
              <a:rPr sz="3600" spc="-5"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Cross-Cutting Symptom</a:t>
            </a:r>
            <a:r>
              <a:rPr sz="3600" spc="-1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sz="36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Measures</a:t>
            </a:r>
          </a:p>
        </p:txBody>
      </p:sp>
      <p:sp>
        <p:nvSpPr>
          <p:cNvPr id="3" name="object 3"/>
          <p:cNvSpPr txBox="1"/>
          <p:nvPr/>
        </p:nvSpPr>
        <p:spPr>
          <a:xfrm>
            <a:off x="535940" y="1606041"/>
            <a:ext cx="8011159" cy="4419600"/>
          </a:xfrm>
          <a:prstGeom prst="rect">
            <a:avLst/>
          </a:prstGeom>
        </p:spPr>
        <p:txBody>
          <a:bodyPr vert="horz" wrap="square" lIns="0" tIns="12700" rIns="0" bIns="0" rtlCol="0">
            <a:spAutoFit/>
          </a:bodyPr>
          <a:lstStyle/>
          <a:p>
            <a:pPr marL="355600" marR="1478915" indent="-343535">
              <a:lnSpc>
                <a:spcPct val="100000"/>
              </a:lnSpc>
              <a:spcBef>
                <a:spcPts val="100"/>
              </a:spcBef>
              <a:buFont typeface="Arial"/>
              <a:buChar char="•"/>
              <a:tabLst>
                <a:tab pos="355600" algn="l"/>
                <a:tab pos="356235" algn="l"/>
              </a:tabLst>
            </a:pPr>
            <a:r>
              <a:rPr sz="3000" spc="-5" dirty="0">
                <a:latin typeface="Times New Roman" pitchFamily="18" charset="0"/>
                <a:cs typeface="Times New Roman" pitchFamily="18" charset="0"/>
              </a:rPr>
              <a:t>Assesses </a:t>
            </a:r>
            <a:r>
              <a:rPr sz="3000" dirty="0">
                <a:latin typeface="Times New Roman" pitchFamily="18" charset="0"/>
                <a:cs typeface="Times New Roman" pitchFamily="18" charset="0"/>
              </a:rPr>
              <a:t>symptoms </a:t>
            </a:r>
            <a:r>
              <a:rPr sz="3000" spc="-5" dirty="0">
                <a:latin typeface="Times New Roman" pitchFamily="18" charset="0"/>
                <a:cs typeface="Times New Roman" pitchFamily="18" charset="0"/>
              </a:rPr>
              <a:t>across </a:t>
            </a:r>
            <a:r>
              <a:rPr sz="3000" dirty="0">
                <a:latin typeface="Times New Roman" pitchFamily="18" charset="0"/>
                <a:cs typeface="Times New Roman" pitchFamily="18" charset="0"/>
              </a:rPr>
              <a:t>the </a:t>
            </a:r>
            <a:r>
              <a:rPr sz="3000" spc="-5" dirty="0">
                <a:latin typeface="Times New Roman" pitchFamily="18" charset="0"/>
                <a:cs typeface="Times New Roman" pitchFamily="18" charset="0"/>
              </a:rPr>
              <a:t>major  </a:t>
            </a:r>
            <a:r>
              <a:rPr sz="3000" dirty="0">
                <a:latin typeface="Times New Roman" pitchFamily="18" charset="0"/>
                <a:cs typeface="Times New Roman" pitchFamily="18" charset="0"/>
              </a:rPr>
              <a:t>domains of</a:t>
            </a:r>
            <a:r>
              <a:rPr sz="3000" spc="-20" dirty="0">
                <a:latin typeface="Times New Roman" pitchFamily="18" charset="0"/>
                <a:cs typeface="Times New Roman" pitchFamily="18" charset="0"/>
              </a:rPr>
              <a:t> </a:t>
            </a:r>
            <a:r>
              <a:rPr sz="3000" spc="-5" dirty="0">
                <a:latin typeface="Times New Roman" pitchFamily="18" charset="0"/>
                <a:cs typeface="Times New Roman" pitchFamily="18" charset="0"/>
              </a:rPr>
              <a:t>psychopathology</a:t>
            </a:r>
            <a:endParaRPr sz="3000">
              <a:latin typeface="Times New Roman" pitchFamily="18" charset="0"/>
              <a:cs typeface="Times New Roman" pitchFamily="18" charset="0"/>
            </a:endParaRPr>
          </a:p>
          <a:p>
            <a:pPr marL="355600" indent="-343535">
              <a:lnSpc>
                <a:spcPct val="100000"/>
              </a:lnSpc>
              <a:spcBef>
                <a:spcPts val="720"/>
              </a:spcBef>
              <a:buFont typeface="Arial"/>
              <a:buChar char="•"/>
              <a:tabLst>
                <a:tab pos="355600" algn="l"/>
                <a:tab pos="356235" algn="l"/>
              </a:tabLst>
            </a:pPr>
            <a:r>
              <a:rPr sz="3000" spc="-5" dirty="0">
                <a:latin typeface="Times New Roman" pitchFamily="18" charset="0"/>
                <a:cs typeface="Times New Roman" pitchFamily="18" charset="0"/>
              </a:rPr>
              <a:t>Two</a:t>
            </a:r>
            <a:r>
              <a:rPr sz="3000" spc="-10" dirty="0">
                <a:latin typeface="Times New Roman" pitchFamily="18" charset="0"/>
                <a:cs typeface="Times New Roman" pitchFamily="18" charset="0"/>
              </a:rPr>
              <a:t> </a:t>
            </a:r>
            <a:r>
              <a:rPr sz="3000" spc="-5" dirty="0">
                <a:latin typeface="Times New Roman" pitchFamily="18" charset="0"/>
                <a:cs typeface="Times New Roman" pitchFamily="18" charset="0"/>
              </a:rPr>
              <a:t>types:</a:t>
            </a:r>
            <a:endParaRPr sz="3000">
              <a:latin typeface="Times New Roman" pitchFamily="18" charset="0"/>
              <a:cs typeface="Times New Roman" pitchFamily="18" charset="0"/>
            </a:endParaRPr>
          </a:p>
          <a:p>
            <a:pPr marL="287020" marR="6195060" lvl="1" indent="-287020" algn="r">
              <a:lnSpc>
                <a:spcPct val="100000"/>
              </a:lnSpc>
              <a:spcBef>
                <a:spcPts val="655"/>
              </a:spcBef>
              <a:buFont typeface="Arial"/>
              <a:buChar char="–"/>
              <a:tabLst>
                <a:tab pos="287020" algn="l"/>
              </a:tabLst>
            </a:pPr>
            <a:r>
              <a:rPr sz="2600" dirty="0">
                <a:latin typeface="Times New Roman" pitchFamily="18" charset="0"/>
                <a:cs typeface="Times New Roman" pitchFamily="18" charset="0"/>
              </a:rPr>
              <a:t>Level</a:t>
            </a:r>
            <a:r>
              <a:rPr sz="2600" spc="-90" dirty="0">
                <a:latin typeface="Times New Roman" pitchFamily="18" charset="0"/>
                <a:cs typeface="Times New Roman" pitchFamily="18" charset="0"/>
              </a:rPr>
              <a:t> </a:t>
            </a:r>
            <a:r>
              <a:rPr sz="2600" dirty="0">
                <a:latin typeface="Times New Roman" pitchFamily="18" charset="0"/>
                <a:cs typeface="Times New Roman" pitchFamily="18" charset="0"/>
              </a:rPr>
              <a:t>1</a:t>
            </a:r>
            <a:endParaRPr sz="2600">
              <a:latin typeface="Times New Roman" pitchFamily="18" charset="0"/>
              <a:cs typeface="Times New Roman" pitchFamily="18" charset="0"/>
            </a:endParaRPr>
          </a:p>
          <a:p>
            <a:pPr marL="287020" marR="6194425" lvl="1" indent="-287020" algn="r">
              <a:lnSpc>
                <a:spcPct val="100000"/>
              </a:lnSpc>
              <a:spcBef>
                <a:spcPts val="625"/>
              </a:spcBef>
              <a:buFont typeface="Arial"/>
              <a:buChar char="–"/>
              <a:tabLst>
                <a:tab pos="287020" algn="l"/>
              </a:tabLst>
            </a:pPr>
            <a:r>
              <a:rPr sz="2600" dirty="0">
                <a:latin typeface="Times New Roman" pitchFamily="18" charset="0"/>
                <a:cs typeface="Times New Roman" pitchFamily="18" charset="0"/>
              </a:rPr>
              <a:t>Level</a:t>
            </a:r>
            <a:r>
              <a:rPr sz="2600" spc="-90" dirty="0">
                <a:latin typeface="Times New Roman" pitchFamily="18" charset="0"/>
                <a:cs typeface="Times New Roman" pitchFamily="18" charset="0"/>
              </a:rPr>
              <a:t> </a:t>
            </a:r>
            <a:r>
              <a:rPr sz="2600" dirty="0">
                <a:latin typeface="Times New Roman" pitchFamily="18" charset="0"/>
                <a:cs typeface="Times New Roman" pitchFamily="18" charset="0"/>
              </a:rPr>
              <a:t>2</a:t>
            </a:r>
            <a:endParaRPr sz="2600">
              <a:latin typeface="Times New Roman" pitchFamily="18" charset="0"/>
              <a:cs typeface="Times New Roman" pitchFamily="18" charset="0"/>
            </a:endParaRPr>
          </a:p>
          <a:p>
            <a:pPr marL="342900" marR="6174740" indent="-342900" algn="r">
              <a:lnSpc>
                <a:spcPct val="100000"/>
              </a:lnSpc>
              <a:spcBef>
                <a:spcPts val="690"/>
              </a:spcBef>
              <a:buFont typeface="Arial"/>
              <a:buChar char="•"/>
              <a:tabLst>
                <a:tab pos="342900" algn="l"/>
                <a:tab pos="343535" algn="l"/>
              </a:tabLst>
            </a:pPr>
            <a:r>
              <a:rPr sz="3000" spc="-5" dirty="0">
                <a:latin typeface="Times New Roman" pitchFamily="18" charset="0"/>
                <a:cs typeface="Times New Roman" pitchFamily="18" charset="0"/>
              </a:rPr>
              <a:t>V</a:t>
            </a:r>
            <a:r>
              <a:rPr sz="3000" spc="5" dirty="0">
                <a:latin typeface="Times New Roman" pitchFamily="18" charset="0"/>
                <a:cs typeface="Times New Roman" pitchFamily="18" charset="0"/>
              </a:rPr>
              <a:t>e</a:t>
            </a:r>
            <a:r>
              <a:rPr sz="3000" spc="-10" dirty="0">
                <a:latin typeface="Times New Roman" pitchFamily="18" charset="0"/>
                <a:cs typeface="Times New Roman" pitchFamily="18" charset="0"/>
              </a:rPr>
              <a:t>rsions</a:t>
            </a:r>
            <a:endParaRPr sz="3000">
              <a:latin typeface="Times New Roman" pitchFamily="18" charset="0"/>
              <a:cs typeface="Times New Roman" pitchFamily="18" charset="0"/>
            </a:endParaRPr>
          </a:p>
          <a:p>
            <a:pPr marL="756285" lvl="1" indent="-287020">
              <a:lnSpc>
                <a:spcPct val="100000"/>
              </a:lnSpc>
              <a:spcBef>
                <a:spcPts val="655"/>
              </a:spcBef>
              <a:buFont typeface="Arial"/>
              <a:buChar char="–"/>
              <a:tabLst>
                <a:tab pos="756920" algn="l"/>
              </a:tabLst>
            </a:pPr>
            <a:r>
              <a:rPr sz="2600" dirty="0">
                <a:latin typeface="Times New Roman" pitchFamily="18" charset="0"/>
                <a:cs typeface="Times New Roman" pitchFamily="18" charset="0"/>
              </a:rPr>
              <a:t>Adult</a:t>
            </a:r>
            <a:r>
              <a:rPr sz="2600" spc="-20" dirty="0">
                <a:latin typeface="Times New Roman" pitchFamily="18" charset="0"/>
                <a:cs typeface="Times New Roman" pitchFamily="18" charset="0"/>
              </a:rPr>
              <a:t> </a:t>
            </a:r>
            <a:r>
              <a:rPr sz="2600" spc="-5" dirty="0">
                <a:latin typeface="Times New Roman" pitchFamily="18" charset="0"/>
                <a:cs typeface="Times New Roman" pitchFamily="18" charset="0"/>
              </a:rPr>
              <a:t>self-report</a:t>
            </a:r>
            <a:endParaRPr sz="2600">
              <a:latin typeface="Times New Roman" pitchFamily="18" charset="0"/>
              <a:cs typeface="Times New Roman" pitchFamily="18" charset="0"/>
            </a:endParaRPr>
          </a:p>
          <a:p>
            <a:pPr marL="756285" lvl="1" indent="-287020">
              <a:lnSpc>
                <a:spcPct val="100000"/>
              </a:lnSpc>
              <a:spcBef>
                <a:spcPts val="625"/>
              </a:spcBef>
              <a:buFont typeface="Arial"/>
              <a:buChar char="–"/>
              <a:tabLst>
                <a:tab pos="756920" algn="l"/>
              </a:tabLst>
            </a:pPr>
            <a:r>
              <a:rPr sz="2600" dirty="0">
                <a:latin typeface="Times New Roman" pitchFamily="18" charset="0"/>
                <a:cs typeface="Times New Roman" pitchFamily="18" charset="0"/>
              </a:rPr>
              <a:t>Parent/guardian-rated version (</a:t>
            </a:r>
            <a:r>
              <a:rPr sz="2600">
                <a:latin typeface="Times New Roman" pitchFamily="18" charset="0"/>
                <a:cs typeface="Times New Roman" pitchFamily="18" charset="0"/>
              </a:rPr>
              <a:t>for </a:t>
            </a:r>
            <a:r>
              <a:rPr sz="2600" spc="-5" smtClean="0">
                <a:latin typeface="Times New Roman" pitchFamily="18" charset="0"/>
                <a:cs typeface="Times New Roman" pitchFamily="18" charset="0"/>
              </a:rPr>
              <a:t>children</a:t>
            </a:r>
            <a:r>
              <a:rPr sz="2600" smtClean="0">
                <a:latin typeface="Times New Roman" pitchFamily="18" charset="0"/>
                <a:cs typeface="Times New Roman" pitchFamily="18" charset="0"/>
              </a:rPr>
              <a:t>)</a:t>
            </a:r>
            <a:endParaRPr sz="2600">
              <a:latin typeface="Times New Roman" pitchFamily="18" charset="0"/>
              <a:cs typeface="Times New Roman" pitchFamily="18" charset="0"/>
            </a:endParaRPr>
          </a:p>
          <a:p>
            <a:pPr marL="756285" lvl="1" indent="-287020">
              <a:lnSpc>
                <a:spcPct val="100000"/>
              </a:lnSpc>
              <a:spcBef>
                <a:spcPts val="625"/>
              </a:spcBef>
              <a:buFont typeface="Arial"/>
              <a:buChar char="–"/>
              <a:tabLst>
                <a:tab pos="756920" algn="l"/>
              </a:tabLst>
            </a:pPr>
            <a:r>
              <a:rPr sz="2600">
                <a:latin typeface="Times New Roman" pitchFamily="18" charset="0"/>
                <a:cs typeface="Times New Roman" pitchFamily="18" charset="0"/>
              </a:rPr>
              <a:t>Youth </a:t>
            </a:r>
            <a:r>
              <a:rPr sz="2600" spc="-5" smtClean="0">
                <a:latin typeface="Times New Roman" pitchFamily="18" charset="0"/>
                <a:cs typeface="Times New Roman" pitchFamily="18" charset="0"/>
              </a:rPr>
              <a:t>self-report</a:t>
            </a:r>
            <a:endParaRPr sz="26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600" y="274638"/>
            <a:ext cx="7162800" cy="1366400"/>
          </a:xfrm>
          <a:prstGeom prst="rect">
            <a:avLst/>
          </a:prstGeom>
        </p:spPr>
        <p:txBody>
          <a:bodyPr vert="horz" wrap="square" lIns="0" tIns="12065" rIns="0" bIns="0" rtlCol="0">
            <a:spAutoFit/>
          </a:bodyPr>
          <a:lstStyle/>
          <a:p>
            <a:pPr marL="1442720" marR="5080" indent="-316230">
              <a:lnSpc>
                <a:spcPct val="100000"/>
              </a:lnSpc>
              <a:spcBef>
                <a:spcPts val="95"/>
              </a:spcBef>
            </a:pPr>
            <a:r>
              <a:rPr lang="en-US" sz="4400" spc="-5" dirty="0" smtClean="0">
                <a:solidFill>
                  <a:srgbClr val="FFC000"/>
                </a:solidFill>
                <a:effectLst>
                  <a:outerShdw blurRad="38100" dist="38100" dir="2700000" algn="tl">
                    <a:srgbClr val="000000">
                      <a:alpha val="43137"/>
                    </a:srgbClr>
                  </a:outerShdw>
                </a:effectLst>
              </a:rPr>
              <a:t>	</a:t>
            </a:r>
            <a:r>
              <a:rPr sz="4400" spc="-5" smtClean="0">
                <a:solidFill>
                  <a:srgbClr val="FFC000"/>
                </a:solidFill>
                <a:effectLst>
                  <a:outerShdw blurRad="38100" dist="38100" dir="2700000" algn="tl">
                    <a:srgbClr val="000000">
                      <a:alpha val="43137"/>
                    </a:srgbClr>
                  </a:outerShdw>
                </a:effectLst>
              </a:rPr>
              <a:t>Level </a:t>
            </a:r>
            <a:r>
              <a:rPr sz="4400" spc="-5">
                <a:solidFill>
                  <a:srgbClr val="FFC000"/>
                </a:solidFill>
                <a:effectLst>
                  <a:outerShdw blurRad="38100" dist="38100" dir="2700000" algn="tl">
                    <a:srgbClr val="000000">
                      <a:alpha val="43137"/>
                    </a:srgbClr>
                  </a:outerShdw>
                </a:effectLst>
              </a:rPr>
              <a:t>1</a:t>
            </a:r>
            <a:r>
              <a:rPr sz="4400" spc="-35">
                <a:solidFill>
                  <a:srgbClr val="FFC000"/>
                </a:solidFill>
                <a:effectLst>
                  <a:outerShdw blurRad="38100" dist="38100" dir="2700000" algn="tl">
                    <a:srgbClr val="000000">
                      <a:alpha val="43137"/>
                    </a:srgbClr>
                  </a:outerShdw>
                </a:effectLst>
              </a:rPr>
              <a:t> </a:t>
            </a:r>
            <a:r>
              <a:rPr sz="4400" spc="-5" smtClean="0">
                <a:solidFill>
                  <a:srgbClr val="FFC000"/>
                </a:solidFill>
                <a:effectLst>
                  <a:outerShdw blurRad="38100" dist="38100" dir="2700000" algn="tl">
                    <a:srgbClr val="000000">
                      <a:alpha val="43137"/>
                    </a:srgbClr>
                  </a:outerShdw>
                </a:effectLst>
              </a:rPr>
              <a:t>Cross-Cutting</a:t>
            </a:r>
            <a:r>
              <a:rPr lang="en-US" sz="4400" spc="-5" dirty="0" smtClean="0">
                <a:solidFill>
                  <a:srgbClr val="FFC000"/>
                </a:solidFill>
                <a:effectLst>
                  <a:outerShdw blurRad="38100" dist="38100" dir="2700000" algn="tl">
                    <a:srgbClr val="000000">
                      <a:alpha val="43137"/>
                    </a:srgbClr>
                  </a:outerShdw>
                </a:effectLst>
              </a:rPr>
              <a:t/>
            </a:r>
            <a:br>
              <a:rPr lang="en-US" sz="4400" spc="-5" dirty="0" smtClean="0">
                <a:solidFill>
                  <a:srgbClr val="FFC000"/>
                </a:solidFill>
                <a:effectLst>
                  <a:outerShdw blurRad="38100" dist="38100" dir="2700000" algn="tl">
                    <a:srgbClr val="000000">
                      <a:alpha val="43137"/>
                    </a:srgbClr>
                  </a:outerShdw>
                </a:effectLst>
              </a:rPr>
            </a:br>
            <a:r>
              <a:rPr sz="4400" spc="-5" smtClean="0">
                <a:solidFill>
                  <a:srgbClr val="FFC000"/>
                </a:solidFill>
                <a:effectLst>
                  <a:outerShdw blurRad="38100" dist="38100" dir="2700000" algn="tl">
                    <a:srgbClr val="000000">
                      <a:alpha val="43137"/>
                    </a:srgbClr>
                  </a:outerShdw>
                </a:effectLst>
              </a:rPr>
              <a:t> </a:t>
            </a:r>
            <a:r>
              <a:rPr sz="4400" spc="-5">
                <a:solidFill>
                  <a:srgbClr val="FFC000"/>
                </a:solidFill>
                <a:effectLst>
                  <a:outerShdw blurRad="38100" dist="38100" dir="2700000" algn="tl">
                    <a:srgbClr val="000000">
                      <a:alpha val="43137"/>
                    </a:srgbClr>
                  </a:outerShdw>
                </a:effectLst>
              </a:rPr>
              <a:t>Symptom </a:t>
            </a:r>
            <a:r>
              <a:rPr sz="4400" spc="-5" smtClean="0">
                <a:solidFill>
                  <a:srgbClr val="FFC000"/>
                </a:solidFill>
                <a:effectLst>
                  <a:outerShdw blurRad="38100" dist="38100" dir="2700000" algn="tl">
                    <a:srgbClr val="000000">
                      <a:alpha val="43137"/>
                    </a:srgbClr>
                  </a:outerShdw>
                </a:effectLst>
              </a:rPr>
              <a:t>Measure</a:t>
            </a:r>
            <a:endParaRPr sz="4400" spc="-5" dirty="0">
              <a:solidFill>
                <a:srgbClr val="FFC000"/>
              </a:solidFill>
              <a:effectLst>
                <a:outerShdw blurRad="38100" dist="38100" dir="2700000" algn="tl">
                  <a:srgbClr val="000000">
                    <a:alpha val="43137"/>
                  </a:srgbClr>
                </a:outerShdw>
              </a:effectLst>
            </a:endParaRPr>
          </a:p>
        </p:txBody>
      </p:sp>
      <p:sp>
        <p:nvSpPr>
          <p:cNvPr id="3" name="object 3"/>
          <p:cNvSpPr txBox="1"/>
          <p:nvPr/>
        </p:nvSpPr>
        <p:spPr>
          <a:xfrm>
            <a:off x="535940" y="1537461"/>
            <a:ext cx="7910830" cy="4224020"/>
          </a:xfrm>
          <a:prstGeom prst="rect">
            <a:avLst/>
          </a:prstGeom>
        </p:spPr>
        <p:txBody>
          <a:bodyPr vert="horz" wrap="square" lIns="0" tIns="92075" rIns="0" bIns="0" rtlCol="0">
            <a:spAutoFit/>
          </a:bodyPr>
          <a:lstStyle/>
          <a:p>
            <a:pPr marL="355600" marR="151765" indent="-343535">
              <a:lnSpc>
                <a:spcPts val="2590"/>
              </a:lnSpc>
              <a:spcBef>
                <a:spcPts val="725"/>
              </a:spcBef>
              <a:buFont typeface="Arial"/>
              <a:buChar char="•"/>
              <a:tabLst>
                <a:tab pos="355600" algn="l"/>
                <a:tab pos="356235" algn="l"/>
              </a:tabLst>
            </a:pPr>
            <a:r>
              <a:rPr sz="2700" b="1" spc="-5" dirty="0">
                <a:solidFill>
                  <a:srgbClr val="FFC000"/>
                </a:solidFill>
                <a:latin typeface="Times New Roman" pitchFamily="18" charset="0"/>
                <a:cs typeface="Times New Roman" pitchFamily="18" charset="0"/>
              </a:rPr>
              <a:t>Description: </a:t>
            </a:r>
            <a:r>
              <a:rPr sz="2700" spc="-5" dirty="0">
                <a:latin typeface="Times New Roman" pitchFamily="18" charset="0"/>
                <a:cs typeface="Times New Roman" pitchFamily="18" charset="0"/>
              </a:rPr>
              <a:t>Adult </a:t>
            </a:r>
            <a:r>
              <a:rPr sz="2700" dirty="0">
                <a:latin typeface="Times New Roman" pitchFamily="18" charset="0"/>
                <a:cs typeface="Times New Roman" pitchFamily="18" charset="0"/>
              </a:rPr>
              <a:t>version measures 13 </a:t>
            </a:r>
            <a:r>
              <a:rPr sz="2700" spc="-5" dirty="0">
                <a:latin typeface="Times New Roman" pitchFamily="18" charset="0"/>
                <a:cs typeface="Times New Roman" pitchFamily="18" charset="0"/>
              </a:rPr>
              <a:t>domains  </a:t>
            </a:r>
            <a:r>
              <a:rPr sz="2700">
                <a:latin typeface="Times New Roman" pitchFamily="18" charset="0"/>
                <a:cs typeface="Times New Roman" pitchFamily="18" charset="0"/>
              </a:rPr>
              <a:t>of </a:t>
            </a:r>
            <a:r>
              <a:rPr sz="2700" spc="-5" smtClean="0">
                <a:latin typeface="Times New Roman" pitchFamily="18" charset="0"/>
                <a:cs typeface="Times New Roman" pitchFamily="18" charset="0"/>
              </a:rPr>
              <a:t>symptoms</a:t>
            </a:r>
            <a:endParaRPr sz="1100">
              <a:latin typeface="Times New Roman" pitchFamily="18" charset="0"/>
              <a:cs typeface="Times New Roman" pitchFamily="18" charset="0"/>
            </a:endParaRPr>
          </a:p>
          <a:p>
            <a:pPr marL="355600" indent="-343535">
              <a:lnSpc>
                <a:spcPct val="100000"/>
              </a:lnSpc>
              <a:spcBef>
                <a:spcPts val="30"/>
              </a:spcBef>
              <a:buFont typeface="Arial"/>
              <a:buChar char="•"/>
              <a:tabLst>
                <a:tab pos="355600" algn="l"/>
                <a:tab pos="356235" algn="l"/>
              </a:tabLst>
            </a:pPr>
            <a:r>
              <a:rPr sz="2700" b="1" dirty="0">
                <a:solidFill>
                  <a:srgbClr val="FFC000"/>
                </a:solidFill>
                <a:latin typeface="Times New Roman" pitchFamily="18" charset="0"/>
                <a:cs typeface="Times New Roman" pitchFamily="18" charset="0"/>
              </a:rPr>
              <a:t>Rate each</a:t>
            </a:r>
            <a:r>
              <a:rPr sz="2700" b="1" spc="-45" dirty="0">
                <a:solidFill>
                  <a:srgbClr val="FFC000"/>
                </a:solidFill>
                <a:latin typeface="Times New Roman" pitchFamily="18" charset="0"/>
                <a:cs typeface="Times New Roman" pitchFamily="18" charset="0"/>
              </a:rPr>
              <a:t> </a:t>
            </a:r>
            <a:r>
              <a:rPr sz="2700" b="1" spc="-5" dirty="0">
                <a:solidFill>
                  <a:srgbClr val="FFC000"/>
                </a:solidFill>
                <a:latin typeface="Times New Roman" pitchFamily="18" charset="0"/>
                <a:cs typeface="Times New Roman" pitchFamily="18" charset="0"/>
              </a:rPr>
              <a:t>item</a:t>
            </a:r>
            <a:r>
              <a:rPr sz="2700" spc="-5" dirty="0">
                <a:latin typeface="Times New Roman" pitchFamily="18" charset="0"/>
                <a:cs typeface="Times New Roman" pitchFamily="18" charset="0"/>
              </a:rPr>
              <a:t>:</a:t>
            </a:r>
            <a:endParaRPr sz="2700">
              <a:latin typeface="Times New Roman" pitchFamily="18" charset="0"/>
              <a:cs typeface="Times New Roman" pitchFamily="18" charset="0"/>
            </a:endParaRPr>
          </a:p>
          <a:p>
            <a:pPr marL="756285" marR="1037590" lvl="1" indent="-287020">
              <a:lnSpc>
                <a:spcPts val="2300"/>
              </a:lnSpc>
              <a:spcBef>
                <a:spcPts val="570"/>
              </a:spcBef>
              <a:buFont typeface="Arial"/>
              <a:buChar char="–"/>
              <a:tabLst>
                <a:tab pos="756920" algn="l"/>
              </a:tabLst>
            </a:pPr>
            <a:r>
              <a:rPr sz="2400" spc="-5" dirty="0">
                <a:latin typeface="Times New Roman" pitchFamily="18" charset="0"/>
                <a:cs typeface="Times New Roman" pitchFamily="18" charset="0"/>
              </a:rPr>
              <a:t>How </a:t>
            </a:r>
            <a:r>
              <a:rPr sz="2400" dirty="0">
                <a:latin typeface="Times New Roman" pitchFamily="18" charset="0"/>
                <a:cs typeface="Times New Roman" pitchFamily="18" charset="0"/>
              </a:rPr>
              <a:t>much or </a:t>
            </a:r>
            <a:r>
              <a:rPr sz="2400" spc="-5" dirty="0">
                <a:latin typeface="Times New Roman" pitchFamily="18" charset="0"/>
                <a:cs typeface="Times New Roman" pitchFamily="18" charset="0"/>
              </a:rPr>
              <a:t>how </a:t>
            </a:r>
            <a:r>
              <a:rPr sz="2400" dirty="0">
                <a:latin typeface="Times New Roman" pitchFamily="18" charset="0"/>
                <a:cs typeface="Times New Roman" pitchFamily="18" charset="0"/>
              </a:rPr>
              <a:t>often “you </a:t>
            </a:r>
            <a:r>
              <a:rPr sz="2400" spc="-5" dirty="0">
                <a:latin typeface="Times New Roman" pitchFamily="18" charset="0"/>
                <a:cs typeface="Times New Roman" pitchFamily="18" charset="0"/>
              </a:rPr>
              <a:t>have you been  bothered by…in the past two</a:t>
            </a:r>
            <a:r>
              <a:rPr sz="2400" spc="-10" dirty="0">
                <a:latin typeface="Times New Roman" pitchFamily="18" charset="0"/>
                <a:cs typeface="Times New Roman" pitchFamily="18" charset="0"/>
              </a:rPr>
              <a:t> </a:t>
            </a:r>
            <a:r>
              <a:rPr sz="2400" dirty="0">
                <a:latin typeface="Times New Roman" pitchFamily="18" charset="0"/>
                <a:cs typeface="Times New Roman" pitchFamily="18" charset="0"/>
              </a:rPr>
              <a:t>weeks.”</a:t>
            </a:r>
            <a:endParaRPr sz="2400">
              <a:latin typeface="Times New Roman" pitchFamily="18" charset="0"/>
              <a:cs typeface="Times New Roman" pitchFamily="18" charset="0"/>
            </a:endParaRPr>
          </a:p>
          <a:p>
            <a:pPr marL="756285" marR="115570" lvl="1" indent="-287020">
              <a:lnSpc>
                <a:spcPts val="2310"/>
              </a:lnSpc>
              <a:spcBef>
                <a:spcPts val="575"/>
              </a:spcBef>
              <a:buFont typeface="Arial"/>
              <a:buChar char="–"/>
              <a:tabLst>
                <a:tab pos="756920" algn="l"/>
              </a:tabLst>
            </a:pPr>
            <a:r>
              <a:rPr sz="2400" spc="-5" dirty="0">
                <a:latin typeface="Times New Roman" pitchFamily="18" charset="0"/>
                <a:cs typeface="Times New Roman" pitchFamily="18" charset="0"/>
              </a:rPr>
              <a:t>5-point rating scale from </a:t>
            </a:r>
            <a:r>
              <a:rPr sz="2400" dirty="0">
                <a:latin typeface="Times New Roman" pitchFamily="18" charset="0"/>
                <a:cs typeface="Times New Roman" pitchFamily="18" charset="0"/>
              </a:rPr>
              <a:t>4 </a:t>
            </a:r>
            <a:r>
              <a:rPr sz="2400" spc="-5" dirty="0">
                <a:latin typeface="Times New Roman" pitchFamily="18" charset="0"/>
                <a:cs typeface="Times New Roman" pitchFamily="18" charset="0"/>
              </a:rPr>
              <a:t>(severe, nearly </a:t>
            </a:r>
            <a:r>
              <a:rPr sz="2400" dirty="0">
                <a:latin typeface="Times New Roman" pitchFamily="18" charset="0"/>
                <a:cs typeface="Times New Roman" pitchFamily="18" charset="0"/>
              </a:rPr>
              <a:t>everyday)  </a:t>
            </a:r>
            <a:r>
              <a:rPr sz="2400" spc="-5" dirty="0">
                <a:latin typeface="Times New Roman" pitchFamily="18" charset="0"/>
                <a:cs typeface="Times New Roman" pitchFamily="18" charset="0"/>
              </a:rPr>
              <a:t>to </a:t>
            </a:r>
            <a:r>
              <a:rPr sz="2400" dirty="0">
                <a:latin typeface="Times New Roman" pitchFamily="18" charset="0"/>
                <a:cs typeface="Times New Roman" pitchFamily="18" charset="0"/>
              </a:rPr>
              <a:t>0 </a:t>
            </a:r>
            <a:r>
              <a:rPr sz="2400" spc="-5" dirty="0">
                <a:latin typeface="Times New Roman" pitchFamily="18" charset="0"/>
                <a:cs typeface="Times New Roman" pitchFamily="18" charset="0"/>
              </a:rPr>
              <a:t>(none or not </a:t>
            </a:r>
            <a:r>
              <a:rPr sz="2400" dirty="0">
                <a:latin typeface="Times New Roman" pitchFamily="18" charset="0"/>
                <a:cs typeface="Times New Roman" pitchFamily="18" charset="0"/>
              </a:rPr>
              <a:t>at</a:t>
            </a:r>
            <a:r>
              <a:rPr sz="2400" spc="15" dirty="0">
                <a:latin typeface="Times New Roman" pitchFamily="18" charset="0"/>
                <a:cs typeface="Times New Roman" pitchFamily="18" charset="0"/>
              </a:rPr>
              <a:t> </a:t>
            </a:r>
            <a:r>
              <a:rPr sz="2400" dirty="0">
                <a:latin typeface="Times New Roman" pitchFamily="18" charset="0"/>
                <a:cs typeface="Times New Roman" pitchFamily="18" charset="0"/>
              </a:rPr>
              <a:t>all)</a:t>
            </a:r>
            <a:endParaRPr sz="2400">
              <a:latin typeface="Times New Roman" pitchFamily="18" charset="0"/>
              <a:cs typeface="Times New Roman" pitchFamily="18" charset="0"/>
            </a:endParaRPr>
          </a:p>
          <a:p>
            <a:pPr marL="355600" marR="5080" indent="-343535">
              <a:lnSpc>
                <a:spcPct val="80000"/>
              </a:lnSpc>
              <a:spcBef>
                <a:spcPts val="650"/>
              </a:spcBef>
              <a:buFont typeface="Arial"/>
              <a:buChar char="•"/>
              <a:tabLst>
                <a:tab pos="355600" algn="l"/>
                <a:tab pos="356235" algn="l"/>
              </a:tabLst>
            </a:pPr>
            <a:r>
              <a:rPr sz="2700" b="1" dirty="0">
                <a:solidFill>
                  <a:srgbClr val="FFC000"/>
                </a:solidFill>
                <a:latin typeface="Times New Roman" pitchFamily="18" charset="0"/>
                <a:cs typeface="Times New Roman" pitchFamily="18" charset="0"/>
              </a:rPr>
              <a:t>Scoring: </a:t>
            </a:r>
            <a:r>
              <a:rPr sz="2700" dirty="0">
                <a:latin typeface="Times New Roman" pitchFamily="18" charset="0"/>
                <a:cs typeface="Times New Roman" pitchFamily="18" charset="0"/>
              </a:rPr>
              <a:t>Rating </a:t>
            </a:r>
            <a:r>
              <a:rPr sz="2700" spc="-5" dirty="0">
                <a:latin typeface="Times New Roman" pitchFamily="18" charset="0"/>
                <a:cs typeface="Times New Roman" pitchFamily="18" charset="0"/>
              </a:rPr>
              <a:t>of </a:t>
            </a:r>
            <a:r>
              <a:rPr sz="2700" dirty="0">
                <a:latin typeface="Times New Roman" pitchFamily="18" charset="0"/>
                <a:cs typeface="Times New Roman" pitchFamily="18" charset="0"/>
              </a:rPr>
              <a:t>2 or </a:t>
            </a:r>
            <a:r>
              <a:rPr sz="2700" spc="-5" dirty="0">
                <a:latin typeface="Times New Roman" pitchFamily="18" charset="0"/>
                <a:cs typeface="Times New Roman" pitchFamily="18" charset="0"/>
              </a:rPr>
              <a:t>higher (Mild, </a:t>
            </a:r>
            <a:r>
              <a:rPr sz="2700" dirty="0">
                <a:latin typeface="Times New Roman" pitchFamily="18" charset="0"/>
                <a:cs typeface="Times New Roman" pitchFamily="18" charset="0"/>
              </a:rPr>
              <a:t>several</a:t>
            </a:r>
            <a:r>
              <a:rPr sz="2700" spc="-105" dirty="0">
                <a:latin typeface="Times New Roman" pitchFamily="18" charset="0"/>
                <a:cs typeface="Times New Roman" pitchFamily="18" charset="0"/>
              </a:rPr>
              <a:t> </a:t>
            </a:r>
            <a:r>
              <a:rPr sz="2700" dirty="0">
                <a:latin typeface="Times New Roman" pitchFamily="18" charset="0"/>
                <a:cs typeface="Times New Roman" pitchFamily="18" charset="0"/>
              </a:rPr>
              <a:t>days)  </a:t>
            </a:r>
            <a:r>
              <a:rPr sz="2700" spc="-5" dirty="0">
                <a:latin typeface="Times New Roman" pitchFamily="18" charset="0"/>
                <a:cs typeface="Times New Roman" pitchFamily="18" charset="0"/>
              </a:rPr>
              <a:t>should be followed up by </a:t>
            </a:r>
            <a:r>
              <a:rPr sz="2700" dirty="0">
                <a:latin typeface="Times New Roman" pitchFamily="18" charset="0"/>
                <a:cs typeface="Times New Roman" pitchFamily="18" charset="0"/>
              </a:rPr>
              <a:t>further </a:t>
            </a:r>
            <a:r>
              <a:rPr sz="2700" spc="-10" dirty="0">
                <a:latin typeface="Times New Roman" pitchFamily="18" charset="0"/>
                <a:cs typeface="Times New Roman" pitchFamily="18" charset="0"/>
              </a:rPr>
              <a:t>clinical  </a:t>
            </a:r>
            <a:r>
              <a:rPr sz="2700" spc="-5" dirty="0">
                <a:latin typeface="Times New Roman" pitchFamily="18" charset="0"/>
                <a:cs typeface="Times New Roman" pitchFamily="18" charset="0"/>
              </a:rPr>
              <a:t>assessment. On items </a:t>
            </a:r>
            <a:r>
              <a:rPr sz="2700" dirty="0">
                <a:latin typeface="Times New Roman" pitchFamily="18" charset="0"/>
                <a:cs typeface="Times New Roman" pitchFamily="18" charset="0"/>
              </a:rPr>
              <a:t>for </a:t>
            </a:r>
            <a:r>
              <a:rPr sz="2700" spc="-5" dirty="0">
                <a:latin typeface="Times New Roman" pitchFamily="18" charset="0"/>
                <a:cs typeface="Times New Roman" pitchFamily="18" charset="0"/>
              </a:rPr>
              <a:t>suicidal ideation,  psychosis </a:t>
            </a:r>
            <a:r>
              <a:rPr sz="2700" dirty="0">
                <a:latin typeface="Times New Roman" pitchFamily="18" charset="0"/>
                <a:cs typeface="Times New Roman" pitchFamily="18" charset="0"/>
              </a:rPr>
              <a:t>and </a:t>
            </a:r>
            <a:r>
              <a:rPr sz="2700" spc="-10" dirty="0">
                <a:latin typeface="Times New Roman" pitchFamily="18" charset="0"/>
                <a:cs typeface="Times New Roman" pitchFamily="18" charset="0"/>
              </a:rPr>
              <a:t>substance </a:t>
            </a:r>
            <a:r>
              <a:rPr sz="2700" spc="-5" dirty="0">
                <a:latin typeface="Times New Roman" pitchFamily="18" charset="0"/>
                <a:cs typeface="Times New Roman" pitchFamily="18" charset="0"/>
              </a:rPr>
              <a:t>use, </a:t>
            </a:r>
            <a:r>
              <a:rPr sz="2700" dirty="0">
                <a:latin typeface="Times New Roman" pitchFamily="18" charset="0"/>
                <a:cs typeface="Times New Roman" pitchFamily="18" charset="0"/>
              </a:rPr>
              <a:t>a </a:t>
            </a:r>
            <a:r>
              <a:rPr sz="2700" spc="-5" dirty="0">
                <a:latin typeface="Times New Roman" pitchFamily="18" charset="0"/>
                <a:cs typeface="Times New Roman" pitchFamily="18" charset="0"/>
              </a:rPr>
              <a:t>rating </a:t>
            </a:r>
            <a:r>
              <a:rPr sz="2700" dirty="0">
                <a:latin typeface="Times New Roman" pitchFamily="18" charset="0"/>
                <a:cs typeface="Times New Roman" pitchFamily="18" charset="0"/>
              </a:rPr>
              <a:t>of 1 </a:t>
            </a:r>
            <a:r>
              <a:rPr sz="2700" spc="-5" dirty="0">
                <a:latin typeface="Times New Roman" pitchFamily="18" charset="0"/>
                <a:cs typeface="Times New Roman" pitchFamily="18" charset="0"/>
              </a:rPr>
              <a:t>(Slight)  or higher </a:t>
            </a:r>
            <a:r>
              <a:rPr sz="2700" spc="-10" dirty="0">
                <a:latin typeface="Times New Roman" pitchFamily="18" charset="0"/>
                <a:cs typeface="Times New Roman" pitchFamily="18" charset="0"/>
              </a:rPr>
              <a:t>should </a:t>
            </a:r>
            <a:r>
              <a:rPr sz="2700" spc="-5" dirty="0">
                <a:latin typeface="Times New Roman" pitchFamily="18" charset="0"/>
                <a:cs typeface="Times New Roman" pitchFamily="18" charset="0"/>
              </a:rPr>
              <a:t>be</a:t>
            </a:r>
            <a:r>
              <a:rPr sz="2700" spc="-10" dirty="0">
                <a:latin typeface="Times New Roman" pitchFamily="18" charset="0"/>
                <a:cs typeface="Times New Roman" pitchFamily="18" charset="0"/>
              </a:rPr>
              <a:t> used.</a:t>
            </a:r>
            <a:endParaRPr sz="27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01674" y="457022"/>
            <a:ext cx="7147559" cy="697230"/>
          </a:xfrm>
          <a:prstGeom prst="rect">
            <a:avLst/>
          </a:prstGeom>
        </p:spPr>
        <p:txBody>
          <a:bodyPr vert="horz" wrap="square" lIns="0" tIns="13335" rIns="0" bIns="0" rtlCol="0">
            <a:spAutoFit/>
          </a:bodyPr>
          <a:lstStyle/>
          <a:p>
            <a:pPr marL="12700">
              <a:lnSpc>
                <a:spcPct val="100000"/>
              </a:lnSpc>
              <a:spcBef>
                <a:spcPts val="105"/>
              </a:spcBef>
            </a:pPr>
            <a:r>
              <a:rPr sz="44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Level 2 Assessment</a:t>
            </a:r>
            <a:r>
              <a:rPr sz="4400" b="1" spc="-8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sz="44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Measure</a:t>
            </a:r>
            <a:endParaRPr sz="4400" b="1">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object 3"/>
          <p:cNvSpPr txBox="1"/>
          <p:nvPr/>
        </p:nvSpPr>
        <p:spPr>
          <a:xfrm>
            <a:off x="535940" y="1561846"/>
            <a:ext cx="7668895" cy="3139320"/>
          </a:xfrm>
          <a:prstGeom prst="rect">
            <a:avLst/>
          </a:prstGeom>
        </p:spPr>
        <p:txBody>
          <a:bodyPr vert="horz" wrap="square" lIns="0" tIns="58419" rIns="0" bIns="0" rtlCol="0">
            <a:spAutoFit/>
          </a:bodyPr>
          <a:lstStyle/>
          <a:p>
            <a:pPr marL="355600" marR="1094105" indent="-343535">
              <a:lnSpc>
                <a:spcPct val="90000"/>
              </a:lnSpc>
              <a:spcBef>
                <a:spcPts val="459"/>
              </a:spcBef>
              <a:buFont typeface="Arial"/>
              <a:buChar char="•"/>
              <a:tabLst>
                <a:tab pos="355600" algn="l"/>
                <a:tab pos="356235" algn="l"/>
              </a:tabLst>
            </a:pPr>
            <a:r>
              <a:rPr sz="3000" dirty="0">
                <a:solidFill>
                  <a:schemeClr val="accent2"/>
                </a:solidFill>
                <a:latin typeface="Times New Roman" pitchFamily="18" charset="0"/>
                <a:cs typeface="Times New Roman" pitchFamily="18" charset="0"/>
              </a:rPr>
              <a:t>Description:</a:t>
            </a:r>
            <a:r>
              <a:rPr sz="3000" dirty="0">
                <a:latin typeface="Times New Roman" pitchFamily="18" charset="0"/>
                <a:cs typeface="Times New Roman" pitchFamily="18" charset="0"/>
              </a:rPr>
              <a:t> </a:t>
            </a:r>
            <a:r>
              <a:rPr sz="3000" spc="-5" dirty="0">
                <a:latin typeface="Times New Roman" pitchFamily="18" charset="0"/>
                <a:cs typeface="Times New Roman" pitchFamily="18" charset="0"/>
              </a:rPr>
              <a:t>A brief rating scale for </a:t>
            </a:r>
            <a:r>
              <a:rPr sz="3000" dirty="0">
                <a:latin typeface="Times New Roman" pitchFamily="18" charset="0"/>
                <a:cs typeface="Times New Roman" pitchFamily="18" charset="0"/>
              </a:rPr>
              <a:t>a  </a:t>
            </a:r>
            <a:r>
              <a:rPr sz="3000" spc="-5" dirty="0">
                <a:latin typeface="Times New Roman" pitchFamily="18" charset="0"/>
                <a:cs typeface="Times New Roman" pitchFamily="18" charset="0"/>
              </a:rPr>
              <a:t>particular </a:t>
            </a:r>
            <a:r>
              <a:rPr sz="3000" dirty="0">
                <a:latin typeface="Times New Roman" pitchFamily="18" charset="0"/>
                <a:cs typeface="Times New Roman" pitchFamily="18" charset="0"/>
              </a:rPr>
              <a:t>symptom </a:t>
            </a:r>
            <a:r>
              <a:rPr sz="3000" spc="-5" dirty="0">
                <a:latin typeface="Times New Roman" pitchFamily="18" charset="0"/>
                <a:cs typeface="Times New Roman" pitchFamily="18" charset="0"/>
              </a:rPr>
              <a:t>(e.g., </a:t>
            </a:r>
            <a:r>
              <a:rPr sz="3000" dirty="0">
                <a:latin typeface="Times New Roman" pitchFamily="18" charset="0"/>
                <a:cs typeface="Times New Roman" pitchFamily="18" charset="0"/>
              </a:rPr>
              <a:t>anxiety,  depression, substance </a:t>
            </a:r>
            <a:r>
              <a:rPr sz="3000" spc="-5" dirty="0">
                <a:latin typeface="Times New Roman" pitchFamily="18" charset="0"/>
                <a:cs typeface="Times New Roman" pitchFamily="18" charset="0"/>
              </a:rPr>
              <a:t>use)</a:t>
            </a:r>
            <a:endParaRPr sz="3000">
              <a:latin typeface="Times New Roman" pitchFamily="18" charset="0"/>
              <a:cs typeface="Times New Roman" pitchFamily="18" charset="0"/>
            </a:endParaRPr>
          </a:p>
          <a:p>
            <a:pPr marL="355600" marR="438150" indent="-343535">
              <a:lnSpc>
                <a:spcPts val="3240"/>
              </a:lnSpc>
              <a:spcBef>
                <a:spcPts val="765"/>
              </a:spcBef>
              <a:buFont typeface="Arial"/>
              <a:buChar char="•"/>
              <a:tabLst>
                <a:tab pos="355600" algn="l"/>
                <a:tab pos="356235" algn="l"/>
              </a:tabLst>
            </a:pPr>
            <a:r>
              <a:rPr sz="3000" dirty="0">
                <a:solidFill>
                  <a:schemeClr val="accent2"/>
                </a:solidFill>
                <a:latin typeface="Times New Roman" pitchFamily="18" charset="0"/>
                <a:cs typeface="Times New Roman" pitchFamily="18" charset="0"/>
              </a:rPr>
              <a:t>Indications:</a:t>
            </a:r>
            <a:r>
              <a:rPr sz="3000" dirty="0">
                <a:latin typeface="Times New Roman" pitchFamily="18" charset="0"/>
                <a:cs typeface="Times New Roman" pitchFamily="18" charset="0"/>
              </a:rPr>
              <a:t> When a Level 1 item </a:t>
            </a:r>
            <a:r>
              <a:rPr sz="3000" spc="-5" dirty="0">
                <a:latin typeface="Times New Roman" pitchFamily="18" charset="0"/>
                <a:cs typeface="Times New Roman" pitchFamily="18" charset="0"/>
              </a:rPr>
              <a:t>is</a:t>
            </a:r>
            <a:r>
              <a:rPr sz="3000" spc="-105" dirty="0">
                <a:latin typeface="Times New Roman" pitchFamily="18" charset="0"/>
                <a:cs typeface="Times New Roman" pitchFamily="18" charset="0"/>
              </a:rPr>
              <a:t> </a:t>
            </a:r>
            <a:r>
              <a:rPr sz="3000" dirty="0">
                <a:latin typeface="Times New Roman" pitchFamily="18" charset="0"/>
                <a:cs typeface="Times New Roman" pitchFamily="18" charset="0"/>
              </a:rPr>
              <a:t>rated  </a:t>
            </a:r>
            <a:r>
              <a:rPr sz="3000" spc="-5" dirty="0">
                <a:latin typeface="Times New Roman" pitchFamily="18" charset="0"/>
                <a:cs typeface="Times New Roman" pitchFamily="18" charset="0"/>
              </a:rPr>
              <a:t>above </a:t>
            </a:r>
            <a:r>
              <a:rPr sz="3000" dirty="0">
                <a:latin typeface="Times New Roman" pitchFamily="18" charset="0"/>
                <a:cs typeface="Times New Roman" pitchFamily="18" charset="0"/>
              </a:rPr>
              <a:t>the</a:t>
            </a:r>
            <a:r>
              <a:rPr sz="3000" spc="-15" dirty="0">
                <a:latin typeface="Times New Roman" pitchFamily="18" charset="0"/>
                <a:cs typeface="Times New Roman" pitchFamily="18" charset="0"/>
              </a:rPr>
              <a:t> </a:t>
            </a:r>
            <a:r>
              <a:rPr sz="3000" spc="-5" dirty="0">
                <a:latin typeface="Times New Roman" pitchFamily="18" charset="0"/>
                <a:cs typeface="Times New Roman" pitchFamily="18" charset="0"/>
              </a:rPr>
              <a:t>cut-off</a:t>
            </a:r>
            <a:endParaRPr sz="3000">
              <a:latin typeface="Times New Roman" pitchFamily="18" charset="0"/>
              <a:cs typeface="Times New Roman" pitchFamily="18" charset="0"/>
            </a:endParaRPr>
          </a:p>
          <a:p>
            <a:pPr marL="355600" marR="158115" indent="-343535">
              <a:lnSpc>
                <a:spcPts val="3240"/>
              </a:lnSpc>
              <a:spcBef>
                <a:spcPts val="725"/>
              </a:spcBef>
              <a:buFont typeface="Arial"/>
              <a:buChar char="•"/>
              <a:tabLst>
                <a:tab pos="355600" algn="l"/>
                <a:tab pos="356235" algn="l"/>
              </a:tabLst>
            </a:pPr>
            <a:r>
              <a:rPr sz="3000" dirty="0">
                <a:latin typeface="Times New Roman" pitchFamily="18" charset="0"/>
                <a:cs typeface="Times New Roman" pitchFamily="18" charset="0"/>
              </a:rPr>
              <a:t>Can </a:t>
            </a:r>
            <a:r>
              <a:rPr sz="3000" spc="-5" dirty="0">
                <a:latin typeface="Times New Roman" pitchFamily="18" charset="0"/>
                <a:cs typeface="Times New Roman" pitchFamily="18" charset="0"/>
              </a:rPr>
              <a:t>be </a:t>
            </a:r>
            <a:r>
              <a:rPr sz="3000" dirty="0">
                <a:latin typeface="Times New Roman" pitchFamily="18" charset="0"/>
                <a:cs typeface="Times New Roman" pitchFamily="18" charset="0"/>
              </a:rPr>
              <a:t>readministered </a:t>
            </a:r>
            <a:r>
              <a:rPr sz="3000" spc="-5" dirty="0">
                <a:latin typeface="Times New Roman" pitchFamily="18" charset="0"/>
                <a:cs typeface="Times New Roman" pitchFamily="18" charset="0"/>
              </a:rPr>
              <a:t>periodically </a:t>
            </a:r>
            <a:r>
              <a:rPr sz="3000" dirty="0">
                <a:latin typeface="Times New Roman" pitchFamily="18" charset="0"/>
                <a:cs typeface="Times New Roman" pitchFamily="18" charset="0"/>
              </a:rPr>
              <a:t>to </a:t>
            </a:r>
            <a:r>
              <a:rPr sz="3000" spc="-5">
                <a:latin typeface="Times New Roman" pitchFamily="18" charset="0"/>
                <a:cs typeface="Times New Roman" pitchFamily="18" charset="0"/>
              </a:rPr>
              <a:t>plot  </a:t>
            </a:r>
            <a:r>
              <a:rPr sz="3000" spc="-5" smtClean="0">
                <a:latin typeface="Times New Roman" pitchFamily="18" charset="0"/>
                <a:cs typeface="Times New Roman" pitchFamily="18" charset="0"/>
              </a:rPr>
              <a:t>change</a:t>
            </a:r>
            <a:endParaRPr sz="30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9734" y="457022"/>
            <a:ext cx="7704455" cy="697230"/>
          </a:xfrm>
          <a:prstGeom prst="rect">
            <a:avLst/>
          </a:prstGeom>
        </p:spPr>
        <p:txBody>
          <a:bodyPr vert="horz" wrap="square" lIns="0" tIns="13335" rIns="0" bIns="0" rtlCol="0">
            <a:spAutoFit/>
          </a:bodyPr>
          <a:lstStyle/>
          <a:p>
            <a:pPr marL="12700">
              <a:lnSpc>
                <a:spcPct val="100000"/>
              </a:lnSpc>
              <a:spcBef>
                <a:spcPts val="105"/>
              </a:spcBef>
            </a:pPr>
            <a:r>
              <a:rPr sz="44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Disorder-Specific Rating</a:t>
            </a:r>
            <a:r>
              <a:rPr sz="4400" spc="-13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sz="44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Scales</a:t>
            </a:r>
            <a:endParaRPr sz="440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object 3"/>
          <p:cNvSpPr txBox="1">
            <a:spLocks noGrp="1"/>
          </p:cNvSpPr>
          <p:nvPr>
            <p:ph idx="1"/>
          </p:nvPr>
        </p:nvSpPr>
        <p:spPr>
          <a:xfrm>
            <a:off x="457200" y="1600200"/>
            <a:ext cx="7467600" cy="2988639"/>
          </a:xfrm>
          <a:prstGeom prst="rect">
            <a:avLst/>
          </a:prstGeom>
        </p:spPr>
        <p:txBody>
          <a:bodyPr vert="horz" wrap="square" lIns="0" tIns="13335" rIns="0" bIns="0" rtlCol="0">
            <a:spAutoFit/>
          </a:bodyPr>
          <a:lstStyle/>
          <a:p>
            <a:pPr marL="355600" marR="5080" indent="-343535">
              <a:lnSpc>
                <a:spcPct val="100000"/>
              </a:lnSpc>
              <a:spcBef>
                <a:spcPts val="105"/>
              </a:spcBef>
              <a:buFont typeface="Arial"/>
              <a:buChar char="•"/>
              <a:tabLst>
                <a:tab pos="355600" algn="l"/>
                <a:tab pos="356235" algn="l"/>
              </a:tabLst>
            </a:pPr>
            <a:r>
              <a:rPr smtClean="0">
                <a:solidFill>
                  <a:schemeClr val="accent2"/>
                </a:solidFill>
                <a:latin typeface="Times New Roman" pitchFamily="18" charset="0"/>
                <a:cs typeface="Times New Roman" pitchFamily="18" charset="0"/>
              </a:rPr>
              <a:t>Description</a:t>
            </a:r>
            <a:r>
              <a:rPr dirty="0">
                <a:solidFill>
                  <a:schemeClr val="accent2"/>
                </a:solidFill>
                <a:latin typeface="Times New Roman" pitchFamily="18" charset="0"/>
                <a:cs typeface="Times New Roman" pitchFamily="18" charset="0"/>
              </a:rPr>
              <a:t>: </a:t>
            </a:r>
            <a:r>
              <a:rPr spc="-5" dirty="0">
                <a:latin typeface="Times New Roman" pitchFamily="18" charset="0"/>
                <a:cs typeface="Times New Roman" pitchFamily="18" charset="0"/>
              </a:rPr>
              <a:t>Disorder-specific rating </a:t>
            </a:r>
            <a:r>
              <a:rPr dirty="0">
                <a:latin typeface="Times New Roman" pitchFamily="18" charset="0"/>
                <a:cs typeface="Times New Roman" pitchFamily="18" charset="0"/>
              </a:rPr>
              <a:t>scales  </a:t>
            </a:r>
            <a:r>
              <a:rPr spc="-5" dirty="0">
                <a:latin typeface="Times New Roman" pitchFamily="18" charset="0"/>
                <a:cs typeface="Times New Roman" pitchFamily="18" charset="0"/>
              </a:rPr>
              <a:t>that correspond </a:t>
            </a:r>
            <a:r>
              <a:rPr dirty="0">
                <a:latin typeface="Times New Roman" pitchFamily="18" charset="0"/>
                <a:cs typeface="Times New Roman" pitchFamily="18" charset="0"/>
              </a:rPr>
              <a:t>to </a:t>
            </a:r>
            <a:r>
              <a:rPr spc="-5" dirty="0">
                <a:latin typeface="Times New Roman" pitchFamily="18" charset="0"/>
                <a:cs typeface="Times New Roman" pitchFamily="18" charset="0"/>
              </a:rPr>
              <a:t>the </a:t>
            </a:r>
            <a:r>
              <a:rPr dirty="0">
                <a:latin typeface="Times New Roman" pitchFamily="18" charset="0"/>
                <a:cs typeface="Times New Roman" pitchFamily="18" charset="0"/>
              </a:rPr>
              <a:t>diagnostic</a:t>
            </a:r>
            <a:r>
              <a:rPr spc="5" dirty="0">
                <a:latin typeface="Times New Roman" pitchFamily="18" charset="0"/>
                <a:cs typeface="Times New Roman" pitchFamily="18" charset="0"/>
              </a:rPr>
              <a:t> </a:t>
            </a:r>
            <a:r>
              <a:rPr spc="-5" dirty="0">
                <a:latin typeface="Times New Roman" pitchFamily="18" charset="0"/>
                <a:cs typeface="Times New Roman" pitchFamily="18" charset="0"/>
              </a:rPr>
              <a:t>criteria</a:t>
            </a:r>
          </a:p>
          <a:p>
            <a:pPr marL="355600" marR="220979" indent="-343535">
              <a:lnSpc>
                <a:spcPct val="100000"/>
              </a:lnSpc>
              <a:spcBef>
                <a:spcPts val="770"/>
              </a:spcBef>
              <a:buFont typeface="Arial"/>
              <a:buChar char="•"/>
              <a:tabLst>
                <a:tab pos="355600" algn="l"/>
                <a:tab pos="356235" algn="l"/>
                <a:tab pos="2668905" algn="l"/>
              </a:tabLst>
            </a:pPr>
            <a:r>
              <a:rPr smtClean="0">
                <a:solidFill>
                  <a:srgbClr val="FFC000"/>
                </a:solidFill>
                <a:latin typeface="Times New Roman" pitchFamily="18" charset="0"/>
                <a:cs typeface="Times New Roman" pitchFamily="18" charset="0"/>
              </a:rPr>
              <a:t>Indications:</a:t>
            </a:r>
            <a:r>
              <a:rPr smtClean="0">
                <a:latin typeface="Times New Roman" pitchFamily="18" charset="0"/>
                <a:cs typeface="Times New Roman" pitchFamily="18" charset="0"/>
              </a:rPr>
              <a:t>Used </a:t>
            </a:r>
            <a:r>
              <a:rPr spc="-5" dirty="0">
                <a:latin typeface="Times New Roman" pitchFamily="18" charset="0"/>
                <a:cs typeface="Times New Roman" pitchFamily="18" charset="0"/>
              </a:rPr>
              <a:t>to </a:t>
            </a:r>
            <a:r>
              <a:rPr dirty="0">
                <a:latin typeface="Times New Roman" pitchFamily="18" charset="0"/>
                <a:cs typeface="Times New Roman" pitchFamily="18" charset="0"/>
              </a:rPr>
              <a:t>confirm a</a:t>
            </a:r>
            <a:r>
              <a:rPr spc="-70" dirty="0">
                <a:latin typeface="Times New Roman" pitchFamily="18" charset="0"/>
                <a:cs typeface="Times New Roman" pitchFamily="18" charset="0"/>
              </a:rPr>
              <a:t> </a:t>
            </a:r>
            <a:r>
              <a:rPr dirty="0">
                <a:latin typeface="Times New Roman" pitchFamily="18" charset="0"/>
                <a:cs typeface="Times New Roman" pitchFamily="18" charset="0"/>
              </a:rPr>
              <a:t>diagnostic  </a:t>
            </a:r>
            <a:r>
              <a:rPr spc="-5" dirty="0">
                <a:latin typeface="Times New Roman" pitchFamily="18" charset="0"/>
                <a:cs typeface="Times New Roman" pitchFamily="18" charset="0"/>
              </a:rPr>
              <a:t>impression, </a:t>
            </a:r>
            <a:r>
              <a:rPr dirty="0">
                <a:latin typeface="Times New Roman" pitchFamily="18" charset="0"/>
                <a:cs typeface="Times New Roman" pitchFamily="18" charset="0"/>
              </a:rPr>
              <a:t>assess severity, and monitor  progress</a:t>
            </a:r>
          </a:p>
          <a:p>
            <a:pPr marL="355600" indent="-343535">
              <a:lnSpc>
                <a:spcPct val="100000"/>
              </a:lnSpc>
              <a:spcBef>
                <a:spcPts val="770"/>
              </a:spcBef>
              <a:buFont typeface="Arial"/>
              <a:buChar char="•"/>
              <a:tabLst>
                <a:tab pos="355600" algn="l"/>
                <a:tab pos="356235" algn="l"/>
              </a:tabLst>
            </a:pPr>
            <a:r>
              <a:rPr spc="-5" dirty="0">
                <a:solidFill>
                  <a:schemeClr val="accent2"/>
                </a:solidFill>
                <a:latin typeface="Times New Roman" pitchFamily="18" charset="0"/>
                <a:cs typeface="Times New Roman" pitchFamily="18" charset="0"/>
              </a:rPr>
              <a:t>Versions</a:t>
            </a:r>
            <a:r>
              <a:rPr spc="-5" dirty="0">
                <a:latin typeface="Times New Roman" pitchFamily="18" charset="0"/>
                <a:cs typeface="Times New Roman" pitchFamily="18" charset="0"/>
              </a:rPr>
              <a:t>: </a:t>
            </a:r>
            <a:r>
              <a:rPr dirty="0">
                <a:latin typeface="Times New Roman" pitchFamily="18" charset="0"/>
                <a:cs typeface="Times New Roman" pitchFamily="18" charset="0"/>
              </a:rPr>
              <a:t>Adult, Youth and </a:t>
            </a:r>
            <a:r>
              <a:rPr>
                <a:latin typeface="Times New Roman" pitchFamily="18" charset="0"/>
                <a:cs typeface="Times New Roman" pitchFamily="18" charset="0"/>
              </a:rPr>
              <a:t>Clinician</a:t>
            </a:r>
            <a:r>
              <a:rPr spc="-45">
                <a:latin typeface="Times New Roman" pitchFamily="18" charset="0"/>
                <a:cs typeface="Times New Roman" pitchFamily="18" charset="0"/>
              </a:rPr>
              <a:t> </a:t>
            </a:r>
            <a:r>
              <a:rPr spc="-5" smtClean="0">
                <a:latin typeface="Times New Roman" pitchFamily="18" charset="0"/>
                <a:cs typeface="Times New Roman" pitchFamily="18" charset="0"/>
              </a:rPr>
              <a:t>rated</a:t>
            </a:r>
            <a:endParaRPr spc="-5"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F_large.png"/>
          <p:cNvPicPr>
            <a:picLocks noChangeAspect="1"/>
          </p:cNvPicPr>
          <p:nvPr/>
        </p:nvPicPr>
        <p:blipFill>
          <a:blip r:embed="rId2"/>
          <a:stretch>
            <a:fillRect/>
          </a:stretch>
        </p:blipFill>
        <p:spPr>
          <a:xfrm>
            <a:off x="304800" y="609600"/>
            <a:ext cx="8534400" cy="60198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0" y="381000"/>
            <a:ext cx="5708143" cy="1121461"/>
          </a:xfrm>
          <a:prstGeom prst="rect">
            <a:avLst/>
          </a:prstGeom>
        </p:spPr>
        <p:txBody>
          <a:bodyPr vert="horz" wrap="square" lIns="0" tIns="13335" rIns="0" bIns="0" rtlCol="0">
            <a:spAutoFit/>
          </a:bodyPr>
          <a:lstStyle/>
          <a:p>
            <a:pPr marL="12700">
              <a:lnSpc>
                <a:spcPct val="100000"/>
              </a:lnSpc>
              <a:spcBef>
                <a:spcPts val="105"/>
              </a:spcBef>
            </a:pPr>
            <a:r>
              <a:rPr lang="en-US" sz="24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r>
            <a:br>
              <a:rPr lang="en-US" sz="24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r>
              <a:rPr lang="en-US" sz="24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WHODAS 2.0 (World Health Organization Disability Assessment Schedule 2.0)</a:t>
            </a:r>
            <a:endParaRPr sz="2400" b="1">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457200" y="1676400"/>
            <a:ext cx="8382000" cy="4832092"/>
          </a:xfrm>
          <a:prstGeom prst="rect">
            <a:avLst/>
          </a:prstGeom>
        </p:spPr>
        <p:txBody>
          <a:bodyPr wrap="square">
            <a:spAutoFit/>
          </a:bodyPr>
          <a:lstStyle/>
          <a:p>
            <a:pPr fontAlgn="base">
              <a:buFont typeface="Wingdings" pitchFamily="2" charset="2"/>
              <a:buChar char="q"/>
            </a:pPr>
            <a:r>
              <a:rPr lang="en-US" sz="2800" dirty="0" smtClean="0"/>
              <a:t>A generic assessment instrument for health and disability. </a:t>
            </a:r>
          </a:p>
          <a:p>
            <a:pPr fontAlgn="base">
              <a:buFont typeface="Wingdings" pitchFamily="2" charset="2"/>
              <a:buChar char="q"/>
            </a:pPr>
            <a:r>
              <a:rPr lang="en-US" sz="2800" dirty="0" smtClean="0"/>
              <a:t>Used across all diseases, including mental, neurological and addictive disorders</a:t>
            </a:r>
          </a:p>
          <a:p>
            <a:pPr fontAlgn="base">
              <a:buFont typeface="Wingdings" pitchFamily="2" charset="2"/>
              <a:buChar char="q"/>
            </a:pPr>
            <a:r>
              <a:rPr lang="en-US" sz="2800" dirty="0" smtClean="0"/>
              <a:t>Short, simple and easy to administer (5 to 20 minutes)</a:t>
            </a:r>
          </a:p>
          <a:p>
            <a:pPr fontAlgn="base">
              <a:buFont typeface="Wingdings" pitchFamily="2" charset="2"/>
              <a:buChar char="q"/>
            </a:pPr>
            <a:r>
              <a:rPr lang="en-US" sz="2800" dirty="0" smtClean="0"/>
              <a:t>Applicable in both clinical and general population settings</a:t>
            </a:r>
          </a:p>
          <a:p>
            <a:pPr fontAlgn="base">
              <a:buFont typeface="Wingdings" pitchFamily="2" charset="2"/>
              <a:buChar char="q"/>
            </a:pPr>
            <a:r>
              <a:rPr lang="en-US" sz="2800" dirty="0" smtClean="0"/>
              <a:t>A tool to produce standardized disability levels and profiles</a:t>
            </a:r>
          </a:p>
          <a:p>
            <a:pPr fontAlgn="base">
              <a:buFont typeface="Wingdings" pitchFamily="2" charset="2"/>
              <a:buChar char="q"/>
            </a:pPr>
            <a:r>
              <a:rPr lang="en-US" sz="2800" dirty="0" smtClean="0"/>
              <a:t>Applicable across cultures, in all adult populations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8382000" cy="5186548"/>
          </a:xfrm>
          <a:prstGeom prst="rect">
            <a:avLst/>
          </a:prstGeom>
        </p:spPr>
        <p:txBody>
          <a:bodyPr wrap="square">
            <a:spAutoFit/>
          </a:bodyPr>
          <a:lstStyle/>
          <a:p>
            <a:pPr marL="355600" marR="5080" indent="-343535">
              <a:lnSpc>
                <a:spcPts val="2880"/>
              </a:lnSpc>
              <a:spcBef>
                <a:spcPts val="795"/>
              </a:spcBef>
              <a:buFont typeface="Arial"/>
              <a:buChar char="•"/>
              <a:tabLst>
                <a:tab pos="355600" algn="l"/>
                <a:tab pos="356235" algn="l"/>
              </a:tabLst>
            </a:pPr>
            <a:r>
              <a:rPr lang="en-US" sz="2800" dirty="0" smtClean="0">
                <a:latin typeface="Times New Roman" pitchFamily="18" charset="0"/>
                <a:cs typeface="Times New Roman" pitchFamily="18" charset="0"/>
              </a:rPr>
              <a:t>This questionnaire asks about difficulties due to health conditions. Health conditions include diseases or illnesses, other health problems that may be short or long lasting, injuries, mental or emotional problems, and problems with alcohol or drugs</a:t>
            </a:r>
          </a:p>
          <a:p>
            <a:pPr marL="355600" marR="5080" indent="-343535">
              <a:lnSpc>
                <a:spcPts val="2880"/>
              </a:lnSpc>
              <a:spcBef>
                <a:spcPts val="795"/>
              </a:spcBef>
              <a:buFont typeface="Arial"/>
              <a:buChar char="•"/>
              <a:tabLst>
                <a:tab pos="355600" algn="l"/>
                <a:tab pos="356235" algn="l"/>
              </a:tabLst>
            </a:pPr>
            <a:r>
              <a:rPr lang="en-US" sz="2800" dirty="0" smtClean="0">
                <a:solidFill>
                  <a:schemeClr val="accent2"/>
                </a:solidFill>
                <a:latin typeface="Times New Roman" pitchFamily="18" charset="0"/>
                <a:cs typeface="Times New Roman" pitchFamily="18" charset="0"/>
              </a:rPr>
              <a:t>Description: </a:t>
            </a:r>
            <a:r>
              <a:rPr lang="en-US" sz="2800" spc="-5" dirty="0" smtClean="0">
                <a:latin typeface="Times New Roman" pitchFamily="18" charset="0"/>
                <a:cs typeface="Times New Roman" pitchFamily="18" charset="0"/>
              </a:rPr>
              <a:t>A </a:t>
            </a:r>
            <a:r>
              <a:rPr lang="en-US" sz="2800" dirty="0" smtClean="0">
                <a:latin typeface="Times New Roman" pitchFamily="18" charset="0"/>
                <a:cs typeface="Times New Roman" pitchFamily="18" charset="0"/>
              </a:rPr>
              <a:t>36-item measure </a:t>
            </a:r>
            <a:r>
              <a:rPr lang="en-US" sz="2800" spc="-5" dirty="0" smtClean="0">
                <a:latin typeface="Times New Roman" pitchFamily="18" charset="0"/>
                <a:cs typeface="Times New Roman" pitchFamily="18" charset="0"/>
              </a:rPr>
              <a:t>that</a:t>
            </a:r>
            <a:r>
              <a:rPr lang="en-US" sz="2800" spc="-55" dirty="0" smtClean="0">
                <a:latin typeface="Times New Roman" pitchFamily="18" charset="0"/>
                <a:cs typeface="Times New Roman" pitchFamily="18" charset="0"/>
              </a:rPr>
              <a:t> </a:t>
            </a:r>
            <a:r>
              <a:rPr lang="en-US" sz="2800" spc="-5" dirty="0" smtClean="0">
                <a:latin typeface="Times New Roman" pitchFamily="18" charset="0"/>
                <a:cs typeface="Times New Roman" pitchFamily="18" charset="0"/>
              </a:rPr>
              <a:t>assesses  </a:t>
            </a:r>
            <a:r>
              <a:rPr lang="en-US" sz="2800" dirty="0" smtClean="0">
                <a:latin typeface="Times New Roman" pitchFamily="18" charset="0"/>
                <a:cs typeface="Times New Roman" pitchFamily="18" charset="0"/>
              </a:rPr>
              <a:t>disability </a:t>
            </a:r>
            <a:r>
              <a:rPr lang="en-US" sz="2800" spc="-5" dirty="0" smtClean="0">
                <a:latin typeface="Times New Roman" pitchFamily="18" charset="0"/>
                <a:cs typeface="Times New Roman" pitchFamily="18" charset="0"/>
              </a:rPr>
              <a:t>in </a:t>
            </a:r>
            <a:r>
              <a:rPr lang="en-US" sz="2800" dirty="0" smtClean="0">
                <a:latin typeface="Times New Roman" pitchFamily="18" charset="0"/>
                <a:cs typeface="Times New Roman" pitchFamily="18" charset="0"/>
              </a:rPr>
              <a:t>adults 18 </a:t>
            </a:r>
            <a:r>
              <a:rPr lang="en-US" sz="2800" spc="-5" dirty="0" smtClean="0">
                <a:latin typeface="Times New Roman" pitchFamily="18" charset="0"/>
                <a:cs typeface="Times New Roman" pitchFamily="18" charset="0"/>
              </a:rPr>
              <a:t>years </a:t>
            </a:r>
            <a:r>
              <a:rPr lang="en-US" sz="2800" dirty="0" smtClean="0">
                <a:latin typeface="Times New Roman" pitchFamily="18" charset="0"/>
                <a:cs typeface="Times New Roman" pitchFamily="18" charset="0"/>
              </a:rPr>
              <a:t>and</a:t>
            </a:r>
            <a:r>
              <a:rPr lang="en-US" sz="2800" spc="-5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older</a:t>
            </a:r>
          </a:p>
          <a:p>
            <a:pPr marL="355600" marR="128270" indent="-343535">
              <a:lnSpc>
                <a:spcPct val="80000"/>
              </a:lnSpc>
              <a:spcBef>
                <a:spcPts val="745"/>
              </a:spcBef>
              <a:buFont typeface="Arial"/>
              <a:buChar char="•"/>
              <a:tabLst>
                <a:tab pos="355600" algn="l"/>
                <a:tab pos="356235" algn="l"/>
                <a:tab pos="2707640" algn="l"/>
              </a:tabLst>
            </a:pPr>
            <a:r>
              <a:rPr lang="en-US" sz="2800" spc="-5" dirty="0" smtClean="0">
                <a:solidFill>
                  <a:schemeClr val="accent2"/>
                </a:solidFill>
                <a:latin typeface="Times New Roman" pitchFamily="18" charset="0"/>
                <a:cs typeface="Times New Roman" pitchFamily="18" charset="0"/>
              </a:rPr>
              <a:t>Rating: </a:t>
            </a:r>
            <a:r>
              <a:rPr lang="en-US" sz="2800" dirty="0" smtClean="0">
                <a:latin typeface="Times New Roman" pitchFamily="18" charset="0"/>
                <a:cs typeface="Times New Roman" pitchFamily="18" charset="0"/>
              </a:rPr>
              <a:t>“How </a:t>
            </a:r>
            <a:r>
              <a:rPr lang="en-US" sz="2800" spc="-5" dirty="0" smtClean="0">
                <a:latin typeface="Times New Roman" pitchFamily="18" charset="0"/>
                <a:cs typeface="Times New Roman" pitchFamily="18" charset="0"/>
              </a:rPr>
              <a:t>much </a:t>
            </a:r>
            <a:r>
              <a:rPr lang="en-US" sz="2800" dirty="0" smtClean="0">
                <a:latin typeface="Times New Roman" pitchFamily="18" charset="0"/>
                <a:cs typeface="Times New Roman" pitchFamily="18" charset="0"/>
              </a:rPr>
              <a:t>difficulty </a:t>
            </a:r>
            <a:r>
              <a:rPr lang="en-US" sz="2800" spc="-5" dirty="0" smtClean="0">
                <a:latin typeface="Times New Roman" pitchFamily="18" charset="0"/>
                <a:cs typeface="Times New Roman" pitchFamily="18" charset="0"/>
              </a:rPr>
              <a:t>have you had  </a:t>
            </a:r>
            <a:r>
              <a:rPr lang="en-US" sz="2800" dirty="0" smtClean="0">
                <a:latin typeface="Times New Roman" pitchFamily="18" charset="0"/>
                <a:cs typeface="Times New Roman" pitchFamily="18" charset="0"/>
              </a:rPr>
              <a:t>doing the </a:t>
            </a:r>
            <a:r>
              <a:rPr lang="en-US" sz="2800" spc="-5" dirty="0" smtClean="0">
                <a:latin typeface="Times New Roman" pitchFamily="18" charset="0"/>
                <a:cs typeface="Times New Roman" pitchFamily="18" charset="0"/>
              </a:rPr>
              <a:t>following </a:t>
            </a:r>
            <a:r>
              <a:rPr lang="en-US" sz="2800" dirty="0" smtClean="0">
                <a:latin typeface="Times New Roman" pitchFamily="18" charset="0"/>
                <a:cs typeface="Times New Roman" pitchFamily="18" charset="0"/>
              </a:rPr>
              <a:t>activities </a:t>
            </a:r>
            <a:r>
              <a:rPr lang="en-US" sz="2800" spc="-5" dirty="0" smtClean="0">
                <a:latin typeface="Times New Roman" pitchFamily="18" charset="0"/>
                <a:cs typeface="Times New Roman" pitchFamily="18" charset="0"/>
              </a:rPr>
              <a:t>in </a:t>
            </a:r>
            <a:r>
              <a:rPr lang="en-US" sz="2800" dirty="0" smtClean="0">
                <a:latin typeface="Times New Roman" pitchFamily="18" charset="0"/>
                <a:cs typeface="Times New Roman" pitchFamily="18" charset="0"/>
              </a:rPr>
              <a:t>the </a:t>
            </a:r>
            <a:r>
              <a:rPr lang="en-US" sz="2800" spc="-5" dirty="0" smtClean="0">
                <a:latin typeface="Times New Roman" pitchFamily="18" charset="0"/>
                <a:cs typeface="Times New Roman" pitchFamily="18" charset="0"/>
              </a:rPr>
              <a:t>past </a:t>
            </a:r>
            <a:r>
              <a:rPr lang="en-US" sz="2800" dirty="0" smtClean="0">
                <a:latin typeface="Times New Roman" pitchFamily="18" charset="0"/>
                <a:cs typeface="Times New Roman" pitchFamily="18" charset="0"/>
              </a:rPr>
              <a:t>30  days.”</a:t>
            </a:r>
            <a:r>
              <a:rPr lang="en-US" sz="2800" spc="-5"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Rated	1 (None) to 5 (Extreme or  cannot</a:t>
            </a:r>
            <a:r>
              <a:rPr lang="en-US" sz="2800" spc="-1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do)</a:t>
            </a:r>
          </a:p>
          <a:p>
            <a:pPr marL="355600" marR="689610" indent="-343535">
              <a:lnSpc>
                <a:spcPts val="2880"/>
              </a:lnSpc>
              <a:spcBef>
                <a:spcPts val="695"/>
              </a:spcBef>
              <a:buFont typeface="Arial"/>
              <a:buChar char="•"/>
              <a:tabLst>
                <a:tab pos="355600" algn="l"/>
                <a:tab pos="356235" algn="l"/>
              </a:tabLst>
            </a:pPr>
            <a:r>
              <a:rPr lang="en-US" sz="2800" spc="-5" dirty="0" smtClean="0">
                <a:solidFill>
                  <a:schemeClr val="accent2"/>
                </a:solidFill>
                <a:latin typeface="Times New Roman" pitchFamily="18" charset="0"/>
                <a:cs typeface="Times New Roman" pitchFamily="18" charset="0"/>
              </a:rPr>
              <a:t>Scoring:</a:t>
            </a:r>
            <a:r>
              <a:rPr lang="en-US" sz="2800" spc="-5"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Calculate average </a:t>
            </a:r>
            <a:r>
              <a:rPr lang="en-US" sz="2800" spc="-5" dirty="0" smtClean="0">
                <a:latin typeface="Times New Roman" pitchFamily="18" charset="0"/>
                <a:cs typeface="Times New Roman" pitchFamily="18" charset="0"/>
              </a:rPr>
              <a:t>score for each  domain </a:t>
            </a:r>
            <a:r>
              <a:rPr lang="en-US" sz="2800" dirty="0" smtClean="0">
                <a:latin typeface="Times New Roman" pitchFamily="18" charset="0"/>
                <a:cs typeface="Times New Roman" pitchFamily="18" charset="0"/>
              </a:rPr>
              <a:t>and </a:t>
            </a:r>
            <a:r>
              <a:rPr lang="en-US" sz="2800" spc="-5" dirty="0" smtClean="0">
                <a:latin typeface="Times New Roman" pitchFamily="18" charset="0"/>
                <a:cs typeface="Times New Roman" pitchFamily="18" charset="0"/>
              </a:rPr>
              <a:t>overall</a:t>
            </a:r>
            <a:endParaRPr lang="en-US" sz="2800" dirty="0" smtClean="0">
              <a:latin typeface="Times New Roman" pitchFamily="18" charset="0"/>
              <a:cs typeface="Times New Roman" pitchFamily="18" charset="0"/>
            </a:endParaRPr>
          </a:p>
          <a:p>
            <a:pPr marL="355600" indent="-343535">
              <a:lnSpc>
                <a:spcPct val="100000"/>
              </a:lnSpc>
              <a:spcBef>
                <a:spcPts val="25"/>
              </a:spcBef>
              <a:buFont typeface="Arial"/>
              <a:buChar char="•"/>
              <a:tabLst>
                <a:tab pos="355600" algn="l"/>
                <a:tab pos="356235" algn="l"/>
              </a:tabLst>
            </a:pPr>
            <a:r>
              <a:rPr lang="en-US" sz="2800" spc="-5" dirty="0" smtClean="0">
                <a:solidFill>
                  <a:schemeClr val="accent2"/>
                </a:solidFill>
                <a:latin typeface="Times New Roman" pitchFamily="18" charset="0"/>
                <a:cs typeface="Times New Roman" pitchFamily="18" charset="0"/>
              </a:rPr>
              <a:t>Versions:</a:t>
            </a:r>
            <a:r>
              <a:rPr lang="en-US" sz="2800" spc="-5" dirty="0" smtClean="0">
                <a:latin typeface="Times New Roman" pitchFamily="18" charset="0"/>
                <a:cs typeface="Times New Roman" pitchFamily="18" charset="0"/>
              </a:rPr>
              <a:t> Adult </a:t>
            </a:r>
            <a:r>
              <a:rPr lang="en-US" sz="2800" dirty="0" smtClean="0">
                <a:latin typeface="Times New Roman" pitchFamily="18" charset="0"/>
                <a:cs typeface="Times New Roman" pitchFamily="18" charset="0"/>
              </a:rPr>
              <a:t>and</a:t>
            </a:r>
            <a:r>
              <a:rPr lang="en-US" sz="2800" spc="10" dirty="0" smtClean="0">
                <a:latin typeface="Times New Roman" pitchFamily="18" charset="0"/>
                <a:cs typeface="Times New Roman" pitchFamily="18" charset="0"/>
              </a:rPr>
              <a:t> </a:t>
            </a:r>
            <a:r>
              <a:rPr lang="en-US" sz="2800" spc="-5" dirty="0" smtClean="0">
                <a:latin typeface="Times New Roman" pitchFamily="18" charset="0"/>
                <a:cs typeface="Times New Roman" pitchFamily="18" charset="0"/>
              </a:rPr>
              <a:t>proxy-administered</a:t>
            </a:r>
            <a:endParaRPr lang="en-US" sz="28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7458" y="457022"/>
            <a:ext cx="7552055" cy="697230"/>
          </a:xfrm>
          <a:prstGeom prst="rect">
            <a:avLst/>
          </a:prstGeom>
        </p:spPr>
        <p:txBody>
          <a:bodyPr vert="horz" wrap="square" lIns="0" tIns="13335" rIns="0" bIns="0" rtlCol="0">
            <a:spAutoFit/>
          </a:bodyPr>
          <a:lstStyle/>
          <a:p>
            <a:pPr marL="12700">
              <a:lnSpc>
                <a:spcPct val="100000"/>
              </a:lnSpc>
              <a:spcBef>
                <a:spcPts val="105"/>
              </a:spcBef>
            </a:pPr>
            <a:r>
              <a:rPr sz="44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Domains on the WHODAS</a:t>
            </a:r>
            <a:r>
              <a:rPr sz="4400" b="1" spc="-1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sz="44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2.0</a:t>
            </a:r>
            <a:endParaRPr sz="4400" b="1">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object 3"/>
          <p:cNvSpPr txBox="1"/>
          <p:nvPr/>
        </p:nvSpPr>
        <p:spPr>
          <a:xfrm>
            <a:off x="535940" y="1506064"/>
            <a:ext cx="6986270" cy="3578544"/>
          </a:xfrm>
          <a:prstGeom prst="rect">
            <a:avLst/>
          </a:prstGeom>
        </p:spPr>
        <p:txBody>
          <a:bodyPr vert="horz" wrap="square" lIns="0" tIns="109855" rIns="0" bIns="0" rtlCol="0">
            <a:spAutoFit/>
          </a:bodyPr>
          <a:lstStyle/>
          <a:p>
            <a:pPr marL="527685" indent="-515620">
              <a:lnSpc>
                <a:spcPct val="100000"/>
              </a:lnSpc>
              <a:spcBef>
                <a:spcPts val="865"/>
              </a:spcBef>
              <a:buAutoNum type="arabicPeriod"/>
              <a:tabLst>
                <a:tab pos="527685" algn="l"/>
                <a:tab pos="528320" algn="l"/>
              </a:tabLst>
            </a:pPr>
            <a:r>
              <a:rPr sz="3200" spc="-5" dirty="0">
                <a:latin typeface="Times New Roman" pitchFamily="18" charset="0"/>
                <a:cs typeface="Times New Roman" pitchFamily="18" charset="0"/>
              </a:rPr>
              <a:t>Understanding </a:t>
            </a:r>
            <a:r>
              <a:rPr sz="3200" dirty="0">
                <a:latin typeface="Times New Roman" pitchFamily="18" charset="0"/>
                <a:cs typeface="Times New Roman" pitchFamily="18" charset="0"/>
              </a:rPr>
              <a:t>and</a:t>
            </a:r>
            <a:r>
              <a:rPr sz="3200" spc="-35" dirty="0">
                <a:latin typeface="Times New Roman" pitchFamily="18" charset="0"/>
                <a:cs typeface="Times New Roman" pitchFamily="18" charset="0"/>
              </a:rPr>
              <a:t> </a:t>
            </a:r>
            <a:r>
              <a:rPr sz="3200" dirty="0">
                <a:latin typeface="Times New Roman" pitchFamily="18" charset="0"/>
                <a:cs typeface="Times New Roman" pitchFamily="18" charset="0"/>
              </a:rPr>
              <a:t>communicating</a:t>
            </a:r>
            <a:endParaRPr sz="3200">
              <a:latin typeface="Times New Roman" pitchFamily="18" charset="0"/>
              <a:cs typeface="Times New Roman" pitchFamily="18" charset="0"/>
            </a:endParaRPr>
          </a:p>
          <a:p>
            <a:pPr marL="527685" indent="-515620">
              <a:lnSpc>
                <a:spcPct val="100000"/>
              </a:lnSpc>
              <a:spcBef>
                <a:spcPts val="770"/>
              </a:spcBef>
              <a:buAutoNum type="arabicPeriod"/>
              <a:tabLst>
                <a:tab pos="527685" algn="l"/>
                <a:tab pos="528320" algn="l"/>
              </a:tabLst>
            </a:pPr>
            <a:r>
              <a:rPr sz="3200" spc="-5" dirty="0">
                <a:latin typeface="Times New Roman" pitchFamily="18" charset="0"/>
                <a:cs typeface="Times New Roman" pitchFamily="18" charset="0"/>
              </a:rPr>
              <a:t>Getting</a:t>
            </a:r>
            <a:r>
              <a:rPr sz="3200" spc="-20" dirty="0">
                <a:latin typeface="Times New Roman" pitchFamily="18" charset="0"/>
                <a:cs typeface="Times New Roman" pitchFamily="18" charset="0"/>
              </a:rPr>
              <a:t> </a:t>
            </a:r>
            <a:r>
              <a:rPr sz="3200" dirty="0">
                <a:latin typeface="Times New Roman" pitchFamily="18" charset="0"/>
                <a:cs typeface="Times New Roman" pitchFamily="18" charset="0"/>
              </a:rPr>
              <a:t>around</a:t>
            </a:r>
            <a:endParaRPr sz="3200">
              <a:latin typeface="Times New Roman" pitchFamily="18" charset="0"/>
              <a:cs typeface="Times New Roman" pitchFamily="18" charset="0"/>
            </a:endParaRPr>
          </a:p>
          <a:p>
            <a:pPr marL="527685" indent="-515620">
              <a:lnSpc>
                <a:spcPct val="100000"/>
              </a:lnSpc>
              <a:spcBef>
                <a:spcPts val="770"/>
              </a:spcBef>
              <a:buAutoNum type="arabicPeriod"/>
              <a:tabLst>
                <a:tab pos="527685" algn="l"/>
                <a:tab pos="528320" algn="l"/>
              </a:tabLst>
            </a:pPr>
            <a:r>
              <a:rPr sz="3200" dirty="0">
                <a:latin typeface="Times New Roman" pitchFamily="18" charset="0"/>
                <a:cs typeface="Times New Roman" pitchFamily="18" charset="0"/>
              </a:rPr>
              <a:t>Self-care</a:t>
            </a:r>
            <a:endParaRPr sz="3200">
              <a:latin typeface="Times New Roman" pitchFamily="18" charset="0"/>
              <a:cs typeface="Times New Roman" pitchFamily="18" charset="0"/>
            </a:endParaRPr>
          </a:p>
          <a:p>
            <a:pPr marL="527685" indent="-515620">
              <a:lnSpc>
                <a:spcPct val="100000"/>
              </a:lnSpc>
              <a:spcBef>
                <a:spcPts val="770"/>
              </a:spcBef>
              <a:buAutoNum type="arabicPeriod"/>
              <a:tabLst>
                <a:tab pos="527685" algn="l"/>
                <a:tab pos="528320" algn="l"/>
              </a:tabLst>
            </a:pPr>
            <a:r>
              <a:rPr sz="3200" spc="-5" dirty="0">
                <a:latin typeface="Times New Roman" pitchFamily="18" charset="0"/>
                <a:cs typeface="Times New Roman" pitchFamily="18" charset="0"/>
              </a:rPr>
              <a:t>Getting </a:t>
            </a:r>
            <a:r>
              <a:rPr sz="3200" dirty="0">
                <a:latin typeface="Times New Roman" pitchFamily="18" charset="0"/>
                <a:cs typeface="Times New Roman" pitchFamily="18" charset="0"/>
              </a:rPr>
              <a:t>along with</a:t>
            </a:r>
            <a:r>
              <a:rPr sz="3200" spc="-15" dirty="0">
                <a:latin typeface="Times New Roman" pitchFamily="18" charset="0"/>
                <a:cs typeface="Times New Roman" pitchFamily="18" charset="0"/>
              </a:rPr>
              <a:t> </a:t>
            </a:r>
            <a:r>
              <a:rPr sz="3200" spc="-5" dirty="0">
                <a:latin typeface="Times New Roman" pitchFamily="18" charset="0"/>
                <a:cs typeface="Times New Roman" pitchFamily="18" charset="0"/>
              </a:rPr>
              <a:t>people</a:t>
            </a:r>
            <a:endParaRPr sz="3200">
              <a:latin typeface="Times New Roman" pitchFamily="18" charset="0"/>
              <a:cs typeface="Times New Roman" pitchFamily="18" charset="0"/>
            </a:endParaRPr>
          </a:p>
          <a:p>
            <a:pPr marL="527685" indent="-515620">
              <a:lnSpc>
                <a:spcPct val="100000"/>
              </a:lnSpc>
              <a:spcBef>
                <a:spcPts val="770"/>
              </a:spcBef>
              <a:buAutoNum type="arabicPeriod"/>
              <a:tabLst>
                <a:tab pos="527685" algn="l"/>
                <a:tab pos="528320" algn="l"/>
              </a:tabLst>
            </a:pPr>
            <a:r>
              <a:rPr sz="3200" dirty="0">
                <a:latin typeface="Times New Roman" pitchFamily="18" charset="0"/>
                <a:cs typeface="Times New Roman" pitchFamily="18" charset="0"/>
              </a:rPr>
              <a:t>Life</a:t>
            </a:r>
            <a:r>
              <a:rPr sz="3200" spc="-10" dirty="0">
                <a:latin typeface="Times New Roman" pitchFamily="18" charset="0"/>
                <a:cs typeface="Times New Roman" pitchFamily="18" charset="0"/>
              </a:rPr>
              <a:t> </a:t>
            </a:r>
            <a:r>
              <a:rPr sz="3200" dirty="0">
                <a:latin typeface="Times New Roman" pitchFamily="18" charset="0"/>
                <a:cs typeface="Times New Roman" pitchFamily="18" charset="0"/>
              </a:rPr>
              <a:t>activities</a:t>
            </a:r>
            <a:endParaRPr sz="3200">
              <a:latin typeface="Times New Roman" pitchFamily="18" charset="0"/>
              <a:cs typeface="Times New Roman" pitchFamily="18" charset="0"/>
            </a:endParaRPr>
          </a:p>
          <a:p>
            <a:pPr marL="527685" indent="-515620">
              <a:lnSpc>
                <a:spcPct val="100000"/>
              </a:lnSpc>
              <a:spcBef>
                <a:spcPts val="765"/>
              </a:spcBef>
              <a:buAutoNum type="arabicPeriod"/>
              <a:tabLst>
                <a:tab pos="527685" algn="l"/>
                <a:tab pos="528320" algn="l"/>
              </a:tabLst>
            </a:pPr>
            <a:r>
              <a:rPr sz="3200" dirty="0">
                <a:latin typeface="Times New Roman" pitchFamily="18" charset="0"/>
                <a:cs typeface="Times New Roman" pitchFamily="18" charset="0"/>
              </a:rPr>
              <a:t>Participation </a:t>
            </a:r>
            <a:r>
              <a:rPr sz="3200" spc="-5">
                <a:latin typeface="Times New Roman" pitchFamily="18" charset="0"/>
                <a:cs typeface="Times New Roman" pitchFamily="18" charset="0"/>
              </a:rPr>
              <a:t>in</a:t>
            </a:r>
            <a:r>
              <a:rPr sz="3200" spc="5">
                <a:latin typeface="Times New Roman" pitchFamily="18" charset="0"/>
                <a:cs typeface="Times New Roman" pitchFamily="18" charset="0"/>
              </a:rPr>
              <a:t> </a:t>
            </a:r>
            <a:r>
              <a:rPr sz="3200" smtClean="0">
                <a:latin typeface="Times New Roman" pitchFamily="18" charset="0"/>
                <a:cs typeface="Times New Roman" pitchFamily="18" charset="0"/>
              </a:rPr>
              <a:t>society</a:t>
            </a:r>
            <a:endParaRPr sz="320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74638"/>
            <a:ext cx="8458200" cy="1366400"/>
          </a:xfrm>
          <a:prstGeom prst="rect">
            <a:avLst/>
          </a:prstGeom>
        </p:spPr>
        <p:txBody>
          <a:bodyPr vert="horz" wrap="square" lIns="0" tIns="12065" rIns="0" bIns="0" rtlCol="0">
            <a:spAutoFit/>
          </a:bodyPr>
          <a:lstStyle/>
          <a:p>
            <a:pPr marL="3001645" marR="5080" indent="-2987675" algn="ctr">
              <a:lnSpc>
                <a:spcPct val="100000"/>
              </a:lnSpc>
              <a:spcBef>
                <a:spcPts val="95"/>
              </a:spcBef>
            </a:pPr>
            <a:r>
              <a:rPr sz="44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Cultural </a:t>
            </a:r>
            <a:r>
              <a:rPr sz="4400" b="1" spc="-5"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Formulation Interview  (CFI)</a:t>
            </a:r>
          </a:p>
        </p:txBody>
      </p:sp>
      <p:sp>
        <p:nvSpPr>
          <p:cNvPr id="3" name="object 3"/>
          <p:cNvSpPr txBox="1"/>
          <p:nvPr/>
        </p:nvSpPr>
        <p:spPr>
          <a:xfrm>
            <a:off x="535940" y="1561846"/>
            <a:ext cx="7696834" cy="3703064"/>
          </a:xfrm>
          <a:prstGeom prst="rect">
            <a:avLst/>
          </a:prstGeom>
        </p:spPr>
        <p:txBody>
          <a:bodyPr vert="horz" wrap="square" lIns="0" tIns="58419" rIns="0" bIns="0" rtlCol="0">
            <a:spAutoFit/>
          </a:bodyPr>
          <a:lstStyle/>
          <a:p>
            <a:pPr marL="355600" marR="43815" indent="-343535">
              <a:lnSpc>
                <a:spcPct val="90000"/>
              </a:lnSpc>
              <a:spcBef>
                <a:spcPts val="459"/>
              </a:spcBef>
              <a:buFont typeface="Arial"/>
              <a:buChar char="•"/>
              <a:tabLst>
                <a:tab pos="355600" algn="l"/>
                <a:tab pos="356235" algn="l"/>
              </a:tabLst>
            </a:pPr>
            <a:endParaRPr lang="en-US" sz="2800" dirty="0" smtClean="0">
              <a:latin typeface="Times New Roman" pitchFamily="18" charset="0"/>
              <a:cs typeface="Times New Roman" pitchFamily="18" charset="0"/>
            </a:endParaRPr>
          </a:p>
          <a:p>
            <a:pPr marL="355600" marR="43815" indent="-343535">
              <a:lnSpc>
                <a:spcPct val="90000"/>
              </a:lnSpc>
              <a:spcBef>
                <a:spcPts val="459"/>
              </a:spcBef>
              <a:buFont typeface="Arial"/>
              <a:buChar char="•"/>
              <a:tabLst>
                <a:tab pos="355600" algn="l"/>
                <a:tab pos="356235" algn="l"/>
              </a:tabLst>
            </a:pPr>
            <a:r>
              <a:rPr sz="2800" smtClean="0">
                <a:solidFill>
                  <a:schemeClr val="accent2"/>
                </a:solidFill>
                <a:latin typeface="Times New Roman" pitchFamily="18" charset="0"/>
                <a:cs typeface="Times New Roman" pitchFamily="18" charset="0"/>
              </a:rPr>
              <a:t>Description</a:t>
            </a:r>
            <a:r>
              <a:rPr sz="2800" dirty="0">
                <a:solidFill>
                  <a:schemeClr val="accent2"/>
                </a:solidFill>
                <a:latin typeface="Times New Roman" pitchFamily="18" charset="0"/>
                <a:cs typeface="Times New Roman" pitchFamily="18" charset="0"/>
              </a:rPr>
              <a:t>: </a:t>
            </a:r>
            <a:r>
              <a:rPr sz="2800" spc="-5" dirty="0">
                <a:latin typeface="Times New Roman" pitchFamily="18" charset="0"/>
                <a:cs typeface="Times New Roman" pitchFamily="18" charset="0"/>
              </a:rPr>
              <a:t>A </a:t>
            </a:r>
            <a:r>
              <a:rPr sz="2800" dirty="0">
                <a:latin typeface="Times New Roman" pitchFamily="18" charset="0"/>
                <a:cs typeface="Times New Roman" pitchFamily="18" charset="0"/>
              </a:rPr>
              <a:t>16-item </a:t>
            </a:r>
            <a:r>
              <a:rPr sz="2800" spc="-5" dirty="0">
                <a:latin typeface="Times New Roman" pitchFamily="18" charset="0"/>
                <a:cs typeface="Times New Roman" pitchFamily="18" charset="0"/>
              </a:rPr>
              <a:t>semistructured  </a:t>
            </a:r>
            <a:r>
              <a:rPr sz="2800" dirty="0">
                <a:latin typeface="Times New Roman" pitchFamily="18" charset="0"/>
                <a:cs typeface="Times New Roman" pitchFamily="18" charset="0"/>
              </a:rPr>
              <a:t>interview </a:t>
            </a:r>
            <a:r>
              <a:rPr sz="2800" spc="-5" dirty="0">
                <a:latin typeface="Times New Roman" pitchFamily="18" charset="0"/>
                <a:cs typeface="Times New Roman" pitchFamily="18" charset="0"/>
              </a:rPr>
              <a:t>to assess </a:t>
            </a:r>
            <a:r>
              <a:rPr sz="2800" dirty="0">
                <a:latin typeface="Times New Roman" pitchFamily="18" charset="0"/>
                <a:cs typeface="Times New Roman" pitchFamily="18" charset="0"/>
              </a:rPr>
              <a:t>the </a:t>
            </a:r>
            <a:r>
              <a:rPr sz="2800" spc="-5" dirty="0">
                <a:latin typeface="Times New Roman" pitchFamily="18" charset="0"/>
                <a:cs typeface="Times New Roman" pitchFamily="18" charset="0"/>
              </a:rPr>
              <a:t>impact </a:t>
            </a:r>
            <a:r>
              <a:rPr sz="2800" spc="-10" dirty="0">
                <a:latin typeface="Times New Roman" pitchFamily="18" charset="0"/>
                <a:cs typeface="Times New Roman" pitchFamily="18" charset="0"/>
              </a:rPr>
              <a:t>of </a:t>
            </a:r>
            <a:r>
              <a:rPr sz="2800" dirty="0">
                <a:latin typeface="Times New Roman" pitchFamily="18" charset="0"/>
                <a:cs typeface="Times New Roman" pitchFamily="18" charset="0"/>
              </a:rPr>
              <a:t>culture on  </a:t>
            </a:r>
            <a:r>
              <a:rPr sz="2800" spc="-5" dirty="0">
                <a:latin typeface="Times New Roman" pitchFamily="18" charset="0"/>
                <a:cs typeface="Times New Roman" pitchFamily="18" charset="0"/>
              </a:rPr>
              <a:t>key </a:t>
            </a:r>
            <a:r>
              <a:rPr sz="2800" dirty="0">
                <a:latin typeface="Times New Roman" pitchFamily="18" charset="0"/>
                <a:cs typeface="Times New Roman" pitchFamily="18" charset="0"/>
              </a:rPr>
              <a:t>aspects </a:t>
            </a:r>
            <a:r>
              <a:rPr sz="2800" spc="-5" dirty="0">
                <a:latin typeface="Times New Roman" pitchFamily="18" charset="0"/>
                <a:cs typeface="Times New Roman" pitchFamily="18" charset="0"/>
              </a:rPr>
              <a:t>of </a:t>
            </a:r>
            <a:r>
              <a:rPr sz="2800" dirty="0">
                <a:latin typeface="Times New Roman" pitchFamily="18" charset="0"/>
                <a:cs typeface="Times New Roman" pitchFamily="18" charset="0"/>
              </a:rPr>
              <a:t>the clinical </a:t>
            </a:r>
            <a:r>
              <a:rPr sz="2800" spc="-5" dirty="0">
                <a:latin typeface="Times New Roman" pitchFamily="18" charset="0"/>
                <a:cs typeface="Times New Roman" pitchFamily="18" charset="0"/>
              </a:rPr>
              <a:t>presentation and  </a:t>
            </a:r>
            <a:r>
              <a:rPr sz="2800" dirty="0">
                <a:latin typeface="Times New Roman" pitchFamily="18" charset="0"/>
                <a:cs typeface="Times New Roman" pitchFamily="18" charset="0"/>
              </a:rPr>
              <a:t>treatment</a:t>
            </a:r>
            <a:r>
              <a:rPr sz="2800" spc="-45" dirty="0">
                <a:latin typeface="Times New Roman" pitchFamily="18" charset="0"/>
                <a:cs typeface="Times New Roman" pitchFamily="18" charset="0"/>
              </a:rPr>
              <a:t> </a:t>
            </a:r>
            <a:r>
              <a:rPr sz="2800" spc="-5" dirty="0">
                <a:latin typeface="Times New Roman" pitchFamily="18" charset="0"/>
                <a:cs typeface="Times New Roman" pitchFamily="18" charset="0"/>
              </a:rPr>
              <a:t>plan</a:t>
            </a:r>
            <a:endParaRPr sz="2800">
              <a:latin typeface="Times New Roman" pitchFamily="18" charset="0"/>
              <a:cs typeface="Times New Roman" pitchFamily="18" charset="0"/>
            </a:endParaRPr>
          </a:p>
          <a:p>
            <a:pPr marL="355600" marR="5080" indent="-343535">
              <a:lnSpc>
                <a:spcPct val="90000"/>
              </a:lnSpc>
              <a:spcBef>
                <a:spcPts val="720"/>
              </a:spcBef>
              <a:buFont typeface="Arial"/>
              <a:buChar char="•"/>
              <a:tabLst>
                <a:tab pos="355600" algn="l"/>
                <a:tab pos="356235" algn="l"/>
              </a:tabLst>
            </a:pPr>
            <a:r>
              <a:rPr sz="2800" dirty="0">
                <a:solidFill>
                  <a:schemeClr val="accent2"/>
                </a:solidFill>
                <a:latin typeface="Times New Roman" pitchFamily="18" charset="0"/>
                <a:cs typeface="Times New Roman" pitchFamily="18" charset="0"/>
              </a:rPr>
              <a:t>Indications: </a:t>
            </a:r>
            <a:r>
              <a:rPr sz="2800" spc="-5" dirty="0">
                <a:latin typeface="Times New Roman" pitchFamily="18" charset="0"/>
                <a:cs typeface="Times New Roman" pitchFamily="18" charset="0"/>
              </a:rPr>
              <a:t>Use </a:t>
            </a:r>
            <a:r>
              <a:rPr sz="2800" dirty="0">
                <a:latin typeface="Times New Roman" pitchFamily="18" charset="0"/>
                <a:cs typeface="Times New Roman" pitchFamily="18" charset="0"/>
              </a:rPr>
              <a:t>as </a:t>
            </a:r>
            <a:r>
              <a:rPr sz="2800" spc="-5" dirty="0">
                <a:latin typeface="Times New Roman" pitchFamily="18" charset="0"/>
                <a:cs typeface="Times New Roman" pitchFamily="18" charset="0"/>
              </a:rPr>
              <a:t>part </a:t>
            </a:r>
            <a:r>
              <a:rPr sz="2800" dirty="0">
                <a:latin typeface="Times New Roman" pitchFamily="18" charset="0"/>
                <a:cs typeface="Times New Roman" pitchFamily="18" charset="0"/>
              </a:rPr>
              <a:t>of the </a:t>
            </a:r>
            <a:r>
              <a:rPr sz="2800" spc="-5" dirty="0">
                <a:latin typeface="Times New Roman" pitchFamily="18" charset="0"/>
                <a:cs typeface="Times New Roman" pitchFamily="18" charset="0"/>
              </a:rPr>
              <a:t>initial  assessment with </a:t>
            </a:r>
            <a:r>
              <a:rPr sz="2800" i="1" dirty="0">
                <a:latin typeface="Times New Roman" pitchFamily="18" charset="0"/>
                <a:cs typeface="Times New Roman" pitchFamily="18" charset="0"/>
              </a:rPr>
              <a:t>any </a:t>
            </a:r>
            <a:r>
              <a:rPr sz="2800" dirty="0">
                <a:latin typeface="Times New Roman" pitchFamily="18" charset="0"/>
                <a:cs typeface="Times New Roman" pitchFamily="18" charset="0"/>
              </a:rPr>
              <a:t>client </a:t>
            </a:r>
            <a:r>
              <a:rPr sz="2800" spc="-5" dirty="0">
                <a:latin typeface="Times New Roman" pitchFamily="18" charset="0"/>
                <a:cs typeface="Times New Roman" pitchFamily="18" charset="0"/>
              </a:rPr>
              <a:t>but is </a:t>
            </a:r>
            <a:r>
              <a:rPr sz="2800" dirty="0">
                <a:latin typeface="Times New Roman" pitchFamily="18" charset="0"/>
                <a:cs typeface="Times New Roman" pitchFamily="18" charset="0"/>
              </a:rPr>
              <a:t>especially  indicated when </a:t>
            </a:r>
            <a:r>
              <a:rPr sz="2800" spc="-5" dirty="0">
                <a:latin typeface="Times New Roman" pitchFamily="18" charset="0"/>
                <a:cs typeface="Times New Roman" pitchFamily="18" charset="0"/>
              </a:rPr>
              <a:t>there </a:t>
            </a:r>
            <a:r>
              <a:rPr sz="2800" dirty="0">
                <a:latin typeface="Times New Roman" pitchFamily="18" charset="0"/>
                <a:cs typeface="Times New Roman" pitchFamily="18" charset="0"/>
              </a:rPr>
              <a:t>are significant  differences in </a:t>
            </a:r>
            <a:r>
              <a:rPr sz="2800" spc="-5" dirty="0">
                <a:latin typeface="Times New Roman" pitchFamily="18" charset="0"/>
                <a:cs typeface="Times New Roman" pitchFamily="18" charset="0"/>
              </a:rPr>
              <a:t>“cultural, religious </a:t>
            </a:r>
            <a:r>
              <a:rPr sz="2800" spc="-10" dirty="0">
                <a:latin typeface="Times New Roman" pitchFamily="18" charset="0"/>
                <a:cs typeface="Times New Roman" pitchFamily="18" charset="0"/>
              </a:rPr>
              <a:t>or  </a:t>
            </a:r>
            <a:r>
              <a:rPr sz="2800" spc="-5" dirty="0">
                <a:latin typeface="Times New Roman" pitchFamily="18" charset="0"/>
                <a:cs typeface="Times New Roman" pitchFamily="18" charset="0"/>
              </a:rPr>
              <a:t>socioeconomic backgrounds </a:t>
            </a:r>
            <a:r>
              <a:rPr sz="2800" dirty="0">
                <a:latin typeface="Times New Roman" pitchFamily="18" charset="0"/>
                <a:cs typeface="Times New Roman" pitchFamily="18" charset="0"/>
              </a:rPr>
              <a:t>of the clinician  </a:t>
            </a:r>
            <a:r>
              <a:rPr sz="2800" spc="-5" dirty="0">
                <a:latin typeface="Times New Roman" pitchFamily="18" charset="0"/>
                <a:cs typeface="Times New Roman" pitchFamily="18" charset="0"/>
              </a:rPr>
              <a:t>and </a:t>
            </a:r>
            <a:r>
              <a:rPr sz="2800" dirty="0">
                <a:latin typeface="Times New Roman" pitchFamily="18" charset="0"/>
                <a:cs typeface="Times New Roman" pitchFamily="18" charset="0"/>
              </a:rPr>
              <a:t>the </a:t>
            </a:r>
            <a:r>
              <a:rPr sz="2800">
                <a:latin typeface="Times New Roman" pitchFamily="18" charset="0"/>
                <a:cs typeface="Times New Roman" pitchFamily="18" charset="0"/>
              </a:rPr>
              <a:t>individual</a:t>
            </a:r>
            <a:r>
              <a:rPr sz="2800" smtClean="0">
                <a:latin typeface="Times New Roman" pitchFamily="18" charset="0"/>
                <a:cs typeface="Times New Roman" pitchFamily="18" charset="0"/>
              </a:rPr>
              <a:t>”</a:t>
            </a:r>
            <a:endParaRPr sz="280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22270" y="457022"/>
            <a:ext cx="3302000" cy="697230"/>
          </a:xfrm>
          <a:prstGeom prst="rect">
            <a:avLst/>
          </a:prstGeom>
        </p:spPr>
        <p:txBody>
          <a:bodyPr vert="horz" wrap="square" lIns="0" tIns="13335" rIns="0" bIns="0" rtlCol="0">
            <a:spAutoFit/>
          </a:bodyPr>
          <a:lstStyle/>
          <a:p>
            <a:pPr marL="12700">
              <a:lnSpc>
                <a:spcPct val="100000"/>
              </a:lnSpc>
              <a:spcBef>
                <a:spcPts val="105"/>
              </a:spcBef>
            </a:pPr>
            <a:r>
              <a:rPr sz="44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CFI</a:t>
            </a:r>
            <a:r>
              <a:rPr sz="4400" b="1" spc="-65"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sz="44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Domains</a:t>
            </a:r>
            <a:endParaRPr sz="4400" b="1">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object 3"/>
          <p:cNvSpPr txBox="1"/>
          <p:nvPr/>
        </p:nvSpPr>
        <p:spPr>
          <a:xfrm>
            <a:off x="535940" y="1506064"/>
            <a:ext cx="7398384" cy="3004027"/>
          </a:xfrm>
          <a:prstGeom prst="rect">
            <a:avLst/>
          </a:prstGeom>
        </p:spPr>
        <p:txBody>
          <a:bodyPr vert="horz" wrap="square" lIns="0" tIns="109855" rIns="0" bIns="0" rtlCol="0">
            <a:spAutoFit/>
          </a:bodyPr>
          <a:lstStyle/>
          <a:p>
            <a:pPr marL="355600" indent="-343535">
              <a:lnSpc>
                <a:spcPct val="100000"/>
              </a:lnSpc>
              <a:spcBef>
                <a:spcPts val="865"/>
              </a:spcBef>
              <a:buFont typeface="Arial"/>
              <a:buChar char="•"/>
              <a:tabLst>
                <a:tab pos="355600" algn="l"/>
                <a:tab pos="356235" algn="l"/>
              </a:tabLst>
            </a:pPr>
            <a:r>
              <a:rPr sz="2800" dirty="0">
                <a:latin typeface="Times New Roman" pitchFamily="18" charset="0"/>
                <a:cs typeface="Times New Roman" pitchFamily="18" charset="0"/>
              </a:rPr>
              <a:t>Cultural definition of </a:t>
            </a:r>
            <a:r>
              <a:rPr sz="2800" spc="-5" dirty="0">
                <a:latin typeface="Times New Roman" pitchFamily="18" charset="0"/>
                <a:cs typeface="Times New Roman" pitchFamily="18" charset="0"/>
              </a:rPr>
              <a:t>the</a:t>
            </a:r>
            <a:r>
              <a:rPr sz="2800" spc="-35" dirty="0">
                <a:latin typeface="Times New Roman" pitchFamily="18" charset="0"/>
                <a:cs typeface="Times New Roman" pitchFamily="18" charset="0"/>
              </a:rPr>
              <a:t> </a:t>
            </a:r>
            <a:r>
              <a:rPr sz="2800" spc="-5" dirty="0">
                <a:latin typeface="Times New Roman" pitchFamily="18" charset="0"/>
                <a:cs typeface="Times New Roman" pitchFamily="18" charset="0"/>
              </a:rPr>
              <a:t>problem</a:t>
            </a:r>
            <a:endParaRPr sz="2800">
              <a:latin typeface="Times New Roman" pitchFamily="18" charset="0"/>
              <a:cs typeface="Times New Roman" pitchFamily="18" charset="0"/>
            </a:endParaRPr>
          </a:p>
          <a:p>
            <a:pPr marL="355600" marR="446405" indent="-343535">
              <a:lnSpc>
                <a:spcPct val="100000"/>
              </a:lnSpc>
              <a:spcBef>
                <a:spcPts val="770"/>
              </a:spcBef>
              <a:buFont typeface="Arial"/>
              <a:buChar char="•"/>
              <a:tabLst>
                <a:tab pos="355600" algn="l"/>
                <a:tab pos="356235" algn="l"/>
              </a:tabLst>
            </a:pPr>
            <a:r>
              <a:rPr sz="2800" dirty="0">
                <a:latin typeface="Times New Roman" pitchFamily="18" charset="0"/>
                <a:cs typeface="Times New Roman" pitchFamily="18" charset="0"/>
              </a:rPr>
              <a:t>Causes of </a:t>
            </a:r>
            <a:r>
              <a:rPr sz="2800" spc="-5" dirty="0">
                <a:latin typeface="Times New Roman" pitchFamily="18" charset="0"/>
                <a:cs typeface="Times New Roman" pitchFamily="18" charset="0"/>
              </a:rPr>
              <a:t>the problem, stressors </a:t>
            </a:r>
            <a:r>
              <a:rPr sz="2800" dirty="0">
                <a:latin typeface="Times New Roman" pitchFamily="18" charset="0"/>
                <a:cs typeface="Times New Roman" pitchFamily="18" charset="0"/>
              </a:rPr>
              <a:t>and  available</a:t>
            </a:r>
            <a:r>
              <a:rPr sz="2800" spc="-25" dirty="0">
                <a:latin typeface="Times New Roman" pitchFamily="18" charset="0"/>
                <a:cs typeface="Times New Roman" pitchFamily="18" charset="0"/>
              </a:rPr>
              <a:t> </a:t>
            </a:r>
            <a:r>
              <a:rPr sz="2800" dirty="0">
                <a:latin typeface="Times New Roman" pitchFamily="18" charset="0"/>
                <a:cs typeface="Times New Roman" pitchFamily="18" charset="0"/>
              </a:rPr>
              <a:t>supports</a:t>
            </a:r>
            <a:endParaRPr sz="2800">
              <a:latin typeface="Times New Roman" pitchFamily="18" charset="0"/>
              <a:cs typeface="Times New Roman" pitchFamily="18" charset="0"/>
            </a:endParaRPr>
          </a:p>
          <a:p>
            <a:pPr marL="355600" indent="-343535">
              <a:lnSpc>
                <a:spcPct val="100000"/>
              </a:lnSpc>
              <a:spcBef>
                <a:spcPts val="770"/>
              </a:spcBef>
              <a:buFont typeface="Arial"/>
              <a:buChar char="•"/>
              <a:tabLst>
                <a:tab pos="355600" algn="l"/>
                <a:tab pos="356235" algn="l"/>
              </a:tabLst>
            </a:pPr>
            <a:r>
              <a:rPr sz="2800" dirty="0">
                <a:latin typeface="Times New Roman" pitchFamily="18" charset="0"/>
                <a:cs typeface="Times New Roman" pitchFamily="18" charset="0"/>
              </a:rPr>
              <a:t>Coping efforts and </a:t>
            </a:r>
            <a:r>
              <a:rPr sz="2800" spc="-5" dirty="0">
                <a:latin typeface="Times New Roman" pitchFamily="18" charset="0"/>
                <a:cs typeface="Times New Roman" pitchFamily="18" charset="0"/>
              </a:rPr>
              <a:t>past</a:t>
            </a:r>
            <a:r>
              <a:rPr sz="2800" spc="-55" dirty="0">
                <a:latin typeface="Times New Roman" pitchFamily="18" charset="0"/>
                <a:cs typeface="Times New Roman" pitchFamily="18" charset="0"/>
              </a:rPr>
              <a:t> </a:t>
            </a:r>
            <a:r>
              <a:rPr sz="2800" dirty="0">
                <a:latin typeface="Times New Roman" pitchFamily="18" charset="0"/>
                <a:cs typeface="Times New Roman" pitchFamily="18" charset="0"/>
              </a:rPr>
              <a:t>help-seeking</a:t>
            </a:r>
            <a:endParaRPr sz="2800">
              <a:latin typeface="Times New Roman" pitchFamily="18" charset="0"/>
              <a:cs typeface="Times New Roman" pitchFamily="18" charset="0"/>
            </a:endParaRPr>
          </a:p>
          <a:p>
            <a:pPr marL="355600" marR="5080" indent="-343535">
              <a:lnSpc>
                <a:spcPct val="100000"/>
              </a:lnSpc>
              <a:spcBef>
                <a:spcPts val="770"/>
              </a:spcBef>
              <a:buFont typeface="Arial"/>
              <a:buChar char="•"/>
              <a:tabLst>
                <a:tab pos="355600" algn="l"/>
                <a:tab pos="356235" algn="l"/>
              </a:tabLst>
            </a:pPr>
            <a:r>
              <a:rPr sz="2800" spc="-5" dirty="0">
                <a:latin typeface="Times New Roman" pitchFamily="18" charset="0"/>
                <a:cs typeface="Times New Roman" pitchFamily="18" charset="0"/>
              </a:rPr>
              <a:t>Current </a:t>
            </a:r>
            <a:r>
              <a:rPr sz="2800" dirty="0">
                <a:latin typeface="Times New Roman" pitchFamily="18" charset="0"/>
                <a:cs typeface="Times New Roman" pitchFamily="18" charset="0"/>
              </a:rPr>
              <a:t>help-seeking and </a:t>
            </a:r>
            <a:r>
              <a:rPr sz="2800" spc="-5" dirty="0">
                <a:latin typeface="Times New Roman" pitchFamily="18" charset="0"/>
                <a:cs typeface="Times New Roman" pitchFamily="18" charset="0"/>
              </a:rPr>
              <a:t>the </a:t>
            </a:r>
            <a:r>
              <a:rPr sz="2800">
                <a:latin typeface="Times New Roman" pitchFamily="18" charset="0"/>
                <a:cs typeface="Times New Roman" pitchFamily="18" charset="0"/>
              </a:rPr>
              <a:t>clinician- </a:t>
            </a:r>
            <a:r>
              <a:rPr sz="2800" smtClean="0">
                <a:latin typeface="Times New Roman" pitchFamily="18" charset="0"/>
                <a:cs typeface="Times New Roman" pitchFamily="18" charset="0"/>
              </a:rPr>
              <a:t>client </a:t>
            </a:r>
            <a:r>
              <a:rPr sz="2800" spc="-5" smtClean="0">
                <a:latin typeface="Times New Roman" pitchFamily="18" charset="0"/>
                <a:cs typeface="Times New Roman" pitchFamily="18" charset="0"/>
              </a:rPr>
              <a:t>relationship</a:t>
            </a:r>
            <a:endParaRPr sz="280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187274"/>
            <a:ext cx="7924800" cy="1243289"/>
          </a:xfrm>
          <a:prstGeom prst="rect">
            <a:avLst/>
          </a:prstGeom>
        </p:spPr>
        <p:txBody>
          <a:bodyPr vert="horz" wrap="square" lIns="0" tIns="12065" rIns="0" bIns="0" rtlCol="0">
            <a:spAutoFit/>
          </a:bodyPr>
          <a:lstStyle/>
          <a:p>
            <a:pPr marL="175260" marR="5080" indent="-163195" algn="ctr">
              <a:lnSpc>
                <a:spcPct val="100000"/>
              </a:lnSpc>
              <a:spcBef>
                <a:spcPts val="95"/>
              </a:spcBef>
            </a:pPr>
            <a:r>
              <a:rPr sz="40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Clinical </a:t>
            </a:r>
            <a:r>
              <a:rPr sz="4000" b="1" spc="-5"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Applications</a:t>
            </a:r>
            <a:r>
              <a:rPr sz="4000" b="1" spc="-45"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sz="4000" b="1" spc="-5"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of  DSM-5</a:t>
            </a:r>
            <a:r>
              <a:rPr sz="4000" b="1" spc="-15"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sz="4000" b="1" spc="-5"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Enhancements</a:t>
            </a:r>
          </a:p>
        </p:txBody>
      </p:sp>
      <p:sp>
        <p:nvSpPr>
          <p:cNvPr id="3" name="object 3"/>
          <p:cNvSpPr txBox="1"/>
          <p:nvPr/>
        </p:nvSpPr>
        <p:spPr>
          <a:xfrm>
            <a:off x="535940" y="1526794"/>
            <a:ext cx="7871459" cy="4351020"/>
          </a:xfrm>
          <a:prstGeom prst="rect">
            <a:avLst/>
          </a:prstGeom>
        </p:spPr>
        <p:txBody>
          <a:bodyPr vert="horz" wrap="square" lIns="0" tIns="12700" rIns="0" bIns="0" rtlCol="0">
            <a:spAutoFit/>
          </a:bodyPr>
          <a:lstStyle/>
          <a:p>
            <a:pPr marL="355600" indent="-343535">
              <a:lnSpc>
                <a:spcPct val="100000"/>
              </a:lnSpc>
              <a:spcBef>
                <a:spcPts val="100"/>
              </a:spcBef>
              <a:buFont typeface="Arial"/>
              <a:buChar char="•"/>
              <a:tabLst>
                <a:tab pos="355600" algn="l"/>
                <a:tab pos="356235" algn="l"/>
              </a:tabLst>
            </a:pPr>
            <a:r>
              <a:rPr sz="3000" dirty="0">
                <a:latin typeface="Times New Roman" pitchFamily="18" charset="0"/>
                <a:cs typeface="Times New Roman" pitchFamily="18" charset="0"/>
              </a:rPr>
              <a:t>During </a:t>
            </a:r>
            <a:r>
              <a:rPr sz="3000" spc="-5" dirty="0">
                <a:latin typeface="Times New Roman" pitchFamily="18" charset="0"/>
                <a:cs typeface="Times New Roman" pitchFamily="18" charset="0"/>
              </a:rPr>
              <a:t>initial</a:t>
            </a:r>
            <a:r>
              <a:rPr sz="3000" spc="-30" dirty="0">
                <a:latin typeface="Times New Roman" pitchFamily="18" charset="0"/>
                <a:cs typeface="Times New Roman" pitchFamily="18" charset="0"/>
              </a:rPr>
              <a:t> </a:t>
            </a:r>
            <a:r>
              <a:rPr sz="3000" dirty="0">
                <a:latin typeface="Times New Roman" pitchFamily="18" charset="0"/>
                <a:cs typeface="Times New Roman" pitchFamily="18" charset="0"/>
              </a:rPr>
              <a:t>assessment:</a:t>
            </a:r>
            <a:endParaRPr sz="3000">
              <a:latin typeface="Times New Roman" pitchFamily="18" charset="0"/>
              <a:cs typeface="Times New Roman" pitchFamily="18" charset="0"/>
            </a:endParaRPr>
          </a:p>
          <a:p>
            <a:pPr marL="756285" marR="648970" lvl="1" indent="-287020">
              <a:lnSpc>
                <a:spcPct val="80000"/>
              </a:lnSpc>
              <a:spcBef>
                <a:spcPts val="640"/>
              </a:spcBef>
              <a:buFont typeface="Arial"/>
              <a:buChar char="–"/>
              <a:tabLst>
                <a:tab pos="756920" algn="l"/>
              </a:tabLst>
            </a:pPr>
            <a:r>
              <a:rPr sz="2600" dirty="0">
                <a:latin typeface="Times New Roman" pitchFamily="18" charset="0"/>
                <a:cs typeface="Times New Roman" pitchFamily="18" charset="0"/>
              </a:rPr>
              <a:t>Administer Level 1 Cross-Cutting</a:t>
            </a:r>
            <a:r>
              <a:rPr sz="2600" spc="-85" dirty="0">
                <a:latin typeface="Times New Roman" pitchFamily="18" charset="0"/>
                <a:cs typeface="Times New Roman" pitchFamily="18" charset="0"/>
              </a:rPr>
              <a:t> </a:t>
            </a:r>
            <a:r>
              <a:rPr sz="2600" dirty="0">
                <a:latin typeface="Times New Roman" pitchFamily="18" charset="0"/>
                <a:cs typeface="Times New Roman" pitchFamily="18" charset="0"/>
              </a:rPr>
              <a:t>Symptom  Measure</a:t>
            </a:r>
            <a:endParaRPr sz="2600">
              <a:latin typeface="Times New Roman" pitchFamily="18" charset="0"/>
              <a:cs typeface="Times New Roman" pitchFamily="18" charset="0"/>
            </a:endParaRPr>
          </a:p>
          <a:p>
            <a:pPr marL="756285" marR="5080" lvl="1" indent="-287020">
              <a:lnSpc>
                <a:spcPct val="80000"/>
              </a:lnSpc>
              <a:spcBef>
                <a:spcPts val="625"/>
              </a:spcBef>
              <a:buFont typeface="Arial"/>
              <a:buChar char="–"/>
              <a:tabLst>
                <a:tab pos="756920" algn="l"/>
              </a:tabLst>
            </a:pPr>
            <a:r>
              <a:rPr sz="2600" dirty="0">
                <a:latin typeface="Times New Roman" pitchFamily="18" charset="0"/>
                <a:cs typeface="Times New Roman" pitchFamily="18" charset="0"/>
              </a:rPr>
              <a:t>Complete intake </a:t>
            </a:r>
            <a:r>
              <a:rPr sz="2600" spc="-5" dirty="0">
                <a:latin typeface="Times New Roman" pitchFamily="18" charset="0"/>
                <a:cs typeface="Times New Roman" pitchFamily="18" charset="0"/>
              </a:rPr>
              <a:t>including social history, </a:t>
            </a:r>
            <a:r>
              <a:rPr sz="2600" dirty="0">
                <a:latin typeface="Times New Roman" pitchFamily="18" charset="0"/>
                <a:cs typeface="Times New Roman" pitchFamily="18" charset="0"/>
              </a:rPr>
              <a:t>mental  status, and diagnostic</a:t>
            </a:r>
            <a:r>
              <a:rPr sz="2600" spc="-60" dirty="0">
                <a:latin typeface="Times New Roman" pitchFamily="18" charset="0"/>
                <a:cs typeface="Times New Roman" pitchFamily="18" charset="0"/>
              </a:rPr>
              <a:t> </a:t>
            </a:r>
            <a:r>
              <a:rPr sz="2600" dirty="0">
                <a:latin typeface="Times New Roman" pitchFamily="18" charset="0"/>
                <a:cs typeface="Times New Roman" pitchFamily="18" charset="0"/>
              </a:rPr>
              <a:t>assessment</a:t>
            </a:r>
            <a:endParaRPr sz="2600">
              <a:latin typeface="Times New Roman" pitchFamily="18" charset="0"/>
              <a:cs typeface="Times New Roman" pitchFamily="18" charset="0"/>
            </a:endParaRPr>
          </a:p>
          <a:p>
            <a:pPr marL="756285" lvl="1" indent="-287020">
              <a:lnSpc>
                <a:spcPct val="100000"/>
              </a:lnSpc>
              <a:spcBef>
                <a:spcPts val="5"/>
              </a:spcBef>
              <a:buFont typeface="Arial"/>
              <a:buChar char="–"/>
              <a:tabLst>
                <a:tab pos="756920" algn="l"/>
              </a:tabLst>
            </a:pPr>
            <a:r>
              <a:rPr sz="2600" dirty="0">
                <a:latin typeface="Times New Roman" pitchFamily="18" charset="0"/>
                <a:cs typeface="Times New Roman" pitchFamily="18" charset="0"/>
              </a:rPr>
              <a:t>Administer Level 2 measures as</a:t>
            </a:r>
            <a:r>
              <a:rPr sz="2600" spc="-85" dirty="0">
                <a:latin typeface="Times New Roman" pitchFamily="18" charset="0"/>
                <a:cs typeface="Times New Roman" pitchFamily="18" charset="0"/>
              </a:rPr>
              <a:t> </a:t>
            </a:r>
            <a:r>
              <a:rPr sz="2600" spc="-5" dirty="0">
                <a:latin typeface="Times New Roman" pitchFamily="18" charset="0"/>
                <a:cs typeface="Times New Roman" pitchFamily="18" charset="0"/>
              </a:rPr>
              <a:t>needed</a:t>
            </a:r>
            <a:endParaRPr sz="2600">
              <a:latin typeface="Times New Roman" pitchFamily="18" charset="0"/>
              <a:cs typeface="Times New Roman" pitchFamily="18" charset="0"/>
            </a:endParaRPr>
          </a:p>
          <a:p>
            <a:pPr marL="756285" lvl="1" indent="-287020">
              <a:lnSpc>
                <a:spcPct val="100000"/>
              </a:lnSpc>
              <a:buFont typeface="Arial"/>
              <a:buChar char="–"/>
              <a:tabLst>
                <a:tab pos="756920" algn="l"/>
              </a:tabLst>
            </a:pPr>
            <a:r>
              <a:rPr sz="2600" dirty="0">
                <a:latin typeface="Times New Roman" pitchFamily="18" charset="0"/>
                <a:cs typeface="Times New Roman" pitchFamily="18" charset="0"/>
              </a:rPr>
              <a:t>WHODAS 2.0 can </a:t>
            </a:r>
            <a:r>
              <a:rPr sz="2600" spc="-5" dirty="0">
                <a:latin typeface="Times New Roman" pitchFamily="18" charset="0"/>
                <a:cs typeface="Times New Roman" pitchFamily="18" charset="0"/>
              </a:rPr>
              <a:t>be </a:t>
            </a:r>
            <a:r>
              <a:rPr sz="2600" dirty="0">
                <a:latin typeface="Times New Roman" pitchFamily="18" charset="0"/>
                <a:cs typeface="Times New Roman" pitchFamily="18" charset="0"/>
              </a:rPr>
              <a:t>administered as</a:t>
            </a:r>
            <a:r>
              <a:rPr sz="2600" spc="-100" dirty="0">
                <a:latin typeface="Times New Roman" pitchFamily="18" charset="0"/>
                <a:cs typeface="Times New Roman" pitchFamily="18" charset="0"/>
              </a:rPr>
              <a:t> </a:t>
            </a:r>
            <a:r>
              <a:rPr sz="2600" dirty="0">
                <a:latin typeface="Times New Roman" pitchFamily="18" charset="0"/>
                <a:cs typeface="Times New Roman" pitchFamily="18" charset="0"/>
              </a:rPr>
              <a:t>indicated</a:t>
            </a:r>
            <a:endParaRPr sz="2600">
              <a:latin typeface="Times New Roman" pitchFamily="18" charset="0"/>
              <a:cs typeface="Times New Roman" pitchFamily="18" charset="0"/>
            </a:endParaRPr>
          </a:p>
          <a:p>
            <a:pPr marL="756285" lvl="1" indent="-287020">
              <a:lnSpc>
                <a:spcPts val="3110"/>
              </a:lnSpc>
              <a:buFont typeface="Arial"/>
              <a:buChar char="–"/>
              <a:tabLst>
                <a:tab pos="756920" algn="l"/>
              </a:tabLst>
            </a:pPr>
            <a:r>
              <a:rPr sz="2600" dirty="0">
                <a:latin typeface="Times New Roman" pitchFamily="18" charset="0"/>
                <a:cs typeface="Times New Roman" pitchFamily="18" charset="0"/>
              </a:rPr>
              <a:t>Use aspects of </a:t>
            </a:r>
            <a:r>
              <a:rPr sz="2600" spc="-5" dirty="0">
                <a:latin typeface="Times New Roman" pitchFamily="18" charset="0"/>
                <a:cs typeface="Times New Roman" pitchFamily="18" charset="0"/>
              </a:rPr>
              <a:t>the </a:t>
            </a:r>
            <a:r>
              <a:rPr sz="2600" dirty="0">
                <a:latin typeface="Times New Roman" pitchFamily="18" charset="0"/>
                <a:cs typeface="Times New Roman" pitchFamily="18" charset="0"/>
              </a:rPr>
              <a:t>CFI </a:t>
            </a:r>
            <a:r>
              <a:rPr sz="2600" spc="-5" dirty="0">
                <a:latin typeface="Times New Roman" pitchFamily="18" charset="0"/>
                <a:cs typeface="Times New Roman" pitchFamily="18" charset="0"/>
              </a:rPr>
              <a:t>interview</a:t>
            </a:r>
            <a:r>
              <a:rPr sz="2600" spc="-70" dirty="0">
                <a:latin typeface="Times New Roman" pitchFamily="18" charset="0"/>
                <a:cs typeface="Times New Roman" pitchFamily="18" charset="0"/>
              </a:rPr>
              <a:t> </a:t>
            </a:r>
            <a:r>
              <a:rPr sz="2600" spc="-5" dirty="0">
                <a:latin typeface="Times New Roman" pitchFamily="18" charset="0"/>
                <a:cs typeface="Times New Roman" pitchFamily="18" charset="0"/>
              </a:rPr>
              <a:t>throughout</a:t>
            </a:r>
            <a:endParaRPr sz="2600">
              <a:latin typeface="Times New Roman" pitchFamily="18" charset="0"/>
              <a:cs typeface="Times New Roman" pitchFamily="18" charset="0"/>
            </a:endParaRPr>
          </a:p>
          <a:p>
            <a:pPr marL="355600" indent="-343535">
              <a:lnSpc>
                <a:spcPts val="3590"/>
              </a:lnSpc>
              <a:buFont typeface="Arial"/>
              <a:buChar char="•"/>
              <a:tabLst>
                <a:tab pos="355600" algn="l"/>
                <a:tab pos="356235" algn="l"/>
              </a:tabLst>
            </a:pPr>
            <a:r>
              <a:rPr sz="3000" spc="-5" dirty="0">
                <a:latin typeface="Times New Roman" pitchFamily="18" charset="0"/>
                <a:cs typeface="Times New Roman" pitchFamily="18" charset="0"/>
              </a:rPr>
              <a:t>Follow-up</a:t>
            </a:r>
            <a:r>
              <a:rPr sz="3000" spc="5" dirty="0">
                <a:latin typeface="Times New Roman" pitchFamily="18" charset="0"/>
                <a:cs typeface="Times New Roman" pitchFamily="18" charset="0"/>
              </a:rPr>
              <a:t> </a:t>
            </a:r>
            <a:r>
              <a:rPr sz="3000" spc="-5" dirty="0">
                <a:latin typeface="Times New Roman" pitchFamily="18" charset="0"/>
                <a:cs typeface="Times New Roman" pitchFamily="18" charset="0"/>
              </a:rPr>
              <a:t>sessions</a:t>
            </a:r>
            <a:endParaRPr sz="3000">
              <a:latin typeface="Times New Roman" pitchFamily="18" charset="0"/>
              <a:cs typeface="Times New Roman" pitchFamily="18" charset="0"/>
            </a:endParaRPr>
          </a:p>
          <a:p>
            <a:pPr marL="756285" lvl="1" indent="-287020">
              <a:lnSpc>
                <a:spcPct val="100000"/>
              </a:lnSpc>
              <a:spcBef>
                <a:spcPts val="15"/>
              </a:spcBef>
              <a:buFont typeface="Arial"/>
              <a:buChar char="–"/>
              <a:tabLst>
                <a:tab pos="756920" algn="l"/>
              </a:tabLst>
            </a:pPr>
            <a:r>
              <a:rPr sz="2600" dirty="0">
                <a:latin typeface="Times New Roman" pitchFamily="18" charset="0"/>
                <a:cs typeface="Times New Roman" pitchFamily="18" charset="0"/>
              </a:rPr>
              <a:t>Administer disorder-specific</a:t>
            </a:r>
            <a:r>
              <a:rPr sz="2600" spc="-50" dirty="0">
                <a:latin typeface="Times New Roman" pitchFamily="18" charset="0"/>
                <a:cs typeface="Times New Roman" pitchFamily="18" charset="0"/>
              </a:rPr>
              <a:t> </a:t>
            </a:r>
            <a:r>
              <a:rPr sz="2600" dirty="0">
                <a:latin typeface="Times New Roman" pitchFamily="18" charset="0"/>
                <a:cs typeface="Times New Roman" pitchFamily="18" charset="0"/>
              </a:rPr>
              <a:t>measures</a:t>
            </a:r>
            <a:endParaRPr sz="2600">
              <a:latin typeface="Times New Roman" pitchFamily="18" charset="0"/>
              <a:cs typeface="Times New Roman" pitchFamily="18" charset="0"/>
            </a:endParaRPr>
          </a:p>
          <a:p>
            <a:pPr marL="756285" lvl="1" indent="-287020">
              <a:lnSpc>
                <a:spcPct val="100000"/>
              </a:lnSpc>
              <a:buFont typeface="Arial"/>
              <a:buChar char="–"/>
              <a:tabLst>
                <a:tab pos="756920" algn="l"/>
              </a:tabLst>
            </a:pPr>
            <a:r>
              <a:rPr sz="2600" dirty="0">
                <a:latin typeface="Times New Roman" pitchFamily="18" charset="0"/>
                <a:cs typeface="Times New Roman" pitchFamily="18" charset="0"/>
              </a:rPr>
              <a:t>Re-administer </a:t>
            </a:r>
            <a:r>
              <a:rPr sz="2600" spc="-5" dirty="0">
                <a:latin typeface="Times New Roman" pitchFamily="18" charset="0"/>
                <a:cs typeface="Times New Roman" pitchFamily="18" charset="0"/>
              </a:rPr>
              <a:t>periodically to </a:t>
            </a:r>
            <a:r>
              <a:rPr sz="2600" dirty="0">
                <a:latin typeface="Times New Roman" pitchFamily="18" charset="0"/>
                <a:cs typeface="Times New Roman" pitchFamily="18" charset="0"/>
              </a:rPr>
              <a:t>assess</a:t>
            </a:r>
            <a:r>
              <a:rPr sz="2600" spc="-20" dirty="0">
                <a:latin typeface="Times New Roman" pitchFamily="18" charset="0"/>
                <a:cs typeface="Times New Roman" pitchFamily="18" charset="0"/>
              </a:rPr>
              <a:t> </a:t>
            </a:r>
            <a:r>
              <a:rPr sz="2600" spc="-5" dirty="0">
                <a:latin typeface="Times New Roman" pitchFamily="18" charset="0"/>
                <a:cs typeface="Times New Roman" pitchFamily="18" charset="0"/>
              </a:rPr>
              <a:t>progress</a:t>
            </a:r>
            <a:endParaRPr sz="260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2802" y="457022"/>
            <a:ext cx="7378700" cy="697230"/>
          </a:xfrm>
          <a:prstGeom prst="rect">
            <a:avLst/>
          </a:prstGeom>
        </p:spPr>
        <p:txBody>
          <a:bodyPr vert="horz" wrap="square" lIns="0" tIns="13335" rIns="0" bIns="0" rtlCol="0">
            <a:spAutoFit/>
          </a:bodyPr>
          <a:lstStyle/>
          <a:p>
            <a:pPr marL="12700">
              <a:lnSpc>
                <a:spcPct val="100000"/>
              </a:lnSpc>
              <a:spcBef>
                <a:spcPts val="105"/>
              </a:spcBef>
            </a:pPr>
            <a:r>
              <a:rPr sz="44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DSM-5 and Case</a:t>
            </a:r>
            <a:r>
              <a:rPr sz="4400" b="1" spc="-1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sz="4400" b="1" spc="-5"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Formulation</a:t>
            </a:r>
            <a:endParaRPr sz="4400" b="1">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object 3"/>
          <p:cNvSpPr/>
          <p:nvPr/>
        </p:nvSpPr>
        <p:spPr>
          <a:xfrm>
            <a:off x="914400" y="1981200"/>
            <a:ext cx="3581400" cy="39624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727828" y="2064842"/>
            <a:ext cx="3517265" cy="3610610"/>
          </a:xfrm>
          <a:prstGeom prst="rect">
            <a:avLst/>
          </a:prstGeom>
        </p:spPr>
        <p:txBody>
          <a:bodyPr vert="horz" wrap="square" lIns="0" tIns="12065" rIns="0" bIns="0" rtlCol="0">
            <a:spAutoFit/>
          </a:bodyPr>
          <a:lstStyle/>
          <a:p>
            <a:pPr marL="355600" marR="633730" indent="-342900">
              <a:lnSpc>
                <a:spcPct val="100000"/>
              </a:lnSpc>
              <a:spcBef>
                <a:spcPts val="95"/>
              </a:spcBef>
              <a:buFont typeface="Arial"/>
              <a:buChar char="•"/>
              <a:tabLst>
                <a:tab pos="354965" algn="l"/>
                <a:tab pos="355600" algn="l"/>
              </a:tabLst>
            </a:pPr>
            <a:r>
              <a:rPr sz="2800" spc="-5" dirty="0">
                <a:latin typeface="Times New Roman" pitchFamily="18" charset="0"/>
                <a:cs typeface="Times New Roman" pitchFamily="18" charset="0"/>
              </a:rPr>
              <a:t>Bio</a:t>
            </a:r>
            <a:r>
              <a:rPr sz="2800" spc="-20" dirty="0">
                <a:latin typeface="Times New Roman" pitchFamily="18" charset="0"/>
                <a:cs typeface="Times New Roman" pitchFamily="18" charset="0"/>
              </a:rPr>
              <a:t>p</a:t>
            </a:r>
            <a:r>
              <a:rPr sz="2800" spc="-5" dirty="0">
                <a:latin typeface="Times New Roman" pitchFamily="18" charset="0"/>
                <a:cs typeface="Times New Roman" pitchFamily="18" charset="0"/>
              </a:rPr>
              <a:t>sychoso</a:t>
            </a:r>
            <a:r>
              <a:rPr sz="2800" spc="-20" dirty="0">
                <a:latin typeface="Times New Roman" pitchFamily="18" charset="0"/>
                <a:cs typeface="Times New Roman" pitchFamily="18" charset="0"/>
              </a:rPr>
              <a:t>c</a:t>
            </a:r>
            <a:r>
              <a:rPr sz="2800" spc="-5" dirty="0">
                <a:latin typeface="Times New Roman" pitchFamily="18" charset="0"/>
                <a:cs typeface="Times New Roman" pitchFamily="18" charset="0"/>
              </a:rPr>
              <a:t>ial  model in case  formulation</a:t>
            </a:r>
            <a:endParaRPr sz="2800">
              <a:latin typeface="Times New Roman" pitchFamily="18" charset="0"/>
              <a:cs typeface="Times New Roman" pitchFamily="18" charset="0"/>
            </a:endParaRPr>
          </a:p>
          <a:p>
            <a:pPr marL="355600" marR="5080" indent="-342900">
              <a:lnSpc>
                <a:spcPct val="100000"/>
              </a:lnSpc>
              <a:spcBef>
                <a:spcPts val="675"/>
              </a:spcBef>
              <a:buFont typeface="Arial"/>
              <a:buChar char="•"/>
              <a:tabLst>
                <a:tab pos="354965" algn="l"/>
                <a:tab pos="355600" algn="l"/>
              </a:tabLst>
            </a:pPr>
            <a:r>
              <a:rPr sz="2800" spc="-5" dirty="0">
                <a:latin typeface="Times New Roman" pitchFamily="18" charset="0"/>
                <a:cs typeface="Times New Roman" pitchFamily="18" charset="0"/>
              </a:rPr>
              <a:t>The Five P’s of</a:t>
            </a:r>
            <a:r>
              <a:rPr sz="2800" spc="-60" dirty="0">
                <a:latin typeface="Times New Roman" pitchFamily="18" charset="0"/>
                <a:cs typeface="Times New Roman" pitchFamily="18" charset="0"/>
              </a:rPr>
              <a:t> </a:t>
            </a:r>
            <a:r>
              <a:rPr sz="2800" spc="-5" dirty="0">
                <a:latin typeface="Times New Roman" pitchFamily="18" charset="0"/>
                <a:cs typeface="Times New Roman" pitchFamily="18" charset="0"/>
              </a:rPr>
              <a:t>Case  Formulations</a:t>
            </a:r>
            <a:endParaRPr sz="2800">
              <a:latin typeface="Times New Roman" pitchFamily="18" charset="0"/>
              <a:cs typeface="Times New Roman" pitchFamily="18" charset="0"/>
            </a:endParaRPr>
          </a:p>
          <a:p>
            <a:pPr marL="355600" marR="311150" indent="-342900">
              <a:lnSpc>
                <a:spcPct val="100000"/>
              </a:lnSpc>
              <a:spcBef>
                <a:spcPts val="675"/>
              </a:spcBef>
              <a:buFont typeface="Arial"/>
              <a:buChar char="•"/>
              <a:tabLst>
                <a:tab pos="354965" algn="l"/>
                <a:tab pos="355600" algn="l"/>
              </a:tabLst>
            </a:pPr>
            <a:r>
              <a:rPr sz="2800" spc="-5" dirty="0">
                <a:latin typeface="Times New Roman" pitchFamily="18" charset="0"/>
                <a:cs typeface="Times New Roman" pitchFamily="18" charset="0"/>
              </a:rPr>
              <a:t>Doing a case  formulation</a:t>
            </a:r>
            <a:r>
              <a:rPr sz="2800" spc="-70" dirty="0">
                <a:latin typeface="Times New Roman" pitchFamily="18" charset="0"/>
                <a:cs typeface="Times New Roman" pitchFamily="18" charset="0"/>
              </a:rPr>
              <a:t> </a:t>
            </a:r>
            <a:r>
              <a:rPr sz="2800" spc="-5" dirty="0">
                <a:latin typeface="Times New Roman" pitchFamily="18" charset="0"/>
                <a:cs typeface="Times New Roman" pitchFamily="18" charset="0"/>
              </a:rPr>
              <a:t>using  </a:t>
            </a:r>
            <a:r>
              <a:rPr sz="2800" spc="-10" dirty="0">
                <a:latin typeface="Times New Roman" pitchFamily="18" charset="0"/>
                <a:cs typeface="Times New Roman" pitchFamily="18" charset="0"/>
              </a:rPr>
              <a:t>DSM-5</a:t>
            </a:r>
            <a:endParaRPr sz="280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74639"/>
            <a:ext cx="7924800" cy="1427955"/>
          </a:xfrm>
          <a:prstGeom prst="rect">
            <a:avLst/>
          </a:prstGeom>
        </p:spPr>
        <p:txBody>
          <a:bodyPr vert="horz" wrap="square" lIns="0" tIns="12065" rIns="0" bIns="0" rtlCol="0">
            <a:spAutoFit/>
          </a:bodyPr>
          <a:lstStyle/>
          <a:p>
            <a:pPr marL="1637664" marR="5080" indent="-942340">
              <a:lnSpc>
                <a:spcPct val="100000"/>
              </a:lnSpc>
              <a:spcBef>
                <a:spcPts val="95"/>
              </a:spcBef>
            </a:pPr>
            <a:r>
              <a:rPr b="1" spc="-5"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Biopsychosocial Model </a:t>
            </a:r>
            <a:r>
              <a:rPr b="1" spc="-1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in  </a:t>
            </a:r>
            <a:r>
              <a:rPr b="1" spc="-5"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Case </a:t>
            </a:r>
            <a:r>
              <a:rPr b="1" spc="-1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Formulation</a:t>
            </a:r>
          </a:p>
        </p:txBody>
      </p:sp>
      <p:grpSp>
        <p:nvGrpSpPr>
          <p:cNvPr id="3" name="object 3"/>
          <p:cNvGrpSpPr/>
          <p:nvPr/>
        </p:nvGrpSpPr>
        <p:grpSpPr>
          <a:xfrm>
            <a:off x="3543808" y="4081653"/>
            <a:ext cx="2056764" cy="2056764"/>
            <a:chOff x="3543808" y="4081653"/>
            <a:chExt cx="2056764" cy="2056764"/>
          </a:xfrm>
        </p:grpSpPr>
        <p:sp>
          <p:nvSpPr>
            <p:cNvPr id="4" name="object 4"/>
            <p:cNvSpPr/>
            <p:nvPr/>
          </p:nvSpPr>
          <p:spPr>
            <a:xfrm>
              <a:off x="3556508" y="4094353"/>
              <a:ext cx="2031364" cy="2031364"/>
            </a:xfrm>
            <a:custGeom>
              <a:avLst/>
              <a:gdLst/>
              <a:ahLst/>
              <a:cxnLst/>
              <a:rect l="l" t="t" r="r" b="b"/>
              <a:pathLst>
                <a:path w="2031364" h="2031364">
                  <a:moveTo>
                    <a:pt x="1015491" y="0"/>
                  </a:moveTo>
                  <a:lnTo>
                    <a:pt x="967688" y="1105"/>
                  </a:lnTo>
                  <a:lnTo>
                    <a:pt x="920454" y="4388"/>
                  </a:lnTo>
                  <a:lnTo>
                    <a:pt x="873837" y="9801"/>
                  </a:lnTo>
                  <a:lnTo>
                    <a:pt x="827887" y="17295"/>
                  </a:lnTo>
                  <a:lnTo>
                    <a:pt x="782651" y="26820"/>
                  </a:lnTo>
                  <a:lnTo>
                    <a:pt x="738180" y="38328"/>
                  </a:lnTo>
                  <a:lnTo>
                    <a:pt x="694521" y="51771"/>
                  </a:lnTo>
                  <a:lnTo>
                    <a:pt x="651723" y="67099"/>
                  </a:lnTo>
                  <a:lnTo>
                    <a:pt x="609836" y="84264"/>
                  </a:lnTo>
                  <a:lnTo>
                    <a:pt x="568908" y="103217"/>
                  </a:lnTo>
                  <a:lnTo>
                    <a:pt x="528987" y="123909"/>
                  </a:lnTo>
                  <a:lnTo>
                    <a:pt x="490123" y="146292"/>
                  </a:lnTo>
                  <a:lnTo>
                    <a:pt x="452364" y="170316"/>
                  </a:lnTo>
                  <a:lnTo>
                    <a:pt x="415759" y="195933"/>
                  </a:lnTo>
                  <a:lnTo>
                    <a:pt x="380357" y="223094"/>
                  </a:lnTo>
                  <a:lnTo>
                    <a:pt x="346206" y="251751"/>
                  </a:lnTo>
                  <a:lnTo>
                    <a:pt x="313356" y="281855"/>
                  </a:lnTo>
                  <a:lnTo>
                    <a:pt x="281855" y="313356"/>
                  </a:lnTo>
                  <a:lnTo>
                    <a:pt x="251751" y="346206"/>
                  </a:lnTo>
                  <a:lnTo>
                    <a:pt x="223094" y="380357"/>
                  </a:lnTo>
                  <a:lnTo>
                    <a:pt x="195933" y="415759"/>
                  </a:lnTo>
                  <a:lnTo>
                    <a:pt x="170316" y="452364"/>
                  </a:lnTo>
                  <a:lnTo>
                    <a:pt x="146292" y="490123"/>
                  </a:lnTo>
                  <a:lnTo>
                    <a:pt x="123909" y="528987"/>
                  </a:lnTo>
                  <a:lnTo>
                    <a:pt x="103217" y="568908"/>
                  </a:lnTo>
                  <a:lnTo>
                    <a:pt x="84264" y="609836"/>
                  </a:lnTo>
                  <a:lnTo>
                    <a:pt x="67099" y="651723"/>
                  </a:lnTo>
                  <a:lnTo>
                    <a:pt x="51771" y="694521"/>
                  </a:lnTo>
                  <a:lnTo>
                    <a:pt x="38328" y="738180"/>
                  </a:lnTo>
                  <a:lnTo>
                    <a:pt x="26820" y="782651"/>
                  </a:lnTo>
                  <a:lnTo>
                    <a:pt x="17295" y="827887"/>
                  </a:lnTo>
                  <a:lnTo>
                    <a:pt x="9801" y="873837"/>
                  </a:lnTo>
                  <a:lnTo>
                    <a:pt x="4388" y="920454"/>
                  </a:lnTo>
                  <a:lnTo>
                    <a:pt x="1105" y="967688"/>
                  </a:lnTo>
                  <a:lnTo>
                    <a:pt x="0" y="1015492"/>
                  </a:lnTo>
                  <a:lnTo>
                    <a:pt x="1105" y="1063302"/>
                  </a:lnTo>
                  <a:lnTo>
                    <a:pt x="4388" y="1110543"/>
                  </a:lnTo>
                  <a:lnTo>
                    <a:pt x="9801" y="1157167"/>
                  </a:lnTo>
                  <a:lnTo>
                    <a:pt x="17295" y="1203123"/>
                  </a:lnTo>
                  <a:lnTo>
                    <a:pt x="26820" y="1248365"/>
                  </a:lnTo>
                  <a:lnTo>
                    <a:pt x="38328" y="1292842"/>
                  </a:lnTo>
                  <a:lnTo>
                    <a:pt x="51771" y="1336506"/>
                  </a:lnTo>
                  <a:lnTo>
                    <a:pt x="67099" y="1379308"/>
                  </a:lnTo>
                  <a:lnTo>
                    <a:pt x="84264" y="1421199"/>
                  </a:lnTo>
                  <a:lnTo>
                    <a:pt x="103217" y="1462132"/>
                  </a:lnTo>
                  <a:lnTo>
                    <a:pt x="123909" y="1502056"/>
                  </a:lnTo>
                  <a:lnTo>
                    <a:pt x="146292" y="1540924"/>
                  </a:lnTo>
                  <a:lnTo>
                    <a:pt x="170316" y="1578686"/>
                  </a:lnTo>
                  <a:lnTo>
                    <a:pt x="195933" y="1615294"/>
                  </a:lnTo>
                  <a:lnTo>
                    <a:pt x="223094" y="1650699"/>
                  </a:lnTo>
                  <a:lnTo>
                    <a:pt x="251751" y="1684852"/>
                  </a:lnTo>
                  <a:lnTo>
                    <a:pt x="281855" y="1717704"/>
                  </a:lnTo>
                  <a:lnTo>
                    <a:pt x="313356" y="1749207"/>
                  </a:lnTo>
                  <a:lnTo>
                    <a:pt x="346206" y="1779312"/>
                  </a:lnTo>
                  <a:lnTo>
                    <a:pt x="380357" y="1807970"/>
                  </a:lnTo>
                  <a:lnTo>
                    <a:pt x="415759" y="1835133"/>
                  </a:lnTo>
                  <a:lnTo>
                    <a:pt x="452364" y="1860751"/>
                  </a:lnTo>
                  <a:lnTo>
                    <a:pt x="490123" y="1884777"/>
                  </a:lnTo>
                  <a:lnTo>
                    <a:pt x="528987" y="1907160"/>
                  </a:lnTo>
                  <a:lnTo>
                    <a:pt x="568908" y="1927853"/>
                  </a:lnTo>
                  <a:lnTo>
                    <a:pt x="609836" y="1946807"/>
                  </a:lnTo>
                  <a:lnTo>
                    <a:pt x="651723" y="1963972"/>
                  </a:lnTo>
                  <a:lnTo>
                    <a:pt x="694521" y="1979300"/>
                  </a:lnTo>
                  <a:lnTo>
                    <a:pt x="738180" y="1992743"/>
                  </a:lnTo>
                  <a:lnTo>
                    <a:pt x="782651" y="2004252"/>
                  </a:lnTo>
                  <a:lnTo>
                    <a:pt x="827887" y="2013777"/>
                  </a:lnTo>
                  <a:lnTo>
                    <a:pt x="873837" y="2021271"/>
                  </a:lnTo>
                  <a:lnTo>
                    <a:pt x="920454" y="2026684"/>
                  </a:lnTo>
                  <a:lnTo>
                    <a:pt x="967688" y="2029967"/>
                  </a:lnTo>
                  <a:lnTo>
                    <a:pt x="1015491" y="2031072"/>
                  </a:lnTo>
                  <a:lnTo>
                    <a:pt x="1063295" y="2029967"/>
                  </a:lnTo>
                  <a:lnTo>
                    <a:pt x="1110529" y="2026684"/>
                  </a:lnTo>
                  <a:lnTo>
                    <a:pt x="1157146" y="2021271"/>
                  </a:lnTo>
                  <a:lnTo>
                    <a:pt x="1203096" y="2013777"/>
                  </a:lnTo>
                  <a:lnTo>
                    <a:pt x="1248332" y="2004252"/>
                  </a:lnTo>
                  <a:lnTo>
                    <a:pt x="1292803" y="1992743"/>
                  </a:lnTo>
                  <a:lnTo>
                    <a:pt x="1336462" y="1979300"/>
                  </a:lnTo>
                  <a:lnTo>
                    <a:pt x="1379260" y="1963972"/>
                  </a:lnTo>
                  <a:lnTo>
                    <a:pt x="1421147" y="1946807"/>
                  </a:lnTo>
                  <a:lnTo>
                    <a:pt x="1462075" y="1927853"/>
                  </a:lnTo>
                  <a:lnTo>
                    <a:pt x="1501996" y="1907160"/>
                  </a:lnTo>
                  <a:lnTo>
                    <a:pt x="1540860" y="1884777"/>
                  </a:lnTo>
                  <a:lnTo>
                    <a:pt x="1578619" y="1860751"/>
                  </a:lnTo>
                  <a:lnTo>
                    <a:pt x="1615224" y="1835133"/>
                  </a:lnTo>
                  <a:lnTo>
                    <a:pt x="1650626" y="1807970"/>
                  </a:lnTo>
                  <a:lnTo>
                    <a:pt x="1684777" y="1779312"/>
                  </a:lnTo>
                  <a:lnTo>
                    <a:pt x="1717627" y="1749207"/>
                  </a:lnTo>
                  <a:lnTo>
                    <a:pt x="1749128" y="1717704"/>
                  </a:lnTo>
                  <a:lnTo>
                    <a:pt x="1779232" y="1684852"/>
                  </a:lnTo>
                  <a:lnTo>
                    <a:pt x="1807889" y="1650699"/>
                  </a:lnTo>
                  <a:lnTo>
                    <a:pt x="1835050" y="1615294"/>
                  </a:lnTo>
                  <a:lnTo>
                    <a:pt x="1860667" y="1578686"/>
                  </a:lnTo>
                  <a:lnTo>
                    <a:pt x="1884691" y="1540924"/>
                  </a:lnTo>
                  <a:lnTo>
                    <a:pt x="1907074" y="1502056"/>
                  </a:lnTo>
                  <a:lnTo>
                    <a:pt x="1927766" y="1462132"/>
                  </a:lnTo>
                  <a:lnTo>
                    <a:pt x="1946719" y="1421199"/>
                  </a:lnTo>
                  <a:lnTo>
                    <a:pt x="1963884" y="1379308"/>
                  </a:lnTo>
                  <a:lnTo>
                    <a:pt x="1979212" y="1336506"/>
                  </a:lnTo>
                  <a:lnTo>
                    <a:pt x="1992655" y="1292842"/>
                  </a:lnTo>
                  <a:lnTo>
                    <a:pt x="2004163" y="1248365"/>
                  </a:lnTo>
                  <a:lnTo>
                    <a:pt x="2013688" y="1203123"/>
                  </a:lnTo>
                  <a:lnTo>
                    <a:pt x="2021182" y="1157167"/>
                  </a:lnTo>
                  <a:lnTo>
                    <a:pt x="2026595" y="1110543"/>
                  </a:lnTo>
                  <a:lnTo>
                    <a:pt x="2029878" y="1063302"/>
                  </a:lnTo>
                  <a:lnTo>
                    <a:pt x="2030983" y="1015492"/>
                  </a:lnTo>
                  <a:lnTo>
                    <a:pt x="2029878" y="967688"/>
                  </a:lnTo>
                  <a:lnTo>
                    <a:pt x="2026595" y="920454"/>
                  </a:lnTo>
                  <a:lnTo>
                    <a:pt x="2021182" y="873837"/>
                  </a:lnTo>
                  <a:lnTo>
                    <a:pt x="2013688" y="827887"/>
                  </a:lnTo>
                  <a:lnTo>
                    <a:pt x="2004163" y="782651"/>
                  </a:lnTo>
                  <a:lnTo>
                    <a:pt x="1992655" y="738180"/>
                  </a:lnTo>
                  <a:lnTo>
                    <a:pt x="1979212" y="694521"/>
                  </a:lnTo>
                  <a:lnTo>
                    <a:pt x="1963884" y="651723"/>
                  </a:lnTo>
                  <a:lnTo>
                    <a:pt x="1946719" y="609836"/>
                  </a:lnTo>
                  <a:lnTo>
                    <a:pt x="1927766" y="568908"/>
                  </a:lnTo>
                  <a:lnTo>
                    <a:pt x="1907074" y="528987"/>
                  </a:lnTo>
                  <a:lnTo>
                    <a:pt x="1884691" y="490123"/>
                  </a:lnTo>
                  <a:lnTo>
                    <a:pt x="1860667" y="452364"/>
                  </a:lnTo>
                  <a:lnTo>
                    <a:pt x="1835050" y="415759"/>
                  </a:lnTo>
                  <a:lnTo>
                    <a:pt x="1807889" y="380357"/>
                  </a:lnTo>
                  <a:lnTo>
                    <a:pt x="1779232" y="346206"/>
                  </a:lnTo>
                  <a:lnTo>
                    <a:pt x="1749128" y="313356"/>
                  </a:lnTo>
                  <a:lnTo>
                    <a:pt x="1717627" y="281855"/>
                  </a:lnTo>
                  <a:lnTo>
                    <a:pt x="1684777" y="251751"/>
                  </a:lnTo>
                  <a:lnTo>
                    <a:pt x="1650626" y="223094"/>
                  </a:lnTo>
                  <a:lnTo>
                    <a:pt x="1615224" y="195933"/>
                  </a:lnTo>
                  <a:lnTo>
                    <a:pt x="1578619" y="170316"/>
                  </a:lnTo>
                  <a:lnTo>
                    <a:pt x="1540860" y="146292"/>
                  </a:lnTo>
                  <a:lnTo>
                    <a:pt x="1501996" y="123909"/>
                  </a:lnTo>
                  <a:lnTo>
                    <a:pt x="1462075" y="103217"/>
                  </a:lnTo>
                  <a:lnTo>
                    <a:pt x="1421147" y="84264"/>
                  </a:lnTo>
                  <a:lnTo>
                    <a:pt x="1379260" y="67099"/>
                  </a:lnTo>
                  <a:lnTo>
                    <a:pt x="1336462" y="51771"/>
                  </a:lnTo>
                  <a:lnTo>
                    <a:pt x="1292803" y="38328"/>
                  </a:lnTo>
                  <a:lnTo>
                    <a:pt x="1248332" y="26820"/>
                  </a:lnTo>
                  <a:lnTo>
                    <a:pt x="1203096" y="17295"/>
                  </a:lnTo>
                  <a:lnTo>
                    <a:pt x="1157146" y="9801"/>
                  </a:lnTo>
                  <a:lnTo>
                    <a:pt x="1110529" y="4388"/>
                  </a:lnTo>
                  <a:lnTo>
                    <a:pt x="1063295" y="1105"/>
                  </a:lnTo>
                  <a:lnTo>
                    <a:pt x="1015491" y="0"/>
                  </a:lnTo>
                  <a:close/>
                </a:path>
              </a:pathLst>
            </a:custGeom>
            <a:solidFill>
              <a:srgbClr val="6E6E74"/>
            </a:solidFill>
          </p:spPr>
          <p:txBody>
            <a:bodyPr wrap="square" lIns="0" tIns="0" rIns="0" bIns="0" rtlCol="0"/>
            <a:lstStyle/>
            <a:p>
              <a:endParaRPr/>
            </a:p>
          </p:txBody>
        </p:sp>
        <p:sp>
          <p:nvSpPr>
            <p:cNvPr id="5" name="object 5"/>
            <p:cNvSpPr/>
            <p:nvPr/>
          </p:nvSpPr>
          <p:spPr>
            <a:xfrm>
              <a:off x="3556508" y="4094353"/>
              <a:ext cx="2031364" cy="2031364"/>
            </a:xfrm>
            <a:custGeom>
              <a:avLst/>
              <a:gdLst/>
              <a:ahLst/>
              <a:cxnLst/>
              <a:rect l="l" t="t" r="r" b="b"/>
              <a:pathLst>
                <a:path w="2031364" h="2031364">
                  <a:moveTo>
                    <a:pt x="0" y="1015492"/>
                  </a:moveTo>
                  <a:lnTo>
                    <a:pt x="1105" y="967688"/>
                  </a:lnTo>
                  <a:lnTo>
                    <a:pt x="4388" y="920454"/>
                  </a:lnTo>
                  <a:lnTo>
                    <a:pt x="9801" y="873837"/>
                  </a:lnTo>
                  <a:lnTo>
                    <a:pt x="17295" y="827887"/>
                  </a:lnTo>
                  <a:lnTo>
                    <a:pt x="26820" y="782651"/>
                  </a:lnTo>
                  <a:lnTo>
                    <a:pt x="38328" y="738180"/>
                  </a:lnTo>
                  <a:lnTo>
                    <a:pt x="51771" y="694521"/>
                  </a:lnTo>
                  <a:lnTo>
                    <a:pt x="67099" y="651723"/>
                  </a:lnTo>
                  <a:lnTo>
                    <a:pt x="84264" y="609836"/>
                  </a:lnTo>
                  <a:lnTo>
                    <a:pt x="103217" y="568908"/>
                  </a:lnTo>
                  <a:lnTo>
                    <a:pt x="123909" y="528987"/>
                  </a:lnTo>
                  <a:lnTo>
                    <a:pt x="146292" y="490123"/>
                  </a:lnTo>
                  <a:lnTo>
                    <a:pt x="170316" y="452364"/>
                  </a:lnTo>
                  <a:lnTo>
                    <a:pt x="195933" y="415759"/>
                  </a:lnTo>
                  <a:lnTo>
                    <a:pt x="223094" y="380357"/>
                  </a:lnTo>
                  <a:lnTo>
                    <a:pt x="251751" y="346206"/>
                  </a:lnTo>
                  <a:lnTo>
                    <a:pt x="281855" y="313356"/>
                  </a:lnTo>
                  <a:lnTo>
                    <a:pt x="313356" y="281855"/>
                  </a:lnTo>
                  <a:lnTo>
                    <a:pt x="346206" y="251751"/>
                  </a:lnTo>
                  <a:lnTo>
                    <a:pt x="380357" y="223094"/>
                  </a:lnTo>
                  <a:lnTo>
                    <a:pt x="415759" y="195933"/>
                  </a:lnTo>
                  <a:lnTo>
                    <a:pt x="452364" y="170316"/>
                  </a:lnTo>
                  <a:lnTo>
                    <a:pt x="490123" y="146292"/>
                  </a:lnTo>
                  <a:lnTo>
                    <a:pt x="528987" y="123909"/>
                  </a:lnTo>
                  <a:lnTo>
                    <a:pt x="568908" y="103217"/>
                  </a:lnTo>
                  <a:lnTo>
                    <a:pt x="609836" y="84264"/>
                  </a:lnTo>
                  <a:lnTo>
                    <a:pt x="651723" y="67099"/>
                  </a:lnTo>
                  <a:lnTo>
                    <a:pt x="694521" y="51771"/>
                  </a:lnTo>
                  <a:lnTo>
                    <a:pt x="738180" y="38328"/>
                  </a:lnTo>
                  <a:lnTo>
                    <a:pt x="782651" y="26820"/>
                  </a:lnTo>
                  <a:lnTo>
                    <a:pt x="827887" y="17295"/>
                  </a:lnTo>
                  <a:lnTo>
                    <a:pt x="873837" y="9801"/>
                  </a:lnTo>
                  <a:lnTo>
                    <a:pt x="920454" y="4388"/>
                  </a:lnTo>
                  <a:lnTo>
                    <a:pt x="967688" y="1105"/>
                  </a:lnTo>
                  <a:lnTo>
                    <a:pt x="1015491" y="0"/>
                  </a:lnTo>
                  <a:lnTo>
                    <a:pt x="1063295" y="1105"/>
                  </a:lnTo>
                  <a:lnTo>
                    <a:pt x="1110529" y="4388"/>
                  </a:lnTo>
                  <a:lnTo>
                    <a:pt x="1157146" y="9801"/>
                  </a:lnTo>
                  <a:lnTo>
                    <a:pt x="1203096" y="17295"/>
                  </a:lnTo>
                  <a:lnTo>
                    <a:pt x="1248332" y="26820"/>
                  </a:lnTo>
                  <a:lnTo>
                    <a:pt x="1292803" y="38328"/>
                  </a:lnTo>
                  <a:lnTo>
                    <a:pt x="1336462" y="51771"/>
                  </a:lnTo>
                  <a:lnTo>
                    <a:pt x="1379260" y="67099"/>
                  </a:lnTo>
                  <a:lnTo>
                    <a:pt x="1421147" y="84264"/>
                  </a:lnTo>
                  <a:lnTo>
                    <a:pt x="1462075" y="103217"/>
                  </a:lnTo>
                  <a:lnTo>
                    <a:pt x="1501996" y="123909"/>
                  </a:lnTo>
                  <a:lnTo>
                    <a:pt x="1540860" y="146292"/>
                  </a:lnTo>
                  <a:lnTo>
                    <a:pt x="1578619" y="170316"/>
                  </a:lnTo>
                  <a:lnTo>
                    <a:pt x="1615224" y="195933"/>
                  </a:lnTo>
                  <a:lnTo>
                    <a:pt x="1650626" y="223094"/>
                  </a:lnTo>
                  <a:lnTo>
                    <a:pt x="1684777" y="251751"/>
                  </a:lnTo>
                  <a:lnTo>
                    <a:pt x="1717627" y="281855"/>
                  </a:lnTo>
                  <a:lnTo>
                    <a:pt x="1749128" y="313356"/>
                  </a:lnTo>
                  <a:lnTo>
                    <a:pt x="1779232" y="346206"/>
                  </a:lnTo>
                  <a:lnTo>
                    <a:pt x="1807889" y="380357"/>
                  </a:lnTo>
                  <a:lnTo>
                    <a:pt x="1835050" y="415759"/>
                  </a:lnTo>
                  <a:lnTo>
                    <a:pt x="1860667" y="452364"/>
                  </a:lnTo>
                  <a:lnTo>
                    <a:pt x="1884691" y="490123"/>
                  </a:lnTo>
                  <a:lnTo>
                    <a:pt x="1907074" y="528987"/>
                  </a:lnTo>
                  <a:lnTo>
                    <a:pt x="1927766" y="568908"/>
                  </a:lnTo>
                  <a:lnTo>
                    <a:pt x="1946719" y="609836"/>
                  </a:lnTo>
                  <a:lnTo>
                    <a:pt x="1963884" y="651723"/>
                  </a:lnTo>
                  <a:lnTo>
                    <a:pt x="1979212" y="694521"/>
                  </a:lnTo>
                  <a:lnTo>
                    <a:pt x="1992655" y="738180"/>
                  </a:lnTo>
                  <a:lnTo>
                    <a:pt x="2004163" y="782651"/>
                  </a:lnTo>
                  <a:lnTo>
                    <a:pt x="2013688" y="827887"/>
                  </a:lnTo>
                  <a:lnTo>
                    <a:pt x="2021182" y="873837"/>
                  </a:lnTo>
                  <a:lnTo>
                    <a:pt x="2026595" y="920454"/>
                  </a:lnTo>
                  <a:lnTo>
                    <a:pt x="2029878" y="967688"/>
                  </a:lnTo>
                  <a:lnTo>
                    <a:pt x="2030983" y="1015492"/>
                  </a:lnTo>
                  <a:lnTo>
                    <a:pt x="2029878" y="1063302"/>
                  </a:lnTo>
                  <a:lnTo>
                    <a:pt x="2026595" y="1110543"/>
                  </a:lnTo>
                  <a:lnTo>
                    <a:pt x="2021182" y="1157167"/>
                  </a:lnTo>
                  <a:lnTo>
                    <a:pt x="2013688" y="1203123"/>
                  </a:lnTo>
                  <a:lnTo>
                    <a:pt x="2004163" y="1248365"/>
                  </a:lnTo>
                  <a:lnTo>
                    <a:pt x="1992655" y="1292842"/>
                  </a:lnTo>
                  <a:lnTo>
                    <a:pt x="1979212" y="1336506"/>
                  </a:lnTo>
                  <a:lnTo>
                    <a:pt x="1963884" y="1379308"/>
                  </a:lnTo>
                  <a:lnTo>
                    <a:pt x="1946719" y="1421199"/>
                  </a:lnTo>
                  <a:lnTo>
                    <a:pt x="1927766" y="1462132"/>
                  </a:lnTo>
                  <a:lnTo>
                    <a:pt x="1907074" y="1502056"/>
                  </a:lnTo>
                  <a:lnTo>
                    <a:pt x="1884691" y="1540924"/>
                  </a:lnTo>
                  <a:lnTo>
                    <a:pt x="1860667" y="1578686"/>
                  </a:lnTo>
                  <a:lnTo>
                    <a:pt x="1835050" y="1615294"/>
                  </a:lnTo>
                  <a:lnTo>
                    <a:pt x="1807889" y="1650699"/>
                  </a:lnTo>
                  <a:lnTo>
                    <a:pt x="1779232" y="1684852"/>
                  </a:lnTo>
                  <a:lnTo>
                    <a:pt x="1749128" y="1717704"/>
                  </a:lnTo>
                  <a:lnTo>
                    <a:pt x="1717627" y="1749207"/>
                  </a:lnTo>
                  <a:lnTo>
                    <a:pt x="1684777" y="1779312"/>
                  </a:lnTo>
                  <a:lnTo>
                    <a:pt x="1650626" y="1807970"/>
                  </a:lnTo>
                  <a:lnTo>
                    <a:pt x="1615224" y="1835133"/>
                  </a:lnTo>
                  <a:lnTo>
                    <a:pt x="1578619" y="1860751"/>
                  </a:lnTo>
                  <a:lnTo>
                    <a:pt x="1540860" y="1884777"/>
                  </a:lnTo>
                  <a:lnTo>
                    <a:pt x="1501996" y="1907160"/>
                  </a:lnTo>
                  <a:lnTo>
                    <a:pt x="1462075" y="1927853"/>
                  </a:lnTo>
                  <a:lnTo>
                    <a:pt x="1421147" y="1946807"/>
                  </a:lnTo>
                  <a:lnTo>
                    <a:pt x="1379260" y="1963972"/>
                  </a:lnTo>
                  <a:lnTo>
                    <a:pt x="1336462" y="1979300"/>
                  </a:lnTo>
                  <a:lnTo>
                    <a:pt x="1292803" y="1992743"/>
                  </a:lnTo>
                  <a:lnTo>
                    <a:pt x="1248332" y="2004252"/>
                  </a:lnTo>
                  <a:lnTo>
                    <a:pt x="1203096" y="2013777"/>
                  </a:lnTo>
                  <a:lnTo>
                    <a:pt x="1157146" y="2021271"/>
                  </a:lnTo>
                  <a:lnTo>
                    <a:pt x="1110529" y="2026684"/>
                  </a:lnTo>
                  <a:lnTo>
                    <a:pt x="1063295" y="2029967"/>
                  </a:lnTo>
                  <a:lnTo>
                    <a:pt x="1015491" y="2031072"/>
                  </a:lnTo>
                  <a:lnTo>
                    <a:pt x="967688" y="2029967"/>
                  </a:lnTo>
                  <a:lnTo>
                    <a:pt x="920454" y="2026684"/>
                  </a:lnTo>
                  <a:lnTo>
                    <a:pt x="873837" y="2021271"/>
                  </a:lnTo>
                  <a:lnTo>
                    <a:pt x="827887" y="2013777"/>
                  </a:lnTo>
                  <a:lnTo>
                    <a:pt x="782651" y="2004252"/>
                  </a:lnTo>
                  <a:lnTo>
                    <a:pt x="738180" y="1992743"/>
                  </a:lnTo>
                  <a:lnTo>
                    <a:pt x="694521" y="1979300"/>
                  </a:lnTo>
                  <a:lnTo>
                    <a:pt x="651723" y="1963972"/>
                  </a:lnTo>
                  <a:lnTo>
                    <a:pt x="609836" y="1946807"/>
                  </a:lnTo>
                  <a:lnTo>
                    <a:pt x="568908" y="1927853"/>
                  </a:lnTo>
                  <a:lnTo>
                    <a:pt x="528987" y="1907160"/>
                  </a:lnTo>
                  <a:lnTo>
                    <a:pt x="490123" y="1884777"/>
                  </a:lnTo>
                  <a:lnTo>
                    <a:pt x="452364" y="1860751"/>
                  </a:lnTo>
                  <a:lnTo>
                    <a:pt x="415759" y="1835133"/>
                  </a:lnTo>
                  <a:lnTo>
                    <a:pt x="380357" y="1807970"/>
                  </a:lnTo>
                  <a:lnTo>
                    <a:pt x="346206" y="1779312"/>
                  </a:lnTo>
                  <a:lnTo>
                    <a:pt x="313356" y="1749207"/>
                  </a:lnTo>
                  <a:lnTo>
                    <a:pt x="281855" y="1717704"/>
                  </a:lnTo>
                  <a:lnTo>
                    <a:pt x="251751" y="1684852"/>
                  </a:lnTo>
                  <a:lnTo>
                    <a:pt x="223094" y="1650699"/>
                  </a:lnTo>
                  <a:lnTo>
                    <a:pt x="195933" y="1615294"/>
                  </a:lnTo>
                  <a:lnTo>
                    <a:pt x="170316" y="1578686"/>
                  </a:lnTo>
                  <a:lnTo>
                    <a:pt x="146292" y="1540924"/>
                  </a:lnTo>
                  <a:lnTo>
                    <a:pt x="123909" y="1502056"/>
                  </a:lnTo>
                  <a:lnTo>
                    <a:pt x="103217" y="1462132"/>
                  </a:lnTo>
                  <a:lnTo>
                    <a:pt x="84264" y="1421199"/>
                  </a:lnTo>
                  <a:lnTo>
                    <a:pt x="67099" y="1379308"/>
                  </a:lnTo>
                  <a:lnTo>
                    <a:pt x="51771" y="1336506"/>
                  </a:lnTo>
                  <a:lnTo>
                    <a:pt x="38328" y="1292842"/>
                  </a:lnTo>
                  <a:lnTo>
                    <a:pt x="26820" y="1248365"/>
                  </a:lnTo>
                  <a:lnTo>
                    <a:pt x="17295" y="1203123"/>
                  </a:lnTo>
                  <a:lnTo>
                    <a:pt x="9801" y="1157167"/>
                  </a:lnTo>
                  <a:lnTo>
                    <a:pt x="4388" y="1110543"/>
                  </a:lnTo>
                  <a:lnTo>
                    <a:pt x="1105" y="1063302"/>
                  </a:lnTo>
                  <a:lnTo>
                    <a:pt x="0" y="1015492"/>
                  </a:lnTo>
                  <a:close/>
                </a:path>
              </a:pathLst>
            </a:custGeom>
            <a:ln w="25400">
              <a:solidFill>
                <a:srgbClr val="FFFFFF"/>
              </a:solidFill>
            </a:ln>
          </p:spPr>
          <p:txBody>
            <a:bodyPr wrap="square" lIns="0" tIns="0" rIns="0" bIns="0" rtlCol="0"/>
            <a:lstStyle/>
            <a:p>
              <a:endParaRPr/>
            </a:p>
          </p:txBody>
        </p:sp>
      </p:grpSp>
      <p:sp>
        <p:nvSpPr>
          <p:cNvPr id="6" name="object 6"/>
          <p:cNvSpPr txBox="1"/>
          <p:nvPr/>
        </p:nvSpPr>
        <p:spPr>
          <a:xfrm>
            <a:off x="3876802" y="4804409"/>
            <a:ext cx="1393190" cy="579005"/>
          </a:xfrm>
          <a:prstGeom prst="rect">
            <a:avLst/>
          </a:prstGeom>
        </p:spPr>
        <p:txBody>
          <a:bodyPr vert="horz" wrap="square" lIns="0" tIns="40005" rIns="0" bIns="0" rtlCol="0">
            <a:spAutoFit/>
          </a:bodyPr>
          <a:lstStyle/>
          <a:p>
            <a:pPr marL="12700" marR="5080" indent="377825">
              <a:lnSpc>
                <a:spcPts val="2100"/>
              </a:lnSpc>
              <a:spcBef>
                <a:spcPts val="315"/>
              </a:spcBef>
            </a:pPr>
            <a:r>
              <a:rPr b="1" spc="-5" dirty="0">
                <a:solidFill>
                  <a:srgbClr val="FFC000"/>
                </a:solidFill>
                <a:latin typeface="Gothic Uralic"/>
                <a:cs typeface="Gothic Uralic"/>
              </a:rPr>
              <a:t>Case  Formu</a:t>
            </a:r>
            <a:r>
              <a:rPr b="1" spc="-15" dirty="0">
                <a:solidFill>
                  <a:srgbClr val="FFC000"/>
                </a:solidFill>
                <a:latin typeface="Gothic Uralic"/>
                <a:cs typeface="Gothic Uralic"/>
              </a:rPr>
              <a:t>l</a:t>
            </a:r>
            <a:r>
              <a:rPr b="1" spc="-10" dirty="0">
                <a:solidFill>
                  <a:srgbClr val="FFC000"/>
                </a:solidFill>
                <a:latin typeface="Gothic Uralic"/>
                <a:cs typeface="Gothic Uralic"/>
              </a:rPr>
              <a:t>a</a:t>
            </a:r>
            <a:r>
              <a:rPr b="1" spc="-5" dirty="0">
                <a:solidFill>
                  <a:srgbClr val="FFC000"/>
                </a:solidFill>
                <a:latin typeface="Gothic Uralic"/>
                <a:cs typeface="Gothic Uralic"/>
              </a:rPr>
              <a:t>t</a:t>
            </a:r>
            <a:r>
              <a:rPr b="1" spc="5" dirty="0">
                <a:solidFill>
                  <a:srgbClr val="FFC000"/>
                </a:solidFill>
                <a:latin typeface="Gothic Uralic"/>
                <a:cs typeface="Gothic Uralic"/>
              </a:rPr>
              <a:t>i</a:t>
            </a:r>
            <a:r>
              <a:rPr b="1" spc="-15" dirty="0">
                <a:solidFill>
                  <a:srgbClr val="FFC000"/>
                </a:solidFill>
                <a:latin typeface="Gothic Uralic"/>
                <a:cs typeface="Gothic Uralic"/>
              </a:rPr>
              <a:t>o</a:t>
            </a:r>
            <a:r>
              <a:rPr b="1" spc="-5" dirty="0">
                <a:solidFill>
                  <a:srgbClr val="FFC000"/>
                </a:solidFill>
                <a:latin typeface="Gothic Uralic"/>
                <a:cs typeface="Gothic Uralic"/>
              </a:rPr>
              <a:t>n</a:t>
            </a:r>
            <a:endParaRPr b="1">
              <a:solidFill>
                <a:srgbClr val="FFC000"/>
              </a:solidFill>
              <a:latin typeface="Gothic Uralic"/>
              <a:cs typeface="Gothic Uralic"/>
            </a:endParaRPr>
          </a:p>
        </p:txBody>
      </p:sp>
      <p:grpSp>
        <p:nvGrpSpPr>
          <p:cNvPr id="7" name="object 7"/>
          <p:cNvGrpSpPr/>
          <p:nvPr/>
        </p:nvGrpSpPr>
        <p:grpSpPr>
          <a:xfrm>
            <a:off x="1414780" y="2799079"/>
            <a:ext cx="2251710" cy="1747520"/>
            <a:chOff x="1414780" y="2799079"/>
            <a:chExt cx="2251710" cy="1747520"/>
          </a:xfrm>
        </p:grpSpPr>
        <p:sp>
          <p:nvSpPr>
            <p:cNvPr id="8" name="object 8"/>
            <p:cNvSpPr/>
            <p:nvPr/>
          </p:nvSpPr>
          <p:spPr>
            <a:xfrm>
              <a:off x="2292604" y="3441445"/>
              <a:ext cx="1373505" cy="1105535"/>
            </a:xfrm>
            <a:custGeom>
              <a:avLst/>
              <a:gdLst/>
              <a:ahLst/>
              <a:cxnLst/>
              <a:rect l="l" t="t" r="r" b="b"/>
              <a:pathLst>
                <a:path w="1373504" h="1105535">
                  <a:moveTo>
                    <a:pt x="199262" y="0"/>
                  </a:moveTo>
                  <a:lnTo>
                    <a:pt x="0" y="284479"/>
                  </a:lnTo>
                  <a:lnTo>
                    <a:pt x="1036700" y="1010284"/>
                  </a:lnTo>
                  <a:lnTo>
                    <a:pt x="970280" y="1105153"/>
                  </a:lnTo>
                  <a:lnTo>
                    <a:pt x="1373378" y="1034033"/>
                  </a:lnTo>
                  <a:lnTo>
                    <a:pt x="1302258" y="630935"/>
                  </a:lnTo>
                  <a:lnTo>
                    <a:pt x="1235963" y="725804"/>
                  </a:lnTo>
                  <a:lnTo>
                    <a:pt x="199262" y="0"/>
                  </a:lnTo>
                  <a:close/>
                </a:path>
              </a:pathLst>
            </a:custGeom>
            <a:solidFill>
              <a:srgbClr val="BABABB"/>
            </a:solidFill>
          </p:spPr>
          <p:txBody>
            <a:bodyPr wrap="square" lIns="0" tIns="0" rIns="0" bIns="0" rtlCol="0"/>
            <a:lstStyle/>
            <a:p>
              <a:endParaRPr/>
            </a:p>
          </p:txBody>
        </p:sp>
        <p:sp>
          <p:nvSpPr>
            <p:cNvPr id="9" name="object 9"/>
            <p:cNvSpPr/>
            <p:nvPr/>
          </p:nvSpPr>
          <p:spPr>
            <a:xfrm>
              <a:off x="1427480" y="2811779"/>
              <a:ext cx="1929764" cy="1543685"/>
            </a:xfrm>
            <a:custGeom>
              <a:avLst/>
              <a:gdLst/>
              <a:ahLst/>
              <a:cxnLst/>
              <a:rect l="l" t="t" r="r" b="b"/>
              <a:pathLst>
                <a:path w="1929764" h="1543685">
                  <a:moveTo>
                    <a:pt x="1775206" y="0"/>
                  </a:moveTo>
                  <a:lnTo>
                    <a:pt x="154431" y="0"/>
                  </a:lnTo>
                  <a:lnTo>
                    <a:pt x="105598" y="7880"/>
                  </a:lnTo>
                  <a:lnTo>
                    <a:pt x="63203" y="29817"/>
                  </a:lnTo>
                  <a:lnTo>
                    <a:pt x="29780" y="63258"/>
                  </a:lnTo>
                  <a:lnTo>
                    <a:pt x="7867" y="105647"/>
                  </a:lnTo>
                  <a:lnTo>
                    <a:pt x="0" y="154432"/>
                  </a:lnTo>
                  <a:lnTo>
                    <a:pt x="0" y="1389253"/>
                  </a:lnTo>
                  <a:lnTo>
                    <a:pt x="7867" y="1438086"/>
                  </a:lnTo>
                  <a:lnTo>
                    <a:pt x="29780" y="1480481"/>
                  </a:lnTo>
                  <a:lnTo>
                    <a:pt x="63203" y="1513904"/>
                  </a:lnTo>
                  <a:lnTo>
                    <a:pt x="105598" y="1535817"/>
                  </a:lnTo>
                  <a:lnTo>
                    <a:pt x="154431" y="1543685"/>
                  </a:lnTo>
                  <a:lnTo>
                    <a:pt x="1775206" y="1543685"/>
                  </a:lnTo>
                  <a:lnTo>
                    <a:pt x="1823977" y="1535817"/>
                  </a:lnTo>
                  <a:lnTo>
                    <a:pt x="1866335" y="1513904"/>
                  </a:lnTo>
                  <a:lnTo>
                    <a:pt x="1899738" y="1480481"/>
                  </a:lnTo>
                  <a:lnTo>
                    <a:pt x="1921644" y="1438086"/>
                  </a:lnTo>
                  <a:lnTo>
                    <a:pt x="1929510" y="1389253"/>
                  </a:lnTo>
                  <a:lnTo>
                    <a:pt x="1929510" y="154432"/>
                  </a:lnTo>
                  <a:lnTo>
                    <a:pt x="1921644" y="105647"/>
                  </a:lnTo>
                  <a:lnTo>
                    <a:pt x="1899738" y="63258"/>
                  </a:lnTo>
                  <a:lnTo>
                    <a:pt x="1866335" y="29817"/>
                  </a:lnTo>
                  <a:lnTo>
                    <a:pt x="1823977" y="7880"/>
                  </a:lnTo>
                  <a:lnTo>
                    <a:pt x="1775206" y="0"/>
                  </a:lnTo>
                  <a:close/>
                </a:path>
              </a:pathLst>
            </a:custGeom>
            <a:solidFill>
              <a:srgbClr val="6E6E74"/>
            </a:solidFill>
          </p:spPr>
          <p:txBody>
            <a:bodyPr wrap="square" lIns="0" tIns="0" rIns="0" bIns="0" rtlCol="0"/>
            <a:lstStyle/>
            <a:p>
              <a:endParaRPr/>
            </a:p>
          </p:txBody>
        </p:sp>
        <p:sp>
          <p:nvSpPr>
            <p:cNvPr id="10" name="object 10"/>
            <p:cNvSpPr/>
            <p:nvPr/>
          </p:nvSpPr>
          <p:spPr>
            <a:xfrm>
              <a:off x="1427480" y="2811779"/>
              <a:ext cx="1929764" cy="1543685"/>
            </a:xfrm>
            <a:custGeom>
              <a:avLst/>
              <a:gdLst/>
              <a:ahLst/>
              <a:cxnLst/>
              <a:rect l="l" t="t" r="r" b="b"/>
              <a:pathLst>
                <a:path w="1929764" h="1543685">
                  <a:moveTo>
                    <a:pt x="0" y="154432"/>
                  </a:moveTo>
                  <a:lnTo>
                    <a:pt x="7867" y="105647"/>
                  </a:lnTo>
                  <a:lnTo>
                    <a:pt x="29780" y="63258"/>
                  </a:lnTo>
                  <a:lnTo>
                    <a:pt x="63203" y="29817"/>
                  </a:lnTo>
                  <a:lnTo>
                    <a:pt x="105598" y="7880"/>
                  </a:lnTo>
                  <a:lnTo>
                    <a:pt x="154431" y="0"/>
                  </a:lnTo>
                  <a:lnTo>
                    <a:pt x="1775206" y="0"/>
                  </a:lnTo>
                  <a:lnTo>
                    <a:pt x="1823977" y="7880"/>
                  </a:lnTo>
                  <a:lnTo>
                    <a:pt x="1866335" y="29817"/>
                  </a:lnTo>
                  <a:lnTo>
                    <a:pt x="1899738" y="63258"/>
                  </a:lnTo>
                  <a:lnTo>
                    <a:pt x="1921644" y="105647"/>
                  </a:lnTo>
                  <a:lnTo>
                    <a:pt x="1929510" y="154432"/>
                  </a:lnTo>
                  <a:lnTo>
                    <a:pt x="1929510" y="1389253"/>
                  </a:lnTo>
                  <a:lnTo>
                    <a:pt x="1921644" y="1438086"/>
                  </a:lnTo>
                  <a:lnTo>
                    <a:pt x="1899738" y="1480481"/>
                  </a:lnTo>
                  <a:lnTo>
                    <a:pt x="1866335" y="1513904"/>
                  </a:lnTo>
                  <a:lnTo>
                    <a:pt x="1823977" y="1535817"/>
                  </a:lnTo>
                  <a:lnTo>
                    <a:pt x="1775206" y="1543685"/>
                  </a:lnTo>
                  <a:lnTo>
                    <a:pt x="154431" y="1543685"/>
                  </a:lnTo>
                  <a:lnTo>
                    <a:pt x="105598" y="1535817"/>
                  </a:lnTo>
                  <a:lnTo>
                    <a:pt x="63203" y="1513904"/>
                  </a:lnTo>
                  <a:lnTo>
                    <a:pt x="29780" y="1480481"/>
                  </a:lnTo>
                  <a:lnTo>
                    <a:pt x="7867" y="1438086"/>
                  </a:lnTo>
                  <a:lnTo>
                    <a:pt x="0" y="1389253"/>
                  </a:lnTo>
                  <a:lnTo>
                    <a:pt x="0" y="154432"/>
                  </a:lnTo>
                  <a:close/>
                </a:path>
              </a:pathLst>
            </a:custGeom>
            <a:ln w="25400">
              <a:solidFill>
                <a:srgbClr val="FFFFFF"/>
              </a:solidFill>
            </a:ln>
          </p:spPr>
          <p:txBody>
            <a:bodyPr wrap="square" lIns="0" tIns="0" rIns="0" bIns="0" rtlCol="0"/>
            <a:lstStyle/>
            <a:p>
              <a:endParaRPr/>
            </a:p>
          </p:txBody>
        </p:sp>
      </p:grpSp>
      <p:sp>
        <p:nvSpPr>
          <p:cNvPr id="11" name="object 11"/>
          <p:cNvSpPr txBox="1"/>
          <p:nvPr/>
        </p:nvSpPr>
        <p:spPr>
          <a:xfrm>
            <a:off x="1783460" y="3260851"/>
            <a:ext cx="1216025" cy="611505"/>
          </a:xfrm>
          <a:prstGeom prst="rect">
            <a:avLst/>
          </a:prstGeom>
        </p:spPr>
        <p:txBody>
          <a:bodyPr vert="horz" wrap="square" lIns="0" tIns="42545" rIns="0" bIns="0" rtlCol="0">
            <a:spAutoFit/>
          </a:bodyPr>
          <a:lstStyle/>
          <a:p>
            <a:pPr marL="163195" marR="5080" indent="-151130">
              <a:lnSpc>
                <a:spcPts val="2210"/>
              </a:lnSpc>
              <a:spcBef>
                <a:spcPts val="335"/>
              </a:spcBef>
            </a:pPr>
            <a:r>
              <a:rPr sz="2000" spc="-5" dirty="0">
                <a:solidFill>
                  <a:srgbClr val="FFFFFF"/>
                </a:solidFill>
                <a:latin typeface="Gothic Uralic"/>
                <a:cs typeface="Gothic Uralic"/>
              </a:rPr>
              <a:t>Bi</a:t>
            </a:r>
            <a:r>
              <a:rPr sz="2000" spc="-10" dirty="0">
                <a:solidFill>
                  <a:srgbClr val="FFFFFF"/>
                </a:solidFill>
                <a:latin typeface="Gothic Uralic"/>
                <a:cs typeface="Gothic Uralic"/>
              </a:rPr>
              <a:t>o</a:t>
            </a:r>
            <a:r>
              <a:rPr sz="2000" spc="5" dirty="0">
                <a:solidFill>
                  <a:srgbClr val="FFFFFF"/>
                </a:solidFill>
                <a:latin typeface="Gothic Uralic"/>
                <a:cs typeface="Gothic Uralic"/>
              </a:rPr>
              <a:t>l</a:t>
            </a:r>
            <a:r>
              <a:rPr sz="2000" dirty="0">
                <a:solidFill>
                  <a:srgbClr val="FFFFFF"/>
                </a:solidFill>
                <a:latin typeface="Gothic Uralic"/>
                <a:cs typeface="Gothic Uralic"/>
              </a:rPr>
              <a:t>o</a:t>
            </a:r>
            <a:r>
              <a:rPr sz="2000" spc="-10" dirty="0">
                <a:solidFill>
                  <a:srgbClr val="FFFFFF"/>
                </a:solidFill>
                <a:latin typeface="Gothic Uralic"/>
                <a:cs typeface="Gothic Uralic"/>
              </a:rPr>
              <a:t>g</a:t>
            </a:r>
            <a:r>
              <a:rPr sz="2000" spc="-5" dirty="0">
                <a:solidFill>
                  <a:srgbClr val="FFFFFF"/>
                </a:solidFill>
                <a:latin typeface="Gothic Uralic"/>
                <a:cs typeface="Gothic Uralic"/>
              </a:rPr>
              <a:t>ic</a:t>
            </a:r>
            <a:r>
              <a:rPr sz="2000" spc="-10" dirty="0">
                <a:solidFill>
                  <a:srgbClr val="FFFFFF"/>
                </a:solidFill>
                <a:latin typeface="Gothic Uralic"/>
                <a:cs typeface="Gothic Uralic"/>
              </a:rPr>
              <a:t>a</a:t>
            </a:r>
            <a:r>
              <a:rPr sz="2000" dirty="0">
                <a:solidFill>
                  <a:srgbClr val="FFFFFF"/>
                </a:solidFill>
                <a:latin typeface="Gothic Uralic"/>
                <a:cs typeface="Gothic Uralic"/>
              </a:rPr>
              <a:t>l  Factors</a:t>
            </a:r>
            <a:endParaRPr sz="2000">
              <a:latin typeface="Gothic Uralic"/>
              <a:cs typeface="Gothic Uralic"/>
            </a:endParaRPr>
          </a:p>
        </p:txBody>
      </p:sp>
      <p:grpSp>
        <p:nvGrpSpPr>
          <p:cNvPr id="12" name="object 12"/>
          <p:cNvGrpSpPr/>
          <p:nvPr/>
        </p:nvGrpSpPr>
        <p:grpSpPr>
          <a:xfrm>
            <a:off x="3594608" y="1664461"/>
            <a:ext cx="1955164" cy="2339975"/>
            <a:chOff x="3594608" y="1664461"/>
            <a:chExt cx="1955164" cy="2339975"/>
          </a:xfrm>
        </p:grpSpPr>
        <p:sp>
          <p:nvSpPr>
            <p:cNvPr id="13" name="object 13"/>
            <p:cNvSpPr/>
            <p:nvPr/>
          </p:nvSpPr>
          <p:spPr>
            <a:xfrm>
              <a:off x="4282567" y="2448940"/>
              <a:ext cx="579120" cy="1555115"/>
            </a:xfrm>
            <a:custGeom>
              <a:avLst/>
              <a:gdLst/>
              <a:ahLst/>
              <a:cxnLst/>
              <a:rect l="l" t="t" r="r" b="b"/>
              <a:pathLst>
                <a:path w="579120" h="1555114">
                  <a:moveTo>
                    <a:pt x="463042" y="0"/>
                  </a:moveTo>
                  <a:lnTo>
                    <a:pt x="115824" y="0"/>
                  </a:lnTo>
                  <a:lnTo>
                    <a:pt x="115824" y="1265555"/>
                  </a:lnTo>
                  <a:lnTo>
                    <a:pt x="0" y="1265555"/>
                  </a:lnTo>
                  <a:lnTo>
                    <a:pt x="289433" y="1554988"/>
                  </a:lnTo>
                  <a:lnTo>
                    <a:pt x="578866" y="1265555"/>
                  </a:lnTo>
                  <a:lnTo>
                    <a:pt x="463042" y="1265555"/>
                  </a:lnTo>
                  <a:lnTo>
                    <a:pt x="463042" y="0"/>
                  </a:lnTo>
                  <a:close/>
                </a:path>
              </a:pathLst>
            </a:custGeom>
            <a:solidFill>
              <a:srgbClr val="BABABB"/>
            </a:solidFill>
          </p:spPr>
          <p:txBody>
            <a:bodyPr wrap="square" lIns="0" tIns="0" rIns="0" bIns="0" rtlCol="0"/>
            <a:lstStyle/>
            <a:p>
              <a:endParaRPr/>
            </a:p>
          </p:txBody>
        </p:sp>
        <p:sp>
          <p:nvSpPr>
            <p:cNvPr id="14" name="object 14"/>
            <p:cNvSpPr/>
            <p:nvPr/>
          </p:nvSpPr>
          <p:spPr>
            <a:xfrm>
              <a:off x="3607308" y="1677161"/>
              <a:ext cx="1929764" cy="1543685"/>
            </a:xfrm>
            <a:custGeom>
              <a:avLst/>
              <a:gdLst/>
              <a:ahLst/>
              <a:cxnLst/>
              <a:rect l="l" t="t" r="r" b="b"/>
              <a:pathLst>
                <a:path w="1929764" h="1543685">
                  <a:moveTo>
                    <a:pt x="1775078" y="0"/>
                  </a:moveTo>
                  <a:lnTo>
                    <a:pt x="154304" y="0"/>
                  </a:lnTo>
                  <a:lnTo>
                    <a:pt x="105533" y="7866"/>
                  </a:lnTo>
                  <a:lnTo>
                    <a:pt x="63175" y="29772"/>
                  </a:lnTo>
                  <a:lnTo>
                    <a:pt x="29772" y="63175"/>
                  </a:lnTo>
                  <a:lnTo>
                    <a:pt x="7866" y="105533"/>
                  </a:lnTo>
                  <a:lnTo>
                    <a:pt x="0" y="154304"/>
                  </a:lnTo>
                  <a:lnTo>
                    <a:pt x="0" y="1389252"/>
                  </a:lnTo>
                  <a:lnTo>
                    <a:pt x="7866" y="1438024"/>
                  </a:lnTo>
                  <a:lnTo>
                    <a:pt x="29772" y="1480382"/>
                  </a:lnTo>
                  <a:lnTo>
                    <a:pt x="63175" y="1513785"/>
                  </a:lnTo>
                  <a:lnTo>
                    <a:pt x="105533" y="1535691"/>
                  </a:lnTo>
                  <a:lnTo>
                    <a:pt x="154304" y="1543558"/>
                  </a:lnTo>
                  <a:lnTo>
                    <a:pt x="1775078" y="1543558"/>
                  </a:lnTo>
                  <a:lnTo>
                    <a:pt x="1823850" y="1535691"/>
                  </a:lnTo>
                  <a:lnTo>
                    <a:pt x="1866208" y="1513785"/>
                  </a:lnTo>
                  <a:lnTo>
                    <a:pt x="1899611" y="1480382"/>
                  </a:lnTo>
                  <a:lnTo>
                    <a:pt x="1921517" y="1438024"/>
                  </a:lnTo>
                  <a:lnTo>
                    <a:pt x="1929383" y="1389252"/>
                  </a:lnTo>
                  <a:lnTo>
                    <a:pt x="1929383" y="154304"/>
                  </a:lnTo>
                  <a:lnTo>
                    <a:pt x="1921517" y="105533"/>
                  </a:lnTo>
                  <a:lnTo>
                    <a:pt x="1899611" y="63175"/>
                  </a:lnTo>
                  <a:lnTo>
                    <a:pt x="1866208" y="29772"/>
                  </a:lnTo>
                  <a:lnTo>
                    <a:pt x="1823850" y="7866"/>
                  </a:lnTo>
                  <a:lnTo>
                    <a:pt x="1775078" y="0"/>
                  </a:lnTo>
                  <a:close/>
                </a:path>
              </a:pathLst>
            </a:custGeom>
            <a:solidFill>
              <a:srgbClr val="6E6E74"/>
            </a:solidFill>
          </p:spPr>
          <p:txBody>
            <a:bodyPr wrap="square" lIns="0" tIns="0" rIns="0" bIns="0" rtlCol="0"/>
            <a:lstStyle/>
            <a:p>
              <a:endParaRPr/>
            </a:p>
          </p:txBody>
        </p:sp>
        <p:sp>
          <p:nvSpPr>
            <p:cNvPr id="15" name="object 15"/>
            <p:cNvSpPr/>
            <p:nvPr/>
          </p:nvSpPr>
          <p:spPr>
            <a:xfrm>
              <a:off x="3607308" y="1677161"/>
              <a:ext cx="1929764" cy="1543685"/>
            </a:xfrm>
            <a:custGeom>
              <a:avLst/>
              <a:gdLst/>
              <a:ahLst/>
              <a:cxnLst/>
              <a:rect l="l" t="t" r="r" b="b"/>
              <a:pathLst>
                <a:path w="1929764" h="1543685">
                  <a:moveTo>
                    <a:pt x="0" y="154304"/>
                  </a:moveTo>
                  <a:lnTo>
                    <a:pt x="7866" y="105533"/>
                  </a:lnTo>
                  <a:lnTo>
                    <a:pt x="29772" y="63175"/>
                  </a:lnTo>
                  <a:lnTo>
                    <a:pt x="63175" y="29772"/>
                  </a:lnTo>
                  <a:lnTo>
                    <a:pt x="105533" y="7866"/>
                  </a:lnTo>
                  <a:lnTo>
                    <a:pt x="154304" y="0"/>
                  </a:lnTo>
                  <a:lnTo>
                    <a:pt x="1775078" y="0"/>
                  </a:lnTo>
                  <a:lnTo>
                    <a:pt x="1823850" y="7866"/>
                  </a:lnTo>
                  <a:lnTo>
                    <a:pt x="1866208" y="29772"/>
                  </a:lnTo>
                  <a:lnTo>
                    <a:pt x="1899611" y="63175"/>
                  </a:lnTo>
                  <a:lnTo>
                    <a:pt x="1921517" y="105533"/>
                  </a:lnTo>
                  <a:lnTo>
                    <a:pt x="1929383" y="154304"/>
                  </a:lnTo>
                  <a:lnTo>
                    <a:pt x="1929383" y="1389252"/>
                  </a:lnTo>
                  <a:lnTo>
                    <a:pt x="1921517" y="1438024"/>
                  </a:lnTo>
                  <a:lnTo>
                    <a:pt x="1899611" y="1480382"/>
                  </a:lnTo>
                  <a:lnTo>
                    <a:pt x="1866208" y="1513785"/>
                  </a:lnTo>
                  <a:lnTo>
                    <a:pt x="1823850" y="1535691"/>
                  </a:lnTo>
                  <a:lnTo>
                    <a:pt x="1775078" y="1543558"/>
                  </a:lnTo>
                  <a:lnTo>
                    <a:pt x="154304" y="1543558"/>
                  </a:lnTo>
                  <a:lnTo>
                    <a:pt x="105533" y="1535691"/>
                  </a:lnTo>
                  <a:lnTo>
                    <a:pt x="63175" y="1513785"/>
                  </a:lnTo>
                  <a:lnTo>
                    <a:pt x="29772" y="1480382"/>
                  </a:lnTo>
                  <a:lnTo>
                    <a:pt x="7866" y="1438024"/>
                  </a:lnTo>
                  <a:lnTo>
                    <a:pt x="0" y="1389252"/>
                  </a:lnTo>
                  <a:lnTo>
                    <a:pt x="0" y="154304"/>
                  </a:lnTo>
                  <a:close/>
                </a:path>
              </a:pathLst>
            </a:custGeom>
            <a:ln w="25400">
              <a:solidFill>
                <a:srgbClr val="FFFFFF"/>
              </a:solidFill>
            </a:ln>
          </p:spPr>
          <p:txBody>
            <a:bodyPr wrap="square" lIns="0" tIns="0" rIns="0" bIns="0" rtlCol="0"/>
            <a:lstStyle/>
            <a:p>
              <a:endParaRPr/>
            </a:p>
          </p:txBody>
        </p:sp>
      </p:grpSp>
      <p:sp>
        <p:nvSpPr>
          <p:cNvPr id="16" name="object 16"/>
          <p:cNvSpPr txBox="1"/>
          <p:nvPr/>
        </p:nvSpPr>
        <p:spPr>
          <a:xfrm>
            <a:off x="3708908" y="2125726"/>
            <a:ext cx="1727200" cy="612140"/>
          </a:xfrm>
          <a:prstGeom prst="rect">
            <a:avLst/>
          </a:prstGeom>
        </p:spPr>
        <p:txBody>
          <a:bodyPr vert="horz" wrap="square" lIns="0" tIns="13335" rIns="0" bIns="0" rtlCol="0">
            <a:spAutoFit/>
          </a:bodyPr>
          <a:lstStyle/>
          <a:p>
            <a:pPr algn="ctr">
              <a:lnSpc>
                <a:spcPts val="2305"/>
              </a:lnSpc>
              <a:spcBef>
                <a:spcPts val="105"/>
              </a:spcBef>
            </a:pPr>
            <a:r>
              <a:rPr sz="2000" spc="-5" dirty="0">
                <a:solidFill>
                  <a:srgbClr val="FFFFFF"/>
                </a:solidFill>
                <a:latin typeface="Gothic Uralic"/>
                <a:cs typeface="Gothic Uralic"/>
              </a:rPr>
              <a:t>Psychological</a:t>
            </a:r>
            <a:endParaRPr sz="2000">
              <a:latin typeface="Gothic Uralic"/>
              <a:cs typeface="Gothic Uralic"/>
            </a:endParaRPr>
          </a:p>
          <a:p>
            <a:pPr marL="1905" algn="ctr">
              <a:lnSpc>
                <a:spcPts val="2305"/>
              </a:lnSpc>
            </a:pPr>
            <a:r>
              <a:rPr sz="2000" dirty="0">
                <a:solidFill>
                  <a:srgbClr val="FFFFFF"/>
                </a:solidFill>
                <a:latin typeface="Gothic Uralic"/>
                <a:cs typeface="Gothic Uralic"/>
              </a:rPr>
              <a:t>Factors</a:t>
            </a:r>
            <a:endParaRPr sz="2000">
              <a:latin typeface="Gothic Uralic"/>
              <a:cs typeface="Gothic Uralic"/>
            </a:endParaRPr>
          </a:p>
        </p:txBody>
      </p:sp>
      <p:grpSp>
        <p:nvGrpSpPr>
          <p:cNvPr id="17" name="object 17"/>
          <p:cNvGrpSpPr/>
          <p:nvPr/>
        </p:nvGrpSpPr>
        <p:grpSpPr>
          <a:xfrm>
            <a:off x="5478017" y="2799079"/>
            <a:ext cx="2251710" cy="1747520"/>
            <a:chOff x="5478017" y="2799079"/>
            <a:chExt cx="2251710" cy="1747520"/>
          </a:xfrm>
        </p:grpSpPr>
        <p:sp>
          <p:nvSpPr>
            <p:cNvPr id="18" name="object 18"/>
            <p:cNvSpPr/>
            <p:nvPr/>
          </p:nvSpPr>
          <p:spPr>
            <a:xfrm>
              <a:off x="5478017" y="3441445"/>
              <a:ext cx="1373505" cy="1105535"/>
            </a:xfrm>
            <a:custGeom>
              <a:avLst/>
              <a:gdLst/>
              <a:ahLst/>
              <a:cxnLst/>
              <a:rect l="l" t="t" r="r" b="b"/>
              <a:pathLst>
                <a:path w="1373504" h="1105535">
                  <a:moveTo>
                    <a:pt x="1174114" y="0"/>
                  </a:moveTo>
                  <a:lnTo>
                    <a:pt x="137414" y="725804"/>
                  </a:lnTo>
                  <a:lnTo>
                    <a:pt x="70993" y="630935"/>
                  </a:lnTo>
                  <a:lnTo>
                    <a:pt x="0" y="1034033"/>
                  </a:lnTo>
                  <a:lnTo>
                    <a:pt x="403098" y="1105153"/>
                  </a:lnTo>
                  <a:lnTo>
                    <a:pt x="336677" y="1010284"/>
                  </a:lnTo>
                  <a:lnTo>
                    <a:pt x="1373378" y="284479"/>
                  </a:lnTo>
                  <a:lnTo>
                    <a:pt x="1174114" y="0"/>
                  </a:lnTo>
                  <a:close/>
                </a:path>
              </a:pathLst>
            </a:custGeom>
            <a:solidFill>
              <a:srgbClr val="BABABB"/>
            </a:solidFill>
          </p:spPr>
          <p:txBody>
            <a:bodyPr wrap="square" lIns="0" tIns="0" rIns="0" bIns="0" rtlCol="0"/>
            <a:lstStyle/>
            <a:p>
              <a:endParaRPr/>
            </a:p>
          </p:txBody>
        </p:sp>
        <p:sp>
          <p:nvSpPr>
            <p:cNvPr id="19" name="object 19"/>
            <p:cNvSpPr/>
            <p:nvPr/>
          </p:nvSpPr>
          <p:spPr>
            <a:xfrm>
              <a:off x="5787008" y="2811779"/>
              <a:ext cx="1929764" cy="1543685"/>
            </a:xfrm>
            <a:custGeom>
              <a:avLst/>
              <a:gdLst/>
              <a:ahLst/>
              <a:cxnLst/>
              <a:rect l="l" t="t" r="r" b="b"/>
              <a:pathLst>
                <a:path w="1929765" h="1543685">
                  <a:moveTo>
                    <a:pt x="1775079" y="0"/>
                  </a:moveTo>
                  <a:lnTo>
                    <a:pt x="154304" y="0"/>
                  </a:lnTo>
                  <a:lnTo>
                    <a:pt x="105533" y="7880"/>
                  </a:lnTo>
                  <a:lnTo>
                    <a:pt x="63175" y="29817"/>
                  </a:lnTo>
                  <a:lnTo>
                    <a:pt x="29772" y="63258"/>
                  </a:lnTo>
                  <a:lnTo>
                    <a:pt x="7866" y="105647"/>
                  </a:lnTo>
                  <a:lnTo>
                    <a:pt x="0" y="154432"/>
                  </a:lnTo>
                  <a:lnTo>
                    <a:pt x="0" y="1389253"/>
                  </a:lnTo>
                  <a:lnTo>
                    <a:pt x="7866" y="1438086"/>
                  </a:lnTo>
                  <a:lnTo>
                    <a:pt x="29772" y="1480481"/>
                  </a:lnTo>
                  <a:lnTo>
                    <a:pt x="63175" y="1513904"/>
                  </a:lnTo>
                  <a:lnTo>
                    <a:pt x="105533" y="1535817"/>
                  </a:lnTo>
                  <a:lnTo>
                    <a:pt x="154304" y="1543685"/>
                  </a:lnTo>
                  <a:lnTo>
                    <a:pt x="1775079" y="1543685"/>
                  </a:lnTo>
                  <a:lnTo>
                    <a:pt x="1823912" y="1535817"/>
                  </a:lnTo>
                  <a:lnTo>
                    <a:pt x="1866307" y="1513904"/>
                  </a:lnTo>
                  <a:lnTo>
                    <a:pt x="1899730" y="1480481"/>
                  </a:lnTo>
                  <a:lnTo>
                    <a:pt x="1921643" y="1438086"/>
                  </a:lnTo>
                  <a:lnTo>
                    <a:pt x="1929511" y="1389253"/>
                  </a:lnTo>
                  <a:lnTo>
                    <a:pt x="1929511" y="154432"/>
                  </a:lnTo>
                  <a:lnTo>
                    <a:pt x="1921643" y="105647"/>
                  </a:lnTo>
                  <a:lnTo>
                    <a:pt x="1899730" y="63258"/>
                  </a:lnTo>
                  <a:lnTo>
                    <a:pt x="1866307" y="29817"/>
                  </a:lnTo>
                  <a:lnTo>
                    <a:pt x="1823912" y="7880"/>
                  </a:lnTo>
                  <a:lnTo>
                    <a:pt x="1775079" y="0"/>
                  </a:lnTo>
                  <a:close/>
                </a:path>
              </a:pathLst>
            </a:custGeom>
            <a:solidFill>
              <a:srgbClr val="6E6E74"/>
            </a:solidFill>
          </p:spPr>
          <p:txBody>
            <a:bodyPr wrap="square" lIns="0" tIns="0" rIns="0" bIns="0" rtlCol="0"/>
            <a:lstStyle/>
            <a:p>
              <a:endParaRPr/>
            </a:p>
          </p:txBody>
        </p:sp>
        <p:sp>
          <p:nvSpPr>
            <p:cNvPr id="20" name="object 20"/>
            <p:cNvSpPr/>
            <p:nvPr/>
          </p:nvSpPr>
          <p:spPr>
            <a:xfrm>
              <a:off x="5787008" y="2811779"/>
              <a:ext cx="1929764" cy="1543685"/>
            </a:xfrm>
            <a:custGeom>
              <a:avLst/>
              <a:gdLst/>
              <a:ahLst/>
              <a:cxnLst/>
              <a:rect l="l" t="t" r="r" b="b"/>
              <a:pathLst>
                <a:path w="1929765" h="1543685">
                  <a:moveTo>
                    <a:pt x="0" y="154432"/>
                  </a:moveTo>
                  <a:lnTo>
                    <a:pt x="7866" y="105647"/>
                  </a:lnTo>
                  <a:lnTo>
                    <a:pt x="29772" y="63258"/>
                  </a:lnTo>
                  <a:lnTo>
                    <a:pt x="63175" y="29817"/>
                  </a:lnTo>
                  <a:lnTo>
                    <a:pt x="105533" y="7880"/>
                  </a:lnTo>
                  <a:lnTo>
                    <a:pt x="154304" y="0"/>
                  </a:lnTo>
                  <a:lnTo>
                    <a:pt x="1775079" y="0"/>
                  </a:lnTo>
                  <a:lnTo>
                    <a:pt x="1823912" y="7880"/>
                  </a:lnTo>
                  <a:lnTo>
                    <a:pt x="1866307" y="29817"/>
                  </a:lnTo>
                  <a:lnTo>
                    <a:pt x="1899730" y="63258"/>
                  </a:lnTo>
                  <a:lnTo>
                    <a:pt x="1921643" y="105647"/>
                  </a:lnTo>
                  <a:lnTo>
                    <a:pt x="1929511" y="154432"/>
                  </a:lnTo>
                  <a:lnTo>
                    <a:pt x="1929511" y="1389253"/>
                  </a:lnTo>
                  <a:lnTo>
                    <a:pt x="1921643" y="1438086"/>
                  </a:lnTo>
                  <a:lnTo>
                    <a:pt x="1899730" y="1480481"/>
                  </a:lnTo>
                  <a:lnTo>
                    <a:pt x="1866307" y="1513904"/>
                  </a:lnTo>
                  <a:lnTo>
                    <a:pt x="1823912" y="1535817"/>
                  </a:lnTo>
                  <a:lnTo>
                    <a:pt x="1775079" y="1543685"/>
                  </a:lnTo>
                  <a:lnTo>
                    <a:pt x="154304" y="1543685"/>
                  </a:lnTo>
                  <a:lnTo>
                    <a:pt x="105533" y="1535817"/>
                  </a:lnTo>
                  <a:lnTo>
                    <a:pt x="63175" y="1513904"/>
                  </a:lnTo>
                  <a:lnTo>
                    <a:pt x="29772" y="1480481"/>
                  </a:lnTo>
                  <a:lnTo>
                    <a:pt x="7866" y="1438086"/>
                  </a:lnTo>
                  <a:lnTo>
                    <a:pt x="0" y="1389253"/>
                  </a:lnTo>
                  <a:lnTo>
                    <a:pt x="0" y="154432"/>
                  </a:lnTo>
                  <a:close/>
                </a:path>
              </a:pathLst>
            </a:custGeom>
            <a:ln w="25400">
              <a:solidFill>
                <a:srgbClr val="FFFFFF"/>
              </a:solidFill>
            </a:ln>
          </p:spPr>
          <p:txBody>
            <a:bodyPr wrap="square" lIns="0" tIns="0" rIns="0" bIns="0" rtlCol="0"/>
            <a:lstStyle/>
            <a:p>
              <a:endParaRPr/>
            </a:p>
          </p:txBody>
        </p:sp>
      </p:grpSp>
      <p:sp>
        <p:nvSpPr>
          <p:cNvPr id="21" name="object 21"/>
          <p:cNvSpPr txBox="1"/>
          <p:nvPr/>
        </p:nvSpPr>
        <p:spPr>
          <a:xfrm>
            <a:off x="5945504" y="3121507"/>
            <a:ext cx="1615440" cy="805815"/>
          </a:xfrm>
          <a:prstGeom prst="rect">
            <a:avLst/>
          </a:prstGeom>
        </p:spPr>
        <p:txBody>
          <a:bodyPr vert="horz" wrap="square" lIns="0" tIns="12700" rIns="0" bIns="0" rtlCol="0">
            <a:spAutoFit/>
          </a:bodyPr>
          <a:lstStyle/>
          <a:p>
            <a:pPr marL="361950" marR="5080" indent="-349885">
              <a:lnSpc>
                <a:spcPct val="128000"/>
              </a:lnSpc>
              <a:spcBef>
                <a:spcPts val="100"/>
              </a:spcBef>
            </a:pPr>
            <a:r>
              <a:rPr sz="2000" spc="-5" dirty="0">
                <a:solidFill>
                  <a:srgbClr val="FFFFFF"/>
                </a:solidFill>
                <a:latin typeface="Gothic Uralic"/>
                <a:cs typeface="Gothic Uralic"/>
              </a:rPr>
              <a:t>S</a:t>
            </a:r>
            <a:r>
              <a:rPr sz="2000" spc="-10" dirty="0">
                <a:solidFill>
                  <a:srgbClr val="FFFFFF"/>
                </a:solidFill>
                <a:latin typeface="Gothic Uralic"/>
                <a:cs typeface="Gothic Uralic"/>
              </a:rPr>
              <a:t>o</a:t>
            </a:r>
            <a:r>
              <a:rPr sz="2000" dirty="0">
                <a:solidFill>
                  <a:srgbClr val="FFFFFF"/>
                </a:solidFill>
                <a:latin typeface="Gothic Uralic"/>
                <a:cs typeface="Gothic Uralic"/>
              </a:rPr>
              <a:t>ci</a:t>
            </a:r>
            <a:r>
              <a:rPr sz="2000" spc="-10" dirty="0">
                <a:solidFill>
                  <a:srgbClr val="FFFFFF"/>
                </a:solidFill>
                <a:latin typeface="Gothic Uralic"/>
                <a:cs typeface="Gothic Uralic"/>
              </a:rPr>
              <a:t>o</a:t>
            </a:r>
            <a:r>
              <a:rPr sz="2000" dirty="0">
                <a:solidFill>
                  <a:srgbClr val="FFFFFF"/>
                </a:solidFill>
                <a:latin typeface="Gothic Uralic"/>
                <a:cs typeface="Gothic Uralic"/>
              </a:rPr>
              <a:t>cu</a:t>
            </a:r>
            <a:r>
              <a:rPr sz="2000" spc="10" dirty="0">
                <a:solidFill>
                  <a:srgbClr val="FFFFFF"/>
                </a:solidFill>
                <a:latin typeface="Gothic Uralic"/>
                <a:cs typeface="Gothic Uralic"/>
              </a:rPr>
              <a:t>lt</a:t>
            </a:r>
            <a:r>
              <a:rPr sz="2000" dirty="0">
                <a:solidFill>
                  <a:srgbClr val="FFFFFF"/>
                </a:solidFill>
                <a:latin typeface="Gothic Uralic"/>
                <a:cs typeface="Gothic Uralic"/>
              </a:rPr>
              <a:t>ural  Factors</a:t>
            </a:r>
            <a:endParaRPr sz="2000">
              <a:latin typeface="Gothic Uralic"/>
              <a:cs typeface="Gothic Uralic"/>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1654" y="278714"/>
            <a:ext cx="8302346" cy="689291"/>
          </a:xfrm>
          <a:prstGeom prst="rect">
            <a:avLst/>
          </a:prstGeom>
        </p:spPr>
        <p:txBody>
          <a:bodyPr vert="horz" wrap="square" lIns="0" tIns="12065" rIns="0" bIns="0" rtlCol="0">
            <a:spAutoFit/>
          </a:bodyPr>
          <a:lstStyle/>
          <a:p>
            <a:pPr marL="12700">
              <a:lnSpc>
                <a:spcPct val="100000"/>
              </a:lnSpc>
              <a:spcBef>
                <a:spcPts val="95"/>
              </a:spcBef>
            </a:pPr>
            <a:r>
              <a:rPr sz="4400" spc="-5" smtClean="0">
                <a:solidFill>
                  <a:srgbClr val="FFC000"/>
                </a:solidFill>
                <a:latin typeface="Times New Roman" pitchFamily="18" charset="0"/>
                <a:cs typeface="Times New Roman" pitchFamily="18" charset="0"/>
              </a:rPr>
              <a:t>The </a:t>
            </a:r>
            <a:r>
              <a:rPr sz="4400" spc="-5" dirty="0">
                <a:solidFill>
                  <a:srgbClr val="FFC000"/>
                </a:solidFill>
                <a:latin typeface="Times New Roman" pitchFamily="18" charset="0"/>
                <a:cs typeface="Times New Roman" pitchFamily="18" charset="0"/>
              </a:rPr>
              <a:t>Five P’s of Case</a:t>
            </a:r>
            <a:r>
              <a:rPr sz="4400" spc="-15" dirty="0">
                <a:solidFill>
                  <a:srgbClr val="FFC000"/>
                </a:solidFill>
                <a:latin typeface="Times New Roman" pitchFamily="18" charset="0"/>
                <a:cs typeface="Times New Roman" pitchFamily="18" charset="0"/>
              </a:rPr>
              <a:t> </a:t>
            </a:r>
            <a:r>
              <a:rPr sz="4400" spc="-5" dirty="0">
                <a:solidFill>
                  <a:srgbClr val="FFC000"/>
                </a:solidFill>
                <a:latin typeface="Times New Roman" pitchFamily="18" charset="0"/>
                <a:cs typeface="Times New Roman" pitchFamily="18" charset="0"/>
              </a:rPr>
              <a:t>Formulation</a:t>
            </a:r>
          </a:p>
        </p:txBody>
      </p:sp>
      <p:sp>
        <p:nvSpPr>
          <p:cNvPr id="3" name="object 3"/>
          <p:cNvSpPr txBox="1"/>
          <p:nvPr/>
        </p:nvSpPr>
        <p:spPr>
          <a:xfrm>
            <a:off x="609600" y="762000"/>
            <a:ext cx="8016240" cy="5436745"/>
          </a:xfrm>
          <a:prstGeom prst="rect">
            <a:avLst/>
          </a:prstGeom>
        </p:spPr>
        <p:txBody>
          <a:bodyPr vert="horz" wrap="square" lIns="0" tIns="12065" rIns="0" bIns="0" rtlCol="0">
            <a:spAutoFit/>
          </a:bodyPr>
          <a:lstStyle/>
          <a:p>
            <a:pPr marL="53975" algn="ctr">
              <a:lnSpc>
                <a:spcPct val="100000"/>
              </a:lnSpc>
              <a:spcBef>
                <a:spcPts val="95"/>
              </a:spcBef>
            </a:pPr>
            <a:endParaRPr sz="2800">
              <a:latin typeface="Palladio Uralic"/>
              <a:cs typeface="Palladio Uralic"/>
            </a:endParaRPr>
          </a:p>
          <a:p>
            <a:pPr marL="355600" indent="-343535">
              <a:lnSpc>
                <a:spcPct val="100000"/>
              </a:lnSpc>
              <a:spcBef>
                <a:spcPts val="1864"/>
              </a:spcBef>
              <a:buFont typeface="Arial"/>
              <a:buChar char="•"/>
              <a:tabLst>
                <a:tab pos="355600" algn="l"/>
                <a:tab pos="356235" algn="l"/>
              </a:tabLst>
            </a:pPr>
            <a:r>
              <a:rPr sz="2000" b="1" dirty="0">
                <a:latin typeface="Times New Roman" pitchFamily="18" charset="0"/>
                <a:cs typeface="Times New Roman" pitchFamily="18" charset="0"/>
              </a:rPr>
              <a:t>Presenting</a:t>
            </a:r>
            <a:r>
              <a:rPr sz="2000" b="1" spc="-50" dirty="0">
                <a:latin typeface="Times New Roman" pitchFamily="18" charset="0"/>
                <a:cs typeface="Times New Roman" pitchFamily="18" charset="0"/>
              </a:rPr>
              <a:t> </a:t>
            </a:r>
            <a:r>
              <a:rPr sz="2000" b="1" dirty="0">
                <a:latin typeface="Times New Roman" pitchFamily="18" charset="0"/>
                <a:cs typeface="Times New Roman" pitchFamily="18" charset="0"/>
              </a:rPr>
              <a:t>problem</a:t>
            </a:r>
            <a:endParaRPr sz="2000">
              <a:latin typeface="Times New Roman" pitchFamily="18" charset="0"/>
              <a:cs typeface="Times New Roman" pitchFamily="18" charset="0"/>
            </a:endParaRPr>
          </a:p>
          <a:p>
            <a:pPr marL="756285" lvl="1" indent="-287020">
              <a:lnSpc>
                <a:spcPct val="100000"/>
              </a:lnSpc>
              <a:spcBef>
                <a:spcPts val="10"/>
              </a:spcBef>
              <a:buFont typeface="Arial"/>
              <a:buChar char="–"/>
              <a:tabLst>
                <a:tab pos="756285" algn="l"/>
                <a:tab pos="756920" algn="l"/>
              </a:tabLst>
            </a:pPr>
            <a:r>
              <a:rPr sz="2000" dirty="0">
                <a:latin typeface="Times New Roman" pitchFamily="18" charset="0"/>
                <a:cs typeface="Times New Roman" pitchFamily="18" charset="0"/>
              </a:rPr>
              <a:t>What is </a:t>
            </a:r>
            <a:r>
              <a:rPr sz="2000" spc="-5" dirty="0">
                <a:latin typeface="Times New Roman" pitchFamily="18" charset="0"/>
                <a:cs typeface="Times New Roman" pitchFamily="18" charset="0"/>
              </a:rPr>
              <a:t>the </a:t>
            </a:r>
            <a:r>
              <a:rPr sz="2000" dirty="0">
                <a:latin typeface="Times New Roman" pitchFamily="18" charset="0"/>
                <a:cs typeface="Times New Roman" pitchFamily="18" charset="0"/>
              </a:rPr>
              <a:t>client’s </a:t>
            </a:r>
            <a:r>
              <a:rPr sz="2000" spc="-5" dirty="0">
                <a:latin typeface="Times New Roman" pitchFamily="18" charset="0"/>
                <a:cs typeface="Times New Roman" pitchFamily="18" charset="0"/>
              </a:rPr>
              <a:t>problem</a:t>
            </a:r>
            <a:r>
              <a:rPr sz="2000" spc="-20" dirty="0">
                <a:latin typeface="Times New Roman" pitchFamily="18" charset="0"/>
                <a:cs typeface="Times New Roman" pitchFamily="18" charset="0"/>
              </a:rPr>
              <a:t> </a:t>
            </a:r>
            <a:r>
              <a:rPr sz="2000" dirty="0">
                <a:latin typeface="Times New Roman" pitchFamily="18" charset="0"/>
                <a:cs typeface="Times New Roman" pitchFamily="18" charset="0"/>
              </a:rPr>
              <a:t>list?</a:t>
            </a:r>
            <a:endParaRPr sz="2000">
              <a:latin typeface="Times New Roman" pitchFamily="18" charset="0"/>
              <a:cs typeface="Times New Roman" pitchFamily="18" charset="0"/>
            </a:endParaRPr>
          </a:p>
          <a:p>
            <a:pPr marL="756285" lvl="1" indent="-287020">
              <a:lnSpc>
                <a:spcPts val="2155"/>
              </a:lnSpc>
              <a:buFont typeface="Arial"/>
              <a:buChar char="–"/>
              <a:tabLst>
                <a:tab pos="756285" algn="l"/>
                <a:tab pos="756920" algn="l"/>
              </a:tabLst>
            </a:pPr>
            <a:r>
              <a:rPr sz="2000" spc="-5" dirty="0">
                <a:latin typeface="Times New Roman" pitchFamily="18" charset="0"/>
                <a:cs typeface="Times New Roman" pitchFamily="18" charset="0"/>
              </a:rPr>
              <a:t>What </a:t>
            </a:r>
            <a:r>
              <a:rPr sz="2000" dirty="0">
                <a:latin typeface="Times New Roman" pitchFamily="18" charset="0"/>
                <a:cs typeface="Times New Roman" pitchFamily="18" charset="0"/>
              </a:rPr>
              <a:t>are DSM</a:t>
            </a:r>
            <a:r>
              <a:rPr sz="2000" spc="-15" dirty="0">
                <a:latin typeface="Times New Roman" pitchFamily="18" charset="0"/>
                <a:cs typeface="Times New Roman" pitchFamily="18" charset="0"/>
              </a:rPr>
              <a:t> </a:t>
            </a:r>
            <a:r>
              <a:rPr sz="2000" spc="-5" dirty="0">
                <a:latin typeface="Times New Roman" pitchFamily="18" charset="0"/>
                <a:cs typeface="Times New Roman" pitchFamily="18" charset="0"/>
              </a:rPr>
              <a:t>diagnoses?</a:t>
            </a:r>
            <a:endParaRPr sz="2000">
              <a:latin typeface="Times New Roman" pitchFamily="18" charset="0"/>
              <a:cs typeface="Times New Roman" pitchFamily="18" charset="0"/>
            </a:endParaRPr>
          </a:p>
          <a:p>
            <a:pPr marL="355600" indent="-343535">
              <a:lnSpc>
                <a:spcPts val="2395"/>
              </a:lnSpc>
              <a:buFont typeface="Arial"/>
              <a:buChar char="•"/>
              <a:tabLst>
                <a:tab pos="355600" algn="l"/>
                <a:tab pos="356235" algn="l"/>
              </a:tabLst>
            </a:pPr>
            <a:r>
              <a:rPr sz="2000" b="1" dirty="0">
                <a:latin typeface="Times New Roman" pitchFamily="18" charset="0"/>
                <a:cs typeface="Times New Roman" pitchFamily="18" charset="0"/>
              </a:rPr>
              <a:t>Predisposing</a:t>
            </a:r>
            <a:r>
              <a:rPr sz="2000" b="1" spc="-40" dirty="0">
                <a:latin typeface="Times New Roman" pitchFamily="18" charset="0"/>
                <a:cs typeface="Times New Roman" pitchFamily="18" charset="0"/>
              </a:rPr>
              <a:t> </a:t>
            </a:r>
            <a:r>
              <a:rPr sz="2000" b="1" dirty="0">
                <a:latin typeface="Times New Roman" pitchFamily="18" charset="0"/>
                <a:cs typeface="Times New Roman" pitchFamily="18" charset="0"/>
              </a:rPr>
              <a:t>factors</a:t>
            </a:r>
            <a:endParaRPr sz="2000">
              <a:latin typeface="Times New Roman" pitchFamily="18" charset="0"/>
              <a:cs typeface="Times New Roman" pitchFamily="18" charset="0"/>
            </a:endParaRPr>
          </a:p>
          <a:p>
            <a:pPr marL="756285" marR="5080" lvl="1" indent="-287020">
              <a:lnSpc>
                <a:spcPct val="80000"/>
              </a:lnSpc>
              <a:spcBef>
                <a:spcPts val="440"/>
              </a:spcBef>
              <a:buFont typeface="Arial"/>
              <a:buChar char="–"/>
              <a:tabLst>
                <a:tab pos="756285" algn="l"/>
                <a:tab pos="756920" algn="l"/>
              </a:tabLst>
            </a:pPr>
            <a:r>
              <a:rPr sz="2000" spc="-5" dirty="0">
                <a:latin typeface="Times New Roman" pitchFamily="18" charset="0"/>
                <a:cs typeface="Times New Roman" pitchFamily="18" charset="0"/>
              </a:rPr>
              <a:t>Over the person’s </a:t>
            </a:r>
            <a:r>
              <a:rPr sz="2000" dirty="0">
                <a:latin typeface="Times New Roman" pitchFamily="18" charset="0"/>
                <a:cs typeface="Times New Roman" pitchFamily="18" charset="0"/>
              </a:rPr>
              <a:t>lifetime, what </a:t>
            </a:r>
            <a:r>
              <a:rPr sz="2000" spc="-5" dirty="0">
                <a:latin typeface="Times New Roman" pitchFamily="18" charset="0"/>
                <a:cs typeface="Times New Roman" pitchFamily="18" charset="0"/>
              </a:rPr>
              <a:t>factors </a:t>
            </a:r>
            <a:r>
              <a:rPr sz="2000" dirty="0">
                <a:latin typeface="Times New Roman" pitchFamily="18" charset="0"/>
                <a:cs typeface="Times New Roman" pitchFamily="18" charset="0"/>
              </a:rPr>
              <a:t>contributed </a:t>
            </a:r>
            <a:r>
              <a:rPr sz="2000" spc="-5" dirty="0">
                <a:latin typeface="Times New Roman" pitchFamily="18" charset="0"/>
                <a:cs typeface="Times New Roman" pitchFamily="18" charset="0"/>
              </a:rPr>
              <a:t>to the development  of the</a:t>
            </a:r>
            <a:r>
              <a:rPr sz="2000" dirty="0">
                <a:latin typeface="Times New Roman" pitchFamily="18" charset="0"/>
                <a:cs typeface="Times New Roman" pitchFamily="18" charset="0"/>
              </a:rPr>
              <a:t> </a:t>
            </a:r>
            <a:r>
              <a:rPr sz="2000" spc="-5" dirty="0">
                <a:latin typeface="Times New Roman" pitchFamily="18" charset="0"/>
                <a:cs typeface="Times New Roman" pitchFamily="18" charset="0"/>
              </a:rPr>
              <a:t>problem?</a:t>
            </a:r>
            <a:endParaRPr sz="2000">
              <a:latin typeface="Times New Roman" pitchFamily="18" charset="0"/>
              <a:cs typeface="Times New Roman" pitchFamily="18" charset="0"/>
            </a:endParaRPr>
          </a:p>
          <a:p>
            <a:pPr marL="756285" lvl="1" indent="-287020">
              <a:lnSpc>
                <a:spcPts val="2155"/>
              </a:lnSpc>
              <a:buFont typeface="Arial"/>
              <a:buChar char="–"/>
              <a:tabLst>
                <a:tab pos="756285" algn="l"/>
                <a:tab pos="756920" algn="l"/>
              </a:tabLst>
            </a:pPr>
            <a:r>
              <a:rPr sz="2000" dirty="0">
                <a:latin typeface="Times New Roman" pitchFamily="18" charset="0"/>
                <a:cs typeface="Times New Roman" pitchFamily="18" charset="0"/>
              </a:rPr>
              <a:t>Think</a:t>
            </a:r>
            <a:r>
              <a:rPr sz="2000" spc="-10" dirty="0">
                <a:latin typeface="Times New Roman" pitchFamily="18" charset="0"/>
                <a:cs typeface="Times New Roman" pitchFamily="18" charset="0"/>
              </a:rPr>
              <a:t> </a:t>
            </a:r>
            <a:r>
              <a:rPr sz="2000" spc="-5" dirty="0">
                <a:latin typeface="Times New Roman" pitchFamily="18" charset="0"/>
                <a:cs typeface="Times New Roman" pitchFamily="18" charset="0"/>
              </a:rPr>
              <a:t>biopsychosocial</a:t>
            </a:r>
            <a:endParaRPr sz="2000">
              <a:latin typeface="Times New Roman" pitchFamily="18" charset="0"/>
              <a:cs typeface="Times New Roman" pitchFamily="18" charset="0"/>
            </a:endParaRPr>
          </a:p>
          <a:p>
            <a:pPr marL="355600" indent="-343535">
              <a:lnSpc>
                <a:spcPts val="2395"/>
              </a:lnSpc>
              <a:buFont typeface="Arial"/>
              <a:buChar char="•"/>
              <a:tabLst>
                <a:tab pos="355600" algn="l"/>
                <a:tab pos="356235" algn="l"/>
              </a:tabLst>
            </a:pPr>
            <a:r>
              <a:rPr sz="2000" b="1" smtClean="0">
                <a:latin typeface="Times New Roman" pitchFamily="18" charset="0"/>
                <a:cs typeface="Times New Roman" pitchFamily="18" charset="0"/>
              </a:rPr>
              <a:t>Precipitants</a:t>
            </a:r>
            <a:r>
              <a:rPr lang="en-US" sz="2000" b="1" dirty="0" smtClean="0">
                <a:latin typeface="Times New Roman" pitchFamily="18" charset="0"/>
                <a:cs typeface="Times New Roman" pitchFamily="18" charset="0"/>
              </a:rPr>
              <a:t> factors</a:t>
            </a:r>
            <a:endParaRPr sz="2000">
              <a:latin typeface="Times New Roman" pitchFamily="18" charset="0"/>
              <a:cs typeface="Times New Roman" pitchFamily="18" charset="0"/>
            </a:endParaRPr>
          </a:p>
          <a:p>
            <a:pPr marL="756285" lvl="1" indent="-287020">
              <a:lnSpc>
                <a:spcPct val="100000"/>
              </a:lnSpc>
              <a:spcBef>
                <a:spcPts val="10"/>
              </a:spcBef>
              <a:buFont typeface="Arial"/>
              <a:buChar char="–"/>
              <a:tabLst>
                <a:tab pos="756285" algn="l"/>
                <a:tab pos="756920" algn="l"/>
              </a:tabLst>
            </a:pPr>
            <a:r>
              <a:rPr sz="2000" dirty="0">
                <a:latin typeface="Times New Roman" pitchFamily="18" charset="0"/>
                <a:cs typeface="Times New Roman" pitchFamily="18" charset="0"/>
              </a:rPr>
              <a:t>Why</a:t>
            </a:r>
            <a:r>
              <a:rPr sz="2000" spc="-15" dirty="0">
                <a:latin typeface="Times New Roman" pitchFamily="18" charset="0"/>
                <a:cs typeface="Times New Roman" pitchFamily="18" charset="0"/>
              </a:rPr>
              <a:t> </a:t>
            </a:r>
            <a:r>
              <a:rPr sz="2000" spc="-5" dirty="0">
                <a:latin typeface="Times New Roman" pitchFamily="18" charset="0"/>
                <a:cs typeface="Times New Roman" pitchFamily="18" charset="0"/>
              </a:rPr>
              <a:t>now?</a:t>
            </a:r>
            <a:endParaRPr sz="2000">
              <a:latin typeface="Times New Roman" pitchFamily="18" charset="0"/>
              <a:cs typeface="Times New Roman" pitchFamily="18" charset="0"/>
            </a:endParaRPr>
          </a:p>
          <a:p>
            <a:pPr marL="756285" lvl="1" indent="-287020">
              <a:lnSpc>
                <a:spcPts val="2155"/>
              </a:lnSpc>
              <a:buFont typeface="Arial"/>
              <a:buChar char="–"/>
              <a:tabLst>
                <a:tab pos="756285" algn="l"/>
                <a:tab pos="756920" algn="l"/>
              </a:tabLst>
            </a:pPr>
            <a:r>
              <a:rPr sz="2000" dirty="0">
                <a:latin typeface="Times New Roman" pitchFamily="18" charset="0"/>
                <a:cs typeface="Times New Roman" pitchFamily="18" charset="0"/>
              </a:rPr>
              <a:t>What are </a:t>
            </a:r>
            <a:r>
              <a:rPr sz="2000" spc="-5" dirty="0">
                <a:latin typeface="Times New Roman" pitchFamily="18" charset="0"/>
                <a:cs typeface="Times New Roman" pitchFamily="18" charset="0"/>
              </a:rPr>
              <a:t>triggers </a:t>
            </a:r>
            <a:r>
              <a:rPr sz="2000" dirty="0">
                <a:latin typeface="Times New Roman" pitchFamily="18" charset="0"/>
                <a:cs typeface="Times New Roman" pitchFamily="18" charset="0"/>
              </a:rPr>
              <a:t>or events </a:t>
            </a:r>
            <a:r>
              <a:rPr sz="2000" spc="-5" dirty="0">
                <a:latin typeface="Times New Roman" pitchFamily="18" charset="0"/>
                <a:cs typeface="Times New Roman" pitchFamily="18" charset="0"/>
              </a:rPr>
              <a:t>that </a:t>
            </a:r>
            <a:r>
              <a:rPr sz="2000" dirty="0">
                <a:latin typeface="Times New Roman" pitchFamily="18" charset="0"/>
                <a:cs typeface="Times New Roman" pitchFamily="18" charset="0"/>
              </a:rPr>
              <a:t>exacerbated </a:t>
            </a:r>
            <a:r>
              <a:rPr sz="2000" spc="-5" dirty="0">
                <a:latin typeface="Times New Roman" pitchFamily="18" charset="0"/>
                <a:cs typeface="Times New Roman" pitchFamily="18" charset="0"/>
              </a:rPr>
              <a:t>the</a:t>
            </a:r>
            <a:r>
              <a:rPr sz="2000" spc="-20" dirty="0">
                <a:latin typeface="Times New Roman" pitchFamily="18" charset="0"/>
                <a:cs typeface="Times New Roman" pitchFamily="18" charset="0"/>
              </a:rPr>
              <a:t> </a:t>
            </a:r>
            <a:r>
              <a:rPr sz="2000" spc="-5" dirty="0">
                <a:latin typeface="Times New Roman" pitchFamily="18" charset="0"/>
                <a:cs typeface="Times New Roman" pitchFamily="18" charset="0"/>
              </a:rPr>
              <a:t>problem?</a:t>
            </a:r>
            <a:endParaRPr sz="2000">
              <a:latin typeface="Times New Roman" pitchFamily="18" charset="0"/>
              <a:cs typeface="Times New Roman" pitchFamily="18" charset="0"/>
            </a:endParaRPr>
          </a:p>
          <a:p>
            <a:pPr marL="355600" indent="-343535">
              <a:lnSpc>
                <a:spcPts val="2395"/>
              </a:lnSpc>
              <a:buFont typeface="Arial"/>
              <a:buChar char="•"/>
              <a:tabLst>
                <a:tab pos="355600" algn="l"/>
                <a:tab pos="356235" algn="l"/>
              </a:tabLst>
            </a:pPr>
            <a:r>
              <a:rPr sz="2000" b="1" dirty="0">
                <a:latin typeface="Times New Roman" pitchFamily="18" charset="0"/>
                <a:cs typeface="Times New Roman" pitchFamily="18" charset="0"/>
              </a:rPr>
              <a:t>Perpetuating</a:t>
            </a:r>
            <a:r>
              <a:rPr sz="2000" b="1" spc="-40" dirty="0">
                <a:latin typeface="Times New Roman" pitchFamily="18" charset="0"/>
                <a:cs typeface="Times New Roman" pitchFamily="18" charset="0"/>
              </a:rPr>
              <a:t> </a:t>
            </a:r>
            <a:r>
              <a:rPr sz="2000" b="1" dirty="0">
                <a:latin typeface="Times New Roman" pitchFamily="18" charset="0"/>
                <a:cs typeface="Times New Roman" pitchFamily="18" charset="0"/>
              </a:rPr>
              <a:t>factors</a:t>
            </a:r>
            <a:endParaRPr sz="2000">
              <a:latin typeface="Times New Roman" pitchFamily="18" charset="0"/>
              <a:cs typeface="Times New Roman" pitchFamily="18" charset="0"/>
            </a:endParaRPr>
          </a:p>
          <a:p>
            <a:pPr marL="756285" lvl="1" indent="-287020">
              <a:lnSpc>
                <a:spcPct val="100000"/>
              </a:lnSpc>
              <a:spcBef>
                <a:spcPts val="5"/>
              </a:spcBef>
              <a:buFont typeface="Arial"/>
              <a:buChar char="–"/>
              <a:tabLst>
                <a:tab pos="756285" algn="l"/>
                <a:tab pos="756920" algn="l"/>
              </a:tabLst>
            </a:pPr>
            <a:r>
              <a:rPr sz="2000" dirty="0">
                <a:latin typeface="Times New Roman" pitchFamily="18" charset="0"/>
                <a:cs typeface="Times New Roman" pitchFamily="18" charset="0"/>
              </a:rPr>
              <a:t>What </a:t>
            </a:r>
            <a:r>
              <a:rPr sz="2000" spc="-5" dirty="0">
                <a:latin typeface="Times New Roman" pitchFamily="18" charset="0"/>
                <a:cs typeface="Times New Roman" pitchFamily="18" charset="0"/>
              </a:rPr>
              <a:t>factors </a:t>
            </a:r>
            <a:r>
              <a:rPr sz="2000" dirty="0">
                <a:latin typeface="Times New Roman" pitchFamily="18" charset="0"/>
                <a:cs typeface="Times New Roman" pitchFamily="18" charset="0"/>
              </a:rPr>
              <a:t>are likely </a:t>
            </a:r>
            <a:r>
              <a:rPr sz="2000" spc="-5" dirty="0">
                <a:latin typeface="Times New Roman" pitchFamily="18" charset="0"/>
                <a:cs typeface="Times New Roman" pitchFamily="18" charset="0"/>
              </a:rPr>
              <a:t>to maintain the</a:t>
            </a:r>
            <a:r>
              <a:rPr sz="2000" spc="-25" dirty="0">
                <a:latin typeface="Times New Roman" pitchFamily="18" charset="0"/>
                <a:cs typeface="Times New Roman" pitchFamily="18" charset="0"/>
              </a:rPr>
              <a:t> </a:t>
            </a:r>
            <a:r>
              <a:rPr sz="2000" spc="-5" dirty="0">
                <a:latin typeface="Times New Roman" pitchFamily="18" charset="0"/>
                <a:cs typeface="Times New Roman" pitchFamily="18" charset="0"/>
              </a:rPr>
              <a:t>problem?</a:t>
            </a:r>
            <a:endParaRPr sz="2000">
              <a:latin typeface="Times New Roman" pitchFamily="18" charset="0"/>
              <a:cs typeface="Times New Roman" pitchFamily="18" charset="0"/>
            </a:endParaRPr>
          </a:p>
          <a:p>
            <a:pPr marL="756285" lvl="1" indent="-287020">
              <a:lnSpc>
                <a:spcPts val="2155"/>
              </a:lnSpc>
              <a:buFont typeface="Arial"/>
              <a:buChar char="–"/>
              <a:tabLst>
                <a:tab pos="756285" algn="l"/>
                <a:tab pos="756920" algn="l"/>
              </a:tabLst>
            </a:pPr>
            <a:r>
              <a:rPr sz="2000" dirty="0">
                <a:latin typeface="Times New Roman" pitchFamily="18" charset="0"/>
                <a:cs typeface="Times New Roman" pitchFamily="18" charset="0"/>
              </a:rPr>
              <a:t>Are </a:t>
            </a:r>
            <a:r>
              <a:rPr sz="2000" spc="-5" dirty="0">
                <a:latin typeface="Times New Roman" pitchFamily="18" charset="0"/>
                <a:cs typeface="Times New Roman" pitchFamily="18" charset="0"/>
              </a:rPr>
              <a:t>there </a:t>
            </a:r>
            <a:r>
              <a:rPr sz="2000" dirty="0">
                <a:latin typeface="Times New Roman" pitchFamily="18" charset="0"/>
                <a:cs typeface="Times New Roman" pitchFamily="18" charset="0"/>
              </a:rPr>
              <a:t>issues </a:t>
            </a:r>
            <a:r>
              <a:rPr sz="2000" spc="-5" dirty="0">
                <a:latin typeface="Times New Roman" pitchFamily="18" charset="0"/>
                <a:cs typeface="Times New Roman" pitchFamily="18" charset="0"/>
              </a:rPr>
              <a:t>that the problem </a:t>
            </a:r>
            <a:r>
              <a:rPr sz="2000" dirty="0">
                <a:latin typeface="Times New Roman" pitchFamily="18" charset="0"/>
                <a:cs typeface="Times New Roman" pitchFamily="18" charset="0"/>
              </a:rPr>
              <a:t>will worsen, </a:t>
            </a:r>
            <a:r>
              <a:rPr sz="2000" spc="-5" dirty="0">
                <a:latin typeface="Times New Roman" pitchFamily="18" charset="0"/>
                <a:cs typeface="Times New Roman" pitchFamily="18" charset="0"/>
              </a:rPr>
              <a:t>if not</a:t>
            </a:r>
            <a:r>
              <a:rPr sz="2000" spc="-15" dirty="0">
                <a:latin typeface="Times New Roman" pitchFamily="18" charset="0"/>
                <a:cs typeface="Times New Roman" pitchFamily="18" charset="0"/>
              </a:rPr>
              <a:t> </a:t>
            </a:r>
            <a:r>
              <a:rPr sz="2000" dirty="0">
                <a:latin typeface="Times New Roman" pitchFamily="18" charset="0"/>
                <a:cs typeface="Times New Roman" pitchFamily="18" charset="0"/>
              </a:rPr>
              <a:t>addressed</a:t>
            </a:r>
            <a:endParaRPr sz="2000">
              <a:latin typeface="Times New Roman" pitchFamily="18" charset="0"/>
              <a:cs typeface="Times New Roman" pitchFamily="18" charset="0"/>
            </a:endParaRPr>
          </a:p>
          <a:p>
            <a:pPr marL="355600" indent="-343535">
              <a:lnSpc>
                <a:spcPts val="2395"/>
              </a:lnSpc>
              <a:buFont typeface="Arial"/>
              <a:buChar char="•"/>
              <a:tabLst>
                <a:tab pos="355600" algn="l"/>
                <a:tab pos="356235" algn="l"/>
              </a:tabLst>
            </a:pPr>
            <a:r>
              <a:rPr sz="2000" b="1" spc="-5" dirty="0">
                <a:latin typeface="Times New Roman" pitchFamily="18" charset="0"/>
                <a:cs typeface="Times New Roman" pitchFamily="18" charset="0"/>
              </a:rPr>
              <a:t>Protective/positive</a:t>
            </a:r>
            <a:r>
              <a:rPr sz="2000" b="1" spc="-55" dirty="0">
                <a:latin typeface="Times New Roman" pitchFamily="18" charset="0"/>
                <a:cs typeface="Times New Roman" pitchFamily="18" charset="0"/>
              </a:rPr>
              <a:t> </a:t>
            </a:r>
            <a:r>
              <a:rPr sz="2000" b="1" dirty="0">
                <a:latin typeface="Times New Roman" pitchFamily="18" charset="0"/>
                <a:cs typeface="Times New Roman" pitchFamily="18" charset="0"/>
              </a:rPr>
              <a:t>factors</a:t>
            </a:r>
            <a:endParaRPr sz="2000">
              <a:latin typeface="Times New Roman" pitchFamily="18" charset="0"/>
              <a:cs typeface="Times New Roman" pitchFamily="18" charset="0"/>
            </a:endParaRPr>
          </a:p>
          <a:p>
            <a:pPr marL="756285" lvl="1" indent="-287020">
              <a:lnSpc>
                <a:spcPct val="100000"/>
              </a:lnSpc>
              <a:spcBef>
                <a:spcPts val="10"/>
              </a:spcBef>
              <a:buFont typeface="Arial"/>
              <a:buChar char="–"/>
              <a:tabLst>
                <a:tab pos="756285" algn="l"/>
                <a:tab pos="756920" algn="l"/>
              </a:tabLst>
            </a:pPr>
            <a:r>
              <a:rPr sz="2000" dirty="0">
                <a:latin typeface="Times New Roman" pitchFamily="18" charset="0"/>
                <a:cs typeface="Times New Roman" pitchFamily="18" charset="0"/>
              </a:rPr>
              <a:t>What are client </a:t>
            </a:r>
            <a:r>
              <a:rPr sz="2000" spc="-5" dirty="0">
                <a:latin typeface="Times New Roman" pitchFamily="18" charset="0"/>
                <a:cs typeface="Times New Roman" pitchFamily="18" charset="0"/>
              </a:rPr>
              <a:t>strengths that </a:t>
            </a:r>
            <a:r>
              <a:rPr sz="2000" dirty="0">
                <a:latin typeface="Times New Roman" pitchFamily="18" charset="0"/>
                <a:cs typeface="Times New Roman" pitchFamily="18" charset="0"/>
              </a:rPr>
              <a:t>can </a:t>
            </a:r>
            <a:r>
              <a:rPr sz="2000" spc="-5" dirty="0">
                <a:latin typeface="Times New Roman" pitchFamily="18" charset="0"/>
                <a:cs typeface="Times New Roman" pitchFamily="18" charset="0"/>
              </a:rPr>
              <a:t>be </a:t>
            </a:r>
            <a:r>
              <a:rPr sz="2000" dirty="0">
                <a:latin typeface="Times New Roman" pitchFamily="18" charset="0"/>
                <a:cs typeface="Times New Roman" pitchFamily="18" charset="0"/>
              </a:rPr>
              <a:t>drawn</a:t>
            </a:r>
            <a:r>
              <a:rPr sz="2000" spc="-35" dirty="0">
                <a:latin typeface="Times New Roman" pitchFamily="18" charset="0"/>
                <a:cs typeface="Times New Roman" pitchFamily="18" charset="0"/>
              </a:rPr>
              <a:t> </a:t>
            </a:r>
            <a:r>
              <a:rPr sz="2000" spc="-5" dirty="0">
                <a:latin typeface="Times New Roman" pitchFamily="18" charset="0"/>
                <a:cs typeface="Times New Roman" pitchFamily="18" charset="0"/>
              </a:rPr>
              <a:t>upon?</a:t>
            </a:r>
            <a:endParaRPr sz="2000">
              <a:latin typeface="Times New Roman" pitchFamily="18" charset="0"/>
              <a:cs typeface="Times New Roman" pitchFamily="18" charset="0"/>
            </a:endParaRPr>
          </a:p>
          <a:p>
            <a:pPr marL="756285" lvl="1" indent="-287020">
              <a:lnSpc>
                <a:spcPct val="100000"/>
              </a:lnSpc>
              <a:buFont typeface="Arial"/>
              <a:buChar char="–"/>
              <a:tabLst>
                <a:tab pos="756285" algn="l"/>
                <a:tab pos="756920" algn="l"/>
              </a:tabLst>
            </a:pPr>
            <a:r>
              <a:rPr sz="2000" dirty="0">
                <a:latin typeface="Times New Roman" pitchFamily="18" charset="0"/>
                <a:cs typeface="Times New Roman" pitchFamily="18" charset="0"/>
              </a:rPr>
              <a:t>Are </a:t>
            </a:r>
            <a:r>
              <a:rPr sz="2000" spc="-5" dirty="0">
                <a:latin typeface="Times New Roman" pitchFamily="18" charset="0"/>
                <a:cs typeface="Times New Roman" pitchFamily="18" charset="0"/>
              </a:rPr>
              <a:t>there </a:t>
            </a:r>
            <a:r>
              <a:rPr sz="2000" dirty="0">
                <a:latin typeface="Times New Roman" pitchFamily="18" charset="0"/>
                <a:cs typeface="Times New Roman" pitchFamily="18" charset="0"/>
              </a:rPr>
              <a:t>any social </a:t>
            </a:r>
            <a:r>
              <a:rPr sz="2000" spc="-5" dirty="0">
                <a:latin typeface="Times New Roman" pitchFamily="18" charset="0"/>
                <a:cs typeface="Times New Roman" pitchFamily="18" charset="0"/>
              </a:rPr>
              <a:t>supports or community resources</a:t>
            </a:r>
            <a:r>
              <a:rPr sz="2000" spc="25" dirty="0">
                <a:latin typeface="Times New Roman" pitchFamily="18" charset="0"/>
                <a:cs typeface="Times New Roman" pitchFamily="18" charset="0"/>
              </a:rPr>
              <a:t> </a:t>
            </a:r>
            <a:r>
              <a:rPr sz="2000" spc="-5" dirty="0">
                <a:latin typeface="Times New Roman" pitchFamily="18" charset="0"/>
                <a:cs typeface="Times New Roman" pitchFamily="18" charset="0"/>
              </a:rPr>
              <a:t>?</a:t>
            </a:r>
            <a:endParaRPr sz="200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1600" y="457022"/>
            <a:ext cx="7467600" cy="690574"/>
          </a:xfrm>
          <a:prstGeom prst="rect">
            <a:avLst/>
          </a:prstGeom>
        </p:spPr>
        <p:txBody>
          <a:bodyPr vert="horz" wrap="square" lIns="0" tIns="13335" rIns="0" bIns="0" rtlCol="0">
            <a:spAutoFit/>
          </a:bodyPr>
          <a:lstStyle/>
          <a:p>
            <a:pPr marL="12700">
              <a:lnSpc>
                <a:spcPct val="100000"/>
              </a:lnSpc>
              <a:spcBef>
                <a:spcPts val="105"/>
              </a:spcBef>
            </a:pPr>
            <a:r>
              <a:rPr sz="4400" b="1" dirty="0">
                <a:solidFill>
                  <a:srgbClr val="FFC000"/>
                </a:solidFill>
                <a:effectLst>
                  <a:outerShdw blurRad="38100" dist="38100" dir="2700000" algn="tl">
                    <a:srgbClr val="000000">
                      <a:alpha val="43137"/>
                    </a:srgbClr>
                  </a:outerShdw>
                </a:effectLst>
                <a:latin typeface="Lucida Handwriting" pitchFamily="66" charset="0"/>
              </a:rPr>
              <a:t>Case</a:t>
            </a:r>
            <a:r>
              <a:rPr sz="4400" b="1" spc="-35" dirty="0">
                <a:solidFill>
                  <a:srgbClr val="FFC000"/>
                </a:solidFill>
                <a:effectLst>
                  <a:outerShdw blurRad="38100" dist="38100" dir="2700000" algn="tl">
                    <a:srgbClr val="000000">
                      <a:alpha val="43137"/>
                    </a:srgbClr>
                  </a:outerShdw>
                </a:effectLst>
                <a:latin typeface="Lucida Handwriting" pitchFamily="66" charset="0"/>
              </a:rPr>
              <a:t> </a:t>
            </a:r>
            <a:r>
              <a:rPr sz="4400" b="1" spc="-5" dirty="0">
                <a:solidFill>
                  <a:srgbClr val="FFC000"/>
                </a:solidFill>
                <a:effectLst>
                  <a:outerShdw blurRad="38100" dist="38100" dir="2700000" algn="tl">
                    <a:srgbClr val="000000">
                      <a:alpha val="43137"/>
                    </a:srgbClr>
                  </a:outerShdw>
                </a:effectLst>
                <a:latin typeface="Lucida Handwriting" pitchFamily="66" charset="0"/>
              </a:rPr>
              <a:t>Formulation</a:t>
            </a:r>
            <a:endParaRPr sz="4400" b="1" dirty="0">
              <a:solidFill>
                <a:srgbClr val="FFC000"/>
              </a:solidFill>
              <a:effectLst>
                <a:outerShdw blurRad="38100" dist="38100" dir="2700000" algn="tl">
                  <a:srgbClr val="000000">
                    <a:alpha val="43137"/>
                  </a:srgbClr>
                </a:outerShdw>
              </a:effectLst>
              <a:latin typeface="Lucida Handwriting" pitchFamily="66" charset="0"/>
            </a:endParaRPr>
          </a:p>
        </p:txBody>
      </p:sp>
      <p:sp>
        <p:nvSpPr>
          <p:cNvPr id="3" name="object 3"/>
          <p:cNvSpPr txBox="1"/>
          <p:nvPr/>
        </p:nvSpPr>
        <p:spPr>
          <a:xfrm>
            <a:off x="535940" y="1602994"/>
            <a:ext cx="8043545" cy="3234860"/>
          </a:xfrm>
          <a:prstGeom prst="rect">
            <a:avLst/>
          </a:prstGeom>
        </p:spPr>
        <p:txBody>
          <a:bodyPr vert="horz" wrap="square" lIns="0" tIns="13335" rIns="0" bIns="0" rtlCol="0">
            <a:spAutoFit/>
          </a:bodyPr>
          <a:lstStyle/>
          <a:p>
            <a:pPr marL="355600" marR="769620" indent="-343535" algn="justLow">
              <a:lnSpc>
                <a:spcPct val="100000"/>
              </a:lnSpc>
              <a:spcBef>
                <a:spcPts val="105"/>
              </a:spcBef>
              <a:buFont typeface="Arial"/>
              <a:buChar char="•"/>
              <a:tabLst>
                <a:tab pos="356235" algn="l"/>
              </a:tabLst>
            </a:pPr>
            <a:r>
              <a:rPr sz="2800" dirty="0">
                <a:latin typeface="Times New Roman" pitchFamily="18" charset="0"/>
                <a:cs typeface="Times New Roman" pitchFamily="18" charset="0"/>
              </a:rPr>
              <a:t>Case formulation </a:t>
            </a:r>
            <a:r>
              <a:rPr sz="2800" spc="-5" dirty="0">
                <a:latin typeface="Times New Roman" pitchFamily="18" charset="0"/>
                <a:cs typeface="Times New Roman" pitchFamily="18" charset="0"/>
              </a:rPr>
              <a:t>is </a:t>
            </a:r>
            <a:r>
              <a:rPr sz="2800" dirty="0">
                <a:latin typeface="Times New Roman" pitchFamily="18" charset="0"/>
                <a:cs typeface="Times New Roman" pitchFamily="18" charset="0"/>
              </a:rPr>
              <a:t>a core clinical</a:t>
            </a:r>
            <a:r>
              <a:rPr sz="2800" spc="-55" dirty="0">
                <a:latin typeface="Times New Roman" pitchFamily="18" charset="0"/>
                <a:cs typeface="Times New Roman" pitchFamily="18" charset="0"/>
              </a:rPr>
              <a:t> </a:t>
            </a:r>
            <a:r>
              <a:rPr sz="2800" dirty="0">
                <a:latin typeface="Times New Roman" pitchFamily="18" charset="0"/>
                <a:cs typeface="Times New Roman" pitchFamily="18" charset="0"/>
              </a:rPr>
              <a:t>skill  </a:t>
            </a:r>
            <a:r>
              <a:rPr sz="2800" spc="-5" dirty="0">
                <a:latin typeface="Times New Roman" pitchFamily="18" charset="0"/>
                <a:cs typeface="Times New Roman" pitchFamily="18" charset="0"/>
              </a:rPr>
              <a:t>that links </a:t>
            </a:r>
            <a:r>
              <a:rPr sz="2800" dirty="0">
                <a:latin typeface="Times New Roman" pitchFamily="18" charset="0"/>
                <a:cs typeface="Times New Roman" pitchFamily="18" charset="0"/>
              </a:rPr>
              <a:t>assessment </a:t>
            </a:r>
            <a:r>
              <a:rPr sz="2800" spc="-5" dirty="0">
                <a:latin typeface="Times New Roman" pitchFamily="18" charset="0"/>
                <a:cs typeface="Times New Roman" pitchFamily="18" charset="0"/>
              </a:rPr>
              <a:t>information </a:t>
            </a:r>
            <a:r>
              <a:rPr sz="2800" dirty="0">
                <a:latin typeface="Times New Roman" pitchFamily="18" charset="0"/>
                <a:cs typeface="Times New Roman" pitchFamily="18" charset="0"/>
              </a:rPr>
              <a:t>and  </a:t>
            </a:r>
            <a:r>
              <a:rPr sz="2800" spc="-5" dirty="0">
                <a:latin typeface="Times New Roman" pitchFamily="18" charset="0"/>
                <a:cs typeface="Times New Roman" pitchFamily="18" charset="0"/>
              </a:rPr>
              <a:t>treatment</a:t>
            </a:r>
            <a:r>
              <a:rPr sz="2800" dirty="0">
                <a:latin typeface="Times New Roman" pitchFamily="18" charset="0"/>
                <a:cs typeface="Times New Roman" pitchFamily="18" charset="0"/>
              </a:rPr>
              <a:t> </a:t>
            </a:r>
            <a:r>
              <a:rPr sz="2800" spc="-5" dirty="0">
                <a:latin typeface="Times New Roman" pitchFamily="18" charset="0"/>
                <a:cs typeface="Times New Roman" pitchFamily="18" charset="0"/>
              </a:rPr>
              <a:t>planning</a:t>
            </a:r>
            <a:endParaRPr sz="2800" dirty="0">
              <a:latin typeface="Times New Roman" pitchFamily="18" charset="0"/>
              <a:cs typeface="Times New Roman" pitchFamily="18" charset="0"/>
            </a:endParaRPr>
          </a:p>
          <a:p>
            <a:pPr marL="355600" marR="516255" indent="-343535" algn="justLow">
              <a:lnSpc>
                <a:spcPct val="100000"/>
              </a:lnSpc>
              <a:spcBef>
                <a:spcPts val="770"/>
              </a:spcBef>
              <a:buFont typeface="Arial"/>
              <a:buChar char="•"/>
              <a:tabLst>
                <a:tab pos="356235" algn="l"/>
              </a:tabLst>
            </a:pPr>
            <a:r>
              <a:rPr sz="2800" dirty="0" smtClean="0">
                <a:latin typeface="Times New Roman" pitchFamily="18" charset="0"/>
                <a:cs typeface="Times New Roman" pitchFamily="18" charset="0"/>
              </a:rPr>
              <a:t>It</a:t>
            </a:r>
            <a:r>
              <a:rPr lang="en-US" sz="2800" spc="-5" dirty="0" smtClean="0">
                <a:latin typeface="Times New Roman" pitchFamily="18" charset="0"/>
                <a:cs typeface="Times New Roman" pitchFamily="18" charset="0"/>
              </a:rPr>
              <a:t>'</a:t>
            </a:r>
            <a:r>
              <a:rPr sz="2800" spc="-5" dirty="0" smtClean="0">
                <a:latin typeface="Times New Roman" pitchFamily="18" charset="0"/>
                <a:cs typeface="Times New Roman" pitchFamily="18" charset="0"/>
              </a:rPr>
              <a:t>s </a:t>
            </a:r>
            <a:r>
              <a:rPr sz="2800" dirty="0">
                <a:latin typeface="Times New Roman" pitchFamily="18" charset="0"/>
                <a:cs typeface="Times New Roman" pitchFamily="18" charset="0"/>
              </a:rPr>
              <a:t>a </a:t>
            </a:r>
            <a:r>
              <a:rPr sz="2800" spc="-5" dirty="0">
                <a:latin typeface="Times New Roman" pitchFamily="18" charset="0"/>
                <a:cs typeface="Times New Roman" pitchFamily="18" charset="0"/>
              </a:rPr>
              <a:t>hypothesis </a:t>
            </a:r>
            <a:r>
              <a:rPr sz="2800" dirty="0">
                <a:latin typeface="Times New Roman" pitchFamily="18" charset="0"/>
                <a:cs typeface="Times New Roman" pitchFamily="18" charset="0"/>
              </a:rPr>
              <a:t>about </a:t>
            </a:r>
            <a:r>
              <a:rPr sz="2800" spc="-5" dirty="0">
                <a:latin typeface="Times New Roman" pitchFamily="18" charset="0"/>
                <a:cs typeface="Times New Roman" pitchFamily="18" charset="0"/>
              </a:rPr>
              <a:t>the </a:t>
            </a:r>
            <a:r>
              <a:rPr sz="2800" dirty="0">
                <a:latin typeface="Times New Roman" pitchFamily="18" charset="0"/>
                <a:cs typeface="Times New Roman" pitchFamily="18" charset="0"/>
              </a:rPr>
              <a:t>mechanisms  </a:t>
            </a:r>
            <a:r>
              <a:rPr sz="2800" spc="-5" dirty="0">
                <a:latin typeface="Times New Roman" pitchFamily="18" charset="0"/>
                <a:cs typeface="Times New Roman" pitchFamily="18" charset="0"/>
              </a:rPr>
              <a:t>that </a:t>
            </a:r>
            <a:r>
              <a:rPr sz="2800" dirty="0">
                <a:latin typeface="Times New Roman" pitchFamily="18" charset="0"/>
                <a:cs typeface="Times New Roman" pitchFamily="18" charset="0"/>
              </a:rPr>
              <a:t>cause and maintain </a:t>
            </a:r>
            <a:r>
              <a:rPr sz="2800" spc="-5" dirty="0">
                <a:latin typeface="Times New Roman" pitchFamily="18" charset="0"/>
                <a:cs typeface="Times New Roman" pitchFamily="18" charset="0"/>
              </a:rPr>
              <a:t>the</a:t>
            </a:r>
            <a:r>
              <a:rPr sz="2800" spc="-65" dirty="0">
                <a:latin typeface="Times New Roman" pitchFamily="18" charset="0"/>
                <a:cs typeface="Times New Roman" pitchFamily="18" charset="0"/>
              </a:rPr>
              <a:t> </a:t>
            </a:r>
            <a:r>
              <a:rPr sz="2800" dirty="0">
                <a:latin typeface="Times New Roman" pitchFamily="18" charset="0"/>
                <a:cs typeface="Times New Roman" pitchFamily="18" charset="0"/>
              </a:rPr>
              <a:t>problem</a:t>
            </a:r>
          </a:p>
          <a:p>
            <a:pPr marL="355600" indent="-343535" algn="justLow">
              <a:lnSpc>
                <a:spcPct val="100000"/>
              </a:lnSpc>
              <a:spcBef>
                <a:spcPts val="755"/>
              </a:spcBef>
              <a:buFont typeface="Arial"/>
              <a:buChar char="•"/>
              <a:tabLst>
                <a:tab pos="356235" algn="l"/>
              </a:tabLst>
            </a:pPr>
            <a:r>
              <a:rPr sz="2800" dirty="0">
                <a:latin typeface="Times New Roman" pitchFamily="18" charset="0"/>
                <a:cs typeface="Times New Roman" pitchFamily="18" charset="0"/>
              </a:rPr>
              <a:t>It answers </a:t>
            </a:r>
            <a:r>
              <a:rPr sz="2800" spc="-5" dirty="0">
                <a:latin typeface="Times New Roman" pitchFamily="18" charset="0"/>
                <a:cs typeface="Times New Roman" pitchFamily="18" charset="0"/>
              </a:rPr>
              <a:t>the question, </a:t>
            </a:r>
            <a:r>
              <a:rPr sz="2800" dirty="0">
                <a:latin typeface="Times New Roman" pitchFamily="18" charset="0"/>
                <a:cs typeface="Times New Roman" pitchFamily="18" charset="0"/>
              </a:rPr>
              <a:t>“Why </a:t>
            </a:r>
            <a:r>
              <a:rPr sz="2800" spc="-5" dirty="0">
                <a:latin typeface="Times New Roman" pitchFamily="18" charset="0"/>
                <a:cs typeface="Times New Roman" pitchFamily="18" charset="0"/>
              </a:rPr>
              <a:t>is</a:t>
            </a:r>
            <a:r>
              <a:rPr sz="2800" spc="-25" dirty="0">
                <a:latin typeface="Times New Roman" pitchFamily="18" charset="0"/>
                <a:cs typeface="Times New Roman" pitchFamily="18" charset="0"/>
              </a:rPr>
              <a:t> </a:t>
            </a:r>
            <a:r>
              <a:rPr sz="2800" i="1" dirty="0">
                <a:latin typeface="Times New Roman" pitchFamily="18" charset="0"/>
                <a:cs typeface="Times New Roman" pitchFamily="18" charset="0"/>
              </a:rPr>
              <a:t>this</a:t>
            </a:r>
            <a:endParaRPr sz="2800" dirty="0">
              <a:latin typeface="Times New Roman" pitchFamily="18" charset="0"/>
              <a:cs typeface="Times New Roman" pitchFamily="18" charset="0"/>
            </a:endParaRPr>
          </a:p>
          <a:p>
            <a:pPr marL="355600" algn="justLow">
              <a:lnSpc>
                <a:spcPct val="100000"/>
              </a:lnSpc>
              <a:spcBef>
                <a:spcPts val="5"/>
              </a:spcBef>
            </a:pPr>
            <a:r>
              <a:rPr sz="2800" spc="-5" dirty="0">
                <a:latin typeface="Times New Roman" pitchFamily="18" charset="0"/>
                <a:cs typeface="Times New Roman" pitchFamily="18" charset="0"/>
              </a:rPr>
              <a:t>person, </a:t>
            </a:r>
            <a:r>
              <a:rPr sz="2800" dirty="0">
                <a:latin typeface="Times New Roman" pitchFamily="18" charset="0"/>
                <a:cs typeface="Times New Roman" pitchFamily="18" charset="0"/>
              </a:rPr>
              <a:t>having </a:t>
            </a:r>
            <a:r>
              <a:rPr sz="2800" i="1" dirty="0">
                <a:latin typeface="Times New Roman" pitchFamily="18" charset="0"/>
                <a:cs typeface="Times New Roman" pitchFamily="18" charset="0"/>
              </a:rPr>
              <a:t>this </a:t>
            </a:r>
            <a:r>
              <a:rPr sz="2800" spc="-5" dirty="0">
                <a:latin typeface="Times New Roman" pitchFamily="18" charset="0"/>
                <a:cs typeface="Times New Roman" pitchFamily="18" charset="0"/>
              </a:rPr>
              <a:t>type </a:t>
            </a:r>
            <a:r>
              <a:rPr sz="2800" dirty="0">
                <a:latin typeface="Times New Roman" pitchFamily="18" charset="0"/>
                <a:cs typeface="Times New Roman" pitchFamily="18" charset="0"/>
              </a:rPr>
              <a:t>of </a:t>
            </a:r>
            <a:r>
              <a:rPr sz="2800" spc="-5" dirty="0">
                <a:latin typeface="Times New Roman" pitchFamily="18" charset="0"/>
                <a:cs typeface="Times New Roman" pitchFamily="18" charset="0"/>
              </a:rPr>
              <a:t>problem,</a:t>
            </a:r>
            <a:r>
              <a:rPr sz="2800" spc="-55" dirty="0">
                <a:latin typeface="Times New Roman" pitchFamily="18" charset="0"/>
                <a:cs typeface="Times New Roman" pitchFamily="18" charset="0"/>
              </a:rPr>
              <a:t> </a:t>
            </a:r>
            <a:r>
              <a:rPr sz="2800" i="1" dirty="0">
                <a:latin typeface="Times New Roman" pitchFamily="18" charset="0"/>
                <a:cs typeface="Times New Roman" pitchFamily="18" charset="0"/>
              </a:rPr>
              <a:t>now</a:t>
            </a:r>
            <a:r>
              <a:rPr sz="2800" dirty="0">
                <a:latin typeface="Times New Roman" pitchFamily="18" charset="0"/>
                <a:cs typeface="Times New Roman" pitchFamily="18" charset="0"/>
              </a:rPr>
              <a:t>?”</a:t>
            </a:r>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12417" y="457022"/>
            <a:ext cx="5518785" cy="697230"/>
          </a:xfrm>
          <a:prstGeom prst="rect">
            <a:avLst/>
          </a:prstGeom>
        </p:spPr>
        <p:txBody>
          <a:bodyPr vert="horz" wrap="square" lIns="0" tIns="13335" rIns="0" bIns="0" rtlCol="0">
            <a:spAutoFit/>
          </a:bodyPr>
          <a:lstStyle/>
          <a:p>
            <a:pPr marL="12700">
              <a:lnSpc>
                <a:spcPct val="100000"/>
              </a:lnSpc>
              <a:spcBef>
                <a:spcPts val="105"/>
              </a:spcBef>
            </a:pPr>
            <a:r>
              <a:rPr sz="44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The </a:t>
            </a:r>
            <a:r>
              <a:rPr sz="4400" b="1" spc="-5"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Five </a:t>
            </a:r>
            <a:r>
              <a:rPr sz="44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P’s in</a:t>
            </a:r>
            <a:r>
              <a:rPr sz="4400" b="1" spc="-65"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sz="4400" b="1" spc="-5"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DSM-5</a:t>
            </a:r>
            <a:endParaRPr sz="4400" b="1">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object 3"/>
          <p:cNvSpPr txBox="1"/>
          <p:nvPr/>
        </p:nvSpPr>
        <p:spPr>
          <a:xfrm>
            <a:off x="535940" y="1250949"/>
            <a:ext cx="7560309" cy="5147945"/>
          </a:xfrm>
          <a:prstGeom prst="rect">
            <a:avLst/>
          </a:prstGeom>
        </p:spPr>
        <p:txBody>
          <a:bodyPr vert="horz" wrap="square" lIns="0" tIns="12065" rIns="0" bIns="0" rtlCol="0">
            <a:spAutoFit/>
          </a:bodyPr>
          <a:lstStyle/>
          <a:p>
            <a:pPr marL="355600" indent="-343535">
              <a:lnSpc>
                <a:spcPct val="100000"/>
              </a:lnSpc>
              <a:spcBef>
                <a:spcPts val="95"/>
              </a:spcBef>
              <a:buFont typeface="Arial"/>
              <a:buChar char="•"/>
              <a:tabLst>
                <a:tab pos="355600" algn="l"/>
                <a:tab pos="356235" algn="l"/>
              </a:tabLst>
            </a:pPr>
            <a:r>
              <a:rPr sz="2200" b="1" spc="-5" dirty="0">
                <a:latin typeface="Times New Roman" pitchFamily="18" charset="0"/>
                <a:cs typeface="Times New Roman" pitchFamily="18" charset="0"/>
              </a:rPr>
              <a:t>Diagnostic</a:t>
            </a:r>
            <a:r>
              <a:rPr sz="2200" b="1" spc="25" dirty="0">
                <a:latin typeface="Times New Roman" pitchFamily="18" charset="0"/>
                <a:cs typeface="Times New Roman" pitchFamily="18" charset="0"/>
              </a:rPr>
              <a:t> </a:t>
            </a:r>
            <a:r>
              <a:rPr sz="2200" b="1" spc="-5" dirty="0">
                <a:latin typeface="Times New Roman" pitchFamily="18" charset="0"/>
                <a:cs typeface="Times New Roman" pitchFamily="18" charset="0"/>
              </a:rPr>
              <a:t>criteria</a:t>
            </a:r>
            <a:endParaRPr sz="2200">
              <a:latin typeface="Times New Roman" pitchFamily="18" charset="0"/>
              <a:cs typeface="Times New Roman" pitchFamily="18" charset="0"/>
            </a:endParaRPr>
          </a:p>
          <a:p>
            <a:pPr marL="756285" lvl="1" indent="-287020">
              <a:lnSpc>
                <a:spcPct val="100000"/>
              </a:lnSpc>
              <a:spcBef>
                <a:spcPts val="10"/>
              </a:spcBef>
              <a:buFont typeface="Arial"/>
              <a:buChar char="–"/>
              <a:tabLst>
                <a:tab pos="756285" algn="l"/>
                <a:tab pos="756920" algn="l"/>
              </a:tabLst>
            </a:pPr>
            <a:r>
              <a:rPr sz="2000" dirty="0">
                <a:latin typeface="Times New Roman" pitchFamily="18" charset="0"/>
                <a:cs typeface="Times New Roman" pitchFamily="18" charset="0"/>
              </a:rPr>
              <a:t>Disorder-specific criteria set </a:t>
            </a:r>
            <a:r>
              <a:rPr sz="2000" spc="-5" dirty="0">
                <a:latin typeface="Times New Roman" pitchFamily="18" charset="0"/>
                <a:cs typeface="Times New Roman" pitchFamily="18" charset="0"/>
              </a:rPr>
              <a:t>(Presenting</a:t>
            </a:r>
            <a:r>
              <a:rPr sz="2000" spc="-70" dirty="0">
                <a:latin typeface="Times New Roman" pitchFamily="18" charset="0"/>
                <a:cs typeface="Times New Roman" pitchFamily="18" charset="0"/>
              </a:rPr>
              <a:t> </a:t>
            </a:r>
            <a:r>
              <a:rPr sz="2000" dirty="0">
                <a:latin typeface="Times New Roman" pitchFamily="18" charset="0"/>
                <a:cs typeface="Times New Roman" pitchFamily="18" charset="0"/>
              </a:rPr>
              <a:t>Problem)</a:t>
            </a:r>
            <a:endParaRPr sz="2000">
              <a:latin typeface="Times New Roman" pitchFamily="18" charset="0"/>
              <a:cs typeface="Times New Roman" pitchFamily="18" charset="0"/>
            </a:endParaRPr>
          </a:p>
          <a:p>
            <a:pPr marL="756285" lvl="1" indent="-287020">
              <a:lnSpc>
                <a:spcPts val="2400"/>
              </a:lnSpc>
              <a:buFont typeface="Arial"/>
              <a:buChar char="–"/>
              <a:tabLst>
                <a:tab pos="756285" algn="l"/>
                <a:tab pos="756920" algn="l"/>
              </a:tabLst>
            </a:pPr>
            <a:r>
              <a:rPr sz="2000" spc="-5" dirty="0">
                <a:latin typeface="Times New Roman" pitchFamily="18" charset="0"/>
                <a:cs typeface="Times New Roman" pitchFamily="18" charset="0"/>
              </a:rPr>
              <a:t>Subtypes </a:t>
            </a:r>
            <a:r>
              <a:rPr sz="2000" dirty="0">
                <a:latin typeface="Times New Roman" pitchFamily="18" charset="0"/>
                <a:cs typeface="Times New Roman" pitchFamily="18" charset="0"/>
              </a:rPr>
              <a:t>and specifiers </a:t>
            </a:r>
            <a:r>
              <a:rPr sz="2000" spc="-5" dirty="0">
                <a:latin typeface="Times New Roman" pitchFamily="18" charset="0"/>
                <a:cs typeface="Times New Roman" pitchFamily="18" charset="0"/>
              </a:rPr>
              <a:t>(Presenting</a:t>
            </a:r>
            <a:r>
              <a:rPr sz="2000" spc="-45" dirty="0">
                <a:latin typeface="Times New Roman" pitchFamily="18" charset="0"/>
                <a:cs typeface="Times New Roman" pitchFamily="18" charset="0"/>
              </a:rPr>
              <a:t> </a:t>
            </a:r>
            <a:r>
              <a:rPr sz="2000" dirty="0">
                <a:latin typeface="Times New Roman" pitchFamily="18" charset="0"/>
                <a:cs typeface="Times New Roman" pitchFamily="18" charset="0"/>
              </a:rPr>
              <a:t>Problem)</a:t>
            </a:r>
            <a:endParaRPr sz="2000">
              <a:latin typeface="Times New Roman" pitchFamily="18" charset="0"/>
              <a:cs typeface="Times New Roman" pitchFamily="18" charset="0"/>
            </a:endParaRPr>
          </a:p>
          <a:p>
            <a:pPr marL="355600" indent="-343535">
              <a:lnSpc>
                <a:spcPts val="2640"/>
              </a:lnSpc>
              <a:buFont typeface="Arial"/>
              <a:buChar char="•"/>
              <a:tabLst>
                <a:tab pos="355600" algn="l"/>
                <a:tab pos="356235" algn="l"/>
              </a:tabLst>
            </a:pPr>
            <a:r>
              <a:rPr sz="2200" b="1" spc="-5" dirty="0">
                <a:latin typeface="Times New Roman" pitchFamily="18" charset="0"/>
                <a:cs typeface="Times New Roman" pitchFamily="18" charset="0"/>
              </a:rPr>
              <a:t>Explanatory text</a:t>
            </a:r>
            <a:r>
              <a:rPr sz="2200" b="1" spc="15" dirty="0">
                <a:latin typeface="Times New Roman" pitchFamily="18" charset="0"/>
                <a:cs typeface="Times New Roman" pitchFamily="18" charset="0"/>
              </a:rPr>
              <a:t> </a:t>
            </a:r>
            <a:r>
              <a:rPr sz="2200" b="1" spc="-5" dirty="0">
                <a:latin typeface="Times New Roman" pitchFamily="18" charset="0"/>
                <a:cs typeface="Times New Roman" pitchFamily="18" charset="0"/>
              </a:rPr>
              <a:t>information</a:t>
            </a:r>
            <a:endParaRPr sz="2200">
              <a:latin typeface="Times New Roman" pitchFamily="18" charset="0"/>
              <a:cs typeface="Times New Roman" pitchFamily="18" charset="0"/>
            </a:endParaRPr>
          </a:p>
          <a:p>
            <a:pPr marL="756285" lvl="1" indent="-287020">
              <a:lnSpc>
                <a:spcPct val="100000"/>
              </a:lnSpc>
              <a:spcBef>
                <a:spcPts val="5"/>
              </a:spcBef>
              <a:buFont typeface="Arial"/>
              <a:buChar char="–"/>
              <a:tabLst>
                <a:tab pos="756285" algn="l"/>
                <a:tab pos="756920" algn="l"/>
              </a:tabLst>
            </a:pPr>
            <a:r>
              <a:rPr sz="2000" spc="-5" dirty="0">
                <a:latin typeface="Times New Roman" pitchFamily="18" charset="0"/>
                <a:cs typeface="Times New Roman" pitchFamily="18" charset="0"/>
              </a:rPr>
              <a:t>Diagnostic features (Presenting</a:t>
            </a:r>
            <a:r>
              <a:rPr sz="2000" spc="-30" dirty="0">
                <a:latin typeface="Times New Roman" pitchFamily="18" charset="0"/>
                <a:cs typeface="Times New Roman" pitchFamily="18" charset="0"/>
              </a:rPr>
              <a:t> </a:t>
            </a:r>
            <a:r>
              <a:rPr sz="2000" dirty="0">
                <a:latin typeface="Times New Roman" pitchFamily="18" charset="0"/>
                <a:cs typeface="Times New Roman" pitchFamily="18" charset="0"/>
              </a:rPr>
              <a:t>Problem)</a:t>
            </a:r>
            <a:endParaRPr sz="2000">
              <a:latin typeface="Times New Roman" pitchFamily="18" charset="0"/>
              <a:cs typeface="Times New Roman" pitchFamily="18" charset="0"/>
            </a:endParaRPr>
          </a:p>
          <a:p>
            <a:pPr marL="756285" lvl="1" indent="-287020">
              <a:lnSpc>
                <a:spcPct val="100000"/>
              </a:lnSpc>
              <a:buFont typeface="Arial"/>
              <a:buChar char="–"/>
              <a:tabLst>
                <a:tab pos="756285" algn="l"/>
                <a:tab pos="756920" algn="l"/>
              </a:tabLst>
            </a:pPr>
            <a:r>
              <a:rPr sz="2000" dirty="0">
                <a:latin typeface="Times New Roman" pitchFamily="18" charset="0"/>
                <a:cs typeface="Times New Roman" pitchFamily="18" charset="0"/>
              </a:rPr>
              <a:t>Associated </a:t>
            </a:r>
            <a:r>
              <a:rPr sz="2000" spc="-5" dirty="0">
                <a:latin typeface="Times New Roman" pitchFamily="18" charset="0"/>
                <a:cs typeface="Times New Roman" pitchFamily="18" charset="0"/>
              </a:rPr>
              <a:t>features (Presenting</a:t>
            </a:r>
            <a:r>
              <a:rPr sz="2000" spc="-70" dirty="0">
                <a:latin typeface="Times New Roman" pitchFamily="18" charset="0"/>
                <a:cs typeface="Times New Roman" pitchFamily="18" charset="0"/>
              </a:rPr>
              <a:t> </a:t>
            </a:r>
            <a:r>
              <a:rPr sz="2000" dirty="0">
                <a:latin typeface="Times New Roman" pitchFamily="18" charset="0"/>
                <a:cs typeface="Times New Roman" pitchFamily="18" charset="0"/>
              </a:rPr>
              <a:t>Problem)</a:t>
            </a:r>
            <a:endParaRPr sz="2000">
              <a:latin typeface="Times New Roman" pitchFamily="18" charset="0"/>
              <a:cs typeface="Times New Roman" pitchFamily="18" charset="0"/>
            </a:endParaRPr>
          </a:p>
          <a:p>
            <a:pPr marL="756285" lvl="1" indent="-287020">
              <a:lnSpc>
                <a:spcPct val="100000"/>
              </a:lnSpc>
              <a:buFont typeface="Arial"/>
              <a:buChar char="–"/>
              <a:tabLst>
                <a:tab pos="756285" algn="l"/>
                <a:tab pos="756920" algn="l"/>
              </a:tabLst>
            </a:pPr>
            <a:r>
              <a:rPr sz="2000" dirty="0">
                <a:latin typeface="Times New Roman" pitchFamily="18" charset="0"/>
                <a:cs typeface="Times New Roman" pitchFamily="18" charset="0"/>
              </a:rPr>
              <a:t>Prevalence </a:t>
            </a:r>
            <a:r>
              <a:rPr sz="2000" spc="-5" dirty="0">
                <a:latin typeface="Times New Roman" pitchFamily="18" charset="0"/>
                <a:cs typeface="Times New Roman" pitchFamily="18" charset="0"/>
              </a:rPr>
              <a:t>(Presenting</a:t>
            </a:r>
            <a:r>
              <a:rPr sz="2000" spc="-45" dirty="0">
                <a:latin typeface="Times New Roman" pitchFamily="18" charset="0"/>
                <a:cs typeface="Times New Roman" pitchFamily="18" charset="0"/>
              </a:rPr>
              <a:t> </a:t>
            </a:r>
            <a:r>
              <a:rPr sz="2000" dirty="0">
                <a:latin typeface="Times New Roman" pitchFamily="18" charset="0"/>
                <a:cs typeface="Times New Roman" pitchFamily="18" charset="0"/>
              </a:rPr>
              <a:t>Problem)</a:t>
            </a:r>
            <a:endParaRPr sz="2000">
              <a:latin typeface="Times New Roman" pitchFamily="18" charset="0"/>
              <a:cs typeface="Times New Roman" pitchFamily="18" charset="0"/>
            </a:endParaRPr>
          </a:p>
          <a:p>
            <a:pPr marL="756285" lvl="1" indent="-287020">
              <a:lnSpc>
                <a:spcPts val="2160"/>
              </a:lnSpc>
              <a:buFont typeface="Arial"/>
              <a:buChar char="–"/>
              <a:tabLst>
                <a:tab pos="756285" algn="l"/>
                <a:tab pos="756920" algn="l"/>
              </a:tabLst>
            </a:pPr>
            <a:r>
              <a:rPr sz="2000" dirty="0">
                <a:latin typeface="Times New Roman" pitchFamily="18" charset="0"/>
                <a:cs typeface="Times New Roman" pitchFamily="18" charset="0"/>
              </a:rPr>
              <a:t>Development and </a:t>
            </a:r>
            <a:r>
              <a:rPr sz="2000" spc="-5" dirty="0">
                <a:latin typeface="Times New Roman" pitchFamily="18" charset="0"/>
                <a:cs typeface="Times New Roman" pitchFamily="18" charset="0"/>
              </a:rPr>
              <a:t>course </a:t>
            </a:r>
            <a:r>
              <a:rPr sz="2000" dirty="0">
                <a:latin typeface="Times New Roman" pitchFamily="18" charset="0"/>
                <a:cs typeface="Times New Roman" pitchFamily="18" charset="0"/>
              </a:rPr>
              <a:t>(Predisposing, </a:t>
            </a:r>
            <a:r>
              <a:rPr sz="2000" spc="-5" dirty="0">
                <a:latin typeface="Times New Roman" pitchFamily="18" charset="0"/>
                <a:cs typeface="Times New Roman" pitchFamily="18" charset="0"/>
              </a:rPr>
              <a:t>Perpetuating</a:t>
            </a:r>
            <a:r>
              <a:rPr sz="2000" spc="-90" dirty="0">
                <a:latin typeface="Times New Roman" pitchFamily="18" charset="0"/>
                <a:cs typeface="Times New Roman" pitchFamily="18" charset="0"/>
              </a:rPr>
              <a:t> </a:t>
            </a:r>
            <a:r>
              <a:rPr sz="2000" dirty="0">
                <a:latin typeface="Times New Roman" pitchFamily="18" charset="0"/>
                <a:cs typeface="Times New Roman" pitchFamily="18" charset="0"/>
              </a:rPr>
              <a:t>and</a:t>
            </a:r>
            <a:endParaRPr sz="2000">
              <a:latin typeface="Times New Roman" pitchFamily="18" charset="0"/>
              <a:cs typeface="Times New Roman" pitchFamily="18" charset="0"/>
            </a:endParaRPr>
          </a:p>
          <a:p>
            <a:pPr marL="756285">
              <a:lnSpc>
                <a:spcPts val="2160"/>
              </a:lnSpc>
            </a:pPr>
            <a:r>
              <a:rPr sz="2000" spc="-5" dirty="0">
                <a:latin typeface="Times New Roman" pitchFamily="18" charset="0"/>
                <a:cs typeface="Times New Roman" pitchFamily="18" charset="0"/>
              </a:rPr>
              <a:t>Protective</a:t>
            </a:r>
            <a:r>
              <a:rPr sz="2000" spc="-25" dirty="0">
                <a:latin typeface="Times New Roman" pitchFamily="18" charset="0"/>
                <a:cs typeface="Times New Roman" pitchFamily="18" charset="0"/>
              </a:rPr>
              <a:t> </a:t>
            </a:r>
            <a:r>
              <a:rPr sz="2000" dirty="0">
                <a:latin typeface="Times New Roman" pitchFamily="18" charset="0"/>
                <a:cs typeface="Times New Roman" pitchFamily="18" charset="0"/>
              </a:rPr>
              <a:t>Factors)</a:t>
            </a:r>
            <a:endParaRPr sz="2000">
              <a:latin typeface="Times New Roman" pitchFamily="18" charset="0"/>
              <a:cs typeface="Times New Roman" pitchFamily="18" charset="0"/>
            </a:endParaRPr>
          </a:p>
          <a:p>
            <a:pPr marL="756285" marR="521334" lvl="1" indent="-287020">
              <a:lnSpc>
                <a:spcPct val="80000"/>
              </a:lnSpc>
              <a:spcBef>
                <a:spcPts val="480"/>
              </a:spcBef>
              <a:buFont typeface="Arial"/>
              <a:buChar char="–"/>
              <a:tabLst>
                <a:tab pos="756285" algn="l"/>
                <a:tab pos="756920" algn="l"/>
              </a:tabLst>
            </a:pPr>
            <a:r>
              <a:rPr sz="2000" dirty="0">
                <a:latin typeface="Times New Roman" pitchFamily="18" charset="0"/>
                <a:cs typeface="Times New Roman" pitchFamily="18" charset="0"/>
              </a:rPr>
              <a:t>Risk and </a:t>
            </a:r>
            <a:r>
              <a:rPr sz="2000" spc="-5" dirty="0">
                <a:latin typeface="Times New Roman" pitchFamily="18" charset="0"/>
                <a:cs typeface="Times New Roman" pitchFamily="18" charset="0"/>
              </a:rPr>
              <a:t>prognostic </a:t>
            </a:r>
            <a:r>
              <a:rPr sz="2000" dirty="0">
                <a:latin typeface="Times New Roman" pitchFamily="18" charset="0"/>
                <a:cs typeface="Times New Roman" pitchFamily="18" charset="0"/>
              </a:rPr>
              <a:t>factors (Predisposing, </a:t>
            </a:r>
            <a:r>
              <a:rPr sz="2000" spc="-5" dirty="0">
                <a:latin typeface="Times New Roman" pitchFamily="18" charset="0"/>
                <a:cs typeface="Times New Roman" pitchFamily="18" charset="0"/>
              </a:rPr>
              <a:t>Perpetuating  Protective</a:t>
            </a:r>
            <a:r>
              <a:rPr sz="2000" spc="480" dirty="0">
                <a:latin typeface="Times New Roman" pitchFamily="18" charset="0"/>
                <a:cs typeface="Times New Roman" pitchFamily="18" charset="0"/>
              </a:rPr>
              <a:t> </a:t>
            </a:r>
            <a:r>
              <a:rPr sz="2000" dirty="0">
                <a:latin typeface="Times New Roman" pitchFamily="18" charset="0"/>
                <a:cs typeface="Times New Roman" pitchFamily="18" charset="0"/>
              </a:rPr>
              <a:t>Factors)</a:t>
            </a:r>
            <a:endParaRPr sz="2000">
              <a:latin typeface="Times New Roman" pitchFamily="18" charset="0"/>
              <a:cs typeface="Times New Roman" pitchFamily="18" charset="0"/>
            </a:endParaRPr>
          </a:p>
          <a:p>
            <a:pPr marL="756285" lvl="1" indent="-287020">
              <a:lnSpc>
                <a:spcPct val="100000"/>
              </a:lnSpc>
              <a:buFont typeface="Arial"/>
              <a:buChar char="–"/>
              <a:tabLst>
                <a:tab pos="756285" algn="l"/>
                <a:tab pos="756920" algn="l"/>
              </a:tabLst>
            </a:pPr>
            <a:r>
              <a:rPr sz="2000" dirty="0">
                <a:latin typeface="Times New Roman" pitchFamily="18" charset="0"/>
                <a:cs typeface="Times New Roman" pitchFamily="18" charset="0"/>
              </a:rPr>
              <a:t>Culture-related </a:t>
            </a:r>
            <a:r>
              <a:rPr sz="2000" spc="-5" dirty="0">
                <a:latin typeface="Times New Roman" pitchFamily="18" charset="0"/>
                <a:cs typeface="Times New Roman" pitchFamily="18" charset="0"/>
              </a:rPr>
              <a:t>diagnostic </a:t>
            </a:r>
            <a:r>
              <a:rPr sz="2000" dirty="0">
                <a:latin typeface="Times New Roman" pitchFamily="18" charset="0"/>
                <a:cs typeface="Times New Roman" pitchFamily="18" charset="0"/>
              </a:rPr>
              <a:t>issues (5</a:t>
            </a:r>
            <a:r>
              <a:rPr sz="2000" spc="-100" dirty="0">
                <a:latin typeface="Times New Roman" pitchFamily="18" charset="0"/>
                <a:cs typeface="Times New Roman" pitchFamily="18" charset="0"/>
              </a:rPr>
              <a:t> </a:t>
            </a:r>
            <a:r>
              <a:rPr sz="2000" dirty="0">
                <a:latin typeface="Times New Roman" pitchFamily="18" charset="0"/>
                <a:cs typeface="Times New Roman" pitchFamily="18" charset="0"/>
              </a:rPr>
              <a:t>P’s)</a:t>
            </a:r>
            <a:endParaRPr sz="2000">
              <a:latin typeface="Times New Roman" pitchFamily="18" charset="0"/>
              <a:cs typeface="Times New Roman" pitchFamily="18" charset="0"/>
            </a:endParaRPr>
          </a:p>
          <a:p>
            <a:pPr marL="756285" lvl="1" indent="-287020">
              <a:lnSpc>
                <a:spcPct val="100000"/>
              </a:lnSpc>
              <a:buFont typeface="Arial"/>
              <a:buChar char="–"/>
              <a:tabLst>
                <a:tab pos="756285" algn="l"/>
                <a:tab pos="756920" algn="l"/>
              </a:tabLst>
            </a:pPr>
            <a:r>
              <a:rPr sz="2000" dirty="0">
                <a:latin typeface="Times New Roman" pitchFamily="18" charset="0"/>
                <a:cs typeface="Times New Roman" pitchFamily="18" charset="0"/>
              </a:rPr>
              <a:t>Gender-related </a:t>
            </a:r>
            <a:r>
              <a:rPr sz="2000" spc="-5" dirty="0">
                <a:latin typeface="Times New Roman" pitchFamily="18" charset="0"/>
                <a:cs typeface="Times New Roman" pitchFamily="18" charset="0"/>
              </a:rPr>
              <a:t>diagnostic </a:t>
            </a:r>
            <a:r>
              <a:rPr sz="2000" dirty="0">
                <a:latin typeface="Times New Roman" pitchFamily="18" charset="0"/>
                <a:cs typeface="Times New Roman" pitchFamily="18" charset="0"/>
              </a:rPr>
              <a:t>issues (5</a:t>
            </a:r>
            <a:r>
              <a:rPr sz="2000" spc="-90" dirty="0">
                <a:latin typeface="Times New Roman" pitchFamily="18" charset="0"/>
                <a:cs typeface="Times New Roman" pitchFamily="18" charset="0"/>
              </a:rPr>
              <a:t> </a:t>
            </a:r>
            <a:r>
              <a:rPr sz="2000" dirty="0">
                <a:latin typeface="Times New Roman" pitchFamily="18" charset="0"/>
                <a:cs typeface="Times New Roman" pitchFamily="18" charset="0"/>
              </a:rPr>
              <a:t>P’s)</a:t>
            </a:r>
            <a:endParaRPr sz="2000">
              <a:latin typeface="Times New Roman" pitchFamily="18" charset="0"/>
              <a:cs typeface="Times New Roman" pitchFamily="18" charset="0"/>
            </a:endParaRPr>
          </a:p>
          <a:p>
            <a:pPr marL="756285" lvl="1" indent="-287020">
              <a:lnSpc>
                <a:spcPct val="100000"/>
              </a:lnSpc>
              <a:spcBef>
                <a:spcPts val="5"/>
              </a:spcBef>
              <a:buFont typeface="Arial"/>
              <a:buChar char="–"/>
              <a:tabLst>
                <a:tab pos="756285" algn="l"/>
                <a:tab pos="756920" algn="l"/>
              </a:tabLst>
            </a:pPr>
            <a:r>
              <a:rPr sz="2000" dirty="0">
                <a:latin typeface="Times New Roman" pitchFamily="18" charset="0"/>
                <a:cs typeface="Times New Roman" pitchFamily="18" charset="0"/>
              </a:rPr>
              <a:t>Suicide risk </a:t>
            </a:r>
            <a:r>
              <a:rPr sz="2000" spc="-5" dirty="0">
                <a:latin typeface="Times New Roman" pitchFamily="18" charset="0"/>
                <a:cs typeface="Times New Roman" pitchFamily="18" charset="0"/>
              </a:rPr>
              <a:t>(Presenting</a:t>
            </a:r>
            <a:r>
              <a:rPr sz="2000" spc="-50" dirty="0">
                <a:latin typeface="Times New Roman" pitchFamily="18" charset="0"/>
                <a:cs typeface="Times New Roman" pitchFamily="18" charset="0"/>
              </a:rPr>
              <a:t> </a:t>
            </a:r>
            <a:r>
              <a:rPr sz="2000" dirty="0">
                <a:latin typeface="Times New Roman" pitchFamily="18" charset="0"/>
                <a:cs typeface="Times New Roman" pitchFamily="18" charset="0"/>
              </a:rPr>
              <a:t>Problem)</a:t>
            </a:r>
            <a:endParaRPr sz="2000">
              <a:latin typeface="Times New Roman" pitchFamily="18" charset="0"/>
              <a:cs typeface="Times New Roman" pitchFamily="18" charset="0"/>
            </a:endParaRPr>
          </a:p>
          <a:p>
            <a:pPr marL="756285" lvl="1" indent="-287020">
              <a:lnSpc>
                <a:spcPct val="100000"/>
              </a:lnSpc>
              <a:buFont typeface="Arial"/>
              <a:buChar char="–"/>
              <a:tabLst>
                <a:tab pos="756285" algn="l"/>
                <a:tab pos="756920" algn="l"/>
              </a:tabLst>
            </a:pPr>
            <a:r>
              <a:rPr sz="2000" spc="-5" dirty="0">
                <a:latin typeface="Times New Roman" pitchFamily="18" charset="0"/>
                <a:cs typeface="Times New Roman" pitchFamily="18" charset="0"/>
              </a:rPr>
              <a:t>Functional consequences </a:t>
            </a:r>
            <a:r>
              <a:rPr sz="2000" dirty="0">
                <a:latin typeface="Times New Roman" pitchFamily="18" charset="0"/>
                <a:cs typeface="Times New Roman" pitchFamily="18" charset="0"/>
              </a:rPr>
              <a:t>(Perpetuating</a:t>
            </a:r>
            <a:r>
              <a:rPr sz="2000" spc="-85" dirty="0">
                <a:latin typeface="Times New Roman" pitchFamily="18" charset="0"/>
                <a:cs typeface="Times New Roman" pitchFamily="18" charset="0"/>
              </a:rPr>
              <a:t> </a:t>
            </a:r>
            <a:r>
              <a:rPr sz="2000" dirty="0">
                <a:latin typeface="Times New Roman" pitchFamily="18" charset="0"/>
                <a:cs typeface="Times New Roman" pitchFamily="18" charset="0"/>
              </a:rPr>
              <a:t>Factors)</a:t>
            </a:r>
            <a:endParaRPr sz="2000">
              <a:latin typeface="Times New Roman" pitchFamily="18" charset="0"/>
              <a:cs typeface="Times New Roman" pitchFamily="18" charset="0"/>
            </a:endParaRPr>
          </a:p>
          <a:p>
            <a:pPr marL="756285" lvl="1" indent="-287020">
              <a:lnSpc>
                <a:spcPct val="100000"/>
              </a:lnSpc>
              <a:buFont typeface="Arial"/>
              <a:buChar char="–"/>
              <a:tabLst>
                <a:tab pos="756285" algn="l"/>
                <a:tab pos="756920" algn="l"/>
              </a:tabLst>
            </a:pPr>
            <a:r>
              <a:rPr sz="2000" dirty="0">
                <a:latin typeface="Times New Roman" pitchFamily="18" charset="0"/>
                <a:cs typeface="Times New Roman" pitchFamily="18" charset="0"/>
              </a:rPr>
              <a:t>Differential </a:t>
            </a:r>
            <a:r>
              <a:rPr sz="2000" spc="-5" dirty="0">
                <a:latin typeface="Times New Roman" pitchFamily="18" charset="0"/>
                <a:cs typeface="Times New Roman" pitchFamily="18" charset="0"/>
              </a:rPr>
              <a:t>diagnosis (Presenting</a:t>
            </a:r>
            <a:r>
              <a:rPr sz="2000" spc="-55" dirty="0">
                <a:latin typeface="Times New Roman" pitchFamily="18" charset="0"/>
                <a:cs typeface="Times New Roman" pitchFamily="18" charset="0"/>
              </a:rPr>
              <a:t> </a:t>
            </a:r>
            <a:r>
              <a:rPr sz="2000" dirty="0">
                <a:latin typeface="Times New Roman" pitchFamily="18" charset="0"/>
                <a:cs typeface="Times New Roman" pitchFamily="18" charset="0"/>
              </a:rPr>
              <a:t>Problem)</a:t>
            </a:r>
            <a:endParaRPr sz="2000">
              <a:latin typeface="Times New Roman" pitchFamily="18" charset="0"/>
              <a:cs typeface="Times New Roman" pitchFamily="18" charset="0"/>
            </a:endParaRPr>
          </a:p>
          <a:p>
            <a:pPr marL="756285" lvl="1" indent="-287020">
              <a:lnSpc>
                <a:spcPct val="100000"/>
              </a:lnSpc>
              <a:buFont typeface="Arial"/>
              <a:buChar char="–"/>
              <a:tabLst>
                <a:tab pos="756285" algn="l"/>
                <a:tab pos="756920" algn="l"/>
              </a:tabLst>
            </a:pPr>
            <a:r>
              <a:rPr sz="2000" spc="-5" dirty="0">
                <a:latin typeface="Times New Roman" pitchFamily="18" charset="0"/>
                <a:cs typeface="Times New Roman" pitchFamily="18" charset="0"/>
              </a:rPr>
              <a:t>Comorbidity (Presenting </a:t>
            </a:r>
            <a:r>
              <a:rPr sz="2000" dirty="0">
                <a:latin typeface="Times New Roman" pitchFamily="18" charset="0"/>
                <a:cs typeface="Times New Roman" pitchFamily="18" charset="0"/>
              </a:rPr>
              <a:t>Problem and Perpetuating</a:t>
            </a:r>
            <a:r>
              <a:rPr sz="2000" spc="-80" dirty="0">
                <a:latin typeface="Times New Roman" pitchFamily="18" charset="0"/>
                <a:cs typeface="Times New Roman" pitchFamily="18" charset="0"/>
              </a:rPr>
              <a:t> </a:t>
            </a:r>
            <a:r>
              <a:rPr sz="2000" dirty="0">
                <a:latin typeface="Times New Roman" pitchFamily="18" charset="0"/>
                <a:cs typeface="Times New Roman" pitchFamily="18" charset="0"/>
              </a:rPr>
              <a:t>Factors)</a:t>
            </a:r>
            <a:endParaRPr sz="200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38450" y="457022"/>
            <a:ext cx="3467100" cy="697230"/>
          </a:xfrm>
          <a:prstGeom prst="rect">
            <a:avLst/>
          </a:prstGeom>
        </p:spPr>
        <p:txBody>
          <a:bodyPr vert="horz" wrap="square" lIns="0" tIns="13335" rIns="0" bIns="0" rtlCol="0">
            <a:spAutoFit/>
          </a:bodyPr>
          <a:lstStyle/>
          <a:p>
            <a:pPr marL="12700">
              <a:lnSpc>
                <a:spcPct val="100000"/>
              </a:lnSpc>
              <a:spcBef>
                <a:spcPts val="105"/>
              </a:spcBef>
            </a:pPr>
            <a:r>
              <a:rPr sz="4400" b="1" dirty="0">
                <a:solidFill>
                  <a:srgbClr val="FFC000"/>
                </a:solidFill>
                <a:latin typeface="Times New Roman" pitchFamily="18" charset="0"/>
                <a:cs typeface="Times New Roman" pitchFamily="18" charset="0"/>
              </a:rPr>
              <a:t>Case of</a:t>
            </a:r>
            <a:r>
              <a:rPr sz="4400" b="1" spc="-95" dirty="0">
                <a:solidFill>
                  <a:srgbClr val="FFC000"/>
                </a:solidFill>
                <a:latin typeface="Times New Roman" pitchFamily="18" charset="0"/>
                <a:cs typeface="Times New Roman" pitchFamily="18" charset="0"/>
              </a:rPr>
              <a:t> </a:t>
            </a:r>
            <a:r>
              <a:rPr sz="4400" b="1" spc="-5" dirty="0">
                <a:solidFill>
                  <a:srgbClr val="FFC000"/>
                </a:solidFill>
                <a:latin typeface="Times New Roman" pitchFamily="18" charset="0"/>
                <a:cs typeface="Times New Roman" pitchFamily="18" charset="0"/>
              </a:rPr>
              <a:t>Helen</a:t>
            </a:r>
            <a:endParaRPr sz="4400" b="1">
              <a:solidFill>
                <a:srgbClr val="FFC000"/>
              </a:solidFill>
              <a:latin typeface="Times New Roman" pitchFamily="18" charset="0"/>
              <a:cs typeface="Times New Roman" pitchFamily="18" charset="0"/>
            </a:endParaRPr>
          </a:p>
        </p:txBody>
      </p:sp>
      <p:sp>
        <p:nvSpPr>
          <p:cNvPr id="3" name="object 3"/>
          <p:cNvSpPr txBox="1"/>
          <p:nvPr/>
        </p:nvSpPr>
        <p:spPr>
          <a:xfrm>
            <a:off x="535940" y="1555750"/>
            <a:ext cx="8028305" cy="4465320"/>
          </a:xfrm>
          <a:prstGeom prst="rect">
            <a:avLst/>
          </a:prstGeom>
        </p:spPr>
        <p:txBody>
          <a:bodyPr vert="horz" wrap="square" lIns="0" tIns="61594" rIns="0" bIns="0" rtlCol="0">
            <a:spAutoFit/>
          </a:bodyPr>
          <a:lstStyle/>
          <a:p>
            <a:pPr marL="12700" marR="31750">
              <a:lnSpc>
                <a:spcPct val="90000"/>
              </a:lnSpc>
              <a:spcBef>
                <a:spcPts val="484"/>
              </a:spcBef>
            </a:pPr>
            <a:r>
              <a:rPr sz="3200" spc="-5" dirty="0">
                <a:latin typeface="Times New Roman" pitchFamily="18" charset="0"/>
                <a:cs typeface="Times New Roman" pitchFamily="18" charset="0"/>
              </a:rPr>
              <a:t>Helen </a:t>
            </a:r>
            <a:r>
              <a:rPr sz="3200" dirty="0">
                <a:latin typeface="Times New Roman" pitchFamily="18" charset="0"/>
                <a:cs typeface="Times New Roman" pitchFamily="18" charset="0"/>
              </a:rPr>
              <a:t>was </a:t>
            </a:r>
            <a:r>
              <a:rPr sz="3200" spc="-5" dirty="0">
                <a:latin typeface="Times New Roman" pitchFamily="18" charset="0"/>
                <a:cs typeface="Times New Roman" pitchFamily="18" charset="0"/>
              </a:rPr>
              <a:t>fired from her </a:t>
            </a:r>
            <a:r>
              <a:rPr sz="3200" dirty="0">
                <a:latin typeface="Times New Roman" pitchFamily="18" charset="0"/>
                <a:cs typeface="Times New Roman" pitchFamily="18" charset="0"/>
              </a:rPr>
              <a:t>job one month ago  because </a:t>
            </a:r>
            <a:r>
              <a:rPr sz="3200" spc="-5" dirty="0">
                <a:latin typeface="Times New Roman" pitchFamily="18" charset="0"/>
                <a:cs typeface="Times New Roman" pitchFamily="18" charset="0"/>
              </a:rPr>
              <a:t>she </a:t>
            </a:r>
            <a:r>
              <a:rPr sz="3200" dirty="0">
                <a:latin typeface="Times New Roman" pitchFamily="18" charset="0"/>
                <a:cs typeface="Times New Roman" pitchFamily="18" charset="0"/>
              </a:rPr>
              <a:t>started making </a:t>
            </a:r>
            <a:r>
              <a:rPr sz="3200" spc="-5" dirty="0">
                <a:latin typeface="Times New Roman" pitchFamily="18" charset="0"/>
                <a:cs typeface="Times New Roman" pitchFamily="18" charset="0"/>
              </a:rPr>
              <a:t>numerous  </a:t>
            </a:r>
            <a:r>
              <a:rPr sz="3200" dirty="0">
                <a:latin typeface="Times New Roman" pitchFamily="18" charset="0"/>
                <a:cs typeface="Times New Roman" pitchFamily="18" charset="0"/>
              </a:rPr>
              <a:t>mistakes and </a:t>
            </a:r>
            <a:r>
              <a:rPr sz="3200" spc="-5" dirty="0">
                <a:latin typeface="Times New Roman" pitchFamily="18" charset="0"/>
                <a:cs typeface="Times New Roman" pitchFamily="18" charset="0"/>
              </a:rPr>
              <a:t>had trouble</a:t>
            </a:r>
            <a:r>
              <a:rPr sz="3200" spc="-40" dirty="0">
                <a:latin typeface="Times New Roman" pitchFamily="18" charset="0"/>
                <a:cs typeface="Times New Roman" pitchFamily="18" charset="0"/>
              </a:rPr>
              <a:t> </a:t>
            </a:r>
            <a:r>
              <a:rPr sz="3200" dirty="0">
                <a:latin typeface="Times New Roman" pitchFamily="18" charset="0"/>
                <a:cs typeface="Times New Roman" pitchFamily="18" charset="0"/>
              </a:rPr>
              <a:t>concentrating.</a:t>
            </a:r>
            <a:endParaRPr sz="3200">
              <a:latin typeface="Times New Roman" pitchFamily="18" charset="0"/>
              <a:cs typeface="Times New Roman" pitchFamily="18" charset="0"/>
            </a:endParaRPr>
          </a:p>
          <a:p>
            <a:pPr marL="12700" marR="5080">
              <a:lnSpc>
                <a:spcPct val="90000"/>
              </a:lnSpc>
              <a:tabLst>
                <a:tab pos="5594350" algn="l"/>
                <a:tab pos="6315075" algn="l"/>
              </a:tabLst>
            </a:pPr>
            <a:r>
              <a:rPr sz="3200" dirty="0">
                <a:latin typeface="Times New Roman" pitchFamily="18" charset="0"/>
                <a:cs typeface="Times New Roman" pitchFamily="18" charset="0"/>
              </a:rPr>
              <a:t>About </a:t>
            </a:r>
            <a:r>
              <a:rPr sz="3200" spc="-5" dirty="0">
                <a:latin typeface="Times New Roman" pitchFamily="18" charset="0"/>
                <a:cs typeface="Times New Roman" pitchFamily="18" charset="0"/>
              </a:rPr>
              <a:t>three </a:t>
            </a:r>
            <a:r>
              <a:rPr sz="3200" dirty="0">
                <a:latin typeface="Times New Roman" pitchFamily="18" charset="0"/>
                <a:cs typeface="Times New Roman" pitchFamily="18" charset="0"/>
              </a:rPr>
              <a:t>months ago </a:t>
            </a:r>
            <a:r>
              <a:rPr sz="3200" spc="-5" dirty="0">
                <a:latin typeface="Times New Roman" pitchFamily="18" charset="0"/>
                <a:cs typeface="Times New Roman" pitchFamily="18" charset="0"/>
              </a:rPr>
              <a:t>she </a:t>
            </a:r>
            <a:r>
              <a:rPr sz="3200" dirty="0">
                <a:latin typeface="Times New Roman" pitchFamily="18" charset="0"/>
                <a:cs typeface="Times New Roman" pitchFamily="18" charset="0"/>
              </a:rPr>
              <a:t>started feeling  </a:t>
            </a:r>
            <a:r>
              <a:rPr sz="3200" spc="-5" dirty="0">
                <a:latin typeface="Times New Roman" pitchFamily="18" charset="0"/>
                <a:cs typeface="Times New Roman" pitchFamily="18" charset="0"/>
              </a:rPr>
              <a:t>"down“ </a:t>
            </a:r>
            <a:r>
              <a:rPr sz="3200" dirty="0">
                <a:latin typeface="Times New Roman" pitchFamily="18" charset="0"/>
                <a:cs typeface="Times New Roman" pitchFamily="18" charset="0"/>
              </a:rPr>
              <a:t>after a </a:t>
            </a:r>
            <a:r>
              <a:rPr sz="3200" spc="-5" dirty="0">
                <a:latin typeface="Times New Roman" pitchFamily="18" charset="0"/>
                <a:cs typeface="Times New Roman" pitchFamily="18" charset="0"/>
              </a:rPr>
              <a:t>break-up </a:t>
            </a:r>
            <a:r>
              <a:rPr sz="3200" dirty="0">
                <a:latin typeface="Times New Roman" pitchFamily="18" charset="0"/>
                <a:cs typeface="Times New Roman" pitchFamily="18" charset="0"/>
              </a:rPr>
              <a:t>with a man </a:t>
            </a:r>
            <a:r>
              <a:rPr sz="3200" spc="-5" dirty="0">
                <a:latin typeface="Times New Roman" pitchFamily="18" charset="0"/>
                <a:cs typeface="Times New Roman" pitchFamily="18" charset="0"/>
              </a:rPr>
              <a:t>she had  been </a:t>
            </a:r>
            <a:r>
              <a:rPr sz="3200" dirty="0">
                <a:latin typeface="Times New Roman" pitchFamily="18" charset="0"/>
                <a:cs typeface="Times New Roman" pitchFamily="18" charset="0"/>
              </a:rPr>
              <a:t>dating for a</a:t>
            </a:r>
            <a:r>
              <a:rPr sz="3200" spc="-5" dirty="0">
                <a:latin typeface="Times New Roman" pitchFamily="18" charset="0"/>
                <a:cs typeface="Times New Roman" pitchFamily="18" charset="0"/>
              </a:rPr>
              <a:t> few</a:t>
            </a:r>
            <a:r>
              <a:rPr sz="3200" spc="5" dirty="0">
                <a:latin typeface="Times New Roman" pitchFamily="18" charset="0"/>
                <a:cs typeface="Times New Roman" pitchFamily="18" charset="0"/>
              </a:rPr>
              <a:t> </a:t>
            </a:r>
            <a:r>
              <a:rPr sz="3200" dirty="0">
                <a:latin typeface="Times New Roman" pitchFamily="18" charset="0"/>
                <a:cs typeface="Times New Roman" pitchFamily="18" charset="0"/>
              </a:rPr>
              <a:t>months.</a:t>
            </a:r>
            <a:r>
              <a:rPr sz="320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marL="12700" marR="5080">
              <a:lnSpc>
                <a:spcPct val="90000"/>
              </a:lnSpc>
              <a:tabLst>
                <a:tab pos="5594350" algn="l"/>
                <a:tab pos="6315075" algn="l"/>
              </a:tabLst>
            </a:pPr>
            <a:r>
              <a:rPr sz="3200" smtClean="0">
                <a:latin typeface="Times New Roman" pitchFamily="18" charset="0"/>
                <a:cs typeface="Times New Roman" pitchFamily="18" charset="0"/>
              </a:rPr>
              <a:t>She </a:t>
            </a:r>
            <a:r>
              <a:rPr sz="3200" spc="-5" dirty="0">
                <a:latin typeface="Times New Roman" pitchFamily="18" charset="0"/>
                <a:cs typeface="Times New Roman" pitchFamily="18" charset="0"/>
              </a:rPr>
              <a:t>has  trouble </a:t>
            </a:r>
            <a:r>
              <a:rPr sz="3200" dirty="0">
                <a:latin typeface="Times New Roman" pitchFamily="18" charset="0"/>
                <a:cs typeface="Times New Roman" pitchFamily="18" charset="0"/>
              </a:rPr>
              <a:t>falling asleep and </a:t>
            </a:r>
            <a:r>
              <a:rPr sz="3200" spc="-5" dirty="0">
                <a:latin typeface="Times New Roman" pitchFamily="18" charset="0"/>
                <a:cs typeface="Times New Roman" pitchFamily="18" charset="0"/>
              </a:rPr>
              <a:t>has noticed </a:t>
            </a:r>
            <a:r>
              <a:rPr sz="3200" dirty="0">
                <a:latin typeface="Times New Roman" pitchFamily="18" charset="0"/>
                <a:cs typeface="Times New Roman" pitchFamily="18" charset="0"/>
              </a:rPr>
              <a:t>a  significant decline </a:t>
            </a:r>
            <a:r>
              <a:rPr sz="3200" spc="-5" dirty="0">
                <a:latin typeface="Times New Roman" pitchFamily="18" charset="0"/>
                <a:cs typeface="Times New Roman" pitchFamily="18" charset="0"/>
              </a:rPr>
              <a:t>in</a:t>
            </a:r>
            <a:r>
              <a:rPr sz="3200" spc="15" dirty="0">
                <a:latin typeface="Times New Roman" pitchFamily="18" charset="0"/>
                <a:cs typeface="Times New Roman" pitchFamily="18" charset="0"/>
              </a:rPr>
              <a:t> </a:t>
            </a:r>
            <a:r>
              <a:rPr sz="3200" spc="-5" dirty="0">
                <a:latin typeface="Times New Roman" pitchFamily="18" charset="0"/>
                <a:cs typeface="Times New Roman" pitchFamily="18" charset="0"/>
              </a:rPr>
              <a:t>her</a:t>
            </a:r>
            <a:r>
              <a:rPr sz="3200" spc="5" dirty="0">
                <a:latin typeface="Times New Roman" pitchFamily="18" charset="0"/>
                <a:cs typeface="Times New Roman" pitchFamily="18" charset="0"/>
              </a:rPr>
              <a:t> </a:t>
            </a:r>
            <a:r>
              <a:rPr sz="3200" dirty="0">
                <a:latin typeface="Times New Roman" pitchFamily="18" charset="0"/>
                <a:cs typeface="Times New Roman" pitchFamily="18" charset="0"/>
              </a:rPr>
              <a:t>appetite.	She </a:t>
            </a:r>
            <a:r>
              <a:rPr sz="3200" spc="-5" dirty="0">
                <a:latin typeface="Times New Roman" pitchFamily="18" charset="0"/>
                <a:cs typeface="Times New Roman" pitchFamily="18" charset="0"/>
              </a:rPr>
              <a:t>feels  like </a:t>
            </a:r>
            <a:r>
              <a:rPr sz="3200" dirty="0">
                <a:latin typeface="Times New Roman" pitchFamily="18" charset="0"/>
                <a:cs typeface="Times New Roman" pitchFamily="18" charset="0"/>
              </a:rPr>
              <a:t>a </a:t>
            </a:r>
            <a:r>
              <a:rPr sz="3200" spc="-5" dirty="0">
                <a:latin typeface="Times New Roman" pitchFamily="18" charset="0"/>
                <a:cs typeface="Times New Roman" pitchFamily="18" charset="0"/>
              </a:rPr>
              <a:t>failure </a:t>
            </a:r>
            <a:r>
              <a:rPr sz="3200" dirty="0">
                <a:latin typeface="Times New Roman" pitchFamily="18" charset="0"/>
                <a:cs typeface="Times New Roman" pitchFamily="18" charset="0"/>
              </a:rPr>
              <a:t>and believes </a:t>
            </a:r>
            <a:r>
              <a:rPr sz="3200" spc="-5" dirty="0">
                <a:latin typeface="Times New Roman" pitchFamily="18" charset="0"/>
                <a:cs typeface="Times New Roman" pitchFamily="18" charset="0"/>
              </a:rPr>
              <a:t>that no </a:t>
            </a:r>
            <a:r>
              <a:rPr sz="3200" dirty="0">
                <a:latin typeface="Times New Roman" pitchFamily="18" charset="0"/>
                <a:cs typeface="Times New Roman" pitchFamily="18" charset="0"/>
              </a:rPr>
              <a:t>one </a:t>
            </a:r>
            <a:r>
              <a:rPr sz="3200" spc="-5" dirty="0">
                <a:latin typeface="Times New Roman" pitchFamily="18" charset="0"/>
                <a:cs typeface="Times New Roman" pitchFamily="18" charset="0"/>
              </a:rPr>
              <a:t>will  </a:t>
            </a:r>
            <a:r>
              <a:rPr sz="3200" dirty="0">
                <a:latin typeface="Times New Roman" pitchFamily="18" charset="0"/>
                <a:cs typeface="Times New Roman" pitchFamily="18" charset="0"/>
              </a:rPr>
              <a:t>want </a:t>
            </a:r>
            <a:r>
              <a:rPr sz="3200" spc="-5" dirty="0">
                <a:latin typeface="Times New Roman" pitchFamily="18" charset="0"/>
                <a:cs typeface="Times New Roman" pitchFamily="18" charset="0"/>
              </a:rPr>
              <a:t>to hire her</a:t>
            </a:r>
            <a:r>
              <a:rPr sz="3200" spc="-15" dirty="0">
                <a:latin typeface="Times New Roman" pitchFamily="18" charset="0"/>
                <a:cs typeface="Times New Roman" pitchFamily="18" charset="0"/>
              </a:rPr>
              <a:t> </a:t>
            </a:r>
            <a:r>
              <a:rPr sz="3200" dirty="0">
                <a:latin typeface="Times New Roman" pitchFamily="18" charset="0"/>
                <a:cs typeface="Times New Roman" pitchFamily="18" charset="0"/>
              </a:rPr>
              <a:t>again.</a:t>
            </a:r>
            <a:endParaRPr sz="320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22398" y="457022"/>
            <a:ext cx="4299585" cy="697230"/>
          </a:xfrm>
          <a:prstGeom prst="rect">
            <a:avLst/>
          </a:prstGeom>
        </p:spPr>
        <p:txBody>
          <a:bodyPr vert="horz" wrap="square" lIns="0" tIns="13335" rIns="0" bIns="0" rtlCol="0">
            <a:spAutoFit/>
          </a:bodyPr>
          <a:lstStyle/>
          <a:p>
            <a:pPr marL="12700">
              <a:lnSpc>
                <a:spcPct val="100000"/>
              </a:lnSpc>
              <a:spcBef>
                <a:spcPts val="105"/>
              </a:spcBef>
            </a:pPr>
            <a:r>
              <a:rPr sz="4400" b="1" spc="-5"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Helen</a:t>
            </a:r>
            <a:r>
              <a:rPr sz="4400" b="1" spc="-6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sz="4400" b="1" spc="-5"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Continued</a:t>
            </a:r>
            <a:endParaRPr sz="4400" b="1">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object 3"/>
          <p:cNvSpPr txBox="1"/>
          <p:nvPr/>
        </p:nvSpPr>
        <p:spPr>
          <a:xfrm>
            <a:off x="535940" y="1561846"/>
            <a:ext cx="7925434" cy="4342213"/>
          </a:xfrm>
          <a:prstGeom prst="rect">
            <a:avLst/>
          </a:prstGeom>
        </p:spPr>
        <p:txBody>
          <a:bodyPr vert="horz" wrap="square" lIns="0" tIns="58419" rIns="0" bIns="0" rtlCol="0">
            <a:spAutoFit/>
          </a:bodyPr>
          <a:lstStyle/>
          <a:p>
            <a:pPr marL="12700" marR="5080">
              <a:lnSpc>
                <a:spcPct val="90000"/>
              </a:lnSpc>
              <a:spcBef>
                <a:spcPts val="459"/>
              </a:spcBef>
              <a:tabLst>
                <a:tab pos="3118485" algn="l"/>
                <a:tab pos="5020945" algn="l"/>
                <a:tab pos="7240270" algn="l"/>
                <a:tab pos="7289800" algn="l"/>
              </a:tabLst>
            </a:pPr>
            <a:r>
              <a:rPr sz="3000" spc="-5" dirty="0">
                <a:latin typeface="Times New Roman" pitchFamily="18" charset="0"/>
                <a:cs typeface="Times New Roman" pitchFamily="18" charset="0"/>
              </a:rPr>
              <a:t>She has </a:t>
            </a:r>
            <a:r>
              <a:rPr sz="3000" dirty="0">
                <a:latin typeface="Times New Roman" pitchFamily="18" charset="0"/>
                <a:cs typeface="Times New Roman" pitchFamily="18" charset="0"/>
              </a:rPr>
              <a:t>thoughts </a:t>
            </a:r>
            <a:r>
              <a:rPr sz="3000" spc="-5" dirty="0">
                <a:latin typeface="Times New Roman" pitchFamily="18" charset="0"/>
                <a:cs typeface="Times New Roman" pitchFamily="18" charset="0"/>
              </a:rPr>
              <a:t>of </a:t>
            </a:r>
            <a:r>
              <a:rPr sz="3000" dirty="0">
                <a:latin typeface="Times New Roman" pitchFamily="18" charset="0"/>
                <a:cs typeface="Times New Roman" pitchFamily="18" charset="0"/>
              </a:rPr>
              <a:t>committing suicide </a:t>
            </a:r>
            <a:r>
              <a:rPr sz="3000" spc="-5" dirty="0">
                <a:latin typeface="Times New Roman" pitchFamily="18" charset="0"/>
                <a:cs typeface="Times New Roman" pitchFamily="18" charset="0"/>
              </a:rPr>
              <a:t>but  </a:t>
            </a:r>
            <a:r>
              <a:rPr sz="3000" dirty="0">
                <a:latin typeface="Times New Roman" pitchFamily="18" charset="0"/>
                <a:cs typeface="Times New Roman" pitchFamily="18" charset="0"/>
              </a:rPr>
              <a:t>admits, </a:t>
            </a:r>
            <a:r>
              <a:rPr sz="3000" spc="-5" dirty="0">
                <a:latin typeface="Times New Roman" pitchFamily="18" charset="0"/>
                <a:cs typeface="Times New Roman" pitchFamily="18" charset="0"/>
              </a:rPr>
              <a:t>"I </a:t>
            </a:r>
            <a:r>
              <a:rPr sz="3000" dirty="0">
                <a:latin typeface="Times New Roman" pitchFamily="18" charset="0"/>
                <a:cs typeface="Times New Roman" pitchFamily="18" charset="0"/>
              </a:rPr>
              <a:t>could never do</a:t>
            </a:r>
            <a:r>
              <a:rPr sz="3000" spc="5" dirty="0">
                <a:latin typeface="Times New Roman" pitchFamily="18" charset="0"/>
                <a:cs typeface="Times New Roman" pitchFamily="18" charset="0"/>
              </a:rPr>
              <a:t> </a:t>
            </a:r>
            <a:r>
              <a:rPr sz="3000">
                <a:latin typeface="Times New Roman" pitchFamily="18" charset="0"/>
                <a:cs typeface="Times New Roman" pitchFamily="18" charset="0"/>
              </a:rPr>
              <a:t>it</a:t>
            </a:r>
            <a:r>
              <a:rPr sz="3000" smtClean="0">
                <a:latin typeface="Times New Roman" pitchFamily="18" charset="0"/>
                <a:cs typeface="Times New Roman" pitchFamily="18" charset="0"/>
              </a:rPr>
              <a:t>."The </a:t>
            </a:r>
            <a:r>
              <a:rPr sz="3000" dirty="0">
                <a:latin typeface="Times New Roman" pitchFamily="18" charset="0"/>
                <a:cs typeface="Times New Roman" pitchFamily="18" charset="0"/>
              </a:rPr>
              <a:t>only </a:t>
            </a:r>
            <a:r>
              <a:rPr sz="3000" spc="-5" dirty="0">
                <a:latin typeface="Times New Roman" pitchFamily="18" charset="0"/>
                <a:cs typeface="Times New Roman" pitchFamily="18" charset="0"/>
              </a:rPr>
              <a:t>thing  </a:t>
            </a:r>
            <a:r>
              <a:rPr sz="3000" dirty="0">
                <a:latin typeface="Times New Roman" pitchFamily="18" charset="0"/>
                <a:cs typeface="Times New Roman" pitchFamily="18" charset="0"/>
              </a:rPr>
              <a:t>that seems </a:t>
            </a:r>
            <a:r>
              <a:rPr sz="3000" spc="-5" dirty="0">
                <a:latin typeface="Times New Roman" pitchFamily="18" charset="0"/>
                <a:cs typeface="Times New Roman" pitchFamily="18" charset="0"/>
              </a:rPr>
              <a:t>to help </a:t>
            </a:r>
            <a:r>
              <a:rPr sz="3000" dirty="0">
                <a:latin typeface="Times New Roman" pitchFamily="18" charset="0"/>
                <a:cs typeface="Times New Roman" pitchFamily="18" charset="0"/>
              </a:rPr>
              <a:t>is when she </a:t>
            </a:r>
            <a:r>
              <a:rPr sz="3000" spc="-5" dirty="0">
                <a:latin typeface="Times New Roman" pitchFamily="18" charset="0"/>
                <a:cs typeface="Times New Roman" pitchFamily="18" charset="0"/>
              </a:rPr>
              <a:t>participates in </a:t>
            </a:r>
            <a:r>
              <a:rPr sz="3000" dirty="0">
                <a:latin typeface="Times New Roman" pitchFamily="18" charset="0"/>
                <a:cs typeface="Times New Roman" pitchFamily="18" charset="0"/>
              </a:rPr>
              <a:t>a  </a:t>
            </a:r>
            <a:r>
              <a:rPr sz="3000" spc="-5" dirty="0">
                <a:latin typeface="Times New Roman" pitchFamily="18" charset="0"/>
                <a:cs typeface="Times New Roman" pitchFamily="18" charset="0"/>
              </a:rPr>
              <a:t>bible-reading group </a:t>
            </a:r>
            <a:r>
              <a:rPr sz="3000" dirty="0">
                <a:latin typeface="Times New Roman" pitchFamily="18" charset="0"/>
                <a:cs typeface="Times New Roman" pitchFamily="18" charset="0"/>
              </a:rPr>
              <a:t>every</a:t>
            </a:r>
            <a:r>
              <a:rPr sz="3000" spc="30" dirty="0">
                <a:latin typeface="Times New Roman" pitchFamily="18" charset="0"/>
                <a:cs typeface="Times New Roman" pitchFamily="18" charset="0"/>
              </a:rPr>
              <a:t> </a:t>
            </a:r>
            <a:r>
              <a:rPr sz="3000">
                <a:latin typeface="Times New Roman" pitchFamily="18" charset="0"/>
                <a:cs typeface="Times New Roman" pitchFamily="18" charset="0"/>
              </a:rPr>
              <a:t>Tuesday</a:t>
            </a:r>
            <a:r>
              <a:rPr sz="3000" spc="15">
                <a:latin typeface="Times New Roman" pitchFamily="18" charset="0"/>
                <a:cs typeface="Times New Roman" pitchFamily="18" charset="0"/>
              </a:rPr>
              <a:t> </a:t>
            </a:r>
            <a:r>
              <a:rPr sz="3000" spc="-5" smtClean="0">
                <a:latin typeface="Times New Roman" pitchFamily="18" charset="0"/>
                <a:cs typeface="Times New Roman" pitchFamily="18" charset="0"/>
              </a:rPr>
              <a:t>night.</a:t>
            </a:r>
            <a:endParaRPr lang="en-US" sz="3000" spc="-5" dirty="0" smtClean="0">
              <a:latin typeface="Times New Roman" pitchFamily="18" charset="0"/>
              <a:cs typeface="Times New Roman" pitchFamily="18" charset="0"/>
            </a:endParaRPr>
          </a:p>
          <a:p>
            <a:pPr marL="12700" marR="5080">
              <a:lnSpc>
                <a:spcPct val="90000"/>
              </a:lnSpc>
              <a:spcBef>
                <a:spcPts val="459"/>
              </a:spcBef>
              <a:tabLst>
                <a:tab pos="3118485" algn="l"/>
                <a:tab pos="5020945" algn="l"/>
                <a:tab pos="7240270" algn="l"/>
                <a:tab pos="7289800" algn="l"/>
              </a:tabLst>
            </a:pPr>
            <a:r>
              <a:rPr sz="3000" smtClean="0">
                <a:latin typeface="Times New Roman" pitchFamily="18" charset="0"/>
                <a:cs typeface="Times New Roman" pitchFamily="18" charset="0"/>
              </a:rPr>
              <a:t>She  </a:t>
            </a:r>
            <a:r>
              <a:rPr sz="3000" dirty="0">
                <a:latin typeface="Times New Roman" pitchFamily="18" charset="0"/>
                <a:cs typeface="Times New Roman" pitchFamily="18" charset="0"/>
              </a:rPr>
              <a:t>explains, </a:t>
            </a:r>
            <a:r>
              <a:rPr sz="3000" spc="-5" dirty="0">
                <a:latin typeface="Times New Roman" pitchFamily="18" charset="0"/>
                <a:cs typeface="Times New Roman" pitchFamily="18" charset="0"/>
              </a:rPr>
              <a:t>"During that time </a:t>
            </a:r>
            <a:r>
              <a:rPr sz="3000" dirty="0">
                <a:latin typeface="Times New Roman" pitchFamily="18" charset="0"/>
                <a:cs typeface="Times New Roman" pitchFamily="18" charset="0"/>
              </a:rPr>
              <a:t>I'm more </a:t>
            </a:r>
            <a:r>
              <a:rPr sz="3000" spc="-5" dirty="0">
                <a:latin typeface="Times New Roman" pitchFamily="18" charset="0"/>
                <a:cs typeface="Times New Roman" pitchFamily="18" charset="0"/>
              </a:rPr>
              <a:t>like </a:t>
            </a:r>
            <a:r>
              <a:rPr sz="3000" dirty="0">
                <a:latin typeface="Times New Roman" pitchFamily="18" charset="0"/>
                <a:cs typeface="Times New Roman" pitchFamily="18" charset="0"/>
              </a:rPr>
              <a:t>my  </a:t>
            </a:r>
            <a:r>
              <a:rPr sz="3000" spc="-5" dirty="0">
                <a:latin typeface="Times New Roman" pitchFamily="18" charset="0"/>
                <a:cs typeface="Times New Roman" pitchFamily="18" charset="0"/>
              </a:rPr>
              <a:t>old </a:t>
            </a:r>
            <a:r>
              <a:rPr sz="3000" dirty="0">
                <a:latin typeface="Times New Roman" pitchFamily="18" charset="0"/>
                <a:cs typeface="Times New Roman" pitchFamily="18" charset="0"/>
              </a:rPr>
              <a:t>self and at least </a:t>
            </a:r>
            <a:r>
              <a:rPr sz="3000" spc="-5" dirty="0">
                <a:latin typeface="Times New Roman" pitchFamily="18" charset="0"/>
                <a:cs typeface="Times New Roman" pitchFamily="18" charset="0"/>
              </a:rPr>
              <a:t>that night I </a:t>
            </a:r>
            <a:r>
              <a:rPr sz="3000" dirty="0">
                <a:latin typeface="Times New Roman" pitchFamily="18" charset="0"/>
                <a:cs typeface="Times New Roman" pitchFamily="18" charset="0"/>
              </a:rPr>
              <a:t>can</a:t>
            </a:r>
            <a:r>
              <a:rPr sz="3000" spc="5" dirty="0">
                <a:latin typeface="Times New Roman" pitchFamily="18" charset="0"/>
                <a:cs typeface="Times New Roman" pitchFamily="18" charset="0"/>
              </a:rPr>
              <a:t> </a:t>
            </a:r>
            <a:r>
              <a:rPr sz="3000">
                <a:latin typeface="Times New Roman" pitchFamily="18" charset="0"/>
                <a:cs typeface="Times New Roman" pitchFamily="18" charset="0"/>
              </a:rPr>
              <a:t>sleep</a:t>
            </a:r>
            <a:r>
              <a:rPr sz="3000" smtClean="0">
                <a:latin typeface="Times New Roman" pitchFamily="18" charset="0"/>
                <a:cs typeface="Times New Roman" pitchFamily="18" charset="0"/>
              </a:rPr>
              <a:t>."	</a:t>
            </a:r>
            <a:endParaRPr lang="en-US" sz="3000" dirty="0" smtClean="0">
              <a:latin typeface="Times New Roman" pitchFamily="18" charset="0"/>
              <a:cs typeface="Times New Roman" pitchFamily="18" charset="0"/>
            </a:endParaRPr>
          </a:p>
          <a:p>
            <a:pPr marL="12700" marR="5080">
              <a:lnSpc>
                <a:spcPct val="90000"/>
              </a:lnSpc>
              <a:spcBef>
                <a:spcPts val="459"/>
              </a:spcBef>
              <a:tabLst>
                <a:tab pos="3118485" algn="l"/>
                <a:tab pos="5020945" algn="l"/>
                <a:tab pos="7240270" algn="l"/>
                <a:tab pos="7289800" algn="l"/>
              </a:tabLst>
            </a:pPr>
            <a:r>
              <a:rPr sz="3000" smtClean="0">
                <a:latin typeface="Times New Roman" pitchFamily="18" charset="0"/>
                <a:cs typeface="Times New Roman" pitchFamily="18" charset="0"/>
              </a:rPr>
              <a:t>She  </a:t>
            </a:r>
            <a:r>
              <a:rPr sz="3000" spc="-5" smtClean="0">
                <a:latin typeface="Times New Roman" pitchFamily="18" charset="0"/>
                <a:cs typeface="Times New Roman" pitchFamily="18" charset="0"/>
              </a:rPr>
              <a:t>also reports </a:t>
            </a:r>
            <a:r>
              <a:rPr sz="3000" smtClean="0">
                <a:latin typeface="Times New Roman" pitchFamily="18" charset="0"/>
                <a:cs typeface="Times New Roman" pitchFamily="18" charset="0"/>
              </a:rPr>
              <a:t>that her </a:t>
            </a:r>
            <a:r>
              <a:rPr sz="3000" spc="-5" smtClean="0">
                <a:latin typeface="Times New Roman" pitchFamily="18" charset="0"/>
                <a:cs typeface="Times New Roman" pitchFamily="18" charset="0"/>
              </a:rPr>
              <a:t>mood improves </a:t>
            </a:r>
            <a:r>
              <a:rPr sz="3000" smtClean="0">
                <a:latin typeface="Times New Roman" pitchFamily="18" charset="0"/>
                <a:cs typeface="Times New Roman" pitchFamily="18" charset="0"/>
              </a:rPr>
              <a:t>when she  visits</a:t>
            </a:r>
            <a:r>
              <a:rPr sz="3000" spc="-5" smtClean="0">
                <a:latin typeface="Times New Roman" pitchFamily="18" charset="0"/>
                <a:cs typeface="Times New Roman" pitchFamily="18" charset="0"/>
              </a:rPr>
              <a:t> </a:t>
            </a:r>
            <a:r>
              <a:rPr sz="3000" smtClean="0">
                <a:latin typeface="Times New Roman" pitchFamily="18" charset="0"/>
                <a:cs typeface="Times New Roman" pitchFamily="18" charset="0"/>
              </a:rPr>
              <a:t>her friends.</a:t>
            </a:r>
            <a:r>
              <a:rPr lang="en-US" sz="3000" dirty="0" smtClean="0">
                <a:latin typeface="Times New Roman" pitchFamily="18" charset="0"/>
                <a:cs typeface="Times New Roman" pitchFamily="18" charset="0"/>
              </a:rPr>
              <a:t> </a:t>
            </a:r>
            <a:r>
              <a:rPr sz="3000" spc="-5" smtClean="0">
                <a:latin typeface="Times New Roman" pitchFamily="18" charset="0"/>
                <a:cs typeface="Times New Roman" pitchFamily="18" charset="0"/>
              </a:rPr>
              <a:t>However, </a:t>
            </a:r>
            <a:r>
              <a:rPr sz="3000" smtClean="0">
                <a:latin typeface="Times New Roman" pitchFamily="18" charset="0"/>
                <a:cs typeface="Times New Roman" pitchFamily="18" charset="0"/>
              </a:rPr>
              <a:t>she </a:t>
            </a:r>
            <a:r>
              <a:rPr sz="3000" spc="-5" smtClean="0">
                <a:latin typeface="Times New Roman" pitchFamily="18" charset="0"/>
                <a:cs typeface="Times New Roman" pitchFamily="18" charset="0"/>
              </a:rPr>
              <a:t>reports such  </a:t>
            </a:r>
            <a:r>
              <a:rPr sz="3000" smtClean="0">
                <a:latin typeface="Times New Roman" pitchFamily="18" charset="0"/>
                <a:cs typeface="Times New Roman" pitchFamily="18" charset="0"/>
              </a:rPr>
              <a:t>low energy </a:t>
            </a:r>
            <a:r>
              <a:rPr sz="3000" spc="-5" smtClean="0">
                <a:latin typeface="Times New Roman" pitchFamily="18" charset="0"/>
                <a:cs typeface="Times New Roman" pitchFamily="18" charset="0"/>
              </a:rPr>
              <a:t>throughout </a:t>
            </a:r>
            <a:r>
              <a:rPr sz="3000" smtClean="0">
                <a:latin typeface="Times New Roman" pitchFamily="18" charset="0"/>
                <a:cs typeface="Times New Roman" pitchFamily="18" charset="0"/>
              </a:rPr>
              <a:t>the day that she </a:t>
            </a:r>
            <a:r>
              <a:rPr sz="3000" spc="-5" smtClean="0">
                <a:latin typeface="Times New Roman" pitchFamily="18" charset="0"/>
                <a:cs typeface="Times New Roman" pitchFamily="18" charset="0"/>
              </a:rPr>
              <a:t>is  </a:t>
            </a:r>
            <a:r>
              <a:rPr sz="3000" smtClean="0">
                <a:latin typeface="Times New Roman" pitchFamily="18" charset="0"/>
                <a:cs typeface="Times New Roman" pitchFamily="18" charset="0"/>
              </a:rPr>
              <a:t>unable </a:t>
            </a:r>
            <a:r>
              <a:rPr sz="3000" spc="-5" smtClean="0">
                <a:latin typeface="Times New Roman" pitchFamily="18" charset="0"/>
                <a:cs typeface="Times New Roman" pitchFamily="18" charset="0"/>
              </a:rPr>
              <a:t>to </a:t>
            </a:r>
            <a:r>
              <a:rPr sz="3000" smtClean="0">
                <a:latin typeface="Times New Roman" pitchFamily="18" charset="0"/>
                <a:cs typeface="Times New Roman" pitchFamily="18" charset="0"/>
              </a:rPr>
              <a:t>schedule a </a:t>
            </a:r>
            <a:r>
              <a:rPr sz="3000" spc="-5" smtClean="0">
                <a:latin typeface="Times New Roman" pitchFamily="18" charset="0"/>
                <a:cs typeface="Times New Roman" pitchFamily="18" charset="0"/>
              </a:rPr>
              <a:t>job</a:t>
            </a:r>
            <a:r>
              <a:rPr sz="3000" spc="-20" smtClean="0">
                <a:latin typeface="Times New Roman" pitchFamily="18" charset="0"/>
                <a:cs typeface="Times New Roman" pitchFamily="18" charset="0"/>
              </a:rPr>
              <a:t> </a:t>
            </a:r>
            <a:r>
              <a:rPr sz="3000" smtClean="0">
                <a:latin typeface="Times New Roman" pitchFamily="18" charset="0"/>
                <a:cs typeface="Times New Roman" pitchFamily="18" charset="0"/>
              </a:rPr>
              <a:t>interview.</a:t>
            </a:r>
            <a:endParaRPr sz="300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22398" y="220421"/>
            <a:ext cx="4299585" cy="697230"/>
          </a:xfrm>
          <a:prstGeom prst="rect">
            <a:avLst/>
          </a:prstGeom>
        </p:spPr>
        <p:txBody>
          <a:bodyPr vert="horz" wrap="square" lIns="0" tIns="13335" rIns="0" bIns="0" rtlCol="0">
            <a:spAutoFit/>
          </a:bodyPr>
          <a:lstStyle/>
          <a:p>
            <a:pPr marL="12700">
              <a:lnSpc>
                <a:spcPct val="100000"/>
              </a:lnSpc>
              <a:spcBef>
                <a:spcPts val="105"/>
              </a:spcBef>
            </a:pPr>
            <a:r>
              <a:rPr sz="4400" b="1" spc="-5"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Helen</a:t>
            </a:r>
            <a:r>
              <a:rPr sz="4400" b="1" spc="-6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sz="4400" b="1" spc="-5"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Continued</a:t>
            </a:r>
            <a:endParaRPr sz="4400" b="1">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object 3"/>
          <p:cNvSpPr txBox="1"/>
          <p:nvPr/>
        </p:nvSpPr>
        <p:spPr>
          <a:xfrm>
            <a:off x="535940" y="1150366"/>
            <a:ext cx="8068945" cy="4944302"/>
          </a:xfrm>
          <a:prstGeom prst="rect">
            <a:avLst/>
          </a:prstGeom>
        </p:spPr>
        <p:txBody>
          <a:bodyPr vert="horz" wrap="square" lIns="0" tIns="12065" rIns="0" bIns="0" rtlCol="0">
            <a:spAutoFit/>
          </a:bodyPr>
          <a:lstStyle/>
          <a:p>
            <a:pPr marL="12700" marR="276860">
              <a:lnSpc>
                <a:spcPct val="100000"/>
              </a:lnSpc>
              <a:spcBef>
                <a:spcPts val="95"/>
              </a:spcBef>
              <a:tabLst>
                <a:tab pos="6731634" algn="l"/>
              </a:tabLst>
            </a:pPr>
            <a:r>
              <a:rPr sz="2800" spc="-5" dirty="0">
                <a:latin typeface="Times New Roman" pitchFamily="18" charset="0"/>
                <a:cs typeface="Times New Roman" pitchFamily="18" charset="0"/>
              </a:rPr>
              <a:t>She had a similar episode about </a:t>
            </a:r>
            <a:r>
              <a:rPr sz="2800" spc="-10" dirty="0">
                <a:latin typeface="Times New Roman" pitchFamily="18" charset="0"/>
                <a:cs typeface="Times New Roman" pitchFamily="18" charset="0"/>
              </a:rPr>
              <a:t>two </a:t>
            </a:r>
            <a:r>
              <a:rPr sz="2800" spc="-5" dirty="0">
                <a:latin typeface="Times New Roman" pitchFamily="18" charset="0"/>
                <a:cs typeface="Times New Roman" pitchFamily="18" charset="0"/>
              </a:rPr>
              <a:t>years ago  after she was laid </a:t>
            </a:r>
            <a:r>
              <a:rPr sz="2800" spc="-10" dirty="0">
                <a:latin typeface="Times New Roman" pitchFamily="18" charset="0"/>
                <a:cs typeface="Times New Roman" pitchFamily="18" charset="0"/>
              </a:rPr>
              <a:t>off </a:t>
            </a:r>
            <a:r>
              <a:rPr sz="2800" spc="-5" dirty="0">
                <a:latin typeface="Times New Roman" pitchFamily="18" charset="0"/>
                <a:cs typeface="Times New Roman" pitchFamily="18" charset="0"/>
              </a:rPr>
              <a:t>from her</a:t>
            </a:r>
            <a:r>
              <a:rPr sz="2800" spc="65" dirty="0">
                <a:latin typeface="Times New Roman" pitchFamily="18" charset="0"/>
                <a:cs typeface="Times New Roman" pitchFamily="18" charset="0"/>
              </a:rPr>
              <a:t> </a:t>
            </a:r>
            <a:r>
              <a:rPr sz="2800" spc="-5" dirty="0">
                <a:latin typeface="Times New Roman" pitchFamily="18" charset="0"/>
                <a:cs typeface="Times New Roman" pitchFamily="18" charset="0"/>
              </a:rPr>
              <a:t>former</a:t>
            </a:r>
            <a:r>
              <a:rPr sz="2800" spc="5" dirty="0">
                <a:latin typeface="Times New Roman" pitchFamily="18" charset="0"/>
                <a:cs typeface="Times New Roman" pitchFamily="18" charset="0"/>
              </a:rPr>
              <a:t> </a:t>
            </a:r>
            <a:r>
              <a:rPr sz="2800" spc="-5" dirty="0">
                <a:latin typeface="Times New Roman" pitchFamily="18" charset="0"/>
                <a:cs typeface="Times New Roman" pitchFamily="18" charset="0"/>
              </a:rPr>
              <a:t>job.</a:t>
            </a:r>
            <a:r>
              <a:rPr sz="2800" spc="-5">
                <a:latin typeface="Times New Roman" pitchFamily="18" charset="0"/>
                <a:cs typeface="Times New Roman" pitchFamily="18" charset="0"/>
              </a:rPr>
              <a:t>	</a:t>
            </a:r>
            <a:endParaRPr lang="en-US" sz="2800" spc="-5" dirty="0" smtClean="0">
              <a:latin typeface="Times New Roman" pitchFamily="18" charset="0"/>
              <a:cs typeface="Times New Roman" pitchFamily="18" charset="0"/>
            </a:endParaRPr>
          </a:p>
          <a:p>
            <a:pPr marL="12700" marR="276860">
              <a:lnSpc>
                <a:spcPct val="100000"/>
              </a:lnSpc>
              <a:spcBef>
                <a:spcPts val="95"/>
              </a:spcBef>
              <a:tabLst>
                <a:tab pos="6731634" algn="l"/>
              </a:tabLst>
            </a:pPr>
            <a:r>
              <a:rPr sz="2800" spc="-5" smtClean="0">
                <a:latin typeface="Times New Roman" pitchFamily="18" charset="0"/>
                <a:cs typeface="Times New Roman" pitchFamily="18" charset="0"/>
              </a:rPr>
              <a:t>She  </a:t>
            </a:r>
            <a:r>
              <a:rPr sz="2800" spc="-5" dirty="0">
                <a:latin typeface="Times New Roman" pitchFamily="18" charset="0"/>
                <a:cs typeface="Times New Roman" pitchFamily="18" charset="0"/>
              </a:rPr>
              <a:t>reports that it </a:t>
            </a:r>
            <a:r>
              <a:rPr sz="2800" spc="-10" dirty="0">
                <a:latin typeface="Times New Roman" pitchFamily="18" charset="0"/>
                <a:cs typeface="Times New Roman" pitchFamily="18" charset="0"/>
              </a:rPr>
              <a:t>took </a:t>
            </a:r>
            <a:r>
              <a:rPr sz="2800" spc="-5" dirty="0">
                <a:latin typeface="Times New Roman" pitchFamily="18" charset="0"/>
                <a:cs typeface="Times New Roman" pitchFamily="18" charset="0"/>
              </a:rPr>
              <a:t>four months before she </a:t>
            </a:r>
            <a:r>
              <a:rPr sz="2800" spc="-10" dirty="0">
                <a:latin typeface="Times New Roman" pitchFamily="18" charset="0"/>
                <a:cs typeface="Times New Roman" pitchFamily="18" charset="0"/>
              </a:rPr>
              <a:t>began  </a:t>
            </a:r>
            <a:r>
              <a:rPr sz="2800" spc="-5" dirty="0">
                <a:latin typeface="Times New Roman" pitchFamily="18" charset="0"/>
                <a:cs typeface="Times New Roman" pitchFamily="18" charset="0"/>
              </a:rPr>
              <a:t>feeling </a:t>
            </a:r>
            <a:r>
              <a:rPr sz="2800" spc="-10" dirty="0">
                <a:latin typeface="Times New Roman" pitchFamily="18" charset="0"/>
                <a:cs typeface="Times New Roman" pitchFamily="18" charset="0"/>
              </a:rPr>
              <a:t>"normal" </a:t>
            </a:r>
            <a:r>
              <a:rPr sz="2800" spc="-5" dirty="0">
                <a:latin typeface="Times New Roman" pitchFamily="18" charset="0"/>
                <a:cs typeface="Times New Roman" pitchFamily="18" charset="0"/>
              </a:rPr>
              <a:t>again and positive about</a:t>
            </a:r>
            <a:r>
              <a:rPr sz="2800" spc="25" dirty="0">
                <a:latin typeface="Times New Roman" pitchFamily="18" charset="0"/>
                <a:cs typeface="Times New Roman" pitchFamily="18" charset="0"/>
              </a:rPr>
              <a:t> </a:t>
            </a:r>
            <a:r>
              <a:rPr sz="2800" dirty="0">
                <a:latin typeface="Times New Roman" pitchFamily="18" charset="0"/>
                <a:cs typeface="Times New Roman" pitchFamily="18" charset="0"/>
              </a:rPr>
              <a:t>herself.</a:t>
            </a:r>
            <a:endParaRPr sz="2800">
              <a:latin typeface="Times New Roman" pitchFamily="18" charset="0"/>
              <a:cs typeface="Times New Roman" pitchFamily="18" charset="0"/>
            </a:endParaRPr>
          </a:p>
          <a:p>
            <a:pPr marL="12700" marR="5080">
              <a:lnSpc>
                <a:spcPct val="100000"/>
              </a:lnSpc>
              <a:spcBef>
                <a:spcPts val="675"/>
              </a:spcBef>
              <a:tabLst>
                <a:tab pos="3236595" algn="l"/>
              </a:tabLst>
            </a:pPr>
            <a:r>
              <a:rPr sz="2800" spc="-10" dirty="0">
                <a:latin typeface="Times New Roman" pitchFamily="18" charset="0"/>
                <a:cs typeface="Times New Roman" pitchFamily="18" charset="0"/>
              </a:rPr>
              <a:t>Her </a:t>
            </a:r>
            <a:r>
              <a:rPr sz="2800" spc="-5" dirty="0">
                <a:latin typeface="Times New Roman" pitchFamily="18" charset="0"/>
                <a:cs typeface="Times New Roman" pitchFamily="18" charset="0"/>
              </a:rPr>
              <a:t>history indicates that her mother had severe  depression and was hospitalized on several  occasions </a:t>
            </a:r>
            <a:r>
              <a:rPr sz="2800" spc="-10" dirty="0">
                <a:latin typeface="Times New Roman" pitchFamily="18" charset="0"/>
                <a:cs typeface="Times New Roman" pitchFamily="18" charset="0"/>
              </a:rPr>
              <a:t>when </a:t>
            </a:r>
            <a:r>
              <a:rPr sz="2800" spc="-5" dirty="0">
                <a:latin typeface="Times New Roman" pitchFamily="18" charset="0"/>
                <a:cs typeface="Times New Roman" pitchFamily="18" charset="0"/>
              </a:rPr>
              <a:t>Helen was young. She describes  her as “negative” and often absent in her </a:t>
            </a:r>
            <a:r>
              <a:rPr sz="2800" spc="-10" dirty="0">
                <a:latin typeface="Times New Roman" pitchFamily="18" charset="0"/>
                <a:cs typeface="Times New Roman" pitchFamily="18" charset="0"/>
              </a:rPr>
              <a:t>youth.  However, Helen </a:t>
            </a:r>
            <a:r>
              <a:rPr sz="2800" spc="-5" dirty="0">
                <a:latin typeface="Times New Roman" pitchFamily="18" charset="0"/>
                <a:cs typeface="Times New Roman" pitchFamily="18" charset="0"/>
              </a:rPr>
              <a:t>always did well in school and </a:t>
            </a:r>
            <a:r>
              <a:rPr sz="2800" spc="-10" dirty="0">
                <a:latin typeface="Times New Roman" pitchFamily="18" charset="0"/>
                <a:cs typeface="Times New Roman" pitchFamily="18" charset="0"/>
              </a:rPr>
              <a:t>had  </a:t>
            </a:r>
            <a:r>
              <a:rPr sz="2800" spc="-5" dirty="0">
                <a:latin typeface="Times New Roman" pitchFamily="18" charset="0"/>
                <a:cs typeface="Times New Roman" pitchFamily="18" charset="0"/>
              </a:rPr>
              <a:t>an active</a:t>
            </a:r>
            <a:r>
              <a:rPr sz="2800" spc="5" dirty="0">
                <a:latin typeface="Times New Roman" pitchFamily="18" charset="0"/>
                <a:cs typeface="Times New Roman" pitchFamily="18" charset="0"/>
              </a:rPr>
              <a:t> </a:t>
            </a:r>
            <a:r>
              <a:rPr sz="2800" spc="-5" dirty="0">
                <a:latin typeface="Times New Roman" pitchFamily="18" charset="0"/>
                <a:cs typeface="Times New Roman" pitchFamily="18" charset="0"/>
              </a:rPr>
              <a:t>social</a:t>
            </a:r>
            <a:r>
              <a:rPr sz="2800" spc="5" dirty="0">
                <a:latin typeface="Times New Roman" pitchFamily="18" charset="0"/>
                <a:cs typeface="Times New Roman" pitchFamily="18" charset="0"/>
              </a:rPr>
              <a:t> </a:t>
            </a:r>
            <a:r>
              <a:rPr sz="2800" dirty="0">
                <a:latin typeface="Times New Roman" pitchFamily="18" charset="0"/>
                <a:cs typeface="Times New Roman" pitchFamily="18" charset="0"/>
              </a:rPr>
              <a:t>life.</a:t>
            </a:r>
            <a:r>
              <a:rPr sz="280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marL="12700" marR="5080">
              <a:lnSpc>
                <a:spcPct val="100000"/>
              </a:lnSpc>
              <a:spcBef>
                <a:spcPts val="675"/>
              </a:spcBef>
              <a:tabLst>
                <a:tab pos="3236595" algn="l"/>
              </a:tabLst>
            </a:pPr>
            <a:r>
              <a:rPr sz="2800" spc="-5" smtClean="0">
                <a:latin typeface="Times New Roman" pitchFamily="18" charset="0"/>
                <a:cs typeface="Times New Roman" pitchFamily="18" charset="0"/>
              </a:rPr>
              <a:t>Her </a:t>
            </a:r>
            <a:r>
              <a:rPr sz="2800" spc="-5" dirty="0">
                <a:latin typeface="Times New Roman" pitchFamily="18" charset="0"/>
                <a:cs typeface="Times New Roman" pitchFamily="18" charset="0"/>
              </a:rPr>
              <a:t>work history has </a:t>
            </a:r>
            <a:r>
              <a:rPr sz="2800" spc="-10" dirty="0">
                <a:latin typeface="Times New Roman" pitchFamily="18" charset="0"/>
                <a:cs typeface="Times New Roman" pitchFamily="18" charset="0"/>
              </a:rPr>
              <a:t>been  </a:t>
            </a:r>
            <a:r>
              <a:rPr sz="2800" spc="-5" dirty="0">
                <a:latin typeface="Times New Roman" pitchFamily="18" charset="0"/>
                <a:cs typeface="Times New Roman" pitchFamily="18" charset="0"/>
              </a:rPr>
              <a:t>very consistent up to her lay</a:t>
            </a:r>
            <a:r>
              <a:rPr sz="2800" spc="-35" dirty="0">
                <a:latin typeface="Times New Roman" pitchFamily="18" charset="0"/>
                <a:cs typeface="Times New Roman" pitchFamily="18" charset="0"/>
              </a:rPr>
              <a:t> </a:t>
            </a:r>
            <a:r>
              <a:rPr sz="2800" spc="-5" dirty="0">
                <a:latin typeface="Times New Roman" pitchFamily="18" charset="0"/>
                <a:cs typeface="Times New Roman" pitchFamily="18" charset="0"/>
              </a:rPr>
              <a:t>off.</a:t>
            </a:r>
            <a:endParaRPr sz="280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0725" y="143967"/>
            <a:ext cx="5161280" cy="697230"/>
          </a:xfrm>
          <a:prstGeom prst="rect">
            <a:avLst/>
          </a:prstGeom>
        </p:spPr>
        <p:txBody>
          <a:bodyPr vert="horz" wrap="square" lIns="0" tIns="13335" rIns="0" bIns="0" rtlCol="0">
            <a:spAutoFit/>
          </a:bodyPr>
          <a:lstStyle/>
          <a:p>
            <a:pPr marL="12700">
              <a:lnSpc>
                <a:spcPct val="100000"/>
              </a:lnSpc>
              <a:spcBef>
                <a:spcPts val="105"/>
              </a:spcBef>
            </a:pPr>
            <a:r>
              <a:rPr sz="44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Diagnostic</a:t>
            </a:r>
            <a:r>
              <a:rPr sz="4400" b="1" spc="-95"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sz="4400" b="1" spc="-5"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Work-Up</a:t>
            </a:r>
            <a:endParaRPr sz="4400" b="1">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object 3"/>
          <p:cNvSpPr txBox="1"/>
          <p:nvPr/>
        </p:nvSpPr>
        <p:spPr>
          <a:xfrm>
            <a:off x="535940" y="862329"/>
            <a:ext cx="7710805" cy="4599721"/>
          </a:xfrm>
          <a:prstGeom prst="rect">
            <a:avLst/>
          </a:prstGeom>
        </p:spPr>
        <p:txBody>
          <a:bodyPr vert="horz" wrap="square" lIns="0" tIns="12700" rIns="0" bIns="0" rtlCol="0">
            <a:spAutoFit/>
          </a:bodyPr>
          <a:lstStyle/>
          <a:p>
            <a:pPr marL="355600" indent="-343535">
              <a:lnSpc>
                <a:spcPct val="100000"/>
              </a:lnSpc>
              <a:spcBef>
                <a:spcPts val="100"/>
              </a:spcBef>
              <a:buFont typeface="Arial"/>
              <a:buChar char="•"/>
              <a:tabLst>
                <a:tab pos="355600" algn="l"/>
                <a:tab pos="356235" algn="l"/>
              </a:tabLst>
            </a:pPr>
            <a:r>
              <a:rPr sz="2400" b="1" dirty="0">
                <a:latin typeface="Times New Roman" pitchFamily="18" charset="0"/>
                <a:cs typeface="Times New Roman" pitchFamily="18" charset="0"/>
              </a:rPr>
              <a:t>DSM-5</a:t>
            </a:r>
            <a:r>
              <a:rPr sz="2400" b="1" spc="-20" dirty="0">
                <a:latin typeface="Times New Roman" pitchFamily="18" charset="0"/>
                <a:cs typeface="Times New Roman" pitchFamily="18" charset="0"/>
              </a:rPr>
              <a:t> </a:t>
            </a:r>
            <a:r>
              <a:rPr sz="2400" b="1" spc="-5" dirty="0">
                <a:latin typeface="Times New Roman" pitchFamily="18" charset="0"/>
                <a:cs typeface="Times New Roman" pitchFamily="18" charset="0"/>
              </a:rPr>
              <a:t>measures:</a:t>
            </a:r>
            <a:endParaRPr sz="2400">
              <a:latin typeface="Times New Roman" pitchFamily="18" charset="0"/>
              <a:cs typeface="Times New Roman" pitchFamily="18" charset="0"/>
            </a:endParaRPr>
          </a:p>
          <a:p>
            <a:pPr marL="756285" marR="5080" lvl="1" indent="-287020">
              <a:lnSpc>
                <a:spcPct val="80000"/>
              </a:lnSpc>
              <a:spcBef>
                <a:spcPts val="575"/>
              </a:spcBef>
              <a:buFont typeface="Arial"/>
              <a:buChar char="–"/>
              <a:tabLst>
                <a:tab pos="756920" algn="l"/>
              </a:tabLst>
            </a:pPr>
            <a:r>
              <a:rPr sz="2400" dirty="0">
                <a:latin typeface="Times New Roman" pitchFamily="18" charset="0"/>
                <a:cs typeface="Times New Roman" pitchFamily="18" charset="0"/>
              </a:rPr>
              <a:t>Level 1(positive for depression, sleep </a:t>
            </a:r>
            <a:r>
              <a:rPr sz="2400" spc="-5" dirty="0">
                <a:latin typeface="Times New Roman" pitchFamily="18" charset="0"/>
                <a:cs typeface="Times New Roman" pitchFamily="18" charset="0"/>
              </a:rPr>
              <a:t>problems</a:t>
            </a:r>
            <a:r>
              <a:rPr sz="2400" spc="-145" dirty="0">
                <a:latin typeface="Times New Roman" pitchFamily="18" charset="0"/>
                <a:cs typeface="Times New Roman" pitchFamily="18" charset="0"/>
              </a:rPr>
              <a:t> </a:t>
            </a:r>
            <a:r>
              <a:rPr sz="2400" dirty="0">
                <a:latin typeface="Times New Roman" pitchFamily="18" charset="0"/>
                <a:cs typeface="Times New Roman" pitchFamily="18" charset="0"/>
              </a:rPr>
              <a:t>and  </a:t>
            </a:r>
            <a:r>
              <a:rPr sz="2400" spc="-5" dirty="0">
                <a:latin typeface="Times New Roman" pitchFamily="18" charset="0"/>
                <a:cs typeface="Times New Roman" pitchFamily="18" charset="0"/>
              </a:rPr>
              <a:t>avoiding </a:t>
            </a:r>
            <a:r>
              <a:rPr sz="2400" dirty="0">
                <a:latin typeface="Times New Roman" pitchFamily="18" charset="0"/>
                <a:cs typeface="Times New Roman" pitchFamily="18" charset="0"/>
              </a:rPr>
              <a:t>certain</a:t>
            </a:r>
            <a:r>
              <a:rPr sz="2400" spc="15" dirty="0">
                <a:latin typeface="Times New Roman" pitchFamily="18" charset="0"/>
                <a:cs typeface="Times New Roman" pitchFamily="18" charset="0"/>
              </a:rPr>
              <a:t> </a:t>
            </a:r>
            <a:r>
              <a:rPr sz="2400" dirty="0">
                <a:latin typeface="Times New Roman" pitchFamily="18" charset="0"/>
                <a:cs typeface="Times New Roman" pitchFamily="18" charset="0"/>
              </a:rPr>
              <a:t>events)</a:t>
            </a:r>
            <a:endParaRPr sz="2400">
              <a:latin typeface="Times New Roman" pitchFamily="18" charset="0"/>
              <a:cs typeface="Times New Roman" pitchFamily="18" charset="0"/>
            </a:endParaRPr>
          </a:p>
          <a:p>
            <a:pPr marL="756285" lvl="1" indent="-287020">
              <a:lnSpc>
                <a:spcPct val="100000"/>
              </a:lnSpc>
              <a:buFont typeface="Arial"/>
              <a:buChar char="–"/>
              <a:tabLst>
                <a:tab pos="756920" algn="l"/>
              </a:tabLst>
            </a:pPr>
            <a:r>
              <a:rPr sz="2400" spc="-5" smtClean="0">
                <a:latin typeface="Times New Roman" pitchFamily="18" charset="0"/>
                <a:cs typeface="Times New Roman" pitchFamily="18" charset="0"/>
              </a:rPr>
              <a:t>WHODAS</a:t>
            </a:r>
            <a:r>
              <a:rPr sz="2400" smtClean="0">
                <a:latin typeface="Times New Roman" pitchFamily="18" charset="0"/>
                <a:cs typeface="Times New Roman" pitchFamily="18" charset="0"/>
              </a:rPr>
              <a:t> </a:t>
            </a:r>
            <a:r>
              <a:rPr sz="2400" dirty="0">
                <a:latin typeface="Times New Roman" pitchFamily="18" charset="0"/>
                <a:cs typeface="Times New Roman" pitchFamily="18" charset="0"/>
              </a:rPr>
              <a:t>2.0</a:t>
            </a:r>
            <a:endParaRPr sz="2400">
              <a:latin typeface="Times New Roman" pitchFamily="18" charset="0"/>
              <a:cs typeface="Times New Roman" pitchFamily="18" charset="0"/>
            </a:endParaRPr>
          </a:p>
          <a:p>
            <a:pPr marL="1155700" lvl="2" indent="-229235">
              <a:lnSpc>
                <a:spcPct val="100000"/>
              </a:lnSpc>
              <a:buFont typeface="Arial"/>
              <a:buChar char="•"/>
              <a:tabLst>
                <a:tab pos="1156335" algn="l"/>
              </a:tabLst>
            </a:pPr>
            <a:r>
              <a:rPr sz="2400" spc="-5" dirty="0">
                <a:latin typeface="Times New Roman" pitchFamily="18" charset="0"/>
                <a:cs typeface="Times New Roman" pitchFamily="18" charset="0"/>
              </a:rPr>
              <a:t>General Disability Score </a:t>
            </a:r>
            <a:r>
              <a:rPr sz="2400" dirty="0">
                <a:latin typeface="Times New Roman" pitchFamily="18" charset="0"/>
                <a:cs typeface="Times New Roman" pitchFamily="18" charset="0"/>
              </a:rPr>
              <a:t>= 85 (2.36;</a:t>
            </a:r>
            <a:r>
              <a:rPr sz="2400" spc="-5" dirty="0">
                <a:latin typeface="Times New Roman" pitchFamily="18" charset="0"/>
                <a:cs typeface="Times New Roman" pitchFamily="18" charset="0"/>
              </a:rPr>
              <a:t> Mild)</a:t>
            </a:r>
            <a:endParaRPr sz="2400">
              <a:latin typeface="Times New Roman" pitchFamily="18" charset="0"/>
              <a:cs typeface="Times New Roman" pitchFamily="18" charset="0"/>
            </a:endParaRPr>
          </a:p>
          <a:p>
            <a:pPr marL="1155700" lvl="2" indent="-229235">
              <a:lnSpc>
                <a:spcPct val="100000"/>
              </a:lnSpc>
              <a:buFont typeface="Arial"/>
              <a:buChar char="•"/>
              <a:tabLst>
                <a:tab pos="1156335" algn="l"/>
              </a:tabLst>
            </a:pPr>
            <a:r>
              <a:rPr sz="2400" dirty="0">
                <a:latin typeface="Times New Roman" pitchFamily="18" charset="0"/>
                <a:cs typeface="Times New Roman" pitchFamily="18" charset="0"/>
              </a:rPr>
              <a:t>Subscale: Life </a:t>
            </a:r>
            <a:r>
              <a:rPr sz="2400" spc="-5" dirty="0">
                <a:latin typeface="Times New Roman" pitchFamily="18" charset="0"/>
                <a:cs typeface="Times New Roman" pitchFamily="18" charset="0"/>
              </a:rPr>
              <a:t>activities </a:t>
            </a:r>
            <a:r>
              <a:rPr sz="2400" dirty="0">
                <a:latin typeface="Times New Roman" pitchFamily="18" charset="0"/>
                <a:cs typeface="Times New Roman" pitchFamily="18" charset="0"/>
              </a:rPr>
              <a:t>= 14 (3.5;</a:t>
            </a:r>
            <a:r>
              <a:rPr sz="2400" spc="-45" dirty="0">
                <a:latin typeface="Times New Roman" pitchFamily="18" charset="0"/>
                <a:cs typeface="Times New Roman" pitchFamily="18" charset="0"/>
              </a:rPr>
              <a:t> </a:t>
            </a:r>
            <a:r>
              <a:rPr sz="2400" spc="-5" dirty="0">
                <a:latin typeface="Times New Roman" pitchFamily="18" charset="0"/>
                <a:cs typeface="Times New Roman" pitchFamily="18" charset="0"/>
              </a:rPr>
              <a:t>Moderate)</a:t>
            </a:r>
            <a:endParaRPr sz="2400">
              <a:latin typeface="Times New Roman" pitchFamily="18" charset="0"/>
              <a:cs typeface="Times New Roman" pitchFamily="18" charset="0"/>
            </a:endParaRPr>
          </a:p>
          <a:p>
            <a:pPr marL="1155700" marR="754380" lvl="2" indent="-228600">
              <a:lnSpc>
                <a:spcPts val="2310"/>
              </a:lnSpc>
              <a:spcBef>
                <a:spcPts val="550"/>
              </a:spcBef>
              <a:buFont typeface="Arial"/>
              <a:buChar char="•"/>
              <a:tabLst>
                <a:tab pos="1156335" algn="l"/>
              </a:tabLst>
            </a:pPr>
            <a:r>
              <a:rPr sz="2400" dirty="0">
                <a:latin typeface="Times New Roman" pitchFamily="18" charset="0"/>
                <a:cs typeface="Times New Roman" pitchFamily="18" charset="0"/>
              </a:rPr>
              <a:t>Subscale: </a:t>
            </a:r>
            <a:r>
              <a:rPr sz="2400" spc="-5" dirty="0">
                <a:latin typeface="Times New Roman" pitchFamily="18" charset="0"/>
                <a:cs typeface="Times New Roman" pitchFamily="18" charset="0"/>
              </a:rPr>
              <a:t>Participation </a:t>
            </a:r>
            <a:r>
              <a:rPr sz="2400" dirty="0">
                <a:latin typeface="Times New Roman" pitchFamily="18" charset="0"/>
                <a:cs typeface="Times New Roman" pitchFamily="18" charset="0"/>
              </a:rPr>
              <a:t>in Society = 28 (</a:t>
            </a:r>
            <a:r>
              <a:rPr sz="2400" spc="-65" dirty="0">
                <a:latin typeface="Times New Roman" pitchFamily="18" charset="0"/>
                <a:cs typeface="Times New Roman" pitchFamily="18" charset="0"/>
              </a:rPr>
              <a:t> </a:t>
            </a:r>
            <a:r>
              <a:rPr sz="2400" dirty="0">
                <a:latin typeface="Times New Roman" pitchFamily="18" charset="0"/>
                <a:cs typeface="Times New Roman" pitchFamily="18" charset="0"/>
              </a:rPr>
              <a:t>3.5;  </a:t>
            </a:r>
            <a:r>
              <a:rPr sz="2400" spc="-5" dirty="0">
                <a:latin typeface="Times New Roman" pitchFamily="18" charset="0"/>
                <a:cs typeface="Times New Roman" pitchFamily="18" charset="0"/>
              </a:rPr>
              <a:t>Moderate)</a:t>
            </a:r>
            <a:endParaRPr sz="2400">
              <a:latin typeface="Times New Roman" pitchFamily="18" charset="0"/>
              <a:cs typeface="Times New Roman" pitchFamily="18" charset="0"/>
            </a:endParaRPr>
          </a:p>
          <a:p>
            <a:pPr marL="355600" indent="-343535">
              <a:lnSpc>
                <a:spcPct val="100000"/>
              </a:lnSpc>
              <a:spcBef>
                <a:spcPts val="15"/>
              </a:spcBef>
              <a:buFont typeface="Arial"/>
              <a:buChar char="•"/>
              <a:tabLst>
                <a:tab pos="355600" algn="l"/>
                <a:tab pos="356235" algn="l"/>
              </a:tabLst>
            </a:pPr>
            <a:r>
              <a:rPr sz="2400" b="1" spc="-5" dirty="0">
                <a:latin typeface="Times New Roman" pitchFamily="18" charset="0"/>
                <a:cs typeface="Times New Roman" pitchFamily="18" charset="0"/>
              </a:rPr>
              <a:t>Differential </a:t>
            </a:r>
            <a:r>
              <a:rPr sz="2400" b="1" dirty="0">
                <a:latin typeface="Times New Roman" pitchFamily="18" charset="0"/>
                <a:cs typeface="Times New Roman" pitchFamily="18" charset="0"/>
              </a:rPr>
              <a:t>diagnosis: </a:t>
            </a:r>
            <a:r>
              <a:rPr sz="2400" dirty="0">
                <a:latin typeface="Times New Roman" pitchFamily="18" charset="0"/>
                <a:cs typeface="Times New Roman" pitchFamily="18" charset="0"/>
              </a:rPr>
              <a:t>What are </a:t>
            </a:r>
            <a:r>
              <a:rPr sz="2400" spc="-5" dirty="0">
                <a:latin typeface="Times New Roman" pitchFamily="18" charset="0"/>
                <a:cs typeface="Times New Roman" pitchFamily="18" charset="0"/>
              </a:rPr>
              <a:t>the</a:t>
            </a:r>
            <a:r>
              <a:rPr sz="2400" spc="-35" dirty="0">
                <a:latin typeface="Times New Roman" pitchFamily="18" charset="0"/>
                <a:cs typeface="Times New Roman" pitchFamily="18" charset="0"/>
              </a:rPr>
              <a:t> </a:t>
            </a:r>
            <a:r>
              <a:rPr sz="2400" spc="-5" dirty="0">
                <a:latin typeface="Times New Roman" pitchFamily="18" charset="0"/>
                <a:cs typeface="Times New Roman" pitchFamily="18" charset="0"/>
              </a:rPr>
              <a:t>possibilities?</a:t>
            </a:r>
            <a:endParaRPr sz="2400">
              <a:latin typeface="Times New Roman" pitchFamily="18" charset="0"/>
              <a:cs typeface="Times New Roman" pitchFamily="18" charset="0"/>
            </a:endParaRPr>
          </a:p>
          <a:p>
            <a:pPr marL="355600" indent="-343535">
              <a:lnSpc>
                <a:spcPct val="100000"/>
              </a:lnSpc>
              <a:buFont typeface="Arial"/>
              <a:buChar char="•"/>
              <a:tabLst>
                <a:tab pos="355600" algn="l"/>
                <a:tab pos="356235" algn="l"/>
              </a:tabLst>
            </a:pPr>
            <a:r>
              <a:rPr sz="2400" b="1" spc="-5" dirty="0">
                <a:latin typeface="Times New Roman" pitchFamily="18" charset="0"/>
                <a:cs typeface="Times New Roman" pitchFamily="18" charset="0"/>
              </a:rPr>
              <a:t>Diagnostic</a:t>
            </a:r>
            <a:r>
              <a:rPr sz="2400" b="1" spc="-15" dirty="0">
                <a:latin typeface="Times New Roman" pitchFamily="18" charset="0"/>
                <a:cs typeface="Times New Roman" pitchFamily="18" charset="0"/>
              </a:rPr>
              <a:t> </a:t>
            </a:r>
            <a:r>
              <a:rPr sz="2400" b="1" spc="-5" dirty="0">
                <a:latin typeface="Times New Roman" pitchFamily="18" charset="0"/>
                <a:cs typeface="Times New Roman" pitchFamily="18" charset="0"/>
              </a:rPr>
              <a:t>Impression:</a:t>
            </a:r>
            <a:endParaRPr sz="2400">
              <a:latin typeface="Times New Roman" pitchFamily="18" charset="0"/>
              <a:cs typeface="Times New Roman" pitchFamily="18" charset="0"/>
            </a:endParaRPr>
          </a:p>
          <a:p>
            <a:pPr marL="1308100" marR="184150" indent="-838200">
              <a:lnSpc>
                <a:spcPts val="2310"/>
              </a:lnSpc>
              <a:spcBef>
                <a:spcPts val="550"/>
              </a:spcBef>
              <a:tabLst>
                <a:tab pos="1460500" algn="l"/>
              </a:tabLst>
            </a:pPr>
            <a:r>
              <a:rPr sz="2400" dirty="0">
                <a:solidFill>
                  <a:srgbClr val="FFC000"/>
                </a:solidFill>
                <a:latin typeface="Times New Roman" pitchFamily="18" charset="0"/>
                <a:cs typeface="Times New Roman" pitchFamily="18" charset="0"/>
              </a:rPr>
              <a:t>296.33</a:t>
            </a:r>
            <a:r>
              <a:rPr sz="2400">
                <a:latin typeface="Times New Roman" pitchFamily="18" charset="0"/>
                <a:cs typeface="Times New Roman" pitchFamily="18" charset="0"/>
              </a:rPr>
              <a:t>	</a:t>
            </a:r>
            <a:r>
              <a:rPr sz="2400" spc="-5" smtClean="0">
                <a:latin typeface="Times New Roman" pitchFamily="18" charset="0"/>
                <a:cs typeface="Times New Roman" pitchFamily="18" charset="0"/>
              </a:rPr>
              <a:t>Major </a:t>
            </a:r>
            <a:r>
              <a:rPr sz="2400" spc="-5" dirty="0">
                <a:latin typeface="Times New Roman" pitchFamily="18" charset="0"/>
                <a:cs typeface="Times New Roman" pitchFamily="18" charset="0"/>
              </a:rPr>
              <a:t>Depressive Disorder, recurrent, </a:t>
            </a:r>
            <a:r>
              <a:rPr sz="2400" dirty="0">
                <a:latin typeface="Times New Roman" pitchFamily="18" charset="0"/>
                <a:cs typeface="Times New Roman" pitchFamily="18" charset="0"/>
              </a:rPr>
              <a:t>severe  severity</a:t>
            </a:r>
            <a:endParaRPr sz="2400">
              <a:latin typeface="Times New Roman" pitchFamily="18" charset="0"/>
              <a:cs typeface="Times New Roman" pitchFamily="18" charset="0"/>
            </a:endParaRPr>
          </a:p>
          <a:p>
            <a:pPr marL="469900">
              <a:lnSpc>
                <a:spcPct val="100000"/>
              </a:lnSpc>
              <a:spcBef>
                <a:spcPts val="15"/>
              </a:spcBef>
            </a:pPr>
            <a:r>
              <a:rPr sz="2400" spc="-5">
                <a:solidFill>
                  <a:srgbClr val="FFC000"/>
                </a:solidFill>
                <a:latin typeface="Times New Roman" pitchFamily="18" charset="0"/>
                <a:cs typeface="Times New Roman" pitchFamily="18" charset="0"/>
              </a:rPr>
              <a:t>V62.29 </a:t>
            </a:r>
            <a:r>
              <a:rPr lang="en-US" sz="2400" spc="-5" dirty="0" smtClean="0">
                <a:latin typeface="Times New Roman" pitchFamily="18" charset="0"/>
                <a:cs typeface="Times New Roman" pitchFamily="18" charset="0"/>
              </a:rPr>
              <a:t> </a:t>
            </a:r>
            <a:r>
              <a:rPr sz="2400" spc="-5" smtClean="0">
                <a:latin typeface="Times New Roman" pitchFamily="18" charset="0"/>
                <a:cs typeface="Times New Roman" pitchFamily="18" charset="0"/>
              </a:rPr>
              <a:t>Other </a:t>
            </a:r>
            <a:r>
              <a:rPr sz="2400" dirty="0">
                <a:latin typeface="Times New Roman" pitchFamily="18" charset="0"/>
                <a:cs typeface="Times New Roman" pitchFamily="18" charset="0"/>
              </a:rPr>
              <a:t>Problems </a:t>
            </a:r>
            <a:r>
              <a:rPr sz="2400" spc="-5" dirty="0">
                <a:latin typeface="Times New Roman" pitchFamily="18" charset="0"/>
                <a:cs typeface="Times New Roman" pitchFamily="18" charset="0"/>
              </a:rPr>
              <a:t>related to</a:t>
            </a:r>
            <a:r>
              <a:rPr sz="2400" spc="-20" dirty="0">
                <a:latin typeface="Times New Roman" pitchFamily="18" charset="0"/>
                <a:cs typeface="Times New Roman" pitchFamily="18" charset="0"/>
              </a:rPr>
              <a:t> </a:t>
            </a:r>
            <a:r>
              <a:rPr sz="2400" dirty="0">
                <a:latin typeface="Times New Roman" pitchFamily="18" charset="0"/>
                <a:cs typeface="Times New Roman" pitchFamily="18" charset="0"/>
              </a:rPr>
              <a:t>employment</a:t>
            </a:r>
            <a:endParaRPr sz="240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54960" y="457022"/>
            <a:ext cx="4436110" cy="697230"/>
          </a:xfrm>
          <a:prstGeom prst="rect">
            <a:avLst/>
          </a:prstGeom>
        </p:spPr>
        <p:txBody>
          <a:bodyPr vert="horz" wrap="square" lIns="0" tIns="13335" rIns="0" bIns="0" rtlCol="0">
            <a:spAutoFit/>
          </a:bodyPr>
          <a:lstStyle/>
          <a:p>
            <a:pPr marL="12700">
              <a:lnSpc>
                <a:spcPct val="100000"/>
              </a:lnSpc>
              <a:spcBef>
                <a:spcPts val="105"/>
              </a:spcBef>
            </a:pPr>
            <a:r>
              <a:rPr sz="44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Case</a:t>
            </a:r>
            <a:r>
              <a:rPr sz="4400" b="1" spc="-35"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sz="4400" b="1" spc="-5"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Formulation</a:t>
            </a:r>
            <a:endParaRPr sz="4400" b="1">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object 3"/>
          <p:cNvSpPr txBox="1"/>
          <p:nvPr/>
        </p:nvSpPr>
        <p:spPr>
          <a:xfrm>
            <a:off x="535940" y="1195419"/>
            <a:ext cx="7745730" cy="3738245"/>
          </a:xfrm>
          <a:prstGeom prst="rect">
            <a:avLst/>
          </a:prstGeom>
        </p:spPr>
        <p:txBody>
          <a:bodyPr vert="horz" wrap="square" lIns="0" tIns="115570" rIns="0" bIns="0" rtlCol="0">
            <a:spAutoFit/>
          </a:bodyPr>
          <a:lstStyle/>
          <a:p>
            <a:pPr marL="355600" indent="-343535">
              <a:lnSpc>
                <a:spcPct val="100000"/>
              </a:lnSpc>
              <a:spcBef>
                <a:spcPts val="910"/>
              </a:spcBef>
              <a:buFont typeface="Arial"/>
              <a:buChar char="•"/>
              <a:tabLst>
                <a:tab pos="355600" algn="l"/>
                <a:tab pos="356235" algn="l"/>
              </a:tabLst>
            </a:pPr>
            <a:r>
              <a:rPr sz="3200" dirty="0">
                <a:latin typeface="Times New Roman" pitchFamily="18" charset="0"/>
                <a:cs typeface="Times New Roman" pitchFamily="18" charset="0"/>
              </a:rPr>
              <a:t>Why </a:t>
            </a:r>
            <a:r>
              <a:rPr sz="3200" spc="-5" dirty="0">
                <a:latin typeface="Times New Roman" pitchFamily="18" charset="0"/>
                <a:cs typeface="Times New Roman" pitchFamily="18" charset="0"/>
              </a:rPr>
              <a:t>is </a:t>
            </a:r>
            <a:r>
              <a:rPr sz="3200" dirty="0">
                <a:latin typeface="Times New Roman" pitchFamily="18" charset="0"/>
                <a:cs typeface="Times New Roman" pitchFamily="18" charset="0"/>
              </a:rPr>
              <a:t>she so</a:t>
            </a:r>
            <a:r>
              <a:rPr sz="3200" spc="-25" dirty="0">
                <a:latin typeface="Times New Roman" pitchFamily="18" charset="0"/>
                <a:cs typeface="Times New Roman" pitchFamily="18" charset="0"/>
              </a:rPr>
              <a:t> </a:t>
            </a:r>
            <a:r>
              <a:rPr sz="3200" dirty="0">
                <a:latin typeface="Times New Roman" pitchFamily="18" charset="0"/>
                <a:cs typeface="Times New Roman" pitchFamily="18" charset="0"/>
              </a:rPr>
              <a:t>depressed?</a:t>
            </a:r>
            <a:endParaRPr sz="3200">
              <a:latin typeface="Times New Roman" pitchFamily="18" charset="0"/>
              <a:cs typeface="Times New Roman" pitchFamily="18" charset="0"/>
            </a:endParaRPr>
          </a:p>
          <a:p>
            <a:pPr marL="756285" lvl="1" indent="-287020">
              <a:lnSpc>
                <a:spcPct val="100000"/>
              </a:lnSpc>
              <a:spcBef>
                <a:spcPts val="705"/>
              </a:spcBef>
              <a:buFont typeface="Arial"/>
              <a:buChar char="–"/>
              <a:tabLst>
                <a:tab pos="756920" algn="l"/>
              </a:tabLst>
            </a:pPr>
            <a:r>
              <a:rPr sz="2800" spc="-5" dirty="0">
                <a:latin typeface="Times New Roman" pitchFamily="18" charset="0"/>
                <a:cs typeface="Times New Roman" pitchFamily="18" charset="0"/>
              </a:rPr>
              <a:t>Predisposing</a:t>
            </a:r>
            <a:r>
              <a:rPr sz="2800" spc="-15" dirty="0">
                <a:latin typeface="Times New Roman" pitchFamily="18" charset="0"/>
                <a:cs typeface="Times New Roman" pitchFamily="18" charset="0"/>
              </a:rPr>
              <a:t> </a:t>
            </a:r>
            <a:r>
              <a:rPr sz="2800" spc="-5" dirty="0">
                <a:latin typeface="Times New Roman" pitchFamily="18" charset="0"/>
                <a:cs typeface="Times New Roman" pitchFamily="18" charset="0"/>
              </a:rPr>
              <a:t>factors?</a:t>
            </a:r>
            <a:endParaRPr sz="2800">
              <a:latin typeface="Times New Roman" pitchFamily="18" charset="0"/>
              <a:cs typeface="Times New Roman" pitchFamily="18" charset="0"/>
            </a:endParaRPr>
          </a:p>
          <a:p>
            <a:pPr marL="756285" lvl="1" indent="-287020">
              <a:lnSpc>
                <a:spcPct val="100000"/>
              </a:lnSpc>
              <a:spcBef>
                <a:spcPts val="670"/>
              </a:spcBef>
              <a:buFont typeface="Arial"/>
              <a:buChar char="–"/>
              <a:tabLst>
                <a:tab pos="756920" algn="l"/>
              </a:tabLst>
            </a:pPr>
            <a:r>
              <a:rPr sz="2800" spc="-5" dirty="0">
                <a:latin typeface="Times New Roman" pitchFamily="18" charset="0"/>
                <a:cs typeface="Times New Roman" pitchFamily="18" charset="0"/>
              </a:rPr>
              <a:t>Precipitating</a:t>
            </a:r>
            <a:r>
              <a:rPr sz="2800" spc="-60" dirty="0">
                <a:latin typeface="Times New Roman" pitchFamily="18" charset="0"/>
                <a:cs typeface="Times New Roman" pitchFamily="18" charset="0"/>
              </a:rPr>
              <a:t> </a:t>
            </a:r>
            <a:r>
              <a:rPr sz="2800" spc="-5" dirty="0">
                <a:latin typeface="Times New Roman" pitchFamily="18" charset="0"/>
                <a:cs typeface="Times New Roman" pitchFamily="18" charset="0"/>
              </a:rPr>
              <a:t>factors?</a:t>
            </a:r>
            <a:endParaRPr sz="2800">
              <a:latin typeface="Times New Roman" pitchFamily="18" charset="0"/>
              <a:cs typeface="Times New Roman" pitchFamily="18" charset="0"/>
            </a:endParaRPr>
          </a:p>
          <a:p>
            <a:pPr marL="756285" lvl="1" indent="-287020">
              <a:lnSpc>
                <a:spcPct val="100000"/>
              </a:lnSpc>
              <a:spcBef>
                <a:spcPts val="675"/>
              </a:spcBef>
              <a:buFont typeface="Arial"/>
              <a:buChar char="–"/>
              <a:tabLst>
                <a:tab pos="756920" algn="l"/>
              </a:tabLst>
            </a:pPr>
            <a:r>
              <a:rPr sz="2800" spc="-5" dirty="0">
                <a:latin typeface="Times New Roman" pitchFamily="18" charset="0"/>
                <a:cs typeface="Times New Roman" pitchFamily="18" charset="0"/>
              </a:rPr>
              <a:t>Perpetuating</a:t>
            </a:r>
            <a:r>
              <a:rPr sz="2800" spc="-75" dirty="0">
                <a:latin typeface="Times New Roman" pitchFamily="18" charset="0"/>
                <a:cs typeface="Times New Roman" pitchFamily="18" charset="0"/>
              </a:rPr>
              <a:t> </a:t>
            </a:r>
            <a:r>
              <a:rPr sz="2800" spc="-5" dirty="0">
                <a:latin typeface="Times New Roman" pitchFamily="18" charset="0"/>
                <a:cs typeface="Times New Roman" pitchFamily="18" charset="0"/>
              </a:rPr>
              <a:t>factors?</a:t>
            </a:r>
            <a:endParaRPr sz="2800">
              <a:latin typeface="Times New Roman" pitchFamily="18" charset="0"/>
              <a:cs typeface="Times New Roman" pitchFamily="18" charset="0"/>
            </a:endParaRPr>
          </a:p>
          <a:p>
            <a:pPr marL="756285" lvl="1" indent="-287020">
              <a:lnSpc>
                <a:spcPct val="100000"/>
              </a:lnSpc>
              <a:spcBef>
                <a:spcPts val="675"/>
              </a:spcBef>
              <a:buFont typeface="Arial"/>
              <a:buChar char="–"/>
              <a:tabLst>
                <a:tab pos="756920" algn="l"/>
              </a:tabLst>
            </a:pPr>
            <a:r>
              <a:rPr sz="2800" spc="-5" dirty="0">
                <a:latin typeface="Times New Roman" pitchFamily="18" charset="0"/>
                <a:cs typeface="Times New Roman" pitchFamily="18" charset="0"/>
              </a:rPr>
              <a:t>Positive or </a:t>
            </a:r>
            <a:r>
              <a:rPr sz="2800" spc="-10" dirty="0">
                <a:latin typeface="Times New Roman" pitchFamily="18" charset="0"/>
                <a:cs typeface="Times New Roman" pitchFamily="18" charset="0"/>
              </a:rPr>
              <a:t>protective</a:t>
            </a:r>
            <a:r>
              <a:rPr sz="2800" spc="-15" dirty="0">
                <a:latin typeface="Times New Roman" pitchFamily="18" charset="0"/>
                <a:cs typeface="Times New Roman" pitchFamily="18" charset="0"/>
              </a:rPr>
              <a:t> </a:t>
            </a:r>
            <a:r>
              <a:rPr sz="2800" spc="-5" dirty="0">
                <a:latin typeface="Times New Roman" pitchFamily="18" charset="0"/>
                <a:cs typeface="Times New Roman" pitchFamily="18" charset="0"/>
              </a:rPr>
              <a:t>factors?</a:t>
            </a:r>
            <a:endParaRPr sz="2800">
              <a:latin typeface="Times New Roman" pitchFamily="18" charset="0"/>
              <a:cs typeface="Times New Roman" pitchFamily="18" charset="0"/>
            </a:endParaRPr>
          </a:p>
          <a:p>
            <a:pPr marL="355600" marR="5080" indent="-343535">
              <a:lnSpc>
                <a:spcPct val="100000"/>
              </a:lnSpc>
              <a:spcBef>
                <a:spcPts val="740"/>
              </a:spcBef>
              <a:buFont typeface="Arial"/>
              <a:buChar char="•"/>
              <a:tabLst>
                <a:tab pos="355600" algn="l"/>
                <a:tab pos="356235" algn="l"/>
              </a:tabLst>
            </a:pPr>
            <a:r>
              <a:rPr sz="3200" spc="-5" dirty="0">
                <a:latin typeface="Times New Roman" pitchFamily="18" charset="0"/>
                <a:cs typeface="Times New Roman" pitchFamily="18" charset="0"/>
              </a:rPr>
              <a:t>How </a:t>
            </a:r>
            <a:r>
              <a:rPr sz="3200" dirty="0">
                <a:latin typeface="Times New Roman" pitchFamily="18" charset="0"/>
                <a:cs typeface="Times New Roman" pitchFamily="18" charset="0"/>
              </a:rPr>
              <a:t>does </a:t>
            </a:r>
            <a:r>
              <a:rPr sz="3200" spc="-5" dirty="0">
                <a:latin typeface="Times New Roman" pitchFamily="18" charset="0"/>
                <a:cs typeface="Times New Roman" pitchFamily="18" charset="0"/>
              </a:rPr>
              <a:t>the </a:t>
            </a:r>
            <a:r>
              <a:rPr sz="3200" dirty="0">
                <a:latin typeface="Times New Roman" pitchFamily="18" charset="0"/>
                <a:cs typeface="Times New Roman" pitchFamily="18" charset="0"/>
              </a:rPr>
              <a:t>diagnosis and case  formulation </a:t>
            </a:r>
            <a:r>
              <a:rPr sz="3200" spc="-5" dirty="0">
                <a:latin typeface="Times New Roman" pitchFamily="18" charset="0"/>
                <a:cs typeface="Times New Roman" pitchFamily="18" charset="0"/>
              </a:rPr>
              <a:t>inform your treatment</a:t>
            </a:r>
            <a:r>
              <a:rPr sz="3200" spc="-60" dirty="0">
                <a:latin typeface="Times New Roman" pitchFamily="18" charset="0"/>
                <a:cs typeface="Times New Roman" pitchFamily="18" charset="0"/>
              </a:rPr>
              <a:t> </a:t>
            </a:r>
            <a:r>
              <a:rPr sz="3200" spc="-5" dirty="0">
                <a:latin typeface="Times New Roman" pitchFamily="18" charset="0"/>
                <a:cs typeface="Times New Roman" pitchFamily="18" charset="0"/>
              </a:rPr>
              <a:t>plan?</a:t>
            </a:r>
            <a:endParaRPr sz="320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04366" y="457022"/>
            <a:ext cx="6737350" cy="697230"/>
          </a:xfrm>
          <a:prstGeom prst="rect">
            <a:avLst/>
          </a:prstGeom>
        </p:spPr>
        <p:txBody>
          <a:bodyPr vert="horz" wrap="square" lIns="0" tIns="13335" rIns="0" bIns="0" rtlCol="0">
            <a:spAutoFit/>
          </a:bodyPr>
          <a:lstStyle/>
          <a:p>
            <a:pPr marL="12700">
              <a:lnSpc>
                <a:spcPct val="100000"/>
              </a:lnSpc>
              <a:spcBef>
                <a:spcPts val="105"/>
              </a:spcBef>
            </a:pPr>
            <a:r>
              <a:rPr sz="4400" b="1" spc="-5"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Guide </a:t>
            </a:r>
            <a:r>
              <a:rPr sz="44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to Case</a:t>
            </a:r>
            <a:r>
              <a:rPr sz="4400" b="1" spc="-4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sz="4400" b="1" spc="-5"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Formulation</a:t>
            </a:r>
            <a:endParaRPr sz="4400" b="1">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object 3"/>
          <p:cNvSpPr txBox="1"/>
          <p:nvPr/>
        </p:nvSpPr>
        <p:spPr>
          <a:xfrm>
            <a:off x="535940" y="1602994"/>
            <a:ext cx="7637780" cy="4363374"/>
          </a:xfrm>
          <a:prstGeom prst="rect">
            <a:avLst/>
          </a:prstGeom>
        </p:spPr>
        <p:txBody>
          <a:bodyPr vert="horz" wrap="square" lIns="0" tIns="13335" rIns="0" bIns="0" rtlCol="0">
            <a:spAutoFit/>
          </a:bodyPr>
          <a:lstStyle/>
          <a:p>
            <a:pPr marL="527685" marR="1483360" indent="-515620">
              <a:lnSpc>
                <a:spcPct val="100000"/>
              </a:lnSpc>
              <a:spcBef>
                <a:spcPts val="105"/>
              </a:spcBef>
              <a:buAutoNum type="arabicPeriod"/>
              <a:tabLst>
                <a:tab pos="527685" algn="l"/>
                <a:tab pos="528320" algn="l"/>
              </a:tabLst>
            </a:pPr>
            <a:r>
              <a:rPr sz="3200" dirty="0">
                <a:latin typeface="Times New Roman" pitchFamily="18" charset="0"/>
                <a:cs typeface="Times New Roman" pitchFamily="18" charset="0"/>
              </a:rPr>
              <a:t>State </a:t>
            </a:r>
            <a:r>
              <a:rPr sz="3200" spc="-5" dirty="0">
                <a:latin typeface="Times New Roman" pitchFamily="18" charset="0"/>
                <a:cs typeface="Times New Roman" pitchFamily="18" charset="0"/>
              </a:rPr>
              <a:t>the problem </a:t>
            </a:r>
            <a:r>
              <a:rPr sz="3200" dirty="0">
                <a:latin typeface="Times New Roman" pitchFamily="18" charset="0"/>
                <a:cs typeface="Times New Roman" pitchFamily="18" charset="0"/>
              </a:rPr>
              <a:t>or diagnostic  </a:t>
            </a:r>
            <a:r>
              <a:rPr sz="3200" spc="-5" dirty="0">
                <a:latin typeface="Times New Roman" pitchFamily="18" charset="0"/>
                <a:cs typeface="Times New Roman" pitchFamily="18" charset="0"/>
              </a:rPr>
              <a:t>impression.</a:t>
            </a:r>
            <a:endParaRPr sz="3200">
              <a:latin typeface="Times New Roman" pitchFamily="18" charset="0"/>
              <a:cs typeface="Times New Roman" pitchFamily="18" charset="0"/>
            </a:endParaRPr>
          </a:p>
          <a:p>
            <a:pPr marL="527685" indent="-515620">
              <a:lnSpc>
                <a:spcPct val="100000"/>
              </a:lnSpc>
              <a:spcBef>
                <a:spcPts val="770"/>
              </a:spcBef>
              <a:buAutoNum type="arabicPeriod"/>
              <a:tabLst>
                <a:tab pos="527685" algn="l"/>
                <a:tab pos="528320" algn="l"/>
              </a:tabLst>
            </a:pPr>
            <a:r>
              <a:rPr sz="3200" dirty="0">
                <a:latin typeface="Times New Roman" pitchFamily="18" charset="0"/>
                <a:cs typeface="Times New Roman" pitchFamily="18" charset="0"/>
              </a:rPr>
              <a:t>State </a:t>
            </a:r>
            <a:r>
              <a:rPr sz="3200" spc="-5" dirty="0">
                <a:latin typeface="Times New Roman" pitchFamily="18" charset="0"/>
                <a:cs typeface="Times New Roman" pitchFamily="18" charset="0"/>
              </a:rPr>
              <a:t>the</a:t>
            </a:r>
            <a:r>
              <a:rPr sz="3200" spc="-15" dirty="0">
                <a:latin typeface="Times New Roman" pitchFamily="18" charset="0"/>
                <a:cs typeface="Times New Roman" pitchFamily="18" charset="0"/>
              </a:rPr>
              <a:t> </a:t>
            </a:r>
            <a:r>
              <a:rPr sz="3200" spc="-5" dirty="0">
                <a:latin typeface="Times New Roman" pitchFamily="18" charset="0"/>
                <a:cs typeface="Times New Roman" pitchFamily="18" charset="0"/>
              </a:rPr>
              <a:t>precipitant</a:t>
            </a:r>
            <a:endParaRPr sz="3200">
              <a:latin typeface="Times New Roman" pitchFamily="18" charset="0"/>
              <a:cs typeface="Times New Roman" pitchFamily="18" charset="0"/>
            </a:endParaRPr>
          </a:p>
          <a:p>
            <a:pPr marL="527685" indent="-515620">
              <a:lnSpc>
                <a:spcPct val="100000"/>
              </a:lnSpc>
              <a:spcBef>
                <a:spcPts val="770"/>
              </a:spcBef>
              <a:buAutoNum type="arabicPeriod"/>
              <a:tabLst>
                <a:tab pos="527685" algn="l"/>
                <a:tab pos="528320" algn="l"/>
              </a:tabLst>
            </a:pPr>
            <a:r>
              <a:rPr sz="3200" dirty="0">
                <a:latin typeface="Times New Roman" pitchFamily="18" charset="0"/>
                <a:cs typeface="Times New Roman" pitchFamily="18" charset="0"/>
              </a:rPr>
              <a:t>Describe </a:t>
            </a:r>
            <a:r>
              <a:rPr sz="3200" spc="-5" dirty="0">
                <a:latin typeface="Times New Roman" pitchFamily="18" charset="0"/>
                <a:cs typeface="Times New Roman" pitchFamily="18" charset="0"/>
              </a:rPr>
              <a:t>critical predisposing</a:t>
            </a:r>
            <a:r>
              <a:rPr sz="3200" spc="10" dirty="0">
                <a:latin typeface="Times New Roman" pitchFamily="18" charset="0"/>
                <a:cs typeface="Times New Roman" pitchFamily="18" charset="0"/>
              </a:rPr>
              <a:t> </a:t>
            </a:r>
            <a:r>
              <a:rPr sz="3200" spc="-5" dirty="0">
                <a:latin typeface="Times New Roman" pitchFamily="18" charset="0"/>
                <a:cs typeface="Times New Roman" pitchFamily="18" charset="0"/>
              </a:rPr>
              <a:t>factors</a:t>
            </a:r>
            <a:endParaRPr sz="3200">
              <a:latin typeface="Times New Roman" pitchFamily="18" charset="0"/>
              <a:cs typeface="Times New Roman" pitchFamily="18" charset="0"/>
            </a:endParaRPr>
          </a:p>
          <a:p>
            <a:pPr marL="527685" marR="5080" indent="-515620">
              <a:lnSpc>
                <a:spcPct val="100000"/>
              </a:lnSpc>
              <a:spcBef>
                <a:spcPts val="765"/>
              </a:spcBef>
              <a:buAutoNum type="arabicPeriod"/>
              <a:tabLst>
                <a:tab pos="527685" algn="l"/>
                <a:tab pos="528320" algn="l"/>
              </a:tabLst>
            </a:pPr>
            <a:r>
              <a:rPr sz="3200" dirty="0">
                <a:latin typeface="Times New Roman" pitchFamily="18" charset="0"/>
                <a:cs typeface="Times New Roman" pitchFamily="18" charset="0"/>
              </a:rPr>
              <a:t>Include a statement about </a:t>
            </a:r>
            <a:r>
              <a:rPr sz="3200" spc="-5" dirty="0">
                <a:latin typeface="Times New Roman" pitchFamily="18" charset="0"/>
                <a:cs typeface="Times New Roman" pitchFamily="18" charset="0"/>
              </a:rPr>
              <a:t>perpetuating  </a:t>
            </a:r>
            <a:r>
              <a:rPr sz="3200" dirty="0">
                <a:latin typeface="Times New Roman" pitchFamily="18" charset="0"/>
                <a:cs typeface="Times New Roman" pitchFamily="18" charset="0"/>
              </a:rPr>
              <a:t>or </a:t>
            </a:r>
            <a:r>
              <a:rPr sz="3200" spc="-5" dirty="0">
                <a:latin typeface="Times New Roman" pitchFamily="18" charset="0"/>
                <a:cs typeface="Times New Roman" pitchFamily="18" charset="0"/>
              </a:rPr>
              <a:t>maintaining</a:t>
            </a:r>
            <a:r>
              <a:rPr sz="3200" spc="-30" dirty="0">
                <a:latin typeface="Times New Roman" pitchFamily="18" charset="0"/>
                <a:cs typeface="Times New Roman" pitchFamily="18" charset="0"/>
              </a:rPr>
              <a:t> </a:t>
            </a:r>
            <a:r>
              <a:rPr sz="3200" spc="-5" dirty="0">
                <a:latin typeface="Times New Roman" pitchFamily="18" charset="0"/>
                <a:cs typeface="Times New Roman" pitchFamily="18" charset="0"/>
              </a:rPr>
              <a:t>factors</a:t>
            </a:r>
            <a:endParaRPr sz="3200">
              <a:latin typeface="Times New Roman" pitchFamily="18" charset="0"/>
              <a:cs typeface="Times New Roman" pitchFamily="18" charset="0"/>
            </a:endParaRPr>
          </a:p>
          <a:p>
            <a:pPr marL="527685" marR="1108075" indent="-515620">
              <a:lnSpc>
                <a:spcPct val="100000"/>
              </a:lnSpc>
              <a:spcBef>
                <a:spcPts val="770"/>
              </a:spcBef>
              <a:buAutoNum type="arabicPeriod"/>
              <a:tabLst>
                <a:tab pos="527685" algn="l"/>
                <a:tab pos="528320" algn="l"/>
              </a:tabLst>
            </a:pPr>
            <a:r>
              <a:rPr sz="3200" spc="-5" dirty="0">
                <a:latin typeface="Times New Roman" pitchFamily="18" charset="0"/>
                <a:cs typeface="Times New Roman" pitchFamily="18" charset="0"/>
              </a:rPr>
              <a:t>Highlight protective </a:t>
            </a:r>
            <a:r>
              <a:rPr sz="3200" dirty="0">
                <a:latin typeface="Times New Roman" pitchFamily="18" charset="0"/>
                <a:cs typeface="Times New Roman" pitchFamily="18" charset="0"/>
              </a:rPr>
              <a:t>and </a:t>
            </a:r>
            <a:r>
              <a:rPr sz="3200" spc="-5" dirty="0">
                <a:latin typeface="Times New Roman" pitchFamily="18" charset="0"/>
                <a:cs typeface="Times New Roman" pitchFamily="18" charset="0"/>
              </a:rPr>
              <a:t>positive  </a:t>
            </a:r>
            <a:r>
              <a:rPr sz="3200" dirty="0">
                <a:latin typeface="Times New Roman" pitchFamily="18" charset="0"/>
                <a:cs typeface="Times New Roman" pitchFamily="18" charset="0"/>
              </a:rPr>
              <a:t>qualities</a:t>
            </a:r>
            <a:endParaRPr sz="320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9600" y="457022"/>
            <a:ext cx="6384925" cy="697230"/>
          </a:xfrm>
          <a:prstGeom prst="rect">
            <a:avLst/>
          </a:prstGeom>
        </p:spPr>
        <p:txBody>
          <a:bodyPr vert="horz" wrap="square" lIns="0" tIns="13335" rIns="0" bIns="0" rtlCol="0">
            <a:spAutoFit/>
          </a:bodyPr>
          <a:lstStyle/>
          <a:p>
            <a:pPr marL="12700">
              <a:lnSpc>
                <a:spcPct val="100000"/>
              </a:lnSpc>
              <a:spcBef>
                <a:spcPts val="105"/>
              </a:spcBef>
            </a:pPr>
            <a:r>
              <a:rPr sz="44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Write a Case</a:t>
            </a:r>
            <a:r>
              <a:rPr sz="4400" b="1" spc="-8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sz="4400" b="1" spc="-5"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Formulation</a:t>
            </a:r>
            <a:endParaRPr sz="4400" b="1">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object 3"/>
          <p:cNvSpPr txBox="1"/>
          <p:nvPr/>
        </p:nvSpPr>
        <p:spPr>
          <a:xfrm>
            <a:off x="535940" y="1602994"/>
            <a:ext cx="8006715" cy="2968120"/>
          </a:xfrm>
          <a:prstGeom prst="rect">
            <a:avLst/>
          </a:prstGeom>
        </p:spPr>
        <p:txBody>
          <a:bodyPr vert="horz" wrap="square" lIns="0" tIns="13335" rIns="0" bIns="0" rtlCol="0">
            <a:spAutoFit/>
          </a:bodyPr>
          <a:lstStyle/>
          <a:p>
            <a:pPr marL="12700" marR="5080">
              <a:lnSpc>
                <a:spcPct val="100000"/>
              </a:lnSpc>
              <a:spcBef>
                <a:spcPts val="105"/>
              </a:spcBef>
              <a:tabLst>
                <a:tab pos="2639695" algn="l"/>
                <a:tab pos="3901440" algn="l"/>
              </a:tabLst>
            </a:pPr>
            <a:r>
              <a:rPr sz="3200" spc="-5" dirty="0">
                <a:latin typeface="Times New Roman" pitchFamily="18" charset="0"/>
                <a:cs typeface="Times New Roman" pitchFamily="18" charset="0"/>
              </a:rPr>
              <a:t>Helen presents with……(1) </a:t>
            </a:r>
            <a:r>
              <a:rPr sz="3200" dirty="0">
                <a:latin typeface="Times New Roman" pitchFamily="18" charset="0"/>
                <a:cs typeface="Times New Roman" pitchFamily="18" charset="0"/>
              </a:rPr>
              <a:t>which appears  to be </a:t>
            </a:r>
            <a:r>
              <a:rPr sz="3200" spc="-5" dirty="0">
                <a:latin typeface="Times New Roman" pitchFamily="18" charset="0"/>
                <a:cs typeface="Times New Roman" pitchFamily="18" charset="0"/>
              </a:rPr>
              <a:t>precipitated by…..(2). Factors that  </a:t>
            </a:r>
            <a:r>
              <a:rPr sz="3200" dirty="0">
                <a:latin typeface="Times New Roman" pitchFamily="18" charset="0"/>
                <a:cs typeface="Times New Roman" pitchFamily="18" charset="0"/>
              </a:rPr>
              <a:t>seem </a:t>
            </a:r>
            <a:r>
              <a:rPr sz="3200" spc="-5" dirty="0">
                <a:latin typeface="Times New Roman" pitchFamily="18" charset="0"/>
                <a:cs typeface="Times New Roman" pitchFamily="18" charset="0"/>
              </a:rPr>
              <a:t>to have </a:t>
            </a:r>
            <a:r>
              <a:rPr sz="3200" dirty="0">
                <a:latin typeface="Times New Roman" pitchFamily="18" charset="0"/>
                <a:cs typeface="Times New Roman" pitchFamily="18" charset="0"/>
              </a:rPr>
              <a:t>predisposed </a:t>
            </a:r>
            <a:r>
              <a:rPr sz="3200" spc="-5" dirty="0">
                <a:latin typeface="Times New Roman" pitchFamily="18" charset="0"/>
                <a:cs typeface="Times New Roman" pitchFamily="18" charset="0"/>
              </a:rPr>
              <a:t>her to </a:t>
            </a:r>
            <a:r>
              <a:rPr sz="3200" dirty="0">
                <a:latin typeface="Times New Roman" pitchFamily="18" charset="0"/>
                <a:cs typeface="Times New Roman" pitchFamily="18" charset="0"/>
              </a:rPr>
              <a:t>depression  </a:t>
            </a:r>
            <a:r>
              <a:rPr sz="3200" spc="-5" dirty="0">
                <a:latin typeface="Times New Roman" pitchFamily="18" charset="0"/>
                <a:cs typeface="Times New Roman" pitchFamily="18" charset="0"/>
              </a:rPr>
              <a:t>include….(</a:t>
            </a:r>
            <a:r>
              <a:rPr sz="3200" spc="-5">
                <a:latin typeface="Times New Roman" pitchFamily="18" charset="0"/>
                <a:cs typeface="Times New Roman" pitchFamily="18" charset="0"/>
              </a:rPr>
              <a:t>3</a:t>
            </a:r>
            <a:r>
              <a:rPr sz="3200" spc="-5" smtClean="0">
                <a:latin typeface="Times New Roman" pitchFamily="18" charset="0"/>
                <a:cs typeface="Times New Roman" pitchFamily="18" charset="0"/>
              </a:rPr>
              <a:t>).</a:t>
            </a:r>
            <a:r>
              <a:rPr lang="en-US" sz="3200" spc="-5" dirty="0" smtClean="0">
                <a:latin typeface="Times New Roman" pitchFamily="18" charset="0"/>
                <a:cs typeface="Times New Roman" pitchFamily="18" charset="0"/>
              </a:rPr>
              <a:t> </a:t>
            </a:r>
            <a:r>
              <a:rPr sz="3200" smtClean="0">
                <a:latin typeface="Times New Roman" pitchFamily="18" charset="0"/>
                <a:cs typeface="Times New Roman" pitchFamily="18" charset="0"/>
              </a:rPr>
              <a:t>The </a:t>
            </a:r>
            <a:r>
              <a:rPr sz="3200" dirty="0">
                <a:latin typeface="Times New Roman" pitchFamily="18" charset="0"/>
                <a:cs typeface="Times New Roman" pitchFamily="18" charset="0"/>
              </a:rPr>
              <a:t>current problem </a:t>
            </a:r>
            <a:r>
              <a:rPr sz="3200" spc="-5" dirty="0">
                <a:latin typeface="Times New Roman" pitchFamily="18" charset="0"/>
                <a:cs typeface="Times New Roman" pitchFamily="18" charset="0"/>
              </a:rPr>
              <a:t>is  </a:t>
            </a:r>
            <a:r>
              <a:rPr sz="3200" dirty="0">
                <a:latin typeface="Times New Roman" pitchFamily="18" charset="0"/>
                <a:cs typeface="Times New Roman" pitchFamily="18" charset="0"/>
              </a:rPr>
              <a:t>maintained</a:t>
            </a:r>
            <a:r>
              <a:rPr sz="3200" spc="-10" dirty="0">
                <a:latin typeface="Times New Roman" pitchFamily="18" charset="0"/>
                <a:cs typeface="Times New Roman" pitchFamily="18" charset="0"/>
              </a:rPr>
              <a:t> </a:t>
            </a:r>
            <a:r>
              <a:rPr sz="3200" spc="-5" dirty="0">
                <a:latin typeface="Times New Roman" pitchFamily="18" charset="0"/>
                <a:cs typeface="Times New Roman" pitchFamily="18" charset="0"/>
              </a:rPr>
              <a:t>by….(</a:t>
            </a:r>
            <a:r>
              <a:rPr sz="3200" spc="-5">
                <a:latin typeface="Times New Roman" pitchFamily="18" charset="0"/>
                <a:cs typeface="Times New Roman" pitchFamily="18" charset="0"/>
              </a:rPr>
              <a:t>4</a:t>
            </a:r>
            <a:r>
              <a:rPr sz="3200" spc="-5" smtClean="0">
                <a:latin typeface="Times New Roman" pitchFamily="18" charset="0"/>
                <a:cs typeface="Times New Roman" pitchFamily="18" charset="0"/>
              </a:rPr>
              <a:t>).However</a:t>
            </a:r>
            <a:r>
              <a:rPr sz="3200" spc="-5" dirty="0">
                <a:latin typeface="Times New Roman" pitchFamily="18" charset="0"/>
                <a:cs typeface="Times New Roman" pitchFamily="18" charset="0"/>
              </a:rPr>
              <a:t>, her  </a:t>
            </a:r>
            <a:r>
              <a:rPr sz="3200" dirty="0">
                <a:latin typeface="Times New Roman" pitchFamily="18" charset="0"/>
                <a:cs typeface="Times New Roman" pitchFamily="18" charset="0"/>
              </a:rPr>
              <a:t>protective and </a:t>
            </a:r>
            <a:r>
              <a:rPr sz="3200" spc="-5" dirty="0">
                <a:latin typeface="Times New Roman" pitchFamily="18" charset="0"/>
                <a:cs typeface="Times New Roman" pitchFamily="18" charset="0"/>
              </a:rPr>
              <a:t>positive </a:t>
            </a:r>
            <a:r>
              <a:rPr sz="3200" dirty="0">
                <a:latin typeface="Times New Roman" pitchFamily="18" charset="0"/>
                <a:cs typeface="Times New Roman" pitchFamily="18" charset="0"/>
              </a:rPr>
              <a:t>factors </a:t>
            </a:r>
            <a:r>
              <a:rPr sz="3200" spc="-5" dirty="0">
                <a:latin typeface="Times New Roman" pitchFamily="18" charset="0"/>
                <a:cs typeface="Times New Roman" pitchFamily="18" charset="0"/>
              </a:rPr>
              <a:t>include….(5).</a:t>
            </a:r>
            <a:endParaRPr sz="320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5797" y="457022"/>
            <a:ext cx="7913370" cy="697230"/>
          </a:xfrm>
          <a:prstGeom prst="rect">
            <a:avLst/>
          </a:prstGeom>
        </p:spPr>
        <p:txBody>
          <a:bodyPr vert="horz" wrap="square" lIns="0" tIns="13335" rIns="0" bIns="0" rtlCol="0">
            <a:spAutoFit/>
          </a:bodyPr>
          <a:lstStyle/>
          <a:p>
            <a:pPr marL="12700">
              <a:lnSpc>
                <a:spcPct val="100000"/>
              </a:lnSpc>
              <a:spcBef>
                <a:spcPts val="105"/>
              </a:spcBef>
            </a:pPr>
            <a:r>
              <a:rPr sz="4400" b="1" spc="-5"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From Formulation </a:t>
            </a:r>
            <a:r>
              <a:rPr sz="44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to</a:t>
            </a:r>
            <a:r>
              <a:rPr sz="4400" b="1" spc="-6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sz="44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Treatment</a:t>
            </a:r>
            <a:endParaRPr sz="4400" b="1">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object 3"/>
          <p:cNvSpPr txBox="1"/>
          <p:nvPr/>
        </p:nvSpPr>
        <p:spPr>
          <a:xfrm>
            <a:off x="535940" y="1555750"/>
            <a:ext cx="7929880" cy="4370705"/>
          </a:xfrm>
          <a:prstGeom prst="rect">
            <a:avLst/>
          </a:prstGeom>
        </p:spPr>
        <p:txBody>
          <a:bodyPr vert="horz" wrap="square" lIns="0" tIns="67945" rIns="0" bIns="0" rtlCol="0">
            <a:spAutoFit/>
          </a:bodyPr>
          <a:lstStyle/>
          <a:p>
            <a:pPr marL="355600" marR="803275" indent="-343535" algn="just">
              <a:lnSpc>
                <a:spcPts val="3460"/>
              </a:lnSpc>
              <a:spcBef>
                <a:spcPts val="535"/>
              </a:spcBef>
              <a:buFont typeface="Arial"/>
              <a:buChar char="•"/>
              <a:tabLst>
                <a:tab pos="356235" algn="l"/>
              </a:tabLst>
            </a:pPr>
            <a:r>
              <a:rPr sz="3200" spc="-5" dirty="0">
                <a:latin typeface="Times New Roman" pitchFamily="18" charset="0"/>
                <a:cs typeface="Times New Roman" pitchFamily="18" charset="0"/>
              </a:rPr>
              <a:t>How </a:t>
            </a:r>
            <a:r>
              <a:rPr sz="3200" dirty="0">
                <a:latin typeface="Times New Roman" pitchFamily="18" charset="0"/>
                <a:cs typeface="Times New Roman" pitchFamily="18" charset="0"/>
              </a:rPr>
              <a:t>does </a:t>
            </a:r>
            <a:r>
              <a:rPr sz="3200" spc="-5" dirty="0">
                <a:latin typeface="Times New Roman" pitchFamily="18" charset="0"/>
                <a:cs typeface="Times New Roman" pitchFamily="18" charset="0"/>
              </a:rPr>
              <a:t>the </a:t>
            </a:r>
            <a:r>
              <a:rPr sz="3200" dirty="0">
                <a:latin typeface="Times New Roman" pitchFamily="18" charset="0"/>
                <a:cs typeface="Times New Roman" pitchFamily="18" charset="0"/>
              </a:rPr>
              <a:t>formulation </a:t>
            </a:r>
            <a:r>
              <a:rPr sz="3200" spc="-5" dirty="0">
                <a:latin typeface="Times New Roman" pitchFamily="18" charset="0"/>
                <a:cs typeface="Times New Roman" pitchFamily="18" charset="0"/>
              </a:rPr>
              <a:t>inform the  treatment</a:t>
            </a:r>
            <a:r>
              <a:rPr sz="3200" spc="-10" dirty="0">
                <a:latin typeface="Times New Roman" pitchFamily="18" charset="0"/>
                <a:cs typeface="Times New Roman" pitchFamily="18" charset="0"/>
              </a:rPr>
              <a:t> </a:t>
            </a:r>
            <a:r>
              <a:rPr sz="3200" spc="-5" dirty="0">
                <a:latin typeface="Times New Roman" pitchFamily="18" charset="0"/>
                <a:cs typeface="Times New Roman" pitchFamily="18" charset="0"/>
              </a:rPr>
              <a:t>plan?</a:t>
            </a:r>
            <a:endParaRPr sz="3200">
              <a:latin typeface="Times New Roman" pitchFamily="18" charset="0"/>
              <a:cs typeface="Times New Roman" pitchFamily="18" charset="0"/>
            </a:endParaRPr>
          </a:p>
          <a:p>
            <a:pPr marL="756285" lvl="1" indent="-287020" algn="just">
              <a:lnSpc>
                <a:spcPct val="100000"/>
              </a:lnSpc>
              <a:spcBef>
                <a:spcPts val="310"/>
              </a:spcBef>
              <a:buFont typeface="Arial"/>
              <a:buChar char="–"/>
              <a:tabLst>
                <a:tab pos="756920" algn="l"/>
              </a:tabLst>
            </a:pPr>
            <a:r>
              <a:rPr sz="2800" spc="-5" dirty="0">
                <a:latin typeface="Times New Roman" pitchFamily="18" charset="0"/>
                <a:cs typeface="Times New Roman" pitchFamily="18" charset="0"/>
              </a:rPr>
              <a:t>Best </a:t>
            </a:r>
            <a:r>
              <a:rPr sz="2800" spc="-10" dirty="0">
                <a:latin typeface="Times New Roman" pitchFamily="18" charset="0"/>
                <a:cs typeface="Times New Roman" pitchFamily="18" charset="0"/>
              </a:rPr>
              <a:t>practices </a:t>
            </a:r>
            <a:r>
              <a:rPr sz="2800" spc="-5" dirty="0">
                <a:latin typeface="Times New Roman" pitchFamily="18" charset="0"/>
                <a:cs typeface="Times New Roman" pitchFamily="18" charset="0"/>
              </a:rPr>
              <a:t>for </a:t>
            </a:r>
            <a:r>
              <a:rPr sz="2800" spc="-10" dirty="0">
                <a:latin typeface="Times New Roman" pitchFamily="18" charset="0"/>
                <a:cs typeface="Times New Roman" pitchFamily="18" charset="0"/>
              </a:rPr>
              <a:t>this</a:t>
            </a:r>
            <a:r>
              <a:rPr sz="2800" dirty="0">
                <a:latin typeface="Times New Roman" pitchFamily="18" charset="0"/>
                <a:cs typeface="Times New Roman" pitchFamily="18" charset="0"/>
              </a:rPr>
              <a:t> </a:t>
            </a:r>
            <a:r>
              <a:rPr sz="2800" spc="-5" dirty="0">
                <a:latin typeface="Times New Roman" pitchFamily="18" charset="0"/>
                <a:cs typeface="Times New Roman" pitchFamily="18" charset="0"/>
              </a:rPr>
              <a:t>disorder?</a:t>
            </a:r>
            <a:endParaRPr sz="2800">
              <a:latin typeface="Times New Roman" pitchFamily="18" charset="0"/>
              <a:cs typeface="Times New Roman" pitchFamily="18" charset="0"/>
            </a:endParaRPr>
          </a:p>
          <a:p>
            <a:pPr marL="756285" marR="38100" lvl="1" indent="-287020" algn="just">
              <a:lnSpc>
                <a:spcPts val="3030"/>
              </a:lnSpc>
              <a:spcBef>
                <a:spcPts val="710"/>
              </a:spcBef>
              <a:buFont typeface="Arial"/>
              <a:buChar char="–"/>
              <a:tabLst>
                <a:tab pos="756920" algn="l"/>
              </a:tabLst>
            </a:pPr>
            <a:r>
              <a:rPr sz="2800" spc="-5" dirty="0">
                <a:latin typeface="Times New Roman" pitchFamily="18" charset="0"/>
                <a:cs typeface="Times New Roman" pitchFamily="18" charset="0"/>
              </a:rPr>
              <a:t>Which types of interventions will address the  </a:t>
            </a:r>
            <a:r>
              <a:rPr sz="2800" spc="-10" dirty="0">
                <a:latin typeface="Times New Roman" pitchFamily="18" charset="0"/>
                <a:cs typeface="Times New Roman" pitchFamily="18" charset="0"/>
              </a:rPr>
              <a:t>predisposing, </a:t>
            </a:r>
            <a:r>
              <a:rPr sz="2800" spc="-5" dirty="0">
                <a:latin typeface="Times New Roman" pitchFamily="18" charset="0"/>
                <a:cs typeface="Times New Roman" pitchFamily="18" charset="0"/>
              </a:rPr>
              <a:t>precipitating and perpetuating  factors?</a:t>
            </a:r>
            <a:endParaRPr sz="2800">
              <a:latin typeface="Times New Roman" pitchFamily="18" charset="0"/>
              <a:cs typeface="Times New Roman" pitchFamily="18" charset="0"/>
            </a:endParaRPr>
          </a:p>
          <a:p>
            <a:pPr marL="756285" marR="131445" lvl="1" indent="-287020" algn="just">
              <a:lnSpc>
                <a:spcPts val="3020"/>
              </a:lnSpc>
              <a:spcBef>
                <a:spcPts val="665"/>
              </a:spcBef>
              <a:buFont typeface="Arial"/>
              <a:buChar char="–"/>
              <a:tabLst>
                <a:tab pos="756920" algn="l"/>
              </a:tabLst>
            </a:pPr>
            <a:r>
              <a:rPr sz="2800" spc="-10" dirty="0">
                <a:latin typeface="Times New Roman" pitchFamily="18" charset="0"/>
                <a:cs typeface="Times New Roman" pitchFamily="18" charset="0"/>
              </a:rPr>
              <a:t>How </a:t>
            </a:r>
            <a:r>
              <a:rPr sz="2800" spc="-5" dirty="0">
                <a:latin typeface="Times New Roman" pitchFamily="18" charset="0"/>
                <a:cs typeface="Times New Roman" pitchFamily="18" charset="0"/>
              </a:rPr>
              <a:t>do you ensure that diversity factors are  considered?</a:t>
            </a:r>
            <a:endParaRPr sz="2800">
              <a:latin typeface="Times New Roman" pitchFamily="18" charset="0"/>
              <a:cs typeface="Times New Roman" pitchFamily="18" charset="0"/>
            </a:endParaRPr>
          </a:p>
          <a:p>
            <a:pPr marL="756285" marR="5080" lvl="1" indent="-287020" algn="just">
              <a:lnSpc>
                <a:spcPts val="3020"/>
              </a:lnSpc>
              <a:spcBef>
                <a:spcPts val="685"/>
              </a:spcBef>
              <a:buFont typeface="Arial"/>
              <a:buChar char="–"/>
              <a:tabLst>
                <a:tab pos="756920" algn="l"/>
              </a:tabLst>
            </a:pPr>
            <a:r>
              <a:rPr sz="2800" spc="-5" dirty="0">
                <a:latin typeface="Times New Roman" pitchFamily="18" charset="0"/>
                <a:cs typeface="Times New Roman" pitchFamily="18" charset="0"/>
              </a:rPr>
              <a:t>How do you tailor treatments so that they are  more</a:t>
            </a:r>
            <a:r>
              <a:rPr sz="2800" spc="-10" dirty="0">
                <a:latin typeface="Times New Roman" pitchFamily="18" charset="0"/>
                <a:cs typeface="Times New Roman" pitchFamily="18" charset="0"/>
              </a:rPr>
              <a:t> </a:t>
            </a:r>
            <a:r>
              <a:rPr sz="2800" spc="-5" dirty="0">
                <a:latin typeface="Times New Roman" pitchFamily="18" charset="0"/>
                <a:cs typeface="Times New Roman" pitchFamily="18" charset="0"/>
              </a:rPr>
              <a:t>strength-based?</a:t>
            </a:r>
            <a:endParaRPr sz="280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05633" y="457022"/>
            <a:ext cx="4333240" cy="697230"/>
          </a:xfrm>
          <a:prstGeom prst="rect">
            <a:avLst/>
          </a:prstGeom>
        </p:spPr>
        <p:txBody>
          <a:bodyPr vert="horz" wrap="square" lIns="0" tIns="13335" rIns="0" bIns="0" rtlCol="0">
            <a:spAutoFit/>
          </a:bodyPr>
          <a:lstStyle/>
          <a:p>
            <a:pPr marL="12700">
              <a:lnSpc>
                <a:spcPct val="100000"/>
              </a:lnSpc>
              <a:spcBef>
                <a:spcPts val="105"/>
              </a:spcBef>
            </a:pPr>
            <a:r>
              <a:rPr sz="4400" b="1" spc="-5" dirty="0">
                <a:solidFill>
                  <a:srgbClr val="FFC000"/>
                </a:solidFill>
                <a:latin typeface="Times New Roman" pitchFamily="18" charset="0"/>
                <a:cs typeface="Times New Roman" pitchFamily="18" charset="0"/>
              </a:rPr>
              <a:t>Final</a:t>
            </a:r>
            <a:r>
              <a:rPr sz="4400" b="1" spc="-75" dirty="0">
                <a:solidFill>
                  <a:srgbClr val="FFC000"/>
                </a:solidFill>
                <a:latin typeface="Times New Roman" pitchFamily="18" charset="0"/>
                <a:cs typeface="Times New Roman" pitchFamily="18" charset="0"/>
              </a:rPr>
              <a:t> </a:t>
            </a:r>
            <a:r>
              <a:rPr sz="4400" b="1" dirty="0">
                <a:solidFill>
                  <a:srgbClr val="FFC000"/>
                </a:solidFill>
                <a:latin typeface="Times New Roman" pitchFamily="18" charset="0"/>
                <a:cs typeface="Times New Roman" pitchFamily="18" charset="0"/>
              </a:rPr>
              <a:t>Thoughts…</a:t>
            </a:r>
            <a:endParaRPr sz="4400" b="1">
              <a:solidFill>
                <a:srgbClr val="FFC000"/>
              </a:solidFill>
              <a:latin typeface="Times New Roman" pitchFamily="18" charset="0"/>
              <a:cs typeface="Times New Roman" pitchFamily="18" charset="0"/>
            </a:endParaRPr>
          </a:p>
        </p:txBody>
      </p:sp>
      <p:sp>
        <p:nvSpPr>
          <p:cNvPr id="3" name="object 3"/>
          <p:cNvSpPr txBox="1"/>
          <p:nvPr/>
        </p:nvSpPr>
        <p:spPr>
          <a:xfrm>
            <a:off x="4727828" y="1607566"/>
            <a:ext cx="3867150" cy="3207929"/>
          </a:xfrm>
          <a:prstGeom prst="rect">
            <a:avLst/>
          </a:prstGeom>
        </p:spPr>
        <p:txBody>
          <a:bodyPr vert="horz" wrap="square" lIns="0" tIns="12065" rIns="0" bIns="0" rtlCol="0">
            <a:spAutoFit/>
          </a:bodyPr>
          <a:lstStyle/>
          <a:p>
            <a:pPr marL="355600" marR="464820" indent="-342900">
              <a:lnSpc>
                <a:spcPct val="100000"/>
              </a:lnSpc>
              <a:spcBef>
                <a:spcPts val="95"/>
              </a:spcBef>
              <a:buFont typeface="Arial"/>
              <a:buChar char="•"/>
              <a:tabLst>
                <a:tab pos="354965" algn="l"/>
                <a:tab pos="355600" algn="l"/>
              </a:tabLst>
            </a:pPr>
            <a:r>
              <a:rPr sz="2800" spc="-5" dirty="0">
                <a:latin typeface="Times New Roman" pitchFamily="18" charset="0"/>
                <a:cs typeface="Times New Roman" pitchFamily="18" charset="0"/>
              </a:rPr>
              <a:t>Begin using</a:t>
            </a:r>
            <a:r>
              <a:rPr sz="2800" spc="-80" dirty="0">
                <a:latin typeface="Times New Roman" pitchFamily="18" charset="0"/>
                <a:cs typeface="Times New Roman" pitchFamily="18" charset="0"/>
              </a:rPr>
              <a:t> </a:t>
            </a:r>
            <a:r>
              <a:rPr sz="2800" spc="-5" dirty="0">
                <a:latin typeface="Times New Roman" pitchFamily="18" charset="0"/>
                <a:cs typeface="Times New Roman" pitchFamily="18" charset="0"/>
              </a:rPr>
              <a:t>DSM-5  enhancements</a:t>
            </a:r>
            <a:endParaRPr sz="2800">
              <a:latin typeface="Times New Roman" pitchFamily="18" charset="0"/>
              <a:cs typeface="Times New Roman" pitchFamily="18" charset="0"/>
            </a:endParaRPr>
          </a:p>
          <a:p>
            <a:pPr marL="355600" marR="301625" indent="-342900">
              <a:lnSpc>
                <a:spcPct val="100000"/>
              </a:lnSpc>
              <a:spcBef>
                <a:spcPts val="675"/>
              </a:spcBef>
              <a:buFont typeface="Arial"/>
              <a:buChar char="•"/>
              <a:tabLst>
                <a:tab pos="354965" algn="l"/>
                <a:tab pos="355600" algn="l"/>
              </a:tabLst>
            </a:pPr>
            <a:r>
              <a:rPr sz="2800" spc="-10" dirty="0">
                <a:latin typeface="Times New Roman" pitchFamily="18" charset="0"/>
                <a:cs typeface="Times New Roman" pitchFamily="18" charset="0"/>
              </a:rPr>
              <a:t>DSM-5 </a:t>
            </a:r>
            <a:r>
              <a:rPr sz="2800" spc="-5" dirty="0">
                <a:latin typeface="Times New Roman" pitchFamily="18" charset="0"/>
                <a:cs typeface="Times New Roman" pitchFamily="18" charset="0"/>
              </a:rPr>
              <a:t>can help </a:t>
            </a:r>
            <a:r>
              <a:rPr sz="2800" spc="-10" dirty="0">
                <a:latin typeface="Times New Roman" pitchFamily="18" charset="0"/>
                <a:cs typeface="Times New Roman" pitchFamily="18" charset="0"/>
              </a:rPr>
              <a:t>you  </a:t>
            </a:r>
            <a:r>
              <a:rPr sz="2800" spc="-5" dirty="0">
                <a:latin typeface="Times New Roman" pitchFamily="18" charset="0"/>
                <a:cs typeface="Times New Roman" pitchFamily="18" charset="0"/>
              </a:rPr>
              <a:t>identify the five</a:t>
            </a:r>
            <a:r>
              <a:rPr sz="2800" spc="-30" dirty="0">
                <a:latin typeface="Times New Roman" pitchFamily="18" charset="0"/>
                <a:cs typeface="Times New Roman" pitchFamily="18" charset="0"/>
              </a:rPr>
              <a:t> </a:t>
            </a:r>
            <a:r>
              <a:rPr sz="2800" spc="-5" dirty="0">
                <a:latin typeface="Times New Roman" pitchFamily="18" charset="0"/>
                <a:cs typeface="Times New Roman" pitchFamily="18" charset="0"/>
              </a:rPr>
              <a:t>P’s</a:t>
            </a:r>
            <a:endParaRPr sz="2800">
              <a:latin typeface="Times New Roman" pitchFamily="18" charset="0"/>
              <a:cs typeface="Times New Roman" pitchFamily="18" charset="0"/>
            </a:endParaRPr>
          </a:p>
          <a:p>
            <a:pPr marL="355600" marR="5080" indent="-342900">
              <a:lnSpc>
                <a:spcPct val="100499"/>
              </a:lnSpc>
              <a:spcBef>
                <a:spcPts val="655"/>
              </a:spcBef>
              <a:buFont typeface="Arial"/>
              <a:buChar char="•"/>
              <a:tabLst>
                <a:tab pos="354965" algn="l"/>
                <a:tab pos="355600" algn="l"/>
              </a:tabLst>
            </a:pPr>
            <a:r>
              <a:rPr sz="2800" spc="-5" dirty="0">
                <a:latin typeface="Times New Roman" pitchFamily="18" charset="0"/>
                <a:cs typeface="Times New Roman" pitchFamily="18" charset="0"/>
              </a:rPr>
              <a:t>Case formulation is a  skill and </a:t>
            </a:r>
            <a:r>
              <a:rPr sz="2800" spc="-10" dirty="0">
                <a:latin typeface="Times New Roman" pitchFamily="18" charset="0"/>
                <a:cs typeface="Times New Roman" pitchFamily="18" charset="0"/>
              </a:rPr>
              <a:t>has </a:t>
            </a:r>
            <a:r>
              <a:rPr sz="2800" spc="-5" dirty="0">
                <a:latin typeface="Times New Roman" pitchFamily="18" charset="0"/>
                <a:cs typeface="Times New Roman" pitchFamily="18" charset="0"/>
              </a:rPr>
              <a:t>been </a:t>
            </a:r>
            <a:r>
              <a:rPr sz="2800" spc="-10" dirty="0">
                <a:latin typeface="Times New Roman" pitchFamily="18" charset="0"/>
                <a:cs typeface="Times New Roman" pitchFamily="18" charset="0"/>
              </a:rPr>
              <a:t>tied  </a:t>
            </a:r>
            <a:r>
              <a:rPr sz="2800" spc="-5" dirty="0">
                <a:latin typeface="Times New Roman" pitchFamily="18" charset="0"/>
                <a:cs typeface="Times New Roman" pitchFamily="18" charset="0"/>
              </a:rPr>
              <a:t>to </a:t>
            </a:r>
            <a:r>
              <a:rPr sz="2800" spc="-10" dirty="0">
                <a:latin typeface="Times New Roman" pitchFamily="18" charset="0"/>
                <a:cs typeface="Times New Roman" pitchFamily="18" charset="0"/>
              </a:rPr>
              <a:t>better</a:t>
            </a:r>
            <a:r>
              <a:rPr sz="2800" spc="-20" dirty="0">
                <a:latin typeface="Times New Roman" pitchFamily="18" charset="0"/>
                <a:cs typeface="Times New Roman" pitchFamily="18" charset="0"/>
              </a:rPr>
              <a:t> </a:t>
            </a:r>
            <a:r>
              <a:rPr sz="2800" spc="-5" dirty="0">
                <a:latin typeface="Times New Roman" pitchFamily="18" charset="0"/>
                <a:cs typeface="Times New Roman" pitchFamily="18" charset="0"/>
              </a:rPr>
              <a:t>outcome</a:t>
            </a:r>
            <a:endParaRPr sz="2800">
              <a:latin typeface="Times New Roman" pitchFamily="18" charset="0"/>
              <a:cs typeface="Times New Roman" pitchFamily="18" charset="0"/>
            </a:endParaRPr>
          </a:p>
        </p:txBody>
      </p:sp>
      <p:sp>
        <p:nvSpPr>
          <p:cNvPr id="4" name="object 4"/>
          <p:cNvSpPr/>
          <p:nvPr/>
        </p:nvSpPr>
        <p:spPr>
          <a:xfrm>
            <a:off x="685800" y="1600200"/>
            <a:ext cx="3810000" cy="4038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52397" y="187274"/>
            <a:ext cx="5838190" cy="1243289"/>
          </a:xfrm>
          <a:prstGeom prst="rect">
            <a:avLst/>
          </a:prstGeom>
        </p:spPr>
        <p:txBody>
          <a:bodyPr vert="horz" wrap="square" lIns="0" tIns="12065" rIns="0" bIns="0" rtlCol="0">
            <a:spAutoFit/>
          </a:bodyPr>
          <a:lstStyle/>
          <a:p>
            <a:pPr marL="12700" marR="5080" indent="1002665" algn="r">
              <a:lnSpc>
                <a:spcPct val="100000"/>
              </a:lnSpc>
              <a:spcBef>
                <a:spcPts val="95"/>
              </a:spcBef>
            </a:pPr>
            <a:r>
              <a:rPr sz="4000" spc="-5" dirty="0">
                <a:solidFill>
                  <a:srgbClr val="FFC000"/>
                </a:solidFill>
                <a:latin typeface="Times New Roman" pitchFamily="18" charset="0"/>
                <a:cs typeface="Times New Roman" pitchFamily="18" charset="0"/>
              </a:rPr>
              <a:t>DSM-5 Informed  Case Formulation</a:t>
            </a:r>
            <a:r>
              <a:rPr sz="4000" spc="-65" dirty="0">
                <a:solidFill>
                  <a:srgbClr val="FFC000"/>
                </a:solidFill>
                <a:latin typeface="Times New Roman" pitchFamily="18" charset="0"/>
                <a:cs typeface="Times New Roman" pitchFamily="18" charset="0"/>
              </a:rPr>
              <a:t> </a:t>
            </a:r>
            <a:r>
              <a:rPr sz="4000" spc="-5" dirty="0">
                <a:solidFill>
                  <a:srgbClr val="FFC000"/>
                </a:solidFill>
                <a:latin typeface="Times New Roman" pitchFamily="18" charset="0"/>
                <a:cs typeface="Times New Roman" pitchFamily="18" charset="0"/>
              </a:rPr>
              <a:t>Process</a:t>
            </a:r>
          </a:p>
        </p:txBody>
      </p:sp>
      <p:grpSp>
        <p:nvGrpSpPr>
          <p:cNvPr id="3" name="object 3"/>
          <p:cNvGrpSpPr/>
          <p:nvPr/>
        </p:nvGrpSpPr>
        <p:grpSpPr>
          <a:xfrm>
            <a:off x="905903" y="1636141"/>
            <a:ext cx="1951989" cy="2517775"/>
            <a:chOff x="905903" y="1636141"/>
            <a:chExt cx="1951989" cy="2517775"/>
          </a:xfrm>
        </p:grpSpPr>
        <p:sp>
          <p:nvSpPr>
            <p:cNvPr id="4" name="object 4"/>
            <p:cNvSpPr/>
            <p:nvPr/>
          </p:nvSpPr>
          <p:spPr>
            <a:xfrm>
              <a:off x="1142568" y="2996565"/>
              <a:ext cx="1303020" cy="1144905"/>
            </a:xfrm>
            <a:custGeom>
              <a:avLst/>
              <a:gdLst/>
              <a:ahLst/>
              <a:cxnLst/>
              <a:rect l="l" t="t" r="r" b="b"/>
              <a:pathLst>
                <a:path w="1303020" h="1144904">
                  <a:moveTo>
                    <a:pt x="375843" y="0"/>
                  </a:moveTo>
                  <a:lnTo>
                    <a:pt x="0" y="0"/>
                  </a:lnTo>
                  <a:lnTo>
                    <a:pt x="0" y="1046226"/>
                  </a:lnTo>
                  <a:lnTo>
                    <a:pt x="893368" y="1046226"/>
                  </a:lnTo>
                  <a:lnTo>
                    <a:pt x="893368" y="1144397"/>
                  </a:lnTo>
                  <a:lnTo>
                    <a:pt x="1302816" y="858266"/>
                  </a:lnTo>
                  <a:lnTo>
                    <a:pt x="893368" y="572262"/>
                  </a:lnTo>
                  <a:lnTo>
                    <a:pt x="893368" y="670433"/>
                  </a:lnTo>
                  <a:lnTo>
                    <a:pt x="375843" y="670433"/>
                  </a:lnTo>
                  <a:lnTo>
                    <a:pt x="375843" y="0"/>
                  </a:lnTo>
                  <a:close/>
                </a:path>
              </a:pathLst>
            </a:custGeom>
            <a:solidFill>
              <a:srgbClr val="C7C7C8"/>
            </a:solidFill>
          </p:spPr>
          <p:txBody>
            <a:bodyPr wrap="square" lIns="0" tIns="0" rIns="0" bIns="0" rtlCol="0"/>
            <a:lstStyle/>
            <a:p>
              <a:endParaRPr/>
            </a:p>
          </p:txBody>
        </p:sp>
        <p:sp>
          <p:nvSpPr>
            <p:cNvPr id="5" name="object 5"/>
            <p:cNvSpPr/>
            <p:nvPr/>
          </p:nvSpPr>
          <p:spPr>
            <a:xfrm>
              <a:off x="1142568" y="2996565"/>
              <a:ext cx="1303020" cy="1144905"/>
            </a:xfrm>
            <a:custGeom>
              <a:avLst/>
              <a:gdLst/>
              <a:ahLst/>
              <a:cxnLst/>
              <a:rect l="l" t="t" r="r" b="b"/>
              <a:pathLst>
                <a:path w="1303020" h="1144904">
                  <a:moveTo>
                    <a:pt x="375843" y="0"/>
                  </a:moveTo>
                  <a:lnTo>
                    <a:pt x="375843" y="670433"/>
                  </a:lnTo>
                  <a:lnTo>
                    <a:pt x="893368" y="670433"/>
                  </a:lnTo>
                  <a:lnTo>
                    <a:pt x="893368" y="572262"/>
                  </a:lnTo>
                  <a:lnTo>
                    <a:pt x="1302816" y="858266"/>
                  </a:lnTo>
                  <a:lnTo>
                    <a:pt x="893368" y="1144397"/>
                  </a:lnTo>
                  <a:lnTo>
                    <a:pt x="893368" y="1046226"/>
                  </a:lnTo>
                  <a:lnTo>
                    <a:pt x="0" y="1046226"/>
                  </a:lnTo>
                  <a:lnTo>
                    <a:pt x="0" y="0"/>
                  </a:lnTo>
                  <a:lnTo>
                    <a:pt x="375843" y="0"/>
                  </a:lnTo>
                  <a:close/>
                </a:path>
              </a:pathLst>
            </a:custGeom>
            <a:ln w="25400">
              <a:solidFill>
                <a:srgbClr val="FFFFFF"/>
              </a:solidFill>
            </a:ln>
          </p:spPr>
          <p:txBody>
            <a:bodyPr wrap="square" lIns="0" tIns="0" rIns="0" bIns="0" rtlCol="0"/>
            <a:lstStyle/>
            <a:p>
              <a:endParaRPr/>
            </a:p>
          </p:txBody>
        </p:sp>
        <p:sp>
          <p:nvSpPr>
            <p:cNvPr id="6" name="object 6"/>
            <p:cNvSpPr/>
            <p:nvPr/>
          </p:nvSpPr>
          <p:spPr>
            <a:xfrm>
              <a:off x="918603" y="1648841"/>
              <a:ext cx="1926589" cy="1348740"/>
            </a:xfrm>
            <a:custGeom>
              <a:avLst/>
              <a:gdLst/>
              <a:ahLst/>
              <a:cxnLst/>
              <a:rect l="l" t="t" r="r" b="b"/>
              <a:pathLst>
                <a:path w="1926589" h="1348739">
                  <a:moveTo>
                    <a:pt x="1701660" y="0"/>
                  </a:moveTo>
                  <a:lnTo>
                    <a:pt x="224790" y="0"/>
                  </a:lnTo>
                  <a:lnTo>
                    <a:pt x="179488" y="4569"/>
                  </a:lnTo>
                  <a:lnTo>
                    <a:pt x="137293" y="17674"/>
                  </a:lnTo>
                  <a:lnTo>
                    <a:pt x="99110" y="38408"/>
                  </a:lnTo>
                  <a:lnTo>
                    <a:pt x="65841" y="65865"/>
                  </a:lnTo>
                  <a:lnTo>
                    <a:pt x="38392" y="99138"/>
                  </a:lnTo>
                  <a:lnTo>
                    <a:pt x="17665" y="137320"/>
                  </a:lnTo>
                  <a:lnTo>
                    <a:pt x="4567" y="179506"/>
                  </a:lnTo>
                  <a:lnTo>
                    <a:pt x="0" y="224789"/>
                  </a:lnTo>
                  <a:lnTo>
                    <a:pt x="0" y="1123696"/>
                  </a:lnTo>
                  <a:lnTo>
                    <a:pt x="4567" y="1168973"/>
                  </a:lnTo>
                  <a:lnTo>
                    <a:pt x="17665" y="1211145"/>
                  </a:lnTo>
                  <a:lnTo>
                    <a:pt x="38392" y="1249307"/>
                  </a:lnTo>
                  <a:lnTo>
                    <a:pt x="65841" y="1282557"/>
                  </a:lnTo>
                  <a:lnTo>
                    <a:pt x="99110" y="1309990"/>
                  </a:lnTo>
                  <a:lnTo>
                    <a:pt x="137293" y="1330704"/>
                  </a:lnTo>
                  <a:lnTo>
                    <a:pt x="179488" y="1343794"/>
                  </a:lnTo>
                  <a:lnTo>
                    <a:pt x="224790" y="1348359"/>
                  </a:lnTo>
                  <a:lnTo>
                    <a:pt x="1701660" y="1348359"/>
                  </a:lnTo>
                  <a:lnTo>
                    <a:pt x="1746943" y="1343794"/>
                  </a:lnTo>
                  <a:lnTo>
                    <a:pt x="1789129" y="1330704"/>
                  </a:lnTo>
                  <a:lnTo>
                    <a:pt x="1827312" y="1309990"/>
                  </a:lnTo>
                  <a:lnTo>
                    <a:pt x="1860584" y="1282557"/>
                  </a:lnTo>
                  <a:lnTo>
                    <a:pt x="1888041" y="1249307"/>
                  </a:lnTo>
                  <a:lnTo>
                    <a:pt x="1908775" y="1211145"/>
                  </a:lnTo>
                  <a:lnTo>
                    <a:pt x="1921880" y="1168973"/>
                  </a:lnTo>
                  <a:lnTo>
                    <a:pt x="1926450" y="1123696"/>
                  </a:lnTo>
                  <a:lnTo>
                    <a:pt x="1926450" y="224789"/>
                  </a:lnTo>
                  <a:lnTo>
                    <a:pt x="1921880" y="179506"/>
                  </a:lnTo>
                  <a:lnTo>
                    <a:pt x="1908775" y="137320"/>
                  </a:lnTo>
                  <a:lnTo>
                    <a:pt x="1888041" y="99138"/>
                  </a:lnTo>
                  <a:lnTo>
                    <a:pt x="1860584" y="65865"/>
                  </a:lnTo>
                  <a:lnTo>
                    <a:pt x="1827312" y="38408"/>
                  </a:lnTo>
                  <a:lnTo>
                    <a:pt x="1789129" y="17674"/>
                  </a:lnTo>
                  <a:lnTo>
                    <a:pt x="1746943" y="4569"/>
                  </a:lnTo>
                  <a:lnTo>
                    <a:pt x="1701660" y="0"/>
                  </a:lnTo>
                  <a:close/>
                </a:path>
              </a:pathLst>
            </a:custGeom>
            <a:solidFill>
              <a:srgbClr val="6E6E74"/>
            </a:solidFill>
          </p:spPr>
          <p:txBody>
            <a:bodyPr wrap="square" lIns="0" tIns="0" rIns="0" bIns="0" rtlCol="0"/>
            <a:lstStyle/>
            <a:p>
              <a:endParaRPr/>
            </a:p>
          </p:txBody>
        </p:sp>
        <p:sp>
          <p:nvSpPr>
            <p:cNvPr id="7" name="object 7"/>
            <p:cNvSpPr/>
            <p:nvPr/>
          </p:nvSpPr>
          <p:spPr>
            <a:xfrm>
              <a:off x="918603" y="1648841"/>
              <a:ext cx="1926589" cy="1348740"/>
            </a:xfrm>
            <a:custGeom>
              <a:avLst/>
              <a:gdLst/>
              <a:ahLst/>
              <a:cxnLst/>
              <a:rect l="l" t="t" r="r" b="b"/>
              <a:pathLst>
                <a:path w="1926589" h="1348739">
                  <a:moveTo>
                    <a:pt x="0" y="224789"/>
                  </a:moveTo>
                  <a:lnTo>
                    <a:pt x="4567" y="179506"/>
                  </a:lnTo>
                  <a:lnTo>
                    <a:pt x="17665" y="137320"/>
                  </a:lnTo>
                  <a:lnTo>
                    <a:pt x="38392" y="99138"/>
                  </a:lnTo>
                  <a:lnTo>
                    <a:pt x="65841" y="65865"/>
                  </a:lnTo>
                  <a:lnTo>
                    <a:pt x="99110" y="38408"/>
                  </a:lnTo>
                  <a:lnTo>
                    <a:pt x="137293" y="17674"/>
                  </a:lnTo>
                  <a:lnTo>
                    <a:pt x="179488" y="4569"/>
                  </a:lnTo>
                  <a:lnTo>
                    <a:pt x="224790" y="0"/>
                  </a:lnTo>
                  <a:lnTo>
                    <a:pt x="1701660" y="0"/>
                  </a:lnTo>
                  <a:lnTo>
                    <a:pt x="1746943" y="4569"/>
                  </a:lnTo>
                  <a:lnTo>
                    <a:pt x="1789129" y="17674"/>
                  </a:lnTo>
                  <a:lnTo>
                    <a:pt x="1827312" y="38408"/>
                  </a:lnTo>
                  <a:lnTo>
                    <a:pt x="1860584" y="65865"/>
                  </a:lnTo>
                  <a:lnTo>
                    <a:pt x="1888041" y="99138"/>
                  </a:lnTo>
                  <a:lnTo>
                    <a:pt x="1908775" y="137320"/>
                  </a:lnTo>
                  <a:lnTo>
                    <a:pt x="1921880" y="179506"/>
                  </a:lnTo>
                  <a:lnTo>
                    <a:pt x="1926450" y="224789"/>
                  </a:lnTo>
                  <a:lnTo>
                    <a:pt x="1926450" y="1123696"/>
                  </a:lnTo>
                  <a:lnTo>
                    <a:pt x="1921880" y="1168973"/>
                  </a:lnTo>
                  <a:lnTo>
                    <a:pt x="1908775" y="1211145"/>
                  </a:lnTo>
                  <a:lnTo>
                    <a:pt x="1888041" y="1249307"/>
                  </a:lnTo>
                  <a:lnTo>
                    <a:pt x="1860584" y="1282557"/>
                  </a:lnTo>
                  <a:lnTo>
                    <a:pt x="1827312" y="1309990"/>
                  </a:lnTo>
                  <a:lnTo>
                    <a:pt x="1789129" y="1330704"/>
                  </a:lnTo>
                  <a:lnTo>
                    <a:pt x="1746943" y="1343794"/>
                  </a:lnTo>
                  <a:lnTo>
                    <a:pt x="1701660" y="1348359"/>
                  </a:lnTo>
                  <a:lnTo>
                    <a:pt x="224790" y="1348359"/>
                  </a:lnTo>
                  <a:lnTo>
                    <a:pt x="179488" y="1343794"/>
                  </a:lnTo>
                  <a:lnTo>
                    <a:pt x="137293" y="1330704"/>
                  </a:lnTo>
                  <a:lnTo>
                    <a:pt x="99110" y="1309990"/>
                  </a:lnTo>
                  <a:lnTo>
                    <a:pt x="65841" y="1282557"/>
                  </a:lnTo>
                  <a:lnTo>
                    <a:pt x="38392" y="1249307"/>
                  </a:lnTo>
                  <a:lnTo>
                    <a:pt x="17665" y="1211145"/>
                  </a:lnTo>
                  <a:lnTo>
                    <a:pt x="4567" y="1168973"/>
                  </a:lnTo>
                  <a:lnTo>
                    <a:pt x="0" y="1123696"/>
                  </a:lnTo>
                  <a:lnTo>
                    <a:pt x="0" y="224789"/>
                  </a:lnTo>
                  <a:close/>
                </a:path>
              </a:pathLst>
            </a:custGeom>
            <a:ln w="25400">
              <a:solidFill>
                <a:srgbClr val="FFFFFF"/>
              </a:solidFill>
            </a:ln>
          </p:spPr>
          <p:txBody>
            <a:bodyPr wrap="square" lIns="0" tIns="0" rIns="0" bIns="0" rtlCol="0"/>
            <a:lstStyle/>
            <a:p>
              <a:endParaRPr/>
            </a:p>
          </p:txBody>
        </p:sp>
      </p:grpSp>
      <p:sp>
        <p:nvSpPr>
          <p:cNvPr id="8" name="object 8"/>
          <p:cNvSpPr txBox="1"/>
          <p:nvPr/>
        </p:nvSpPr>
        <p:spPr>
          <a:xfrm>
            <a:off x="1106220" y="2124582"/>
            <a:ext cx="1550670" cy="381515"/>
          </a:xfrm>
          <a:prstGeom prst="rect">
            <a:avLst/>
          </a:prstGeom>
        </p:spPr>
        <p:txBody>
          <a:bodyPr vert="horz" wrap="square" lIns="0" tIns="12065" rIns="0" bIns="0" rtlCol="0">
            <a:spAutoFit/>
          </a:bodyPr>
          <a:lstStyle/>
          <a:p>
            <a:pPr marL="12700">
              <a:lnSpc>
                <a:spcPct val="100000"/>
              </a:lnSpc>
              <a:spcBef>
                <a:spcPts val="95"/>
              </a:spcBef>
            </a:pPr>
            <a:r>
              <a:rPr sz="2400" b="1" spc="-10" dirty="0">
                <a:solidFill>
                  <a:srgbClr val="FFC000"/>
                </a:solidFill>
                <a:latin typeface="Times New Roman" pitchFamily="18" charset="0"/>
                <a:cs typeface="Times New Roman" pitchFamily="18" charset="0"/>
              </a:rPr>
              <a:t>Assessment</a:t>
            </a:r>
            <a:endParaRPr sz="2400" b="1">
              <a:solidFill>
                <a:srgbClr val="FFC000"/>
              </a:solidFill>
              <a:latin typeface="Times New Roman" pitchFamily="18" charset="0"/>
              <a:cs typeface="Times New Roman" pitchFamily="18" charset="0"/>
            </a:endParaRPr>
          </a:p>
        </p:txBody>
      </p:sp>
      <p:sp>
        <p:nvSpPr>
          <p:cNvPr id="9" name="object 9"/>
          <p:cNvSpPr txBox="1"/>
          <p:nvPr/>
        </p:nvSpPr>
        <p:spPr>
          <a:xfrm>
            <a:off x="3076194" y="1915160"/>
            <a:ext cx="2025650" cy="259686"/>
          </a:xfrm>
          <a:prstGeom prst="rect">
            <a:avLst/>
          </a:prstGeom>
        </p:spPr>
        <p:txBody>
          <a:bodyPr vert="horz" wrap="square" lIns="0" tIns="13335" rIns="0" bIns="0" rtlCol="0">
            <a:spAutoFit/>
          </a:bodyPr>
          <a:lstStyle/>
          <a:p>
            <a:pPr marL="127000" indent="-114300">
              <a:lnSpc>
                <a:spcPct val="100000"/>
              </a:lnSpc>
              <a:spcBef>
                <a:spcPts val="105"/>
              </a:spcBef>
              <a:buSzPct val="92857"/>
              <a:buChar char="•"/>
              <a:tabLst>
                <a:tab pos="127000" algn="l"/>
              </a:tabLst>
            </a:pPr>
            <a:r>
              <a:rPr sz="1600" dirty="0">
                <a:latin typeface="Times New Roman" pitchFamily="18" charset="0"/>
                <a:cs typeface="Times New Roman" pitchFamily="18" charset="0"/>
              </a:rPr>
              <a:t>DSM-5</a:t>
            </a:r>
            <a:r>
              <a:rPr sz="1600" spc="-75" dirty="0">
                <a:latin typeface="Times New Roman" pitchFamily="18" charset="0"/>
                <a:cs typeface="Times New Roman" pitchFamily="18" charset="0"/>
              </a:rPr>
              <a:t> </a:t>
            </a:r>
            <a:r>
              <a:rPr sz="1600" spc="-5" dirty="0">
                <a:latin typeface="Times New Roman" pitchFamily="18" charset="0"/>
                <a:cs typeface="Times New Roman" pitchFamily="18" charset="0"/>
              </a:rPr>
              <a:t>Enhancements</a:t>
            </a:r>
            <a:endParaRPr sz="1600">
              <a:latin typeface="Times New Roman" pitchFamily="18" charset="0"/>
              <a:cs typeface="Times New Roman" pitchFamily="18" charset="0"/>
            </a:endParaRPr>
          </a:p>
        </p:txBody>
      </p:sp>
      <p:sp>
        <p:nvSpPr>
          <p:cNvPr id="10" name="object 10"/>
          <p:cNvSpPr txBox="1"/>
          <p:nvPr/>
        </p:nvSpPr>
        <p:spPr>
          <a:xfrm>
            <a:off x="3076194" y="2129114"/>
            <a:ext cx="2410206" cy="723275"/>
          </a:xfrm>
          <a:prstGeom prst="rect">
            <a:avLst/>
          </a:prstGeom>
        </p:spPr>
        <p:txBody>
          <a:bodyPr vert="horz" wrap="square" lIns="0" tIns="27940" rIns="0" bIns="0" rtlCol="0">
            <a:spAutoFit/>
          </a:bodyPr>
          <a:lstStyle/>
          <a:p>
            <a:pPr marL="127000" indent="-114300">
              <a:lnSpc>
                <a:spcPct val="100000"/>
              </a:lnSpc>
              <a:spcBef>
                <a:spcPts val="220"/>
              </a:spcBef>
              <a:buSzPct val="92857"/>
              <a:buChar char="•"/>
              <a:tabLst>
                <a:tab pos="127000" algn="l"/>
              </a:tabLst>
            </a:pPr>
            <a:r>
              <a:rPr sz="1600" dirty="0">
                <a:latin typeface="Times New Roman" pitchFamily="18" charset="0"/>
                <a:cs typeface="Times New Roman" pitchFamily="18" charset="0"/>
              </a:rPr>
              <a:t>DSM-5</a:t>
            </a:r>
            <a:r>
              <a:rPr sz="1600" spc="-85" dirty="0">
                <a:latin typeface="Times New Roman" pitchFamily="18" charset="0"/>
                <a:cs typeface="Times New Roman" pitchFamily="18" charset="0"/>
              </a:rPr>
              <a:t> </a:t>
            </a:r>
            <a:r>
              <a:rPr sz="1600" dirty="0">
                <a:latin typeface="Times New Roman" pitchFamily="18" charset="0"/>
                <a:cs typeface="Times New Roman" pitchFamily="18" charset="0"/>
              </a:rPr>
              <a:t>Organization</a:t>
            </a:r>
            <a:endParaRPr sz="1600">
              <a:latin typeface="Times New Roman" pitchFamily="18" charset="0"/>
              <a:cs typeface="Times New Roman" pitchFamily="18" charset="0"/>
            </a:endParaRPr>
          </a:p>
          <a:p>
            <a:pPr marL="127000" marR="61594" indent="-114300">
              <a:lnSpc>
                <a:spcPts val="1550"/>
              </a:lnSpc>
              <a:spcBef>
                <a:spcPts val="280"/>
              </a:spcBef>
              <a:buSzPct val="92857"/>
              <a:buChar char="•"/>
              <a:tabLst>
                <a:tab pos="127000" algn="l"/>
              </a:tabLst>
            </a:pPr>
            <a:r>
              <a:rPr sz="1600" dirty="0">
                <a:latin typeface="Times New Roman" pitchFamily="18" charset="0"/>
                <a:cs typeface="Times New Roman" pitchFamily="18" charset="0"/>
              </a:rPr>
              <a:t>DSM-5</a:t>
            </a:r>
            <a:r>
              <a:rPr sz="1600" spc="-65" dirty="0">
                <a:latin typeface="Times New Roman" pitchFamily="18" charset="0"/>
                <a:cs typeface="Times New Roman" pitchFamily="18" charset="0"/>
              </a:rPr>
              <a:t> </a:t>
            </a:r>
            <a:r>
              <a:rPr sz="1600" spc="-5" dirty="0">
                <a:latin typeface="Times New Roman" pitchFamily="18" charset="0"/>
                <a:cs typeface="Times New Roman" pitchFamily="18" charset="0"/>
              </a:rPr>
              <a:t>Background  </a:t>
            </a:r>
            <a:r>
              <a:rPr sz="1600" dirty="0">
                <a:latin typeface="Times New Roman" pitchFamily="18" charset="0"/>
                <a:cs typeface="Times New Roman" pitchFamily="18" charset="0"/>
              </a:rPr>
              <a:t>information</a:t>
            </a:r>
            <a:endParaRPr sz="1600">
              <a:latin typeface="Times New Roman" pitchFamily="18" charset="0"/>
              <a:cs typeface="Times New Roman" pitchFamily="18" charset="0"/>
            </a:endParaRPr>
          </a:p>
        </p:txBody>
      </p:sp>
      <p:grpSp>
        <p:nvGrpSpPr>
          <p:cNvPr id="11" name="object 11"/>
          <p:cNvGrpSpPr/>
          <p:nvPr/>
        </p:nvGrpSpPr>
        <p:grpSpPr>
          <a:xfrm>
            <a:off x="2863342" y="3160776"/>
            <a:ext cx="1951989" cy="2507615"/>
            <a:chOff x="2863342" y="3160776"/>
            <a:chExt cx="1951989" cy="2507615"/>
          </a:xfrm>
        </p:grpSpPr>
        <p:sp>
          <p:nvSpPr>
            <p:cNvPr id="12" name="object 12"/>
            <p:cNvSpPr/>
            <p:nvPr/>
          </p:nvSpPr>
          <p:spPr>
            <a:xfrm>
              <a:off x="3084449" y="4511294"/>
              <a:ext cx="1303020" cy="1144905"/>
            </a:xfrm>
            <a:custGeom>
              <a:avLst/>
              <a:gdLst/>
              <a:ahLst/>
              <a:cxnLst/>
              <a:rect l="l" t="t" r="r" b="b"/>
              <a:pathLst>
                <a:path w="1303020" h="1144904">
                  <a:moveTo>
                    <a:pt x="375792" y="0"/>
                  </a:moveTo>
                  <a:lnTo>
                    <a:pt x="0" y="0"/>
                  </a:lnTo>
                  <a:lnTo>
                    <a:pt x="0" y="1046225"/>
                  </a:lnTo>
                  <a:lnTo>
                    <a:pt x="893317" y="1046225"/>
                  </a:lnTo>
                  <a:lnTo>
                    <a:pt x="893317" y="1144346"/>
                  </a:lnTo>
                  <a:lnTo>
                    <a:pt x="1302765" y="858265"/>
                  </a:lnTo>
                  <a:lnTo>
                    <a:pt x="893317" y="572134"/>
                  </a:lnTo>
                  <a:lnTo>
                    <a:pt x="893317" y="670305"/>
                  </a:lnTo>
                  <a:lnTo>
                    <a:pt x="375792" y="670305"/>
                  </a:lnTo>
                  <a:lnTo>
                    <a:pt x="375792" y="0"/>
                  </a:lnTo>
                  <a:close/>
                </a:path>
              </a:pathLst>
            </a:custGeom>
            <a:solidFill>
              <a:srgbClr val="C7C7C8"/>
            </a:solidFill>
          </p:spPr>
          <p:txBody>
            <a:bodyPr wrap="square" lIns="0" tIns="0" rIns="0" bIns="0" rtlCol="0"/>
            <a:lstStyle/>
            <a:p>
              <a:endParaRPr/>
            </a:p>
          </p:txBody>
        </p:sp>
        <p:sp>
          <p:nvSpPr>
            <p:cNvPr id="13" name="object 13"/>
            <p:cNvSpPr/>
            <p:nvPr/>
          </p:nvSpPr>
          <p:spPr>
            <a:xfrm>
              <a:off x="3084449" y="4511294"/>
              <a:ext cx="1303020" cy="1144905"/>
            </a:xfrm>
            <a:custGeom>
              <a:avLst/>
              <a:gdLst/>
              <a:ahLst/>
              <a:cxnLst/>
              <a:rect l="l" t="t" r="r" b="b"/>
              <a:pathLst>
                <a:path w="1303020" h="1144904">
                  <a:moveTo>
                    <a:pt x="375792" y="0"/>
                  </a:moveTo>
                  <a:lnTo>
                    <a:pt x="375792" y="670305"/>
                  </a:lnTo>
                  <a:lnTo>
                    <a:pt x="893317" y="670305"/>
                  </a:lnTo>
                  <a:lnTo>
                    <a:pt x="893317" y="572134"/>
                  </a:lnTo>
                  <a:lnTo>
                    <a:pt x="1302765" y="858265"/>
                  </a:lnTo>
                  <a:lnTo>
                    <a:pt x="893317" y="1144346"/>
                  </a:lnTo>
                  <a:lnTo>
                    <a:pt x="893317" y="1046225"/>
                  </a:lnTo>
                  <a:lnTo>
                    <a:pt x="0" y="1046225"/>
                  </a:lnTo>
                  <a:lnTo>
                    <a:pt x="0" y="0"/>
                  </a:lnTo>
                  <a:lnTo>
                    <a:pt x="375792" y="0"/>
                  </a:lnTo>
                  <a:close/>
                </a:path>
              </a:pathLst>
            </a:custGeom>
            <a:ln w="25399">
              <a:solidFill>
                <a:srgbClr val="FFFFFF"/>
              </a:solidFill>
            </a:ln>
          </p:spPr>
          <p:txBody>
            <a:bodyPr wrap="square" lIns="0" tIns="0" rIns="0" bIns="0" rtlCol="0"/>
            <a:lstStyle/>
            <a:p>
              <a:endParaRPr/>
            </a:p>
          </p:txBody>
        </p:sp>
        <p:sp>
          <p:nvSpPr>
            <p:cNvPr id="14" name="object 14"/>
            <p:cNvSpPr/>
            <p:nvPr/>
          </p:nvSpPr>
          <p:spPr>
            <a:xfrm>
              <a:off x="2876042" y="3173476"/>
              <a:ext cx="1926589" cy="1348740"/>
            </a:xfrm>
            <a:custGeom>
              <a:avLst/>
              <a:gdLst/>
              <a:ahLst/>
              <a:cxnLst/>
              <a:rect l="l" t="t" r="r" b="b"/>
              <a:pathLst>
                <a:path w="1926589" h="1348739">
                  <a:moveTo>
                    <a:pt x="1701672" y="0"/>
                  </a:moveTo>
                  <a:lnTo>
                    <a:pt x="224789" y="0"/>
                  </a:lnTo>
                  <a:lnTo>
                    <a:pt x="179470" y="4564"/>
                  </a:lnTo>
                  <a:lnTo>
                    <a:pt x="137267" y="17656"/>
                  </a:lnTo>
                  <a:lnTo>
                    <a:pt x="99082" y="38375"/>
                  </a:lnTo>
                  <a:lnTo>
                    <a:pt x="65817" y="65817"/>
                  </a:lnTo>
                  <a:lnTo>
                    <a:pt x="38375" y="99082"/>
                  </a:lnTo>
                  <a:lnTo>
                    <a:pt x="17656" y="137267"/>
                  </a:lnTo>
                  <a:lnTo>
                    <a:pt x="4564" y="179470"/>
                  </a:lnTo>
                  <a:lnTo>
                    <a:pt x="0" y="224789"/>
                  </a:lnTo>
                  <a:lnTo>
                    <a:pt x="0" y="1123569"/>
                  </a:lnTo>
                  <a:lnTo>
                    <a:pt x="4564" y="1168888"/>
                  </a:lnTo>
                  <a:lnTo>
                    <a:pt x="17656" y="1211091"/>
                  </a:lnTo>
                  <a:lnTo>
                    <a:pt x="38375" y="1249276"/>
                  </a:lnTo>
                  <a:lnTo>
                    <a:pt x="65817" y="1282541"/>
                  </a:lnTo>
                  <a:lnTo>
                    <a:pt x="99082" y="1309983"/>
                  </a:lnTo>
                  <a:lnTo>
                    <a:pt x="137267" y="1330702"/>
                  </a:lnTo>
                  <a:lnTo>
                    <a:pt x="179470" y="1343794"/>
                  </a:lnTo>
                  <a:lnTo>
                    <a:pt x="224789" y="1348359"/>
                  </a:lnTo>
                  <a:lnTo>
                    <a:pt x="1701672" y="1348359"/>
                  </a:lnTo>
                  <a:lnTo>
                    <a:pt x="1746950" y="1343794"/>
                  </a:lnTo>
                  <a:lnTo>
                    <a:pt x="1789122" y="1330702"/>
                  </a:lnTo>
                  <a:lnTo>
                    <a:pt x="1827284" y="1309983"/>
                  </a:lnTo>
                  <a:lnTo>
                    <a:pt x="1860534" y="1282541"/>
                  </a:lnTo>
                  <a:lnTo>
                    <a:pt x="1887967" y="1249276"/>
                  </a:lnTo>
                  <a:lnTo>
                    <a:pt x="1908681" y="1211091"/>
                  </a:lnTo>
                  <a:lnTo>
                    <a:pt x="1921771" y="1168888"/>
                  </a:lnTo>
                  <a:lnTo>
                    <a:pt x="1926335" y="1123569"/>
                  </a:lnTo>
                  <a:lnTo>
                    <a:pt x="1926335" y="224789"/>
                  </a:lnTo>
                  <a:lnTo>
                    <a:pt x="1921771" y="179470"/>
                  </a:lnTo>
                  <a:lnTo>
                    <a:pt x="1908681" y="137267"/>
                  </a:lnTo>
                  <a:lnTo>
                    <a:pt x="1887967" y="99082"/>
                  </a:lnTo>
                  <a:lnTo>
                    <a:pt x="1860534" y="65817"/>
                  </a:lnTo>
                  <a:lnTo>
                    <a:pt x="1827284" y="38375"/>
                  </a:lnTo>
                  <a:lnTo>
                    <a:pt x="1789122" y="17656"/>
                  </a:lnTo>
                  <a:lnTo>
                    <a:pt x="1746950" y="4564"/>
                  </a:lnTo>
                  <a:lnTo>
                    <a:pt x="1701672" y="0"/>
                  </a:lnTo>
                  <a:close/>
                </a:path>
              </a:pathLst>
            </a:custGeom>
            <a:solidFill>
              <a:srgbClr val="6E6E74"/>
            </a:solidFill>
          </p:spPr>
          <p:txBody>
            <a:bodyPr wrap="square" lIns="0" tIns="0" rIns="0" bIns="0" rtlCol="0"/>
            <a:lstStyle/>
            <a:p>
              <a:endParaRPr/>
            </a:p>
          </p:txBody>
        </p:sp>
        <p:sp>
          <p:nvSpPr>
            <p:cNvPr id="15" name="object 15"/>
            <p:cNvSpPr/>
            <p:nvPr/>
          </p:nvSpPr>
          <p:spPr>
            <a:xfrm>
              <a:off x="2876042" y="3173476"/>
              <a:ext cx="1926589" cy="1348740"/>
            </a:xfrm>
            <a:custGeom>
              <a:avLst/>
              <a:gdLst/>
              <a:ahLst/>
              <a:cxnLst/>
              <a:rect l="l" t="t" r="r" b="b"/>
              <a:pathLst>
                <a:path w="1926589" h="1348739">
                  <a:moveTo>
                    <a:pt x="0" y="224789"/>
                  </a:moveTo>
                  <a:lnTo>
                    <a:pt x="4564" y="179470"/>
                  </a:lnTo>
                  <a:lnTo>
                    <a:pt x="17656" y="137267"/>
                  </a:lnTo>
                  <a:lnTo>
                    <a:pt x="38375" y="99082"/>
                  </a:lnTo>
                  <a:lnTo>
                    <a:pt x="65817" y="65817"/>
                  </a:lnTo>
                  <a:lnTo>
                    <a:pt x="99082" y="38375"/>
                  </a:lnTo>
                  <a:lnTo>
                    <a:pt x="137267" y="17656"/>
                  </a:lnTo>
                  <a:lnTo>
                    <a:pt x="179470" y="4564"/>
                  </a:lnTo>
                  <a:lnTo>
                    <a:pt x="224789" y="0"/>
                  </a:lnTo>
                  <a:lnTo>
                    <a:pt x="1701672" y="0"/>
                  </a:lnTo>
                  <a:lnTo>
                    <a:pt x="1746950" y="4564"/>
                  </a:lnTo>
                  <a:lnTo>
                    <a:pt x="1789122" y="17656"/>
                  </a:lnTo>
                  <a:lnTo>
                    <a:pt x="1827284" y="38375"/>
                  </a:lnTo>
                  <a:lnTo>
                    <a:pt x="1860534" y="65817"/>
                  </a:lnTo>
                  <a:lnTo>
                    <a:pt x="1887967" y="99082"/>
                  </a:lnTo>
                  <a:lnTo>
                    <a:pt x="1908681" y="137267"/>
                  </a:lnTo>
                  <a:lnTo>
                    <a:pt x="1921771" y="179470"/>
                  </a:lnTo>
                  <a:lnTo>
                    <a:pt x="1926335" y="224789"/>
                  </a:lnTo>
                  <a:lnTo>
                    <a:pt x="1926335" y="1123569"/>
                  </a:lnTo>
                  <a:lnTo>
                    <a:pt x="1921771" y="1168888"/>
                  </a:lnTo>
                  <a:lnTo>
                    <a:pt x="1908681" y="1211091"/>
                  </a:lnTo>
                  <a:lnTo>
                    <a:pt x="1887967" y="1249276"/>
                  </a:lnTo>
                  <a:lnTo>
                    <a:pt x="1860534" y="1282541"/>
                  </a:lnTo>
                  <a:lnTo>
                    <a:pt x="1827284" y="1309983"/>
                  </a:lnTo>
                  <a:lnTo>
                    <a:pt x="1789122" y="1330702"/>
                  </a:lnTo>
                  <a:lnTo>
                    <a:pt x="1746950" y="1343794"/>
                  </a:lnTo>
                  <a:lnTo>
                    <a:pt x="1701672" y="1348359"/>
                  </a:lnTo>
                  <a:lnTo>
                    <a:pt x="224789" y="1348359"/>
                  </a:lnTo>
                  <a:lnTo>
                    <a:pt x="179470" y="1343794"/>
                  </a:lnTo>
                  <a:lnTo>
                    <a:pt x="137267" y="1330702"/>
                  </a:lnTo>
                  <a:lnTo>
                    <a:pt x="99082" y="1309983"/>
                  </a:lnTo>
                  <a:lnTo>
                    <a:pt x="65817" y="1282541"/>
                  </a:lnTo>
                  <a:lnTo>
                    <a:pt x="38375" y="1249276"/>
                  </a:lnTo>
                  <a:lnTo>
                    <a:pt x="17656" y="1211091"/>
                  </a:lnTo>
                  <a:lnTo>
                    <a:pt x="4564" y="1168888"/>
                  </a:lnTo>
                  <a:lnTo>
                    <a:pt x="0" y="1123569"/>
                  </a:lnTo>
                  <a:lnTo>
                    <a:pt x="0" y="224789"/>
                  </a:lnTo>
                  <a:close/>
                </a:path>
              </a:pathLst>
            </a:custGeom>
            <a:ln w="25400">
              <a:solidFill>
                <a:srgbClr val="FFFFFF"/>
              </a:solidFill>
            </a:ln>
          </p:spPr>
          <p:txBody>
            <a:bodyPr wrap="square" lIns="0" tIns="0" rIns="0" bIns="0" rtlCol="0"/>
            <a:lstStyle/>
            <a:p>
              <a:endParaRPr/>
            </a:p>
          </p:txBody>
        </p:sp>
      </p:grpSp>
      <p:sp>
        <p:nvSpPr>
          <p:cNvPr id="16" name="object 16"/>
          <p:cNvSpPr txBox="1"/>
          <p:nvPr/>
        </p:nvSpPr>
        <p:spPr>
          <a:xfrm>
            <a:off x="2971800" y="3494988"/>
            <a:ext cx="1673987" cy="653384"/>
          </a:xfrm>
          <a:prstGeom prst="rect">
            <a:avLst/>
          </a:prstGeom>
        </p:spPr>
        <p:txBody>
          <a:bodyPr vert="horz" wrap="square" lIns="0" tIns="12065" rIns="0" bIns="0" rtlCol="0">
            <a:spAutoFit/>
          </a:bodyPr>
          <a:lstStyle/>
          <a:p>
            <a:pPr marL="1270" algn="ctr">
              <a:lnSpc>
                <a:spcPts val="2535"/>
              </a:lnSpc>
              <a:spcBef>
                <a:spcPts val="95"/>
              </a:spcBef>
            </a:pPr>
            <a:r>
              <a:rPr sz="2400" b="1" spc="-5" dirty="0">
                <a:solidFill>
                  <a:srgbClr val="FFC000"/>
                </a:solidFill>
                <a:latin typeface="Times New Roman" pitchFamily="18" charset="0"/>
                <a:cs typeface="Times New Roman" pitchFamily="18" charset="0"/>
              </a:rPr>
              <a:t>Case</a:t>
            </a:r>
            <a:endParaRPr sz="2400" b="1">
              <a:solidFill>
                <a:srgbClr val="FFC000"/>
              </a:solidFill>
              <a:latin typeface="Times New Roman" pitchFamily="18" charset="0"/>
              <a:cs typeface="Times New Roman" pitchFamily="18" charset="0"/>
            </a:endParaRPr>
          </a:p>
          <a:p>
            <a:pPr algn="ctr">
              <a:lnSpc>
                <a:spcPts val="2535"/>
              </a:lnSpc>
            </a:pPr>
            <a:r>
              <a:rPr sz="2400" b="1" spc="-5" dirty="0">
                <a:solidFill>
                  <a:srgbClr val="FFC000"/>
                </a:solidFill>
                <a:latin typeface="Times New Roman" pitchFamily="18" charset="0"/>
                <a:cs typeface="Times New Roman" pitchFamily="18" charset="0"/>
              </a:rPr>
              <a:t>For</a:t>
            </a:r>
            <a:r>
              <a:rPr sz="2400" b="1" dirty="0">
                <a:solidFill>
                  <a:srgbClr val="FFC000"/>
                </a:solidFill>
                <a:latin typeface="Times New Roman" pitchFamily="18" charset="0"/>
                <a:cs typeface="Times New Roman" pitchFamily="18" charset="0"/>
              </a:rPr>
              <a:t>m</a:t>
            </a:r>
            <a:r>
              <a:rPr sz="2400" b="1" spc="-5" dirty="0">
                <a:solidFill>
                  <a:srgbClr val="FFC000"/>
                </a:solidFill>
                <a:latin typeface="Times New Roman" pitchFamily="18" charset="0"/>
                <a:cs typeface="Times New Roman" pitchFamily="18" charset="0"/>
              </a:rPr>
              <a:t>ula</a:t>
            </a:r>
            <a:r>
              <a:rPr sz="2400" b="1" spc="5" dirty="0">
                <a:solidFill>
                  <a:srgbClr val="FFC000"/>
                </a:solidFill>
                <a:latin typeface="Times New Roman" pitchFamily="18" charset="0"/>
                <a:cs typeface="Times New Roman" pitchFamily="18" charset="0"/>
              </a:rPr>
              <a:t>ti</a:t>
            </a:r>
            <a:r>
              <a:rPr sz="2400" b="1" spc="-5" dirty="0">
                <a:solidFill>
                  <a:srgbClr val="FFC000"/>
                </a:solidFill>
                <a:latin typeface="Times New Roman" pitchFamily="18" charset="0"/>
                <a:cs typeface="Times New Roman" pitchFamily="18" charset="0"/>
              </a:rPr>
              <a:t>on</a:t>
            </a:r>
            <a:endParaRPr sz="2400" b="1">
              <a:solidFill>
                <a:srgbClr val="FFC000"/>
              </a:solidFill>
              <a:latin typeface="Times New Roman" pitchFamily="18" charset="0"/>
              <a:cs typeface="Times New Roman" pitchFamily="18" charset="0"/>
            </a:endParaRPr>
          </a:p>
        </p:txBody>
      </p:sp>
      <p:sp>
        <p:nvSpPr>
          <p:cNvPr id="17" name="object 17"/>
          <p:cNvSpPr txBox="1"/>
          <p:nvPr/>
        </p:nvSpPr>
        <p:spPr>
          <a:xfrm>
            <a:off x="4928996" y="3478504"/>
            <a:ext cx="2614804" cy="723274"/>
          </a:xfrm>
          <a:prstGeom prst="rect">
            <a:avLst/>
          </a:prstGeom>
        </p:spPr>
        <p:txBody>
          <a:bodyPr vert="horz" wrap="square" lIns="0" tIns="27939" rIns="0" bIns="0" rtlCol="0">
            <a:spAutoFit/>
          </a:bodyPr>
          <a:lstStyle/>
          <a:p>
            <a:pPr marL="135890" indent="-123825">
              <a:lnSpc>
                <a:spcPct val="100000"/>
              </a:lnSpc>
              <a:spcBef>
                <a:spcPts val="219"/>
              </a:spcBef>
              <a:buSzPct val="78571"/>
              <a:buChar char="•"/>
              <a:tabLst>
                <a:tab pos="136525" algn="l"/>
              </a:tabLst>
            </a:pPr>
            <a:r>
              <a:rPr sz="1600" dirty="0">
                <a:latin typeface="Times New Roman" pitchFamily="18" charset="0"/>
                <a:cs typeface="Times New Roman" pitchFamily="18" charset="0"/>
              </a:rPr>
              <a:t>DSM-5 Criteria</a:t>
            </a:r>
            <a:r>
              <a:rPr sz="1600" spc="-105" dirty="0">
                <a:latin typeface="Times New Roman" pitchFamily="18" charset="0"/>
                <a:cs typeface="Times New Roman" pitchFamily="18" charset="0"/>
              </a:rPr>
              <a:t> </a:t>
            </a:r>
            <a:r>
              <a:rPr sz="1600" spc="-5" dirty="0">
                <a:latin typeface="Times New Roman" pitchFamily="18" charset="0"/>
                <a:cs typeface="Times New Roman" pitchFamily="18" charset="0"/>
              </a:rPr>
              <a:t>Sets</a:t>
            </a:r>
            <a:endParaRPr sz="1600">
              <a:latin typeface="Times New Roman" pitchFamily="18" charset="0"/>
              <a:cs typeface="Times New Roman" pitchFamily="18" charset="0"/>
            </a:endParaRPr>
          </a:p>
          <a:p>
            <a:pPr marL="127000" marR="5080" indent="-114300">
              <a:lnSpc>
                <a:spcPts val="1550"/>
              </a:lnSpc>
              <a:spcBef>
                <a:spcPts val="280"/>
              </a:spcBef>
              <a:buSzPct val="92857"/>
              <a:buChar char="•"/>
              <a:tabLst>
                <a:tab pos="127000" algn="l"/>
              </a:tabLst>
            </a:pPr>
            <a:r>
              <a:rPr sz="1600" dirty="0">
                <a:latin typeface="Times New Roman" pitchFamily="18" charset="0"/>
                <a:cs typeface="Times New Roman" pitchFamily="18" charset="0"/>
              </a:rPr>
              <a:t>DSM-5</a:t>
            </a:r>
            <a:r>
              <a:rPr sz="1600" spc="-65" dirty="0">
                <a:latin typeface="Times New Roman" pitchFamily="18" charset="0"/>
                <a:cs typeface="Times New Roman" pitchFamily="18" charset="0"/>
              </a:rPr>
              <a:t> </a:t>
            </a:r>
            <a:r>
              <a:rPr sz="1600" spc="-5" dirty="0">
                <a:latin typeface="Times New Roman" pitchFamily="18" charset="0"/>
                <a:cs typeface="Times New Roman" pitchFamily="18" charset="0"/>
              </a:rPr>
              <a:t>Background  </a:t>
            </a:r>
            <a:r>
              <a:rPr sz="1600" dirty="0">
                <a:latin typeface="Times New Roman" pitchFamily="18" charset="0"/>
                <a:cs typeface="Times New Roman" pitchFamily="18" charset="0"/>
              </a:rPr>
              <a:t>Information</a:t>
            </a:r>
            <a:endParaRPr sz="1600">
              <a:latin typeface="Times New Roman" pitchFamily="18" charset="0"/>
              <a:cs typeface="Times New Roman" pitchFamily="18" charset="0"/>
            </a:endParaRPr>
          </a:p>
        </p:txBody>
      </p:sp>
      <p:grpSp>
        <p:nvGrpSpPr>
          <p:cNvPr id="18" name="object 18"/>
          <p:cNvGrpSpPr/>
          <p:nvPr/>
        </p:nvGrpSpPr>
        <p:grpSpPr>
          <a:xfrm>
            <a:off x="4592828" y="4659121"/>
            <a:ext cx="1776095" cy="1374140"/>
            <a:chOff x="4592828" y="4659121"/>
            <a:chExt cx="1776095" cy="1374140"/>
          </a:xfrm>
        </p:grpSpPr>
        <p:sp>
          <p:nvSpPr>
            <p:cNvPr id="19" name="object 19"/>
            <p:cNvSpPr/>
            <p:nvPr/>
          </p:nvSpPr>
          <p:spPr>
            <a:xfrm>
              <a:off x="4605528" y="4671821"/>
              <a:ext cx="1750695" cy="1348740"/>
            </a:xfrm>
            <a:custGeom>
              <a:avLst/>
              <a:gdLst/>
              <a:ahLst/>
              <a:cxnLst/>
              <a:rect l="l" t="t" r="r" b="b"/>
              <a:pathLst>
                <a:path w="1750695" h="1348739">
                  <a:moveTo>
                    <a:pt x="1525777" y="0"/>
                  </a:moveTo>
                  <a:lnTo>
                    <a:pt x="224789" y="0"/>
                  </a:lnTo>
                  <a:lnTo>
                    <a:pt x="179506" y="4564"/>
                  </a:lnTo>
                  <a:lnTo>
                    <a:pt x="137320" y="17656"/>
                  </a:lnTo>
                  <a:lnTo>
                    <a:pt x="99138" y="38375"/>
                  </a:lnTo>
                  <a:lnTo>
                    <a:pt x="65865" y="65817"/>
                  </a:lnTo>
                  <a:lnTo>
                    <a:pt x="38408" y="99082"/>
                  </a:lnTo>
                  <a:lnTo>
                    <a:pt x="17674" y="137267"/>
                  </a:lnTo>
                  <a:lnTo>
                    <a:pt x="4569" y="179470"/>
                  </a:lnTo>
                  <a:lnTo>
                    <a:pt x="0" y="224789"/>
                  </a:lnTo>
                  <a:lnTo>
                    <a:pt x="0" y="1123607"/>
                  </a:lnTo>
                  <a:lnTo>
                    <a:pt x="4569" y="1168907"/>
                  </a:lnTo>
                  <a:lnTo>
                    <a:pt x="17674" y="1211101"/>
                  </a:lnTo>
                  <a:lnTo>
                    <a:pt x="38408" y="1249282"/>
                  </a:lnTo>
                  <a:lnTo>
                    <a:pt x="65865" y="1282549"/>
                  </a:lnTo>
                  <a:lnTo>
                    <a:pt x="99138" y="1309996"/>
                  </a:lnTo>
                  <a:lnTo>
                    <a:pt x="137320" y="1330720"/>
                  </a:lnTo>
                  <a:lnTo>
                    <a:pt x="179506" y="1343817"/>
                  </a:lnTo>
                  <a:lnTo>
                    <a:pt x="224789" y="1348384"/>
                  </a:lnTo>
                  <a:lnTo>
                    <a:pt x="1525777" y="1348384"/>
                  </a:lnTo>
                  <a:lnTo>
                    <a:pt x="1571097" y="1343817"/>
                  </a:lnTo>
                  <a:lnTo>
                    <a:pt x="1613300" y="1330720"/>
                  </a:lnTo>
                  <a:lnTo>
                    <a:pt x="1651485" y="1309996"/>
                  </a:lnTo>
                  <a:lnTo>
                    <a:pt x="1684750" y="1282549"/>
                  </a:lnTo>
                  <a:lnTo>
                    <a:pt x="1712192" y="1249282"/>
                  </a:lnTo>
                  <a:lnTo>
                    <a:pt x="1732911" y="1211101"/>
                  </a:lnTo>
                  <a:lnTo>
                    <a:pt x="1746003" y="1168907"/>
                  </a:lnTo>
                  <a:lnTo>
                    <a:pt x="1750568" y="1123607"/>
                  </a:lnTo>
                  <a:lnTo>
                    <a:pt x="1750568" y="224789"/>
                  </a:lnTo>
                  <a:lnTo>
                    <a:pt x="1746003" y="179470"/>
                  </a:lnTo>
                  <a:lnTo>
                    <a:pt x="1732911" y="137267"/>
                  </a:lnTo>
                  <a:lnTo>
                    <a:pt x="1712192" y="99082"/>
                  </a:lnTo>
                  <a:lnTo>
                    <a:pt x="1684750" y="65817"/>
                  </a:lnTo>
                  <a:lnTo>
                    <a:pt x="1651485" y="38375"/>
                  </a:lnTo>
                  <a:lnTo>
                    <a:pt x="1613300" y="17656"/>
                  </a:lnTo>
                  <a:lnTo>
                    <a:pt x="1571097" y="4564"/>
                  </a:lnTo>
                  <a:lnTo>
                    <a:pt x="1525777" y="0"/>
                  </a:lnTo>
                  <a:close/>
                </a:path>
              </a:pathLst>
            </a:custGeom>
            <a:solidFill>
              <a:srgbClr val="6E6E74"/>
            </a:solidFill>
          </p:spPr>
          <p:txBody>
            <a:bodyPr wrap="square" lIns="0" tIns="0" rIns="0" bIns="0" rtlCol="0"/>
            <a:lstStyle/>
            <a:p>
              <a:endParaRPr/>
            </a:p>
          </p:txBody>
        </p:sp>
        <p:sp>
          <p:nvSpPr>
            <p:cNvPr id="20" name="object 20"/>
            <p:cNvSpPr/>
            <p:nvPr/>
          </p:nvSpPr>
          <p:spPr>
            <a:xfrm>
              <a:off x="4605528" y="4671821"/>
              <a:ext cx="1750695" cy="1348740"/>
            </a:xfrm>
            <a:custGeom>
              <a:avLst/>
              <a:gdLst/>
              <a:ahLst/>
              <a:cxnLst/>
              <a:rect l="l" t="t" r="r" b="b"/>
              <a:pathLst>
                <a:path w="1750695" h="1348739">
                  <a:moveTo>
                    <a:pt x="0" y="224789"/>
                  </a:moveTo>
                  <a:lnTo>
                    <a:pt x="4569" y="179470"/>
                  </a:lnTo>
                  <a:lnTo>
                    <a:pt x="17674" y="137267"/>
                  </a:lnTo>
                  <a:lnTo>
                    <a:pt x="38408" y="99082"/>
                  </a:lnTo>
                  <a:lnTo>
                    <a:pt x="65865" y="65817"/>
                  </a:lnTo>
                  <a:lnTo>
                    <a:pt x="99138" y="38375"/>
                  </a:lnTo>
                  <a:lnTo>
                    <a:pt x="137320" y="17656"/>
                  </a:lnTo>
                  <a:lnTo>
                    <a:pt x="179506" y="4564"/>
                  </a:lnTo>
                  <a:lnTo>
                    <a:pt x="224789" y="0"/>
                  </a:lnTo>
                  <a:lnTo>
                    <a:pt x="1525777" y="0"/>
                  </a:lnTo>
                  <a:lnTo>
                    <a:pt x="1571097" y="4564"/>
                  </a:lnTo>
                  <a:lnTo>
                    <a:pt x="1613300" y="17656"/>
                  </a:lnTo>
                  <a:lnTo>
                    <a:pt x="1651485" y="38375"/>
                  </a:lnTo>
                  <a:lnTo>
                    <a:pt x="1684750" y="65817"/>
                  </a:lnTo>
                  <a:lnTo>
                    <a:pt x="1712192" y="99082"/>
                  </a:lnTo>
                  <a:lnTo>
                    <a:pt x="1732911" y="137267"/>
                  </a:lnTo>
                  <a:lnTo>
                    <a:pt x="1746003" y="179470"/>
                  </a:lnTo>
                  <a:lnTo>
                    <a:pt x="1750568" y="224789"/>
                  </a:lnTo>
                  <a:lnTo>
                    <a:pt x="1750568" y="1123607"/>
                  </a:lnTo>
                  <a:lnTo>
                    <a:pt x="1746003" y="1168907"/>
                  </a:lnTo>
                  <a:lnTo>
                    <a:pt x="1732911" y="1211101"/>
                  </a:lnTo>
                  <a:lnTo>
                    <a:pt x="1712192" y="1249282"/>
                  </a:lnTo>
                  <a:lnTo>
                    <a:pt x="1684750" y="1282549"/>
                  </a:lnTo>
                  <a:lnTo>
                    <a:pt x="1651485" y="1309996"/>
                  </a:lnTo>
                  <a:lnTo>
                    <a:pt x="1613300" y="1330720"/>
                  </a:lnTo>
                  <a:lnTo>
                    <a:pt x="1571097" y="1343817"/>
                  </a:lnTo>
                  <a:lnTo>
                    <a:pt x="1525777" y="1348384"/>
                  </a:lnTo>
                  <a:lnTo>
                    <a:pt x="224789" y="1348384"/>
                  </a:lnTo>
                  <a:lnTo>
                    <a:pt x="179506" y="1343817"/>
                  </a:lnTo>
                  <a:lnTo>
                    <a:pt x="137320" y="1330720"/>
                  </a:lnTo>
                  <a:lnTo>
                    <a:pt x="99138" y="1309996"/>
                  </a:lnTo>
                  <a:lnTo>
                    <a:pt x="65865" y="1282549"/>
                  </a:lnTo>
                  <a:lnTo>
                    <a:pt x="38408" y="1249282"/>
                  </a:lnTo>
                  <a:lnTo>
                    <a:pt x="17674" y="1211101"/>
                  </a:lnTo>
                  <a:lnTo>
                    <a:pt x="4569" y="1168907"/>
                  </a:lnTo>
                  <a:lnTo>
                    <a:pt x="0" y="1123607"/>
                  </a:lnTo>
                  <a:lnTo>
                    <a:pt x="0" y="224789"/>
                  </a:lnTo>
                  <a:close/>
                </a:path>
              </a:pathLst>
            </a:custGeom>
            <a:ln w="25400">
              <a:solidFill>
                <a:srgbClr val="FFFFFF"/>
              </a:solidFill>
            </a:ln>
          </p:spPr>
          <p:txBody>
            <a:bodyPr wrap="square" lIns="0" tIns="0" rIns="0" bIns="0" rtlCol="0"/>
            <a:lstStyle/>
            <a:p>
              <a:endParaRPr/>
            </a:p>
          </p:txBody>
        </p:sp>
      </p:grpSp>
      <p:sp>
        <p:nvSpPr>
          <p:cNvPr id="21" name="object 21"/>
          <p:cNvSpPr txBox="1"/>
          <p:nvPr/>
        </p:nvSpPr>
        <p:spPr>
          <a:xfrm>
            <a:off x="4778502" y="4993894"/>
            <a:ext cx="1402715" cy="668655"/>
          </a:xfrm>
          <a:prstGeom prst="rect">
            <a:avLst/>
          </a:prstGeom>
        </p:spPr>
        <p:txBody>
          <a:bodyPr vert="horz" wrap="square" lIns="0" tIns="12065" rIns="0" bIns="0" rtlCol="0">
            <a:spAutoFit/>
          </a:bodyPr>
          <a:lstStyle/>
          <a:p>
            <a:pPr marL="12700">
              <a:lnSpc>
                <a:spcPts val="2530"/>
              </a:lnSpc>
              <a:spcBef>
                <a:spcPts val="95"/>
              </a:spcBef>
            </a:pPr>
            <a:r>
              <a:rPr sz="2400" spc="-20" dirty="0">
                <a:solidFill>
                  <a:srgbClr val="FFC000"/>
                </a:solidFill>
                <a:latin typeface="Times New Roman" pitchFamily="18" charset="0"/>
                <a:cs typeface="Times New Roman" pitchFamily="18" charset="0"/>
              </a:rPr>
              <a:t>T</a:t>
            </a:r>
            <a:r>
              <a:rPr sz="2400" spc="-5" dirty="0">
                <a:solidFill>
                  <a:srgbClr val="FFC000"/>
                </a:solidFill>
                <a:latin typeface="Times New Roman" pitchFamily="18" charset="0"/>
                <a:cs typeface="Times New Roman" pitchFamily="18" charset="0"/>
              </a:rPr>
              <a:t>rea</a:t>
            </a:r>
            <a:r>
              <a:rPr sz="2400" dirty="0">
                <a:solidFill>
                  <a:srgbClr val="FFC000"/>
                </a:solidFill>
                <a:latin typeface="Times New Roman" pitchFamily="18" charset="0"/>
                <a:cs typeface="Times New Roman" pitchFamily="18" charset="0"/>
              </a:rPr>
              <a:t>t</a:t>
            </a:r>
            <a:r>
              <a:rPr sz="2400" spc="-5" dirty="0">
                <a:solidFill>
                  <a:srgbClr val="FFC000"/>
                </a:solidFill>
                <a:latin typeface="Times New Roman" pitchFamily="18" charset="0"/>
                <a:cs typeface="Times New Roman" pitchFamily="18" charset="0"/>
              </a:rPr>
              <a:t>ment</a:t>
            </a:r>
            <a:endParaRPr sz="2400">
              <a:solidFill>
                <a:srgbClr val="FFC000"/>
              </a:solidFill>
              <a:latin typeface="Times New Roman" pitchFamily="18" charset="0"/>
              <a:cs typeface="Times New Roman" pitchFamily="18" charset="0"/>
            </a:endParaRPr>
          </a:p>
          <a:p>
            <a:pPr marL="117475">
              <a:lnSpc>
                <a:spcPts val="2530"/>
              </a:lnSpc>
            </a:pPr>
            <a:r>
              <a:rPr sz="2400" dirty="0">
                <a:solidFill>
                  <a:srgbClr val="FFC000"/>
                </a:solidFill>
                <a:latin typeface="Times New Roman" pitchFamily="18" charset="0"/>
                <a:cs typeface="Times New Roman" pitchFamily="18" charset="0"/>
              </a:rPr>
              <a:t>Planning</a:t>
            </a:r>
            <a:endParaRPr sz="2400">
              <a:solidFill>
                <a:srgbClr val="FFC000"/>
              </a:solidFill>
              <a:latin typeface="Times New Roman" pitchFamily="18" charset="0"/>
              <a:cs typeface="Times New Roman" pitchFamily="18" charset="0"/>
            </a:endParaRPr>
          </a:p>
        </p:txBody>
      </p:sp>
      <p:sp>
        <p:nvSpPr>
          <p:cNvPr id="22" name="object 22"/>
          <p:cNvSpPr txBox="1"/>
          <p:nvPr/>
        </p:nvSpPr>
        <p:spPr>
          <a:xfrm>
            <a:off x="6477000" y="4800600"/>
            <a:ext cx="2438400" cy="892552"/>
          </a:xfrm>
          <a:prstGeom prst="rect">
            <a:avLst/>
          </a:prstGeom>
        </p:spPr>
        <p:txBody>
          <a:bodyPr vert="horz" wrap="square" lIns="0" tIns="33020" rIns="0" bIns="0" rtlCol="0">
            <a:spAutoFit/>
          </a:bodyPr>
          <a:lstStyle/>
          <a:p>
            <a:pPr marL="127000" marR="5080" indent="-114300">
              <a:lnSpc>
                <a:spcPts val="1550"/>
              </a:lnSpc>
              <a:spcBef>
                <a:spcPts val="260"/>
              </a:spcBef>
              <a:buSzPct val="92857"/>
              <a:buChar char="•"/>
              <a:tabLst>
                <a:tab pos="127000" algn="l"/>
              </a:tabLst>
            </a:pPr>
            <a:r>
              <a:rPr sz="1600" spc="-5" dirty="0">
                <a:latin typeface="Times New Roman" pitchFamily="18" charset="0"/>
                <a:cs typeface="Times New Roman" pitchFamily="18" charset="0"/>
              </a:rPr>
              <a:t>Best </a:t>
            </a:r>
            <a:r>
              <a:rPr sz="1600" dirty="0">
                <a:latin typeface="Times New Roman" pitchFamily="18" charset="0"/>
                <a:cs typeface="Times New Roman" pitchFamily="18" charset="0"/>
              </a:rPr>
              <a:t>practice  guidelines </a:t>
            </a:r>
            <a:r>
              <a:rPr sz="1600" spc="-5" dirty="0">
                <a:latin typeface="Times New Roman" pitchFamily="18" charset="0"/>
                <a:cs typeface="Times New Roman" pitchFamily="18" charset="0"/>
              </a:rPr>
              <a:t>are </a:t>
            </a:r>
            <a:r>
              <a:rPr sz="1600" dirty="0">
                <a:latin typeface="Times New Roman" pitchFamily="18" charset="0"/>
                <a:cs typeface="Times New Roman" pitchFamily="18" charset="0"/>
              </a:rPr>
              <a:t>often  tied </a:t>
            </a:r>
            <a:r>
              <a:rPr sz="1600" spc="-5" dirty="0">
                <a:latin typeface="Times New Roman" pitchFamily="18" charset="0"/>
                <a:cs typeface="Times New Roman" pitchFamily="18" charset="0"/>
              </a:rPr>
              <a:t>to </a:t>
            </a:r>
            <a:r>
              <a:rPr sz="1600" dirty="0">
                <a:latin typeface="Times New Roman" pitchFamily="18" charset="0"/>
                <a:cs typeface="Times New Roman" pitchFamily="18" charset="0"/>
              </a:rPr>
              <a:t>a</a:t>
            </a:r>
            <a:r>
              <a:rPr sz="1600" spc="-50" dirty="0">
                <a:latin typeface="Times New Roman" pitchFamily="18" charset="0"/>
                <a:cs typeface="Times New Roman" pitchFamily="18" charset="0"/>
              </a:rPr>
              <a:t> </a:t>
            </a:r>
            <a:r>
              <a:rPr sz="1600" dirty="0">
                <a:latin typeface="Times New Roman" pitchFamily="18" charset="0"/>
                <a:cs typeface="Times New Roman" pitchFamily="18" charset="0"/>
              </a:rPr>
              <a:t>diagnosis</a:t>
            </a:r>
            <a:endParaRPr sz="1600">
              <a:latin typeface="Times New Roman" pitchFamily="18" charset="0"/>
              <a:cs typeface="Times New Roman" pitchFamily="18" charset="0"/>
            </a:endParaRPr>
          </a:p>
          <a:p>
            <a:pPr marL="127000" marR="80010" indent="-114300">
              <a:lnSpc>
                <a:spcPts val="1550"/>
              </a:lnSpc>
              <a:spcBef>
                <a:spcPts val="250"/>
              </a:spcBef>
              <a:buSzPct val="92857"/>
              <a:buChar char="•"/>
              <a:tabLst>
                <a:tab pos="175895" algn="l"/>
              </a:tabLst>
            </a:pPr>
            <a:r>
              <a:rPr sz="1600" dirty="0">
                <a:latin typeface="Times New Roman" pitchFamily="18" charset="0"/>
                <a:cs typeface="Times New Roman" pitchFamily="18" charset="0"/>
              </a:rPr>
              <a:t>DSM-5 measures</a:t>
            </a:r>
            <a:r>
              <a:rPr sz="1600" spc="-110" dirty="0">
                <a:latin typeface="Times New Roman" pitchFamily="18" charset="0"/>
                <a:cs typeface="Times New Roman" pitchFamily="18" charset="0"/>
              </a:rPr>
              <a:t> </a:t>
            </a:r>
            <a:r>
              <a:rPr sz="1600" spc="-5" dirty="0">
                <a:latin typeface="Times New Roman" pitchFamily="18" charset="0"/>
                <a:cs typeface="Times New Roman" pitchFamily="18" charset="0"/>
              </a:rPr>
              <a:t>to  </a:t>
            </a:r>
            <a:r>
              <a:rPr sz="1600" dirty="0">
                <a:latin typeface="Times New Roman" pitchFamily="18" charset="0"/>
                <a:cs typeface="Times New Roman" pitchFamily="18" charset="0"/>
              </a:rPr>
              <a:t>monitor</a:t>
            </a:r>
            <a:r>
              <a:rPr sz="1600" spc="-45" dirty="0">
                <a:latin typeface="Times New Roman" pitchFamily="18" charset="0"/>
                <a:cs typeface="Times New Roman" pitchFamily="18" charset="0"/>
              </a:rPr>
              <a:t> </a:t>
            </a:r>
            <a:r>
              <a:rPr sz="1600" dirty="0">
                <a:latin typeface="Times New Roman" pitchFamily="18" charset="0"/>
                <a:cs typeface="Times New Roman" pitchFamily="18" charset="0"/>
              </a:rPr>
              <a:t>progress</a:t>
            </a:r>
            <a:endParaRPr sz="160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stn.jpg"/>
          <p:cNvPicPr>
            <a:picLocks noChangeAspect="1"/>
          </p:cNvPicPr>
          <p:nvPr/>
        </p:nvPicPr>
        <p:blipFill>
          <a:blip r:embed="rId2"/>
          <a:stretch>
            <a:fillRect/>
          </a:stretch>
        </p:blipFill>
        <p:spPr>
          <a:xfrm>
            <a:off x="0" y="0"/>
            <a:ext cx="9143999" cy="685799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7874" y="457022"/>
            <a:ext cx="6990080" cy="697230"/>
          </a:xfrm>
          <a:prstGeom prst="rect">
            <a:avLst/>
          </a:prstGeom>
        </p:spPr>
        <p:txBody>
          <a:bodyPr vert="horz" wrap="square" lIns="0" tIns="13335" rIns="0" bIns="0" rtlCol="0">
            <a:spAutoFit/>
          </a:bodyPr>
          <a:lstStyle/>
          <a:p>
            <a:pPr marL="12700">
              <a:lnSpc>
                <a:spcPct val="100000"/>
              </a:lnSpc>
              <a:spcBef>
                <a:spcPts val="105"/>
              </a:spcBef>
            </a:pPr>
            <a:r>
              <a:rPr sz="4400" dirty="0">
                <a:solidFill>
                  <a:srgbClr val="FFC000"/>
                </a:solidFill>
                <a:latin typeface="Times New Roman" pitchFamily="18" charset="0"/>
                <a:cs typeface="Times New Roman" pitchFamily="18" charset="0"/>
              </a:rPr>
              <a:t>DSM-5’s Single </a:t>
            </a:r>
            <a:r>
              <a:rPr sz="4400" spc="-10" dirty="0">
                <a:solidFill>
                  <a:srgbClr val="FFC000"/>
                </a:solidFill>
                <a:latin typeface="Times New Roman" pitchFamily="18" charset="0"/>
                <a:cs typeface="Times New Roman" pitchFamily="18" charset="0"/>
              </a:rPr>
              <a:t>Axis</a:t>
            </a:r>
            <a:r>
              <a:rPr sz="4400" spc="-75" dirty="0">
                <a:solidFill>
                  <a:srgbClr val="FFC000"/>
                </a:solidFill>
                <a:latin typeface="Times New Roman" pitchFamily="18" charset="0"/>
                <a:cs typeface="Times New Roman" pitchFamily="18" charset="0"/>
              </a:rPr>
              <a:t> </a:t>
            </a:r>
            <a:r>
              <a:rPr sz="4400" dirty="0">
                <a:solidFill>
                  <a:srgbClr val="FFC000"/>
                </a:solidFill>
                <a:latin typeface="Times New Roman" pitchFamily="18" charset="0"/>
                <a:cs typeface="Times New Roman" pitchFamily="18" charset="0"/>
              </a:rPr>
              <a:t>System</a:t>
            </a:r>
            <a:endParaRPr sz="4400">
              <a:solidFill>
                <a:srgbClr val="FFC000"/>
              </a:solidFill>
              <a:latin typeface="Times New Roman" pitchFamily="18" charset="0"/>
              <a:cs typeface="Times New Roman" pitchFamily="18" charset="0"/>
            </a:endParaRPr>
          </a:p>
        </p:txBody>
      </p:sp>
      <p:sp>
        <p:nvSpPr>
          <p:cNvPr id="3" name="object 3"/>
          <p:cNvSpPr txBox="1"/>
          <p:nvPr/>
        </p:nvSpPr>
        <p:spPr>
          <a:xfrm>
            <a:off x="535940" y="1602994"/>
            <a:ext cx="7777480" cy="2868093"/>
          </a:xfrm>
          <a:prstGeom prst="rect">
            <a:avLst/>
          </a:prstGeom>
        </p:spPr>
        <p:txBody>
          <a:bodyPr vert="horz" wrap="square" lIns="0" tIns="13335" rIns="0" bIns="0" rtlCol="0">
            <a:spAutoFit/>
          </a:bodyPr>
          <a:lstStyle/>
          <a:p>
            <a:pPr marL="355600" marR="142240" indent="-343535">
              <a:lnSpc>
                <a:spcPct val="100000"/>
              </a:lnSpc>
              <a:spcBef>
                <a:spcPts val="105"/>
              </a:spcBef>
              <a:buFont typeface="Arial"/>
              <a:buChar char="•"/>
              <a:tabLst>
                <a:tab pos="355600" algn="l"/>
                <a:tab pos="356235" algn="l"/>
              </a:tabLst>
            </a:pPr>
            <a:r>
              <a:rPr sz="2800" dirty="0">
                <a:latin typeface="Times New Roman" pitchFamily="18" charset="0"/>
                <a:cs typeface="Times New Roman" pitchFamily="18" charset="0"/>
              </a:rPr>
              <a:t>There </a:t>
            </a:r>
            <a:r>
              <a:rPr sz="2800" spc="-5" dirty="0">
                <a:latin typeface="Times New Roman" pitchFamily="18" charset="0"/>
                <a:cs typeface="Times New Roman" pitchFamily="18" charset="0"/>
              </a:rPr>
              <a:t>is </a:t>
            </a:r>
            <a:r>
              <a:rPr sz="2800" dirty="0">
                <a:latin typeface="Times New Roman" pitchFamily="18" charset="0"/>
                <a:cs typeface="Times New Roman" pitchFamily="18" charset="0"/>
              </a:rPr>
              <a:t>one diagnostic axis on which</a:t>
            </a:r>
            <a:r>
              <a:rPr sz="2800" spc="-75" dirty="0">
                <a:latin typeface="Times New Roman" pitchFamily="18" charset="0"/>
                <a:cs typeface="Times New Roman" pitchFamily="18" charset="0"/>
              </a:rPr>
              <a:t> </a:t>
            </a:r>
            <a:r>
              <a:rPr sz="2800" dirty="0">
                <a:latin typeface="Times New Roman" pitchFamily="18" charset="0"/>
                <a:cs typeface="Times New Roman" pitchFamily="18" charset="0"/>
              </a:rPr>
              <a:t>all  of </a:t>
            </a:r>
            <a:r>
              <a:rPr sz="2800" spc="-10" dirty="0">
                <a:latin typeface="Times New Roman" pitchFamily="18" charset="0"/>
                <a:cs typeface="Times New Roman" pitchFamily="18" charset="0"/>
              </a:rPr>
              <a:t>the </a:t>
            </a:r>
            <a:r>
              <a:rPr sz="2800" dirty="0">
                <a:latin typeface="Times New Roman" pitchFamily="18" charset="0"/>
                <a:cs typeface="Times New Roman" pitchFamily="18" charset="0"/>
              </a:rPr>
              <a:t>following can be</a:t>
            </a:r>
            <a:r>
              <a:rPr sz="2800" spc="-35" dirty="0">
                <a:latin typeface="Times New Roman" pitchFamily="18" charset="0"/>
                <a:cs typeface="Times New Roman" pitchFamily="18" charset="0"/>
              </a:rPr>
              <a:t> </a:t>
            </a:r>
            <a:r>
              <a:rPr sz="2800" dirty="0">
                <a:latin typeface="Times New Roman" pitchFamily="18" charset="0"/>
                <a:cs typeface="Times New Roman" pitchFamily="18" charset="0"/>
              </a:rPr>
              <a:t>coded:</a:t>
            </a:r>
            <a:endParaRPr sz="2800">
              <a:latin typeface="Times New Roman" pitchFamily="18" charset="0"/>
              <a:cs typeface="Times New Roman" pitchFamily="18" charset="0"/>
            </a:endParaRPr>
          </a:p>
          <a:p>
            <a:pPr marL="756285" marR="5080" lvl="1" indent="-287020">
              <a:lnSpc>
                <a:spcPct val="100000"/>
              </a:lnSpc>
              <a:spcBef>
                <a:spcPts val="700"/>
              </a:spcBef>
              <a:buFont typeface="Arial"/>
              <a:buChar char="–"/>
              <a:tabLst>
                <a:tab pos="756920" algn="l"/>
              </a:tabLst>
            </a:pPr>
            <a:r>
              <a:rPr sz="2800" spc="-5" dirty="0">
                <a:latin typeface="Times New Roman" pitchFamily="18" charset="0"/>
                <a:cs typeface="Times New Roman" pitchFamily="18" charset="0"/>
              </a:rPr>
              <a:t>All mental disorders (formerly on Axis I and  </a:t>
            </a:r>
            <a:r>
              <a:rPr sz="2800" dirty="0">
                <a:latin typeface="Times New Roman" pitchFamily="18" charset="0"/>
                <a:cs typeface="Times New Roman" pitchFamily="18" charset="0"/>
              </a:rPr>
              <a:t>II)</a:t>
            </a:r>
            <a:endParaRPr sz="2800">
              <a:latin typeface="Times New Roman" pitchFamily="18" charset="0"/>
              <a:cs typeface="Times New Roman" pitchFamily="18" charset="0"/>
            </a:endParaRPr>
          </a:p>
          <a:p>
            <a:pPr marL="756285" marR="323215" lvl="1" indent="-287020">
              <a:lnSpc>
                <a:spcPct val="100000"/>
              </a:lnSpc>
              <a:spcBef>
                <a:spcPts val="675"/>
              </a:spcBef>
              <a:buFont typeface="Arial"/>
              <a:buChar char="–"/>
              <a:tabLst>
                <a:tab pos="756920" algn="l"/>
              </a:tabLst>
            </a:pPr>
            <a:r>
              <a:rPr sz="2800" spc="-5" dirty="0">
                <a:latin typeface="Times New Roman" pitchFamily="18" charset="0"/>
                <a:cs typeface="Times New Roman" pitchFamily="18" charset="0"/>
              </a:rPr>
              <a:t>Other Conditions that May be the Focus of  Treatment (V-codes; formerly Axis</a:t>
            </a:r>
            <a:r>
              <a:rPr sz="2800" spc="-10" dirty="0">
                <a:latin typeface="Times New Roman" pitchFamily="18" charset="0"/>
                <a:cs typeface="Times New Roman" pitchFamily="18" charset="0"/>
              </a:rPr>
              <a:t> </a:t>
            </a:r>
            <a:r>
              <a:rPr sz="2800" spc="-5" dirty="0">
                <a:latin typeface="Times New Roman" pitchFamily="18" charset="0"/>
                <a:cs typeface="Times New Roman" pitchFamily="18" charset="0"/>
              </a:rPr>
              <a:t>I)</a:t>
            </a:r>
            <a:endParaRPr sz="2800">
              <a:latin typeface="Times New Roman" pitchFamily="18" charset="0"/>
              <a:cs typeface="Times New Roman" pitchFamily="18" charset="0"/>
            </a:endParaRPr>
          </a:p>
          <a:p>
            <a:pPr marL="756285" lvl="1" indent="-287020">
              <a:lnSpc>
                <a:spcPct val="100000"/>
              </a:lnSpc>
              <a:spcBef>
                <a:spcPts val="670"/>
              </a:spcBef>
              <a:buFont typeface="Arial"/>
              <a:buChar char="–"/>
              <a:tabLst>
                <a:tab pos="756920" algn="l"/>
              </a:tabLst>
            </a:pPr>
            <a:r>
              <a:rPr sz="2800" spc="-5" dirty="0">
                <a:latin typeface="Times New Roman" pitchFamily="18" charset="0"/>
                <a:cs typeface="Times New Roman" pitchFamily="18" charset="0"/>
              </a:rPr>
              <a:t>Medical disorders (formerly </a:t>
            </a:r>
            <a:r>
              <a:rPr sz="2800" spc="-10" dirty="0">
                <a:latin typeface="Times New Roman" pitchFamily="18" charset="0"/>
                <a:cs typeface="Times New Roman" pitchFamily="18" charset="0"/>
              </a:rPr>
              <a:t>Axis</a:t>
            </a:r>
            <a:r>
              <a:rPr sz="2800" spc="20" dirty="0">
                <a:latin typeface="Times New Roman" pitchFamily="18" charset="0"/>
                <a:cs typeface="Times New Roman" pitchFamily="18" charset="0"/>
              </a:rPr>
              <a:t> </a:t>
            </a:r>
            <a:r>
              <a:rPr sz="2800" spc="-5" dirty="0">
                <a:latin typeface="Times New Roman" pitchFamily="18" charset="0"/>
                <a:cs typeface="Times New Roman" pitchFamily="18" charset="0"/>
              </a:rPr>
              <a:t>III)</a:t>
            </a:r>
            <a:endParaRPr sz="28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85800"/>
            <a:ext cx="7543800" cy="3293209"/>
          </a:xfrm>
          <a:prstGeom prst="rect">
            <a:avLst/>
          </a:prstGeom>
        </p:spPr>
        <p:txBody>
          <a:bodyPr wrap="square">
            <a:spAutoFit/>
          </a:bodyPr>
          <a:lstStyle/>
          <a:p>
            <a:pPr algn="ctr" fontAlgn="base"/>
            <a:r>
              <a:rPr lang="en-US" sz="4000" b="1" dirty="0" smtClean="0">
                <a:solidFill>
                  <a:srgbClr val="FFC000"/>
                </a:solidFill>
                <a:latin typeface="Times New Roman" pitchFamily="18" charset="0"/>
                <a:cs typeface="Times New Roman" pitchFamily="18" charset="0"/>
              </a:rPr>
              <a:t>Steps in Case Formulation</a:t>
            </a:r>
          </a:p>
          <a:p>
            <a:pPr fontAlgn="base"/>
            <a:endParaRPr lang="en-US" sz="2800" b="1" dirty="0" smtClean="0">
              <a:solidFill>
                <a:srgbClr val="FFC000"/>
              </a:solidFill>
              <a:latin typeface="Times New Roman" pitchFamily="18" charset="0"/>
              <a:cs typeface="Times New Roman" pitchFamily="18" charset="0"/>
            </a:endParaRPr>
          </a:p>
          <a:p>
            <a:pPr fontAlgn="base"/>
            <a:r>
              <a:rPr lang="en-US" sz="2800" dirty="0" smtClean="0">
                <a:latin typeface="Times New Roman" pitchFamily="18" charset="0"/>
                <a:cs typeface="Times New Roman" pitchFamily="18" charset="0"/>
              </a:rPr>
              <a:t>The case formulation should be developed in collaboration with the client to ensure engagement and increase commitment to treatment.</a:t>
            </a:r>
          </a:p>
          <a:p>
            <a:pPr fontAlgn="base"/>
            <a:r>
              <a:rPr lang="en-US" sz="2800" dirty="0" smtClean="0">
                <a:latin typeface="Times New Roman" pitchFamily="18" charset="0"/>
                <a:cs typeface="Times New Roman" pitchFamily="18" charset="0"/>
              </a:rPr>
              <a:t>To develop a strong case formulation, the following steps are recommended (Persons, 2008):</a:t>
            </a:r>
            <a:endParaRPr lang="en-US" sz="28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66800"/>
            <a:ext cx="8229600" cy="3477875"/>
          </a:xfrm>
          <a:prstGeom prst="rect">
            <a:avLst/>
          </a:prstGeom>
        </p:spPr>
        <p:txBody>
          <a:bodyPr wrap="square">
            <a:spAutoFit/>
          </a:bodyPr>
          <a:lstStyle/>
          <a:p>
            <a:pPr fontAlgn="base"/>
            <a:r>
              <a:rPr lang="en-US" sz="2400" b="1" dirty="0" smtClean="0">
                <a:solidFill>
                  <a:srgbClr val="FFC000"/>
                </a:solidFill>
                <a:latin typeface="Times New Roman" pitchFamily="18" charset="0"/>
                <a:cs typeface="Times New Roman" pitchFamily="18" charset="0"/>
              </a:rPr>
              <a:t>1-</a:t>
            </a:r>
            <a:r>
              <a:rPr lang="en-US" sz="24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Conduct a thorough assessment to determine the presence of specific diagnoses, symptoms, and problems. It’s important to create a list of all of the client’s presenting symptoms and problems in various areas and life domains (i.e., panic attacks, excessive worry, low mood, poor academic performance, relationship difficulties).</a:t>
            </a:r>
          </a:p>
          <a:p>
            <a:pPr fontAlgn="base"/>
            <a:endParaRPr lang="en-US" sz="2400" dirty="0" smtClean="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14400"/>
            <a:ext cx="8229600" cy="3108543"/>
          </a:xfrm>
          <a:prstGeom prst="rect">
            <a:avLst/>
          </a:prstGeom>
        </p:spPr>
        <p:txBody>
          <a:bodyPr wrap="square">
            <a:spAutoFit/>
          </a:bodyPr>
          <a:lstStyle/>
          <a:p>
            <a:pPr fontAlgn="base"/>
            <a:r>
              <a:rPr lang="en-US" sz="2400" b="1" dirty="0" smtClean="0">
                <a:solidFill>
                  <a:srgbClr val="FFC000"/>
                </a:solidFill>
                <a:latin typeface="Times New Roman" pitchFamily="18" charset="0"/>
                <a:cs typeface="Times New Roman" pitchFamily="18" charset="0"/>
              </a:rPr>
              <a:t>2-</a:t>
            </a:r>
            <a:r>
              <a:rPr lang="en-US" sz="24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Develop an initial case formulation based on tentative or “working” hypotheses about:</a:t>
            </a:r>
          </a:p>
          <a:p>
            <a:pPr lvl="1" fontAlgn="base">
              <a:buFont typeface="Wingdings" pitchFamily="2" charset="2"/>
              <a:buChar char="§"/>
            </a:pPr>
            <a:r>
              <a:rPr lang="en-US" sz="2800" dirty="0" smtClean="0">
                <a:latin typeface="Times New Roman" pitchFamily="18" charset="0"/>
                <a:cs typeface="Times New Roman" pitchFamily="18" charset="0"/>
              </a:rPr>
              <a:t>Factors that predisposed the client to develop the symptoms and problems</a:t>
            </a:r>
          </a:p>
          <a:p>
            <a:pPr lvl="1" fontAlgn="base">
              <a:buFont typeface="Wingdings" pitchFamily="2" charset="2"/>
              <a:buChar char="§"/>
            </a:pPr>
            <a:r>
              <a:rPr lang="en-US" sz="2800" dirty="0" smtClean="0">
                <a:latin typeface="Times New Roman" pitchFamily="18" charset="0"/>
                <a:cs typeface="Times New Roman" pitchFamily="18" charset="0"/>
              </a:rPr>
              <a:t>Factors that precipitated the most recent episode</a:t>
            </a:r>
          </a:p>
          <a:p>
            <a:pPr lvl="1" fontAlgn="base">
              <a:buFont typeface="Wingdings" pitchFamily="2" charset="2"/>
              <a:buChar char="§"/>
            </a:pPr>
            <a:r>
              <a:rPr lang="en-US" sz="2800" dirty="0" smtClean="0">
                <a:latin typeface="Times New Roman" pitchFamily="18" charset="0"/>
                <a:cs typeface="Times New Roman" pitchFamily="18" charset="0"/>
              </a:rPr>
              <a:t>Maintaining factors</a:t>
            </a:r>
          </a:p>
          <a:p>
            <a:pPr lvl="1" fontAlgn="base">
              <a:buFont typeface="Wingdings" pitchFamily="2" charset="2"/>
              <a:buChar char="§"/>
            </a:pPr>
            <a:r>
              <a:rPr lang="en-US" sz="2800" dirty="0" smtClean="0">
                <a:latin typeface="Times New Roman" pitchFamily="18" charset="0"/>
                <a:cs typeface="Times New Roman" pitchFamily="18" charset="0"/>
              </a:rPr>
              <a:t>Protective factors</a:t>
            </a:r>
            <a:endParaRPr lang="en-US" sz="28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38200"/>
            <a:ext cx="7924800" cy="4401205"/>
          </a:xfrm>
          <a:prstGeom prst="rect">
            <a:avLst/>
          </a:prstGeom>
        </p:spPr>
        <p:txBody>
          <a:bodyPr wrap="square">
            <a:spAutoFit/>
          </a:bodyPr>
          <a:lstStyle/>
          <a:p>
            <a:r>
              <a:rPr lang="en-US" sz="2800" b="1" dirty="0" smtClean="0">
                <a:solidFill>
                  <a:srgbClr val="FFC000"/>
                </a:solidFill>
                <a:latin typeface="Times New Roman" pitchFamily="18" charset="0"/>
                <a:cs typeface="Times New Roman" pitchFamily="18" charset="0"/>
              </a:rPr>
              <a:t>3-</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Set up experiments to test out the initial case formulation. The results of these tests will confirm or disprove hypotheses about factors that cause or maintain the client’s symptoms and problems. For example, a therapist may use a </a:t>
            </a:r>
            <a:r>
              <a:rPr lang="en-US" sz="2800" dirty="0" smtClean="0">
                <a:latin typeface="Times New Roman" pitchFamily="18" charset="0"/>
                <a:cs typeface="Times New Roman" pitchFamily="18" charset="0"/>
                <a:hlinkClick r:id="rId2"/>
              </a:rPr>
              <a:t>thought record</a:t>
            </a:r>
            <a:r>
              <a:rPr lang="en-US" sz="2800" dirty="0" smtClean="0">
                <a:latin typeface="Times New Roman" pitchFamily="18" charset="0"/>
                <a:cs typeface="Times New Roman" pitchFamily="18" charset="0"/>
              </a:rPr>
              <a:t> to test out whether a client’s procrastination stems from </a:t>
            </a:r>
            <a:r>
              <a:rPr lang="en-US" sz="2800" dirty="0" err="1" smtClean="0">
                <a:latin typeface="Times New Roman" pitchFamily="18" charset="0"/>
                <a:cs typeface="Times New Roman" pitchFamily="18" charset="0"/>
              </a:rPr>
              <a:t>perfectionistic</a:t>
            </a:r>
            <a:r>
              <a:rPr lang="en-US" sz="2800" dirty="0" smtClean="0">
                <a:latin typeface="Times New Roman" pitchFamily="18" charset="0"/>
                <a:cs typeface="Times New Roman" pitchFamily="18" charset="0"/>
              </a:rPr>
              <a:t> beliefs, which may reveal that procrastination or difficulty initiating tasks is instead due to thoughts of hopelessness. The case formulation should be revised based on the results.</a:t>
            </a:r>
            <a:endParaRPr lang="en-US" sz="28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185</TotalTime>
  <Words>1691</Words>
  <Application>Microsoft Office PowerPoint</Application>
  <PresentationFormat>On-screen Show (4:3)</PresentationFormat>
  <Paragraphs>215</Paragraphs>
  <Slides>40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Algerian</vt:lpstr>
      <vt:lpstr>Arial</vt:lpstr>
      <vt:lpstr>Franklin Gothic Book</vt:lpstr>
      <vt:lpstr>Gothic Uralic</vt:lpstr>
      <vt:lpstr>Lucida Handwriting</vt:lpstr>
      <vt:lpstr>Palatino Linotype</vt:lpstr>
      <vt:lpstr>Palladio Uralic</vt:lpstr>
      <vt:lpstr>Times New Roman</vt:lpstr>
      <vt:lpstr>Wingdings</vt:lpstr>
      <vt:lpstr>Wingdings 2</vt:lpstr>
      <vt:lpstr>Technic</vt:lpstr>
      <vt:lpstr> </vt:lpstr>
      <vt:lpstr>PowerPoint Presentation</vt:lpstr>
      <vt:lpstr>Case Formulation</vt:lpstr>
      <vt:lpstr>DSM-5 Informed  Case Formulation Process</vt:lpstr>
      <vt:lpstr>DSM-5’s Single Axis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DSM-5 Tools and Enhancements</vt:lpstr>
      <vt:lpstr>Clinical Rating Scales</vt:lpstr>
      <vt:lpstr>Cross-Cutting Symptom Measures</vt:lpstr>
      <vt:lpstr> Level 1 Cross-Cutting  Symptom Measure</vt:lpstr>
      <vt:lpstr>Level 2 Assessment Measure</vt:lpstr>
      <vt:lpstr>Disorder-Specific Rating Scales</vt:lpstr>
      <vt:lpstr> WHODAS 2.0 (World Health Organization Disability Assessment Schedule 2.0)</vt:lpstr>
      <vt:lpstr>PowerPoint Presentation</vt:lpstr>
      <vt:lpstr>Domains on the WHODAS 2.0</vt:lpstr>
      <vt:lpstr>Cultural Formulation Interview  (CFI)</vt:lpstr>
      <vt:lpstr>CFI Domains</vt:lpstr>
      <vt:lpstr>Clinical Applications of  DSM-5 Enhancements</vt:lpstr>
      <vt:lpstr>DSM-5 and Case Formulation</vt:lpstr>
      <vt:lpstr>Biopsychosocial Model in  Case Formulation</vt:lpstr>
      <vt:lpstr>The Five P’s of Case Formulation</vt:lpstr>
      <vt:lpstr>PowerPoint Presentation</vt:lpstr>
      <vt:lpstr>The Five P’s in DSM-5</vt:lpstr>
      <vt:lpstr>Case of Helen</vt:lpstr>
      <vt:lpstr>Helen Continued</vt:lpstr>
      <vt:lpstr>Helen Continued</vt:lpstr>
      <vt:lpstr>Diagnostic Work-Up</vt:lpstr>
      <vt:lpstr>Case Formulation</vt:lpstr>
      <vt:lpstr>Guide to Case Formulation</vt:lpstr>
      <vt:lpstr>Write a Case Formulation</vt:lpstr>
      <vt:lpstr>From Formulation to Treatment</vt:lpstr>
      <vt:lpstr>Final Thoughts…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DSM-5 in Case Formulation and Treatment Planning</dc:title>
  <dc:creator>GGG</dc:creator>
  <cp:lastModifiedBy>Mohsin</cp:lastModifiedBy>
  <cp:revision>21</cp:revision>
  <dcterms:created xsi:type="dcterms:W3CDTF">2020-03-25T09:03:43Z</dcterms:created>
  <dcterms:modified xsi:type="dcterms:W3CDTF">2020-05-01T22:10:47Z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2014-09-15T00:00:00Z</vt:filetime>
  </property>
  <property fmtid="{D5CDD505-2E9C-101B-9397-08002B2CF9AE}" pid="3" name="Creator">
    <vt:lpwstr>Microsoft® PowerPoint® 2010</vt:lpwstr>
  </property>
  <property fmtid="{D5CDD505-2E9C-101B-9397-08002B2CF9AE}" pid="4" name="LastSaved">
    <vt:filetime>2020-03-25T00:00:00Z</vt:filetime>
  </property>
</Properties>
</file>