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media/image7.jpg" ContentType="image/jpeg"/>
  <Override PartName="/ppt/media/image8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303" r:id="rId5"/>
    <p:sldId id="323" r:id="rId6"/>
    <p:sldId id="305" r:id="rId7"/>
    <p:sldId id="322" r:id="rId8"/>
    <p:sldId id="338" r:id="rId9"/>
    <p:sldId id="312" r:id="rId10"/>
    <p:sldId id="324" r:id="rId11"/>
    <p:sldId id="332" r:id="rId12"/>
    <p:sldId id="325" r:id="rId13"/>
    <p:sldId id="333" r:id="rId14"/>
    <p:sldId id="326" r:id="rId15"/>
    <p:sldId id="334" r:id="rId16"/>
    <p:sldId id="331" r:id="rId17"/>
    <p:sldId id="327" r:id="rId18"/>
    <p:sldId id="336" r:id="rId19"/>
    <p:sldId id="335" r:id="rId20"/>
    <p:sldId id="330" r:id="rId21"/>
    <p:sldId id="337" r:id="rId22"/>
    <p:sldId id="339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4400" y="228600"/>
            <a:ext cx="412178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u="none" spc="-5" dirty="0" smtClean="0">
                <a:solidFill>
                  <a:srgbClr val="001F5F"/>
                </a:solidFill>
                <a:latin typeface="Gabriola"/>
                <a:cs typeface="Gabriola"/>
              </a:rPr>
              <a:t>Synecology of Halophytes</a:t>
            </a:r>
            <a:endParaRPr sz="6000" b="1" dirty="0">
              <a:latin typeface="Gabriola"/>
              <a:cs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Stilt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Roots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352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Formation of stilt-like prop roots arising from the main trunk of the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trees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Provide efficient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anchorage of plants in the loose sandy soil where fixation by the shallow ordi­nary roots is often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difficult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5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938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Pneumatophores</a:t>
            </a:r>
            <a:endParaRPr lang="en-US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124200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 of </a:t>
            </a:r>
            <a:r>
              <a:rPr lang="en-US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negatively </a:t>
            </a:r>
            <a:r>
              <a:rPr lang="en-US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geotropic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respiratory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roots, pneumatophores for efficient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aeration</a:t>
            </a:r>
          </a:p>
          <a:p>
            <a:pPr algn="just"/>
            <a:r>
              <a:rPr lang="en-US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Provided for</a:t>
            </a:r>
            <a:r>
              <a:rPr lang="en-US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gaseous </a:t>
            </a:r>
            <a:r>
              <a:rPr lang="en-US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exchange  </a:t>
            </a:r>
            <a:r>
              <a:rPr lang="en-US" spc="-1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soil is water-logged and the aeration in the root medium is consequently much below optimal</a:t>
            </a:r>
            <a:endParaRPr lang="en-US" spc="-15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b="1" i="1" spc="-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Mangrooves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670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Vivipary</a:t>
            </a:r>
            <a:endParaRPr lang="en-US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alophytes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sea coasts or other saline soil bordering the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seas have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developed a peculiar type of germination known as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vivipary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Defined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 germination of seeds before the fruits break off from the plant 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large embryo, without endosperm, grows and develops in the seed within the fruit when it is still attached to the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12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Shrubby Nature</a:t>
            </a:r>
            <a:endParaRPr lang="en-US" sz="4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048000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Plants are generally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shrubs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erbs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somewhat rare, except perhaps,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Acanthus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ilicifolius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Heliotropium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ovalifolium</a:t>
            </a:r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Salt Glands</a:t>
            </a:r>
            <a:endParaRPr lang="en-US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5908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Superfluous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salts are excreted by guttation through special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glands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these salt-excreting of halophytes, are sometimes referred to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Crinohalophytes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Examples: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Spartina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Glaux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maritina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Cressa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cretica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Frankenia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sp.,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Limonium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47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342"/>
            <a:ext cx="8229600" cy="1600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Salt Glands in Black Mangrove </a:t>
            </a:r>
            <a:r>
              <a:rPr lang="en-US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Avicennia</a:t>
            </a:r>
            <a:r>
              <a:rPr lang="en-US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marina)</a:t>
            </a:r>
          </a:p>
        </p:txBody>
      </p:sp>
      <p:pic>
        <p:nvPicPr>
          <p:cNvPr id="14339" name="Picture 3" descr="\\Www_serv1\www-docs\people\hosier\BIE\bieimages\figsdiagrams\Avicennia marina elevated gl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28082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\\Www_serv1\www-docs\people\hosier\BIE\bieimages\figsdiagrams\Avicennia marina sunken gl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32766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14400" y="4343400"/>
            <a:ext cx="3962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(a)</a:t>
            </a:r>
            <a:r>
              <a:rPr lang="en-US" sz="2400" b="1"/>
              <a:t> sunken gland on upper epidermis; (</a:t>
            </a:r>
            <a:r>
              <a:rPr lang="en-US" sz="2400" b="1">
                <a:solidFill>
                  <a:schemeClr val="accent2"/>
                </a:solidFill>
              </a:rPr>
              <a:t>b)</a:t>
            </a:r>
            <a:r>
              <a:rPr lang="en-US" sz="2400" b="1"/>
              <a:t> elevated gland on lower epipermis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91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876800" y="5181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838200" y="5867400"/>
            <a:ext cx="7010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838200" y="58674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Franklin Gothic Medium" pitchFamily="34" charset="0"/>
              </a:rPr>
              <a:t>Concentrations of secreted salts is typically so high that under dry atmospheric conditions, the salts crystallize</a:t>
            </a:r>
          </a:p>
        </p:txBody>
      </p:sp>
    </p:spTree>
    <p:extLst>
      <p:ext uri="{BB962C8B-B14F-4D97-AF65-F5344CB8AC3E}">
        <p14:creationId xmlns:p14="http://schemas.microsoft.com/office/powerpoint/2010/main" val="50480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756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4477" y="609600"/>
            <a:ext cx="51536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u="heavy" spc="-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Gabriola"/>
                <a:cs typeface="Gabriola"/>
              </a:rPr>
              <a:t>ECOLOGICAL</a:t>
            </a:r>
            <a:r>
              <a:rPr sz="5400" b="1" u="heavy" spc="-90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Gabriola"/>
                <a:cs typeface="Gabriola"/>
              </a:rPr>
              <a:t> </a:t>
            </a:r>
            <a:r>
              <a:rPr sz="5400" b="1" u="heavy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Gabriola"/>
                <a:cs typeface="Gabriola"/>
              </a:rPr>
              <a:t>GROUPS</a:t>
            </a:r>
            <a:endParaRPr sz="5400" b="1" dirty="0">
              <a:latin typeface="Gabriola"/>
              <a:cs typeface="Gabriol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878904"/>
            <a:ext cx="7936586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4000" u="sng" spc="-20" dirty="0">
                <a:latin typeface="Times New Roman" pitchFamily="18" charset="0"/>
                <a:cs typeface="Times New Roman" pitchFamily="18" charset="0"/>
              </a:rPr>
              <a:t>‘Groups </a:t>
            </a:r>
            <a:r>
              <a:rPr sz="4000" u="sng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4000" u="sng" spc="-10" dirty="0">
                <a:latin typeface="Times New Roman" pitchFamily="18" charset="0"/>
                <a:cs typeface="Times New Roman" pitchFamily="18" charset="0"/>
              </a:rPr>
              <a:t>plants </a:t>
            </a:r>
            <a:r>
              <a:rPr sz="4000" u="sng" spc="-15" dirty="0">
                <a:latin typeface="Times New Roman" pitchFamily="18" charset="0"/>
                <a:cs typeface="Times New Roman" pitchFamily="18" charset="0"/>
              </a:rPr>
              <a:t>growing </a:t>
            </a:r>
            <a:r>
              <a:rPr sz="4000" u="sng" spc="-5" dirty="0">
                <a:latin typeface="Times New Roman" pitchFamily="18" charset="0"/>
                <a:cs typeface="Times New Roman" pitchFamily="18" charset="0"/>
              </a:rPr>
              <a:t>under  </a:t>
            </a:r>
            <a:r>
              <a:rPr sz="4000" u="sng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4000" u="sng" spc="-5" dirty="0">
                <a:latin typeface="Times New Roman" pitchFamily="18" charset="0"/>
                <a:cs typeface="Times New Roman" pitchFamily="18" charset="0"/>
              </a:rPr>
              <a:t>same </a:t>
            </a:r>
            <a:r>
              <a:rPr sz="4000" u="sng" spc="-10" dirty="0">
                <a:latin typeface="Times New Roman" pitchFamily="18" charset="0"/>
                <a:cs typeface="Times New Roman" pitchFamily="18" charset="0"/>
              </a:rPr>
              <a:t>set </a:t>
            </a:r>
            <a:r>
              <a:rPr sz="4000" u="sng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4000" u="sng" spc="-20" dirty="0" smtClean="0"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en-US" sz="4000" u="sng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u="sng" spc="-30" dirty="0" smtClean="0">
                <a:latin typeface="Times New Roman" pitchFamily="18" charset="0"/>
                <a:cs typeface="Times New Roman" pitchFamily="18" charset="0"/>
              </a:rPr>
              <a:t>factors </a:t>
            </a:r>
            <a:r>
              <a:rPr sz="4000" u="sng" spc="-15" dirty="0">
                <a:latin typeface="Times New Roman" pitchFamily="18" charset="0"/>
                <a:cs typeface="Times New Roman" pitchFamily="18" charset="0"/>
              </a:rPr>
              <a:t>constitute</a:t>
            </a:r>
            <a:r>
              <a:rPr sz="4000" u="sng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u="sng" spc="-10" dirty="0" smtClean="0">
                <a:latin typeface="Times New Roman" pitchFamily="18" charset="0"/>
                <a:cs typeface="Times New Roman" pitchFamily="18" charset="0"/>
              </a:rPr>
              <a:t>ecological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u="sng" spc="-15" dirty="0" smtClean="0">
                <a:latin typeface="Times New Roman" pitchFamily="18" charset="0"/>
                <a:cs typeface="Times New Roman" pitchFamily="18" charset="0"/>
              </a:rPr>
              <a:t>groups</a:t>
            </a:r>
            <a:r>
              <a:rPr sz="4000" u="sng" spc="-15" dirty="0">
                <a:latin typeface="Times New Roman" pitchFamily="18" charset="0"/>
                <a:cs typeface="Times New Roman" pitchFamily="18" charset="0"/>
              </a:rPr>
              <a:t>’</a:t>
            </a:r>
            <a:endParaRPr sz="4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Xerophytic</a:t>
            </a:r>
            <a:r>
              <a:rPr lang="en-US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Adaptations in Halophytes</a:t>
            </a:r>
            <a:endParaRPr lang="en-US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Succulence of stem is a common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characteistic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Leaves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xerophilous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generally small in size, thick and are very often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glossy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also thick cuticles, large mucilage cells, protected stomata but never truly sunken and sometimes large-celled thin-walled aqueous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tissues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Sometimes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 leaves serve as water reservoirs for younger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leaves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adaptations certainly seem xeromorphic in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nature and exhibit an ancestral relationship of both groups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Future Ecological Prospects</a:t>
            </a:r>
            <a:endParaRPr lang="en-US" sz="4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most important opportunities relate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reforestation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replanting and ecological recovery of saline areas that have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fallen into disuse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oastal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development and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roduction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cheap biomass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renewable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Climate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improvement and CO2 sequestration.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stabilization of coasts and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beaches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ood chain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life support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aquaculture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agriculture and wild-life sanctuary and recreation areas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rovide tannin, thatching material, fodder,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fish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poison,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food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products, medicine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Wood for building purposes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fuel, and boat and canoe making for the residents of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coastal areas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85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9144000" cy="6823364"/>
          </a:xfrm>
        </p:spPr>
      </p:pic>
    </p:spTree>
    <p:extLst>
      <p:ext uri="{BB962C8B-B14F-4D97-AF65-F5344CB8AC3E}">
        <p14:creationId xmlns:p14="http://schemas.microsoft.com/office/powerpoint/2010/main" val="65752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29298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520" y="381000"/>
            <a:ext cx="9506087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4000" b="1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1895 </a:t>
            </a:r>
            <a:r>
              <a:rPr lang="en-US" sz="4000" b="1" u="none" spc="-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sz="4000" b="1" u="none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arming </a:t>
            </a:r>
            <a:r>
              <a:rPr sz="4000" b="1" u="none" spc="-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classified</a:t>
            </a:r>
            <a:r>
              <a:rPr sz="4000" b="1" u="none" spc="-9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u="none" spc="-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plants  </a:t>
            </a:r>
            <a:r>
              <a:rPr sz="4000" b="1" u="none" spc="-2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into </a:t>
            </a:r>
            <a:r>
              <a:rPr sz="4000" b="1" u="none" spc="-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ecological</a:t>
            </a:r>
            <a:r>
              <a:rPr sz="4000" b="1" u="none" spc="-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u="none" spc="-1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8915" y="1771268"/>
            <a:ext cx="9126677" cy="27796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basis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421005" indent="-408940">
              <a:lnSpc>
                <a:spcPct val="100000"/>
              </a:lnSpc>
              <a:spcBef>
                <a:spcPts val="25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200" spc="-45" dirty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substratum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421005" indent="-408940">
              <a:lnSpc>
                <a:spcPct val="100000"/>
              </a:lnSpc>
              <a:spcBef>
                <a:spcPts val="5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Adaptic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factors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2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 smtClean="0">
                <a:latin typeface="Times New Roman" pitchFamily="18" charset="0"/>
                <a:cs typeface="Times New Roman" pitchFamily="18" charset="0"/>
              </a:rPr>
              <a:t>soil</a:t>
            </a:r>
            <a:endParaRPr lang="en-US" sz="32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421005" indent="-408940">
              <a:lnSpc>
                <a:spcPct val="100000"/>
              </a:lnSpc>
              <a:spcBef>
                <a:spcPts val="5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Availability of water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512445">
              <a:lnSpc>
                <a:spcPct val="100000"/>
              </a:lnSpc>
              <a:spcBef>
                <a:spcPts val="1875"/>
              </a:spcBef>
              <a:tabLst>
                <a:tab pos="1612900" algn="l"/>
              </a:tabLst>
            </a:pPr>
            <a:r>
              <a:rPr lang="en-US" sz="3200" spc="-15" dirty="0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sz="3200" u="heavy" spc="-15" dirty="0" smtClean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Ecological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groups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u="heavy" spc="-4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plants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7115" y="4287011"/>
            <a:ext cx="45719" cy="285750"/>
          </a:xfrm>
          <a:custGeom>
            <a:avLst/>
            <a:gdLst/>
            <a:ahLst/>
            <a:cxnLst/>
            <a:rect l="l" t="t" r="r" b="b"/>
            <a:pathLst>
              <a:path w="1904" h="285750">
                <a:moveTo>
                  <a:pt x="1650" y="0"/>
                </a:moveTo>
                <a:lnTo>
                  <a:pt x="0" y="28575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4988" y="4572000"/>
            <a:ext cx="9569618" cy="1905"/>
          </a:xfrm>
          <a:custGeom>
            <a:avLst/>
            <a:gdLst/>
            <a:ahLst/>
            <a:cxnLst/>
            <a:rect l="l" t="t" r="r" b="b"/>
            <a:pathLst>
              <a:path w="8501380" h="1904">
                <a:moveTo>
                  <a:pt x="0" y="0"/>
                </a:moveTo>
                <a:lnTo>
                  <a:pt x="8501126" y="1524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615" y="4572000"/>
            <a:ext cx="45719" cy="428625"/>
          </a:xfrm>
          <a:custGeom>
            <a:avLst/>
            <a:gdLst/>
            <a:ahLst/>
            <a:cxnLst/>
            <a:rect l="l" t="t" r="r" b="b"/>
            <a:pathLst>
              <a:path w="1904" h="428625">
                <a:moveTo>
                  <a:pt x="1587" y="0"/>
                </a:moveTo>
                <a:lnTo>
                  <a:pt x="0" y="428625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87383" y="4572000"/>
            <a:ext cx="45719" cy="428625"/>
          </a:xfrm>
          <a:custGeom>
            <a:avLst/>
            <a:gdLst/>
            <a:ahLst/>
            <a:cxnLst/>
            <a:rect l="l" t="t" r="r" b="b"/>
            <a:pathLst>
              <a:path w="1904" h="428625">
                <a:moveTo>
                  <a:pt x="1524" y="0"/>
                </a:moveTo>
                <a:lnTo>
                  <a:pt x="0" y="428625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72255" y="4572000"/>
            <a:ext cx="45719" cy="357505"/>
          </a:xfrm>
          <a:custGeom>
            <a:avLst/>
            <a:gdLst/>
            <a:ahLst/>
            <a:cxnLst/>
            <a:rect l="l" t="t" r="r" b="b"/>
            <a:pathLst>
              <a:path w="1904" h="357504">
                <a:moveTo>
                  <a:pt x="1651" y="0"/>
                </a:moveTo>
                <a:lnTo>
                  <a:pt x="0" y="35725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014" y="5014976"/>
            <a:ext cx="184058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 pitchFamily="18" charset="0"/>
                <a:cs typeface="Times New Roman" pitchFamily="18" charset="0"/>
              </a:rPr>
              <a:t>Hydrophytes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9533" y="5014976"/>
            <a:ext cx="16354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Xerophytes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13934" y="5014976"/>
            <a:ext cx="14131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 pitchFamily="18" charset="0"/>
                <a:cs typeface="Times New Roman" pitchFamily="18" charset="0"/>
              </a:rPr>
              <a:t>Epiphytes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72882" y="5014976"/>
            <a:ext cx="163329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alop</a:t>
            </a:r>
            <a:r>
              <a:rPr sz="2400" b="1" spc="-5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b="1" spc="1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sz="2400" b="1" spc="-3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es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71615" y="4572000"/>
            <a:ext cx="45719" cy="285750"/>
          </a:xfrm>
          <a:custGeom>
            <a:avLst/>
            <a:gdLst/>
            <a:ahLst/>
            <a:cxnLst/>
            <a:rect l="l" t="t" r="r" b="b"/>
            <a:pathLst>
              <a:path w="1904" h="285750">
                <a:moveTo>
                  <a:pt x="1650" y="0"/>
                </a:moveTo>
                <a:lnTo>
                  <a:pt x="0" y="28575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800" y="1600200"/>
            <a:ext cx="6074283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u="heavy" spc="-5" dirty="0">
                <a:solidFill>
                  <a:srgbClr val="F1F1F1"/>
                </a:solidFill>
                <a:uFill>
                  <a:solidFill>
                    <a:srgbClr val="F1F1F1"/>
                  </a:solidFill>
                </a:uFill>
              </a:rPr>
              <a:t>HALOPHYTES</a:t>
            </a:r>
            <a:endParaRPr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535940" y="1066800"/>
            <a:ext cx="7445375" cy="495327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Inhabit in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saline</a:t>
            </a:r>
            <a:r>
              <a:rPr sz="32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soils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marR="9525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0" dirty="0">
                <a:latin typeface="Times New Roman" pitchFamily="18" charset="0"/>
                <a:cs typeface="Times New Roman" pitchFamily="18" charset="0"/>
              </a:rPr>
              <a:t>Tolerant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concentration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of soluble 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inorganic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salts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marR="18161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plants are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affected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dissolved  inorganic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salts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marR="57340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effect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be partially osmotic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partially</a:t>
            </a:r>
            <a:r>
              <a:rPr sz="32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chemical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4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maintain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turgidity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cell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sap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is much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more 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concentrated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7444359" cy="1184812"/>
          </a:xfrm>
          <a:prstGeom prst="rect">
            <a:avLst/>
          </a:prstGeom>
        </p:spPr>
        <p:txBody>
          <a:bodyPr vert="horz" wrap="square" lIns="0" tIns="76073" rIns="0" bIns="0" rtlCol="0">
            <a:spAutoFit/>
          </a:bodyPr>
          <a:lstStyle/>
          <a:p>
            <a:pPr marL="1517015" marR="5080" indent="-1099185">
              <a:lnSpc>
                <a:spcPct val="100000"/>
              </a:lnSpc>
              <a:spcBef>
                <a:spcPts val="95"/>
              </a:spcBef>
            </a:pPr>
            <a:r>
              <a:rPr sz="3600" b="1" u="sng" spc="-5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</a:rPr>
              <a:t>SALIENT</a:t>
            </a:r>
            <a:r>
              <a:rPr lang="en-US" sz="3600" b="1" u="sng" spc="-5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</a:rPr>
              <a:t> </a:t>
            </a:r>
            <a:r>
              <a:rPr sz="3600" b="1" u="sng" spc="-65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</a:rPr>
              <a:t>FEATURES</a:t>
            </a:r>
            <a:r>
              <a:rPr lang="en-US" sz="3600" b="1" u="sng" spc="-65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</a:rPr>
              <a:t> </a:t>
            </a:r>
            <a:r>
              <a:rPr sz="3600" b="1" u="sng" spc="-5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</a:rPr>
              <a:t>O</a:t>
            </a:r>
            <a:r>
              <a:rPr lang="en-US" sz="3600" b="1" u="sng" spc="-5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</a:rPr>
              <a:t>F </a:t>
            </a:r>
            <a:r>
              <a:rPr sz="3600" b="1" u="sng" spc="-10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</a:rPr>
              <a:t>HALOPHYTES</a:t>
            </a:r>
            <a:endParaRPr sz="3600" b="1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05000"/>
            <a:ext cx="792353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43446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vast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halophytic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flora are 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succulents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marR="14541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Times New Roman" pitchFamily="18" charset="0"/>
                <a:cs typeface="Times New Roman" pitchFamily="18" charset="0"/>
              </a:rPr>
              <a:t>Leaves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thin ,small 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leathery,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spiny  to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minimise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loss of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water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32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transpiration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evergreen leaves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have water 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storage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tissue,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prominent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palisade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cells, and  thick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cuticle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85" y="0"/>
            <a:ext cx="9169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Ecological Requirements</a:t>
            </a:r>
            <a:endParaRPr lang="en-US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ecological conditions which are essential for the development of mangrove vegetation or halophytes are: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Shallow water with thick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mud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logged saline soil or sandy or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loose soil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heavy clays containing large amount or organic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matter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rainfall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humidity in the atmosphere and cloudy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weather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0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026" y="609600"/>
            <a:ext cx="7218933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3960" marR="5080" indent="-1117600">
              <a:lnSpc>
                <a:spcPct val="100000"/>
              </a:lnSpc>
              <a:spcBef>
                <a:spcPts val="100"/>
              </a:spcBef>
            </a:pPr>
            <a:r>
              <a:rPr sz="4000" b="1" u="heavy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</a:rPr>
              <a:t>ADAPTIC </a:t>
            </a:r>
            <a:r>
              <a:rPr sz="4000" b="1" u="heavy" spc="-60" dirty="0" smtClean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</a:rPr>
              <a:t>FEATURES</a:t>
            </a:r>
            <a:r>
              <a:rPr lang="en-US" sz="4000" b="1" spc="-105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</a:rPr>
              <a:t> </a:t>
            </a:r>
            <a:r>
              <a:rPr sz="4000" b="1" u="heavy" dirty="0" smtClean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</a:rPr>
              <a:t>OF </a:t>
            </a:r>
            <a:r>
              <a:rPr sz="4000" b="1" u="none" dirty="0" smtClean="0">
                <a:solidFill>
                  <a:srgbClr val="5F497A"/>
                </a:solidFill>
              </a:rPr>
              <a:t> </a:t>
            </a:r>
            <a:r>
              <a:rPr lang="en-US" sz="4000" b="1" u="heavy" dirty="0" smtClean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</a:rPr>
              <a:t>HALOPHYTES</a:t>
            </a:r>
            <a:endParaRPr sz="4000" b="1" u="heavy" dirty="0">
              <a:solidFill>
                <a:srgbClr val="5F497A"/>
              </a:solidFill>
              <a:uFill>
                <a:solidFill>
                  <a:srgbClr val="5F497A"/>
                </a:solidFill>
              </a:u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576" y="1981200"/>
            <a:ext cx="8077834" cy="298414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5" dirty="0">
                <a:latin typeface="Times New Roman" pitchFamily="18" charset="0"/>
                <a:cs typeface="Times New Roman" pitchFamily="18" charset="0"/>
              </a:rPr>
              <a:t>STILT</a:t>
            </a:r>
            <a:r>
              <a:rPr sz="3200" b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25" dirty="0">
                <a:latin typeface="Times New Roman" pitchFamily="18" charset="0"/>
                <a:cs typeface="Times New Roman" pitchFamily="18" charset="0"/>
              </a:rPr>
              <a:t>ROOTS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  <a:p>
            <a:pPr marL="355600" marR="46545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30" dirty="0">
                <a:latin typeface="Times New Roman" pitchFamily="18" charset="0"/>
                <a:cs typeface="Times New Roman" pitchFamily="18" charset="0"/>
              </a:rPr>
              <a:t>PNEUMATOPHORES </a:t>
            </a:r>
            <a:endParaRPr lang="en-US" sz="3200" b="1" spc="-3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marR="46545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40" dirty="0" smtClean="0">
                <a:latin typeface="Times New Roman" pitchFamily="18" charset="0"/>
                <a:cs typeface="Times New Roman" pitchFamily="18" charset="0"/>
              </a:rPr>
              <a:t>VIVIPARY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latin typeface="Times New Roman" pitchFamily="18" charset="0"/>
                <a:cs typeface="Times New Roman" pitchFamily="18" charset="0"/>
              </a:rPr>
              <a:t>SHRUBY </a:t>
            </a:r>
            <a:r>
              <a:rPr sz="32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3200" b="1" spc="-15" dirty="0">
                <a:latin typeface="Times New Roman" pitchFamily="18" charset="0"/>
                <a:cs typeface="Times New Roman" pitchFamily="18" charset="0"/>
              </a:rPr>
              <a:t>WOODY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45" dirty="0" smtClean="0">
                <a:latin typeface="Times New Roman" pitchFamily="18" charset="0"/>
                <a:cs typeface="Times New Roman" pitchFamily="18" charset="0"/>
              </a:rPr>
              <a:t>NATUR</a:t>
            </a:r>
            <a:r>
              <a:rPr lang="en-US" sz="3200" b="1" spc="-45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65" dirty="0">
                <a:latin typeface="Times New Roman" pitchFamily="18" charset="0"/>
                <a:cs typeface="Times New Roman" pitchFamily="18" charset="0"/>
              </a:rPr>
              <a:t>SALT </a:t>
            </a:r>
            <a:r>
              <a:rPr sz="3200" b="1" spc="-5" dirty="0" smtClean="0">
                <a:latin typeface="Times New Roman" pitchFamily="18" charset="0"/>
                <a:cs typeface="Times New Roman" pitchFamily="18" charset="0"/>
              </a:rPr>
              <a:t>GLANDS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</TotalTime>
  <Words>611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Synecology of Halophytes</vt:lpstr>
      <vt:lpstr>ECOLOGICAL GROUPS</vt:lpstr>
      <vt:lpstr>In 1895 Warming classified plants  into ecological groups</vt:lpstr>
      <vt:lpstr>HALOPHYTES</vt:lpstr>
      <vt:lpstr>PowerPoint Presentation</vt:lpstr>
      <vt:lpstr>SALIENT FEATURES OF HALOPHYTES</vt:lpstr>
      <vt:lpstr>PowerPoint Presentation</vt:lpstr>
      <vt:lpstr>Ecological Requirements</vt:lpstr>
      <vt:lpstr>ADAPTIC FEATURES OF  HALOPHYTES</vt:lpstr>
      <vt:lpstr>Stilt Roots</vt:lpstr>
      <vt:lpstr>PowerPoint Presentation</vt:lpstr>
      <vt:lpstr>Pneumatophores</vt:lpstr>
      <vt:lpstr>PowerPoint Presentation</vt:lpstr>
      <vt:lpstr>Vivipary</vt:lpstr>
      <vt:lpstr>PowerPoint Presentation</vt:lpstr>
      <vt:lpstr>Shrubby Nature</vt:lpstr>
      <vt:lpstr>Salt Glands</vt:lpstr>
      <vt:lpstr>Salt Glands in Black Mangrove (Avicennia marina)</vt:lpstr>
      <vt:lpstr>PowerPoint Presentation</vt:lpstr>
      <vt:lpstr>Xerophytic Adaptations in Halophytes</vt:lpstr>
      <vt:lpstr>Future Ecological Prospects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Synecology of Halophytes</dc:title>
  <cp:lastModifiedBy>hp</cp:lastModifiedBy>
  <cp:revision>16</cp:revision>
  <dcterms:created xsi:type="dcterms:W3CDTF">2020-03-10T15:29:24Z</dcterms:created>
  <dcterms:modified xsi:type="dcterms:W3CDTF">2020-03-11T18:16:46Z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2020-03-10T00:00:00Z</vt:filetime>
  </property>
</Properties>
</file>