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3"/>
  </p:notesMasterIdLst>
  <p:handoutMasterIdLst>
    <p:handoutMasterId r:id="rId24"/>
  </p:handoutMasterIdLst>
  <p:sldIdLst>
    <p:sldId id="328" r:id="rId2"/>
    <p:sldId id="300" r:id="rId3"/>
    <p:sldId id="303" r:id="rId4"/>
    <p:sldId id="318" r:id="rId5"/>
    <p:sldId id="319" r:id="rId6"/>
    <p:sldId id="320" r:id="rId7"/>
    <p:sldId id="304" r:id="rId8"/>
    <p:sldId id="305" r:id="rId9"/>
    <p:sldId id="315" r:id="rId10"/>
    <p:sldId id="322" r:id="rId11"/>
    <p:sldId id="306" r:id="rId12"/>
    <p:sldId id="307" r:id="rId13"/>
    <p:sldId id="324" r:id="rId14"/>
    <p:sldId id="308" r:id="rId15"/>
    <p:sldId id="309" r:id="rId16"/>
    <p:sldId id="310" r:id="rId17"/>
    <p:sldId id="311" r:id="rId18"/>
    <p:sldId id="325" r:id="rId19"/>
    <p:sldId id="312" r:id="rId20"/>
    <p:sldId id="313" r:id="rId21"/>
    <p:sldId id="330" r:id="rId2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68" autoAdjust="0"/>
    <p:restoredTop sz="80605" autoAdjust="0"/>
  </p:normalViewPr>
  <p:slideViewPr>
    <p:cSldViewPr>
      <p:cViewPr varScale="1">
        <p:scale>
          <a:sx n="59" d="100"/>
          <a:sy n="59" d="100"/>
        </p:scale>
        <p:origin x="-124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3" d="100"/>
          <a:sy n="113" d="100"/>
        </p:scale>
        <p:origin x="-287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atin typeface="Times New Roman" charset="0"/>
              </a:defRPr>
            </a:lvl1pPr>
          </a:lstStyle>
          <a:p>
            <a:pPr>
              <a:defRPr/>
            </a:pPr>
            <a:endParaRPr lang="en-US"/>
          </a:p>
        </p:txBody>
      </p:sp>
      <p:sp>
        <p:nvSpPr>
          <p:cNvPr id="1085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1085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atin typeface="Times New Roman" charset="0"/>
              </a:defRPr>
            </a:lvl1pPr>
          </a:lstStyle>
          <a:p>
            <a:pPr>
              <a:defRPr/>
            </a:pPr>
            <a:endParaRPr lang="en-US"/>
          </a:p>
        </p:txBody>
      </p:sp>
      <p:sp>
        <p:nvSpPr>
          <p:cNvPr id="1085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atin typeface="Times New Roman" charset="0"/>
              </a:defRPr>
            </a:lvl1pPr>
          </a:lstStyle>
          <a:p>
            <a:pPr>
              <a:defRPr/>
            </a:pPr>
            <a:fld id="{FB86D173-F64E-4D58-A69D-2AA9AB9E2664}" type="slidenum">
              <a:rPr lang="en-US"/>
              <a:pPr>
                <a:defRPr/>
              </a:pPr>
              <a:t>‹#›</a:t>
            </a:fld>
            <a:endParaRPr lang="en-US"/>
          </a:p>
        </p:txBody>
      </p:sp>
    </p:spTree>
    <p:extLst>
      <p:ext uri="{BB962C8B-B14F-4D97-AF65-F5344CB8AC3E}">
        <p14:creationId xmlns:p14="http://schemas.microsoft.com/office/powerpoint/2010/main" val="37640516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atin typeface="Times New Roman" charset="0"/>
              </a:defRPr>
            </a:lvl1pPr>
          </a:lstStyle>
          <a:p>
            <a:pPr>
              <a:defRPr/>
            </a:pPr>
            <a:endParaRPr lang="en-US"/>
          </a:p>
        </p:txBody>
      </p:sp>
      <p:sp>
        <p:nvSpPr>
          <p:cNvPr id="10240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0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atin typeface="Times New Roman" charset="0"/>
              </a:defRPr>
            </a:lvl1pPr>
          </a:lstStyle>
          <a:p>
            <a:pPr>
              <a:defRPr/>
            </a:pPr>
            <a:endParaRPr lang="en-US"/>
          </a:p>
        </p:txBody>
      </p:sp>
      <p:sp>
        <p:nvSpPr>
          <p:cNvPr id="10240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atin typeface="Times New Roman" charset="0"/>
              </a:defRPr>
            </a:lvl1pPr>
          </a:lstStyle>
          <a:p>
            <a:pPr>
              <a:defRPr/>
            </a:pPr>
            <a:fld id="{98519639-8657-40E5-8AD8-A78D96D52202}" type="slidenum">
              <a:rPr lang="en-US"/>
              <a:pPr>
                <a:defRPr/>
              </a:pPr>
              <a:t>‹#›</a:t>
            </a:fld>
            <a:endParaRPr lang="en-US"/>
          </a:p>
        </p:txBody>
      </p:sp>
    </p:spTree>
    <p:extLst>
      <p:ext uri="{BB962C8B-B14F-4D97-AF65-F5344CB8AC3E}">
        <p14:creationId xmlns:p14="http://schemas.microsoft.com/office/powerpoint/2010/main" val="374716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0DB59673-CF95-44BB-8270-C8B7F303BD93}" type="slidenum">
              <a:rPr lang="en-US" smtClean="0">
                <a:latin typeface="Times New Roman" pitchFamily="18" charset="0"/>
              </a:rPr>
              <a:pPr/>
              <a:t>1</a:t>
            </a:fld>
            <a:endParaRPr lang="en-US" smtClean="0">
              <a:latin typeface="Times New Roman" pitchFamily="18" charset="0"/>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xfrm>
            <a:off x="685800" y="4343400"/>
            <a:ext cx="5486400" cy="4114800"/>
          </a:xfrm>
          <a:solidFill>
            <a:srgbClr val="FFFFFF"/>
          </a:solidFill>
          <a:ln/>
        </p:spPr>
        <p:txBody>
          <a:bodyPr/>
          <a:lstStyle/>
          <a:p>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F5D63BD-DF82-4D72-88E1-5940A944AAB4}" type="slidenum">
              <a:rPr lang="en-US" smtClean="0">
                <a:latin typeface="Times New Roman" pitchFamily="18" charset="0"/>
              </a:rPr>
              <a:pPr/>
              <a:t>10</a:t>
            </a:fld>
            <a:endParaRPr lang="en-US" smtClean="0">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r>
              <a:rPr lang="en-US" dirty="0" smtClean="0">
                <a:latin typeface="Times" charset="0"/>
              </a:rPr>
              <a:t>A common modulation technique used in conjunction with FHSS is multiple FSK (MFSK), which uses </a:t>
            </a:r>
            <a:r>
              <a:rPr lang="en-US" i="1" dirty="0" smtClean="0">
                <a:latin typeface="Times" charset="0"/>
              </a:rPr>
              <a:t>M</a:t>
            </a:r>
            <a:r>
              <a:rPr lang="en-US" dirty="0" smtClean="0">
                <a:latin typeface="Times" charset="0"/>
              </a:rPr>
              <a:t> = 2</a:t>
            </a:r>
            <a:r>
              <a:rPr lang="en-US" i="1" baseline="30000" dirty="0" smtClean="0">
                <a:latin typeface="Times" charset="0"/>
              </a:rPr>
              <a:t>L</a:t>
            </a:r>
            <a:r>
              <a:rPr lang="en-US" dirty="0" smtClean="0">
                <a:latin typeface="Times" charset="0"/>
              </a:rPr>
              <a:t> different frequencies to encode the digital input </a:t>
            </a:r>
            <a:r>
              <a:rPr lang="en-US" i="1" dirty="0" smtClean="0">
                <a:latin typeface="Times" charset="0"/>
              </a:rPr>
              <a:t>L</a:t>
            </a:r>
            <a:r>
              <a:rPr lang="en-US" dirty="0" smtClean="0">
                <a:latin typeface="Times" charset="0"/>
              </a:rPr>
              <a:t> bits at a time.</a:t>
            </a:r>
            <a:r>
              <a:rPr lang="en-US" baseline="0" dirty="0" smtClean="0">
                <a:latin typeface="Times" charset="0"/>
              </a:rPr>
              <a:t> </a:t>
            </a:r>
            <a:r>
              <a:rPr lang="en-US" dirty="0" smtClean="0">
                <a:latin typeface="Times" charset="0"/>
              </a:rPr>
              <a:t>For FHSS, the MFSK signal is translated to a new frequency every </a:t>
            </a:r>
            <a:r>
              <a:rPr lang="en-US" i="1" dirty="0" err="1" smtClean="0">
                <a:latin typeface="Times" charset="0"/>
              </a:rPr>
              <a:t>T</a:t>
            </a:r>
            <a:r>
              <a:rPr lang="en-US" i="1" baseline="-25000" dirty="0" err="1" smtClean="0">
                <a:latin typeface="Times" charset="0"/>
              </a:rPr>
              <a:t>c</a:t>
            </a:r>
            <a:r>
              <a:rPr lang="en-US" dirty="0" smtClean="0">
                <a:latin typeface="Times" charset="0"/>
              </a:rPr>
              <a:t> seconds by modulating the MFSK signal with the FHSS carrier signal. The effect is to translate the MFSK signal into the appropriate FHSS channel. For a data rate of </a:t>
            </a:r>
            <a:r>
              <a:rPr lang="en-US" i="1" dirty="0" smtClean="0">
                <a:latin typeface="Times" charset="0"/>
              </a:rPr>
              <a:t>R</a:t>
            </a:r>
            <a:r>
              <a:rPr lang="en-US" dirty="0" smtClean="0">
                <a:latin typeface="Times" charset="0"/>
              </a:rPr>
              <a:t>, the duration of a bit is </a:t>
            </a:r>
            <a:r>
              <a:rPr lang="en-US" i="1" dirty="0" smtClean="0">
                <a:latin typeface="Times" charset="0"/>
              </a:rPr>
              <a:t>T</a:t>
            </a:r>
            <a:r>
              <a:rPr lang="en-US" dirty="0" smtClean="0">
                <a:latin typeface="Times" charset="0"/>
              </a:rPr>
              <a:t> = 1/</a:t>
            </a:r>
            <a:r>
              <a:rPr lang="en-US" i="1" dirty="0" smtClean="0">
                <a:latin typeface="Times" charset="0"/>
              </a:rPr>
              <a:t>R</a:t>
            </a:r>
            <a:r>
              <a:rPr lang="en-US" dirty="0" smtClean="0">
                <a:latin typeface="Times" charset="0"/>
              </a:rPr>
              <a:t> seconds and the duration of a signal element is </a:t>
            </a:r>
            <a:r>
              <a:rPr lang="en-US" i="1" dirty="0" err="1" smtClean="0">
                <a:latin typeface="Times" charset="0"/>
              </a:rPr>
              <a:t>T</a:t>
            </a:r>
            <a:r>
              <a:rPr lang="en-US" i="1" baseline="-25000" dirty="0" err="1" smtClean="0">
                <a:latin typeface="Times" charset="0"/>
              </a:rPr>
              <a:t>s</a:t>
            </a:r>
            <a:r>
              <a:rPr lang="en-US" dirty="0" smtClean="0">
                <a:latin typeface="Times" charset="0"/>
              </a:rPr>
              <a:t> = </a:t>
            </a:r>
            <a:r>
              <a:rPr lang="en-US" i="1" dirty="0" smtClean="0">
                <a:latin typeface="Times" charset="0"/>
              </a:rPr>
              <a:t>LT</a:t>
            </a:r>
            <a:r>
              <a:rPr lang="en-US" dirty="0" smtClean="0">
                <a:latin typeface="Times" charset="0"/>
              </a:rPr>
              <a:t> seconds. If </a:t>
            </a:r>
            <a:r>
              <a:rPr lang="en-US" i="1" dirty="0" err="1" smtClean="0">
                <a:latin typeface="Times" charset="0"/>
              </a:rPr>
              <a:t>T</a:t>
            </a:r>
            <a:r>
              <a:rPr lang="en-US" i="1" baseline="-25000" dirty="0" err="1" smtClean="0">
                <a:latin typeface="Times" charset="0"/>
              </a:rPr>
              <a:t>c</a:t>
            </a:r>
            <a:r>
              <a:rPr lang="en-US" dirty="0" smtClean="0">
                <a:latin typeface="Times" charset="0"/>
              </a:rPr>
              <a:t> is greater than or equal to </a:t>
            </a:r>
            <a:r>
              <a:rPr lang="en-US" i="1" dirty="0" err="1" smtClean="0">
                <a:latin typeface="Times" charset="0"/>
              </a:rPr>
              <a:t>T</a:t>
            </a:r>
            <a:r>
              <a:rPr lang="en-US" i="1" baseline="-25000" dirty="0" err="1" smtClean="0">
                <a:latin typeface="Times" charset="0"/>
              </a:rPr>
              <a:t>s</a:t>
            </a:r>
            <a:r>
              <a:rPr lang="en-US" dirty="0" smtClean="0">
                <a:latin typeface="Times" charset="0"/>
              </a:rPr>
              <a:t>, the spreading modulation is referred to as slow-frequency-hop spread spectrum; otherwise it is known as fast-frequency-hop spread spectrum.</a:t>
            </a:r>
          </a:p>
          <a:p>
            <a:r>
              <a:rPr lang="en-US" dirty="0" smtClean="0">
                <a:latin typeface="Times" charset="0"/>
              </a:rPr>
              <a:t>	Typically, a large number of frequencies is used in FHSS so that </a:t>
            </a:r>
            <a:r>
              <a:rPr lang="en-US" i="1" dirty="0" smtClean="0">
                <a:latin typeface="Times" charset="0"/>
              </a:rPr>
              <a:t>bandwidth of the FHSS signal</a:t>
            </a:r>
            <a:r>
              <a:rPr lang="en-US" dirty="0" smtClean="0">
                <a:latin typeface="Times" charset="0"/>
              </a:rPr>
              <a:t> is much larger than </a:t>
            </a:r>
            <a:r>
              <a:rPr lang="en-US" i="1" dirty="0" smtClean="0">
                <a:latin typeface="Times" charset="0"/>
              </a:rPr>
              <a:t>that of the original MFSK signal</a:t>
            </a:r>
            <a:r>
              <a:rPr lang="en-US" dirty="0" smtClean="0">
                <a:latin typeface="Times" charset="0"/>
              </a:rPr>
              <a:t>. One benefit of this is that a large value of </a:t>
            </a:r>
            <a:r>
              <a:rPr lang="en-US" i="1" dirty="0" smtClean="0">
                <a:latin typeface="Times" charset="0"/>
              </a:rPr>
              <a:t>k</a:t>
            </a:r>
            <a:r>
              <a:rPr lang="en-US" dirty="0" smtClean="0">
                <a:latin typeface="Times" charset="0"/>
              </a:rPr>
              <a:t> results in a system that is quite resistant to jamming. If frequency hopping is used, the jammer must jam all 2</a:t>
            </a:r>
            <a:r>
              <a:rPr lang="en-US" i="1" baseline="30000" dirty="0" smtClean="0">
                <a:latin typeface="Times" charset="0"/>
              </a:rPr>
              <a:t>k</a:t>
            </a:r>
            <a:r>
              <a:rPr lang="en-US" dirty="0" smtClean="0">
                <a:latin typeface="Times" charset="0"/>
              </a:rPr>
              <a:t> frequencies. With a fixed power, this reduces the jamming power in any one frequency band to </a:t>
            </a:r>
            <a:r>
              <a:rPr lang="en-US" i="1" dirty="0" err="1" smtClean="0">
                <a:latin typeface="Times" charset="0"/>
              </a:rPr>
              <a:t>S</a:t>
            </a:r>
            <a:r>
              <a:rPr lang="en-US" i="1" baseline="-25000" dirty="0" err="1" smtClean="0">
                <a:latin typeface="Times" charset="0"/>
              </a:rPr>
              <a:t>j</a:t>
            </a:r>
            <a:r>
              <a:rPr lang="en-US" dirty="0" smtClean="0">
                <a:latin typeface="Times" charset="0"/>
              </a:rPr>
              <a:t>/2</a:t>
            </a:r>
            <a:r>
              <a:rPr lang="en-US" i="1" baseline="30000" dirty="0" smtClean="0">
                <a:latin typeface="Times" charset="0"/>
              </a:rPr>
              <a:t>k</a:t>
            </a:r>
            <a:r>
              <a:rPr lang="en-US" dirty="0" smtClean="0">
                <a:latin typeface="Times" charset="0"/>
              </a:rPr>
              <a:t>. In general, fast FHSS provides improved performance compared to slow FHSS in the face of noise or jamming, as will discuss shortly.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E6047F7-0B79-4F7B-806D-8A5FAD6A680B}" type="slidenum">
              <a:rPr lang="en-US" smtClean="0">
                <a:latin typeface="Times New Roman" pitchFamily="18" charset="0"/>
              </a:rPr>
              <a:pPr/>
              <a:t>11</a:t>
            </a:fld>
            <a:endParaRPr lang="en-US" smtClean="0">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r>
              <a:rPr lang="en-US" dirty="0" smtClean="0">
                <a:latin typeface="Times" charset="0"/>
              </a:rPr>
              <a:t>Here we have </a:t>
            </a:r>
            <a:r>
              <a:rPr lang="en-US" i="1" dirty="0" smtClean="0">
                <a:latin typeface="Times" charset="0"/>
              </a:rPr>
              <a:t>M</a:t>
            </a:r>
            <a:r>
              <a:rPr lang="en-US" dirty="0" smtClean="0">
                <a:latin typeface="Times" charset="0"/>
              </a:rPr>
              <a:t> = 4, which means that four different frequencies are used to encode the data input 2 bits at a time. Each signal element is a discrete frequency tone, and the total MFSK bandwidth is </a:t>
            </a:r>
            <a:r>
              <a:rPr lang="en-US" i="1" dirty="0" smtClean="0">
                <a:latin typeface="Times" charset="0"/>
              </a:rPr>
              <a:t>W</a:t>
            </a:r>
            <a:r>
              <a:rPr lang="en-US" i="1" baseline="-25000" dirty="0" smtClean="0">
                <a:latin typeface="Times" charset="0"/>
              </a:rPr>
              <a:t>d</a:t>
            </a:r>
            <a:r>
              <a:rPr lang="en-US" dirty="0" smtClean="0">
                <a:latin typeface="Times" charset="0"/>
              </a:rPr>
              <a:t> = </a:t>
            </a:r>
            <a:r>
              <a:rPr lang="en-US" i="1" dirty="0" smtClean="0">
                <a:latin typeface="Times" charset="0"/>
              </a:rPr>
              <a:t>Mf</a:t>
            </a:r>
            <a:r>
              <a:rPr lang="en-US" i="1" baseline="-25000" dirty="0" smtClean="0">
                <a:latin typeface="Times" charset="0"/>
              </a:rPr>
              <a:t>d</a:t>
            </a:r>
            <a:r>
              <a:rPr lang="en-US" dirty="0" smtClean="0">
                <a:latin typeface="Times" charset="0"/>
              </a:rPr>
              <a:t>. We use an FHSS scheme with </a:t>
            </a:r>
            <a:r>
              <a:rPr lang="en-US" i="1" dirty="0" smtClean="0">
                <a:latin typeface="Times" charset="0"/>
              </a:rPr>
              <a:t>k</a:t>
            </a:r>
            <a:r>
              <a:rPr lang="en-US" dirty="0" smtClean="0">
                <a:latin typeface="Times" charset="0"/>
              </a:rPr>
              <a:t> = 2. That is, there are 4 = 2</a:t>
            </a:r>
            <a:r>
              <a:rPr lang="en-US" i="1" baseline="30000" dirty="0" smtClean="0">
                <a:latin typeface="Times" charset="0"/>
              </a:rPr>
              <a:t>k</a:t>
            </a:r>
            <a:r>
              <a:rPr lang="en-US" dirty="0" smtClean="0">
                <a:latin typeface="Times" charset="0"/>
              </a:rPr>
              <a:t> different channels, each of width </a:t>
            </a:r>
            <a:r>
              <a:rPr lang="en-US" i="1" dirty="0" smtClean="0">
                <a:latin typeface="Times" charset="0"/>
              </a:rPr>
              <a:t>W</a:t>
            </a:r>
            <a:r>
              <a:rPr lang="en-US" i="1" baseline="-25000" dirty="0" smtClean="0">
                <a:latin typeface="Times" charset="0"/>
              </a:rPr>
              <a:t>d</a:t>
            </a:r>
            <a:r>
              <a:rPr lang="en-US" dirty="0" smtClean="0">
                <a:latin typeface="Times" charset="0"/>
              </a:rPr>
              <a:t>. The total FHSS bandwidth is </a:t>
            </a:r>
            <a:r>
              <a:rPr lang="en-US" i="1" dirty="0" smtClean="0">
                <a:latin typeface="Times" charset="0"/>
              </a:rPr>
              <a:t>W</a:t>
            </a:r>
            <a:r>
              <a:rPr lang="en-US" i="1" baseline="-25000" dirty="0" smtClean="0">
                <a:latin typeface="Times" charset="0"/>
              </a:rPr>
              <a:t>s</a:t>
            </a:r>
            <a:r>
              <a:rPr lang="en-US" dirty="0" smtClean="0">
                <a:latin typeface="Times" charset="0"/>
              </a:rPr>
              <a:t> = 2</a:t>
            </a:r>
            <a:r>
              <a:rPr lang="en-US" i="1" baseline="30000" dirty="0" smtClean="0">
                <a:latin typeface="Times" charset="0"/>
              </a:rPr>
              <a:t>k</a:t>
            </a:r>
            <a:r>
              <a:rPr lang="en-US" i="1" dirty="0" smtClean="0">
                <a:latin typeface="Times" charset="0"/>
              </a:rPr>
              <a:t>W</a:t>
            </a:r>
            <a:r>
              <a:rPr lang="en-US" i="1" baseline="-25000" dirty="0" smtClean="0">
                <a:latin typeface="Times" charset="0"/>
              </a:rPr>
              <a:t>d</a:t>
            </a:r>
            <a:r>
              <a:rPr lang="en-US" dirty="0" smtClean="0">
                <a:latin typeface="Times" charset="0"/>
              </a:rPr>
              <a:t>. Each 2 bits of the PN sequence is used to select one of the four channels. That channel is held for a duration of two signal elements, or four bits (</a:t>
            </a:r>
            <a:r>
              <a:rPr lang="en-US" i="1" dirty="0" err="1" smtClean="0">
                <a:latin typeface="Times" charset="0"/>
              </a:rPr>
              <a:t>T</a:t>
            </a:r>
            <a:r>
              <a:rPr lang="en-US" i="1" baseline="-25000" dirty="0" err="1" smtClean="0">
                <a:latin typeface="Times" charset="0"/>
              </a:rPr>
              <a:t>c</a:t>
            </a:r>
            <a:r>
              <a:rPr lang="en-US" dirty="0" smtClean="0">
                <a:latin typeface="Times" charset="0"/>
              </a:rPr>
              <a:t> = 2</a:t>
            </a:r>
            <a:r>
              <a:rPr lang="en-US" i="1" dirty="0" smtClean="0">
                <a:latin typeface="Times" charset="0"/>
              </a:rPr>
              <a:t>T</a:t>
            </a:r>
            <a:r>
              <a:rPr lang="en-US" i="1" baseline="-25000" dirty="0" smtClean="0">
                <a:latin typeface="Times" charset="0"/>
              </a:rPr>
              <a:t>s</a:t>
            </a:r>
            <a:r>
              <a:rPr lang="en-US" dirty="0" smtClean="0">
                <a:latin typeface="Times" charset="0"/>
              </a:rPr>
              <a:t> = 4</a:t>
            </a:r>
            <a:r>
              <a:rPr lang="en-US" i="1" dirty="0" smtClean="0">
                <a:latin typeface="Times" charset="0"/>
              </a:rPr>
              <a:t>T</a:t>
            </a:r>
            <a:r>
              <a:rPr lang="en-US" dirty="0" smtClean="0">
                <a:latin typeface="Times" charset="0"/>
              </a:rPr>
              <a: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4572C4BA-1AB6-4C13-816E-88A8EFEBFA5C}" type="slidenum">
              <a:rPr lang="en-US" smtClean="0">
                <a:latin typeface="Times New Roman" pitchFamily="18" charset="0"/>
              </a:rPr>
              <a:pPr/>
              <a:t>12</a:t>
            </a:fld>
            <a:endParaRPr lang="en-US" smtClean="0">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r>
              <a:rPr lang="en-US" dirty="0" smtClean="0">
                <a:latin typeface="Times" charset="0"/>
              </a:rPr>
              <a:t>Again, </a:t>
            </a:r>
            <a:r>
              <a:rPr lang="en-US" i="1" dirty="0" smtClean="0">
                <a:latin typeface="Times" charset="0"/>
              </a:rPr>
              <a:t>M</a:t>
            </a:r>
            <a:r>
              <a:rPr lang="en-US" dirty="0" smtClean="0">
                <a:latin typeface="Times" charset="0"/>
              </a:rPr>
              <a:t> = 4 and </a:t>
            </a:r>
            <a:r>
              <a:rPr lang="en-US" i="1" dirty="0" smtClean="0">
                <a:latin typeface="Times" charset="0"/>
              </a:rPr>
              <a:t>k</a:t>
            </a:r>
            <a:r>
              <a:rPr lang="en-US" dirty="0" smtClean="0">
                <a:latin typeface="Times" charset="0"/>
              </a:rPr>
              <a:t> = 2. In this case, however, each signal element is represented by two frequency tones. Again, </a:t>
            </a:r>
            <a:r>
              <a:rPr lang="en-US" i="1" dirty="0" err="1" smtClean="0">
                <a:latin typeface="Times" charset="0"/>
              </a:rPr>
              <a:t>W</a:t>
            </a:r>
            <a:r>
              <a:rPr lang="en-US" i="1" baseline="-25000" dirty="0" err="1" smtClean="0">
                <a:latin typeface="Times" charset="0"/>
              </a:rPr>
              <a:t>d</a:t>
            </a:r>
            <a:r>
              <a:rPr lang="en-US" dirty="0" smtClean="0">
                <a:latin typeface="Times" charset="0"/>
              </a:rPr>
              <a:t> = </a:t>
            </a:r>
            <a:r>
              <a:rPr lang="en-US" i="1" dirty="0" err="1" smtClean="0">
                <a:latin typeface="Times" charset="0"/>
              </a:rPr>
              <a:t>Mf</a:t>
            </a:r>
            <a:r>
              <a:rPr lang="en-US" i="1" baseline="-25000" dirty="0" err="1" smtClean="0">
                <a:latin typeface="Times" charset="0"/>
              </a:rPr>
              <a:t>d</a:t>
            </a:r>
            <a:r>
              <a:rPr lang="en-US" dirty="0" smtClean="0">
                <a:latin typeface="Times" charset="0"/>
              </a:rPr>
              <a:t> and </a:t>
            </a:r>
            <a:r>
              <a:rPr lang="en-US" i="1" dirty="0" err="1" smtClean="0">
                <a:latin typeface="Times" charset="0"/>
              </a:rPr>
              <a:t>W</a:t>
            </a:r>
            <a:r>
              <a:rPr lang="en-US" i="1" baseline="-25000" dirty="0" err="1" smtClean="0">
                <a:latin typeface="Times" charset="0"/>
              </a:rPr>
              <a:t>s</a:t>
            </a:r>
            <a:r>
              <a:rPr lang="en-US" dirty="0" smtClean="0">
                <a:latin typeface="Times" charset="0"/>
              </a:rPr>
              <a:t> = 2</a:t>
            </a:r>
            <a:r>
              <a:rPr lang="en-US" i="1" baseline="30000" dirty="0" smtClean="0">
                <a:latin typeface="Times" charset="0"/>
              </a:rPr>
              <a:t>k</a:t>
            </a:r>
            <a:r>
              <a:rPr lang="en-US" i="1" dirty="0" smtClean="0">
                <a:latin typeface="Times" charset="0"/>
              </a:rPr>
              <a:t>W</a:t>
            </a:r>
            <a:r>
              <a:rPr lang="en-US" i="1" baseline="-25000" dirty="0" smtClean="0">
                <a:latin typeface="Times" charset="0"/>
              </a:rPr>
              <a:t>d</a:t>
            </a:r>
            <a:r>
              <a:rPr lang="en-US" dirty="0" smtClean="0">
                <a:latin typeface="Times" charset="0"/>
              </a:rPr>
              <a:t>. In this example</a:t>
            </a:r>
            <a:r>
              <a:rPr lang="en-US" i="1" dirty="0" smtClean="0">
                <a:latin typeface="Times" charset="0"/>
              </a:rPr>
              <a:t> </a:t>
            </a:r>
            <a:r>
              <a:rPr lang="en-US" i="1" dirty="0" err="1" smtClean="0">
                <a:latin typeface="Times" charset="0"/>
              </a:rPr>
              <a:t>T</a:t>
            </a:r>
            <a:r>
              <a:rPr lang="en-US" i="1" baseline="-25000" dirty="0" err="1" smtClean="0">
                <a:latin typeface="Times" charset="0"/>
              </a:rPr>
              <a:t>s</a:t>
            </a:r>
            <a:r>
              <a:rPr lang="en-US" dirty="0" smtClean="0">
                <a:latin typeface="Times" charset="0"/>
              </a:rPr>
              <a:t> = 2</a:t>
            </a:r>
            <a:r>
              <a:rPr lang="en-US" i="1" dirty="0" smtClean="0">
                <a:latin typeface="Times" charset="0"/>
              </a:rPr>
              <a:t>T</a:t>
            </a:r>
            <a:r>
              <a:rPr lang="en-US" i="1" baseline="-25000" dirty="0" smtClean="0">
                <a:latin typeface="Times" charset="0"/>
              </a:rPr>
              <a:t>c</a:t>
            </a:r>
            <a:r>
              <a:rPr lang="en-US" dirty="0" smtClean="0">
                <a:latin typeface="Times" charset="0"/>
              </a:rPr>
              <a:t> = 2</a:t>
            </a:r>
            <a:r>
              <a:rPr lang="en-US" i="1" dirty="0" smtClean="0">
                <a:latin typeface="Times" charset="0"/>
              </a:rPr>
              <a:t>T</a:t>
            </a:r>
            <a:r>
              <a:rPr lang="en-US" dirty="0" smtClean="0">
                <a:latin typeface="Times" charset="0"/>
              </a:rPr>
              <a:t>. In general, fast FHSS provides improved performance compared to slow FHSS in the face of noise or jamming. For example, if three or more frequencies (chips) are used for each signal element, the receiver can decide which signal element was sent on the basis of a majority of the chips being correct.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81D0836-782E-404B-98E8-94F60A714B05}" type="slidenum">
              <a:rPr lang="en-US" smtClean="0">
                <a:latin typeface="Times New Roman" pitchFamily="18" charset="0"/>
              </a:rPr>
              <a:pPr/>
              <a:t>13</a:t>
            </a:fld>
            <a:endParaRPr lang="en-US" smtClean="0">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r>
              <a:rPr lang="en-US" dirty="0" smtClean="0">
                <a:latin typeface="Times" charset="0"/>
              </a:rPr>
              <a:t>With direct sequence spread spectrum (DSSS), each bit in the original signal is represented by multiple bits in the transmitted signal, using a spreading code. The spreading code spreads the signal across a wider frequency band in direct proportion to the number of bits used. Therefore, a 10-bit spreading code spreads the signal across a frequency band that is 10 times greater than a 1-bit spreading code.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42F4FC9-5237-426D-91A1-1C781CCEDCE0}" type="slidenum">
              <a:rPr lang="en-US" smtClean="0">
                <a:latin typeface="Times New Roman" pitchFamily="18" charset="0"/>
              </a:rPr>
              <a:pPr/>
              <a:t>14</a:t>
            </a:fld>
            <a:endParaRPr lang="en-US" smtClean="0">
              <a:latin typeface="Times New Roman" pitchFamily="18"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r>
              <a:rPr lang="en-US" dirty="0" smtClean="0">
                <a:latin typeface="Times" charset="0"/>
              </a:rPr>
              <a:t>One technique with direct sequence spread spectrum is to combine the digital information stream with the spreading code bit stream using an exclusive-OR (XOR). Note that an information bit of one inverts the spreading code bits in the combination, while an information bit of zero causes the spreading code bits to be transmitted without inversion. The combination bit stream has the data rate of the original spreading code sequence, so it has a wider bandwidth than the information stream. In this example, the spreading code bit stream is clocked at four times the information rate.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BA1E0148-301B-4FAC-A191-17E543C18872}" type="slidenum">
              <a:rPr lang="en-US" smtClean="0">
                <a:latin typeface="Times New Roman" pitchFamily="18" charset="0"/>
              </a:rPr>
              <a:pPr/>
              <a:t>15</a:t>
            </a:fld>
            <a:endParaRPr lang="en-US" smtClean="0">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18544BFA-C05E-4089-8302-F729DBC79802}" type="slidenum">
              <a:rPr lang="en-US" smtClean="0">
                <a:latin typeface="Times New Roman" pitchFamily="18" charset="0"/>
              </a:rPr>
              <a:pPr/>
              <a:t>16</a:t>
            </a:fld>
            <a:endParaRPr lang="en-US" smtClean="0">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A3E7FE4-7E54-48D3-AE04-B5BAFEB001A9}" type="slidenum">
              <a:rPr lang="en-US" smtClean="0">
                <a:latin typeface="Times New Roman" pitchFamily="18" charset="0"/>
              </a:rPr>
              <a:pPr/>
              <a:t>17</a:t>
            </a:fld>
            <a:endParaRPr lang="en-US" smtClean="0">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endParaRPr lang="en-US" dirty="0" smtClean="0">
              <a:latin typeface="Times"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BEF79567-5324-4A2C-B373-EE25C6E37851}" type="slidenum">
              <a:rPr lang="en-US" smtClean="0">
                <a:latin typeface="Times New Roman" pitchFamily="18" charset="0"/>
              </a:rPr>
              <a:pPr/>
              <a:t>18</a:t>
            </a:fld>
            <a:endParaRPr lang="en-US" smtClean="0">
              <a:latin typeface="Times New Roman"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r>
              <a:rPr lang="en-US" smtClean="0">
                <a:latin typeface="Times" charset="0"/>
              </a:rPr>
              <a:t>CDMA is a multiplexing technique used with spread spectrum. The scheme works in the following manner. We start with a data signal with rate </a:t>
            </a:r>
            <a:r>
              <a:rPr lang="en-US" i="1" smtClean="0">
                <a:latin typeface="Times" charset="0"/>
              </a:rPr>
              <a:t>D</a:t>
            </a:r>
            <a:r>
              <a:rPr lang="en-US" smtClean="0">
                <a:latin typeface="Times" charset="0"/>
              </a:rPr>
              <a:t>, which we call the bit data rate. We break each bit into </a:t>
            </a:r>
            <a:r>
              <a:rPr lang="en-US" i="1" smtClean="0">
                <a:latin typeface="Times" charset="0"/>
              </a:rPr>
              <a:t>k</a:t>
            </a:r>
            <a:r>
              <a:rPr lang="en-US" smtClean="0">
                <a:latin typeface="Times" charset="0"/>
              </a:rPr>
              <a:t> </a:t>
            </a:r>
            <a:r>
              <a:rPr lang="en-US" b="1" smtClean="0">
                <a:latin typeface="Times" charset="0"/>
              </a:rPr>
              <a:t>chips</a:t>
            </a:r>
            <a:r>
              <a:rPr lang="en-US" smtClean="0">
                <a:latin typeface="Times" charset="0"/>
              </a:rPr>
              <a:t> according to a fixed pattern that is specific to each user, called the user’s code, or </a:t>
            </a:r>
            <a:r>
              <a:rPr lang="en-US" b="1" smtClean="0">
                <a:latin typeface="Times" charset="0"/>
              </a:rPr>
              <a:t>chipping code</a:t>
            </a:r>
            <a:r>
              <a:rPr lang="en-US" smtClean="0">
                <a:latin typeface="Times" charset="0"/>
              </a:rPr>
              <a:t>. The new channel has a chip data rate, or </a:t>
            </a:r>
            <a:r>
              <a:rPr lang="en-US" b="1" smtClean="0">
                <a:latin typeface="Times" charset="0"/>
              </a:rPr>
              <a:t>chipping rate</a:t>
            </a:r>
            <a:r>
              <a:rPr lang="en-US" smtClean="0">
                <a:latin typeface="Times" charset="0"/>
              </a:rPr>
              <a:t>, of </a:t>
            </a:r>
            <a:r>
              <a:rPr lang="en-US" i="1" smtClean="0">
                <a:latin typeface="Times" charset="0"/>
              </a:rPr>
              <a:t>kD</a:t>
            </a:r>
            <a:r>
              <a:rPr lang="en-US" smtClean="0">
                <a:latin typeface="Times" charset="0"/>
              </a:rPr>
              <a:t> chips per second. With CDMA, the receiver can sort out transmission from  the desired sender, even when there may be other users broadcasting in the same cell.</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60D440A4-485A-46C6-887F-522372D607DD}" type="slidenum">
              <a:rPr lang="en-US" smtClean="0">
                <a:latin typeface="Times New Roman" pitchFamily="18" charset="0"/>
              </a:rPr>
              <a:pPr/>
              <a:t>19</a:t>
            </a:fld>
            <a:endParaRPr lang="en-US" smtClean="0">
              <a:latin typeface="Times New Roman" pitchFamily="18"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r>
              <a:rPr lang="en-US" dirty="0" smtClean="0">
                <a:latin typeface="Times" charset="0"/>
              </a:rPr>
              <a:t>As an illustration we consider a simple example with </a:t>
            </a:r>
            <a:r>
              <a:rPr lang="en-US" i="1" dirty="0" smtClean="0">
                <a:latin typeface="Times" charset="0"/>
              </a:rPr>
              <a:t>k </a:t>
            </a:r>
            <a:r>
              <a:rPr lang="en-US" dirty="0" smtClean="0">
                <a:latin typeface="Times" charset="0"/>
              </a:rPr>
              <a:t>= 6. It is simplest to characterize a chipping code as a sequence of 1s and –1s. Figure shows the codes for three users, A, B, and C, each of which is communicating with the same base station receiver, R. Thus, the code for user A is </a:t>
            </a:r>
            <a:r>
              <a:rPr lang="en-US" i="1" dirty="0" err="1" smtClean="0">
                <a:latin typeface="Times" charset="0"/>
              </a:rPr>
              <a:t>c</a:t>
            </a:r>
            <a:r>
              <a:rPr lang="en-US" i="1" baseline="-25000" dirty="0" err="1" smtClean="0">
                <a:latin typeface="Times" charset="0"/>
              </a:rPr>
              <a:t>A</a:t>
            </a:r>
            <a:r>
              <a:rPr lang="en-US" dirty="0" smtClean="0">
                <a:latin typeface="Times" charset="0"/>
              </a:rPr>
              <a:t> = &lt;1, –1, –1, 1, –1, 1&gt;. Similarly, user B has code </a:t>
            </a:r>
            <a:r>
              <a:rPr lang="en-US" i="1" dirty="0" err="1" smtClean="0">
                <a:latin typeface="Times" charset="0"/>
              </a:rPr>
              <a:t>c</a:t>
            </a:r>
            <a:r>
              <a:rPr lang="en-US" i="1" baseline="-25000" dirty="0" err="1" smtClean="0">
                <a:latin typeface="Times" charset="0"/>
              </a:rPr>
              <a:t>B</a:t>
            </a:r>
            <a:r>
              <a:rPr lang="en-US" dirty="0" smtClean="0">
                <a:latin typeface="Times" charset="0"/>
              </a:rPr>
              <a:t> = &lt;1, 1, –1, –1, 1, 1&gt;, and user C has </a:t>
            </a:r>
            <a:r>
              <a:rPr lang="en-US" i="1" dirty="0" err="1" smtClean="0">
                <a:latin typeface="Times" charset="0"/>
              </a:rPr>
              <a:t>c</a:t>
            </a:r>
            <a:r>
              <a:rPr lang="en-US" i="1" baseline="-25000" dirty="0" err="1" smtClean="0">
                <a:latin typeface="Times" charset="0"/>
              </a:rPr>
              <a:t>C</a:t>
            </a:r>
            <a:r>
              <a:rPr lang="en-US" dirty="0" smtClean="0">
                <a:latin typeface="Times" charset="0"/>
              </a:rPr>
              <a:t>  = &lt;1, 1, –1, 1, 1, –1&gt;. We now consider the case of user A communicating with the base station. The base station is assumed to know A’s code. For simplicity, we assume that communication is already synchronized so that the base station knows when to look for codes. If A wants to send a 1 bit, A transmits its code as a chip pattern &lt;1, –1, –1, 1, –1, 1&gt;. If a 0 bit is to be sent, A transmits the complement (1s and –1s reversed) of its code, &lt;–1, 1, 1, –1, 1, –1&gt;.</a:t>
            </a:r>
          </a:p>
          <a:p>
            <a:r>
              <a:rPr lang="en-US" dirty="0" smtClean="0">
                <a:latin typeface="Times" charset="0"/>
              </a:rPr>
              <a:t>	At the base station the receiver decodes the chip patterns. If the decoder is linear and if A and B transmit signals </a:t>
            </a:r>
            <a:r>
              <a:rPr lang="en-US" i="1" dirty="0" err="1" smtClean="0">
                <a:latin typeface="Times" charset="0"/>
              </a:rPr>
              <a:t>s</a:t>
            </a:r>
            <a:r>
              <a:rPr lang="en-US" i="1" baseline="-25000" dirty="0" err="1" smtClean="0">
                <a:latin typeface="Times" charset="0"/>
              </a:rPr>
              <a:t>A</a:t>
            </a:r>
            <a:r>
              <a:rPr lang="en-US" dirty="0" smtClean="0">
                <a:latin typeface="Times" charset="0"/>
              </a:rPr>
              <a:t> and </a:t>
            </a:r>
            <a:r>
              <a:rPr lang="en-US" i="1" dirty="0" err="1" smtClean="0">
                <a:latin typeface="Times" charset="0"/>
              </a:rPr>
              <a:t>s</a:t>
            </a:r>
            <a:r>
              <a:rPr lang="en-US" i="1" baseline="-25000" dirty="0" err="1" smtClean="0">
                <a:latin typeface="Times" charset="0"/>
              </a:rPr>
              <a:t>B</a:t>
            </a:r>
            <a:r>
              <a:rPr lang="en-US" dirty="0" smtClean="0">
                <a:latin typeface="Times" charset="0"/>
              </a:rPr>
              <a:t>, respectively, at the same time, then </a:t>
            </a:r>
            <a:r>
              <a:rPr lang="en-US" i="1" dirty="0" smtClean="0">
                <a:latin typeface="Times" charset="0"/>
              </a:rPr>
              <a:t>S</a:t>
            </a:r>
            <a:r>
              <a:rPr lang="en-US" i="1" baseline="-25000" dirty="0" smtClean="0">
                <a:latin typeface="Times" charset="0"/>
              </a:rPr>
              <a:t>A</a:t>
            </a:r>
            <a:r>
              <a:rPr lang="en-US" dirty="0" smtClean="0">
                <a:latin typeface="Times" charset="0"/>
              </a:rPr>
              <a:t> (</a:t>
            </a:r>
            <a:r>
              <a:rPr lang="en-US" i="1" dirty="0" err="1" smtClean="0">
                <a:latin typeface="Times" charset="0"/>
              </a:rPr>
              <a:t>s</a:t>
            </a:r>
            <a:r>
              <a:rPr lang="en-US" i="1" baseline="-25000" dirty="0" err="1" smtClean="0">
                <a:latin typeface="Times" charset="0"/>
              </a:rPr>
              <a:t>A</a:t>
            </a:r>
            <a:r>
              <a:rPr lang="en-US" dirty="0" smtClean="0">
                <a:latin typeface="Times" charset="0"/>
              </a:rPr>
              <a:t> + </a:t>
            </a:r>
            <a:r>
              <a:rPr lang="en-US" i="1" dirty="0" err="1" smtClean="0">
                <a:latin typeface="Times" charset="0"/>
              </a:rPr>
              <a:t>s</a:t>
            </a:r>
            <a:r>
              <a:rPr lang="en-US" i="1" baseline="-25000" dirty="0" err="1" smtClean="0">
                <a:latin typeface="Times" charset="0"/>
              </a:rPr>
              <a:t>B</a:t>
            </a:r>
            <a:r>
              <a:rPr lang="en-US" dirty="0" smtClean="0">
                <a:latin typeface="Times" charset="0"/>
              </a:rPr>
              <a:t>) = </a:t>
            </a:r>
            <a:r>
              <a:rPr lang="en-US" i="1" dirty="0" smtClean="0">
                <a:latin typeface="Times" charset="0"/>
              </a:rPr>
              <a:t>S</a:t>
            </a:r>
            <a:r>
              <a:rPr lang="en-US" i="1" baseline="-25000" dirty="0" smtClean="0">
                <a:latin typeface="Times" charset="0"/>
              </a:rPr>
              <a:t>A</a:t>
            </a:r>
            <a:r>
              <a:rPr lang="en-US" dirty="0" smtClean="0">
                <a:latin typeface="Times" charset="0"/>
              </a:rPr>
              <a:t> (</a:t>
            </a:r>
            <a:r>
              <a:rPr lang="en-US" i="1" dirty="0" err="1" smtClean="0">
                <a:latin typeface="Times" charset="0"/>
              </a:rPr>
              <a:t>s</a:t>
            </a:r>
            <a:r>
              <a:rPr lang="en-US" i="1" baseline="-25000" dirty="0" err="1" smtClean="0">
                <a:latin typeface="Times" charset="0"/>
              </a:rPr>
              <a:t>A</a:t>
            </a:r>
            <a:r>
              <a:rPr lang="en-US" dirty="0" smtClean="0">
                <a:latin typeface="Times" charset="0"/>
              </a:rPr>
              <a:t>) + </a:t>
            </a:r>
            <a:r>
              <a:rPr lang="en-US" i="1" dirty="0" smtClean="0">
                <a:latin typeface="Times" charset="0"/>
              </a:rPr>
              <a:t>S</a:t>
            </a:r>
            <a:r>
              <a:rPr lang="en-US" i="1" baseline="-25000" dirty="0" smtClean="0">
                <a:latin typeface="Times" charset="0"/>
              </a:rPr>
              <a:t>A</a:t>
            </a:r>
            <a:r>
              <a:rPr lang="en-US" dirty="0" smtClean="0">
                <a:latin typeface="Times" charset="0"/>
              </a:rPr>
              <a:t> (</a:t>
            </a:r>
            <a:r>
              <a:rPr lang="en-US" i="1" dirty="0" err="1" smtClean="0">
                <a:latin typeface="Times" charset="0"/>
              </a:rPr>
              <a:t>s</a:t>
            </a:r>
            <a:r>
              <a:rPr lang="en-US" i="1" baseline="-25000" dirty="0" err="1" smtClean="0">
                <a:latin typeface="Times" charset="0"/>
              </a:rPr>
              <a:t>B</a:t>
            </a:r>
            <a:r>
              <a:rPr lang="en-US" dirty="0" smtClean="0">
                <a:latin typeface="Times" charset="0"/>
              </a:rPr>
              <a:t>) = </a:t>
            </a:r>
            <a:r>
              <a:rPr lang="en-US" i="1" dirty="0" smtClean="0">
                <a:latin typeface="Times" charset="0"/>
              </a:rPr>
              <a:t>S</a:t>
            </a:r>
            <a:r>
              <a:rPr lang="en-US" i="1" baseline="-25000" dirty="0" smtClean="0">
                <a:latin typeface="Times" charset="0"/>
              </a:rPr>
              <a:t>A</a:t>
            </a:r>
            <a:r>
              <a:rPr lang="en-US" dirty="0" smtClean="0">
                <a:latin typeface="Times" charset="0"/>
              </a:rPr>
              <a:t> (</a:t>
            </a:r>
            <a:r>
              <a:rPr lang="en-US" i="1" dirty="0" err="1" smtClean="0">
                <a:latin typeface="Times" charset="0"/>
              </a:rPr>
              <a:t>s</a:t>
            </a:r>
            <a:r>
              <a:rPr lang="en-US" i="1" baseline="-25000" dirty="0" err="1" smtClean="0">
                <a:latin typeface="Times" charset="0"/>
              </a:rPr>
              <a:t>A</a:t>
            </a:r>
            <a:r>
              <a:rPr lang="en-US" dirty="0" smtClean="0">
                <a:latin typeface="Times" charset="0"/>
              </a:rPr>
              <a:t>) since the decoder ignores B when it is using A’s code. The codes of A and B that have the property that </a:t>
            </a:r>
            <a:r>
              <a:rPr lang="en-US" i="1" dirty="0" smtClean="0">
                <a:latin typeface="Times" charset="0"/>
              </a:rPr>
              <a:t>S</a:t>
            </a:r>
            <a:r>
              <a:rPr lang="en-US" i="1" baseline="-25000" dirty="0" smtClean="0">
                <a:latin typeface="Times" charset="0"/>
              </a:rPr>
              <a:t>A</a:t>
            </a:r>
            <a:r>
              <a:rPr lang="en-US" dirty="0" smtClean="0">
                <a:latin typeface="Times" charset="0"/>
              </a:rPr>
              <a:t> (</a:t>
            </a:r>
            <a:r>
              <a:rPr lang="en-US" i="1" dirty="0" err="1" smtClean="0">
                <a:latin typeface="Times" charset="0"/>
              </a:rPr>
              <a:t>c</a:t>
            </a:r>
            <a:r>
              <a:rPr lang="en-US" i="1" baseline="-25000" dirty="0" err="1" smtClean="0">
                <a:latin typeface="Times" charset="0"/>
              </a:rPr>
              <a:t>B</a:t>
            </a:r>
            <a:r>
              <a:rPr lang="en-US" dirty="0" smtClean="0">
                <a:latin typeface="Times" charset="0"/>
              </a:rPr>
              <a:t>) = </a:t>
            </a:r>
            <a:r>
              <a:rPr lang="en-US" i="1" dirty="0" smtClean="0">
                <a:latin typeface="Times" charset="0"/>
              </a:rPr>
              <a:t>S</a:t>
            </a:r>
            <a:r>
              <a:rPr lang="en-US" i="1" baseline="-25000" dirty="0" smtClean="0">
                <a:latin typeface="Times" charset="0"/>
              </a:rPr>
              <a:t>B</a:t>
            </a:r>
            <a:r>
              <a:rPr lang="en-US" dirty="0" smtClean="0">
                <a:latin typeface="Times" charset="0"/>
              </a:rPr>
              <a:t> (</a:t>
            </a:r>
            <a:r>
              <a:rPr lang="en-US" i="1" dirty="0" err="1" smtClean="0">
                <a:latin typeface="Times" charset="0"/>
              </a:rPr>
              <a:t>c</a:t>
            </a:r>
            <a:r>
              <a:rPr lang="en-US" i="1" baseline="-25000" dirty="0" err="1" smtClean="0">
                <a:latin typeface="Times" charset="0"/>
              </a:rPr>
              <a:t>A</a:t>
            </a:r>
            <a:r>
              <a:rPr lang="en-US" dirty="0" smtClean="0">
                <a:latin typeface="Times" charset="0"/>
              </a:rPr>
              <a:t>) = 0 are called </a:t>
            </a:r>
            <a:r>
              <a:rPr lang="en-US" b="1" dirty="0" smtClean="0">
                <a:latin typeface="Times" charset="0"/>
              </a:rPr>
              <a:t>orthogonal</a:t>
            </a:r>
            <a:r>
              <a:rPr lang="en-US" dirty="0" smtClean="0">
                <a:latin typeface="Times" charset="0"/>
              </a:rPr>
              <a:t>. Using the decoder, </a:t>
            </a:r>
            <a:r>
              <a:rPr lang="en-US" i="1" dirty="0" smtClean="0">
                <a:latin typeface="Times" charset="0"/>
              </a:rPr>
              <a:t>S</a:t>
            </a:r>
            <a:r>
              <a:rPr lang="en-US" i="1" baseline="-25000" dirty="0" smtClean="0">
                <a:latin typeface="Times" charset="0"/>
              </a:rPr>
              <a:t>u</a:t>
            </a:r>
            <a:r>
              <a:rPr lang="en-US" dirty="0" smtClean="0">
                <a:latin typeface="Times" charset="0"/>
              </a:rPr>
              <a:t>, the receiver can sort out transmission from u even when there may be other users broadcasting in the same cell. In practice, the CDMA receiver can filter out the contribution from unwanted users or they appear as low-level noise. However, if there are many users competing for the channel with the user the receiver is trying to listen to, or if the signal power of one or more competing signals is too high, perhaps because it is very near the receiver (the “near/far” problem), the system breaks down.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1889B9B-EB93-4C6E-85DA-F3C7903015C9}" type="slidenum">
              <a:rPr lang="en-US" smtClean="0">
                <a:latin typeface="Times New Roman" pitchFamily="18" charset="0"/>
              </a:rPr>
              <a:pPr/>
              <a:t>2</a:t>
            </a:fld>
            <a:endParaRPr lang="en-US" smtClean="0">
              <a:latin typeface="Times New Roman" pitchFamily="18" charset="0"/>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r>
              <a:rPr lang="en-US" dirty="0" smtClean="0">
                <a:latin typeface="Times" charset="0"/>
              </a:rPr>
              <a:t>Spread spectrum is an increasingly important form of encoding for wireless communications. It </a:t>
            </a:r>
            <a:r>
              <a:rPr lang="en-US" dirty="0" err="1" smtClean="0">
                <a:latin typeface="Times" charset="0"/>
              </a:rPr>
              <a:t>it</a:t>
            </a:r>
            <a:r>
              <a:rPr lang="en-US" dirty="0" smtClean="0">
                <a:latin typeface="Times" charset="0"/>
              </a:rPr>
              <a:t> can be used to transmit either analog or digital data, using an analog signal</a:t>
            </a:r>
            <a:r>
              <a:rPr lang="en-US" dirty="0" smtClean="0">
                <a:latin typeface="Times" charset="0"/>
              </a:rPr>
              <a:t>. The </a:t>
            </a:r>
            <a:r>
              <a:rPr lang="en-US" dirty="0" smtClean="0">
                <a:latin typeface="Times" charset="0"/>
              </a:rPr>
              <a:t>basic idea of spread spectrum is to modulate the signal so as to increase significantly the bandwidth (spread the spectrum) of the signal to be transmitted. It was initially developed for military and intelligence requirements. The use of spread spectrum makes jamming and interception more difficult and provides improved reception. The first type of spread spectrum developed is known as frequency hopping. A more recent type of spread spectrum is direct sequence. Both of these techniques are used in various wireless communications standards and products.</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0A6981E2-1AF1-49FB-9645-9482266476B6}" type="slidenum">
              <a:rPr lang="en-US" smtClean="0">
                <a:latin typeface="Times New Roman" pitchFamily="18" charset="0"/>
              </a:rPr>
              <a:pPr/>
              <a:t>20</a:t>
            </a:fld>
            <a:endParaRPr lang="en-US" smtClean="0">
              <a:latin typeface="Times New Roman" pitchFamily="18"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r>
              <a:rPr lang="en-US" dirty="0" smtClean="0">
                <a:latin typeface="Times" charset="0"/>
              </a:rPr>
              <a:t>Let us now look at CDMA from the viewpoint of a DSSS system using BPSK. </a:t>
            </a:r>
            <a:r>
              <a:rPr lang="en-US" dirty="0" smtClean="0">
                <a:latin typeface="Times New Roman" pitchFamily="18" charset="0"/>
              </a:rPr>
              <a:t>Stallings DCC8e</a:t>
            </a:r>
            <a:r>
              <a:rPr lang="en-US" dirty="0" smtClean="0">
                <a:latin typeface="Times" charset="0"/>
              </a:rPr>
              <a:t>Figure 9.11 depicts a configuration in which there are </a:t>
            </a:r>
            <a:r>
              <a:rPr lang="en-US" i="1" dirty="0" smtClean="0">
                <a:latin typeface="Times" charset="0"/>
              </a:rPr>
              <a:t>n</a:t>
            </a:r>
            <a:r>
              <a:rPr lang="en-US" dirty="0" smtClean="0">
                <a:latin typeface="Times" charset="0"/>
              </a:rPr>
              <a:t> users, each transmitting using a different, orthogonal, PN sequence (compare Figure 9.7). For each user, the data stream to be transmitted, </a:t>
            </a:r>
            <a:r>
              <a:rPr lang="en-US" i="1" dirty="0" smtClean="0">
                <a:latin typeface="Times" charset="0"/>
              </a:rPr>
              <a:t>d</a:t>
            </a:r>
            <a:r>
              <a:rPr lang="en-US" i="1" baseline="-25000" dirty="0" smtClean="0">
                <a:latin typeface="Times" charset="0"/>
              </a:rPr>
              <a:t>i</a:t>
            </a:r>
            <a:r>
              <a:rPr lang="en-US" dirty="0" smtClean="0">
                <a:latin typeface="Times" charset="0"/>
              </a:rPr>
              <a:t>(</a:t>
            </a:r>
            <a:r>
              <a:rPr lang="en-US" i="1" dirty="0" smtClean="0">
                <a:latin typeface="Times" charset="0"/>
              </a:rPr>
              <a:t>t</a:t>
            </a:r>
            <a:r>
              <a:rPr lang="en-US" dirty="0" smtClean="0">
                <a:latin typeface="Times" charset="0"/>
              </a:rPr>
              <a:t>), is BPSK modulated to produce a signal with a bandwidth of </a:t>
            </a:r>
            <a:r>
              <a:rPr lang="en-US" i="1" dirty="0" err="1" smtClean="0">
                <a:latin typeface="Times" charset="0"/>
              </a:rPr>
              <a:t>W</a:t>
            </a:r>
            <a:r>
              <a:rPr lang="en-US" i="1" baseline="-25000" dirty="0" err="1" smtClean="0">
                <a:latin typeface="Times" charset="0"/>
              </a:rPr>
              <a:t>s</a:t>
            </a:r>
            <a:r>
              <a:rPr lang="en-US" dirty="0" smtClean="0">
                <a:latin typeface="Times" charset="0"/>
              </a:rPr>
              <a:t> and then multiplied by the spreading code for that user, </a:t>
            </a:r>
            <a:r>
              <a:rPr lang="en-US" i="1" dirty="0" smtClean="0">
                <a:latin typeface="Times" charset="0"/>
              </a:rPr>
              <a:t>c</a:t>
            </a:r>
            <a:r>
              <a:rPr lang="en-US" i="1" baseline="-25000" dirty="0" smtClean="0">
                <a:latin typeface="Times" charset="0"/>
              </a:rPr>
              <a:t>i</a:t>
            </a:r>
            <a:r>
              <a:rPr lang="en-US" dirty="0" smtClean="0">
                <a:latin typeface="Times" charset="0"/>
              </a:rPr>
              <a:t>(</a:t>
            </a:r>
            <a:r>
              <a:rPr lang="en-US" i="1" dirty="0" smtClean="0">
                <a:latin typeface="Times" charset="0"/>
              </a:rPr>
              <a:t>t</a:t>
            </a:r>
            <a:r>
              <a:rPr lang="en-US" dirty="0" smtClean="0">
                <a:latin typeface="Times" charset="0"/>
              </a:rPr>
              <a:t>). All of the signals, plus noise, are received at the receiver's antenna. Suppose that the receiver is attempting to recover the data of user 1. The incoming signal is multiplied by the spreading code of user 1 and then demodulated. The effect of this is to narrow the bandwidth of that portion of the incoming signal corresponding to user 1 to the original bandwidth of the </a:t>
            </a:r>
            <a:r>
              <a:rPr lang="en-US" dirty="0" err="1" smtClean="0">
                <a:latin typeface="Times" charset="0"/>
              </a:rPr>
              <a:t>unspread</a:t>
            </a:r>
            <a:r>
              <a:rPr lang="en-US" dirty="0" smtClean="0">
                <a:latin typeface="Times" charset="0"/>
              </a:rPr>
              <a:t> signal, which is proportional to the data rate. Incoming signals from other users are not </a:t>
            </a:r>
            <a:r>
              <a:rPr lang="en-US" dirty="0" err="1" smtClean="0">
                <a:latin typeface="Times" charset="0"/>
              </a:rPr>
              <a:t>despread</a:t>
            </a:r>
            <a:r>
              <a:rPr lang="en-US" dirty="0" smtClean="0">
                <a:latin typeface="Times" charset="0"/>
              </a:rPr>
              <a:t> by the spreading code from user 1 and hence retain their bandwidth of </a:t>
            </a:r>
            <a:r>
              <a:rPr lang="en-US" i="1" dirty="0" err="1" smtClean="0">
                <a:latin typeface="Times" charset="0"/>
              </a:rPr>
              <a:t>W</a:t>
            </a:r>
            <a:r>
              <a:rPr lang="en-US" i="1" baseline="-25000" dirty="0" err="1" smtClean="0">
                <a:latin typeface="Times" charset="0"/>
              </a:rPr>
              <a:t>s</a:t>
            </a:r>
            <a:r>
              <a:rPr lang="en-US" dirty="0" smtClean="0">
                <a:latin typeface="Times" charset="0"/>
              </a:rPr>
              <a:t>. Thus the unwanted signal energy remains spread over a large bandwidth and the wanted signal is concentrated in a narrow bandwidth. The bandpass filter at the demodulator can therefore recover the desired signal.</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C4DE527-D278-4203-B0D2-87C2187278AD}" type="slidenum">
              <a:rPr lang="en-US" smtClean="0">
                <a:latin typeface="Times New Roman" pitchFamily="18" charset="0"/>
              </a:rPr>
              <a:pPr/>
              <a:t>21</a:t>
            </a:fld>
            <a:endParaRPr lang="en-US" smtClean="0">
              <a:latin typeface="Times New Roman" pitchFamily="18" charset="0"/>
            </a:endParaRPr>
          </a:p>
        </p:txBody>
      </p:sp>
      <p:sp>
        <p:nvSpPr>
          <p:cNvPr id="52227" name="Rectangle 2"/>
          <p:cNvSpPr>
            <a:spLocks noGrp="1" noRot="1" noChangeAspect="1" noChangeArrowheads="1" noTextEdit="1"/>
          </p:cNvSpPr>
          <p:nvPr>
            <p:ph type="sldImg"/>
          </p:nvPr>
        </p:nvSpPr>
        <p:spPr>
          <a:solidFill>
            <a:srgbClr val="FFFFFF"/>
          </a:solidFill>
          <a:ln/>
        </p:spPr>
      </p:sp>
      <p:sp>
        <p:nvSpPr>
          <p:cNvPr id="52228" name="Rectangle 3"/>
          <p:cNvSpPr>
            <a:spLocks noGrp="1" noChangeArrowheads="1"/>
          </p:cNvSpPr>
          <p:nvPr>
            <p:ph type="body" idx="1"/>
          </p:nvPr>
        </p:nvSpPr>
        <p:spPr>
          <a:xfrm>
            <a:off x="685800" y="4343400"/>
            <a:ext cx="5486400" cy="4114800"/>
          </a:xfrm>
          <a:solidFill>
            <a:srgbClr val="FFFFFF"/>
          </a:solidFill>
          <a:ln/>
        </p:spPr>
        <p:txBody>
          <a:bodyPr/>
          <a:lstStyle/>
          <a:p>
            <a:r>
              <a:rPr lang="en-US" smtClean="0">
                <a:latin typeface="Times New Roman" pitchFamily="18" charset="0"/>
              </a:rPr>
              <a:t>Chapter 9 summary.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8C7EAE4B-A452-4912-8F01-5B48C9ABAB18}" type="slidenum">
              <a:rPr lang="en-US" smtClean="0">
                <a:latin typeface="Times New Roman" pitchFamily="18" charset="0"/>
              </a:rPr>
              <a:pPr/>
              <a:t>3</a:t>
            </a:fld>
            <a:endParaRPr lang="en-US" smtClean="0">
              <a:latin typeface="Times New Roman" pitchFamily="18" charset="0"/>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r>
              <a:rPr lang="en-US" dirty="0" smtClean="0">
                <a:latin typeface="Times" charset="0"/>
              </a:rPr>
              <a:t>Input is fed into a channel encoder that produces an analog signal with a relatively narrow bandwidth around some center frequency. This signal is further modulated using a sequence of digits known as a spreading code or spreading sequence. Typically, but not always, the spreading code is generated by a pseudonoise, or pseudorandom number, generator. </a:t>
            </a:r>
            <a:r>
              <a:rPr lang="en-US" b="1" dirty="0" smtClean="0">
                <a:latin typeface="Times" charset="0"/>
              </a:rPr>
              <a:t>The effect of this modulation is to increase significantly the bandwidth (spread the spectrum) of the signal to be transmitted</a:t>
            </a:r>
            <a:r>
              <a:rPr lang="en-US" dirty="0" smtClean="0">
                <a:latin typeface="Times" charset="0"/>
              </a:rPr>
              <a:t>. On the receiving end, the same digit sequence is used to demodulate the spread spectrum signal. Finally, the signal is fed into a channel decoder to recover the data.</a:t>
            </a:r>
          </a:p>
          <a:p>
            <a:endParaRPr lang="en-US" dirty="0" smtClean="0">
              <a:latin typeface="Times"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C7D1F63A-79C5-4266-AD90-5FEC33CCE955}" type="slidenum">
              <a:rPr lang="en-US" smtClean="0">
                <a:latin typeface="Times New Roman" pitchFamily="18" charset="0"/>
              </a:rPr>
              <a:pPr/>
              <a:t>4</a:t>
            </a:fld>
            <a:endParaRPr lang="en-US" smtClean="0">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r>
              <a:rPr lang="en-US" dirty="0" smtClean="0">
                <a:latin typeface="Times" charset="0"/>
              </a:rPr>
              <a:t>Several advantages can be gained from this apparent waste of spectrum by this approach:</a:t>
            </a:r>
          </a:p>
          <a:p>
            <a:r>
              <a:rPr lang="en-US" dirty="0" smtClean="0">
                <a:latin typeface="Times" charset="0"/>
                <a:cs typeface="Times New Roman" pitchFamily="18" charset="0"/>
              </a:rPr>
              <a:t>• </a:t>
            </a:r>
            <a:r>
              <a:rPr lang="en-US" dirty="0" smtClean="0">
                <a:latin typeface="Times" charset="0"/>
              </a:rPr>
              <a:t>The signals gains immunity from various kinds of noise and multipath distortion. The earliest applications of spread spectrum were military, where it was used for its immunity to jamming.</a:t>
            </a:r>
          </a:p>
          <a:p>
            <a:r>
              <a:rPr lang="en-US" dirty="0" smtClean="0">
                <a:latin typeface="Times" charset="0"/>
                <a:cs typeface="Times New Roman" pitchFamily="18" charset="0"/>
              </a:rPr>
              <a:t>• </a:t>
            </a:r>
            <a:r>
              <a:rPr lang="en-US" dirty="0" smtClean="0">
                <a:latin typeface="Times" charset="0"/>
              </a:rPr>
              <a:t>It can also be used for hiding and encrypting signals. Only a recipient who knows the spreading code can recover the encoded information.</a:t>
            </a:r>
          </a:p>
          <a:p>
            <a:r>
              <a:rPr lang="en-US" dirty="0" smtClean="0">
                <a:latin typeface="Times" charset="0"/>
                <a:cs typeface="Times New Roman" pitchFamily="18" charset="0"/>
              </a:rPr>
              <a:t>• </a:t>
            </a:r>
            <a:r>
              <a:rPr lang="en-US" dirty="0" smtClean="0">
                <a:latin typeface="Times" charset="0"/>
              </a:rPr>
              <a:t>Several users can independently use the same higher bandwidth with very little interference. This property is used in cellular telephony applications, with a technique know as code division multiplexing (CDM) or code division multiple access (CDMA).</a:t>
            </a:r>
          </a:p>
          <a:p>
            <a:endParaRPr lang="en-U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FB0D38C5-7431-4ED2-92EC-1E6C309B02AD}" type="slidenum">
              <a:rPr lang="en-US" smtClean="0">
                <a:latin typeface="Times New Roman" pitchFamily="18" charset="0"/>
              </a:rPr>
              <a:pPr/>
              <a:t>5</a:t>
            </a:fld>
            <a:endParaRPr lang="en-US" smtClean="0">
              <a:latin typeface="Times New Roman"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r>
              <a:rPr lang="en-US" dirty="0" smtClean="0">
                <a:latin typeface="Times" charset="0"/>
              </a:rPr>
              <a:t>A comment about pseudorandom numbers is in order. These numbers are generated by an algorithm using some initial value called the seed. The algorithm is deterministic and therefore produces sequences of numbers that are not statistically random. However, if the algorithm is good, the resulting sequences will pass many reasonable tests of randomness. Such numbers are often referred to as pseudorandom numbers. The important point is that unless you know the algorithm and the seed, it is impractical to predict the sequence. Hence, only a receiver that shares this information with a transmitter will be able to decode the signal successfully.</a:t>
            </a:r>
            <a:endParaRPr 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8B8A8BBC-8E92-48FB-8606-82F3A69F4448}" type="slidenum">
              <a:rPr lang="en-US" smtClean="0">
                <a:latin typeface="Times New Roman" pitchFamily="18" charset="0"/>
              </a:rPr>
              <a:pPr/>
              <a:t>6</a:t>
            </a:fld>
            <a:endParaRPr lang="en-US" smtClean="0">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r>
              <a:rPr lang="en-US" dirty="0" smtClean="0">
                <a:latin typeface="Times" charset="0"/>
              </a:rPr>
              <a:t>With frequency-hopping spread spectrum (FHSS), the signal is broadcast over a seemingly random series of radio frequencies, hopping from frequency to frequency at fixed intervals. A receiver, hopping between frequencies in synchronization with the transmitter, picks up the message. Would-be eavesdroppers hear only unintelligible blips. Attempts to jam the signal on one frequency succeed only at knocking out a few bits of it.</a:t>
            </a:r>
          </a:p>
          <a:p>
            <a:endParaRPr lang="en-US" dirty="0" smtClean="0">
              <a:latin typeface="Times"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E76DE123-E65F-469A-97BD-3773DD368CD3}" type="slidenum">
              <a:rPr lang="en-US" smtClean="0">
                <a:latin typeface="Times New Roman" pitchFamily="18" charset="0"/>
              </a:rPr>
              <a:pPr/>
              <a:t>7</a:t>
            </a:fld>
            <a:endParaRPr lang="en-US" smtClean="0">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r>
              <a:rPr lang="en-US" dirty="0" smtClean="0">
                <a:latin typeface="Times" charset="0"/>
              </a:rPr>
              <a:t>A number of channels are allocated for the FH signal. Typically, there are 2</a:t>
            </a:r>
            <a:r>
              <a:rPr lang="en-US" i="1" baseline="30000" dirty="0" smtClean="0">
                <a:latin typeface="Times" charset="0"/>
              </a:rPr>
              <a:t>k</a:t>
            </a:r>
            <a:r>
              <a:rPr lang="en-US" dirty="0" smtClean="0">
                <a:latin typeface="Times" charset="0"/>
              </a:rPr>
              <a:t> carrier frequencies forming 2</a:t>
            </a:r>
            <a:r>
              <a:rPr lang="en-US" i="1" baseline="30000" dirty="0" smtClean="0">
                <a:latin typeface="Times" charset="0"/>
              </a:rPr>
              <a:t>k</a:t>
            </a:r>
            <a:r>
              <a:rPr lang="en-US" dirty="0" smtClean="0">
                <a:latin typeface="Times" charset="0"/>
              </a:rPr>
              <a:t> channels. The spacing between carrier frequencies and hence the width of each channel usually corresponds to the bandwidth of the input signal. The transmitter operates in one channel at a time for a fixed interval; for example, the IEEE 802.11 standard uses a 300-ms interval. During that interval, some number of bits (possibly a fraction of a bit, as discussed subsequently) is transmitted using some encoding scheme. A spreading code dictates the sequence of channels used. Both transmitter and receiver use the same code to tune into a sequence of channels in synchronization.</a:t>
            </a:r>
          </a:p>
          <a:p>
            <a:endParaRPr lang="en-US"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07038032-5130-4EE7-8529-FABC787B0B33}" type="slidenum">
              <a:rPr lang="en-US" smtClean="0">
                <a:latin typeface="Times New Roman" pitchFamily="18" charset="0"/>
              </a:rPr>
              <a:pPr/>
              <a:t>8</a:t>
            </a:fld>
            <a:endParaRPr lang="en-US"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r>
              <a:rPr lang="en-US" dirty="0" smtClean="0">
                <a:latin typeface="Times" charset="0"/>
              </a:rPr>
              <a:t>For transmission, binary data are fed into a modulator using some digital-to-analog encoding scheme, such as frequency shift keying (FSK) or binary phase shift keying (BPSK). The resulting signal </a:t>
            </a:r>
            <a:r>
              <a:rPr lang="en-US" i="1" dirty="0" err="1" smtClean="0">
                <a:latin typeface="Times" charset="0"/>
              </a:rPr>
              <a:t>s</a:t>
            </a:r>
            <a:r>
              <a:rPr lang="en-US" i="1" baseline="-25000" dirty="0" err="1" smtClean="0">
                <a:latin typeface="Times" charset="0"/>
              </a:rPr>
              <a:t>d</a:t>
            </a:r>
            <a:r>
              <a:rPr lang="en-US" dirty="0" smtClean="0">
                <a:latin typeface="Times" charset="0"/>
              </a:rPr>
              <a:t>(</a:t>
            </a:r>
            <a:r>
              <a:rPr lang="en-US" i="1" dirty="0" smtClean="0">
                <a:latin typeface="Times" charset="0"/>
              </a:rPr>
              <a:t>t</a:t>
            </a:r>
            <a:r>
              <a:rPr lang="en-US" dirty="0" smtClean="0">
                <a:latin typeface="Times" charset="0"/>
              </a:rPr>
              <a:t>) is centered on some base frequency. A pseudonoise (PN), or pseudorandom number, source serves as an index into a table of frequencies; this is the spreading code referred to previously. Each </a:t>
            </a:r>
            <a:r>
              <a:rPr lang="en-US" i="1" dirty="0" smtClean="0">
                <a:latin typeface="Times" charset="0"/>
              </a:rPr>
              <a:t>k</a:t>
            </a:r>
            <a:r>
              <a:rPr lang="en-US" dirty="0" smtClean="0">
                <a:latin typeface="Times" charset="0"/>
              </a:rPr>
              <a:t> bits of the PN source specifies one of the 2</a:t>
            </a:r>
            <a:r>
              <a:rPr lang="en-US" i="1" baseline="30000" dirty="0" smtClean="0">
                <a:latin typeface="Times" charset="0"/>
              </a:rPr>
              <a:t>k</a:t>
            </a:r>
            <a:r>
              <a:rPr lang="en-US" dirty="0" smtClean="0">
                <a:latin typeface="Times" charset="0"/>
              </a:rPr>
              <a:t> carrier frequencies. At each successive interval (each </a:t>
            </a:r>
            <a:r>
              <a:rPr lang="en-US" i="1" dirty="0" smtClean="0">
                <a:latin typeface="Times" charset="0"/>
              </a:rPr>
              <a:t>k</a:t>
            </a:r>
            <a:r>
              <a:rPr lang="en-US" dirty="0" smtClean="0">
                <a:latin typeface="Times" charset="0"/>
              </a:rPr>
              <a:t> PN bits), a new carrier frequency is selected. The frequency synthesizer generates a constant-frequency tone whose frequency hops among a set of 2</a:t>
            </a:r>
            <a:r>
              <a:rPr lang="en-US" i="1" baseline="30000" dirty="0" smtClean="0">
                <a:latin typeface="Times" charset="0"/>
              </a:rPr>
              <a:t>k</a:t>
            </a:r>
            <a:r>
              <a:rPr lang="en-US" dirty="0" smtClean="0">
                <a:latin typeface="Times" charset="0"/>
              </a:rPr>
              <a:t> frequencies, with the hopping pattern determined by </a:t>
            </a:r>
            <a:r>
              <a:rPr lang="en-US" i="1" dirty="0" smtClean="0">
                <a:latin typeface="Times" charset="0"/>
              </a:rPr>
              <a:t>k</a:t>
            </a:r>
            <a:r>
              <a:rPr lang="en-US" dirty="0" smtClean="0">
                <a:latin typeface="Times" charset="0"/>
              </a:rPr>
              <a:t> bits from the PN sequence. This is known as the spreading or </a:t>
            </a:r>
            <a:r>
              <a:rPr lang="en-US" b="1" dirty="0" smtClean="0">
                <a:latin typeface="Times" charset="0"/>
              </a:rPr>
              <a:t>chipping signal </a:t>
            </a:r>
            <a:r>
              <a:rPr lang="en-US" i="1" dirty="0" smtClean="0">
                <a:latin typeface="Times" charset="0"/>
              </a:rPr>
              <a:t>c</a:t>
            </a:r>
            <a:r>
              <a:rPr lang="en-US" dirty="0" smtClean="0">
                <a:latin typeface="Times" charset="0"/>
              </a:rPr>
              <a:t>(</a:t>
            </a:r>
            <a:r>
              <a:rPr lang="en-US" i="1" dirty="0" smtClean="0">
                <a:latin typeface="Times" charset="0"/>
              </a:rPr>
              <a:t>t</a:t>
            </a:r>
            <a:r>
              <a:rPr lang="en-US" dirty="0" smtClean="0">
                <a:latin typeface="Times" charset="0"/>
              </a:rPr>
              <a:t>). This is then modulated by the signal produced from the initial modulator to produce a new signal with the same shape but now centered on the selected carrier frequency. A bandpass filter is used to block the difference frequency and pass the sum frequency, yielding the final FHSS signal </a:t>
            </a:r>
            <a:r>
              <a:rPr lang="en-US" i="1" dirty="0" smtClean="0">
                <a:latin typeface="Times" charset="0"/>
              </a:rPr>
              <a:t>s</a:t>
            </a:r>
            <a:r>
              <a:rPr lang="en-US" dirty="0" smtClean="0">
                <a:latin typeface="Times" charset="0"/>
              </a:rPr>
              <a:t>(</a:t>
            </a:r>
            <a:r>
              <a:rPr lang="en-US" i="1" dirty="0" smtClean="0">
                <a:latin typeface="Times" charset="0"/>
              </a:rPr>
              <a:t>t</a:t>
            </a:r>
            <a:r>
              <a:rPr lang="en-US" dirty="0" smtClean="0">
                <a:latin typeface="Times" charset="0"/>
              </a:rPr>
              <a:t>).</a:t>
            </a:r>
          </a:p>
          <a:p>
            <a:endParaRPr lang="en-US" dirty="0" smtClean="0">
              <a:latin typeface="Times"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6C63A7F4-0AE1-4440-AB47-28748322284F}" type="slidenum">
              <a:rPr lang="en-US" smtClean="0">
                <a:latin typeface="Times New Roman" pitchFamily="18" charset="0"/>
              </a:rPr>
              <a:pPr/>
              <a:t>9</a:t>
            </a:fld>
            <a:endParaRPr lang="en-US"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r>
              <a:rPr lang="en-US" dirty="0" smtClean="0">
                <a:latin typeface="Times" charset="0"/>
              </a:rPr>
              <a:t>On reception, the spread spectrum signal is demodulated using the same sequence of PN-derived frequencies and then demodulated to produce the output data. At the receiver, a signal of the form </a:t>
            </a:r>
            <a:r>
              <a:rPr lang="en-US" i="1" dirty="0" smtClean="0">
                <a:latin typeface="Times" charset="0"/>
              </a:rPr>
              <a:t>s</a:t>
            </a:r>
            <a:r>
              <a:rPr lang="en-US" dirty="0" smtClean="0">
                <a:latin typeface="Times" charset="0"/>
              </a:rPr>
              <a:t>(</a:t>
            </a:r>
            <a:r>
              <a:rPr lang="en-US" i="1" dirty="0" smtClean="0">
                <a:latin typeface="Times" charset="0"/>
              </a:rPr>
              <a:t>t</a:t>
            </a:r>
            <a:r>
              <a:rPr lang="en-US" dirty="0" smtClean="0">
                <a:latin typeface="Times" charset="0"/>
              </a:rPr>
              <a:t>) defined on the previous slide, will be received. This is multiplied by a replica of the spreading signal to yield a product signal. A bandpass filter is used to block the sum frequency and pass the difference frequency, which is then demodulated to recover the binary data.</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C546AC7B-A9B4-4E15-9272-1EAE02B91EF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E60DEFC-7FC9-4443-AEA1-B594F28E4E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Times New Roman" charset="0"/>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Times New Roman"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383C55-6C6E-4009-9ED8-DF2ABB796CB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0617E2C-2081-41AF-B30E-674F6DEF3B8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3A78D4B7-DDF7-4544-AA9D-9061CADA538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BA9D685-C620-4146-9DEE-D74C06CB4F1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AA6FBCCE-9127-4AE0-88B9-38561122970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2FC4DBCE-7B84-4A20-99D3-99378E28A01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Times New Roman" charset="0"/>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Date Placeholder 1"/>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4F9E2B3A-FBD7-4608-AF77-BE82010D98A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Times New Roman" charset="0"/>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latin typeface="Times New Roman" charset="0"/>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8D8F50E9-0C4D-4FC3-89B5-206D2E35C87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Times New Roman" charset="0"/>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3FDC4833-30A8-4F18-89A1-1B425CECE44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latin typeface="Times New Roman" charset="0"/>
              </a:defRPr>
            </a:lvl1pPr>
          </a:lstStyle>
          <a:p>
            <a:pPr>
              <a:defRPr/>
            </a:pPr>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latin typeface="Times New Roman" charset="0"/>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a:solidFill>
                  <a:schemeClr val="tx2"/>
                </a:solidFill>
                <a:latin typeface="Times New Roman" charset="0"/>
              </a:defRPr>
            </a:lvl1pPr>
          </a:lstStyle>
          <a:p>
            <a:pPr>
              <a:defRPr/>
            </a:pPr>
            <a:fld id="{9FC2257F-60DE-4C46-AE3F-1D83D9B8E206}"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Times New Roman" charset="0"/>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Times New Roman" charset="0"/>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Tree>
  </p:cSld>
  <p:clrMap bg1="lt1" tx1="dk1" bg2="lt2" tx2="dk2" accent1="accent1" accent2="accent2" accent3="accent3" accent4="accent4" accent5="accent5" accent6="accent6" hlink="hlink" folHlink="folHlink"/>
  <p:sldLayoutIdLst>
    <p:sldLayoutId id="2147483710" r:id="rId1"/>
    <p:sldLayoutId id="2147483706" r:id="rId2"/>
    <p:sldLayoutId id="2147483711" r:id="rId3"/>
    <p:sldLayoutId id="2147483707" r:id="rId4"/>
    <p:sldLayoutId id="2147483708" r:id="rId5"/>
    <p:sldLayoutId id="2147483712" r:id="rId6"/>
    <p:sldLayoutId id="2147483713" r:id="rId7"/>
    <p:sldLayoutId id="2147483714" r:id="rId8"/>
    <p:sldLayoutId id="2147483715" r:id="rId9"/>
    <p:sldLayoutId id="2147483709" r:id="rId10"/>
    <p:sldLayoutId id="2147483716" r:id="rId11"/>
  </p:sldLayoutIdLst>
  <p:txStyles>
    <p:titleStyle>
      <a:lvl1pPr algn="l" rtl="0" eaLnBrk="1" fontAlgn="base" hangingPunct="1">
        <a:spcBef>
          <a:spcPct val="0"/>
        </a:spcBef>
        <a:spcAft>
          <a:spcPct val="0"/>
        </a:spcAft>
        <a:defRPr sz="3200" kern="1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Bookman Old Style" pitchFamily="18" charset="0"/>
        </a:defRPr>
      </a:lvl2pPr>
      <a:lvl3pPr algn="l" rtl="0" eaLnBrk="1" fontAlgn="base" hangingPunct="1">
        <a:spcBef>
          <a:spcPct val="0"/>
        </a:spcBef>
        <a:spcAft>
          <a:spcPct val="0"/>
        </a:spcAft>
        <a:defRPr sz="3200">
          <a:solidFill>
            <a:schemeClr val="tx2"/>
          </a:solidFill>
          <a:latin typeface="Bookman Old Style" pitchFamily="18" charset="0"/>
        </a:defRPr>
      </a:lvl3pPr>
      <a:lvl4pPr algn="l" rtl="0" eaLnBrk="1" fontAlgn="base" hangingPunct="1">
        <a:spcBef>
          <a:spcPct val="0"/>
        </a:spcBef>
        <a:spcAft>
          <a:spcPct val="0"/>
        </a:spcAft>
        <a:defRPr sz="3200">
          <a:solidFill>
            <a:schemeClr val="tx2"/>
          </a:solidFill>
          <a:latin typeface="Bookman Old Style" pitchFamily="18" charset="0"/>
        </a:defRPr>
      </a:lvl4pPr>
      <a:lvl5pPr algn="l" rtl="0" eaLnBrk="1" fontAlgn="base" hangingPunct="1">
        <a:spcBef>
          <a:spcPct val="0"/>
        </a:spcBef>
        <a:spcAft>
          <a:spcPct val="0"/>
        </a:spcAft>
        <a:defRPr sz="3200">
          <a:solidFill>
            <a:schemeClr val="tx2"/>
          </a:solidFill>
          <a:latin typeface="Bookman Old Style" pitchFamily="18" charset="0"/>
        </a:defRPr>
      </a:lvl5pPr>
      <a:lvl6pPr marL="457200" algn="l" rtl="0" eaLnBrk="1" fontAlgn="base" hangingPunct="1">
        <a:spcBef>
          <a:spcPct val="0"/>
        </a:spcBef>
        <a:spcAft>
          <a:spcPct val="0"/>
        </a:spcAft>
        <a:defRPr sz="3200">
          <a:solidFill>
            <a:schemeClr val="tx2"/>
          </a:solidFill>
          <a:latin typeface="Bookman Old Style" pitchFamily="18" charset="0"/>
        </a:defRPr>
      </a:lvl6pPr>
      <a:lvl7pPr marL="914400" algn="l" rtl="0" eaLnBrk="1" fontAlgn="base" hangingPunct="1">
        <a:spcBef>
          <a:spcPct val="0"/>
        </a:spcBef>
        <a:spcAft>
          <a:spcPct val="0"/>
        </a:spcAft>
        <a:defRPr sz="3200">
          <a:solidFill>
            <a:schemeClr val="tx2"/>
          </a:solidFill>
          <a:latin typeface="Bookman Old Style" pitchFamily="18" charset="0"/>
        </a:defRPr>
      </a:lvl7pPr>
      <a:lvl8pPr marL="1371600" algn="l" rtl="0" eaLnBrk="1" fontAlgn="base" hangingPunct="1">
        <a:spcBef>
          <a:spcPct val="0"/>
        </a:spcBef>
        <a:spcAft>
          <a:spcPct val="0"/>
        </a:spcAft>
        <a:defRPr sz="3200">
          <a:solidFill>
            <a:schemeClr val="tx2"/>
          </a:solidFill>
          <a:latin typeface="Bookman Old Style" pitchFamily="18" charset="0"/>
        </a:defRPr>
      </a:lvl8pPr>
      <a:lvl9pPr marL="1828800" algn="l" rtl="0" eaLnBrk="1" fontAlgn="base" hangingPunct="1">
        <a:spcBef>
          <a:spcPct val="0"/>
        </a:spcBef>
        <a:spcAft>
          <a:spcPct val="0"/>
        </a:spcAft>
        <a:defRPr sz="3200">
          <a:solidFill>
            <a:schemeClr val="tx2"/>
          </a:solidFill>
          <a:latin typeface="Bookman Old Style" pitchFamily="18" charset="0"/>
        </a:defRPr>
      </a:lvl9pPr>
    </p:titleStyle>
    <p:bodyStyle>
      <a:lvl1pPr marL="273050" indent="-273050" algn="l"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1" fontAlgn="base" hangingPunct="1">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1" fontAlgn="base" hangingPunct="1">
        <a:spcBef>
          <a:spcPts val="400"/>
        </a:spcBef>
        <a:spcAft>
          <a:spcPct val="0"/>
        </a:spcAft>
        <a:buClr>
          <a:srgbClr val="8BA2B4"/>
        </a:buClr>
        <a:buSzPct val="70000"/>
        <a:buFont typeface="Wingdings" pitchFamily="2" charset="2"/>
        <a:buChar char=""/>
        <a:defRPr sz="2000" kern="1200">
          <a:solidFill>
            <a:schemeClr val="tx1"/>
          </a:solidFill>
          <a:latin typeface="+mn-lt"/>
          <a:ea typeface="+mn-ea"/>
          <a:cs typeface="+mn-cs"/>
        </a:defRPr>
      </a:lvl4pPr>
      <a:lvl5pPr marL="1371600" indent="-228600" algn="l" rtl="0" eaLnBrk="1" fontAlgn="base" hangingPunct="1">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838200" y="457200"/>
            <a:ext cx="7848600" cy="1752600"/>
          </a:xfrm>
        </p:spPr>
        <p:txBody>
          <a:bodyPr/>
          <a:lstStyle/>
          <a:p>
            <a:pPr eaLnBrk="1" hangingPunct="1"/>
            <a:r>
              <a:rPr kumimoji="1" lang="en-US" smtClean="0"/>
              <a:t>Data and Computer Communications</a:t>
            </a:r>
            <a:endParaRPr lang="en-AU" smtClean="0"/>
          </a:p>
        </p:txBody>
      </p:sp>
      <p:sp>
        <p:nvSpPr>
          <p:cNvPr id="101379" name="Rectangle 3"/>
          <p:cNvSpPr>
            <a:spLocks noGrp="1" noChangeArrowheads="1"/>
          </p:cNvSpPr>
          <p:nvPr>
            <p:ph type="subTitle" idx="1"/>
          </p:nvPr>
        </p:nvSpPr>
        <p:spPr>
          <a:xfrm>
            <a:off x="1676400" y="3657600"/>
            <a:ext cx="6400800" cy="1981200"/>
          </a:xfrm>
        </p:spPr>
        <p:txBody>
          <a:bodyPr>
            <a:normAutofit fontScale="92500" lnSpcReduction="20000"/>
          </a:bodyPr>
          <a:lstStyle/>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r>
              <a:rPr lang="en-US" sz="2800" dirty="0" smtClean="0"/>
              <a:t>Eighth </a:t>
            </a:r>
            <a:r>
              <a:rPr lang="en-US" sz="2800" dirty="0"/>
              <a:t>Edition</a:t>
            </a:r>
          </a:p>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endParaRPr lang="en-US" sz="2800" dirty="0" smtClean="0"/>
          </a:p>
          <a:p>
            <a:pPr eaLnBrk="1" fontAlgn="auto" hangingPunct="1">
              <a:spcAft>
                <a:spcPts val="0"/>
              </a:spcAft>
              <a:buFont typeface="Wingdings 3"/>
              <a:buNone/>
              <a:defRPr/>
            </a:pPr>
            <a:r>
              <a:rPr lang="en-US" sz="2800" dirty="0" smtClean="0"/>
              <a:t>William </a:t>
            </a:r>
            <a:r>
              <a:rPr lang="en-US" sz="2800" dirty="0"/>
              <a:t>Stallings</a:t>
            </a:r>
          </a:p>
          <a:p>
            <a:pPr eaLnBrk="1" fontAlgn="auto" hangingPunct="1">
              <a:spcAft>
                <a:spcPts val="0"/>
              </a:spcAft>
              <a:buFont typeface="Wingdings 3"/>
              <a:buNone/>
              <a:defRPr/>
            </a:pPr>
            <a:endParaRPr lang="en-US" sz="1800" dirty="0"/>
          </a:p>
        </p:txBody>
      </p:sp>
      <p:sp>
        <p:nvSpPr>
          <p:cNvPr id="101380" name="Text Box 4"/>
          <p:cNvSpPr txBox="1">
            <a:spLocks noChangeArrowheads="1"/>
          </p:cNvSpPr>
          <p:nvPr/>
        </p:nvSpPr>
        <p:spPr bwMode="auto">
          <a:xfrm>
            <a:off x="304800" y="1295400"/>
            <a:ext cx="8534400" cy="641350"/>
          </a:xfrm>
          <a:prstGeom prst="rect">
            <a:avLst/>
          </a:prstGeom>
          <a:noFill/>
          <a:ln w="9525">
            <a:noFill/>
            <a:miter lim="800000"/>
            <a:headEnd/>
            <a:tailEnd/>
          </a:ln>
          <a:effectLst/>
        </p:spPr>
        <p:txBody>
          <a:bodyPr lIns="90000" tIns="46800" rIns="90000" bIns="46800">
            <a:spAutoFit/>
          </a:bodyPr>
          <a:lstStyle/>
          <a:p>
            <a:pPr algn="ctr">
              <a:defRPr/>
            </a:pPr>
            <a:r>
              <a:rPr lang="en-US" sz="3600" b="1" dirty="0">
                <a:solidFill>
                  <a:schemeClr val="tx2"/>
                </a:solidFill>
                <a:effectLst>
                  <a:outerShdw blurRad="38100" dist="38100" dir="2700000" algn="tl">
                    <a:srgbClr val="000000"/>
                  </a:outerShdw>
                </a:effectLst>
                <a:latin typeface="Arial" charset="0"/>
              </a:rPr>
              <a:t>Chapter 9 – </a:t>
            </a:r>
            <a:r>
              <a:rPr kumimoji="1" lang="en-US" sz="3600" b="1" dirty="0">
                <a:solidFill>
                  <a:schemeClr val="tx2"/>
                </a:solidFill>
                <a:effectLst>
                  <a:outerShdw blurRad="38100" dist="38100" dir="2700000" algn="tl">
                    <a:srgbClr val="000000"/>
                  </a:outerShdw>
                </a:effectLst>
                <a:latin typeface="Arial" charset="0"/>
              </a:rPr>
              <a:t>Spread Spectrum</a:t>
            </a:r>
            <a:endParaRPr kumimoji="1" lang="en-US" sz="3200" dirty="0">
              <a:effectLst>
                <a:outerShdw blurRad="38100" dist="38100" dir="2700000" algn="tl">
                  <a:srgbClr val="000000"/>
                </a:outerShdw>
              </a:effectLst>
              <a:latin typeface="Arial"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kumimoji="1" lang="en-GB" smtClean="0"/>
              <a:t>Slow and Fast FHSS</a:t>
            </a:r>
          </a:p>
        </p:txBody>
      </p:sp>
      <p:sp>
        <p:nvSpPr>
          <p:cNvPr id="18435" name="Rectangle 3"/>
          <p:cNvSpPr>
            <a:spLocks noGrp="1" noChangeArrowheads="1"/>
          </p:cNvSpPr>
          <p:nvPr>
            <p:ph sz="quarter" idx="1"/>
          </p:nvPr>
        </p:nvSpPr>
        <p:spPr>
          <a:xfrm>
            <a:off x="457200" y="1676400"/>
            <a:ext cx="8229600" cy="5029200"/>
          </a:xfrm>
        </p:spPr>
        <p:txBody>
          <a:bodyPr/>
          <a:lstStyle/>
          <a:p>
            <a:pPr eaLnBrk="1" hangingPunct="1"/>
            <a:r>
              <a:rPr kumimoji="1" lang="en-GB" dirty="0"/>
              <a:t>C</a:t>
            </a:r>
            <a:r>
              <a:rPr kumimoji="1" lang="en-GB" dirty="0" smtClean="0"/>
              <a:t>ommonly </a:t>
            </a:r>
            <a:r>
              <a:rPr kumimoji="1" lang="en-GB" dirty="0" smtClean="0"/>
              <a:t>use multiple FSK (MFSK)</a:t>
            </a:r>
          </a:p>
          <a:p>
            <a:pPr eaLnBrk="1" hangingPunct="1"/>
            <a:r>
              <a:rPr kumimoji="1" lang="en-GB" dirty="0"/>
              <a:t>H</a:t>
            </a:r>
            <a:r>
              <a:rPr kumimoji="1" lang="en-GB" dirty="0" smtClean="0"/>
              <a:t>ave </a:t>
            </a:r>
            <a:r>
              <a:rPr kumimoji="1" lang="en-GB" dirty="0" smtClean="0"/>
              <a:t>frequency shifted every </a:t>
            </a:r>
            <a:r>
              <a:rPr kumimoji="1" lang="en-GB" dirty="0" err="1" smtClean="0"/>
              <a:t>T</a:t>
            </a:r>
            <a:r>
              <a:rPr kumimoji="1" lang="en-GB" baseline="-25000" dirty="0" err="1" smtClean="0"/>
              <a:t>c</a:t>
            </a:r>
            <a:r>
              <a:rPr kumimoji="1" lang="en-GB" dirty="0" smtClean="0"/>
              <a:t> seconds</a:t>
            </a:r>
          </a:p>
          <a:p>
            <a:pPr eaLnBrk="1" hangingPunct="1"/>
            <a:r>
              <a:rPr kumimoji="1" lang="en-GB" dirty="0"/>
              <a:t>D</a:t>
            </a:r>
            <a:r>
              <a:rPr kumimoji="1" lang="en-GB" dirty="0" smtClean="0"/>
              <a:t>uration </a:t>
            </a:r>
            <a:r>
              <a:rPr kumimoji="1" lang="en-GB" dirty="0" smtClean="0"/>
              <a:t>of signal element is </a:t>
            </a:r>
            <a:r>
              <a:rPr kumimoji="1" lang="en-GB" dirty="0" err="1" smtClean="0"/>
              <a:t>T</a:t>
            </a:r>
            <a:r>
              <a:rPr kumimoji="1" lang="en-GB" baseline="-25000" dirty="0" err="1" smtClean="0"/>
              <a:t>s</a:t>
            </a:r>
            <a:r>
              <a:rPr kumimoji="1" lang="en-GB" dirty="0" smtClean="0"/>
              <a:t> seconds</a:t>
            </a:r>
          </a:p>
          <a:p>
            <a:pPr eaLnBrk="1" hangingPunct="1"/>
            <a:r>
              <a:rPr kumimoji="1" lang="en-GB" dirty="0" smtClean="0"/>
              <a:t>Slow FHSS has </a:t>
            </a:r>
            <a:r>
              <a:rPr kumimoji="1" lang="en-GB" dirty="0" err="1" smtClean="0"/>
              <a:t>T</a:t>
            </a:r>
            <a:r>
              <a:rPr kumimoji="1" lang="en-GB" baseline="-25000" dirty="0" err="1" smtClean="0"/>
              <a:t>c</a:t>
            </a:r>
            <a:r>
              <a:rPr kumimoji="1" lang="en-GB" dirty="0" smtClean="0"/>
              <a:t> </a:t>
            </a:r>
            <a:r>
              <a:rPr kumimoji="1" lang="en-GB" dirty="0" smtClean="0">
                <a:sym typeface="Symbol" pitchFamily="18" charset="2"/>
              </a:rPr>
              <a:t> </a:t>
            </a:r>
            <a:r>
              <a:rPr kumimoji="1" lang="en-GB" dirty="0" err="1" smtClean="0">
                <a:sym typeface="Symbol" pitchFamily="18" charset="2"/>
              </a:rPr>
              <a:t>T</a:t>
            </a:r>
            <a:r>
              <a:rPr kumimoji="1" lang="en-GB" baseline="-25000" dirty="0" err="1" smtClean="0">
                <a:sym typeface="Symbol" pitchFamily="18" charset="2"/>
              </a:rPr>
              <a:t>s</a:t>
            </a:r>
            <a:endParaRPr kumimoji="1" lang="en-GB" dirty="0" smtClean="0">
              <a:sym typeface="Symbol" pitchFamily="18" charset="2"/>
            </a:endParaRPr>
          </a:p>
          <a:p>
            <a:pPr eaLnBrk="1" hangingPunct="1"/>
            <a:r>
              <a:rPr kumimoji="1" lang="en-GB" dirty="0" smtClean="0">
                <a:sym typeface="Symbol" pitchFamily="18" charset="2"/>
              </a:rPr>
              <a:t>Fast FHSS has </a:t>
            </a:r>
            <a:r>
              <a:rPr kumimoji="1" lang="en-GB" dirty="0" err="1" smtClean="0">
                <a:sym typeface="Symbol" pitchFamily="18" charset="2"/>
              </a:rPr>
              <a:t>T</a:t>
            </a:r>
            <a:r>
              <a:rPr kumimoji="1" lang="en-GB" baseline="-25000" dirty="0" err="1" smtClean="0">
                <a:sym typeface="Symbol" pitchFamily="18" charset="2"/>
              </a:rPr>
              <a:t>c</a:t>
            </a:r>
            <a:r>
              <a:rPr kumimoji="1" lang="en-GB" dirty="0" smtClean="0">
                <a:sym typeface="Symbol" pitchFamily="18" charset="2"/>
              </a:rPr>
              <a:t> &lt; </a:t>
            </a:r>
            <a:r>
              <a:rPr kumimoji="1" lang="en-GB" dirty="0" err="1" smtClean="0">
                <a:sym typeface="Symbol" pitchFamily="18" charset="2"/>
              </a:rPr>
              <a:t>T</a:t>
            </a:r>
            <a:r>
              <a:rPr kumimoji="1" lang="en-GB" baseline="-25000" dirty="0" err="1" smtClean="0">
                <a:sym typeface="Symbol" pitchFamily="18" charset="2"/>
              </a:rPr>
              <a:t>s</a:t>
            </a:r>
            <a:endParaRPr kumimoji="1" lang="en-GB" baseline="-25000" dirty="0" smtClean="0">
              <a:sym typeface="Symbol" pitchFamily="18" charset="2"/>
            </a:endParaRPr>
          </a:p>
          <a:p>
            <a:pPr eaLnBrk="1" hangingPunct="1"/>
            <a:r>
              <a:rPr kumimoji="1" lang="en-GB" dirty="0" smtClean="0">
                <a:sym typeface="Symbol" pitchFamily="18" charset="2"/>
              </a:rPr>
              <a:t>FHSS quite resistant to noise or jamming</a:t>
            </a:r>
          </a:p>
          <a:p>
            <a:pPr lvl="1" eaLnBrk="1" hangingPunct="1"/>
            <a:r>
              <a:rPr kumimoji="1" lang="en-GB" dirty="0">
                <a:sym typeface="Symbol" pitchFamily="18" charset="2"/>
              </a:rPr>
              <a:t>W</a:t>
            </a:r>
            <a:r>
              <a:rPr kumimoji="1" lang="en-GB" dirty="0" smtClean="0">
                <a:sym typeface="Symbol" pitchFamily="18" charset="2"/>
              </a:rPr>
              <a:t>ith </a:t>
            </a:r>
            <a:r>
              <a:rPr kumimoji="1" lang="en-GB" dirty="0" smtClean="0">
                <a:sym typeface="Symbol" pitchFamily="18" charset="2"/>
              </a:rPr>
              <a:t>fast FHSS giving better performance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kumimoji="1" lang="en-GB" sz="4000" smtClean="0"/>
              <a:t>Slow MFSK FHSS</a:t>
            </a:r>
          </a:p>
        </p:txBody>
      </p:sp>
      <p:pic>
        <p:nvPicPr>
          <p:cNvPr id="19459" name="Picture 4" descr="FHSS-MFSK-1                                                    00282881  Mnementh                      BEAE7A2F:"/>
          <p:cNvPicPr>
            <a:picLocks noChangeAspect="1" noChangeArrowheads="1"/>
          </p:cNvPicPr>
          <p:nvPr/>
        </p:nvPicPr>
        <p:blipFill>
          <a:blip r:embed="rId3"/>
          <a:srcRect l="5370" t="18529" r="3580" b="23161"/>
          <a:stretch>
            <a:fillRect/>
          </a:stretch>
        </p:blipFill>
        <p:spPr bwMode="auto">
          <a:xfrm>
            <a:off x="0" y="1600200"/>
            <a:ext cx="9156700" cy="4532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kumimoji="1" lang="en-GB" sz="4000" smtClean="0"/>
              <a:t>Fast MFSK FHSS</a:t>
            </a:r>
          </a:p>
        </p:txBody>
      </p:sp>
      <p:pic>
        <p:nvPicPr>
          <p:cNvPr id="20483" name="Picture 4" descr="FHSS-MFSK-2                                                    00282881  Mnementh                      BEAE7A2F:"/>
          <p:cNvPicPr>
            <a:picLocks noChangeAspect="1" noChangeArrowheads="1"/>
          </p:cNvPicPr>
          <p:nvPr/>
        </p:nvPicPr>
        <p:blipFill>
          <a:blip r:embed="rId3"/>
          <a:srcRect l="5370" t="18529" r="3580" b="23161"/>
          <a:stretch>
            <a:fillRect/>
          </a:stretch>
        </p:blipFill>
        <p:spPr bwMode="auto">
          <a:xfrm>
            <a:off x="-14288" y="1600200"/>
            <a:ext cx="9158288" cy="4532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kumimoji="1" lang="en-GB" smtClean="0"/>
              <a:t>Direct Sequence Spread Spectrum (DSSS)</a:t>
            </a:r>
          </a:p>
        </p:txBody>
      </p:sp>
      <p:sp>
        <p:nvSpPr>
          <p:cNvPr id="21507" name="Rectangle 3"/>
          <p:cNvSpPr>
            <a:spLocks noGrp="1" noChangeArrowheads="1"/>
          </p:cNvSpPr>
          <p:nvPr>
            <p:ph sz="quarter" idx="1"/>
          </p:nvPr>
        </p:nvSpPr>
        <p:spPr>
          <a:xfrm>
            <a:off x="457200" y="1219200"/>
            <a:ext cx="8229600" cy="4937125"/>
          </a:xfrm>
        </p:spPr>
        <p:txBody>
          <a:bodyPr/>
          <a:lstStyle/>
          <a:p>
            <a:pPr eaLnBrk="1" hangingPunct="1"/>
            <a:r>
              <a:rPr kumimoji="1" lang="en-GB" dirty="0"/>
              <a:t>E</a:t>
            </a:r>
            <a:r>
              <a:rPr kumimoji="1" lang="en-GB" dirty="0" smtClean="0"/>
              <a:t>ach </a:t>
            </a:r>
            <a:r>
              <a:rPr kumimoji="1" lang="en-GB" dirty="0" smtClean="0"/>
              <a:t>bit is represented by multiple bits using a spreading code</a:t>
            </a:r>
          </a:p>
          <a:p>
            <a:pPr eaLnBrk="1" hangingPunct="1"/>
            <a:r>
              <a:rPr kumimoji="1" lang="en-GB" dirty="0"/>
              <a:t>T</a:t>
            </a:r>
            <a:r>
              <a:rPr kumimoji="1" lang="en-GB" dirty="0" smtClean="0"/>
              <a:t>his </a:t>
            </a:r>
            <a:r>
              <a:rPr kumimoji="1" lang="en-GB" dirty="0" smtClean="0"/>
              <a:t>spreads signal across a wider frequency band</a:t>
            </a:r>
          </a:p>
          <a:p>
            <a:pPr eaLnBrk="1" hangingPunct="1"/>
            <a:r>
              <a:rPr kumimoji="1" lang="en-GB" dirty="0"/>
              <a:t>H</a:t>
            </a:r>
            <a:r>
              <a:rPr kumimoji="1" lang="en-GB" dirty="0" smtClean="0"/>
              <a:t>as </a:t>
            </a:r>
            <a:r>
              <a:rPr kumimoji="1" lang="en-GB" dirty="0" smtClean="0"/>
              <a:t>performance similar to FHSS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kumimoji="1" lang="en-GB" smtClean="0"/>
              <a:t>Direct Sequence Spread Spectrum Example</a:t>
            </a:r>
          </a:p>
        </p:txBody>
      </p:sp>
      <p:pic>
        <p:nvPicPr>
          <p:cNvPr id="22531" name="Picture 4" descr="DSSS Example                                                   00282881  Mnementh                      BEAE7A2F:"/>
          <p:cNvPicPr>
            <a:picLocks noChangeAspect="1" noChangeArrowheads="1"/>
          </p:cNvPicPr>
          <p:nvPr/>
        </p:nvPicPr>
        <p:blipFill>
          <a:blip r:embed="rId3"/>
          <a:srcRect l="7159" t="11581" r="7159" b="23161"/>
          <a:stretch>
            <a:fillRect/>
          </a:stretch>
        </p:blipFill>
        <p:spPr bwMode="auto">
          <a:xfrm>
            <a:off x="304800" y="1676400"/>
            <a:ext cx="8616950" cy="5072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kumimoji="1" lang="en-GB" smtClean="0"/>
              <a:t>Direct Sequence Spread Spectrum System</a:t>
            </a:r>
          </a:p>
        </p:txBody>
      </p:sp>
      <p:pic>
        <p:nvPicPr>
          <p:cNvPr id="23555" name="Picture 4" descr="&#10;DSSS Model                                                     00282881  Mnementh                      BEAE7A2F:"/>
          <p:cNvPicPr>
            <a:picLocks noChangeAspect="1" noChangeArrowheads="1"/>
          </p:cNvPicPr>
          <p:nvPr/>
        </p:nvPicPr>
        <p:blipFill>
          <a:blip r:embed="rId3"/>
          <a:srcRect l="4633" t="3580" r="4633" b="28636"/>
          <a:stretch>
            <a:fillRect/>
          </a:stretch>
        </p:blipFill>
        <p:spPr bwMode="auto">
          <a:xfrm>
            <a:off x="2057400" y="1828800"/>
            <a:ext cx="5002213" cy="4835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kumimoji="1" lang="en-GB" smtClean="0"/>
              <a:t>DSSS Example Using BPSK</a:t>
            </a:r>
          </a:p>
        </p:txBody>
      </p:sp>
      <p:pic>
        <p:nvPicPr>
          <p:cNvPr id="24579" name="Picture 6" descr=" DSSS-BPSK                                                      00282881  Mnementh                      BEAE7A2F:"/>
          <p:cNvPicPr>
            <a:picLocks noChangeAspect="1" noChangeArrowheads="1"/>
          </p:cNvPicPr>
          <p:nvPr/>
        </p:nvPicPr>
        <p:blipFill>
          <a:blip r:embed="rId3"/>
          <a:srcRect l="3580" t="4633" r="3580" b="13898"/>
          <a:stretch>
            <a:fillRect/>
          </a:stretch>
        </p:blipFill>
        <p:spPr bwMode="auto">
          <a:xfrm>
            <a:off x="838200" y="1524000"/>
            <a:ext cx="7469188" cy="50657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28600" y="762000"/>
            <a:ext cx="3632200" cy="4267200"/>
          </a:xfrm>
        </p:spPr>
        <p:txBody>
          <a:bodyPr/>
          <a:lstStyle/>
          <a:p>
            <a:pPr eaLnBrk="1" hangingPunct="1"/>
            <a:r>
              <a:rPr kumimoji="1" lang="en-GB" sz="4000" smtClean="0"/>
              <a:t>Approximate</a:t>
            </a:r>
            <a:br>
              <a:rPr kumimoji="1" lang="en-GB" sz="4000" smtClean="0"/>
            </a:br>
            <a:r>
              <a:rPr kumimoji="1" lang="en-GB" sz="4000" smtClean="0"/>
              <a:t>Spectrum of </a:t>
            </a:r>
            <a:br>
              <a:rPr kumimoji="1" lang="en-GB" sz="4000" smtClean="0"/>
            </a:br>
            <a:r>
              <a:rPr kumimoji="1" lang="en-GB" sz="4000" smtClean="0"/>
              <a:t>DSSS Signal</a:t>
            </a:r>
          </a:p>
        </p:txBody>
      </p:sp>
      <p:pic>
        <p:nvPicPr>
          <p:cNvPr id="25603" name="Picture 4" descr="&#10;DSSS Spectrum                                                  00282881  Mnementh                      BEAE7A2F:"/>
          <p:cNvPicPr>
            <a:picLocks noChangeAspect="1" noChangeArrowheads="1"/>
          </p:cNvPicPr>
          <p:nvPr/>
        </p:nvPicPr>
        <p:blipFill>
          <a:blip r:embed="rId3"/>
          <a:srcRect l="9265" t="3580" r="9265" b="17897"/>
          <a:stretch>
            <a:fillRect/>
          </a:stretch>
        </p:blipFill>
        <p:spPr bwMode="auto">
          <a:xfrm>
            <a:off x="3886200" y="304800"/>
            <a:ext cx="5062538" cy="6316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kumimoji="1" lang="en-GB" smtClean="0"/>
              <a:t>Code Division Multiple Access (CDMA)</a:t>
            </a:r>
          </a:p>
        </p:txBody>
      </p:sp>
      <p:sp>
        <p:nvSpPr>
          <p:cNvPr id="26627" name="Rectangle 3"/>
          <p:cNvSpPr>
            <a:spLocks noGrp="1" noChangeArrowheads="1"/>
          </p:cNvSpPr>
          <p:nvPr>
            <p:ph sz="quarter" idx="1"/>
          </p:nvPr>
        </p:nvSpPr>
        <p:spPr>
          <a:xfrm>
            <a:off x="457200" y="1219200"/>
            <a:ext cx="8229600" cy="4937125"/>
          </a:xfrm>
        </p:spPr>
        <p:txBody>
          <a:bodyPr/>
          <a:lstStyle/>
          <a:p>
            <a:pPr eaLnBrk="1" hangingPunct="1"/>
            <a:r>
              <a:rPr kumimoji="1" lang="en-GB" dirty="0"/>
              <a:t>A</a:t>
            </a:r>
            <a:r>
              <a:rPr kumimoji="1" lang="en-GB" dirty="0" smtClean="0"/>
              <a:t> </a:t>
            </a:r>
            <a:r>
              <a:rPr kumimoji="1" lang="en-GB" dirty="0" smtClean="0"/>
              <a:t>multiplexing technique used with spread spectrum</a:t>
            </a:r>
          </a:p>
          <a:p>
            <a:pPr eaLnBrk="1" hangingPunct="1"/>
            <a:r>
              <a:rPr kumimoji="1" lang="en-GB" dirty="0"/>
              <a:t>G</a:t>
            </a:r>
            <a:r>
              <a:rPr kumimoji="1" lang="en-GB" dirty="0" smtClean="0"/>
              <a:t>iven </a:t>
            </a:r>
            <a:r>
              <a:rPr kumimoji="1" lang="en-GB" dirty="0" smtClean="0"/>
              <a:t>a data signal rate D</a:t>
            </a:r>
          </a:p>
          <a:p>
            <a:pPr eaLnBrk="1" hangingPunct="1"/>
            <a:r>
              <a:rPr kumimoji="1" lang="en-GB" dirty="0"/>
              <a:t>B</a:t>
            </a:r>
            <a:r>
              <a:rPr kumimoji="1" lang="en-GB" dirty="0" smtClean="0"/>
              <a:t>reak </a:t>
            </a:r>
            <a:r>
              <a:rPr kumimoji="1" lang="en-GB" dirty="0" smtClean="0"/>
              <a:t>each bit into </a:t>
            </a:r>
            <a:r>
              <a:rPr kumimoji="1" lang="en-GB" i="1" dirty="0" smtClean="0"/>
              <a:t>k</a:t>
            </a:r>
            <a:r>
              <a:rPr kumimoji="1" lang="en-GB" dirty="0" smtClean="0"/>
              <a:t> chips according to a fixed chipping code specific to each user</a:t>
            </a:r>
          </a:p>
          <a:p>
            <a:pPr eaLnBrk="1" hangingPunct="1"/>
            <a:r>
              <a:rPr kumimoji="1" lang="en-GB" dirty="0"/>
              <a:t>R</a:t>
            </a:r>
            <a:r>
              <a:rPr kumimoji="1" lang="en-GB" dirty="0" smtClean="0"/>
              <a:t>esulting </a:t>
            </a:r>
            <a:r>
              <a:rPr kumimoji="1" lang="en-GB" dirty="0" smtClean="0"/>
              <a:t>new channel has chip data rate </a:t>
            </a:r>
            <a:r>
              <a:rPr kumimoji="1" lang="en-GB" i="1" dirty="0" err="1" smtClean="0"/>
              <a:t>kD</a:t>
            </a:r>
            <a:r>
              <a:rPr kumimoji="1" lang="en-GB" dirty="0" smtClean="0"/>
              <a:t> chips per second</a:t>
            </a:r>
          </a:p>
          <a:p>
            <a:pPr eaLnBrk="1" hangingPunct="1"/>
            <a:r>
              <a:rPr kumimoji="1" lang="en-GB" dirty="0"/>
              <a:t>C</a:t>
            </a:r>
            <a:r>
              <a:rPr kumimoji="1" lang="en-GB" dirty="0" smtClean="0"/>
              <a:t>an </a:t>
            </a:r>
            <a:r>
              <a:rPr kumimoji="1" lang="en-GB" dirty="0" smtClean="0"/>
              <a:t>have multiple channels superimposed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kumimoji="1" lang="en-GB" smtClean="0"/>
              <a:t>CDMA Example</a:t>
            </a:r>
          </a:p>
        </p:txBody>
      </p:sp>
      <p:pic>
        <p:nvPicPr>
          <p:cNvPr id="27651" name="Picture 4" descr="CDMA Example                                                   00282881  Mnementh                      BEAE7A2F:"/>
          <p:cNvPicPr>
            <a:picLocks noChangeAspect="1" noChangeArrowheads="1"/>
          </p:cNvPicPr>
          <p:nvPr/>
        </p:nvPicPr>
        <p:blipFill>
          <a:blip r:embed="rId3"/>
          <a:srcRect l="3580" t="4633" r="3580" b="11581"/>
          <a:stretch>
            <a:fillRect/>
          </a:stretch>
        </p:blipFill>
        <p:spPr bwMode="auto">
          <a:xfrm>
            <a:off x="744538" y="1277938"/>
            <a:ext cx="7469187" cy="5210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kumimoji="1" lang="en-US" smtClean="0"/>
              <a:t>Spread Spectrum</a:t>
            </a:r>
          </a:p>
        </p:txBody>
      </p:sp>
      <p:sp>
        <p:nvSpPr>
          <p:cNvPr id="10243" name="Rectangle 3"/>
          <p:cNvSpPr>
            <a:spLocks noGrp="1" noChangeArrowheads="1"/>
          </p:cNvSpPr>
          <p:nvPr>
            <p:ph sz="quarter" idx="1"/>
          </p:nvPr>
        </p:nvSpPr>
        <p:spPr>
          <a:xfrm>
            <a:off x="457200" y="1219200"/>
            <a:ext cx="8229600" cy="4937125"/>
          </a:xfrm>
        </p:spPr>
        <p:txBody>
          <a:bodyPr/>
          <a:lstStyle/>
          <a:p>
            <a:pPr eaLnBrk="1" hangingPunct="1"/>
            <a:r>
              <a:rPr kumimoji="1" lang="en-US" dirty="0"/>
              <a:t>I</a:t>
            </a:r>
            <a:r>
              <a:rPr kumimoji="1" lang="en-US" dirty="0" smtClean="0"/>
              <a:t>mportant </a:t>
            </a:r>
            <a:r>
              <a:rPr kumimoji="1" lang="en-US" dirty="0" smtClean="0"/>
              <a:t>encoding method for wireless communications</a:t>
            </a:r>
          </a:p>
          <a:p>
            <a:pPr eaLnBrk="1" hangingPunct="1"/>
            <a:r>
              <a:rPr kumimoji="1" lang="en-US" dirty="0"/>
              <a:t>A</a:t>
            </a:r>
            <a:r>
              <a:rPr kumimoji="1" lang="en-US" dirty="0" smtClean="0"/>
              <a:t>nalog </a:t>
            </a:r>
            <a:r>
              <a:rPr kumimoji="1" lang="en-US" dirty="0" smtClean="0"/>
              <a:t>&amp; digital data with analog signal</a:t>
            </a:r>
          </a:p>
          <a:p>
            <a:pPr eaLnBrk="1" hangingPunct="1"/>
            <a:r>
              <a:rPr kumimoji="1" lang="en-US" dirty="0"/>
              <a:t>S</a:t>
            </a:r>
            <a:r>
              <a:rPr kumimoji="1" lang="en-US" dirty="0" smtClean="0"/>
              <a:t>preads </a:t>
            </a:r>
            <a:r>
              <a:rPr kumimoji="1" lang="en-US" dirty="0" smtClean="0"/>
              <a:t>data over wide bandwidth</a:t>
            </a:r>
          </a:p>
          <a:p>
            <a:pPr eaLnBrk="1" hangingPunct="1"/>
            <a:r>
              <a:rPr kumimoji="1" lang="en-US" dirty="0" smtClean="0"/>
              <a:t>M</a:t>
            </a:r>
            <a:r>
              <a:rPr kumimoji="1" lang="en-US" dirty="0" smtClean="0"/>
              <a:t>akes </a:t>
            </a:r>
            <a:r>
              <a:rPr kumimoji="1" lang="en-US" dirty="0" smtClean="0"/>
              <a:t>jamming and interception harder</a:t>
            </a:r>
          </a:p>
          <a:p>
            <a:pPr eaLnBrk="1" hangingPunct="1"/>
            <a:r>
              <a:rPr kumimoji="1" lang="en-US" dirty="0"/>
              <a:t>T</a:t>
            </a:r>
            <a:r>
              <a:rPr kumimoji="1" lang="en-US" dirty="0" smtClean="0"/>
              <a:t>wo </a:t>
            </a:r>
            <a:r>
              <a:rPr kumimoji="1" lang="en-US" dirty="0" smtClean="0"/>
              <a:t>approaches, both in use:</a:t>
            </a:r>
          </a:p>
          <a:p>
            <a:pPr lvl="1" eaLnBrk="1" hangingPunct="1"/>
            <a:r>
              <a:rPr kumimoji="1" lang="en-US" dirty="0" smtClean="0"/>
              <a:t>Frequency Hopping</a:t>
            </a:r>
          </a:p>
          <a:p>
            <a:pPr lvl="1" eaLnBrk="1" hangingPunct="1"/>
            <a:r>
              <a:rPr kumimoji="1" lang="en-US" dirty="0" smtClean="0"/>
              <a:t>Direct Sequence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kumimoji="1" lang="en-GB" smtClean="0"/>
              <a:t>CDMA for DSSS</a:t>
            </a:r>
          </a:p>
        </p:txBody>
      </p:sp>
      <p:pic>
        <p:nvPicPr>
          <p:cNvPr id="28675" name="Picture 4" descr=" CDMA-DSSS                                                      00282881  Mnementh                      BEAE7A2F:"/>
          <p:cNvPicPr>
            <a:picLocks noChangeAspect="1" noChangeArrowheads="1"/>
          </p:cNvPicPr>
          <p:nvPr/>
        </p:nvPicPr>
        <p:blipFill>
          <a:blip r:embed="rId3"/>
          <a:srcRect l="3580" t="4633" r="3580" b="18529"/>
          <a:stretch>
            <a:fillRect/>
          </a:stretch>
        </p:blipFill>
        <p:spPr bwMode="auto">
          <a:xfrm>
            <a:off x="820738" y="1735138"/>
            <a:ext cx="7469187" cy="47767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Summary</a:t>
            </a:r>
            <a:endParaRPr lang="en-AU" smtClean="0"/>
          </a:p>
        </p:txBody>
      </p:sp>
      <p:sp>
        <p:nvSpPr>
          <p:cNvPr id="29699" name="Rectangle 3"/>
          <p:cNvSpPr>
            <a:spLocks noGrp="1" noChangeArrowheads="1"/>
          </p:cNvSpPr>
          <p:nvPr>
            <p:ph sz="quarter" idx="1"/>
          </p:nvPr>
        </p:nvSpPr>
        <p:spPr>
          <a:xfrm>
            <a:off x="457200" y="1219200"/>
            <a:ext cx="8229600" cy="4937125"/>
          </a:xfrm>
        </p:spPr>
        <p:txBody>
          <a:bodyPr/>
          <a:lstStyle/>
          <a:p>
            <a:pPr eaLnBrk="1" hangingPunct="1"/>
            <a:r>
              <a:rPr lang="en-US" dirty="0"/>
              <a:t>L</a:t>
            </a:r>
            <a:r>
              <a:rPr lang="en-US" dirty="0" smtClean="0"/>
              <a:t>ooked </a:t>
            </a:r>
            <a:r>
              <a:rPr lang="en-US" dirty="0" smtClean="0"/>
              <a:t>at use of spread spectrum techniques:</a:t>
            </a:r>
          </a:p>
          <a:p>
            <a:pPr eaLnBrk="1" hangingPunct="1"/>
            <a:r>
              <a:rPr lang="en-US" dirty="0" smtClean="0"/>
              <a:t>FHSS</a:t>
            </a:r>
          </a:p>
          <a:p>
            <a:pPr eaLnBrk="1" hangingPunct="1"/>
            <a:r>
              <a:rPr lang="en-US" dirty="0" smtClean="0"/>
              <a:t>DSSS</a:t>
            </a:r>
          </a:p>
          <a:p>
            <a:pPr eaLnBrk="1" hangingPunct="1"/>
            <a:r>
              <a:rPr lang="en-US" dirty="0" smtClean="0"/>
              <a:t>CDMA</a:t>
            </a:r>
            <a:endParaRPr lang="en-AU"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normAutofit fontScale="90000"/>
          </a:bodyPr>
          <a:lstStyle/>
          <a:p>
            <a:pPr eaLnBrk="1" fontAlgn="auto" hangingPunct="1">
              <a:spcAft>
                <a:spcPts val="0"/>
              </a:spcAft>
              <a:defRPr/>
            </a:pPr>
            <a:r>
              <a:rPr kumimoji="1" lang="en-GB" dirty="0"/>
              <a:t>General Model of Spread Spectrum System</a:t>
            </a:r>
          </a:p>
        </p:txBody>
      </p:sp>
      <p:pic>
        <p:nvPicPr>
          <p:cNvPr id="11267" name="Picture 4" descr="SS Model                                                       00282881  Mnementh                      BEAE7A2F:"/>
          <p:cNvPicPr>
            <a:picLocks noChangeAspect="1" noChangeArrowheads="1"/>
          </p:cNvPicPr>
          <p:nvPr/>
        </p:nvPicPr>
        <p:blipFill>
          <a:blip r:embed="rId3"/>
          <a:srcRect l="3580" t="18529" r="3580" b="37059"/>
          <a:stretch>
            <a:fillRect/>
          </a:stretch>
        </p:blipFill>
        <p:spPr bwMode="auto">
          <a:xfrm>
            <a:off x="381000" y="2667000"/>
            <a:ext cx="8399463" cy="310356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kumimoji="1" lang="en-GB" smtClean="0"/>
              <a:t>Spread Spectrum Advantages</a:t>
            </a:r>
          </a:p>
        </p:txBody>
      </p:sp>
      <p:sp>
        <p:nvSpPr>
          <p:cNvPr id="12291" name="Rectangle 3"/>
          <p:cNvSpPr>
            <a:spLocks noGrp="1" noChangeArrowheads="1"/>
          </p:cNvSpPr>
          <p:nvPr>
            <p:ph sz="quarter" idx="1"/>
          </p:nvPr>
        </p:nvSpPr>
        <p:spPr>
          <a:xfrm>
            <a:off x="457200" y="1219200"/>
            <a:ext cx="8229600" cy="4937125"/>
          </a:xfrm>
        </p:spPr>
        <p:txBody>
          <a:bodyPr/>
          <a:lstStyle/>
          <a:p>
            <a:pPr eaLnBrk="1" hangingPunct="1"/>
            <a:r>
              <a:rPr kumimoji="1" lang="en-GB" dirty="0"/>
              <a:t>I</a:t>
            </a:r>
            <a:r>
              <a:rPr kumimoji="1" lang="en-GB" dirty="0" smtClean="0"/>
              <a:t>mmunity </a:t>
            </a:r>
            <a:r>
              <a:rPr kumimoji="1" lang="en-GB" dirty="0" smtClean="0"/>
              <a:t>from noise and multipath distortion</a:t>
            </a:r>
          </a:p>
          <a:p>
            <a:pPr eaLnBrk="1" hangingPunct="1"/>
            <a:r>
              <a:rPr kumimoji="1" lang="en-GB" dirty="0"/>
              <a:t>C</a:t>
            </a:r>
            <a:r>
              <a:rPr kumimoji="1" lang="en-GB" dirty="0" smtClean="0"/>
              <a:t>an </a:t>
            </a:r>
            <a:r>
              <a:rPr kumimoji="1" lang="en-GB" dirty="0" smtClean="0"/>
              <a:t>hide / encrypt signals</a:t>
            </a:r>
          </a:p>
          <a:p>
            <a:pPr eaLnBrk="1" hangingPunct="1"/>
            <a:r>
              <a:rPr kumimoji="1" lang="en-GB" dirty="0" smtClean="0"/>
              <a:t>Several </a:t>
            </a:r>
            <a:r>
              <a:rPr kumimoji="1" lang="en-GB" dirty="0" smtClean="0"/>
              <a:t>users can share same higher bandwidth with little interference</a:t>
            </a:r>
          </a:p>
          <a:p>
            <a:pPr lvl="1" eaLnBrk="1" hangingPunct="1"/>
            <a:r>
              <a:rPr kumimoji="1" lang="en-GB" dirty="0" smtClean="0"/>
              <a:t>CDM/CDMA Mobile telephones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kumimoji="1" lang="en-GB" smtClean="0"/>
              <a:t>Pseudorandom Numbers</a:t>
            </a:r>
          </a:p>
        </p:txBody>
      </p:sp>
      <p:sp>
        <p:nvSpPr>
          <p:cNvPr id="13315" name="Rectangle 3"/>
          <p:cNvSpPr>
            <a:spLocks noGrp="1" noChangeArrowheads="1"/>
          </p:cNvSpPr>
          <p:nvPr>
            <p:ph sz="quarter" idx="1"/>
          </p:nvPr>
        </p:nvSpPr>
        <p:spPr>
          <a:xfrm>
            <a:off x="457200" y="1219200"/>
            <a:ext cx="8229600" cy="4937125"/>
          </a:xfrm>
        </p:spPr>
        <p:txBody>
          <a:bodyPr/>
          <a:lstStyle/>
          <a:p>
            <a:pPr eaLnBrk="1" hangingPunct="1"/>
            <a:r>
              <a:rPr kumimoji="1" lang="en-GB" dirty="0"/>
              <a:t>G</a:t>
            </a:r>
            <a:r>
              <a:rPr kumimoji="1" lang="en-GB" dirty="0" smtClean="0"/>
              <a:t>enerated </a:t>
            </a:r>
            <a:r>
              <a:rPr kumimoji="1" lang="en-GB" dirty="0" smtClean="0"/>
              <a:t>by a deterministic algorithm</a:t>
            </a:r>
          </a:p>
          <a:p>
            <a:pPr lvl="1" eaLnBrk="1" hangingPunct="1"/>
            <a:r>
              <a:rPr kumimoji="1" lang="en-GB" dirty="0"/>
              <a:t>N</a:t>
            </a:r>
            <a:r>
              <a:rPr kumimoji="1" lang="en-GB" dirty="0" smtClean="0"/>
              <a:t>ot </a:t>
            </a:r>
            <a:r>
              <a:rPr kumimoji="1" lang="en-GB" dirty="0" smtClean="0"/>
              <a:t>actually random</a:t>
            </a:r>
          </a:p>
          <a:p>
            <a:pPr lvl="1" eaLnBrk="1" hangingPunct="1"/>
            <a:r>
              <a:rPr kumimoji="1" lang="en-GB" dirty="0"/>
              <a:t>B</a:t>
            </a:r>
            <a:r>
              <a:rPr kumimoji="1" lang="en-GB" dirty="0" smtClean="0"/>
              <a:t>ut </a:t>
            </a:r>
            <a:r>
              <a:rPr kumimoji="1" lang="en-GB" dirty="0" smtClean="0"/>
              <a:t>if algorithm good, results pass reasonable tests of randomness</a:t>
            </a:r>
          </a:p>
          <a:p>
            <a:pPr eaLnBrk="1" hangingPunct="1"/>
            <a:r>
              <a:rPr kumimoji="1" lang="en-GB" dirty="0"/>
              <a:t>S</a:t>
            </a:r>
            <a:r>
              <a:rPr kumimoji="1" lang="en-GB" dirty="0" smtClean="0"/>
              <a:t>tarting </a:t>
            </a:r>
            <a:r>
              <a:rPr kumimoji="1" lang="en-GB" dirty="0" smtClean="0"/>
              <a:t>from an initial seed</a:t>
            </a:r>
          </a:p>
          <a:p>
            <a:pPr eaLnBrk="1" hangingPunct="1"/>
            <a:r>
              <a:rPr kumimoji="1" lang="en-GB" dirty="0"/>
              <a:t>N</a:t>
            </a:r>
            <a:r>
              <a:rPr kumimoji="1" lang="en-GB" dirty="0" smtClean="0"/>
              <a:t>eed </a:t>
            </a:r>
            <a:r>
              <a:rPr kumimoji="1" lang="en-GB" dirty="0" smtClean="0"/>
              <a:t>to know algorithm and seed to predict sequence</a:t>
            </a:r>
          </a:p>
          <a:p>
            <a:pPr eaLnBrk="1" hangingPunct="1"/>
            <a:r>
              <a:rPr kumimoji="1" lang="en-GB" dirty="0"/>
              <a:t>H</a:t>
            </a:r>
            <a:r>
              <a:rPr kumimoji="1" lang="en-GB" dirty="0" smtClean="0"/>
              <a:t>ence </a:t>
            </a:r>
            <a:r>
              <a:rPr kumimoji="1" lang="en-GB" dirty="0" smtClean="0"/>
              <a:t>only receiver can decode signal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normAutofit fontScale="90000"/>
          </a:bodyPr>
          <a:lstStyle/>
          <a:p>
            <a:pPr eaLnBrk="1" fontAlgn="auto" hangingPunct="1">
              <a:spcAft>
                <a:spcPts val="0"/>
              </a:spcAft>
              <a:defRPr/>
            </a:pPr>
            <a:r>
              <a:rPr kumimoji="1" lang="en-GB" dirty="0"/>
              <a:t>Frequency Hopping Spread Spectrum (FHSS)</a:t>
            </a:r>
          </a:p>
        </p:txBody>
      </p:sp>
      <p:sp>
        <p:nvSpPr>
          <p:cNvPr id="14339" name="Rectangle 3"/>
          <p:cNvSpPr>
            <a:spLocks noGrp="1" noChangeArrowheads="1"/>
          </p:cNvSpPr>
          <p:nvPr>
            <p:ph sz="quarter" idx="1"/>
          </p:nvPr>
        </p:nvSpPr>
        <p:spPr>
          <a:xfrm>
            <a:off x="457200" y="1219200"/>
            <a:ext cx="8229600" cy="4937125"/>
          </a:xfrm>
        </p:spPr>
        <p:txBody>
          <a:bodyPr/>
          <a:lstStyle/>
          <a:p>
            <a:pPr eaLnBrk="1" hangingPunct="1"/>
            <a:r>
              <a:rPr kumimoji="1" lang="en-GB" dirty="0"/>
              <a:t>S</a:t>
            </a:r>
            <a:r>
              <a:rPr kumimoji="1" lang="en-GB" dirty="0" smtClean="0"/>
              <a:t>ignal </a:t>
            </a:r>
            <a:r>
              <a:rPr kumimoji="1" lang="en-GB" dirty="0" smtClean="0"/>
              <a:t>is broadcast over seemingly random series of frequencies</a:t>
            </a:r>
          </a:p>
          <a:p>
            <a:pPr eaLnBrk="1" hangingPunct="1"/>
            <a:r>
              <a:rPr kumimoji="1" lang="en-GB" dirty="0"/>
              <a:t>R</a:t>
            </a:r>
            <a:r>
              <a:rPr kumimoji="1" lang="en-GB" dirty="0" smtClean="0"/>
              <a:t>eceiver </a:t>
            </a:r>
            <a:r>
              <a:rPr kumimoji="1" lang="en-GB" dirty="0" smtClean="0"/>
              <a:t>hops between frequencies in sync with transmitter</a:t>
            </a:r>
          </a:p>
          <a:p>
            <a:pPr eaLnBrk="1" hangingPunct="1"/>
            <a:r>
              <a:rPr kumimoji="1" lang="en-GB" dirty="0"/>
              <a:t>E</a:t>
            </a:r>
            <a:r>
              <a:rPr kumimoji="1" lang="en-GB" dirty="0" smtClean="0"/>
              <a:t>avesdroppers </a:t>
            </a:r>
            <a:r>
              <a:rPr kumimoji="1" lang="en-GB" dirty="0" smtClean="0"/>
              <a:t>hear unintelligible blips</a:t>
            </a:r>
          </a:p>
          <a:p>
            <a:pPr eaLnBrk="1" hangingPunct="1"/>
            <a:r>
              <a:rPr kumimoji="1" lang="en-GB" dirty="0"/>
              <a:t>J</a:t>
            </a:r>
            <a:r>
              <a:rPr kumimoji="1" lang="en-GB" dirty="0" smtClean="0"/>
              <a:t>amming </a:t>
            </a:r>
            <a:r>
              <a:rPr kumimoji="1" lang="en-GB" dirty="0" smtClean="0"/>
              <a:t>on one frequency affects only a few bits</a:t>
            </a:r>
          </a:p>
          <a:p>
            <a:pPr eaLnBrk="1" hangingPunct="1"/>
            <a:endParaRPr kumimoji="1"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kumimoji="1" lang="en-GB" smtClean="0"/>
              <a:t>Frequency Hopping Example</a:t>
            </a:r>
          </a:p>
        </p:txBody>
      </p:sp>
      <p:pic>
        <p:nvPicPr>
          <p:cNvPr id="15363" name="Picture 4" descr="FHSS Example                                                   00282881  Mnementh                      BEAE7A2F:"/>
          <p:cNvPicPr>
            <a:picLocks noChangeAspect="1" noChangeArrowheads="1"/>
          </p:cNvPicPr>
          <p:nvPr/>
        </p:nvPicPr>
        <p:blipFill>
          <a:blip r:embed="rId3"/>
          <a:srcRect l="7159" t="4633" r="7159" b="37059"/>
          <a:stretch>
            <a:fillRect/>
          </a:stretch>
        </p:blipFill>
        <p:spPr bwMode="auto">
          <a:xfrm>
            <a:off x="263525" y="1503363"/>
            <a:ext cx="8616950" cy="4532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kumimoji="1" lang="en-GB" smtClean="0"/>
              <a:t>FHSS (Transmitter)</a:t>
            </a:r>
          </a:p>
        </p:txBody>
      </p:sp>
      <p:pic>
        <p:nvPicPr>
          <p:cNvPr id="16387" name="Picture 4" descr="&#10;FHSS Model                                                     00282881  Mnementh                      BEAE7A2F:"/>
          <p:cNvPicPr>
            <a:picLocks noChangeAspect="1" noChangeArrowheads="1"/>
          </p:cNvPicPr>
          <p:nvPr/>
        </p:nvPicPr>
        <p:blipFill>
          <a:blip r:embed="rId3"/>
          <a:srcRect l="4633" t="3580" r="4633" b="53693"/>
          <a:stretch>
            <a:fillRect/>
          </a:stretch>
        </p:blipFill>
        <p:spPr bwMode="auto">
          <a:xfrm>
            <a:off x="1046163" y="1295400"/>
            <a:ext cx="7051675" cy="3994150"/>
          </a:xfrm>
          <a:prstGeom prst="rect">
            <a:avLst/>
          </a:prstGeom>
          <a:noFill/>
          <a:ln w="9525">
            <a:noFill/>
            <a:miter lim="800000"/>
            <a:headEnd/>
            <a:tailEnd/>
          </a:ln>
        </p:spPr>
      </p:pic>
      <p:sp>
        <p:nvSpPr>
          <p:cNvPr id="2" name="Rectangle 1"/>
          <p:cNvSpPr/>
          <p:nvPr/>
        </p:nvSpPr>
        <p:spPr>
          <a:xfrm>
            <a:off x="411480" y="4994185"/>
            <a:ext cx="8077200" cy="1200329"/>
          </a:xfrm>
          <a:prstGeom prst="rect">
            <a:avLst/>
          </a:prstGeom>
        </p:spPr>
        <p:txBody>
          <a:bodyPr wrap="square">
            <a:spAutoFit/>
          </a:bodyPr>
          <a:lstStyle/>
          <a:p>
            <a:pPr algn="just"/>
            <a:r>
              <a:rPr lang="en-US" sz="1800" dirty="0">
                <a:latin typeface="Calibri" pitchFamily="34" charset="0"/>
              </a:rPr>
              <a:t>At each successive interval (each </a:t>
            </a:r>
            <a:r>
              <a:rPr lang="en-US" sz="1800" i="1" dirty="0">
                <a:latin typeface="Calibri" pitchFamily="34" charset="0"/>
              </a:rPr>
              <a:t>k</a:t>
            </a:r>
            <a:r>
              <a:rPr lang="en-US" sz="1800" dirty="0">
                <a:latin typeface="Calibri" pitchFamily="34" charset="0"/>
              </a:rPr>
              <a:t> PN bits), a new carrier frequency is selected. The frequency synthesizer generates a constant-frequency tone whose frequency hops among a set of 2</a:t>
            </a:r>
            <a:r>
              <a:rPr lang="en-US" sz="1800" i="1" baseline="30000" dirty="0">
                <a:latin typeface="Calibri" pitchFamily="34" charset="0"/>
              </a:rPr>
              <a:t>k</a:t>
            </a:r>
            <a:r>
              <a:rPr lang="en-US" sz="1800" dirty="0">
                <a:latin typeface="Calibri" pitchFamily="34" charset="0"/>
              </a:rPr>
              <a:t> frequencies, with the hopping pattern determined by </a:t>
            </a:r>
            <a:r>
              <a:rPr lang="en-US" sz="1800" i="1" dirty="0">
                <a:latin typeface="Calibri" pitchFamily="34" charset="0"/>
              </a:rPr>
              <a:t>k</a:t>
            </a:r>
            <a:r>
              <a:rPr lang="en-US" sz="1800" dirty="0">
                <a:latin typeface="Calibri" pitchFamily="34" charset="0"/>
              </a:rPr>
              <a:t> bits from the PN sequence. This is known as the spreading or </a:t>
            </a:r>
            <a:r>
              <a:rPr lang="en-US" sz="1800" b="1" dirty="0">
                <a:latin typeface="Calibri" pitchFamily="34" charset="0"/>
              </a:rPr>
              <a:t>chipping signal </a:t>
            </a:r>
            <a:r>
              <a:rPr lang="en-US" sz="1800" i="1" dirty="0">
                <a:latin typeface="Calibri" pitchFamily="34" charset="0"/>
              </a:rPr>
              <a:t>c</a:t>
            </a:r>
            <a:r>
              <a:rPr lang="en-US" sz="1800" dirty="0">
                <a:latin typeface="Calibri" pitchFamily="34" charset="0"/>
              </a:rPr>
              <a:t>(</a:t>
            </a:r>
            <a:r>
              <a:rPr lang="en-US" sz="1800" i="1" dirty="0">
                <a:latin typeface="Calibri" pitchFamily="34" charset="0"/>
              </a:rPr>
              <a:t>t</a:t>
            </a:r>
            <a:r>
              <a:rPr lang="en-US" sz="1800" dirty="0">
                <a:latin typeface="Calibri" pitchFamily="34"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kumimoji="1" lang="en-GB" smtClean="0"/>
              <a:t>Frequency Hopping Spread Spectrum System (Receiver)</a:t>
            </a:r>
          </a:p>
        </p:txBody>
      </p:sp>
      <p:pic>
        <p:nvPicPr>
          <p:cNvPr id="17411" name="Picture 4" descr="&#10;FHSS Model                                                     00282881  Mnementh                      BEAE7A2F:"/>
          <p:cNvPicPr>
            <a:picLocks noChangeAspect="1" noChangeArrowheads="1"/>
          </p:cNvPicPr>
          <p:nvPr/>
        </p:nvPicPr>
        <p:blipFill>
          <a:blip r:embed="rId3"/>
          <a:srcRect l="4633" t="46535" r="4633" b="14319"/>
          <a:stretch>
            <a:fillRect/>
          </a:stretch>
        </p:blipFill>
        <p:spPr bwMode="auto">
          <a:xfrm>
            <a:off x="1143000" y="2528888"/>
            <a:ext cx="7051675" cy="393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 (Ch. 9)">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Lecture (Ch. 9)</Template>
  <TotalTime>89</TotalTime>
  <Words>2496</Words>
  <Application>Microsoft Office PowerPoint</Application>
  <PresentationFormat>On-screen Show (4:3)</PresentationFormat>
  <Paragraphs>111</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Lecture (Ch. 9)</vt:lpstr>
      <vt:lpstr>Data and Computer Communications</vt:lpstr>
      <vt:lpstr>Spread Spectrum</vt:lpstr>
      <vt:lpstr>General Model of Spread Spectrum System</vt:lpstr>
      <vt:lpstr>Spread Spectrum Advantages</vt:lpstr>
      <vt:lpstr>Pseudorandom Numbers</vt:lpstr>
      <vt:lpstr>Frequency Hopping Spread Spectrum (FHSS)</vt:lpstr>
      <vt:lpstr>Frequency Hopping Example</vt:lpstr>
      <vt:lpstr>FHSS (Transmitter)</vt:lpstr>
      <vt:lpstr>Frequency Hopping Spread Spectrum System (Receiver)</vt:lpstr>
      <vt:lpstr>Slow and Fast FHSS</vt:lpstr>
      <vt:lpstr>Slow MFSK FHSS</vt:lpstr>
      <vt:lpstr>Fast MFSK FHSS</vt:lpstr>
      <vt:lpstr>Direct Sequence Spread Spectrum (DSSS)</vt:lpstr>
      <vt:lpstr>Direct Sequence Spread Spectrum Example</vt:lpstr>
      <vt:lpstr>Direct Sequence Spread Spectrum System</vt:lpstr>
      <vt:lpstr>DSSS Example Using BPSK</vt:lpstr>
      <vt:lpstr>Approximate Spectrum of  DSSS Signal</vt:lpstr>
      <vt:lpstr>Code Division Multiple Access (CDMA)</vt:lpstr>
      <vt:lpstr>CDMA Example</vt:lpstr>
      <vt:lpstr>CDMA for DSSS</vt:lpstr>
      <vt:lpstr>Summary</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and Computer Communications</dc:title>
  <dc:subject>Lecture Slides</dc:subject>
  <dc:creator>Yasir Salam</dc:creator>
  <cp:lastModifiedBy>Yasir Salam</cp:lastModifiedBy>
  <cp:revision>23</cp:revision>
  <cp:lastPrinted>2006-07-07T06:21:02Z</cp:lastPrinted>
  <dcterms:created xsi:type="dcterms:W3CDTF">2016-11-28T16:37:20Z</dcterms:created>
  <dcterms:modified xsi:type="dcterms:W3CDTF">2018-04-17T15:32:43Z</dcterms:modified>
</cp:coreProperties>
</file>