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0" r:id="rId3"/>
    <p:sldId id="261" r:id="rId4"/>
    <p:sldId id="262" r:id="rId5"/>
    <p:sldId id="274" r:id="rId6"/>
    <p:sldId id="276" r:id="rId7"/>
    <p:sldId id="277" r:id="rId8"/>
    <p:sldId id="278" r:id="rId9"/>
    <p:sldId id="279" r:id="rId10"/>
    <p:sldId id="280" r:id="rId11"/>
    <p:sldId id="275" r:id="rId12"/>
    <p:sldId id="272" r:id="rId13"/>
    <p:sldId id="271" r:id="rId14"/>
    <p:sldId id="263" r:id="rId15"/>
    <p:sldId id="264" r:id="rId16"/>
    <p:sldId id="265" r:id="rId17"/>
    <p:sldId id="266" r:id="rId18"/>
    <p:sldId id="267" r:id="rId19"/>
    <p:sldId id="268" r:id="rId20"/>
    <p:sldId id="269" r:id="rId21"/>
    <p:sldId id="270" r:id="rId22"/>
    <p:sldId id="281" r:id="rId23"/>
    <p:sldId id="282" r:id="rId24"/>
    <p:sldId id="283" r:id="rId25"/>
    <p:sldId id="273" r:id="rId26"/>
  </p:sldIdLst>
  <p:sldSz cx="9144000" cy="6858000" type="screen4x3"/>
  <p:notesSz cx="6858000" cy="9144000"/>
  <p:defaultTextStyle>
    <a:defPPr>
      <a:defRPr lang="es-E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9" autoAdjust="0"/>
    <p:restoredTop sz="94639" autoAdjust="0"/>
  </p:normalViewPr>
  <p:slideViewPr>
    <p:cSldViewPr>
      <p:cViewPr varScale="1">
        <p:scale>
          <a:sx n="68" d="100"/>
          <a:sy n="68" d="100"/>
        </p:scale>
        <p:origin x="720" y="72"/>
      </p:cViewPr>
      <p:guideLst>
        <p:guide orient="horz" pos="2160"/>
        <p:guide pos="2880"/>
      </p:guideLst>
    </p:cSldViewPr>
  </p:slideViewPr>
  <p:outlineViewPr>
    <p:cViewPr>
      <p:scale>
        <a:sx n="33" d="100"/>
        <a:sy n="33" d="100"/>
      </p:scale>
      <p:origin x="0" y="1362"/>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endParaRPr lang="es-ES"/>
          </a:p>
        </p:txBody>
      </p:sp>
      <p:sp>
        <p:nvSpPr>
          <p:cNvPr id="5" name="Footer Placeholder 4"/>
          <p:cNvSpPr>
            <a:spLocks noGrp="1"/>
          </p:cNvSpPr>
          <p:nvPr>
            <p:ph type="ftr" sz="quarter" idx="11"/>
          </p:nvPr>
        </p:nvSpPr>
        <p:spPr/>
        <p:txBody>
          <a:bodyPr/>
          <a:lstStyle>
            <a:lvl1pPr>
              <a:defRPr/>
            </a:lvl1pPr>
          </a:lstStyle>
          <a:p>
            <a:endParaRPr lang="es-ES"/>
          </a:p>
        </p:txBody>
      </p:sp>
      <p:sp>
        <p:nvSpPr>
          <p:cNvPr id="6" name="Slide Number Placeholder 5"/>
          <p:cNvSpPr>
            <a:spLocks noGrp="1"/>
          </p:cNvSpPr>
          <p:nvPr>
            <p:ph type="sldNum" sz="quarter" idx="12"/>
          </p:nvPr>
        </p:nvSpPr>
        <p:spPr/>
        <p:txBody>
          <a:bodyPr/>
          <a:lstStyle>
            <a:lvl1pPr>
              <a:defRPr/>
            </a:lvl1pPr>
          </a:lstStyle>
          <a:p>
            <a:fld id="{37893935-BE7D-4DC9-A093-449A8E8F6DD1}" type="slidenum">
              <a:rPr lang="es-ES"/>
              <a:pPr/>
              <a:t>‹#›</a:t>
            </a:fld>
            <a:endParaRPr lang="es-E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endParaRPr lang="es-ES"/>
          </a:p>
        </p:txBody>
      </p:sp>
      <p:sp>
        <p:nvSpPr>
          <p:cNvPr id="5" name="Footer Placeholder 4"/>
          <p:cNvSpPr>
            <a:spLocks noGrp="1"/>
          </p:cNvSpPr>
          <p:nvPr>
            <p:ph type="ftr" sz="quarter" idx="11"/>
          </p:nvPr>
        </p:nvSpPr>
        <p:spPr/>
        <p:txBody>
          <a:bodyPr/>
          <a:lstStyle>
            <a:lvl1pPr>
              <a:defRPr/>
            </a:lvl1pPr>
          </a:lstStyle>
          <a:p>
            <a:endParaRPr lang="es-ES"/>
          </a:p>
        </p:txBody>
      </p:sp>
      <p:sp>
        <p:nvSpPr>
          <p:cNvPr id="6" name="Slide Number Placeholder 5"/>
          <p:cNvSpPr>
            <a:spLocks noGrp="1"/>
          </p:cNvSpPr>
          <p:nvPr>
            <p:ph type="sldNum" sz="quarter" idx="12"/>
          </p:nvPr>
        </p:nvSpPr>
        <p:spPr/>
        <p:txBody>
          <a:bodyPr/>
          <a:lstStyle>
            <a:lvl1pPr>
              <a:defRPr/>
            </a:lvl1pPr>
          </a:lstStyle>
          <a:p>
            <a:fld id="{89E83E2D-9F1C-48D1-B69D-1B7AF3E30D09}" type="slidenum">
              <a:rPr lang="es-ES"/>
              <a:pPr/>
              <a:t>‹#›</a:t>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endParaRPr lang="es-ES"/>
          </a:p>
        </p:txBody>
      </p:sp>
      <p:sp>
        <p:nvSpPr>
          <p:cNvPr id="5" name="Footer Placeholder 4"/>
          <p:cNvSpPr>
            <a:spLocks noGrp="1"/>
          </p:cNvSpPr>
          <p:nvPr>
            <p:ph type="ftr" sz="quarter" idx="11"/>
          </p:nvPr>
        </p:nvSpPr>
        <p:spPr/>
        <p:txBody>
          <a:bodyPr/>
          <a:lstStyle>
            <a:lvl1pPr>
              <a:defRPr/>
            </a:lvl1pPr>
          </a:lstStyle>
          <a:p>
            <a:endParaRPr lang="es-ES"/>
          </a:p>
        </p:txBody>
      </p:sp>
      <p:sp>
        <p:nvSpPr>
          <p:cNvPr id="6" name="Slide Number Placeholder 5"/>
          <p:cNvSpPr>
            <a:spLocks noGrp="1"/>
          </p:cNvSpPr>
          <p:nvPr>
            <p:ph type="sldNum" sz="quarter" idx="12"/>
          </p:nvPr>
        </p:nvSpPr>
        <p:spPr/>
        <p:txBody>
          <a:bodyPr/>
          <a:lstStyle>
            <a:lvl1pPr>
              <a:defRPr/>
            </a:lvl1pPr>
          </a:lstStyle>
          <a:p>
            <a:fld id="{1204BC22-6D7B-4645-92BE-C6032D36D925}" type="slidenum">
              <a:rPr lang="es-ES"/>
              <a:pPr/>
              <a:t>‹#›</a:t>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endParaRPr lang="es-ES"/>
          </a:p>
        </p:txBody>
      </p:sp>
      <p:sp>
        <p:nvSpPr>
          <p:cNvPr id="5" name="Footer Placeholder 4"/>
          <p:cNvSpPr>
            <a:spLocks noGrp="1"/>
          </p:cNvSpPr>
          <p:nvPr>
            <p:ph type="ftr" sz="quarter" idx="11"/>
          </p:nvPr>
        </p:nvSpPr>
        <p:spPr/>
        <p:txBody>
          <a:bodyPr/>
          <a:lstStyle>
            <a:lvl1pPr>
              <a:defRPr/>
            </a:lvl1pPr>
          </a:lstStyle>
          <a:p>
            <a:endParaRPr lang="es-ES"/>
          </a:p>
        </p:txBody>
      </p:sp>
      <p:sp>
        <p:nvSpPr>
          <p:cNvPr id="6" name="Slide Number Placeholder 5"/>
          <p:cNvSpPr>
            <a:spLocks noGrp="1"/>
          </p:cNvSpPr>
          <p:nvPr>
            <p:ph type="sldNum" sz="quarter" idx="12"/>
          </p:nvPr>
        </p:nvSpPr>
        <p:spPr/>
        <p:txBody>
          <a:bodyPr/>
          <a:lstStyle>
            <a:lvl1pPr>
              <a:defRPr/>
            </a:lvl1pPr>
          </a:lstStyle>
          <a:p>
            <a:fld id="{CCAD74B0-91BB-44FC-99E0-22B8665DCC43}" type="slidenum">
              <a:rPr lang="es-ES"/>
              <a:pPr/>
              <a:t>‹#›</a:t>
            </a:fld>
            <a:endParaRPr lang="es-E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endParaRPr lang="es-ES"/>
          </a:p>
        </p:txBody>
      </p:sp>
      <p:sp>
        <p:nvSpPr>
          <p:cNvPr id="5" name="Footer Placeholder 4"/>
          <p:cNvSpPr>
            <a:spLocks noGrp="1"/>
          </p:cNvSpPr>
          <p:nvPr>
            <p:ph type="ftr" sz="quarter" idx="11"/>
          </p:nvPr>
        </p:nvSpPr>
        <p:spPr/>
        <p:txBody>
          <a:bodyPr/>
          <a:lstStyle>
            <a:lvl1pPr>
              <a:defRPr/>
            </a:lvl1pPr>
          </a:lstStyle>
          <a:p>
            <a:endParaRPr lang="es-ES"/>
          </a:p>
        </p:txBody>
      </p:sp>
      <p:sp>
        <p:nvSpPr>
          <p:cNvPr id="6" name="Slide Number Placeholder 5"/>
          <p:cNvSpPr>
            <a:spLocks noGrp="1"/>
          </p:cNvSpPr>
          <p:nvPr>
            <p:ph type="sldNum" sz="quarter" idx="12"/>
          </p:nvPr>
        </p:nvSpPr>
        <p:spPr/>
        <p:txBody>
          <a:bodyPr/>
          <a:lstStyle>
            <a:lvl1pPr>
              <a:defRPr/>
            </a:lvl1pPr>
          </a:lstStyle>
          <a:p>
            <a:fld id="{83969D31-3690-484A-9D96-99DAAAC5B2D9}" type="slidenum">
              <a:rPr lang="es-ES"/>
              <a:pPr/>
              <a:t>‹#›</a:t>
            </a:fld>
            <a:endParaRPr lang="es-E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lvl1pPr>
              <a:defRPr/>
            </a:lvl1pPr>
          </a:lstStyle>
          <a:p>
            <a:endParaRPr lang="es-ES"/>
          </a:p>
        </p:txBody>
      </p:sp>
      <p:sp>
        <p:nvSpPr>
          <p:cNvPr id="6" name="Footer Placeholder 5"/>
          <p:cNvSpPr>
            <a:spLocks noGrp="1"/>
          </p:cNvSpPr>
          <p:nvPr>
            <p:ph type="ftr" sz="quarter" idx="11"/>
          </p:nvPr>
        </p:nvSpPr>
        <p:spPr/>
        <p:txBody>
          <a:bodyPr/>
          <a:lstStyle>
            <a:lvl1pPr>
              <a:defRPr/>
            </a:lvl1pPr>
          </a:lstStyle>
          <a:p>
            <a:endParaRPr lang="es-ES"/>
          </a:p>
        </p:txBody>
      </p:sp>
      <p:sp>
        <p:nvSpPr>
          <p:cNvPr id="7" name="Slide Number Placeholder 6"/>
          <p:cNvSpPr>
            <a:spLocks noGrp="1"/>
          </p:cNvSpPr>
          <p:nvPr>
            <p:ph type="sldNum" sz="quarter" idx="12"/>
          </p:nvPr>
        </p:nvSpPr>
        <p:spPr/>
        <p:txBody>
          <a:bodyPr/>
          <a:lstStyle>
            <a:lvl1pPr>
              <a:defRPr/>
            </a:lvl1pPr>
          </a:lstStyle>
          <a:p>
            <a:fld id="{D5F46675-3FED-4E01-A76C-D421BB4CEC73}" type="slidenum">
              <a:rPr lang="es-ES"/>
              <a:pPr/>
              <a:t>‹#›</a:t>
            </a:fld>
            <a:endParaRPr lang="es-E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lvl1pPr>
              <a:defRPr/>
            </a:lvl1pPr>
          </a:lstStyle>
          <a:p>
            <a:endParaRPr lang="es-ES"/>
          </a:p>
        </p:txBody>
      </p:sp>
      <p:sp>
        <p:nvSpPr>
          <p:cNvPr id="8" name="Footer Placeholder 7"/>
          <p:cNvSpPr>
            <a:spLocks noGrp="1"/>
          </p:cNvSpPr>
          <p:nvPr>
            <p:ph type="ftr" sz="quarter" idx="11"/>
          </p:nvPr>
        </p:nvSpPr>
        <p:spPr/>
        <p:txBody>
          <a:bodyPr/>
          <a:lstStyle>
            <a:lvl1pPr>
              <a:defRPr/>
            </a:lvl1pPr>
          </a:lstStyle>
          <a:p>
            <a:endParaRPr lang="es-ES"/>
          </a:p>
        </p:txBody>
      </p:sp>
      <p:sp>
        <p:nvSpPr>
          <p:cNvPr id="9" name="Slide Number Placeholder 8"/>
          <p:cNvSpPr>
            <a:spLocks noGrp="1"/>
          </p:cNvSpPr>
          <p:nvPr>
            <p:ph type="sldNum" sz="quarter" idx="12"/>
          </p:nvPr>
        </p:nvSpPr>
        <p:spPr/>
        <p:txBody>
          <a:bodyPr/>
          <a:lstStyle>
            <a:lvl1pPr>
              <a:defRPr/>
            </a:lvl1pPr>
          </a:lstStyle>
          <a:p>
            <a:fld id="{EB931DF1-F87A-4535-A6D8-A7BD9898B086}" type="slidenum">
              <a:rPr lang="es-ES"/>
              <a:pPr/>
              <a:t>‹#›</a:t>
            </a:fld>
            <a:endParaRPr lang="es-E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a:defRPr/>
            </a:lvl1pPr>
          </a:lstStyle>
          <a:p>
            <a:endParaRPr lang="es-ES"/>
          </a:p>
        </p:txBody>
      </p:sp>
      <p:sp>
        <p:nvSpPr>
          <p:cNvPr id="4" name="Footer Placeholder 3"/>
          <p:cNvSpPr>
            <a:spLocks noGrp="1"/>
          </p:cNvSpPr>
          <p:nvPr>
            <p:ph type="ftr" sz="quarter" idx="11"/>
          </p:nvPr>
        </p:nvSpPr>
        <p:spPr/>
        <p:txBody>
          <a:bodyPr/>
          <a:lstStyle>
            <a:lvl1pPr>
              <a:defRPr/>
            </a:lvl1pPr>
          </a:lstStyle>
          <a:p>
            <a:endParaRPr lang="es-ES"/>
          </a:p>
        </p:txBody>
      </p:sp>
      <p:sp>
        <p:nvSpPr>
          <p:cNvPr id="5" name="Slide Number Placeholder 4"/>
          <p:cNvSpPr>
            <a:spLocks noGrp="1"/>
          </p:cNvSpPr>
          <p:nvPr>
            <p:ph type="sldNum" sz="quarter" idx="12"/>
          </p:nvPr>
        </p:nvSpPr>
        <p:spPr/>
        <p:txBody>
          <a:bodyPr/>
          <a:lstStyle>
            <a:lvl1pPr>
              <a:defRPr/>
            </a:lvl1pPr>
          </a:lstStyle>
          <a:p>
            <a:fld id="{B4A747BB-88D9-4B58-8E05-AF622C60F191}" type="slidenum">
              <a:rPr lang="es-ES"/>
              <a:pPr/>
              <a:t>‹#›</a:t>
            </a:fld>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s-ES"/>
          </a:p>
        </p:txBody>
      </p:sp>
      <p:sp>
        <p:nvSpPr>
          <p:cNvPr id="3" name="Footer Placeholder 2"/>
          <p:cNvSpPr>
            <a:spLocks noGrp="1"/>
          </p:cNvSpPr>
          <p:nvPr>
            <p:ph type="ftr" sz="quarter" idx="11"/>
          </p:nvPr>
        </p:nvSpPr>
        <p:spPr/>
        <p:txBody>
          <a:bodyPr/>
          <a:lstStyle>
            <a:lvl1pPr>
              <a:defRPr/>
            </a:lvl1pPr>
          </a:lstStyle>
          <a:p>
            <a:endParaRPr lang="es-ES"/>
          </a:p>
        </p:txBody>
      </p:sp>
      <p:sp>
        <p:nvSpPr>
          <p:cNvPr id="4" name="Slide Number Placeholder 3"/>
          <p:cNvSpPr>
            <a:spLocks noGrp="1"/>
          </p:cNvSpPr>
          <p:nvPr>
            <p:ph type="sldNum" sz="quarter" idx="12"/>
          </p:nvPr>
        </p:nvSpPr>
        <p:spPr/>
        <p:txBody>
          <a:bodyPr/>
          <a:lstStyle>
            <a:lvl1pPr>
              <a:defRPr/>
            </a:lvl1pPr>
          </a:lstStyle>
          <a:p>
            <a:fld id="{8B50D62C-A5CB-4D6B-B98F-1765E15DEDD0}" type="slidenum">
              <a:rPr lang="es-ES"/>
              <a:pPr/>
              <a:t>‹#›</a:t>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endParaRPr lang="es-ES"/>
          </a:p>
        </p:txBody>
      </p:sp>
      <p:sp>
        <p:nvSpPr>
          <p:cNvPr id="6" name="Footer Placeholder 5"/>
          <p:cNvSpPr>
            <a:spLocks noGrp="1"/>
          </p:cNvSpPr>
          <p:nvPr>
            <p:ph type="ftr" sz="quarter" idx="11"/>
          </p:nvPr>
        </p:nvSpPr>
        <p:spPr/>
        <p:txBody>
          <a:bodyPr/>
          <a:lstStyle>
            <a:lvl1pPr>
              <a:defRPr/>
            </a:lvl1pPr>
          </a:lstStyle>
          <a:p>
            <a:endParaRPr lang="es-ES"/>
          </a:p>
        </p:txBody>
      </p:sp>
      <p:sp>
        <p:nvSpPr>
          <p:cNvPr id="7" name="Slide Number Placeholder 6"/>
          <p:cNvSpPr>
            <a:spLocks noGrp="1"/>
          </p:cNvSpPr>
          <p:nvPr>
            <p:ph type="sldNum" sz="quarter" idx="12"/>
          </p:nvPr>
        </p:nvSpPr>
        <p:spPr/>
        <p:txBody>
          <a:bodyPr/>
          <a:lstStyle>
            <a:lvl1pPr>
              <a:defRPr/>
            </a:lvl1pPr>
          </a:lstStyle>
          <a:p>
            <a:fld id="{26ACAD3E-9EFC-4113-8729-24E2F340D3F9}" type="slidenum">
              <a:rPr lang="es-ES"/>
              <a:pPr/>
              <a:t>‹#›</a:t>
            </a:fld>
            <a:endParaRPr lang="es-E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endParaRPr lang="es-ES"/>
          </a:p>
        </p:txBody>
      </p:sp>
      <p:sp>
        <p:nvSpPr>
          <p:cNvPr id="6" name="Footer Placeholder 5"/>
          <p:cNvSpPr>
            <a:spLocks noGrp="1"/>
          </p:cNvSpPr>
          <p:nvPr>
            <p:ph type="ftr" sz="quarter" idx="11"/>
          </p:nvPr>
        </p:nvSpPr>
        <p:spPr/>
        <p:txBody>
          <a:bodyPr/>
          <a:lstStyle>
            <a:lvl1pPr>
              <a:defRPr/>
            </a:lvl1pPr>
          </a:lstStyle>
          <a:p>
            <a:endParaRPr lang="es-ES"/>
          </a:p>
        </p:txBody>
      </p:sp>
      <p:sp>
        <p:nvSpPr>
          <p:cNvPr id="7" name="Slide Number Placeholder 6"/>
          <p:cNvSpPr>
            <a:spLocks noGrp="1"/>
          </p:cNvSpPr>
          <p:nvPr>
            <p:ph type="sldNum" sz="quarter" idx="12"/>
          </p:nvPr>
        </p:nvSpPr>
        <p:spPr/>
        <p:txBody>
          <a:bodyPr/>
          <a:lstStyle>
            <a:lvl1pPr>
              <a:defRPr/>
            </a:lvl1pPr>
          </a:lstStyle>
          <a:p>
            <a:fld id="{A1BC648F-0A80-4493-B976-522047E03E3A}" type="slidenum">
              <a:rPr lang="es-ES"/>
              <a:pPr/>
              <a:t>‹#›</a:t>
            </a:fld>
            <a:endParaRPr lang="es-E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srcRect/>
          <a:tile tx="0" ty="0" sx="100000" sy="100000" flip="none" algn="tl"/>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s-ES"/>
              <a:t>Haga clic para cambiar el estilo de título	</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endParaRPr lang="es-E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endParaRPr lang="es-E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fld id="{FBB6167B-9E1F-4C33-9717-3FA5811B7BA2}" type="slidenum">
              <a:rPr lang="es-ES"/>
              <a:pPr/>
              <a:t>‹#›</a:t>
            </a:fld>
            <a:endParaRPr lang="es-E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charset="0"/>
          <a:cs typeface="Arial" charset="0"/>
        </a:defRPr>
      </a:lvl2pPr>
      <a:lvl3pPr algn="ctr" rtl="0" fontAlgn="base">
        <a:spcBef>
          <a:spcPct val="0"/>
        </a:spcBef>
        <a:spcAft>
          <a:spcPct val="0"/>
        </a:spcAft>
        <a:defRPr sz="4400">
          <a:solidFill>
            <a:schemeClr val="tx2"/>
          </a:solidFill>
          <a:latin typeface="Arial" charset="0"/>
          <a:cs typeface="Arial" charset="0"/>
        </a:defRPr>
      </a:lvl3pPr>
      <a:lvl4pPr algn="ctr" rtl="0" fontAlgn="base">
        <a:spcBef>
          <a:spcPct val="0"/>
        </a:spcBef>
        <a:spcAft>
          <a:spcPct val="0"/>
        </a:spcAft>
        <a:defRPr sz="4400">
          <a:solidFill>
            <a:schemeClr val="tx2"/>
          </a:solidFill>
          <a:latin typeface="Arial" charset="0"/>
          <a:cs typeface="Arial" charset="0"/>
        </a:defRPr>
      </a:lvl4pPr>
      <a:lvl5pPr algn="ctr" rtl="0" fontAlgn="base">
        <a:spcBef>
          <a:spcPct val="0"/>
        </a:spcBef>
        <a:spcAft>
          <a:spcPct val="0"/>
        </a:spcAft>
        <a:defRPr sz="4400">
          <a:solidFill>
            <a:schemeClr val="tx2"/>
          </a:solidFill>
          <a:latin typeface="Arial" charset="0"/>
          <a:cs typeface="Arial" charset="0"/>
        </a:defRPr>
      </a:lvl5pPr>
      <a:lvl6pPr marL="457200" algn="ctr" rtl="0" fontAlgn="base">
        <a:spcBef>
          <a:spcPct val="0"/>
        </a:spcBef>
        <a:spcAft>
          <a:spcPct val="0"/>
        </a:spcAft>
        <a:defRPr sz="4400">
          <a:solidFill>
            <a:schemeClr val="tx2"/>
          </a:solidFill>
          <a:latin typeface="Arial" charset="0"/>
          <a:cs typeface="Arial" charset="0"/>
        </a:defRPr>
      </a:lvl6pPr>
      <a:lvl7pPr marL="914400" algn="ctr" rtl="0" fontAlgn="base">
        <a:spcBef>
          <a:spcPct val="0"/>
        </a:spcBef>
        <a:spcAft>
          <a:spcPct val="0"/>
        </a:spcAft>
        <a:defRPr sz="4400">
          <a:solidFill>
            <a:schemeClr val="tx2"/>
          </a:solidFill>
          <a:latin typeface="Arial" charset="0"/>
          <a:cs typeface="Arial" charset="0"/>
        </a:defRPr>
      </a:lvl7pPr>
      <a:lvl8pPr marL="1371600" algn="ctr" rtl="0" fontAlgn="base">
        <a:spcBef>
          <a:spcPct val="0"/>
        </a:spcBef>
        <a:spcAft>
          <a:spcPct val="0"/>
        </a:spcAft>
        <a:defRPr sz="4400">
          <a:solidFill>
            <a:schemeClr val="tx2"/>
          </a:solidFill>
          <a:latin typeface="Arial" charset="0"/>
          <a:cs typeface="Arial" charset="0"/>
        </a:defRPr>
      </a:lvl8pPr>
      <a:lvl9pPr marL="1828800" algn="ctr" rtl="0" fontAlgn="base">
        <a:spcBef>
          <a:spcPct val="0"/>
        </a:spcBef>
        <a:spcAft>
          <a:spcPct val="0"/>
        </a:spcAft>
        <a:defRPr sz="4400">
          <a:solidFill>
            <a:schemeClr val="tx2"/>
          </a:solidFill>
          <a:latin typeface="Arial" charset="0"/>
          <a:cs typeface="Arial"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cs typeface="+mn-cs"/>
        </a:defRPr>
      </a:lvl2pPr>
      <a:lvl3pPr marL="1143000" indent="-228600" algn="l" rtl="0" fontAlgn="base">
        <a:spcBef>
          <a:spcPct val="20000"/>
        </a:spcBef>
        <a:spcAft>
          <a:spcPct val="0"/>
        </a:spcAft>
        <a:buChar char="•"/>
        <a:defRPr sz="2400">
          <a:solidFill>
            <a:schemeClr val="tx1"/>
          </a:solidFill>
          <a:latin typeface="+mn-lt"/>
          <a:cs typeface="+mn-cs"/>
        </a:defRPr>
      </a:lvl3pPr>
      <a:lvl4pPr marL="1600200" indent="-228600" algn="l" rtl="0" fontAlgn="base">
        <a:spcBef>
          <a:spcPct val="20000"/>
        </a:spcBef>
        <a:spcAft>
          <a:spcPct val="0"/>
        </a:spcAft>
        <a:buChar char="–"/>
        <a:defRPr sz="2000">
          <a:solidFill>
            <a:schemeClr val="tx1"/>
          </a:solidFill>
          <a:latin typeface="+mn-lt"/>
          <a:cs typeface="+mn-cs"/>
        </a:defRPr>
      </a:lvl4pPr>
      <a:lvl5pPr marL="2057400" indent="-228600" algn="l" rtl="0" fontAlgn="base">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slide" Target="slide3.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slide" Target="slide3.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slide" Target="slide3.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slide" Target="slide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slide" Target="slide3.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slide" Target="slide12.xml"/><Relationship Id="rId7" Type="http://schemas.openxmlformats.org/officeDocument/2006/relationships/slide" Target="slide14.xml"/><Relationship Id="rId2" Type="http://schemas.openxmlformats.org/officeDocument/2006/relationships/slide" Target="slide4.xml"/><Relationship Id="rId1" Type="http://schemas.openxmlformats.org/officeDocument/2006/relationships/slideLayout" Target="../slideLayouts/slideLayout2.xml"/><Relationship Id="rId6" Type="http://schemas.openxmlformats.org/officeDocument/2006/relationships/slide" Target="slide13.xml"/><Relationship Id="rId5" Type="http://schemas.openxmlformats.org/officeDocument/2006/relationships/slide" Target="slide11.xml"/><Relationship Id="rId4" Type="http://schemas.openxmlformats.org/officeDocument/2006/relationships/slide" Target="slide5.xml"/></Relationships>
</file>

<file path=ppt/slides/_rels/slide4.xml.rels><?xml version="1.0" encoding="UTF-8" standalone="yes"?>
<Relationships xmlns="http://schemas.openxmlformats.org/package/2006/relationships"><Relationship Id="rId2" Type="http://schemas.openxmlformats.org/officeDocument/2006/relationships/slide" Target="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74" name="Rectangle 26"/>
          <p:cNvSpPr>
            <a:spLocks noGrp="1" noChangeArrowheads="1"/>
          </p:cNvSpPr>
          <p:nvPr>
            <p:ph type="ctrTitle"/>
          </p:nvPr>
        </p:nvSpPr>
        <p:spPr>
          <a:xfrm>
            <a:off x="827584" y="1988840"/>
            <a:ext cx="7007732" cy="2357454"/>
          </a:xfrm>
        </p:spPr>
        <p:txBody>
          <a:bodyPr/>
          <a:lstStyle/>
          <a:p>
            <a:r>
              <a:rPr lang="es-ES" b="1" dirty="0">
                <a:solidFill>
                  <a:schemeClr val="tx1"/>
                </a:solidFill>
                <a:latin typeface="Times New Roman" panose="02020603050405020304" pitchFamily="18" charset="0"/>
                <a:cs typeface="Times New Roman" panose="02020603050405020304" pitchFamily="18" charset="0"/>
              </a:rPr>
              <a:t>PSYCHOLINGUISTICS</a:t>
            </a:r>
            <a:br>
              <a:rPr lang="es-ES" sz="3600" b="1" dirty="0">
                <a:solidFill>
                  <a:schemeClr val="tx1"/>
                </a:solidFill>
                <a:latin typeface="Times New Roman" panose="02020603050405020304" pitchFamily="18" charset="0"/>
                <a:cs typeface="Times New Roman" panose="02020603050405020304" pitchFamily="18" charset="0"/>
              </a:rPr>
            </a:br>
            <a:br>
              <a:rPr lang="es-ES" dirty="0">
                <a:solidFill>
                  <a:schemeClr val="tx1"/>
                </a:solidFill>
                <a:latin typeface="Times New Roman" panose="02020603050405020304" pitchFamily="18" charset="0"/>
                <a:cs typeface="Times New Roman" panose="02020603050405020304" pitchFamily="18" charset="0"/>
              </a:rPr>
            </a:br>
            <a:r>
              <a:rPr lang="es-ES" b="1" dirty="0">
                <a:solidFill>
                  <a:schemeClr val="tx1"/>
                </a:solidFill>
                <a:latin typeface="Times New Roman" panose="02020603050405020304" pitchFamily="18" charset="0"/>
                <a:cs typeface="Times New Roman" panose="02020603050405020304" pitchFamily="18" charset="0"/>
              </a:rPr>
              <a:t>CHAPTER 1</a:t>
            </a:r>
            <a:br>
              <a:rPr lang="es-ES" sz="1600" b="1" dirty="0">
                <a:solidFill>
                  <a:schemeClr val="tx1"/>
                </a:solidFill>
                <a:latin typeface="Times New Roman" panose="02020603050405020304" pitchFamily="18" charset="0"/>
                <a:cs typeface="Times New Roman" panose="02020603050405020304" pitchFamily="18" charset="0"/>
              </a:rPr>
            </a:br>
            <a:br>
              <a:rPr lang="es-ES" sz="3600" dirty="0">
                <a:solidFill>
                  <a:schemeClr val="tx1"/>
                </a:solidFill>
                <a:latin typeface="Times New Roman" panose="02020603050405020304" pitchFamily="18" charset="0"/>
                <a:cs typeface="Times New Roman" panose="02020603050405020304" pitchFamily="18" charset="0"/>
              </a:rPr>
            </a:br>
            <a:r>
              <a:rPr lang="es-ES" sz="3600" dirty="0">
                <a:solidFill>
                  <a:schemeClr val="tx1"/>
                </a:solidFill>
                <a:latin typeface="Times New Roman" panose="02020603050405020304" pitchFamily="18" charset="0"/>
                <a:cs typeface="Times New Roman" panose="02020603050405020304" pitchFamily="18" charset="0"/>
              </a:rPr>
              <a:t>THE PSYCHOLOGY OF LANGUAGE</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85918" y="571480"/>
            <a:ext cx="6786610" cy="5786478"/>
          </a:xfrm>
        </p:spPr>
        <p:txBody>
          <a:bodyPr/>
          <a:lstStyle/>
          <a:p>
            <a:pPr algn="just"/>
            <a:r>
              <a:rPr lang="id-ID" sz="3000" dirty="0">
                <a:latin typeface="Agency FB" pitchFamily="34" charset="0"/>
              </a:rPr>
              <a:t>The 19th century has marked the emergence of the cognitive neuro-psychology of language. The first systematic studies of the relationship between language and brain were conducted in the 19th century. This is probably the earliest point in the history of psycholinguistics.</a:t>
            </a:r>
          </a:p>
          <a:p>
            <a:pPr algn="just"/>
            <a:r>
              <a:rPr lang="id-ID" sz="3000" dirty="0">
                <a:latin typeface="Agency FB" pitchFamily="34" charset="0"/>
              </a:rPr>
              <a:t>By the 1960s, more sophisticated methods have been developed to the study of language and the brain. These methods involve the powerful methods used in investigation of language and brain, which include CAT, PET, ERP.</a:t>
            </a:r>
          </a:p>
        </p:txBody>
      </p:sp>
      <p:sp>
        <p:nvSpPr>
          <p:cNvPr id="4" name="Right Arrow 3">
            <a:hlinkClick r:id="rId2" action="ppaction://hlinksldjump"/>
          </p:cNvPr>
          <p:cNvSpPr/>
          <p:nvPr/>
        </p:nvSpPr>
        <p:spPr>
          <a:xfrm rot="10800000">
            <a:off x="7858148" y="5857892"/>
            <a:ext cx="571504" cy="50006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85728"/>
            <a:ext cx="5972188" cy="642942"/>
          </a:xfrm>
        </p:spPr>
        <p:txBody>
          <a:bodyPr/>
          <a:lstStyle/>
          <a:p>
            <a:pPr>
              <a:tabLst>
                <a:tab pos="4038600" algn="l"/>
              </a:tabLst>
            </a:pPr>
            <a:r>
              <a:rPr lang="id-ID" sz="3600" b="1" dirty="0">
                <a:latin typeface="Agency FB" pitchFamily="34" charset="0"/>
              </a:rPr>
              <a:t>2. What is Psycholinguistics?</a:t>
            </a:r>
          </a:p>
        </p:txBody>
      </p:sp>
      <p:sp>
        <p:nvSpPr>
          <p:cNvPr id="3" name="Content Placeholder 2"/>
          <p:cNvSpPr>
            <a:spLocks noGrp="1"/>
          </p:cNvSpPr>
          <p:nvPr>
            <p:ph idx="1"/>
          </p:nvPr>
        </p:nvSpPr>
        <p:spPr>
          <a:xfrm>
            <a:off x="500034" y="857232"/>
            <a:ext cx="8215370" cy="5572164"/>
          </a:xfrm>
        </p:spPr>
        <p:txBody>
          <a:bodyPr/>
          <a:lstStyle/>
          <a:p>
            <a:pPr algn="just"/>
            <a:r>
              <a:rPr lang="id-ID" sz="3000" dirty="0">
                <a:latin typeface="Agency FB" pitchFamily="34" charset="0"/>
              </a:rPr>
              <a:t>Psycholinguistics is the study of the control of linguistics behavior.</a:t>
            </a:r>
            <a:r>
              <a:rPr lang="en-US" sz="3000" dirty="0">
                <a:latin typeface="Agency FB" pitchFamily="34" charset="0"/>
              </a:rPr>
              <a:t> It attempts to find out the mental processes, namely: comprehension, production, and acquisition of language.</a:t>
            </a:r>
            <a:endParaRPr lang="id-ID" sz="3000" dirty="0">
              <a:latin typeface="Agency FB" pitchFamily="34" charset="0"/>
            </a:endParaRPr>
          </a:p>
          <a:p>
            <a:pPr algn="just"/>
            <a:r>
              <a:rPr lang="id-ID" sz="3000" dirty="0">
                <a:latin typeface="Agency FB" pitchFamily="34" charset="0"/>
              </a:rPr>
              <a:t>Psycholnguistics, as its term suggest, is a field of study concerned  with psychological aspect of language. Like most fields, its practitioners may concentrate on one of two aspects, the theoritical aspect or the practical (applied) aspect. </a:t>
            </a:r>
          </a:p>
          <a:p>
            <a:pPr algn="just"/>
            <a:r>
              <a:rPr lang="id-ID" sz="3000" dirty="0">
                <a:latin typeface="Agency FB" pitchFamily="34" charset="0"/>
              </a:rPr>
              <a:t>Psycholinguistic study usually covers three headings, namely:</a:t>
            </a:r>
          </a:p>
          <a:p>
            <a:pPr lvl="0" algn="just">
              <a:buNone/>
            </a:pPr>
            <a:r>
              <a:rPr lang="id-ID" sz="3000" dirty="0">
                <a:latin typeface="Agency FB" pitchFamily="34" charset="0"/>
              </a:rPr>
              <a:t>			1. Speech comprehension </a:t>
            </a:r>
          </a:p>
          <a:p>
            <a:pPr lvl="0" algn="just">
              <a:buNone/>
            </a:pPr>
            <a:r>
              <a:rPr lang="id-ID" sz="3000" dirty="0">
                <a:latin typeface="Agency FB" pitchFamily="34" charset="0"/>
              </a:rPr>
              <a:t>			2. Speech production</a:t>
            </a:r>
          </a:p>
          <a:p>
            <a:pPr lvl="0" algn="just">
              <a:buNone/>
            </a:pPr>
            <a:r>
              <a:rPr lang="id-ID" sz="3000" dirty="0">
                <a:latin typeface="Agency FB" pitchFamily="34" charset="0"/>
              </a:rPr>
              <a:t>			3. Language acquisition</a:t>
            </a:r>
          </a:p>
          <a:p>
            <a:pPr algn="just"/>
            <a:endParaRPr lang="id-ID" sz="3000" dirty="0">
              <a:latin typeface="Agency FB" pitchFamily="34" charset="0"/>
            </a:endParaRPr>
          </a:p>
        </p:txBody>
      </p:sp>
      <p:sp>
        <p:nvSpPr>
          <p:cNvPr id="4" name="Right Arrow 3">
            <a:hlinkClick r:id="rId2" action="ppaction://hlinksldjump"/>
          </p:cNvPr>
          <p:cNvSpPr/>
          <p:nvPr/>
        </p:nvSpPr>
        <p:spPr>
          <a:xfrm rot="10800000">
            <a:off x="7786710" y="5786454"/>
            <a:ext cx="642942" cy="50006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Rounded Rectangle 24"/>
          <p:cNvSpPr/>
          <p:nvPr/>
        </p:nvSpPr>
        <p:spPr>
          <a:xfrm>
            <a:off x="500034" y="2000240"/>
            <a:ext cx="1500198" cy="114300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d-ID" sz="2000" dirty="0">
                <a:solidFill>
                  <a:schemeClr val="tx1"/>
                </a:solidFill>
                <a:latin typeface="Andalus" pitchFamily="18" charset="-78"/>
                <a:cs typeface="Andalus" pitchFamily="18" charset="-78"/>
              </a:rPr>
              <a:t>The Study of Language</a:t>
            </a:r>
          </a:p>
        </p:txBody>
      </p:sp>
      <p:cxnSp>
        <p:nvCxnSpPr>
          <p:cNvPr id="27" name="Straight Connector 26"/>
          <p:cNvCxnSpPr/>
          <p:nvPr/>
        </p:nvCxnSpPr>
        <p:spPr>
          <a:xfrm>
            <a:off x="2000232" y="2500306"/>
            <a:ext cx="35719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30" name="Straight Connector 29"/>
          <p:cNvCxnSpPr/>
          <p:nvPr/>
        </p:nvCxnSpPr>
        <p:spPr>
          <a:xfrm rot="5400000" flipH="1" flipV="1">
            <a:off x="1215208" y="2500306"/>
            <a:ext cx="2285222" cy="794"/>
          </a:xfrm>
          <a:prstGeom prst="line">
            <a:avLst/>
          </a:prstGeom>
        </p:spPr>
        <p:style>
          <a:lnRef idx="1">
            <a:schemeClr val="accent1"/>
          </a:lnRef>
          <a:fillRef idx="0">
            <a:schemeClr val="accent1"/>
          </a:fillRef>
          <a:effectRef idx="0">
            <a:schemeClr val="accent1"/>
          </a:effectRef>
          <a:fontRef idx="minor">
            <a:schemeClr val="tx1"/>
          </a:fontRef>
        </p:style>
      </p:cxnSp>
      <p:cxnSp>
        <p:nvCxnSpPr>
          <p:cNvPr id="32" name="Straight Arrow Connector 31"/>
          <p:cNvCxnSpPr/>
          <p:nvPr/>
        </p:nvCxnSpPr>
        <p:spPr>
          <a:xfrm>
            <a:off x="2357422" y="1357298"/>
            <a:ext cx="35719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35" name="Rounded Rectangle 34"/>
          <p:cNvSpPr/>
          <p:nvPr/>
        </p:nvSpPr>
        <p:spPr>
          <a:xfrm>
            <a:off x="2714612" y="1071546"/>
            <a:ext cx="1500198" cy="57150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d-ID" sz="1700" dirty="0">
                <a:solidFill>
                  <a:schemeClr val="tx1"/>
                </a:solidFill>
                <a:latin typeface="Andalus" pitchFamily="18" charset="-78"/>
                <a:cs typeface="Andalus" pitchFamily="18" charset="-78"/>
              </a:rPr>
              <a:t>Structure</a:t>
            </a:r>
          </a:p>
        </p:txBody>
      </p:sp>
      <p:cxnSp>
        <p:nvCxnSpPr>
          <p:cNvPr id="37" name="Straight Arrow Connector 36"/>
          <p:cNvCxnSpPr/>
          <p:nvPr/>
        </p:nvCxnSpPr>
        <p:spPr>
          <a:xfrm>
            <a:off x="4286248" y="785794"/>
            <a:ext cx="500066"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38" name="Rounded Rectangle 37"/>
          <p:cNvSpPr/>
          <p:nvPr/>
        </p:nvSpPr>
        <p:spPr>
          <a:xfrm>
            <a:off x="4786314" y="571480"/>
            <a:ext cx="1500198" cy="35719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d-ID" sz="1700" dirty="0">
                <a:solidFill>
                  <a:schemeClr val="tx1"/>
                </a:solidFill>
                <a:latin typeface="Andalus" pitchFamily="18" charset="-78"/>
                <a:cs typeface="Andalus" pitchFamily="18" charset="-78"/>
              </a:rPr>
              <a:t>Phonology</a:t>
            </a:r>
          </a:p>
        </p:txBody>
      </p:sp>
      <p:sp>
        <p:nvSpPr>
          <p:cNvPr id="39" name="Rounded Rectangle 38"/>
          <p:cNvSpPr/>
          <p:nvPr/>
        </p:nvSpPr>
        <p:spPr>
          <a:xfrm>
            <a:off x="4786314" y="928670"/>
            <a:ext cx="1500198" cy="35719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d-ID" sz="1700" dirty="0">
                <a:solidFill>
                  <a:schemeClr val="tx1"/>
                </a:solidFill>
                <a:latin typeface="Andalus" pitchFamily="18" charset="-78"/>
                <a:cs typeface="Andalus" pitchFamily="18" charset="-78"/>
              </a:rPr>
              <a:t>Morphology</a:t>
            </a:r>
          </a:p>
        </p:txBody>
      </p:sp>
      <p:sp>
        <p:nvSpPr>
          <p:cNvPr id="40" name="Rounded Rectangle 39"/>
          <p:cNvSpPr/>
          <p:nvPr/>
        </p:nvSpPr>
        <p:spPr>
          <a:xfrm>
            <a:off x="4786314" y="1285860"/>
            <a:ext cx="1500198" cy="35719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d-ID" sz="1700" dirty="0">
                <a:solidFill>
                  <a:schemeClr val="tx1"/>
                </a:solidFill>
                <a:latin typeface="Andalus" pitchFamily="18" charset="-78"/>
                <a:cs typeface="Andalus" pitchFamily="18" charset="-78"/>
              </a:rPr>
              <a:t>Syntax</a:t>
            </a:r>
          </a:p>
        </p:txBody>
      </p:sp>
      <p:sp>
        <p:nvSpPr>
          <p:cNvPr id="41" name="Rounded Rectangle 40"/>
          <p:cNvSpPr/>
          <p:nvPr/>
        </p:nvSpPr>
        <p:spPr>
          <a:xfrm>
            <a:off x="4786314" y="1643050"/>
            <a:ext cx="1500198" cy="35719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d-ID" sz="1700" dirty="0">
                <a:solidFill>
                  <a:schemeClr val="tx1"/>
                </a:solidFill>
                <a:latin typeface="Andalus" pitchFamily="18" charset="-78"/>
                <a:cs typeface="Andalus" pitchFamily="18" charset="-78"/>
              </a:rPr>
              <a:t>Semantics</a:t>
            </a:r>
          </a:p>
        </p:txBody>
      </p:sp>
      <p:cxnSp>
        <p:nvCxnSpPr>
          <p:cNvPr id="43" name="Straight Arrow Connector 42"/>
          <p:cNvCxnSpPr/>
          <p:nvPr/>
        </p:nvCxnSpPr>
        <p:spPr>
          <a:xfrm>
            <a:off x="4286248" y="1142984"/>
            <a:ext cx="500066"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4" name="Straight Arrow Connector 43"/>
          <p:cNvCxnSpPr/>
          <p:nvPr/>
        </p:nvCxnSpPr>
        <p:spPr>
          <a:xfrm>
            <a:off x="4286248" y="1500174"/>
            <a:ext cx="500066"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5" name="Straight Arrow Connector 44"/>
          <p:cNvCxnSpPr/>
          <p:nvPr/>
        </p:nvCxnSpPr>
        <p:spPr>
          <a:xfrm>
            <a:off x="4286248" y="1857364"/>
            <a:ext cx="500066"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7" name="Straight Connector 46"/>
          <p:cNvCxnSpPr/>
          <p:nvPr/>
        </p:nvCxnSpPr>
        <p:spPr>
          <a:xfrm rot="5400000">
            <a:off x="3751257" y="1320785"/>
            <a:ext cx="107157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60" name="Straight Arrow Connector 59"/>
          <p:cNvCxnSpPr/>
          <p:nvPr/>
        </p:nvCxnSpPr>
        <p:spPr>
          <a:xfrm flipV="1">
            <a:off x="6357950" y="1142984"/>
            <a:ext cx="500066" cy="28575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62" name="Straight Arrow Connector 61"/>
          <p:cNvCxnSpPr/>
          <p:nvPr/>
        </p:nvCxnSpPr>
        <p:spPr>
          <a:xfrm>
            <a:off x="6357950" y="1428736"/>
            <a:ext cx="500066" cy="42862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63" name="Oval 62"/>
          <p:cNvSpPr/>
          <p:nvPr/>
        </p:nvSpPr>
        <p:spPr>
          <a:xfrm>
            <a:off x="6929454" y="857232"/>
            <a:ext cx="1428760" cy="57150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d-ID" sz="1700" dirty="0">
                <a:solidFill>
                  <a:schemeClr val="tx1"/>
                </a:solidFill>
                <a:latin typeface="Andalus" pitchFamily="18" charset="-78"/>
                <a:cs typeface="Andalus" pitchFamily="18" charset="-78"/>
              </a:rPr>
              <a:t>Deep Structure</a:t>
            </a:r>
          </a:p>
        </p:txBody>
      </p:sp>
      <p:sp>
        <p:nvSpPr>
          <p:cNvPr id="66" name="Oval 65"/>
          <p:cNvSpPr/>
          <p:nvPr/>
        </p:nvSpPr>
        <p:spPr>
          <a:xfrm>
            <a:off x="6929454" y="1571612"/>
            <a:ext cx="1500198" cy="57150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d-ID" sz="1700" dirty="0">
                <a:solidFill>
                  <a:schemeClr val="tx1"/>
                </a:solidFill>
                <a:latin typeface="Andalus" pitchFamily="18" charset="-78"/>
                <a:cs typeface="Andalus" pitchFamily="18" charset="-78"/>
              </a:rPr>
              <a:t>Surface Structure</a:t>
            </a:r>
          </a:p>
        </p:txBody>
      </p:sp>
      <p:cxnSp>
        <p:nvCxnSpPr>
          <p:cNvPr id="69" name="Straight Arrow Connector 68"/>
          <p:cNvCxnSpPr/>
          <p:nvPr/>
        </p:nvCxnSpPr>
        <p:spPr>
          <a:xfrm>
            <a:off x="2357422" y="3643314"/>
            <a:ext cx="428628"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70" name="Straight Arrow Connector 69"/>
          <p:cNvCxnSpPr/>
          <p:nvPr/>
        </p:nvCxnSpPr>
        <p:spPr>
          <a:xfrm>
            <a:off x="4786314" y="857232"/>
            <a:ext cx="500066"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71" name="Rounded Rectangle 70"/>
          <p:cNvSpPr/>
          <p:nvPr/>
        </p:nvSpPr>
        <p:spPr>
          <a:xfrm>
            <a:off x="2786050" y="3357562"/>
            <a:ext cx="1500198" cy="57150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d-ID" sz="1700" dirty="0">
                <a:solidFill>
                  <a:schemeClr val="tx1"/>
                </a:solidFill>
                <a:latin typeface="Andalus" pitchFamily="18" charset="-78"/>
                <a:cs typeface="Andalus" pitchFamily="18" charset="-78"/>
              </a:rPr>
              <a:t>Function</a:t>
            </a:r>
          </a:p>
        </p:txBody>
      </p:sp>
      <p:cxnSp>
        <p:nvCxnSpPr>
          <p:cNvPr id="73" name="Straight Connector 72"/>
          <p:cNvCxnSpPr/>
          <p:nvPr/>
        </p:nvCxnSpPr>
        <p:spPr>
          <a:xfrm rot="5400000">
            <a:off x="4108447" y="3606801"/>
            <a:ext cx="500066"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74" name="Straight Arrow Connector 73"/>
          <p:cNvCxnSpPr/>
          <p:nvPr/>
        </p:nvCxnSpPr>
        <p:spPr>
          <a:xfrm>
            <a:off x="4357686" y="3357562"/>
            <a:ext cx="500066"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75" name="Straight Arrow Connector 74"/>
          <p:cNvCxnSpPr/>
          <p:nvPr/>
        </p:nvCxnSpPr>
        <p:spPr>
          <a:xfrm>
            <a:off x="4357686" y="3857628"/>
            <a:ext cx="500066"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77" name="Rounded Rectangle 76"/>
          <p:cNvSpPr/>
          <p:nvPr/>
        </p:nvSpPr>
        <p:spPr>
          <a:xfrm>
            <a:off x="4857752" y="3643314"/>
            <a:ext cx="1500198" cy="35719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d-ID" sz="1700" dirty="0">
                <a:solidFill>
                  <a:schemeClr val="tx1"/>
                </a:solidFill>
                <a:latin typeface="Andalus" pitchFamily="18" charset="-78"/>
                <a:cs typeface="Andalus" pitchFamily="18" charset="-78"/>
              </a:rPr>
              <a:t>Interactive</a:t>
            </a:r>
          </a:p>
        </p:txBody>
      </p:sp>
      <p:sp>
        <p:nvSpPr>
          <p:cNvPr id="78" name="Rounded Rectangle 77"/>
          <p:cNvSpPr/>
          <p:nvPr/>
        </p:nvSpPr>
        <p:spPr>
          <a:xfrm>
            <a:off x="4857752" y="3214686"/>
            <a:ext cx="1500198" cy="35719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d-ID" sz="1700" dirty="0">
                <a:solidFill>
                  <a:schemeClr val="tx1"/>
                </a:solidFill>
                <a:latin typeface="Andalus" pitchFamily="18" charset="-78"/>
                <a:cs typeface="Andalus" pitchFamily="18" charset="-78"/>
              </a:rPr>
              <a:t>Symbolic</a:t>
            </a:r>
          </a:p>
        </p:txBody>
      </p:sp>
      <p:cxnSp>
        <p:nvCxnSpPr>
          <p:cNvPr id="82" name="Straight Arrow Connector 81"/>
          <p:cNvCxnSpPr/>
          <p:nvPr/>
        </p:nvCxnSpPr>
        <p:spPr>
          <a:xfrm flipV="1">
            <a:off x="6429388" y="3643314"/>
            <a:ext cx="500066" cy="14287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83" name="Straight Arrow Connector 82"/>
          <p:cNvCxnSpPr/>
          <p:nvPr/>
        </p:nvCxnSpPr>
        <p:spPr>
          <a:xfrm>
            <a:off x="6429388" y="3786190"/>
            <a:ext cx="357190" cy="28575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84" name="Straight Arrow Connector 83"/>
          <p:cNvCxnSpPr/>
          <p:nvPr/>
        </p:nvCxnSpPr>
        <p:spPr>
          <a:xfrm rot="16200000" flipH="1">
            <a:off x="6250793" y="3964785"/>
            <a:ext cx="928694" cy="57150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87" name="Oval 86"/>
          <p:cNvSpPr/>
          <p:nvPr/>
        </p:nvSpPr>
        <p:spPr>
          <a:xfrm>
            <a:off x="6929454" y="3286124"/>
            <a:ext cx="1500198" cy="57150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d-ID" sz="1700" dirty="0">
                <a:solidFill>
                  <a:schemeClr val="tx1"/>
                </a:solidFill>
                <a:latin typeface="Andalus" pitchFamily="18" charset="-78"/>
                <a:cs typeface="Andalus" pitchFamily="18" charset="-78"/>
              </a:rPr>
              <a:t>Speech Act</a:t>
            </a:r>
          </a:p>
        </p:txBody>
      </p:sp>
      <p:sp>
        <p:nvSpPr>
          <p:cNvPr id="88" name="Oval 87"/>
          <p:cNvSpPr/>
          <p:nvPr/>
        </p:nvSpPr>
        <p:spPr>
          <a:xfrm>
            <a:off x="6858016" y="3857628"/>
            <a:ext cx="1857388" cy="64294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d-ID" sz="1700" dirty="0">
                <a:solidFill>
                  <a:schemeClr val="tx1"/>
                </a:solidFill>
                <a:latin typeface="Andalus" pitchFamily="18" charset="-78"/>
                <a:cs typeface="Andalus" pitchFamily="18" charset="-78"/>
              </a:rPr>
              <a:t>Proportional Content</a:t>
            </a:r>
          </a:p>
        </p:txBody>
      </p:sp>
      <p:sp>
        <p:nvSpPr>
          <p:cNvPr id="102" name="Oval 101"/>
          <p:cNvSpPr/>
          <p:nvPr/>
        </p:nvSpPr>
        <p:spPr>
          <a:xfrm>
            <a:off x="7000892" y="4572008"/>
            <a:ext cx="1500198" cy="57150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d-ID" sz="1700" dirty="0">
                <a:solidFill>
                  <a:schemeClr val="tx1"/>
                </a:solidFill>
                <a:latin typeface="Andalus" pitchFamily="18" charset="-78"/>
                <a:cs typeface="Andalus" pitchFamily="18" charset="-78"/>
              </a:rPr>
              <a:t>Thematic Structure</a:t>
            </a:r>
          </a:p>
        </p:txBody>
      </p:sp>
      <p:sp>
        <p:nvSpPr>
          <p:cNvPr id="34" name="Right Arrow 33">
            <a:hlinkClick r:id="rId2" action="ppaction://hlinksldjump"/>
          </p:cNvPr>
          <p:cNvSpPr/>
          <p:nvPr/>
        </p:nvSpPr>
        <p:spPr>
          <a:xfrm rot="10800000">
            <a:off x="7858148" y="5786454"/>
            <a:ext cx="571504" cy="57150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14348" y="642918"/>
            <a:ext cx="7858180" cy="5572164"/>
          </a:xfrm>
        </p:spPr>
        <p:txBody>
          <a:bodyPr/>
          <a:lstStyle/>
          <a:p>
            <a:pPr marL="514350" indent="-514350" algn="just">
              <a:buAutoNum type="arabicPeriod"/>
            </a:pPr>
            <a:r>
              <a:rPr lang="en-US" sz="3000" b="1" dirty="0">
                <a:latin typeface="Agency FB" pitchFamily="34" charset="0"/>
              </a:rPr>
              <a:t>Language Structure</a:t>
            </a:r>
          </a:p>
          <a:p>
            <a:pPr marL="514350" indent="-514350" algn="just"/>
            <a:r>
              <a:rPr lang="en-US" sz="3000" dirty="0">
                <a:latin typeface="Agency FB" pitchFamily="34" charset="0"/>
              </a:rPr>
              <a:t>The elements and rules have been traditionally called the grammar of a language.</a:t>
            </a:r>
          </a:p>
          <a:p>
            <a:pPr marL="514350" indent="-514350" algn="just"/>
            <a:r>
              <a:rPr lang="en-US" sz="3000" dirty="0">
                <a:latin typeface="Agency FB" pitchFamily="34" charset="0"/>
              </a:rPr>
              <a:t>A grammar is then “a system of rules” (Clark and Clark, 1977:5)</a:t>
            </a:r>
          </a:p>
          <a:p>
            <a:pPr marL="514350" indent="-514350" algn="just"/>
            <a:r>
              <a:rPr lang="en-US" sz="3000" dirty="0">
                <a:latin typeface="Agency FB" pitchFamily="34" charset="0"/>
              </a:rPr>
              <a:t>In general, there are grammatical rules to deal with 3 major aspects of language:</a:t>
            </a:r>
          </a:p>
          <a:p>
            <a:pPr marL="514350" indent="-514350" algn="just">
              <a:buNone/>
            </a:pPr>
            <a:r>
              <a:rPr lang="en-US" sz="3000" dirty="0">
                <a:latin typeface="Agency FB" pitchFamily="34" charset="0"/>
              </a:rPr>
              <a:t>	</a:t>
            </a:r>
            <a:r>
              <a:rPr lang="id-ID" sz="3000" dirty="0">
                <a:latin typeface="Agency FB" pitchFamily="34" charset="0"/>
              </a:rPr>
              <a:t>	</a:t>
            </a:r>
            <a:r>
              <a:rPr lang="en-US" sz="3000" dirty="0">
                <a:latin typeface="Agency FB" pitchFamily="34" charset="0"/>
              </a:rPr>
              <a:t>1. Phonology</a:t>
            </a:r>
            <a:endParaRPr lang="id-ID" sz="3000" dirty="0">
              <a:latin typeface="Agency FB" pitchFamily="34" charset="0"/>
            </a:endParaRPr>
          </a:p>
          <a:p>
            <a:pPr marL="514350" indent="-514350" algn="just">
              <a:buNone/>
            </a:pPr>
            <a:r>
              <a:rPr lang="id-ID" sz="3000" dirty="0">
                <a:latin typeface="Agency FB" pitchFamily="34" charset="0"/>
              </a:rPr>
              <a:t>		</a:t>
            </a:r>
            <a:r>
              <a:rPr lang="en-US" sz="3000" dirty="0">
                <a:latin typeface="Agency FB" pitchFamily="34" charset="0"/>
              </a:rPr>
              <a:t>2. Syntax</a:t>
            </a:r>
          </a:p>
          <a:p>
            <a:pPr marL="514350" indent="-514350" algn="just">
              <a:buNone/>
            </a:pPr>
            <a:r>
              <a:rPr lang="en-US" sz="3000" dirty="0">
                <a:latin typeface="Agency FB" pitchFamily="34" charset="0"/>
              </a:rPr>
              <a:t>	</a:t>
            </a:r>
            <a:r>
              <a:rPr lang="id-ID" sz="3000" dirty="0">
                <a:latin typeface="Agency FB" pitchFamily="34" charset="0"/>
              </a:rPr>
              <a:t>	</a:t>
            </a:r>
            <a:r>
              <a:rPr lang="en-US" sz="3000" dirty="0">
                <a:latin typeface="Agency FB" pitchFamily="34" charset="0"/>
              </a:rPr>
              <a:t>3. Semantics</a:t>
            </a:r>
          </a:p>
          <a:p>
            <a:pPr marL="514350" indent="-514350" algn="just"/>
            <a:endParaRPr lang="en-US" sz="3000" dirty="0">
              <a:latin typeface="Agency FB" pitchFamily="34" charset="0"/>
            </a:endParaRPr>
          </a:p>
          <a:p>
            <a:pPr marL="514350" indent="-514350" algn="just"/>
            <a:endParaRPr lang="en-US" sz="3000" dirty="0">
              <a:latin typeface="Agency FB" pitchFamily="34" charset="0"/>
            </a:endParaRPr>
          </a:p>
        </p:txBody>
      </p:sp>
      <p:sp>
        <p:nvSpPr>
          <p:cNvPr id="4" name="Right Arrow 3">
            <a:hlinkClick r:id="rId2" action="ppaction://hlinksldjump"/>
          </p:cNvPr>
          <p:cNvSpPr/>
          <p:nvPr/>
        </p:nvSpPr>
        <p:spPr>
          <a:xfrm rot="10800000">
            <a:off x="7786710" y="5857892"/>
            <a:ext cx="642942" cy="50006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28604"/>
            <a:ext cx="4900618" cy="714380"/>
          </a:xfrm>
        </p:spPr>
        <p:txBody>
          <a:bodyPr/>
          <a:lstStyle/>
          <a:p>
            <a:r>
              <a:rPr lang="en-US" sz="4000" dirty="0">
                <a:latin typeface="Agency FB" pitchFamily="34" charset="0"/>
              </a:rPr>
              <a:t>2. Language Function</a:t>
            </a:r>
          </a:p>
        </p:txBody>
      </p:sp>
      <p:sp>
        <p:nvSpPr>
          <p:cNvPr id="3" name="Content Placeholder 2"/>
          <p:cNvSpPr>
            <a:spLocks noGrp="1"/>
          </p:cNvSpPr>
          <p:nvPr>
            <p:ph idx="1"/>
          </p:nvPr>
        </p:nvSpPr>
        <p:spPr>
          <a:xfrm>
            <a:off x="1785918" y="1214422"/>
            <a:ext cx="6786610" cy="4857784"/>
          </a:xfrm>
        </p:spPr>
        <p:txBody>
          <a:bodyPr/>
          <a:lstStyle/>
          <a:p>
            <a:pPr algn="just"/>
            <a:r>
              <a:rPr lang="en-US" sz="3000" b="1" dirty="0">
                <a:latin typeface="Agency FB" pitchFamily="34" charset="0"/>
                <a:cs typeface="Andalus" pitchFamily="18" charset="-78"/>
              </a:rPr>
              <a:t>Evans and Green (2006:3) </a:t>
            </a:r>
            <a:r>
              <a:rPr lang="en-US" sz="3000" dirty="0">
                <a:latin typeface="Agency FB" pitchFamily="34" charset="0"/>
                <a:cs typeface="Andalus" pitchFamily="18" charset="-78"/>
              </a:rPr>
              <a:t>mention two key functions associated with language, the </a:t>
            </a:r>
            <a:r>
              <a:rPr lang="en-US" sz="3000" b="1" dirty="0">
                <a:latin typeface="Agency FB" pitchFamily="34" charset="0"/>
                <a:cs typeface="Andalus" pitchFamily="18" charset="-78"/>
              </a:rPr>
              <a:t>Symbolic Function</a:t>
            </a:r>
            <a:r>
              <a:rPr lang="en-US" sz="3000" dirty="0">
                <a:latin typeface="Agency FB" pitchFamily="34" charset="0"/>
                <a:cs typeface="Andalus" pitchFamily="18" charset="-78"/>
              </a:rPr>
              <a:t> and the </a:t>
            </a:r>
            <a:r>
              <a:rPr lang="en-US" sz="3000" b="1" dirty="0">
                <a:latin typeface="Agency FB" pitchFamily="34" charset="0"/>
                <a:cs typeface="Andalus" pitchFamily="18" charset="-78"/>
              </a:rPr>
              <a:t>Interactive Function</a:t>
            </a:r>
            <a:r>
              <a:rPr lang="en-US" sz="3000" dirty="0">
                <a:latin typeface="Agency FB" pitchFamily="34" charset="0"/>
                <a:cs typeface="Andalus" pitchFamily="18" charset="-78"/>
              </a:rPr>
              <a:t>.</a:t>
            </a:r>
          </a:p>
          <a:p>
            <a:pPr algn="just"/>
            <a:r>
              <a:rPr lang="en-US" sz="3000" dirty="0">
                <a:latin typeface="Agency FB" pitchFamily="34" charset="0"/>
                <a:cs typeface="Andalus" pitchFamily="18" charset="-78"/>
              </a:rPr>
              <a:t>Language is its symbolic function; language is used to express thought and ideas.</a:t>
            </a:r>
          </a:p>
          <a:p>
            <a:pPr algn="just"/>
            <a:r>
              <a:rPr lang="en-US" sz="3000" dirty="0">
                <a:latin typeface="Agency FB" pitchFamily="34" charset="0"/>
                <a:cs typeface="Andalus" pitchFamily="18" charset="-78"/>
              </a:rPr>
              <a:t>Symbols are ‘bits of language’ which might be in the form of meaningful sub-parts of words, whole word or string of words.</a:t>
            </a:r>
            <a:endParaRPr lang="id-ID" sz="3000" dirty="0">
              <a:latin typeface="Agency FB" pitchFamily="34" charset="0"/>
              <a:cs typeface="Andalus" pitchFamily="18" charset="-78"/>
            </a:endParaRPr>
          </a:p>
          <a:p>
            <a:pPr algn="just"/>
            <a:r>
              <a:rPr lang="en-US" sz="3000" dirty="0">
                <a:latin typeface="Agency FB" pitchFamily="34" charset="0"/>
                <a:cs typeface="Andalus" pitchFamily="18" charset="-78"/>
              </a:rPr>
              <a:t>The symbol consist of form and meaning.</a:t>
            </a:r>
          </a:p>
          <a:p>
            <a:pPr algn="just"/>
            <a:endParaRPr lang="en-US" sz="3000" dirty="0">
              <a:latin typeface="Agency FB" pitchFamily="34" charset="0"/>
              <a:cs typeface="Andalus" pitchFamily="18" charset="-78"/>
            </a:endParaRPr>
          </a:p>
          <a:p>
            <a:pPr algn="just"/>
            <a:endParaRPr lang="en-US" sz="3000" dirty="0">
              <a:latin typeface="Agency FB" pitchFamily="34" charset="0"/>
            </a:endParaRPr>
          </a:p>
          <a:p>
            <a:pPr algn="just"/>
            <a:endParaRPr lang="en-US" sz="3000" dirty="0">
              <a:latin typeface="Agency FB" pitchFamily="34" charset="0"/>
            </a:endParaRPr>
          </a:p>
          <a:p>
            <a:pPr algn="just">
              <a:buNone/>
            </a:pPr>
            <a:endParaRPr lang="en-US" sz="3000" dirty="0">
              <a:latin typeface="Agency FB" pitchFamily="34" charset="0"/>
              <a:cs typeface="Andalus" pitchFamily="18" charset="-78"/>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643042" y="571480"/>
            <a:ext cx="6858048" cy="5786478"/>
          </a:xfrm>
        </p:spPr>
        <p:txBody>
          <a:bodyPr/>
          <a:lstStyle/>
          <a:p>
            <a:pPr algn="just"/>
            <a:r>
              <a:rPr lang="en-US" sz="3000" dirty="0">
                <a:latin typeface="Agency FB" pitchFamily="34" charset="0"/>
                <a:cs typeface="Andalus" pitchFamily="18" charset="-78"/>
              </a:rPr>
              <a:t>Language serves as interactive function in everyday social interaction.</a:t>
            </a:r>
          </a:p>
          <a:p>
            <a:pPr algn="just"/>
            <a:r>
              <a:rPr lang="en-US" sz="3000" dirty="0">
                <a:latin typeface="Agency FB" pitchFamily="34" charset="0"/>
                <a:cs typeface="Andalus" pitchFamily="18" charset="-78"/>
              </a:rPr>
              <a:t>Evans and Green (2006:4) argue that it is not sufficient that language merely pairs form and meanings. The form-meaning must be recognized by others in our community.</a:t>
            </a:r>
          </a:p>
          <a:p>
            <a:pPr algn="just"/>
            <a:r>
              <a:rPr lang="en-US" sz="3000" dirty="0">
                <a:latin typeface="Agency FB" pitchFamily="34" charset="0"/>
                <a:cs typeface="Andalus" pitchFamily="18" charset="-78"/>
              </a:rPr>
              <a:t>The function of language is tied up with the speaker’s and listener’s mental activities during communication, namely: The speaker’s intention (Speech Act), the ideas the speaker want to convey (Prepositional Content), and the listener’s current knowledge (Thematic Structure).</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39784"/>
          </a:xfrm>
        </p:spPr>
        <p:txBody>
          <a:bodyPr/>
          <a:lstStyle/>
          <a:p>
            <a:pPr algn="l"/>
            <a:r>
              <a:rPr lang="en-US" dirty="0">
                <a:latin typeface="Agency FB" pitchFamily="34" charset="0"/>
                <a:cs typeface="Andalus" pitchFamily="18" charset="-78"/>
              </a:rPr>
              <a:t>a. Speech Acts</a:t>
            </a:r>
          </a:p>
        </p:txBody>
      </p:sp>
      <p:sp>
        <p:nvSpPr>
          <p:cNvPr id="3" name="Content Placeholder 2"/>
          <p:cNvSpPr>
            <a:spLocks noGrp="1"/>
          </p:cNvSpPr>
          <p:nvPr>
            <p:ph idx="1"/>
          </p:nvPr>
        </p:nvSpPr>
        <p:spPr>
          <a:xfrm>
            <a:off x="457200" y="1142984"/>
            <a:ext cx="8229600" cy="5357850"/>
          </a:xfrm>
        </p:spPr>
        <p:txBody>
          <a:bodyPr/>
          <a:lstStyle/>
          <a:p>
            <a:pPr algn="just"/>
            <a:r>
              <a:rPr lang="en-US" sz="2800" dirty="0">
                <a:latin typeface="Agency FB" pitchFamily="34" charset="0"/>
                <a:cs typeface="Andalus" pitchFamily="18" charset="-78"/>
              </a:rPr>
              <a:t>A speech act is an utterance that serves a function in communication; a speech act is an act of communication.</a:t>
            </a:r>
          </a:p>
          <a:p>
            <a:pPr algn="just"/>
            <a:r>
              <a:rPr lang="id-ID" sz="2800" dirty="0">
                <a:latin typeface="Agency FB" pitchFamily="34" charset="0"/>
                <a:cs typeface="Andalus" pitchFamily="18" charset="-78"/>
              </a:rPr>
              <a:t>In real-life interactions, we perform speech acts when we offer an apology, greeting, request, complaint, invitation, compliment, or refusal.</a:t>
            </a:r>
            <a:endParaRPr lang="en-US" sz="2800" dirty="0">
              <a:latin typeface="Agency FB" pitchFamily="34" charset="0"/>
              <a:cs typeface="Andalus" pitchFamily="18" charset="-78"/>
            </a:endParaRPr>
          </a:p>
          <a:p>
            <a:pPr algn="just">
              <a:buNone/>
            </a:pPr>
            <a:endParaRPr lang="en-US" sz="2800" dirty="0">
              <a:latin typeface="Agency FB" pitchFamily="34" charset="0"/>
              <a:cs typeface="Andalus" pitchFamily="18" charset="-78"/>
            </a:endParaRPr>
          </a:p>
        </p:txBody>
      </p:sp>
      <p:sp>
        <p:nvSpPr>
          <p:cNvPr id="4" name="Rectangle 3"/>
          <p:cNvSpPr/>
          <p:nvPr/>
        </p:nvSpPr>
        <p:spPr>
          <a:xfrm>
            <a:off x="1857356" y="3429000"/>
            <a:ext cx="6715172" cy="2714644"/>
          </a:xfrm>
          <a:prstGeom prst="rect">
            <a:avLst/>
          </a:prstGeom>
        </p:spPr>
        <p:style>
          <a:lnRef idx="1">
            <a:schemeClr val="dk1"/>
          </a:lnRef>
          <a:fillRef idx="2">
            <a:schemeClr val="dk1"/>
          </a:fillRef>
          <a:effectRef idx="1">
            <a:schemeClr val="dk1"/>
          </a:effectRef>
          <a:fontRef idx="minor">
            <a:schemeClr val="dk1"/>
          </a:fontRef>
        </p:style>
        <p:txBody>
          <a:bodyPr rtlCol="0" anchor="ctr"/>
          <a:lstStyle/>
          <a:p>
            <a:pPr marL="171450" indent="-171450" algn="just">
              <a:buFont typeface="Wingdings" pitchFamily="2" charset="2"/>
              <a:buChar char="§"/>
            </a:pPr>
            <a:r>
              <a:rPr lang="en-US" sz="2800" dirty="0">
                <a:latin typeface="Agency FB" pitchFamily="34" charset="0"/>
                <a:cs typeface="Andalus" pitchFamily="18" charset="-78"/>
              </a:rPr>
              <a:t>Some speech acts are not primarily ordinary acts of communication.</a:t>
            </a:r>
          </a:p>
          <a:p>
            <a:pPr marL="171450" indent="-171450" algn="just">
              <a:buFont typeface="Wingdings" pitchFamily="2" charset="2"/>
              <a:buChar char="§"/>
            </a:pPr>
            <a:r>
              <a:rPr lang="en-US" sz="2800" dirty="0">
                <a:latin typeface="Agency FB" pitchFamily="34" charset="0"/>
                <a:cs typeface="Andalus" pitchFamily="18" charset="-78"/>
              </a:rPr>
              <a:t> They have function not for communicating but for affecting institutional states of affair (</a:t>
            </a:r>
            <a:r>
              <a:rPr lang="en-US" sz="2800" dirty="0" err="1">
                <a:latin typeface="Agency FB" pitchFamily="34" charset="0"/>
                <a:cs typeface="Andalus" pitchFamily="18" charset="-78"/>
              </a:rPr>
              <a:t>performative</a:t>
            </a:r>
            <a:r>
              <a:rPr lang="en-US" sz="2800" dirty="0">
                <a:latin typeface="Agency FB" pitchFamily="34" charset="0"/>
                <a:cs typeface="Andalus" pitchFamily="18" charset="-78"/>
              </a:rPr>
              <a:t>).</a:t>
            </a:r>
          </a:p>
          <a:p>
            <a:pPr marL="171450" indent="-171450" algn="just">
              <a:buFont typeface="Wingdings" pitchFamily="2" charset="2"/>
              <a:buChar char="§"/>
            </a:pPr>
            <a:r>
              <a:rPr lang="en-US" sz="2800" dirty="0">
                <a:latin typeface="Agency FB" pitchFamily="34" charset="0"/>
                <a:cs typeface="Andalus" pitchFamily="18" charset="-78"/>
              </a:rPr>
              <a:t> Example: </a:t>
            </a:r>
            <a:r>
              <a:rPr lang="en-US" sz="2800" i="1" dirty="0">
                <a:latin typeface="Agency FB" pitchFamily="34" charset="0"/>
                <a:cs typeface="Andalus" pitchFamily="18" charset="-78"/>
              </a:rPr>
              <a:t>I name this ship the Queen Elizabeth.</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57166"/>
            <a:ext cx="8229600" cy="6000792"/>
          </a:xfrm>
        </p:spPr>
        <p:txBody>
          <a:bodyPr/>
          <a:lstStyle/>
          <a:p>
            <a:r>
              <a:rPr lang="en-US" sz="2800" dirty="0">
                <a:latin typeface="Agency FB" pitchFamily="34" charset="0"/>
                <a:cs typeface="Andalus" pitchFamily="18" charset="-78"/>
              </a:rPr>
              <a:t>According to Austin (1962: 14-15) there are several circumstances (felicity condition) that allow utterances to act as </a:t>
            </a:r>
            <a:r>
              <a:rPr lang="en-US" sz="2800" dirty="0" err="1">
                <a:latin typeface="Agency FB" pitchFamily="34" charset="0"/>
                <a:cs typeface="Andalus" pitchFamily="18" charset="-78"/>
              </a:rPr>
              <a:t>performative</a:t>
            </a:r>
            <a:r>
              <a:rPr lang="en-US" sz="2800" dirty="0">
                <a:latin typeface="Agency FB" pitchFamily="34" charset="0"/>
                <a:cs typeface="Andalus" pitchFamily="18" charset="-78"/>
              </a:rPr>
              <a:t>;</a:t>
            </a:r>
          </a:p>
          <a:p>
            <a:pPr>
              <a:buNone/>
            </a:pPr>
            <a:r>
              <a:rPr lang="en-US" sz="2800" dirty="0">
                <a:latin typeface="Agency FB" pitchFamily="34" charset="0"/>
                <a:cs typeface="Andalus" pitchFamily="18" charset="-78"/>
              </a:rPr>
              <a:t>	a. The existence of an accepted conventional procedure having a certain conventional effect.</a:t>
            </a:r>
          </a:p>
          <a:p>
            <a:pPr>
              <a:buNone/>
            </a:pPr>
            <a:r>
              <a:rPr lang="en-US" sz="2800" dirty="0">
                <a:latin typeface="Agency FB" pitchFamily="34" charset="0"/>
                <a:cs typeface="Andalus" pitchFamily="18" charset="-78"/>
              </a:rPr>
              <a:t>	b. The presence of particular people and circumstances.</a:t>
            </a:r>
          </a:p>
          <a:p>
            <a:pPr>
              <a:buNone/>
            </a:pPr>
            <a:r>
              <a:rPr lang="en-US" sz="2800" dirty="0">
                <a:latin typeface="Agency FB" pitchFamily="34" charset="0"/>
                <a:cs typeface="Andalus" pitchFamily="18" charset="-78"/>
              </a:rPr>
              <a:t>	c. The correct and complete execution of procedure.</a:t>
            </a:r>
          </a:p>
          <a:p>
            <a:pPr>
              <a:buNone/>
            </a:pPr>
            <a:r>
              <a:rPr lang="en-US" sz="2800" dirty="0">
                <a:latin typeface="Agency FB" pitchFamily="34" charset="0"/>
                <a:cs typeface="Andalus" pitchFamily="18" charset="-78"/>
              </a:rPr>
              <a:t>	d. Certain thought, feelings, or intention.</a:t>
            </a:r>
          </a:p>
        </p:txBody>
      </p:sp>
      <p:sp>
        <p:nvSpPr>
          <p:cNvPr id="4" name="Flowchart: Sequential Access Storage 3"/>
          <p:cNvSpPr/>
          <p:nvPr/>
        </p:nvSpPr>
        <p:spPr>
          <a:xfrm>
            <a:off x="1500166" y="3714752"/>
            <a:ext cx="7143800" cy="2643206"/>
          </a:xfrm>
          <a:prstGeom prst="flowChartMagneticTap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buFontTx/>
              <a:buChar char="-"/>
            </a:pPr>
            <a:r>
              <a:rPr lang="en-US" sz="2700" dirty="0" err="1">
                <a:solidFill>
                  <a:schemeClr val="tx1"/>
                </a:solidFill>
                <a:latin typeface="Agency FB" pitchFamily="34" charset="0"/>
                <a:cs typeface="Andalus" pitchFamily="18" charset="-78"/>
              </a:rPr>
              <a:t>Constative</a:t>
            </a:r>
            <a:r>
              <a:rPr lang="en-US" sz="2700" dirty="0">
                <a:solidFill>
                  <a:schemeClr val="tx1"/>
                </a:solidFill>
                <a:latin typeface="Agency FB" pitchFamily="34" charset="0"/>
                <a:cs typeface="Andalus" pitchFamily="18" charset="-78"/>
              </a:rPr>
              <a:t> are declaratives whose truth/falsity can be judge. </a:t>
            </a:r>
          </a:p>
          <a:p>
            <a:pPr algn="just">
              <a:buFontTx/>
              <a:buChar char="-"/>
            </a:pPr>
            <a:r>
              <a:rPr lang="en-US" sz="2700" dirty="0" err="1">
                <a:solidFill>
                  <a:schemeClr val="tx1"/>
                </a:solidFill>
                <a:latin typeface="Agency FB" pitchFamily="34" charset="0"/>
                <a:cs typeface="Andalus" pitchFamily="18" charset="-78"/>
              </a:rPr>
              <a:t>Performatives</a:t>
            </a:r>
            <a:r>
              <a:rPr lang="en-US" sz="2700" dirty="0">
                <a:solidFill>
                  <a:schemeClr val="tx1"/>
                </a:solidFill>
                <a:latin typeface="Agency FB" pitchFamily="34" charset="0"/>
                <a:cs typeface="Andalus" pitchFamily="18" charset="-78"/>
              </a:rPr>
              <a:t> are just opposite, lack of truth value since </a:t>
            </a:r>
            <a:r>
              <a:rPr lang="en-US" sz="2700" dirty="0" err="1">
                <a:solidFill>
                  <a:schemeClr val="tx1"/>
                </a:solidFill>
                <a:latin typeface="Agency FB" pitchFamily="34" charset="0"/>
                <a:cs typeface="Andalus" pitchFamily="18" charset="-78"/>
              </a:rPr>
              <a:t>performative</a:t>
            </a:r>
            <a:r>
              <a:rPr lang="en-US" sz="2700" dirty="0">
                <a:solidFill>
                  <a:schemeClr val="tx1"/>
                </a:solidFill>
                <a:latin typeface="Agency FB" pitchFamily="34" charset="0"/>
                <a:cs typeface="Andalus" pitchFamily="18" charset="-78"/>
              </a:rPr>
              <a:t> ‘do’ an action.</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00166" y="500042"/>
            <a:ext cx="7143800" cy="5857916"/>
          </a:xfrm>
        </p:spPr>
        <p:txBody>
          <a:bodyPr/>
          <a:lstStyle/>
          <a:p>
            <a:pPr algn="just"/>
            <a:r>
              <a:rPr lang="en-US" sz="2700" b="1" dirty="0">
                <a:latin typeface="Agency FB" pitchFamily="34" charset="0"/>
                <a:cs typeface="Andalus" pitchFamily="18" charset="-78"/>
              </a:rPr>
              <a:t>Austin (1962) has proposed the term:</a:t>
            </a:r>
          </a:p>
          <a:p>
            <a:pPr algn="just">
              <a:buNone/>
            </a:pPr>
            <a:r>
              <a:rPr lang="en-US" sz="2700" dirty="0">
                <a:latin typeface="Agency FB" pitchFamily="34" charset="0"/>
                <a:cs typeface="Andalus" pitchFamily="18" charset="-78"/>
              </a:rPr>
              <a:t>	1. Explicit </a:t>
            </a:r>
            <a:r>
              <a:rPr lang="en-US" sz="2700" dirty="0" err="1">
                <a:latin typeface="Agency FB" pitchFamily="34" charset="0"/>
                <a:cs typeface="Andalus" pitchFamily="18" charset="-78"/>
              </a:rPr>
              <a:t>Performative</a:t>
            </a:r>
            <a:r>
              <a:rPr lang="en-US" sz="2700" dirty="0">
                <a:latin typeface="Agency FB" pitchFamily="34" charset="0"/>
                <a:cs typeface="Andalus" pitchFamily="18" charset="-78"/>
              </a:rPr>
              <a:t> (with verb) </a:t>
            </a:r>
            <a:r>
              <a:rPr lang="en-US" sz="2700" dirty="0">
                <a:latin typeface="Agency FB" pitchFamily="34" charset="0"/>
                <a:cs typeface="Andalus" pitchFamily="18" charset="-78"/>
                <a:sym typeface="Wingdings" pitchFamily="2" charset="2"/>
              </a:rPr>
              <a:t> promise, warn, state.</a:t>
            </a:r>
            <a:endParaRPr lang="en-US" sz="2700" dirty="0">
              <a:latin typeface="Agency FB" pitchFamily="34" charset="0"/>
              <a:cs typeface="Andalus" pitchFamily="18" charset="-78"/>
            </a:endParaRPr>
          </a:p>
          <a:p>
            <a:pPr algn="just">
              <a:buNone/>
            </a:pPr>
            <a:r>
              <a:rPr lang="en-US" sz="2700" dirty="0">
                <a:latin typeface="Agency FB" pitchFamily="34" charset="0"/>
                <a:cs typeface="Andalus" pitchFamily="18" charset="-78"/>
              </a:rPr>
              <a:t>	2. Primary </a:t>
            </a:r>
            <a:r>
              <a:rPr lang="en-US" sz="2700" dirty="0" err="1">
                <a:latin typeface="Agency FB" pitchFamily="34" charset="0"/>
                <a:cs typeface="Andalus" pitchFamily="18" charset="-78"/>
              </a:rPr>
              <a:t>Performatives</a:t>
            </a:r>
            <a:r>
              <a:rPr lang="en-US" sz="2700" dirty="0">
                <a:latin typeface="Agency FB" pitchFamily="34" charset="0"/>
                <a:cs typeface="Andalus" pitchFamily="18" charset="-78"/>
              </a:rPr>
              <a:t> (without verb) </a:t>
            </a:r>
            <a:r>
              <a:rPr lang="en-US" sz="2700" dirty="0">
                <a:latin typeface="Agency FB" pitchFamily="34" charset="0"/>
                <a:cs typeface="Andalus" pitchFamily="18" charset="-78"/>
                <a:sym typeface="Wingdings" pitchFamily="2" charset="2"/>
              </a:rPr>
              <a:t> it can be ambiguous.</a:t>
            </a:r>
          </a:p>
          <a:p>
            <a:pPr algn="just"/>
            <a:r>
              <a:rPr lang="en-US" sz="2700" b="1" dirty="0">
                <a:latin typeface="Agency FB" pitchFamily="34" charset="0"/>
                <a:cs typeface="Andalus" pitchFamily="18" charset="-78"/>
                <a:sym typeface="Wingdings" pitchFamily="2" charset="2"/>
              </a:rPr>
              <a:t>In ‘issuing an utterance’, a speaker can perform three acts simultaneously:</a:t>
            </a:r>
          </a:p>
          <a:p>
            <a:pPr algn="just">
              <a:buNone/>
            </a:pPr>
            <a:r>
              <a:rPr lang="en-US" sz="2700" dirty="0">
                <a:latin typeface="Agency FB" pitchFamily="34" charset="0"/>
                <a:cs typeface="Andalus" pitchFamily="18" charset="-78"/>
                <a:sym typeface="Wingdings" pitchFamily="2" charset="2"/>
              </a:rPr>
              <a:t>	a. The </a:t>
            </a:r>
            <a:r>
              <a:rPr lang="en-US" sz="2700" dirty="0" err="1">
                <a:latin typeface="Agency FB" pitchFamily="34" charset="0"/>
                <a:cs typeface="Andalus" pitchFamily="18" charset="-78"/>
                <a:sym typeface="Wingdings" pitchFamily="2" charset="2"/>
              </a:rPr>
              <a:t>Locutionary</a:t>
            </a:r>
            <a:r>
              <a:rPr lang="en-US" sz="2700" dirty="0">
                <a:latin typeface="Agency FB" pitchFamily="34" charset="0"/>
                <a:cs typeface="Andalus" pitchFamily="18" charset="-78"/>
                <a:sym typeface="Wingdings" pitchFamily="2" charset="2"/>
              </a:rPr>
              <a:t> act is the act of saying something. This is the language aspect and the concern of linguistics.</a:t>
            </a:r>
          </a:p>
          <a:p>
            <a:pPr algn="just">
              <a:buNone/>
            </a:pPr>
            <a:r>
              <a:rPr lang="en-US" sz="2700" dirty="0">
                <a:latin typeface="Agency FB" pitchFamily="34" charset="0"/>
                <a:cs typeface="Andalus" pitchFamily="18" charset="-78"/>
                <a:sym typeface="Wingdings" pitchFamily="2" charset="2"/>
              </a:rPr>
              <a:t>	b. The Illocutionary act is the act performed when saying something. Ex: betting, promising, ordering, etc.</a:t>
            </a:r>
            <a:endParaRPr lang="id-ID" sz="2700" dirty="0">
              <a:latin typeface="Agency FB" pitchFamily="34" charset="0"/>
              <a:cs typeface="Andalus" pitchFamily="18" charset="-78"/>
              <a:sym typeface="Wingdings" pitchFamily="2" charset="2"/>
            </a:endParaRPr>
          </a:p>
          <a:p>
            <a:pPr algn="just">
              <a:buNone/>
            </a:pPr>
            <a:r>
              <a:rPr lang="id-ID" sz="2700" dirty="0">
                <a:latin typeface="Agency FB" pitchFamily="34" charset="0"/>
                <a:cs typeface="Andalus" pitchFamily="18" charset="-78"/>
                <a:sym typeface="Wingdings" pitchFamily="2" charset="2"/>
              </a:rPr>
              <a:t>	c. </a:t>
            </a:r>
            <a:r>
              <a:rPr lang="en-US" sz="2700" dirty="0">
                <a:latin typeface="Agency FB" pitchFamily="34" charset="0"/>
                <a:cs typeface="Andalus" pitchFamily="18" charset="-78"/>
                <a:sym typeface="Wingdings" pitchFamily="2" charset="2"/>
              </a:rPr>
              <a:t>The </a:t>
            </a:r>
            <a:r>
              <a:rPr lang="en-US" sz="2700" dirty="0" err="1">
                <a:latin typeface="Agency FB" pitchFamily="34" charset="0"/>
                <a:cs typeface="Andalus" pitchFamily="18" charset="-78"/>
                <a:sym typeface="Wingdings" pitchFamily="2" charset="2"/>
              </a:rPr>
              <a:t>Perlocutionary</a:t>
            </a:r>
            <a:r>
              <a:rPr lang="en-US" sz="2700" dirty="0">
                <a:latin typeface="Agency FB" pitchFamily="34" charset="0"/>
                <a:cs typeface="Andalus" pitchFamily="18" charset="-78"/>
                <a:sym typeface="Wingdings" pitchFamily="2" charset="2"/>
              </a:rPr>
              <a:t> act is the actual effect achieved by saying on hearers.</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00042"/>
            <a:ext cx="8229600" cy="6000792"/>
          </a:xfrm>
        </p:spPr>
        <p:txBody>
          <a:bodyPr/>
          <a:lstStyle/>
          <a:p>
            <a:r>
              <a:rPr lang="id-ID" sz="2800" dirty="0">
                <a:latin typeface="Agency FB" pitchFamily="34" charset="0"/>
                <a:cs typeface="Andalus" pitchFamily="18" charset="-78"/>
              </a:rPr>
              <a:t>Austin also has proposed grouping his performative verbs into five major classes:</a:t>
            </a:r>
          </a:p>
          <a:p>
            <a:pPr>
              <a:buNone/>
            </a:pPr>
            <a:r>
              <a:rPr lang="id-ID" sz="2800" dirty="0">
                <a:latin typeface="Agency FB" pitchFamily="34" charset="0"/>
                <a:cs typeface="Andalus" pitchFamily="18" charset="-78"/>
              </a:rPr>
              <a:t>	1) Verdictive			4) Behabities</a:t>
            </a:r>
          </a:p>
          <a:p>
            <a:pPr>
              <a:buNone/>
            </a:pPr>
            <a:r>
              <a:rPr lang="id-ID" sz="2800" dirty="0">
                <a:latin typeface="Agency FB" pitchFamily="34" charset="0"/>
                <a:cs typeface="Andalus" pitchFamily="18" charset="-78"/>
              </a:rPr>
              <a:t>	2) Exercitives		5) Expositive</a:t>
            </a:r>
          </a:p>
          <a:p>
            <a:pPr>
              <a:buNone/>
            </a:pPr>
            <a:r>
              <a:rPr lang="id-ID" sz="2800" dirty="0">
                <a:latin typeface="Agency FB" pitchFamily="34" charset="0"/>
                <a:cs typeface="Andalus" pitchFamily="18" charset="-78"/>
              </a:rPr>
              <a:t>	3) Commissives</a:t>
            </a:r>
            <a:endParaRPr lang="en-US" sz="2800" dirty="0">
              <a:latin typeface="Agency FB" pitchFamily="34" charset="0"/>
              <a:cs typeface="Andalus" pitchFamily="18" charset="-78"/>
            </a:endParaRPr>
          </a:p>
        </p:txBody>
      </p:sp>
      <p:sp>
        <p:nvSpPr>
          <p:cNvPr id="4" name="Rectangle 3"/>
          <p:cNvSpPr/>
          <p:nvPr/>
        </p:nvSpPr>
        <p:spPr>
          <a:xfrm>
            <a:off x="2428860" y="3286124"/>
            <a:ext cx="6143668" cy="292895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600" dirty="0" err="1">
                <a:solidFill>
                  <a:schemeClr val="tx1"/>
                </a:solidFill>
                <a:latin typeface="Agency FB" pitchFamily="34" charset="0"/>
                <a:cs typeface="Andalus" pitchFamily="18" charset="-78"/>
              </a:rPr>
              <a:t>Schiffrin</a:t>
            </a:r>
            <a:r>
              <a:rPr lang="en-US" sz="2600" dirty="0">
                <a:solidFill>
                  <a:schemeClr val="tx1"/>
                </a:solidFill>
                <a:latin typeface="Agency FB" pitchFamily="34" charset="0"/>
                <a:cs typeface="Andalus" pitchFamily="18" charset="-78"/>
              </a:rPr>
              <a:t> (1999:58) has proposed five classes of speech acts:</a:t>
            </a:r>
          </a:p>
          <a:p>
            <a:pPr>
              <a:buNone/>
            </a:pPr>
            <a:r>
              <a:rPr lang="en-US" sz="2600" dirty="0">
                <a:solidFill>
                  <a:schemeClr val="tx1"/>
                </a:solidFill>
                <a:latin typeface="Agency FB" pitchFamily="34" charset="0"/>
                <a:cs typeface="Andalus" pitchFamily="18" charset="-78"/>
              </a:rPr>
              <a:t>	1. Representatives</a:t>
            </a:r>
          </a:p>
          <a:p>
            <a:pPr>
              <a:buNone/>
            </a:pPr>
            <a:r>
              <a:rPr lang="en-US" sz="2600" dirty="0">
                <a:solidFill>
                  <a:schemeClr val="tx1"/>
                </a:solidFill>
                <a:latin typeface="Agency FB" pitchFamily="34" charset="0"/>
                <a:cs typeface="Andalus" pitchFamily="18" charset="-78"/>
              </a:rPr>
              <a:t>	2. Directives</a:t>
            </a:r>
          </a:p>
          <a:p>
            <a:pPr>
              <a:buNone/>
            </a:pPr>
            <a:r>
              <a:rPr lang="en-US" sz="2600" dirty="0">
                <a:solidFill>
                  <a:schemeClr val="tx1"/>
                </a:solidFill>
                <a:latin typeface="Agency FB" pitchFamily="34" charset="0"/>
                <a:cs typeface="Andalus" pitchFamily="18" charset="-78"/>
              </a:rPr>
              <a:t>	3. </a:t>
            </a:r>
            <a:r>
              <a:rPr lang="en-US" sz="2600" dirty="0" err="1">
                <a:solidFill>
                  <a:schemeClr val="tx1"/>
                </a:solidFill>
                <a:latin typeface="Agency FB" pitchFamily="34" charset="0"/>
                <a:cs typeface="Andalus" pitchFamily="18" charset="-78"/>
              </a:rPr>
              <a:t>Commissives</a:t>
            </a:r>
            <a:endParaRPr lang="en-US" sz="2600" dirty="0">
              <a:solidFill>
                <a:schemeClr val="tx1"/>
              </a:solidFill>
              <a:latin typeface="Agency FB" pitchFamily="34" charset="0"/>
              <a:cs typeface="Andalus" pitchFamily="18" charset="-78"/>
            </a:endParaRPr>
          </a:p>
          <a:p>
            <a:pPr>
              <a:buNone/>
            </a:pPr>
            <a:r>
              <a:rPr lang="en-US" sz="2600" dirty="0">
                <a:solidFill>
                  <a:schemeClr val="tx1"/>
                </a:solidFill>
                <a:latin typeface="Agency FB" pitchFamily="34" charset="0"/>
                <a:cs typeface="Andalus" pitchFamily="18" charset="-78"/>
              </a:rPr>
              <a:t>	4. Expressive</a:t>
            </a:r>
          </a:p>
          <a:p>
            <a:pPr>
              <a:buNone/>
            </a:pPr>
            <a:r>
              <a:rPr lang="en-US" sz="2600" dirty="0">
                <a:solidFill>
                  <a:schemeClr val="tx1"/>
                </a:solidFill>
                <a:latin typeface="Agency FB" pitchFamily="34" charset="0"/>
                <a:cs typeface="Andalus" pitchFamily="18" charset="-78"/>
              </a:rPr>
              <a:t>	5. Declaratives</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 name="Rectangle 51"/>
          <p:cNvSpPr/>
          <p:nvPr/>
        </p:nvSpPr>
        <p:spPr>
          <a:xfrm>
            <a:off x="571472" y="2500306"/>
            <a:ext cx="3143272" cy="171451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solidFill>
                  <a:schemeClr val="tx1"/>
                </a:solidFill>
              </a:rPr>
              <a:t>The Psychology of Language</a:t>
            </a:r>
          </a:p>
        </p:txBody>
      </p:sp>
      <p:cxnSp>
        <p:nvCxnSpPr>
          <p:cNvPr id="54" name="Straight Arrow Connector 53"/>
          <p:cNvCxnSpPr>
            <a:stCxn id="52" idx="3"/>
          </p:cNvCxnSpPr>
          <p:nvPr/>
        </p:nvCxnSpPr>
        <p:spPr>
          <a:xfrm>
            <a:off x="3714744" y="3357562"/>
            <a:ext cx="428628" cy="1588"/>
          </a:xfrm>
          <a:prstGeom prst="straightConnector1">
            <a:avLst/>
          </a:prstGeom>
          <a:ln cmpd="sng">
            <a:solidFill>
              <a:srgbClr val="002060"/>
            </a:solidFill>
            <a:tailEnd type="arrow"/>
          </a:ln>
        </p:spPr>
        <p:style>
          <a:lnRef idx="1">
            <a:schemeClr val="accent1"/>
          </a:lnRef>
          <a:fillRef idx="0">
            <a:schemeClr val="accent1"/>
          </a:fillRef>
          <a:effectRef idx="0">
            <a:schemeClr val="accent1"/>
          </a:effectRef>
          <a:fontRef idx="minor">
            <a:schemeClr val="tx1"/>
          </a:fontRef>
        </p:style>
      </p:cxnSp>
      <p:cxnSp>
        <p:nvCxnSpPr>
          <p:cNvPr id="56" name="Straight Connector 55"/>
          <p:cNvCxnSpPr/>
          <p:nvPr/>
        </p:nvCxnSpPr>
        <p:spPr>
          <a:xfrm rot="5400000">
            <a:off x="2108580" y="3107132"/>
            <a:ext cx="4071172"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57" name="Straight Arrow Connector 56"/>
          <p:cNvCxnSpPr/>
          <p:nvPr/>
        </p:nvCxnSpPr>
        <p:spPr>
          <a:xfrm>
            <a:off x="4143372" y="1071546"/>
            <a:ext cx="428628" cy="1588"/>
          </a:xfrm>
          <a:prstGeom prst="straightConnector1">
            <a:avLst/>
          </a:prstGeom>
          <a:ln cmpd="sng">
            <a:solidFill>
              <a:srgbClr val="002060"/>
            </a:solidFill>
            <a:tailEnd type="arrow"/>
          </a:ln>
        </p:spPr>
        <p:style>
          <a:lnRef idx="1">
            <a:schemeClr val="accent1"/>
          </a:lnRef>
          <a:fillRef idx="0">
            <a:schemeClr val="accent1"/>
          </a:fillRef>
          <a:effectRef idx="0">
            <a:schemeClr val="accent1"/>
          </a:effectRef>
          <a:fontRef idx="minor">
            <a:schemeClr val="tx1"/>
          </a:fontRef>
        </p:style>
      </p:cxnSp>
      <p:cxnSp>
        <p:nvCxnSpPr>
          <p:cNvPr id="58" name="Straight Arrow Connector 57"/>
          <p:cNvCxnSpPr/>
          <p:nvPr/>
        </p:nvCxnSpPr>
        <p:spPr>
          <a:xfrm>
            <a:off x="4143372" y="2428868"/>
            <a:ext cx="428628" cy="1588"/>
          </a:xfrm>
          <a:prstGeom prst="straightConnector1">
            <a:avLst/>
          </a:prstGeom>
          <a:ln cmpd="sng">
            <a:solidFill>
              <a:srgbClr val="002060"/>
            </a:solidFill>
            <a:tailEnd type="arrow"/>
          </a:ln>
        </p:spPr>
        <p:style>
          <a:lnRef idx="1">
            <a:schemeClr val="accent1"/>
          </a:lnRef>
          <a:fillRef idx="0">
            <a:schemeClr val="accent1"/>
          </a:fillRef>
          <a:effectRef idx="0">
            <a:schemeClr val="accent1"/>
          </a:effectRef>
          <a:fontRef idx="minor">
            <a:schemeClr val="tx1"/>
          </a:fontRef>
        </p:style>
      </p:cxnSp>
      <p:cxnSp>
        <p:nvCxnSpPr>
          <p:cNvPr id="59" name="Straight Arrow Connector 58"/>
          <p:cNvCxnSpPr/>
          <p:nvPr/>
        </p:nvCxnSpPr>
        <p:spPr>
          <a:xfrm>
            <a:off x="4143372" y="3571876"/>
            <a:ext cx="428628" cy="1588"/>
          </a:xfrm>
          <a:prstGeom prst="straightConnector1">
            <a:avLst/>
          </a:prstGeom>
          <a:ln cmpd="sng">
            <a:solidFill>
              <a:srgbClr val="002060"/>
            </a:solidFill>
            <a:tailEnd type="arrow"/>
          </a:ln>
        </p:spPr>
        <p:style>
          <a:lnRef idx="1">
            <a:schemeClr val="accent1"/>
          </a:lnRef>
          <a:fillRef idx="0">
            <a:schemeClr val="accent1"/>
          </a:fillRef>
          <a:effectRef idx="0">
            <a:schemeClr val="accent1"/>
          </a:effectRef>
          <a:fontRef idx="minor">
            <a:schemeClr val="tx1"/>
          </a:fontRef>
        </p:style>
      </p:cxnSp>
      <p:cxnSp>
        <p:nvCxnSpPr>
          <p:cNvPr id="60" name="Straight Arrow Connector 59"/>
          <p:cNvCxnSpPr/>
          <p:nvPr/>
        </p:nvCxnSpPr>
        <p:spPr>
          <a:xfrm>
            <a:off x="4143372" y="5143512"/>
            <a:ext cx="428628" cy="1588"/>
          </a:xfrm>
          <a:prstGeom prst="straightConnector1">
            <a:avLst/>
          </a:prstGeom>
          <a:ln cmpd="sng">
            <a:solidFill>
              <a:srgbClr val="002060"/>
            </a:solidFill>
            <a:tailEnd type="arrow"/>
          </a:ln>
        </p:spPr>
        <p:style>
          <a:lnRef idx="1">
            <a:schemeClr val="accent1"/>
          </a:lnRef>
          <a:fillRef idx="0">
            <a:schemeClr val="accent1"/>
          </a:fillRef>
          <a:effectRef idx="0">
            <a:schemeClr val="accent1"/>
          </a:effectRef>
          <a:fontRef idx="minor">
            <a:schemeClr val="tx1"/>
          </a:fontRef>
        </p:style>
      </p:cxnSp>
      <p:sp>
        <p:nvSpPr>
          <p:cNvPr id="61" name="Rectangle 60"/>
          <p:cNvSpPr/>
          <p:nvPr/>
        </p:nvSpPr>
        <p:spPr>
          <a:xfrm>
            <a:off x="4643438" y="714356"/>
            <a:ext cx="3000396" cy="78581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400" dirty="0">
                <a:solidFill>
                  <a:schemeClr val="tx1"/>
                </a:solidFill>
                <a:latin typeface="Andalus" pitchFamily="18" charset="-78"/>
                <a:cs typeface="Andalus" pitchFamily="18" charset="-78"/>
              </a:rPr>
              <a:t>1. An Overview of Psycholinguistics</a:t>
            </a:r>
          </a:p>
        </p:txBody>
      </p:sp>
      <p:sp>
        <p:nvSpPr>
          <p:cNvPr id="62" name="Rectangle 61"/>
          <p:cNvSpPr/>
          <p:nvPr/>
        </p:nvSpPr>
        <p:spPr>
          <a:xfrm>
            <a:off x="4643438" y="2000240"/>
            <a:ext cx="3000396" cy="78581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400" dirty="0">
                <a:solidFill>
                  <a:schemeClr val="tx1"/>
                </a:solidFill>
                <a:latin typeface="Andalus" pitchFamily="18" charset="-78"/>
                <a:cs typeface="Andalus" pitchFamily="18" charset="-78"/>
              </a:rPr>
              <a:t>2. The Study of Language</a:t>
            </a:r>
          </a:p>
        </p:txBody>
      </p:sp>
      <p:sp>
        <p:nvSpPr>
          <p:cNvPr id="63" name="Rectangle 62"/>
          <p:cNvSpPr/>
          <p:nvPr/>
        </p:nvSpPr>
        <p:spPr>
          <a:xfrm>
            <a:off x="4643438" y="3214686"/>
            <a:ext cx="2928958" cy="71438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400" dirty="0">
                <a:solidFill>
                  <a:schemeClr val="tx1"/>
                </a:solidFill>
                <a:latin typeface="Andalus" pitchFamily="18" charset="-78"/>
                <a:cs typeface="Andalus" pitchFamily="18" charset="-78"/>
              </a:rPr>
              <a:t>3. What is Language?</a:t>
            </a:r>
          </a:p>
        </p:txBody>
      </p:sp>
      <p:sp>
        <p:nvSpPr>
          <p:cNvPr id="64" name="Rectangle 63"/>
          <p:cNvSpPr/>
          <p:nvPr/>
        </p:nvSpPr>
        <p:spPr>
          <a:xfrm>
            <a:off x="4643438" y="4214818"/>
            <a:ext cx="3071834" cy="17859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400" dirty="0">
                <a:solidFill>
                  <a:schemeClr val="tx1"/>
                </a:solidFill>
                <a:latin typeface="Andalus" pitchFamily="18" charset="-78"/>
                <a:cs typeface="Andalus" pitchFamily="18" charset="-78"/>
              </a:rPr>
              <a:t>4. Animal Communication and Language Experiments with Animals</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85786" y="274638"/>
            <a:ext cx="4857784" cy="1143000"/>
          </a:xfrm>
        </p:spPr>
        <p:txBody>
          <a:bodyPr/>
          <a:lstStyle/>
          <a:p>
            <a:pPr algn="l"/>
            <a:r>
              <a:rPr lang="en-US" b="1" dirty="0">
                <a:latin typeface="Agency FB" pitchFamily="34" charset="0"/>
                <a:cs typeface="Andalus" pitchFamily="18" charset="-78"/>
              </a:rPr>
              <a:t>b. Propositional Content</a:t>
            </a:r>
            <a:endParaRPr lang="en-US" b="1" dirty="0"/>
          </a:p>
        </p:txBody>
      </p:sp>
      <p:sp>
        <p:nvSpPr>
          <p:cNvPr id="3" name="Content Placeholder 2"/>
          <p:cNvSpPr>
            <a:spLocks noGrp="1"/>
          </p:cNvSpPr>
          <p:nvPr>
            <p:ph idx="1"/>
          </p:nvPr>
        </p:nvSpPr>
        <p:spPr>
          <a:xfrm>
            <a:off x="1714480" y="1571612"/>
            <a:ext cx="6643734" cy="4786346"/>
          </a:xfrm>
        </p:spPr>
        <p:txBody>
          <a:bodyPr/>
          <a:lstStyle/>
          <a:p>
            <a:r>
              <a:rPr lang="en-US" sz="3000" dirty="0">
                <a:latin typeface="Agency FB" pitchFamily="34" charset="0"/>
                <a:cs typeface="Andalus" pitchFamily="18" charset="-78"/>
              </a:rPr>
              <a:t>The propositional content is the combination of propositions it expresses.</a:t>
            </a:r>
          </a:p>
          <a:p>
            <a:r>
              <a:rPr lang="en-US" sz="3000" dirty="0">
                <a:latin typeface="Agency FB" pitchFamily="34" charset="0"/>
                <a:cs typeface="Andalus" pitchFamily="18" charset="-78"/>
              </a:rPr>
              <a:t>Propositions have three function:</a:t>
            </a:r>
          </a:p>
          <a:p>
            <a:pPr>
              <a:buNone/>
            </a:pPr>
            <a:r>
              <a:rPr lang="en-US" sz="3000" dirty="0">
                <a:latin typeface="Agency FB" pitchFamily="34" charset="0"/>
                <a:cs typeface="Andalus" pitchFamily="18" charset="-78"/>
              </a:rPr>
              <a:t>	a). To denote state or event</a:t>
            </a:r>
          </a:p>
          <a:p>
            <a:pPr>
              <a:buNone/>
            </a:pPr>
            <a:r>
              <a:rPr lang="en-US" sz="3000" dirty="0">
                <a:latin typeface="Agency FB" pitchFamily="34" charset="0"/>
                <a:cs typeface="Andalus" pitchFamily="18" charset="-78"/>
              </a:rPr>
              <a:t>	b). To denote facts about states or event</a:t>
            </a:r>
          </a:p>
          <a:p>
            <a:pPr>
              <a:buNone/>
            </a:pPr>
            <a:r>
              <a:rPr lang="en-US" sz="3000" dirty="0">
                <a:latin typeface="Agency FB" pitchFamily="34" charset="0"/>
                <a:cs typeface="Andalus" pitchFamily="18" charset="-78"/>
              </a:rPr>
              <a:t>	c). To qualify parts of other prepositions</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57224" y="274638"/>
            <a:ext cx="4643470" cy="1143000"/>
          </a:xfrm>
        </p:spPr>
        <p:txBody>
          <a:bodyPr/>
          <a:lstStyle/>
          <a:p>
            <a:pPr algn="l"/>
            <a:r>
              <a:rPr lang="en-US" b="1" dirty="0">
                <a:latin typeface="Agency FB" pitchFamily="34" charset="0"/>
                <a:cs typeface="Andalus" pitchFamily="18" charset="-78"/>
              </a:rPr>
              <a:t>c. Thematic Structure</a:t>
            </a:r>
            <a:endParaRPr lang="en-US" b="1" dirty="0"/>
          </a:p>
        </p:txBody>
      </p:sp>
      <p:sp>
        <p:nvSpPr>
          <p:cNvPr id="3" name="Content Placeholder 2"/>
          <p:cNvSpPr>
            <a:spLocks noGrp="1"/>
          </p:cNvSpPr>
          <p:nvPr>
            <p:ph idx="1"/>
          </p:nvPr>
        </p:nvSpPr>
        <p:spPr>
          <a:xfrm>
            <a:off x="2143108" y="1571612"/>
            <a:ext cx="6357982" cy="4643470"/>
          </a:xfrm>
        </p:spPr>
        <p:txBody>
          <a:bodyPr/>
          <a:lstStyle/>
          <a:p>
            <a:pPr algn="just"/>
            <a:r>
              <a:rPr lang="en-US" sz="3000" dirty="0">
                <a:latin typeface="Agency FB" pitchFamily="34" charset="0"/>
                <a:cs typeface="Andalus" pitchFamily="18" charset="-78"/>
              </a:rPr>
              <a:t>Thematic structure is a term in linguistics which refers to “those aspects of sentence structure that relate a sentence to the context in which it is uttered (Clark and Clark, 1977:567).</a:t>
            </a:r>
            <a:endParaRPr lang="id-ID" sz="3000" dirty="0">
              <a:latin typeface="Agency FB" pitchFamily="34" charset="0"/>
              <a:cs typeface="Andalus" pitchFamily="18" charset="-78"/>
            </a:endParaRPr>
          </a:p>
          <a:p>
            <a:pPr algn="just"/>
            <a:r>
              <a:rPr lang="id-ID" sz="3000" dirty="0">
                <a:latin typeface="Agency FB" pitchFamily="34" charset="0"/>
                <a:cs typeface="Andalus" pitchFamily="18" charset="-78"/>
              </a:rPr>
              <a:t>Halliday explains the thematic structure has three main functions, namely: to convey given information, subject and predicate, and frame and insert.</a:t>
            </a:r>
            <a:endParaRPr lang="en-US" sz="3000" dirty="0">
              <a:latin typeface="Agency FB" pitchFamily="34" charset="0"/>
              <a:cs typeface="Andalus" pitchFamily="18" charset="-78"/>
            </a:endParaRPr>
          </a:p>
        </p:txBody>
      </p:sp>
      <p:sp>
        <p:nvSpPr>
          <p:cNvPr id="4" name="Right Arrow 3">
            <a:hlinkClick r:id="rId2" action="ppaction://hlinksldjump"/>
          </p:cNvPr>
          <p:cNvSpPr/>
          <p:nvPr/>
        </p:nvSpPr>
        <p:spPr>
          <a:xfrm rot="10800000">
            <a:off x="7715272" y="5786454"/>
            <a:ext cx="642942" cy="50006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2910" y="500042"/>
            <a:ext cx="6286544" cy="571504"/>
          </a:xfrm>
        </p:spPr>
        <p:txBody>
          <a:bodyPr/>
          <a:lstStyle/>
          <a:p>
            <a:pPr algn="l"/>
            <a:r>
              <a:rPr lang="en-US" sz="4000" b="1" dirty="0">
                <a:latin typeface="Agency FB" pitchFamily="34" charset="0"/>
              </a:rPr>
              <a:t>3. Competence and Performance</a:t>
            </a:r>
          </a:p>
        </p:txBody>
      </p:sp>
      <p:sp>
        <p:nvSpPr>
          <p:cNvPr id="3" name="Content Placeholder 2"/>
          <p:cNvSpPr>
            <a:spLocks noGrp="1"/>
          </p:cNvSpPr>
          <p:nvPr>
            <p:ph idx="1"/>
          </p:nvPr>
        </p:nvSpPr>
        <p:spPr>
          <a:xfrm>
            <a:off x="1857356" y="1571612"/>
            <a:ext cx="6572296" cy="4500594"/>
          </a:xfrm>
        </p:spPr>
        <p:txBody>
          <a:bodyPr/>
          <a:lstStyle/>
          <a:p>
            <a:pPr algn="just"/>
            <a:r>
              <a:rPr lang="en-US" sz="3000" dirty="0">
                <a:latin typeface="Agency FB" pitchFamily="34" charset="0"/>
              </a:rPr>
              <a:t>In linguistics, Chomsky’s transformational generative grammar was posed as a solution to problems found in dealing with sentence relationships, ambiguity, and general lack of semantic answers.</a:t>
            </a:r>
            <a:endParaRPr lang="id-ID" sz="3000" dirty="0">
              <a:latin typeface="Agency FB" pitchFamily="34" charset="0"/>
            </a:endParaRPr>
          </a:p>
          <a:p>
            <a:pPr algn="just"/>
            <a:r>
              <a:rPr lang="id-ID" sz="3000" dirty="0">
                <a:latin typeface="Agency FB" pitchFamily="34" charset="0"/>
              </a:rPr>
              <a:t>In linguistics, generative grammar emerges as a result of the inadequacy of the previous on grammar, structuralist.</a:t>
            </a:r>
            <a:endParaRPr lang="en-US" sz="3000" dirty="0">
              <a:latin typeface="Agency FB" pitchFamily="34" charset="0"/>
            </a:endParaRPr>
          </a:p>
          <a:p>
            <a:pPr algn="just">
              <a:buNone/>
            </a:pPr>
            <a:endParaRPr lang="en-US" sz="3000" dirty="0">
              <a:latin typeface="Agency FB" pitchFamily="34" charset="0"/>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357290" y="714356"/>
            <a:ext cx="7286676" cy="5626121"/>
          </a:xfrm>
        </p:spPr>
        <p:txBody>
          <a:bodyPr/>
          <a:lstStyle/>
          <a:p>
            <a:pPr algn="just"/>
            <a:r>
              <a:rPr lang="en-US" sz="2800" dirty="0">
                <a:latin typeface="Agency FB" pitchFamily="34" charset="0"/>
              </a:rPr>
              <a:t>To Chomsky’s conceptual array were added several new notions. The notion of deep vs. surface structure distinctions are added to the grammar itself; while the concept of performance vs. competence is added to general theory.</a:t>
            </a:r>
            <a:endParaRPr lang="id-ID" sz="2800" dirty="0">
              <a:latin typeface="Agency FB" pitchFamily="34" charset="0"/>
            </a:endParaRPr>
          </a:p>
          <a:p>
            <a:pPr algn="just"/>
            <a:r>
              <a:rPr lang="en-US" sz="2800" dirty="0">
                <a:latin typeface="Agency FB" pitchFamily="34" charset="0"/>
              </a:rPr>
              <a:t>Deep structure is the abstract or underlying syntactic representation of a sentence, specifying the factors which govern its interpretation (Crystal, 2000:95)</a:t>
            </a:r>
          </a:p>
          <a:p>
            <a:pPr algn="just"/>
            <a:r>
              <a:rPr lang="en-US" sz="2800" dirty="0">
                <a:latin typeface="Agency FB" pitchFamily="34" charset="0"/>
              </a:rPr>
              <a:t>Surface structure is the final stage in the syntactic representation of a sentence, which provides the input to the phonological competent of the grammar (Crystal, 2000:375)</a:t>
            </a:r>
            <a:endParaRPr lang="id-ID" sz="2800" dirty="0">
              <a:latin typeface="Agency FB" pitchFamily="34" charset="0"/>
            </a:endParaRPr>
          </a:p>
          <a:p>
            <a:pPr algn="just"/>
            <a:endParaRPr lang="en-US" sz="2800" dirty="0">
              <a:latin typeface="Agency FB" pitchFamily="34" charset="0"/>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71604" y="642918"/>
            <a:ext cx="7072362" cy="5483245"/>
          </a:xfrm>
        </p:spPr>
        <p:txBody>
          <a:bodyPr/>
          <a:lstStyle/>
          <a:p>
            <a:pPr algn="just"/>
            <a:r>
              <a:rPr lang="id-ID" dirty="0">
                <a:latin typeface="Agency FB" pitchFamily="34" charset="0"/>
              </a:rPr>
              <a:t>Chomsky also highlighted the distinction between performance and competence.</a:t>
            </a:r>
          </a:p>
          <a:p>
            <a:pPr algn="just"/>
            <a:r>
              <a:rPr lang="id-ID" dirty="0">
                <a:latin typeface="Agency FB" pitchFamily="34" charset="0"/>
              </a:rPr>
              <a:t>Competence is the knowledge that we have of the language we speak; “a native speaker’s conscious, implicit knowledge of rules that underlie his judgement of grammatically and meaning” (Goodluck, 1999:1)</a:t>
            </a:r>
          </a:p>
          <a:p>
            <a:pPr algn="just"/>
            <a:r>
              <a:rPr lang="id-ID" dirty="0">
                <a:latin typeface="Agency FB" pitchFamily="34" charset="0"/>
              </a:rPr>
              <a:t>Performance is the actual use we make of that knowledge; “actual events of language production and comprehension” (Goodluck, 1999:1).</a:t>
            </a:r>
          </a:p>
          <a:p>
            <a:endParaRPr lang="id-ID"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85918" y="1357298"/>
            <a:ext cx="5786478" cy="3000397"/>
          </a:xfrm>
        </p:spPr>
        <p:txBody>
          <a:bodyPr/>
          <a:lstStyle/>
          <a:p>
            <a:pPr algn="ctr">
              <a:buNone/>
            </a:pPr>
            <a:r>
              <a:rPr lang="id-ID" sz="3600" dirty="0">
                <a:latin typeface="Aharoni" pitchFamily="2" charset="-79"/>
                <a:cs typeface="Aharoni" pitchFamily="2" charset="-79"/>
              </a:rPr>
              <a:t>THANKS FOR YOUR ATTENTION</a:t>
            </a:r>
          </a:p>
          <a:p>
            <a:pPr algn="ctr">
              <a:buNone/>
            </a:pPr>
            <a:endParaRPr lang="id-ID" sz="3600" dirty="0">
              <a:latin typeface="Aharoni" pitchFamily="2" charset="-79"/>
              <a:cs typeface="Aharoni" pitchFamily="2" charset="-79"/>
              <a:sym typeface="Wingdings" pitchFamily="2" charset="2"/>
            </a:endParaRPr>
          </a:p>
          <a:p>
            <a:pPr algn="ctr">
              <a:buNone/>
            </a:pPr>
            <a:r>
              <a:rPr lang="id-ID" sz="3600" dirty="0">
                <a:latin typeface="Aharoni" pitchFamily="2" charset="-79"/>
                <a:cs typeface="Aharoni" pitchFamily="2" charset="-79"/>
                <a:sym typeface="Wingdings" pitchFamily="2" charset="2"/>
              </a:rPr>
              <a:t>       </a:t>
            </a:r>
            <a:endParaRPr lang="id-ID" sz="3600" dirty="0">
              <a:latin typeface="Aharoni" pitchFamily="2" charset="-79"/>
              <a:cs typeface="Aharoni" pitchFamily="2" charset="-79"/>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Rectangle 22"/>
          <p:cNvSpPr/>
          <p:nvPr/>
        </p:nvSpPr>
        <p:spPr>
          <a:xfrm>
            <a:off x="428596" y="2143116"/>
            <a:ext cx="1714512" cy="1857388"/>
          </a:xfrm>
          <a:prstGeom prst="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en-US" sz="2100" b="1" dirty="0">
                <a:solidFill>
                  <a:schemeClr val="tx1"/>
                </a:solidFill>
                <a:latin typeface="+mj-lt"/>
                <a:cs typeface="Andalus" pitchFamily="18" charset="-78"/>
              </a:rPr>
              <a:t>The Psychology of Language </a:t>
            </a:r>
          </a:p>
        </p:txBody>
      </p:sp>
      <p:cxnSp>
        <p:nvCxnSpPr>
          <p:cNvPr id="24" name="Straight Connector 23"/>
          <p:cNvCxnSpPr/>
          <p:nvPr/>
        </p:nvCxnSpPr>
        <p:spPr>
          <a:xfrm rot="5400000">
            <a:off x="1035821" y="3036093"/>
            <a:ext cx="3071833" cy="1"/>
          </a:xfrm>
          <a:prstGeom prst="line">
            <a:avLst/>
          </a:prstGeom>
        </p:spPr>
        <p:style>
          <a:lnRef idx="3">
            <a:schemeClr val="accent2"/>
          </a:lnRef>
          <a:fillRef idx="0">
            <a:schemeClr val="accent2"/>
          </a:fillRef>
          <a:effectRef idx="2">
            <a:schemeClr val="accent2"/>
          </a:effectRef>
          <a:fontRef idx="minor">
            <a:schemeClr val="tx1"/>
          </a:fontRef>
        </p:style>
      </p:cxnSp>
      <p:cxnSp>
        <p:nvCxnSpPr>
          <p:cNvPr id="25" name="Straight Arrow Connector 24"/>
          <p:cNvCxnSpPr/>
          <p:nvPr/>
        </p:nvCxnSpPr>
        <p:spPr>
          <a:xfrm>
            <a:off x="2571736" y="1500174"/>
            <a:ext cx="428628" cy="1588"/>
          </a:xfrm>
          <a:prstGeom prst="straightConnector1">
            <a:avLst/>
          </a:prstGeom>
          <a:ln>
            <a:tailEnd type="arrow"/>
          </a:ln>
        </p:spPr>
        <p:style>
          <a:lnRef idx="3">
            <a:schemeClr val="accent2"/>
          </a:lnRef>
          <a:fillRef idx="0">
            <a:schemeClr val="accent2"/>
          </a:fillRef>
          <a:effectRef idx="2">
            <a:schemeClr val="accent2"/>
          </a:effectRef>
          <a:fontRef idx="minor">
            <a:schemeClr val="tx1"/>
          </a:fontRef>
        </p:style>
      </p:cxnSp>
      <p:cxnSp>
        <p:nvCxnSpPr>
          <p:cNvPr id="27" name="Straight Arrow Connector 26"/>
          <p:cNvCxnSpPr/>
          <p:nvPr/>
        </p:nvCxnSpPr>
        <p:spPr>
          <a:xfrm>
            <a:off x="2571736" y="4572008"/>
            <a:ext cx="428628" cy="1588"/>
          </a:xfrm>
          <a:prstGeom prst="straightConnector1">
            <a:avLst/>
          </a:prstGeom>
          <a:ln>
            <a:tailEnd type="arrow"/>
          </a:ln>
        </p:spPr>
        <p:style>
          <a:lnRef idx="3">
            <a:schemeClr val="accent2"/>
          </a:lnRef>
          <a:fillRef idx="0">
            <a:schemeClr val="accent2"/>
          </a:fillRef>
          <a:effectRef idx="2">
            <a:schemeClr val="accent2"/>
          </a:effectRef>
          <a:fontRef idx="minor">
            <a:schemeClr val="tx1"/>
          </a:fontRef>
        </p:style>
      </p:cxnSp>
      <p:sp>
        <p:nvSpPr>
          <p:cNvPr id="33" name="Rectangle 32">
            <a:hlinkClick r:id="rId2" action="ppaction://hlinksldjump"/>
          </p:cNvPr>
          <p:cNvSpPr/>
          <p:nvPr/>
        </p:nvSpPr>
        <p:spPr>
          <a:xfrm>
            <a:off x="3000364" y="1000108"/>
            <a:ext cx="2071702" cy="100013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solidFill>
                  <a:schemeClr val="tx1"/>
                </a:solidFill>
              </a:rPr>
              <a:t>1. An Overview of Psychology</a:t>
            </a:r>
          </a:p>
        </p:txBody>
      </p:sp>
      <p:sp>
        <p:nvSpPr>
          <p:cNvPr id="35" name="Rectangle 34">
            <a:hlinkClick r:id="rId3" action="ppaction://hlinksldjump"/>
          </p:cNvPr>
          <p:cNvSpPr/>
          <p:nvPr/>
        </p:nvSpPr>
        <p:spPr>
          <a:xfrm>
            <a:off x="3000364" y="4000504"/>
            <a:ext cx="2214578" cy="100013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solidFill>
                  <a:schemeClr val="tx1"/>
                </a:solidFill>
              </a:rPr>
              <a:t>2. The Study of Language </a:t>
            </a:r>
          </a:p>
        </p:txBody>
      </p:sp>
      <p:cxnSp>
        <p:nvCxnSpPr>
          <p:cNvPr id="39" name="Straight Connector 38"/>
          <p:cNvCxnSpPr/>
          <p:nvPr/>
        </p:nvCxnSpPr>
        <p:spPr>
          <a:xfrm rot="5400000">
            <a:off x="5180017" y="1464455"/>
            <a:ext cx="785024" cy="794"/>
          </a:xfrm>
          <a:prstGeom prst="line">
            <a:avLst/>
          </a:prstGeom>
        </p:spPr>
        <p:style>
          <a:lnRef idx="3">
            <a:schemeClr val="dk1"/>
          </a:lnRef>
          <a:fillRef idx="0">
            <a:schemeClr val="dk1"/>
          </a:fillRef>
          <a:effectRef idx="2">
            <a:schemeClr val="dk1"/>
          </a:effectRef>
          <a:fontRef idx="minor">
            <a:schemeClr val="tx1"/>
          </a:fontRef>
        </p:style>
      </p:cxnSp>
      <p:cxnSp>
        <p:nvCxnSpPr>
          <p:cNvPr id="40" name="Straight Arrow Connector 39"/>
          <p:cNvCxnSpPr/>
          <p:nvPr/>
        </p:nvCxnSpPr>
        <p:spPr>
          <a:xfrm>
            <a:off x="5572132" y="1069958"/>
            <a:ext cx="428628" cy="1588"/>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cxnSp>
        <p:nvCxnSpPr>
          <p:cNvPr id="45" name="Straight Arrow Connector 44"/>
          <p:cNvCxnSpPr/>
          <p:nvPr/>
        </p:nvCxnSpPr>
        <p:spPr>
          <a:xfrm>
            <a:off x="5572132" y="1857364"/>
            <a:ext cx="428628" cy="1588"/>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sp>
        <p:nvSpPr>
          <p:cNvPr id="46" name="Rectangle 45">
            <a:hlinkClick r:id="rId4" action="ppaction://hlinksldjump"/>
          </p:cNvPr>
          <p:cNvSpPr/>
          <p:nvPr/>
        </p:nvSpPr>
        <p:spPr>
          <a:xfrm>
            <a:off x="6000760" y="714356"/>
            <a:ext cx="2643206" cy="571480"/>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US" sz="2000" dirty="0">
                <a:solidFill>
                  <a:schemeClr val="tx1"/>
                </a:solidFill>
              </a:rPr>
              <a:t>A  Brief History</a:t>
            </a:r>
          </a:p>
        </p:txBody>
      </p:sp>
      <p:sp>
        <p:nvSpPr>
          <p:cNvPr id="51" name="Rectangle 50">
            <a:hlinkClick r:id="rId5" action="ppaction://hlinksldjump"/>
          </p:cNvPr>
          <p:cNvSpPr/>
          <p:nvPr/>
        </p:nvSpPr>
        <p:spPr>
          <a:xfrm>
            <a:off x="6000760" y="1428736"/>
            <a:ext cx="2643206" cy="785818"/>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US" sz="2000" dirty="0">
                <a:solidFill>
                  <a:schemeClr val="tx1"/>
                </a:solidFill>
              </a:rPr>
              <a:t>What is Psycholinguistics</a:t>
            </a:r>
            <a:r>
              <a:rPr lang="id-ID" sz="2000" dirty="0">
                <a:solidFill>
                  <a:schemeClr val="tx1"/>
                </a:solidFill>
              </a:rPr>
              <a:t>?</a:t>
            </a:r>
            <a:endParaRPr lang="en-US" sz="2000" dirty="0">
              <a:solidFill>
                <a:schemeClr val="tx1"/>
              </a:solidFill>
            </a:endParaRPr>
          </a:p>
        </p:txBody>
      </p:sp>
      <p:cxnSp>
        <p:nvCxnSpPr>
          <p:cNvPr id="54" name="Straight Connector 53"/>
          <p:cNvCxnSpPr/>
          <p:nvPr/>
        </p:nvCxnSpPr>
        <p:spPr>
          <a:xfrm rot="5400000">
            <a:off x="4072331" y="4500173"/>
            <a:ext cx="3286148" cy="794"/>
          </a:xfrm>
          <a:prstGeom prst="line">
            <a:avLst/>
          </a:prstGeom>
        </p:spPr>
        <p:style>
          <a:lnRef idx="3">
            <a:schemeClr val="dk1"/>
          </a:lnRef>
          <a:fillRef idx="0">
            <a:schemeClr val="dk1"/>
          </a:fillRef>
          <a:effectRef idx="2">
            <a:schemeClr val="dk1"/>
          </a:effectRef>
          <a:fontRef idx="minor">
            <a:schemeClr val="tx1"/>
          </a:fontRef>
        </p:style>
      </p:cxnSp>
      <p:cxnSp>
        <p:nvCxnSpPr>
          <p:cNvPr id="55" name="Straight Arrow Connector 54"/>
          <p:cNvCxnSpPr/>
          <p:nvPr/>
        </p:nvCxnSpPr>
        <p:spPr>
          <a:xfrm>
            <a:off x="5715008" y="2857496"/>
            <a:ext cx="428628" cy="1588"/>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cxnSp>
        <p:nvCxnSpPr>
          <p:cNvPr id="56" name="Straight Arrow Connector 55"/>
          <p:cNvCxnSpPr/>
          <p:nvPr/>
        </p:nvCxnSpPr>
        <p:spPr>
          <a:xfrm>
            <a:off x="5715008" y="3500438"/>
            <a:ext cx="428628" cy="1588"/>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cxnSp>
        <p:nvCxnSpPr>
          <p:cNvPr id="57" name="Straight Arrow Connector 56"/>
          <p:cNvCxnSpPr/>
          <p:nvPr/>
        </p:nvCxnSpPr>
        <p:spPr>
          <a:xfrm>
            <a:off x="5715008" y="6142056"/>
            <a:ext cx="428628" cy="1588"/>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sp>
        <p:nvSpPr>
          <p:cNvPr id="61" name="Rectangle 60">
            <a:hlinkClick r:id="rId6" action="ppaction://hlinksldjump"/>
          </p:cNvPr>
          <p:cNvSpPr/>
          <p:nvPr/>
        </p:nvSpPr>
        <p:spPr>
          <a:xfrm>
            <a:off x="6143636" y="2571744"/>
            <a:ext cx="2500330" cy="57150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solidFill>
                  <a:schemeClr val="tx1"/>
                </a:solidFill>
              </a:rPr>
              <a:t>Language Structure</a:t>
            </a:r>
          </a:p>
        </p:txBody>
      </p:sp>
      <p:sp>
        <p:nvSpPr>
          <p:cNvPr id="65" name="Rectangle 64"/>
          <p:cNvSpPr/>
          <p:nvPr/>
        </p:nvSpPr>
        <p:spPr>
          <a:xfrm>
            <a:off x="6143636" y="5857892"/>
            <a:ext cx="2500330" cy="57150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Competence and Performance</a:t>
            </a:r>
          </a:p>
        </p:txBody>
      </p:sp>
      <p:cxnSp>
        <p:nvCxnSpPr>
          <p:cNvPr id="67" name="Straight Arrow Connector 66"/>
          <p:cNvCxnSpPr/>
          <p:nvPr/>
        </p:nvCxnSpPr>
        <p:spPr>
          <a:xfrm>
            <a:off x="2143108" y="3070222"/>
            <a:ext cx="428628" cy="1588"/>
          </a:xfrm>
          <a:prstGeom prst="straightConnector1">
            <a:avLst/>
          </a:prstGeom>
          <a:ln>
            <a:tailEnd type="arrow"/>
          </a:ln>
        </p:spPr>
        <p:style>
          <a:lnRef idx="3">
            <a:schemeClr val="accent2"/>
          </a:lnRef>
          <a:fillRef idx="0">
            <a:schemeClr val="accent2"/>
          </a:fillRef>
          <a:effectRef idx="2">
            <a:schemeClr val="accent2"/>
          </a:effectRef>
          <a:fontRef idx="minor">
            <a:schemeClr val="tx1"/>
          </a:fontRef>
        </p:style>
      </p:cxnSp>
      <p:cxnSp>
        <p:nvCxnSpPr>
          <p:cNvPr id="68" name="Straight Arrow Connector 67"/>
          <p:cNvCxnSpPr/>
          <p:nvPr/>
        </p:nvCxnSpPr>
        <p:spPr>
          <a:xfrm>
            <a:off x="5214942" y="4498982"/>
            <a:ext cx="500066" cy="1588"/>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cxnSp>
        <p:nvCxnSpPr>
          <p:cNvPr id="75" name="Straight Arrow Connector 74"/>
          <p:cNvCxnSpPr/>
          <p:nvPr/>
        </p:nvCxnSpPr>
        <p:spPr>
          <a:xfrm>
            <a:off x="5072066" y="1500174"/>
            <a:ext cx="500066" cy="1588"/>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cxnSp>
        <p:nvCxnSpPr>
          <p:cNvPr id="82" name="Straight Connector 81"/>
          <p:cNvCxnSpPr/>
          <p:nvPr/>
        </p:nvCxnSpPr>
        <p:spPr>
          <a:xfrm rot="5400000">
            <a:off x="5465769" y="4606933"/>
            <a:ext cx="1785950" cy="1588"/>
          </a:xfrm>
          <a:prstGeom prst="line">
            <a:avLst/>
          </a:prstGeom>
        </p:spPr>
        <p:style>
          <a:lnRef idx="3">
            <a:schemeClr val="accent6"/>
          </a:lnRef>
          <a:fillRef idx="0">
            <a:schemeClr val="accent6"/>
          </a:fillRef>
          <a:effectRef idx="2">
            <a:schemeClr val="accent6"/>
          </a:effectRef>
          <a:fontRef idx="minor">
            <a:schemeClr val="tx1"/>
          </a:fontRef>
        </p:style>
      </p:cxnSp>
      <p:cxnSp>
        <p:nvCxnSpPr>
          <p:cNvPr id="87" name="Straight Arrow Connector 86"/>
          <p:cNvCxnSpPr/>
          <p:nvPr/>
        </p:nvCxnSpPr>
        <p:spPr>
          <a:xfrm>
            <a:off x="6357950" y="4141792"/>
            <a:ext cx="428628" cy="1588"/>
          </a:xfrm>
          <a:prstGeom prst="straightConnector1">
            <a:avLst/>
          </a:prstGeom>
          <a:ln>
            <a:tailEnd type="arrow"/>
          </a:ln>
        </p:spPr>
        <p:style>
          <a:lnRef idx="3">
            <a:schemeClr val="accent6"/>
          </a:lnRef>
          <a:fillRef idx="0">
            <a:schemeClr val="accent6"/>
          </a:fillRef>
          <a:effectRef idx="2">
            <a:schemeClr val="accent6"/>
          </a:effectRef>
          <a:fontRef idx="minor">
            <a:schemeClr val="tx1"/>
          </a:fontRef>
        </p:style>
      </p:cxnSp>
      <p:cxnSp>
        <p:nvCxnSpPr>
          <p:cNvPr id="88" name="Straight Arrow Connector 87"/>
          <p:cNvCxnSpPr/>
          <p:nvPr/>
        </p:nvCxnSpPr>
        <p:spPr>
          <a:xfrm>
            <a:off x="6357950" y="4784734"/>
            <a:ext cx="428628" cy="1588"/>
          </a:xfrm>
          <a:prstGeom prst="straightConnector1">
            <a:avLst/>
          </a:prstGeom>
          <a:ln>
            <a:tailEnd type="arrow"/>
          </a:ln>
        </p:spPr>
        <p:style>
          <a:lnRef idx="3">
            <a:schemeClr val="accent6"/>
          </a:lnRef>
          <a:fillRef idx="0">
            <a:schemeClr val="accent6"/>
          </a:fillRef>
          <a:effectRef idx="2">
            <a:schemeClr val="accent6"/>
          </a:effectRef>
          <a:fontRef idx="minor">
            <a:schemeClr val="tx1"/>
          </a:fontRef>
        </p:style>
      </p:cxnSp>
      <p:cxnSp>
        <p:nvCxnSpPr>
          <p:cNvPr id="89" name="Straight Arrow Connector 88"/>
          <p:cNvCxnSpPr/>
          <p:nvPr/>
        </p:nvCxnSpPr>
        <p:spPr>
          <a:xfrm>
            <a:off x="6357950" y="5499114"/>
            <a:ext cx="428628" cy="1588"/>
          </a:xfrm>
          <a:prstGeom prst="straightConnector1">
            <a:avLst/>
          </a:prstGeom>
          <a:ln>
            <a:tailEnd type="arrow"/>
          </a:ln>
        </p:spPr>
        <p:style>
          <a:lnRef idx="3">
            <a:schemeClr val="accent6"/>
          </a:lnRef>
          <a:fillRef idx="0">
            <a:schemeClr val="accent6"/>
          </a:fillRef>
          <a:effectRef idx="2">
            <a:schemeClr val="accent6"/>
          </a:effectRef>
          <a:fontRef idx="minor">
            <a:schemeClr val="tx1"/>
          </a:fontRef>
        </p:style>
      </p:cxnSp>
      <p:sp>
        <p:nvSpPr>
          <p:cNvPr id="92" name="Rectangle 91"/>
          <p:cNvSpPr/>
          <p:nvPr/>
        </p:nvSpPr>
        <p:spPr>
          <a:xfrm>
            <a:off x="6786578" y="3857628"/>
            <a:ext cx="1857388" cy="57150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solidFill>
                  <a:schemeClr val="tx1"/>
                </a:solidFill>
              </a:rPr>
              <a:t>Speech Acts</a:t>
            </a:r>
          </a:p>
        </p:txBody>
      </p:sp>
      <p:sp>
        <p:nvSpPr>
          <p:cNvPr id="93" name="Rectangle 92"/>
          <p:cNvSpPr/>
          <p:nvPr/>
        </p:nvSpPr>
        <p:spPr>
          <a:xfrm>
            <a:off x="6786578" y="4500570"/>
            <a:ext cx="1857388" cy="57150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Proportional Content</a:t>
            </a:r>
          </a:p>
        </p:txBody>
      </p:sp>
      <p:sp>
        <p:nvSpPr>
          <p:cNvPr id="94" name="Rectangle 93"/>
          <p:cNvSpPr/>
          <p:nvPr/>
        </p:nvSpPr>
        <p:spPr>
          <a:xfrm>
            <a:off x="6786578" y="5143512"/>
            <a:ext cx="1857388" cy="64294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solidFill>
                  <a:schemeClr val="tx1"/>
                </a:solidFill>
              </a:rPr>
              <a:t>Thematic Structure</a:t>
            </a:r>
          </a:p>
        </p:txBody>
      </p:sp>
      <p:sp>
        <p:nvSpPr>
          <p:cNvPr id="36" name="Rectangle 35">
            <a:hlinkClick r:id="rId7" action="ppaction://hlinksldjump"/>
          </p:cNvPr>
          <p:cNvSpPr/>
          <p:nvPr/>
        </p:nvSpPr>
        <p:spPr>
          <a:xfrm>
            <a:off x="6143636" y="3214686"/>
            <a:ext cx="2500330" cy="57150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solidFill>
                  <a:schemeClr val="tx1"/>
                </a:solidFill>
              </a:rPr>
              <a:t>Language Function</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57224" y="500042"/>
            <a:ext cx="5929354" cy="785818"/>
          </a:xfrm>
        </p:spPr>
        <p:txBody>
          <a:bodyPr/>
          <a:lstStyle/>
          <a:p>
            <a:pPr algn="l"/>
            <a:r>
              <a:rPr lang="en-US" sz="3400" b="1" dirty="0">
                <a:latin typeface="Agency FB" pitchFamily="34" charset="0"/>
                <a:cs typeface="Aharoni" pitchFamily="2" charset="-79"/>
              </a:rPr>
              <a:t>1. An Overview of Psycholinguistics</a:t>
            </a:r>
          </a:p>
        </p:txBody>
      </p:sp>
      <p:sp>
        <p:nvSpPr>
          <p:cNvPr id="3" name="Content Placeholder 2"/>
          <p:cNvSpPr>
            <a:spLocks noGrp="1"/>
          </p:cNvSpPr>
          <p:nvPr>
            <p:ph idx="1"/>
          </p:nvPr>
        </p:nvSpPr>
        <p:spPr>
          <a:xfrm>
            <a:off x="671068" y="1052737"/>
            <a:ext cx="7615708" cy="5386274"/>
          </a:xfrm>
        </p:spPr>
        <p:txBody>
          <a:bodyPr/>
          <a:lstStyle/>
          <a:p>
            <a:pPr algn="just">
              <a:buNone/>
            </a:pPr>
            <a:r>
              <a:rPr lang="en-US" sz="3000" dirty="0">
                <a:latin typeface="Agency FB" pitchFamily="34" charset="0"/>
                <a:cs typeface="Angsana New" pitchFamily="18" charset="-34"/>
              </a:rPr>
              <a:t>Introduction</a:t>
            </a:r>
          </a:p>
          <a:p>
            <a:pPr algn="just"/>
            <a:r>
              <a:rPr lang="en-US" sz="2800" b="1" dirty="0">
                <a:latin typeface="Times New Roman" panose="02020603050405020304" pitchFamily="18" charset="0"/>
                <a:ea typeface="+mj-ea"/>
                <a:cs typeface="Times New Roman" panose="02020603050405020304" pitchFamily="18" charset="0"/>
              </a:rPr>
              <a:t>Psycholinguistics</a:t>
            </a:r>
            <a:r>
              <a:rPr lang="en-US" sz="3000" dirty="0">
                <a:latin typeface="Times New Roman" panose="02020603050405020304" pitchFamily="18" charset="0"/>
                <a:cs typeface="Times New Roman" panose="02020603050405020304" pitchFamily="18" charset="0"/>
              </a:rPr>
              <a:t> has became a very influential field of study.</a:t>
            </a:r>
          </a:p>
          <a:p>
            <a:pPr algn="just"/>
            <a:r>
              <a:rPr lang="en-US" sz="1800" dirty="0">
                <a:latin typeface="Times New Roman" panose="02020603050405020304" pitchFamily="18" charset="0"/>
                <a:cs typeface="Times New Roman" panose="02020603050405020304" pitchFamily="18" charset="0"/>
              </a:rPr>
              <a:t>Psycholinguistics</a:t>
            </a:r>
            <a:r>
              <a:rPr lang="en-US" sz="3000" dirty="0">
                <a:latin typeface="Times New Roman" panose="02020603050405020304" pitchFamily="18" charset="0"/>
                <a:cs typeface="Times New Roman" panose="02020603050405020304" pitchFamily="18" charset="0"/>
              </a:rPr>
              <a:t> is part of the field of cognitive science, and is the study of how individuals</a:t>
            </a:r>
            <a:r>
              <a:rPr lang="id-ID" sz="3000" dirty="0">
                <a:latin typeface="Times New Roman" panose="02020603050405020304" pitchFamily="18" charset="0"/>
                <a:cs typeface="Times New Roman" panose="02020603050405020304" pitchFamily="18" charset="0"/>
              </a:rPr>
              <a:t>.</a:t>
            </a:r>
          </a:p>
          <a:p>
            <a:pPr algn="just"/>
            <a:r>
              <a:rPr lang="id-ID" sz="3000" dirty="0">
                <a:latin typeface="Times New Roman" panose="02020603050405020304" pitchFamily="18" charset="0"/>
                <a:cs typeface="Times New Roman" panose="02020603050405020304" pitchFamily="18" charset="0"/>
              </a:rPr>
              <a:t>Psycholinguistics are also interested in the social rules involved in language use and the brain mechanisms </a:t>
            </a:r>
            <a:r>
              <a:rPr lang="id-ID" sz="3000" dirty="0">
                <a:latin typeface="Agency FB" pitchFamily="34" charset="0"/>
                <a:cs typeface="Angsana New" pitchFamily="18" charset="-34"/>
              </a:rPr>
              <a:t>associated with language.</a:t>
            </a:r>
            <a:r>
              <a:rPr lang="en-US" sz="3000" dirty="0">
                <a:latin typeface="Agency FB" pitchFamily="34" charset="0"/>
                <a:cs typeface="Angsana New" pitchFamily="18" charset="-34"/>
              </a:rPr>
              <a:t> </a:t>
            </a:r>
          </a:p>
          <a:p>
            <a:pPr algn="just">
              <a:buNone/>
            </a:pPr>
            <a:endParaRPr lang="en-US" sz="3000" dirty="0">
              <a:latin typeface="Agency FB" pitchFamily="34" charset="0"/>
            </a:endParaRPr>
          </a:p>
        </p:txBody>
      </p:sp>
      <p:sp>
        <p:nvSpPr>
          <p:cNvPr id="4" name="Right Arrow 3">
            <a:hlinkClick r:id="rId2" action="ppaction://hlinksldjump"/>
          </p:cNvPr>
          <p:cNvSpPr/>
          <p:nvPr/>
        </p:nvSpPr>
        <p:spPr>
          <a:xfrm rot="10800000">
            <a:off x="7786710" y="5786454"/>
            <a:ext cx="686222" cy="65255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85786" y="428604"/>
            <a:ext cx="5143536" cy="857256"/>
          </a:xfrm>
        </p:spPr>
        <p:txBody>
          <a:bodyPr/>
          <a:lstStyle/>
          <a:p>
            <a:pPr algn="l"/>
            <a:r>
              <a:rPr lang="id-ID" dirty="0">
                <a:latin typeface="Agency FB" pitchFamily="34" charset="0"/>
              </a:rPr>
              <a:t>1. A Brief History</a:t>
            </a:r>
          </a:p>
        </p:txBody>
      </p:sp>
      <p:sp>
        <p:nvSpPr>
          <p:cNvPr id="3" name="Content Placeholder 2"/>
          <p:cNvSpPr>
            <a:spLocks noGrp="1"/>
          </p:cNvSpPr>
          <p:nvPr>
            <p:ph idx="1"/>
          </p:nvPr>
        </p:nvSpPr>
        <p:spPr>
          <a:xfrm>
            <a:off x="251520" y="1285860"/>
            <a:ext cx="8321008" cy="5072098"/>
          </a:xfrm>
        </p:spPr>
        <p:txBody>
          <a:bodyPr/>
          <a:lstStyle/>
          <a:p>
            <a:pPr algn="just"/>
            <a:r>
              <a:rPr lang="id-ID" sz="2800" b="1" dirty="0">
                <a:latin typeface="Times New Roman" panose="02020603050405020304" pitchFamily="18" charset="0"/>
                <a:ea typeface="+mj-ea"/>
                <a:cs typeface="Times New Roman" panose="02020603050405020304" pitchFamily="18" charset="0"/>
              </a:rPr>
              <a:t>The term psycholinguistic suggests that this is a field which depends in some crucial way on the theories and intellectual interchange of both psychology and linguistic.</a:t>
            </a:r>
          </a:p>
          <a:p>
            <a:pPr algn="just"/>
            <a:r>
              <a:rPr lang="id-ID" sz="2800" b="1" dirty="0">
                <a:latin typeface="Times New Roman" panose="02020603050405020304" pitchFamily="18" charset="0"/>
                <a:ea typeface="+mj-ea"/>
                <a:cs typeface="Times New Roman" panose="02020603050405020304" pitchFamily="18" charset="0"/>
              </a:rPr>
              <a:t>Most literatures in the field assume that psycholinguistics has its origins in the late 1950s and 1960s. </a:t>
            </a:r>
          </a:p>
          <a:p>
            <a:pPr algn="just"/>
            <a:r>
              <a:rPr lang="id-ID" sz="2800" b="1" dirty="0">
                <a:latin typeface="Times New Roman" panose="02020603050405020304" pitchFamily="18" charset="0"/>
                <a:ea typeface="+mj-ea"/>
                <a:cs typeface="Times New Roman" panose="02020603050405020304" pitchFamily="18" charset="0"/>
              </a:rPr>
              <a:t>In some respects in this true, in that it was only then that psycholinguistics began to develop as an identifiable discipline within the psychology literature.</a:t>
            </a:r>
          </a:p>
          <a:p>
            <a:pPr algn="just"/>
            <a:endParaRPr lang="id-ID" sz="2900" dirty="0">
              <a:latin typeface="Agency FB" pitchFamily="34"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857356" y="857232"/>
            <a:ext cx="6715172" cy="5500726"/>
          </a:xfrm>
        </p:spPr>
        <p:txBody>
          <a:bodyPr/>
          <a:lstStyle/>
          <a:p>
            <a:pPr algn="just"/>
            <a:r>
              <a:rPr lang="id-ID" sz="2900" dirty="0">
                <a:latin typeface="Agency FB" pitchFamily="34" charset="0"/>
              </a:rPr>
              <a:t>The earliest to write about language and the brain were the ancient Egyptians who were the first to write about anything et all. A catalog of the effects of head injury exists in what is now reffered to as the Edwin Smith Surgical Papyrus. This is presumed to be the first recorded case of aphasia-language breakdown following brain trauma. They believed instead that the heart was the seat of the soul and warehouse for memory.</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85918" y="1000108"/>
            <a:ext cx="6643734" cy="4500594"/>
          </a:xfrm>
        </p:spPr>
        <p:txBody>
          <a:bodyPr/>
          <a:lstStyle/>
          <a:p>
            <a:pPr algn="just"/>
            <a:r>
              <a:rPr lang="id-ID" dirty="0">
                <a:latin typeface="Agency FB" pitchFamily="34" charset="0"/>
              </a:rPr>
              <a:t>The pre-history of psycholinguistic was dominated by philophical assumption. The term is used loosely as there was no systematic and on going questioning of the relationship between mind and language or brain and language. Pre-history of psycholinguistics lacks such experimention.</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857356" y="500042"/>
            <a:ext cx="6715172" cy="5786478"/>
          </a:xfrm>
        </p:spPr>
        <p:txBody>
          <a:bodyPr/>
          <a:lstStyle/>
          <a:p>
            <a:pPr algn="just"/>
            <a:r>
              <a:rPr lang="id-ID" sz="2900" dirty="0">
                <a:latin typeface="Agency FB" pitchFamily="34" charset="0"/>
              </a:rPr>
              <a:t>Steinberg and Altmann describe the pre-history of psycholinguistic “experiments”, involving four cases. First, the ancient Greek historian Herodetos wrote in his Histories a story from priests in Egypt about one of their kings. At about 2 years of age, the shepherd heard the children speak their first word, bekos. This word meant bread in the Phrygian language.</a:t>
            </a:r>
          </a:p>
          <a:p>
            <a:pPr algn="just"/>
            <a:r>
              <a:rPr lang="id-ID" sz="2900" dirty="0">
                <a:latin typeface="Agency FB" pitchFamily="34" charset="0"/>
              </a:rPr>
              <a:t>Second, King James IV of Scotland also conducted similiar experiment on the island of InchKeith with Infants. The first words were perfect Hebrew. The king believed because this had been the language of the first humans, Adam and Eve.</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85918" y="928670"/>
            <a:ext cx="6715172" cy="4429156"/>
          </a:xfrm>
        </p:spPr>
        <p:txBody>
          <a:bodyPr/>
          <a:lstStyle/>
          <a:p>
            <a:pPr algn="just"/>
            <a:r>
              <a:rPr lang="id-ID" dirty="0">
                <a:latin typeface="Agency FB" pitchFamily="34" charset="0"/>
              </a:rPr>
              <a:t>Third, King Frederick II of Hohenstaufen had tried the same experiment but gave up after it was found that the children could not live without some social interaction.</a:t>
            </a:r>
          </a:p>
          <a:p>
            <a:pPr algn="just"/>
            <a:r>
              <a:rPr lang="id-ID" dirty="0">
                <a:latin typeface="Agency FB" pitchFamily="34" charset="0"/>
              </a:rPr>
              <a:t>The last one was Akbar the Great, the grandfather of Shah Jahan who built the Taj Mahal, similarly failed to discover man’s ‘natural language’</a:t>
            </a:r>
          </a:p>
        </p:txBody>
      </p:sp>
    </p:spTree>
  </p:cSld>
  <p:clrMapOvr>
    <a:masterClrMapping/>
  </p:clrMapOvr>
</p:sld>
</file>

<file path=ppt/theme/theme1.xml><?xml version="1.0" encoding="utf-8"?>
<a:theme xmlns:a="http://schemas.openxmlformats.org/drawingml/2006/main" name="Diseño predeterminado">
  <a:themeElements>
    <a:clrScheme name="Diseño predetermina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iseño predeterminado">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iseño predetermina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iseño predeterminado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iseño predeterminado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iseño predeterminado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iseño predeterminado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iseño predeterminado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iseño predeterminado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iseño predeterminado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iseño predeterminado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iseño predeterminado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iseño predeterminado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iseño predeterminado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1591</TotalTime>
  <Words>1667</Words>
  <Application>Microsoft Office PowerPoint</Application>
  <PresentationFormat>On-screen Show (4:3)</PresentationFormat>
  <Paragraphs>123</Paragraphs>
  <Slides>25</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25</vt:i4>
      </vt:variant>
    </vt:vector>
  </HeadingPairs>
  <TitlesOfParts>
    <vt:vector size="32" baseType="lpstr">
      <vt:lpstr>Agency FB</vt:lpstr>
      <vt:lpstr>Aharoni</vt:lpstr>
      <vt:lpstr>Andalus</vt:lpstr>
      <vt:lpstr>Arial</vt:lpstr>
      <vt:lpstr>Times New Roman</vt:lpstr>
      <vt:lpstr>Wingdings</vt:lpstr>
      <vt:lpstr>Diseño predeterminado</vt:lpstr>
      <vt:lpstr>PSYCHOLINGUISTICS  CHAPTER 1  THE PSYCHOLOGY OF LANGUAGE</vt:lpstr>
      <vt:lpstr>PowerPoint Presentation</vt:lpstr>
      <vt:lpstr>PowerPoint Presentation</vt:lpstr>
      <vt:lpstr>1. An Overview of Psycholinguistics</vt:lpstr>
      <vt:lpstr>1. A Brief History</vt:lpstr>
      <vt:lpstr>PowerPoint Presentation</vt:lpstr>
      <vt:lpstr>PowerPoint Presentation</vt:lpstr>
      <vt:lpstr>PowerPoint Presentation</vt:lpstr>
      <vt:lpstr>PowerPoint Presentation</vt:lpstr>
      <vt:lpstr>PowerPoint Presentation</vt:lpstr>
      <vt:lpstr>2. What is Psycholinguistics?</vt:lpstr>
      <vt:lpstr>PowerPoint Presentation</vt:lpstr>
      <vt:lpstr>PowerPoint Presentation</vt:lpstr>
      <vt:lpstr>2. Language Function</vt:lpstr>
      <vt:lpstr>PowerPoint Presentation</vt:lpstr>
      <vt:lpstr>a. Speech Acts</vt:lpstr>
      <vt:lpstr>PowerPoint Presentation</vt:lpstr>
      <vt:lpstr>PowerPoint Presentation</vt:lpstr>
      <vt:lpstr>PowerPoint Presentation</vt:lpstr>
      <vt:lpstr>b. Propositional Content</vt:lpstr>
      <vt:lpstr>c. Thematic Structure</vt:lpstr>
      <vt:lpstr>3. Competence and Performance</vt:lpstr>
      <vt:lpstr>PowerPoint Presentation</vt:lpstr>
      <vt:lpstr>PowerPoint Presentation</vt:lpstr>
      <vt:lpstr>PowerPoint Presentation</vt:lpstr>
    </vt:vector>
  </TitlesOfParts>
  <Company>Toshiba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Mariajose</dc:creator>
  <cp:lastModifiedBy>DELL</cp:lastModifiedBy>
  <cp:revision>123</cp:revision>
  <dcterms:created xsi:type="dcterms:W3CDTF">2009-10-07T17:55:06Z</dcterms:created>
  <dcterms:modified xsi:type="dcterms:W3CDTF">2020-05-01T18:50:41Z</dcterms:modified>
</cp:coreProperties>
</file>