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5"/>
  </p:notesMasterIdLst>
  <p:sldIdLst>
    <p:sldId id="309" r:id="rId2"/>
    <p:sldId id="256" r:id="rId3"/>
    <p:sldId id="257" r:id="rId4"/>
    <p:sldId id="259" r:id="rId5"/>
    <p:sldId id="260" r:id="rId6"/>
    <p:sldId id="262" r:id="rId7"/>
    <p:sldId id="308" r:id="rId8"/>
    <p:sldId id="267" r:id="rId9"/>
    <p:sldId id="268" r:id="rId10"/>
    <p:sldId id="269" r:id="rId11"/>
    <p:sldId id="278" r:id="rId12"/>
    <p:sldId id="310" r:id="rId13"/>
    <p:sldId id="284" r:id="rId14"/>
    <p:sldId id="287" r:id="rId15"/>
    <p:sldId id="303" r:id="rId16"/>
    <p:sldId id="304" r:id="rId17"/>
    <p:sldId id="306" r:id="rId18"/>
    <p:sldId id="305" r:id="rId19"/>
    <p:sldId id="289" r:id="rId20"/>
    <p:sldId id="291" r:id="rId21"/>
    <p:sldId id="300" r:id="rId22"/>
    <p:sldId id="307"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24EBFA-7CAC-4DF7-8FB5-F7C6F0477C62}" type="datetimeFigureOut">
              <a:rPr lang="en-US" smtClean="0"/>
              <a:pPr/>
              <a:t>2/21/2020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F5A04-7AC4-4D79-8FEF-00F25DE4A7D5}" type="slidenum">
              <a:rPr lang="en-IN" smtClean="0"/>
              <a:pPr/>
              <a:t>‹#›</a:t>
            </a:fld>
            <a:endParaRPr lang="en-IN"/>
          </a:p>
        </p:txBody>
      </p:sp>
    </p:spTree>
    <p:extLst>
      <p:ext uri="{BB962C8B-B14F-4D97-AF65-F5344CB8AC3E}">
        <p14:creationId xmlns:p14="http://schemas.microsoft.com/office/powerpoint/2010/main" xmlns="" val="3479434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C9240D-C9C6-4334-8A6A-71679107D6AD}" type="slidenum">
              <a:rPr lang="en-US"/>
              <a:pPr/>
              <a:t>11</a:t>
            </a:fld>
            <a:endParaRPr lang="en-US"/>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WhatsApp Image 2019-12-10 at 1.45.26 PM.jpeg"/>
          <p:cNvPicPr>
            <a:picLocks noChangeAspect="1"/>
          </p:cNvPicPr>
          <p:nvPr/>
        </p:nvPicPr>
        <p:blipFill>
          <a:blip r:embed="rId2"/>
          <a:stretch>
            <a:fillRect/>
          </a:stretch>
        </p:blipFill>
        <p:spPr>
          <a:xfrm>
            <a:off x="1"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28600"/>
            <a:ext cx="8229600" cy="1371600"/>
          </a:xfrm>
        </p:spPr>
        <p:txBody>
          <a:bodyPr/>
          <a:lstStyle/>
          <a:p>
            <a:r>
              <a:rPr lang="en-US" sz="4400" b="1" dirty="0" smtClean="0">
                <a:latin typeface="Cooper Black" pitchFamily="18" charset="0"/>
              </a:rPr>
              <a:t>PRINCIPLE of ORS</a:t>
            </a:r>
            <a:endParaRPr lang="en-US" sz="4400" b="1" dirty="0">
              <a:latin typeface="Cooper Black" pitchFamily="18" charset="0"/>
            </a:endParaRPr>
          </a:p>
        </p:txBody>
      </p:sp>
      <p:sp>
        <p:nvSpPr>
          <p:cNvPr id="141315" name="Rectangle 3"/>
          <p:cNvSpPr>
            <a:spLocks noGrp="1" noChangeArrowheads="1"/>
          </p:cNvSpPr>
          <p:nvPr>
            <p:ph idx="1"/>
          </p:nvPr>
        </p:nvSpPr>
        <p:spPr>
          <a:xfrm>
            <a:off x="228600" y="838200"/>
            <a:ext cx="8763000" cy="5334000"/>
          </a:xfrm>
        </p:spPr>
        <p:txBody>
          <a:bodyPr>
            <a:normAutofit fontScale="92500" lnSpcReduction="20000"/>
          </a:bodyPr>
          <a:lstStyle/>
          <a:p>
            <a:pPr>
              <a:lnSpc>
                <a:spcPct val="120000"/>
              </a:lnSpc>
              <a:buFont typeface="Wingdings" pitchFamily="2" charset="2"/>
              <a:buChar char="q"/>
            </a:pPr>
            <a:r>
              <a:rPr lang="en-US" b="1" dirty="0">
                <a:latin typeface="+mj-lt"/>
              </a:rPr>
              <a:t>Glucose when given orally enhances the intestinal absorption of salt &amp; water</a:t>
            </a:r>
            <a:r>
              <a:rPr lang="en-US" b="1" dirty="0" smtClean="0">
                <a:latin typeface="+mj-lt"/>
              </a:rPr>
              <a:t>.</a:t>
            </a:r>
          </a:p>
          <a:p>
            <a:pPr lvl="3">
              <a:lnSpc>
                <a:spcPct val="90000"/>
              </a:lnSpc>
              <a:buFont typeface="Wingdings" pitchFamily="2" charset="2"/>
              <a:buChar char="q"/>
            </a:pPr>
            <a:endParaRPr lang="en-US" b="1" dirty="0">
              <a:latin typeface="+mj-lt"/>
            </a:endParaRPr>
          </a:p>
          <a:p>
            <a:pPr>
              <a:lnSpc>
                <a:spcPct val="90000"/>
              </a:lnSpc>
              <a:buFont typeface="Wingdings" pitchFamily="2" charset="2"/>
              <a:buChar char="q"/>
            </a:pPr>
            <a:r>
              <a:rPr lang="en-US" b="1" dirty="0">
                <a:latin typeface="+mj-lt"/>
              </a:rPr>
              <a:t>Thus it can correct electrolyte &amp; water deficit</a:t>
            </a:r>
            <a:r>
              <a:rPr lang="en-US" b="1" dirty="0" smtClean="0">
                <a:latin typeface="+mj-lt"/>
              </a:rPr>
              <a:t>.</a:t>
            </a:r>
          </a:p>
          <a:p>
            <a:pPr>
              <a:lnSpc>
                <a:spcPct val="90000"/>
              </a:lnSpc>
            </a:pPr>
            <a:endParaRPr lang="en-US" b="1" dirty="0" smtClean="0">
              <a:latin typeface="+mj-lt"/>
            </a:endParaRPr>
          </a:p>
          <a:p>
            <a:pPr>
              <a:lnSpc>
                <a:spcPct val="90000"/>
              </a:lnSpc>
              <a:buNone/>
            </a:pPr>
            <a:r>
              <a:rPr lang="en-US" b="1" dirty="0" smtClean="0">
                <a:latin typeface="+mj-lt"/>
              </a:rPr>
              <a:t>WHOM CAN IT BE GIVEN?</a:t>
            </a:r>
          </a:p>
          <a:p>
            <a:pPr>
              <a:buFont typeface="Wingdings" pitchFamily="2" charset="2"/>
              <a:buChar char="Ø"/>
            </a:pPr>
            <a:r>
              <a:rPr lang="en-US" b="1" dirty="0" smtClean="0">
                <a:latin typeface="+mj-lt"/>
              </a:rPr>
              <a:t>All age groups</a:t>
            </a:r>
          </a:p>
          <a:p>
            <a:endParaRPr lang="en-US" b="1" dirty="0" smtClean="0">
              <a:latin typeface="+mj-lt"/>
            </a:endParaRPr>
          </a:p>
          <a:p>
            <a:pPr>
              <a:buNone/>
            </a:pPr>
            <a:r>
              <a:rPr lang="en-US" b="1" dirty="0" smtClean="0">
                <a:latin typeface="+mj-lt"/>
              </a:rPr>
              <a:t>IN WHAT CONDITIONS CAN IT BE GIVEN?</a:t>
            </a:r>
          </a:p>
          <a:p>
            <a:pPr>
              <a:buFont typeface="Wingdings" pitchFamily="2" charset="2"/>
              <a:buChar char="Ø"/>
            </a:pPr>
            <a:r>
              <a:rPr lang="en-US" b="1" dirty="0" smtClean="0">
                <a:latin typeface="+mj-lt"/>
              </a:rPr>
              <a:t>All </a:t>
            </a:r>
            <a:r>
              <a:rPr lang="en-US" b="1" dirty="0" err="1" smtClean="0">
                <a:latin typeface="+mj-lt"/>
              </a:rPr>
              <a:t>aetiologies</a:t>
            </a:r>
            <a:endParaRPr lang="en-US" b="1" dirty="0" smtClean="0">
              <a:latin typeface="+mj-lt"/>
            </a:endParaRPr>
          </a:p>
          <a:p>
            <a:pPr>
              <a:buFont typeface="Wingdings" pitchFamily="2" charset="2"/>
              <a:buChar char="Ø"/>
            </a:pPr>
            <a:r>
              <a:rPr lang="en-US" b="1" dirty="0" smtClean="0">
                <a:latin typeface="+mj-lt"/>
              </a:rPr>
              <a:t>All countries</a:t>
            </a:r>
            <a:br>
              <a:rPr lang="en-US" b="1" dirty="0" smtClean="0">
                <a:latin typeface="+mj-lt"/>
              </a:rPr>
            </a:br>
            <a:endParaRPr lang="en-US" b="1" dirty="0">
              <a:latin typeface="+mj-lt"/>
            </a:endParaRPr>
          </a:p>
          <a:p>
            <a:pPr>
              <a:lnSpc>
                <a:spcPct val="90000"/>
              </a:lnSpc>
            </a:pPr>
            <a:endParaRPr lang="en-US" b="1" dirty="0">
              <a:latin typeface="Monotype Corsiva" pitchFamily="66" charset="0"/>
            </a:endParaRPr>
          </a:p>
        </p:txBody>
      </p:sp>
      <p:pic>
        <p:nvPicPr>
          <p:cNvPr id="4" name="Picture 3" descr="ORS_Ghol.jpg"/>
          <p:cNvPicPr>
            <a:picLocks noChangeAspect="1"/>
          </p:cNvPicPr>
          <p:nvPr/>
        </p:nvPicPr>
        <p:blipFill>
          <a:blip r:embed="rId2"/>
          <a:stretch>
            <a:fillRect/>
          </a:stretch>
        </p:blipFill>
        <p:spPr>
          <a:xfrm>
            <a:off x="3352800" y="4724400"/>
            <a:ext cx="5791200" cy="2133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5">
                                            <p:txEl>
                                              <p:pRg st="4" end="4"/>
                                            </p:txEl>
                                          </p:spTgt>
                                        </p:tgtEl>
                                        <p:attrNameLst>
                                          <p:attrName>style.visibility</p:attrName>
                                        </p:attrNameLst>
                                      </p:cBhvr>
                                      <p:to>
                                        <p:strVal val="visible"/>
                                      </p:to>
                                    </p:set>
                                    <p:anim calcmode="lin" valueType="num">
                                      <p:cBhvr additive="base">
                                        <p:cTn id="7" dur="500" fill="hold"/>
                                        <p:tgtEl>
                                          <p:spTgt spid="14131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41315">
                                            <p:txEl>
                                              <p:pRg st="5" end="5"/>
                                            </p:txEl>
                                          </p:spTgt>
                                        </p:tgtEl>
                                        <p:attrNameLst>
                                          <p:attrName>style.visibility</p:attrName>
                                        </p:attrNameLst>
                                      </p:cBhvr>
                                      <p:to>
                                        <p:strVal val="visible"/>
                                      </p:to>
                                    </p:set>
                                    <p:animEffect transition="in" filter="diamond(in)">
                                      <p:cBhvr>
                                        <p:cTn id="13" dur="2000"/>
                                        <p:tgtEl>
                                          <p:spTgt spid="14131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1315">
                                            <p:txEl>
                                              <p:pRg st="7" end="7"/>
                                            </p:txEl>
                                          </p:spTgt>
                                        </p:tgtEl>
                                        <p:attrNameLst>
                                          <p:attrName>style.visibility</p:attrName>
                                        </p:attrNameLst>
                                      </p:cBhvr>
                                      <p:to>
                                        <p:strVal val="visible"/>
                                      </p:to>
                                    </p:set>
                                    <p:anim calcmode="lin" valueType="num">
                                      <p:cBhvr additive="base">
                                        <p:cTn id="18" dur="500" fill="hold"/>
                                        <p:tgtEl>
                                          <p:spTgt spid="141315">
                                            <p:txEl>
                                              <p:pRg st="7" end="7"/>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1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41315">
                                            <p:txEl>
                                              <p:pRg st="8" end="8"/>
                                            </p:txEl>
                                          </p:spTgt>
                                        </p:tgtEl>
                                        <p:attrNameLst>
                                          <p:attrName>style.visibility</p:attrName>
                                        </p:attrNameLst>
                                      </p:cBhvr>
                                      <p:to>
                                        <p:strVal val="visible"/>
                                      </p:to>
                                    </p:set>
                                    <p:animEffect transition="in" filter="diamond(in)">
                                      <p:cBhvr>
                                        <p:cTn id="24" dur="2000"/>
                                        <p:tgtEl>
                                          <p:spTgt spid="141315">
                                            <p:txEl>
                                              <p:pRg st="8" end="8"/>
                                            </p:txEl>
                                          </p:spTgt>
                                        </p:tgtEl>
                                      </p:cBhvr>
                                    </p:animEffect>
                                  </p:childTnLst>
                                </p:cTn>
                              </p:par>
                              <p:par>
                                <p:cTn id="25" presetID="8" presetClass="entr" presetSubtype="16" fill="hold" nodeType="withEffect">
                                  <p:stCondLst>
                                    <p:cond delay="0"/>
                                  </p:stCondLst>
                                  <p:childTnLst>
                                    <p:set>
                                      <p:cBhvr>
                                        <p:cTn id="26" dur="1" fill="hold">
                                          <p:stCondLst>
                                            <p:cond delay="0"/>
                                          </p:stCondLst>
                                        </p:cTn>
                                        <p:tgtEl>
                                          <p:spTgt spid="141315">
                                            <p:txEl>
                                              <p:pRg st="9" end="9"/>
                                            </p:txEl>
                                          </p:spTgt>
                                        </p:tgtEl>
                                        <p:attrNameLst>
                                          <p:attrName>style.visibility</p:attrName>
                                        </p:attrNameLst>
                                      </p:cBhvr>
                                      <p:to>
                                        <p:strVal val="visible"/>
                                      </p:to>
                                    </p:set>
                                    <p:animEffect transition="in" filter="diamond(in)">
                                      <p:cBhvr>
                                        <p:cTn id="27" dur="2000"/>
                                        <p:tgtEl>
                                          <p:spTgt spid="141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a:xfrm>
            <a:off x="0" y="762000"/>
            <a:ext cx="6477000" cy="1066800"/>
          </a:xfrm>
        </p:spPr>
        <p:txBody>
          <a:bodyPr>
            <a:normAutofit/>
          </a:bodyPr>
          <a:lstStyle/>
          <a:p>
            <a:r>
              <a:rPr lang="en-US" sz="2400" b="1" dirty="0" smtClean="0">
                <a:latin typeface="Cooper Black" pitchFamily="18" charset="0"/>
              </a:rPr>
              <a:t>Any adverse effect of this WHO ORS ????</a:t>
            </a:r>
            <a:endParaRPr lang="en-US" sz="2400" b="1" dirty="0">
              <a:latin typeface="Cooper Black" pitchFamily="18" charset="0"/>
            </a:endParaRPr>
          </a:p>
        </p:txBody>
      </p:sp>
      <p:sp>
        <p:nvSpPr>
          <p:cNvPr id="5" name="Content Placeholder 4"/>
          <p:cNvSpPr>
            <a:spLocks noGrp="1"/>
          </p:cNvSpPr>
          <p:nvPr>
            <p:ph idx="1"/>
          </p:nvPr>
        </p:nvSpPr>
        <p:spPr>
          <a:xfrm>
            <a:off x="3886200" y="3810001"/>
            <a:ext cx="4800600" cy="685799"/>
          </a:xfrm>
        </p:spPr>
        <p:txBody>
          <a:bodyPr>
            <a:normAutofit/>
          </a:bodyPr>
          <a:lstStyle/>
          <a:p>
            <a:pPr>
              <a:buNone/>
            </a:pPr>
            <a:r>
              <a:rPr lang="en-US" sz="2400" dirty="0" smtClean="0">
                <a:latin typeface="Cooper Black" pitchFamily="18" charset="0"/>
              </a:rPr>
              <a:t>How to overcome this????</a:t>
            </a:r>
          </a:p>
        </p:txBody>
      </p:sp>
      <p:sp>
        <p:nvSpPr>
          <p:cNvPr id="6" name="Rounded Rectangle 5"/>
          <p:cNvSpPr/>
          <p:nvPr/>
        </p:nvSpPr>
        <p:spPr>
          <a:xfrm>
            <a:off x="533400" y="2209800"/>
            <a:ext cx="8305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Arial Black" pitchFamily="34" charset="0"/>
              </a:rPr>
              <a:t>Possible adverse effects is hyper tonicity in net fluid absorption</a:t>
            </a:r>
            <a:r>
              <a:rPr lang="en-US" sz="2400" dirty="0" smtClean="0">
                <a:latin typeface="Arial Black" pitchFamily="34" charset="0"/>
              </a:rPr>
              <a:t> </a:t>
            </a:r>
          </a:p>
        </p:txBody>
      </p:sp>
      <p:pic>
        <p:nvPicPr>
          <p:cNvPr id="19460" name="Picture 4" descr="http://en.hdyo.org/assets/ask-question-1-ff9bc6fa5eaa0d7667ae7a5a4c61330c.jpg"/>
          <p:cNvPicPr>
            <a:picLocks noChangeAspect="1" noChangeArrowheads="1"/>
          </p:cNvPicPr>
          <p:nvPr/>
        </p:nvPicPr>
        <p:blipFill>
          <a:blip r:embed="rId3" cstate="print"/>
          <a:srcRect/>
          <a:stretch>
            <a:fillRect/>
          </a:stretch>
        </p:blipFill>
        <p:spPr bwMode="auto">
          <a:xfrm>
            <a:off x="6400800" y="156362"/>
            <a:ext cx="2514600" cy="1901038"/>
          </a:xfrm>
          <a:prstGeom prst="rect">
            <a:avLst/>
          </a:prstGeom>
          <a:noFill/>
        </p:spPr>
      </p:pic>
      <p:pic>
        <p:nvPicPr>
          <p:cNvPr id="19462" name="Picture 6" descr="http://i.kinja-img.com/gawker-media/image/upload/s--3pN94mwc--/k7tovzwiwzbewt6m4fhc.jpg"/>
          <p:cNvPicPr>
            <a:picLocks noChangeAspect="1" noChangeArrowheads="1"/>
          </p:cNvPicPr>
          <p:nvPr/>
        </p:nvPicPr>
        <p:blipFill>
          <a:blip r:embed="rId4" cstate="print"/>
          <a:srcRect/>
          <a:stretch>
            <a:fillRect/>
          </a:stretch>
        </p:blipFill>
        <p:spPr bwMode="auto">
          <a:xfrm>
            <a:off x="381001" y="3490913"/>
            <a:ext cx="3276599" cy="1843087"/>
          </a:xfrm>
          <a:prstGeom prst="rect">
            <a:avLst/>
          </a:prstGeom>
          <a:noFill/>
        </p:spPr>
      </p:pic>
      <p:sp>
        <p:nvSpPr>
          <p:cNvPr id="10" name="Rounded Rectangle 9"/>
          <p:cNvSpPr/>
          <p:nvPr/>
        </p:nvSpPr>
        <p:spPr>
          <a:xfrm>
            <a:off x="609600" y="5562600"/>
            <a:ext cx="8077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latin typeface="Arial Black" pitchFamily="34" charset="0"/>
              </a:rPr>
              <a:t>We should reduce the </a:t>
            </a:r>
            <a:r>
              <a:rPr lang="en-US" sz="2400" dirty="0" err="1" smtClean="0">
                <a:latin typeface="Arial Black" pitchFamily="34" charset="0"/>
              </a:rPr>
              <a:t>osmolarity</a:t>
            </a:r>
            <a:r>
              <a:rPr lang="en-US" sz="2400" dirty="0" smtClean="0">
                <a:latin typeface="Arial Black" pitchFamily="34" charset="0"/>
              </a:rPr>
              <a:t> of the ORS</a:t>
            </a:r>
            <a:endParaRPr lang="en-IN" sz="2400"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62"/>
                                        </p:tgtEl>
                                        <p:attrNameLst>
                                          <p:attrName>style.visibility</p:attrName>
                                        </p:attrNameLst>
                                      </p:cBhvr>
                                      <p:to>
                                        <p:strVal val="visible"/>
                                      </p:to>
                                    </p:set>
                                    <p:anim calcmode="lin" valueType="num">
                                      <p:cBhvr additive="base">
                                        <p:cTn id="17" dur="500" fill="hold"/>
                                        <p:tgtEl>
                                          <p:spTgt spid="19462"/>
                                        </p:tgtEl>
                                        <p:attrNameLst>
                                          <p:attrName>ppt_x</p:attrName>
                                        </p:attrNameLst>
                                      </p:cBhvr>
                                      <p:tavLst>
                                        <p:tav tm="0">
                                          <p:val>
                                            <p:strVal val="#ppt_x"/>
                                          </p:val>
                                        </p:tav>
                                        <p:tav tm="100000">
                                          <p:val>
                                            <p:strVal val="#ppt_x"/>
                                          </p:val>
                                        </p:tav>
                                      </p:tavLst>
                                    </p:anim>
                                    <p:anim calcmode="lin" valueType="num">
                                      <p:cBhvr additive="base">
                                        <p:cTn id="18"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Why “reduced </a:t>
            </a:r>
            <a:r>
              <a:rPr lang="en-US" b="1" dirty="0" err="1" smtClean="0"/>
              <a:t>osmolarity</a:t>
            </a:r>
            <a:r>
              <a:rPr lang="en-US" b="1" dirty="0" smtClean="0"/>
              <a:t>”?</a:t>
            </a:r>
            <a:endParaRPr lang="en-US" dirty="0"/>
          </a:p>
        </p:txBody>
      </p:sp>
      <p:sp>
        <p:nvSpPr>
          <p:cNvPr id="3" name="Content Placeholder 2"/>
          <p:cNvSpPr>
            <a:spLocks noGrp="1"/>
          </p:cNvSpPr>
          <p:nvPr>
            <p:ph idx="1"/>
          </p:nvPr>
        </p:nvSpPr>
        <p:spPr>
          <a:xfrm>
            <a:off x="457200" y="914400"/>
            <a:ext cx="8229600" cy="5943600"/>
          </a:xfrm>
        </p:spPr>
        <p:txBody>
          <a:bodyPr>
            <a:normAutofit fontScale="92500" lnSpcReduction="10000"/>
          </a:bodyPr>
          <a:lstStyle/>
          <a:p>
            <a:r>
              <a:rPr lang="en-US" dirty="0" smtClean="0"/>
              <a:t>Studies have </a:t>
            </a:r>
            <a:r>
              <a:rPr lang="en-US" dirty="0" smtClean="0"/>
              <a:t>shown </a:t>
            </a:r>
            <a:r>
              <a:rPr lang="en-US" dirty="0" smtClean="0"/>
              <a:t>that the efficacy of ORS for treatment of children with acute </a:t>
            </a:r>
            <a:r>
              <a:rPr lang="en-US" dirty="0" err="1" smtClean="0"/>
              <a:t>diarrhoea</a:t>
            </a:r>
            <a:r>
              <a:rPr lang="en-US" dirty="0" smtClean="0"/>
              <a:t> is improved by reducing its sodium concentration to 75 </a:t>
            </a:r>
            <a:r>
              <a:rPr lang="en-US" dirty="0" err="1" smtClean="0"/>
              <a:t>mEq</a:t>
            </a:r>
            <a:r>
              <a:rPr lang="en-US" dirty="0" smtClean="0"/>
              <a:t>/l, its glucose concentration to 75 </a:t>
            </a:r>
            <a:r>
              <a:rPr lang="en-US" dirty="0" err="1" smtClean="0"/>
              <a:t>mmol</a:t>
            </a:r>
            <a:r>
              <a:rPr lang="en-US" dirty="0" smtClean="0"/>
              <a:t>/l, and its total </a:t>
            </a:r>
            <a:r>
              <a:rPr lang="en-US" dirty="0" err="1" smtClean="0"/>
              <a:t>osmolarity</a:t>
            </a:r>
            <a:r>
              <a:rPr lang="en-US" dirty="0" smtClean="0"/>
              <a:t> to 245 </a:t>
            </a:r>
            <a:r>
              <a:rPr lang="en-US" dirty="0" err="1" smtClean="0"/>
              <a:t>mOsm</a:t>
            </a:r>
            <a:r>
              <a:rPr lang="en-US" dirty="0" smtClean="0"/>
              <a:t>/l. This compares to the original solution which contained 90 </a:t>
            </a:r>
            <a:r>
              <a:rPr lang="en-US" dirty="0" err="1" smtClean="0"/>
              <a:t>mEq</a:t>
            </a:r>
            <a:r>
              <a:rPr lang="en-US" dirty="0" smtClean="0"/>
              <a:t>/l of sodium with a total </a:t>
            </a:r>
            <a:r>
              <a:rPr lang="en-US" dirty="0" err="1" smtClean="0"/>
              <a:t>osmolarity</a:t>
            </a:r>
            <a:r>
              <a:rPr lang="en-US" dirty="0" smtClean="0"/>
              <a:t> of 311 </a:t>
            </a:r>
            <a:r>
              <a:rPr lang="en-US" dirty="0" err="1" smtClean="0"/>
              <a:t>mOsm</a:t>
            </a:r>
            <a:r>
              <a:rPr lang="en-US" dirty="0" smtClean="0"/>
              <a:t>/l. There has been a concern</a:t>
            </a:r>
            <a:r>
              <a:rPr lang="en-US" dirty="0" smtClean="0"/>
              <a:t> </a:t>
            </a:r>
            <a:r>
              <a:rPr lang="en-US" dirty="0" smtClean="0"/>
              <a:t>that the original solution, which is slightly “hyperosmolar” when compared with plasma, may risk hypernatraemia (high plasma sodium concentration) or an increase in stool output, especially in infants and young children.</a:t>
            </a:r>
            <a:endParaRPr lang="en-US" dirty="0"/>
          </a:p>
        </p:txBody>
      </p:sp>
      <p:pic>
        <p:nvPicPr>
          <p:cNvPr id="4" name="Picture 3" descr="download (3).jpg"/>
          <p:cNvPicPr>
            <a:picLocks noChangeAspect="1"/>
          </p:cNvPicPr>
          <p:nvPr/>
        </p:nvPicPr>
        <p:blipFill>
          <a:blip r:embed="rId2"/>
          <a:stretch>
            <a:fillRect/>
          </a:stretch>
        </p:blipFill>
        <p:spPr>
          <a:xfrm>
            <a:off x="8001000" y="2743200"/>
            <a:ext cx="1143000" cy="12525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noAutofit/>
          </a:bodyPr>
          <a:lstStyle/>
          <a:p>
            <a:r>
              <a:rPr lang="en-US" sz="3600" dirty="0" smtClean="0">
                <a:latin typeface="Cooper Black" pitchFamily="18" charset="0"/>
              </a:rPr>
              <a:t>Advantages of low </a:t>
            </a:r>
            <a:r>
              <a:rPr lang="en-US" sz="3600" dirty="0" err="1" smtClean="0">
                <a:latin typeface="Cooper Black" pitchFamily="18" charset="0"/>
              </a:rPr>
              <a:t>osmolarity</a:t>
            </a:r>
            <a:r>
              <a:rPr lang="en-US" sz="3600" dirty="0" smtClean="0">
                <a:latin typeface="Cooper Black" pitchFamily="18" charset="0"/>
              </a:rPr>
              <a:t> ORS</a:t>
            </a:r>
            <a:endParaRPr lang="en-US" sz="3600" dirty="0">
              <a:latin typeface="Cooper Black" pitchFamily="18" charset="0"/>
            </a:endParaRPr>
          </a:p>
        </p:txBody>
      </p:sp>
      <p:sp>
        <p:nvSpPr>
          <p:cNvPr id="158723" name="Rectangle 3"/>
          <p:cNvSpPr>
            <a:spLocks noGrp="1" noChangeArrowheads="1"/>
          </p:cNvSpPr>
          <p:nvPr>
            <p:ph idx="1"/>
          </p:nvPr>
        </p:nvSpPr>
        <p:spPr>
          <a:xfrm>
            <a:off x="152400" y="1600200"/>
            <a:ext cx="8839200" cy="4724400"/>
          </a:xfrm>
        </p:spPr>
        <p:txBody>
          <a:bodyPr>
            <a:noAutofit/>
          </a:bodyPr>
          <a:lstStyle/>
          <a:p>
            <a:pPr>
              <a:buFont typeface="Wingdings" pitchFamily="2" charset="2"/>
              <a:buChar char="q"/>
            </a:pPr>
            <a:r>
              <a:rPr lang="en-US" sz="2800" dirty="0">
                <a:latin typeface="+mj-lt"/>
              </a:rPr>
              <a:t>Increased efficacy of ORS in non cholera </a:t>
            </a:r>
            <a:r>
              <a:rPr lang="en-US" sz="2800" dirty="0" err="1" smtClean="0">
                <a:latin typeface="+mj-lt"/>
              </a:rPr>
              <a:t>diarrhoea</a:t>
            </a:r>
            <a:endParaRPr lang="en-US" sz="2800" dirty="0" smtClean="0">
              <a:latin typeface="+mj-lt"/>
            </a:endParaRPr>
          </a:p>
          <a:p>
            <a:pPr lvl="3">
              <a:buFont typeface="Wingdings" pitchFamily="2" charset="2"/>
              <a:buChar char="q"/>
            </a:pPr>
            <a:endParaRPr lang="en-US" sz="2800" dirty="0">
              <a:latin typeface="+mj-lt"/>
            </a:endParaRPr>
          </a:p>
          <a:p>
            <a:pPr>
              <a:buFont typeface="Wingdings" pitchFamily="2" charset="2"/>
              <a:buChar char="q"/>
            </a:pPr>
            <a:r>
              <a:rPr lang="en-US" sz="2800" dirty="0">
                <a:latin typeface="+mj-lt"/>
              </a:rPr>
              <a:t>Need for unscheduled supplement IV therapy in children fell by 33</a:t>
            </a:r>
            <a:r>
              <a:rPr lang="en-US" sz="2800" dirty="0" smtClean="0">
                <a:latin typeface="+mj-lt"/>
              </a:rPr>
              <a:t>%.</a:t>
            </a:r>
          </a:p>
          <a:p>
            <a:pPr lvl="5">
              <a:buFont typeface="Wingdings" pitchFamily="2" charset="2"/>
              <a:buChar char="q"/>
            </a:pPr>
            <a:endParaRPr lang="en-US" sz="2800" dirty="0">
              <a:latin typeface="+mj-lt"/>
            </a:endParaRPr>
          </a:p>
          <a:p>
            <a:pPr>
              <a:buFont typeface="Wingdings" pitchFamily="2" charset="2"/>
              <a:buChar char="q"/>
            </a:pPr>
            <a:r>
              <a:rPr lang="en-US" sz="2800" dirty="0">
                <a:latin typeface="+mj-lt"/>
              </a:rPr>
              <a:t>Stool output decreased by 20</a:t>
            </a:r>
            <a:r>
              <a:rPr lang="en-US" sz="2800" dirty="0" smtClean="0">
                <a:latin typeface="+mj-lt"/>
              </a:rPr>
              <a:t>%.</a:t>
            </a:r>
          </a:p>
          <a:p>
            <a:pPr lvl="6">
              <a:buFont typeface="Wingdings" pitchFamily="2" charset="2"/>
              <a:buChar char="q"/>
            </a:pPr>
            <a:endParaRPr lang="en-US" sz="2800" dirty="0">
              <a:latin typeface="+mj-lt"/>
            </a:endParaRPr>
          </a:p>
          <a:p>
            <a:pPr>
              <a:buFont typeface="Wingdings" pitchFamily="2" charset="2"/>
              <a:buChar char="q"/>
            </a:pPr>
            <a:r>
              <a:rPr lang="en-US" sz="2800" dirty="0">
                <a:latin typeface="+mj-lt"/>
              </a:rPr>
              <a:t>Vomiting decreased by 30</a:t>
            </a:r>
            <a:r>
              <a:rPr lang="en-US" sz="2800" dirty="0" smtClean="0">
                <a:latin typeface="+mj-lt"/>
              </a:rPr>
              <a:t>%.</a:t>
            </a:r>
          </a:p>
          <a:p>
            <a:pPr lvl="4">
              <a:buFont typeface="Wingdings" pitchFamily="2" charset="2"/>
              <a:buChar char="q"/>
            </a:pPr>
            <a:endParaRPr lang="en-US" sz="2800" dirty="0">
              <a:latin typeface="+mj-lt"/>
            </a:endParaRPr>
          </a:p>
          <a:p>
            <a:pPr>
              <a:buFont typeface="Wingdings" pitchFamily="2" charset="2"/>
              <a:buChar char="q"/>
            </a:pPr>
            <a:r>
              <a:rPr lang="en-US" sz="2800" dirty="0">
                <a:latin typeface="+mj-lt"/>
              </a:rPr>
              <a:t>Safe &amp; effective.</a:t>
            </a:r>
          </a:p>
        </p:txBody>
      </p:sp>
      <p:pic>
        <p:nvPicPr>
          <p:cNvPr id="4" name="Picture 3" descr="images (5).jpg"/>
          <p:cNvPicPr>
            <a:picLocks noChangeAspect="1"/>
          </p:cNvPicPr>
          <p:nvPr/>
        </p:nvPicPr>
        <p:blipFill>
          <a:blip r:embed="rId2"/>
          <a:stretch>
            <a:fillRect/>
          </a:stretch>
        </p:blipFill>
        <p:spPr>
          <a:xfrm>
            <a:off x="5257801" y="3429000"/>
            <a:ext cx="3886200" cy="34290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457200" y="0"/>
            <a:ext cx="8229600" cy="1219200"/>
          </a:xfrm>
        </p:spPr>
        <p:txBody>
          <a:bodyPr>
            <a:normAutofit/>
          </a:bodyPr>
          <a:lstStyle/>
          <a:p>
            <a:r>
              <a:rPr lang="en-US" dirty="0">
                <a:latin typeface="Cooper Black" pitchFamily="18" charset="0"/>
              </a:rPr>
              <a:t>DOSAGE &amp; REQUIREMENT?</a:t>
            </a:r>
          </a:p>
        </p:txBody>
      </p:sp>
      <p:graphicFrame>
        <p:nvGraphicFramePr>
          <p:cNvPr id="222262" name="Group 54"/>
          <p:cNvGraphicFramePr>
            <a:graphicFrameLocks noGrp="1"/>
          </p:cNvGraphicFramePr>
          <p:nvPr>
            <p:ph idx="1"/>
          </p:nvPr>
        </p:nvGraphicFramePr>
        <p:xfrm>
          <a:off x="457200" y="2667000"/>
          <a:ext cx="8229603" cy="3962401"/>
        </p:xfrm>
        <a:graphic>
          <a:graphicData uri="http://schemas.openxmlformats.org/drawingml/2006/table">
            <a:tbl>
              <a:tblPr>
                <a:tableStyleId>{69C7853C-536D-4A76-A0AE-DD22124D55A5}</a:tableStyleId>
              </a:tblPr>
              <a:tblGrid>
                <a:gridCol w="1176577"/>
                <a:gridCol w="1174433"/>
                <a:gridCol w="1176575"/>
                <a:gridCol w="1174433"/>
                <a:gridCol w="1145331"/>
                <a:gridCol w="1205679"/>
                <a:gridCol w="1176575"/>
              </a:tblGrid>
              <a:tr h="122842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Age</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&lt;4mths</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4-11mths</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1-2yrs</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smtClean="0">
                          <a:ln>
                            <a:noFill/>
                          </a:ln>
                          <a:effectLst>
                            <a:outerShdw blurRad="38100" dist="38100" dir="2700000" algn="tl">
                              <a:srgbClr val="FFFFFF"/>
                            </a:outerShdw>
                          </a:effectLst>
                        </a:rPr>
                        <a:t>2-4yrs</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smtClean="0">
                          <a:ln>
                            <a:noFill/>
                          </a:ln>
                          <a:effectLst>
                            <a:outerShdw blurRad="38100" dist="38100" dir="2700000" algn="tl">
                              <a:srgbClr val="FFFFFF"/>
                            </a:outerShdw>
                          </a:effectLst>
                        </a:rPr>
                        <a:t>5-14yrs</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≥15yrs</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r>
              <a:tr h="1366007">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smtClean="0">
                          <a:ln>
                            <a:noFill/>
                          </a:ln>
                          <a:effectLst>
                            <a:outerShdw blurRad="38100" dist="38100" dir="2700000" algn="tl">
                              <a:srgbClr val="FFFFFF"/>
                            </a:outerShdw>
                          </a:effectLst>
                        </a:rPr>
                        <a:t>Wt.(kg)</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&lt;5</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5-7.9</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8-10.9</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11-15.9</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16-29.9</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≥30</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r>
              <a:tr h="13679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smtClean="0">
                          <a:ln>
                            <a:noFill/>
                          </a:ln>
                          <a:effectLst>
                            <a:outerShdw blurRad="38100" dist="38100" dir="2700000" algn="tl">
                              <a:srgbClr val="FFFFFF"/>
                            </a:outerShdw>
                          </a:effectLst>
                        </a:rPr>
                        <a:t>Soln.(ml)</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smtClean="0">
                          <a:ln>
                            <a:noFill/>
                          </a:ln>
                          <a:effectLst>
                            <a:outerShdw blurRad="38100" dist="38100" dir="2700000" algn="tl">
                              <a:srgbClr val="FFFFFF"/>
                            </a:outerShdw>
                          </a:effectLst>
                        </a:rPr>
                        <a:t>200-400</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400-600</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smtClean="0">
                          <a:ln>
                            <a:noFill/>
                          </a:ln>
                          <a:effectLst>
                            <a:outerShdw blurRad="38100" dist="38100" dir="2700000" algn="tl">
                              <a:srgbClr val="FFFFFF"/>
                            </a:outerShdw>
                          </a:effectLst>
                        </a:rPr>
                        <a:t>600-800</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smtClean="0">
                          <a:ln>
                            <a:noFill/>
                          </a:ln>
                          <a:effectLst>
                            <a:outerShdw blurRad="38100" dist="38100" dir="2700000" algn="tl">
                              <a:srgbClr val="FFFFFF"/>
                            </a:outerShdw>
                          </a:effectLst>
                        </a:rPr>
                        <a:t>800-1200</a:t>
                      </a:r>
                      <a:endParaRPr kumimoji="0" lang="en-US" sz="2000" b="1" i="0" u="none" strike="noStrike" cap="none" normalizeH="0" baseline="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1200-2200</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u="none" strike="noStrike" cap="none" normalizeH="0" baseline="0" dirty="0" smtClean="0">
                          <a:ln>
                            <a:noFill/>
                          </a:ln>
                          <a:effectLst>
                            <a:outerShdw blurRad="38100" dist="38100" dir="2700000" algn="tl">
                              <a:srgbClr val="FFFFFF"/>
                            </a:outerShdw>
                          </a:effectLst>
                        </a:rPr>
                        <a:t>2200-4000</a:t>
                      </a:r>
                      <a:endParaRPr kumimoji="0" lang="en-US" sz="2000" b="1" i="0" u="none" strike="noStrike" cap="none" normalizeH="0" baseline="0" dirty="0" smtClean="0">
                        <a:ln>
                          <a:noFill/>
                        </a:ln>
                        <a:solidFill>
                          <a:schemeClr val="tx1"/>
                        </a:solidFill>
                        <a:effectLst>
                          <a:outerShdw blurRad="38100" dist="38100" dir="2700000" algn="tl">
                            <a:srgbClr val="FFFFFF"/>
                          </a:outerShdw>
                        </a:effectLst>
                        <a:latin typeface="Arial" pitchFamily="34" charset="0"/>
                        <a:cs typeface="Arial" pitchFamily="34" charset="0"/>
                      </a:endParaRPr>
                    </a:p>
                  </a:txBody>
                  <a:tcPr marL="86627" marR="86627" horzOverflow="overflow"/>
                </a:tc>
              </a:tr>
            </a:tbl>
          </a:graphicData>
        </a:graphic>
      </p:graphicFrame>
      <p:sp>
        <p:nvSpPr>
          <p:cNvPr id="4" name="TextBox 3"/>
          <p:cNvSpPr txBox="1"/>
          <p:nvPr/>
        </p:nvSpPr>
        <p:spPr>
          <a:xfrm>
            <a:off x="228600" y="1143001"/>
            <a:ext cx="8534400" cy="1692771"/>
          </a:xfrm>
          <a:prstGeom prst="rect">
            <a:avLst/>
          </a:prstGeom>
          <a:noFill/>
        </p:spPr>
        <p:txBody>
          <a:bodyPr wrap="square" rtlCol="0">
            <a:spAutoFit/>
          </a:bodyPr>
          <a:lstStyle/>
          <a:p>
            <a:r>
              <a:rPr lang="en-US" sz="2600" b="1" dirty="0" smtClean="0">
                <a:latin typeface="Arial" pitchFamily="34" charset="0"/>
                <a:cs typeface="Arial" pitchFamily="34" charset="0"/>
              </a:rPr>
              <a:t>If the child’s weight is known…..</a:t>
            </a:r>
          </a:p>
          <a:p>
            <a:r>
              <a:rPr lang="en-US" sz="2600" b="1" dirty="0" smtClean="0">
                <a:latin typeface="Arial" pitchFamily="34" charset="0"/>
                <a:cs typeface="Arial" pitchFamily="34" charset="0"/>
              </a:rPr>
              <a:t>	….. the amount of ORS </a:t>
            </a:r>
            <a:r>
              <a:rPr lang="en-US" sz="2600" b="1" dirty="0" err="1" smtClean="0">
                <a:latin typeface="Arial" pitchFamily="34" charset="0"/>
                <a:cs typeface="Arial" pitchFamily="34" charset="0"/>
              </a:rPr>
              <a:t>soln.for</a:t>
            </a:r>
            <a:r>
              <a:rPr lang="en-US" sz="2600" b="1" dirty="0" smtClean="0">
                <a:latin typeface="Arial" pitchFamily="34" charset="0"/>
                <a:cs typeface="Arial" pitchFamily="34" charset="0"/>
              </a:rPr>
              <a:t> rehydration during the first 4hrs may be calculated as 75ml/kg</a:t>
            </a:r>
          </a:p>
          <a:p>
            <a:endParaRPr lang="en-IN" sz="26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oper Black" pitchFamily="18" charset="0"/>
              </a:rPr>
              <a:t>How to administer???</a:t>
            </a:r>
            <a:endParaRPr lang="en-US" sz="3600" dirty="0">
              <a:latin typeface="Cooper Black" pitchFamily="18" charset="0"/>
            </a:endParaRPr>
          </a:p>
        </p:txBody>
      </p:sp>
      <p:sp>
        <p:nvSpPr>
          <p:cNvPr id="3" name="Content Placeholder 2"/>
          <p:cNvSpPr>
            <a:spLocks noGrp="1"/>
          </p:cNvSpPr>
          <p:nvPr>
            <p:ph idx="1"/>
          </p:nvPr>
        </p:nvSpPr>
        <p:spPr>
          <a:xfrm>
            <a:off x="228600" y="1600200"/>
            <a:ext cx="8763000" cy="5029200"/>
          </a:xfrm>
        </p:spPr>
        <p:txBody>
          <a:bodyPr>
            <a:noAutofit/>
          </a:bodyPr>
          <a:lstStyle/>
          <a:p>
            <a:pPr>
              <a:buFont typeface="Wingdings" pitchFamily="2" charset="2"/>
              <a:buChar char="q"/>
            </a:pPr>
            <a:r>
              <a:rPr lang="en-US" sz="2400" dirty="0" smtClean="0"/>
              <a:t>Wash your hands with soap and water before preparing solution.</a:t>
            </a:r>
            <a:br>
              <a:rPr lang="en-US" sz="2400" dirty="0" smtClean="0"/>
            </a:br>
            <a:endParaRPr lang="en-US" sz="2400" dirty="0" smtClean="0"/>
          </a:p>
          <a:p>
            <a:pPr>
              <a:buFont typeface="Wingdings" pitchFamily="2" charset="2"/>
              <a:buChar char="q"/>
            </a:pPr>
            <a:r>
              <a:rPr lang="en-US" sz="2400" dirty="0" smtClean="0"/>
              <a:t>Prepare a solution, in a clean pot, by mixing 1 packet of Oral Rehydration Salts (ORS)   with one </a:t>
            </a:r>
            <a:r>
              <a:rPr lang="en-US" sz="2400" dirty="0" err="1" smtClean="0"/>
              <a:t>litre</a:t>
            </a:r>
            <a:r>
              <a:rPr lang="en-US" sz="2400" dirty="0" smtClean="0"/>
              <a:t> of clean drinking water. </a:t>
            </a:r>
          </a:p>
          <a:p>
            <a:pPr>
              <a:buFont typeface="Wingdings" pitchFamily="2" charset="2"/>
              <a:buChar char="q"/>
            </a:pPr>
            <a:endParaRPr lang="en-US" sz="2400" dirty="0" smtClean="0"/>
          </a:p>
          <a:p>
            <a:pPr>
              <a:buFont typeface="Wingdings" pitchFamily="2" charset="2"/>
              <a:buChar char="q"/>
            </a:pPr>
            <a:r>
              <a:rPr lang="en-US" sz="2400" dirty="0" smtClean="0"/>
              <a:t>Stir the mixture till all the contents dissolve.</a:t>
            </a:r>
            <a:br>
              <a:rPr lang="en-US" sz="2400" dirty="0" smtClean="0"/>
            </a:br>
            <a:endParaRPr lang="en-US" sz="2400" dirty="0" smtClean="0"/>
          </a:p>
          <a:p>
            <a:pPr>
              <a:buFont typeface="Wingdings" pitchFamily="2" charset="2"/>
              <a:buChar char="q"/>
            </a:pPr>
            <a:r>
              <a:rPr lang="en-US" sz="2400" dirty="0" smtClean="0"/>
              <a:t>Wash your hands and the baby's hands with soap and water before feeding solution.</a:t>
            </a:r>
            <a:br>
              <a:rPr lang="en-US" sz="2400" dirty="0" smtClean="0"/>
            </a:br>
            <a:endParaRPr lang="en-US" sz="2400" dirty="0" smtClean="0"/>
          </a:p>
          <a:p>
            <a:pPr>
              <a:buFont typeface="Wingdings" pitchFamily="2" charset="2"/>
              <a:buChar char="q"/>
            </a:pPr>
            <a:r>
              <a:rPr lang="en-US" sz="2400" dirty="0" smtClean="0"/>
              <a:t>Give the sick child as much of the solution as it needs, in small amounts frequently.</a:t>
            </a:r>
          </a:p>
        </p:txBody>
      </p:sp>
      <p:pic>
        <p:nvPicPr>
          <p:cNvPr id="4" name="Picture 8" descr="j0301252"/>
          <p:cNvPicPr>
            <a:picLocks noChangeAspect="1" noChangeArrowheads="1"/>
          </p:cNvPicPr>
          <p:nvPr/>
        </p:nvPicPr>
        <p:blipFill>
          <a:blip r:embed="rId2" cstate="print"/>
          <a:stretch>
            <a:fillRect/>
          </a:stretch>
        </p:blipFill>
        <p:spPr>
          <a:xfrm>
            <a:off x="7162800" y="152400"/>
            <a:ext cx="1829714" cy="1565453"/>
          </a:xfrm>
          <a:prstGeom prst="rect">
            <a:avLst/>
          </a:prstGeom>
        </p:spPr>
      </p:pic>
      <p:pic>
        <p:nvPicPr>
          <p:cNvPr id="5" name="Picture 4" descr="90238681-H-200x300.jpg"/>
          <p:cNvPicPr>
            <a:picLocks noChangeAspect="1"/>
          </p:cNvPicPr>
          <p:nvPr/>
        </p:nvPicPr>
        <p:blipFill>
          <a:blip r:embed="rId3"/>
          <a:stretch>
            <a:fillRect/>
          </a:stretch>
        </p:blipFill>
        <p:spPr>
          <a:xfrm>
            <a:off x="0" y="0"/>
            <a:ext cx="1981200" cy="1600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pPr algn="l"/>
            <a:r>
              <a:rPr lang="en-US" sz="2000" dirty="0" smtClean="0">
                <a:latin typeface="Cooper Black" pitchFamily="18" charset="0"/>
              </a:rPr>
              <a:t>Cont…..</a:t>
            </a:r>
            <a:endParaRPr lang="en-US" sz="2000" dirty="0">
              <a:latin typeface="Cooper Black" pitchFamily="18" charset="0"/>
            </a:endParaRPr>
          </a:p>
        </p:txBody>
      </p:sp>
      <p:sp>
        <p:nvSpPr>
          <p:cNvPr id="3" name="Content Placeholder 2"/>
          <p:cNvSpPr>
            <a:spLocks noGrp="1"/>
          </p:cNvSpPr>
          <p:nvPr>
            <p:ph idx="1"/>
          </p:nvPr>
        </p:nvSpPr>
        <p:spPr>
          <a:xfrm>
            <a:off x="228600" y="838200"/>
            <a:ext cx="8763000" cy="5334000"/>
          </a:xfrm>
        </p:spPr>
        <p:txBody>
          <a:bodyPr>
            <a:noAutofit/>
          </a:bodyPr>
          <a:lstStyle/>
          <a:p>
            <a:pPr>
              <a:buFont typeface="Wingdings" pitchFamily="2" charset="2"/>
              <a:buChar char="q"/>
            </a:pPr>
            <a:r>
              <a:rPr lang="en-US" sz="2300" dirty="0" smtClean="0"/>
              <a:t>Give child alternately other fluids - such as breast milk and juices.</a:t>
            </a:r>
          </a:p>
          <a:p>
            <a:pPr lvl="5">
              <a:buFont typeface="Wingdings" pitchFamily="2" charset="2"/>
              <a:buChar char="q"/>
            </a:pPr>
            <a:endParaRPr lang="en-US" sz="1100" dirty="0" smtClean="0"/>
          </a:p>
          <a:p>
            <a:pPr>
              <a:buFont typeface="Wingdings" pitchFamily="2" charset="2"/>
              <a:buChar char="q"/>
            </a:pPr>
            <a:r>
              <a:rPr lang="en-US" sz="2300" dirty="0" smtClean="0"/>
              <a:t>Continue to give solids if child is four months or older. </a:t>
            </a:r>
          </a:p>
          <a:p>
            <a:pPr lvl="5">
              <a:buFont typeface="Wingdings" pitchFamily="2" charset="2"/>
              <a:buChar char="q"/>
            </a:pPr>
            <a:endParaRPr lang="en-US" sz="1100" dirty="0" smtClean="0"/>
          </a:p>
          <a:p>
            <a:pPr>
              <a:buFont typeface="Wingdings" pitchFamily="2" charset="2"/>
              <a:buChar char="q"/>
            </a:pPr>
            <a:r>
              <a:rPr lang="en-US" sz="2300" dirty="0" smtClean="0"/>
              <a:t>If the child still needs ORS after 24 hours, make a fresh solution.</a:t>
            </a:r>
          </a:p>
          <a:p>
            <a:pPr lvl="5">
              <a:buFont typeface="Wingdings" pitchFamily="2" charset="2"/>
              <a:buChar char="q"/>
            </a:pPr>
            <a:endParaRPr lang="en-US" sz="1100" dirty="0" smtClean="0"/>
          </a:p>
          <a:p>
            <a:pPr>
              <a:buFont typeface="Wingdings" pitchFamily="2" charset="2"/>
              <a:buChar char="q"/>
            </a:pPr>
            <a:r>
              <a:rPr lang="en-US" sz="2300" dirty="0" smtClean="0"/>
              <a:t>ORS </a:t>
            </a:r>
            <a:r>
              <a:rPr lang="en-US" sz="2300" b="1" dirty="0" smtClean="0"/>
              <a:t>does not</a:t>
            </a:r>
            <a:r>
              <a:rPr lang="en-US" sz="2300" dirty="0" smtClean="0"/>
              <a:t> stop </a:t>
            </a:r>
            <a:r>
              <a:rPr lang="en-US" sz="2300" dirty="0" err="1" smtClean="0"/>
              <a:t>diarrhoea</a:t>
            </a:r>
            <a:r>
              <a:rPr lang="en-US" sz="2300" dirty="0" smtClean="0"/>
              <a:t>. It prevents the body from drying up.</a:t>
            </a:r>
          </a:p>
          <a:p>
            <a:pPr lvl="3">
              <a:buNone/>
            </a:pPr>
            <a:r>
              <a:rPr lang="en-US" sz="1100" dirty="0" smtClean="0"/>
              <a:t> </a:t>
            </a:r>
          </a:p>
          <a:p>
            <a:pPr>
              <a:buFont typeface="Wingdings" pitchFamily="2" charset="2"/>
              <a:buChar char="q"/>
            </a:pPr>
            <a:r>
              <a:rPr lang="en-US" sz="2300" dirty="0" smtClean="0"/>
              <a:t>The </a:t>
            </a:r>
            <a:r>
              <a:rPr lang="en-US" sz="2300" dirty="0" err="1" smtClean="0"/>
              <a:t>diarrhoea</a:t>
            </a:r>
            <a:r>
              <a:rPr lang="en-US" sz="2300" dirty="0" smtClean="0"/>
              <a:t> will stop by </a:t>
            </a:r>
            <a:r>
              <a:rPr lang="en-US" sz="2300" dirty="0" smtClean="0"/>
              <a:t>itself(medication effect prescribed by licensed </a:t>
            </a:r>
            <a:r>
              <a:rPr lang="en-US" sz="2300" dirty="0" err="1" smtClean="0"/>
              <a:t>pedriatician</a:t>
            </a:r>
            <a:r>
              <a:rPr lang="en-US" sz="2300" dirty="0" smtClean="0"/>
              <a:t>)</a:t>
            </a:r>
            <a:endParaRPr lang="en-US" sz="2300" dirty="0" smtClean="0"/>
          </a:p>
          <a:p>
            <a:pPr lvl="5">
              <a:buFont typeface="Wingdings" pitchFamily="2" charset="2"/>
              <a:buChar char="q"/>
            </a:pPr>
            <a:endParaRPr lang="en-US" sz="1100" dirty="0" smtClean="0"/>
          </a:p>
          <a:p>
            <a:pPr marL="91440">
              <a:buFont typeface="Wingdings" pitchFamily="2" charset="2"/>
              <a:buChar char="q"/>
            </a:pPr>
            <a:r>
              <a:rPr lang="en-US" sz="2300" dirty="0" smtClean="0"/>
              <a:t>If child vomits, wait ten minutes and give it ORS again. Usually vomiting will stop.</a:t>
            </a:r>
          </a:p>
          <a:p>
            <a:pPr marL="2263140" lvl="5">
              <a:buFont typeface="Wingdings" pitchFamily="2" charset="2"/>
              <a:buChar char="q"/>
            </a:pPr>
            <a:endParaRPr lang="en-US" sz="1100" dirty="0" smtClean="0"/>
          </a:p>
          <a:p>
            <a:pPr>
              <a:buFont typeface="Wingdings" pitchFamily="2" charset="2"/>
              <a:buChar char="q"/>
            </a:pPr>
            <a:r>
              <a:rPr lang="en-US" sz="2300" dirty="0" smtClean="0"/>
              <a:t>If </a:t>
            </a:r>
            <a:r>
              <a:rPr lang="en-US" sz="2300" dirty="0" err="1" smtClean="0"/>
              <a:t>diarrhoea</a:t>
            </a:r>
            <a:r>
              <a:rPr lang="en-US" sz="2300" dirty="0" smtClean="0"/>
              <a:t> increases and /or vomiting persists, take child over to a health clinic.</a:t>
            </a:r>
          </a:p>
          <a:p>
            <a:pPr>
              <a:buFont typeface="Wingdings" pitchFamily="2" charset="2"/>
              <a:buChar char="q"/>
            </a:pPr>
            <a:endParaRPr lang="en-US" sz="2300" dirty="0"/>
          </a:p>
        </p:txBody>
      </p:sp>
      <p:pic>
        <p:nvPicPr>
          <p:cNvPr id="4" name="Picture 3" descr="L2230944.jpg"/>
          <p:cNvPicPr>
            <a:picLocks noChangeAspect="1"/>
          </p:cNvPicPr>
          <p:nvPr/>
        </p:nvPicPr>
        <p:blipFill>
          <a:blip r:embed="rId2"/>
          <a:stretch>
            <a:fillRect/>
          </a:stretch>
        </p:blipFill>
        <p:spPr>
          <a:xfrm>
            <a:off x="2286000" y="5867400"/>
            <a:ext cx="6858000" cy="990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f0d0daf51c096135dd26e137b9cf586.jpg"/>
          <p:cNvPicPr>
            <a:picLocks noGrp="1" noChangeAspect="1"/>
          </p:cNvPicPr>
          <p:nvPr>
            <p:ph idx="1"/>
          </p:nvPr>
        </p:nvPicPr>
        <p:blipFill>
          <a:blip r:embed="rId2"/>
          <a:stretch>
            <a:fillRect/>
          </a:stretch>
        </p:blipFill>
        <p:spPr>
          <a:xfrm>
            <a:off x="-2362200" y="0"/>
            <a:ext cx="11506200" cy="7620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latin typeface="Cooper Black" pitchFamily="18" charset="0"/>
              </a:rPr>
              <a:t>How to prepare oral rehydration solution</a:t>
            </a:r>
            <a:endParaRPr lang="en-IN" sz="3200" dirty="0">
              <a:latin typeface="Cooper Black" pitchFamily="18" charset="0"/>
            </a:endParaRPr>
          </a:p>
        </p:txBody>
      </p:sp>
      <p:pic>
        <p:nvPicPr>
          <p:cNvPr id="57346" name="Picture 2" descr="http://www.nzdl.org/gsdl/collect/fnl2.2/archives/HASH015d/c87c1281.dir/p080.gif"/>
          <p:cNvPicPr>
            <a:picLocks noChangeAspect="1" noChangeArrowheads="1"/>
          </p:cNvPicPr>
          <p:nvPr/>
        </p:nvPicPr>
        <p:blipFill>
          <a:blip r:embed="rId2" cstate="print"/>
          <a:srcRect/>
          <a:stretch>
            <a:fillRect/>
          </a:stretch>
        </p:blipFill>
        <p:spPr bwMode="auto">
          <a:xfrm>
            <a:off x="304800" y="1371600"/>
            <a:ext cx="8382000" cy="51816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457200" y="274638"/>
            <a:ext cx="8229600" cy="639762"/>
          </a:xfrm>
        </p:spPr>
        <p:txBody>
          <a:bodyPr>
            <a:normAutofit fontScale="90000"/>
          </a:bodyPr>
          <a:lstStyle/>
          <a:p>
            <a:r>
              <a:rPr lang="en-US" sz="4400" b="1" dirty="0" smtClean="0">
                <a:latin typeface="Cooper Black" pitchFamily="18" charset="0"/>
              </a:rPr>
              <a:t>Rules</a:t>
            </a:r>
            <a:endParaRPr lang="en-US" sz="4400" b="1" dirty="0">
              <a:latin typeface="Cooper Black" pitchFamily="18" charset="0"/>
            </a:endParaRPr>
          </a:p>
        </p:txBody>
      </p:sp>
      <p:sp>
        <p:nvSpPr>
          <p:cNvPr id="161795" name="Rectangle 3"/>
          <p:cNvSpPr>
            <a:spLocks noGrp="1" noChangeArrowheads="1"/>
          </p:cNvSpPr>
          <p:nvPr>
            <p:ph idx="1"/>
          </p:nvPr>
        </p:nvSpPr>
        <p:spPr>
          <a:xfrm>
            <a:off x="228600" y="1371600"/>
            <a:ext cx="8686800" cy="5257800"/>
          </a:xfrm>
        </p:spPr>
        <p:txBody>
          <a:bodyPr>
            <a:normAutofit lnSpcReduction="10000"/>
          </a:bodyPr>
          <a:lstStyle/>
          <a:p>
            <a:pPr>
              <a:buFont typeface="Wingdings" pitchFamily="2" charset="2"/>
              <a:buChar char="q"/>
            </a:pPr>
            <a:r>
              <a:rPr lang="en-US" sz="2600" b="1" dirty="0">
                <a:latin typeface="Arial" pitchFamily="34" charset="0"/>
                <a:cs typeface="Arial" pitchFamily="34" charset="0"/>
              </a:rPr>
              <a:t>&lt;2yrs :- give 1-2 teaspoon every 2-3 </a:t>
            </a:r>
            <a:r>
              <a:rPr lang="en-US" sz="2600" b="1" dirty="0" smtClean="0">
                <a:latin typeface="Arial" pitchFamily="34" charset="0"/>
                <a:cs typeface="Arial" pitchFamily="34" charset="0"/>
              </a:rPr>
              <a:t>minutes</a:t>
            </a:r>
          </a:p>
          <a:p>
            <a:pPr lvl="5">
              <a:buFont typeface="Wingdings" pitchFamily="2" charset="2"/>
              <a:buChar char="q"/>
            </a:pPr>
            <a:endParaRPr lang="en-US" sz="1400" b="1" dirty="0">
              <a:latin typeface="Arial" pitchFamily="34" charset="0"/>
              <a:cs typeface="Arial" pitchFamily="34" charset="0"/>
            </a:endParaRPr>
          </a:p>
          <a:p>
            <a:pPr>
              <a:buFont typeface="Wingdings" pitchFamily="2" charset="2"/>
              <a:buChar char="q"/>
            </a:pPr>
            <a:r>
              <a:rPr lang="en-US" sz="2600" b="1" dirty="0">
                <a:latin typeface="Arial" pitchFamily="34" charset="0"/>
                <a:cs typeface="Arial" pitchFamily="34" charset="0"/>
              </a:rPr>
              <a:t>Older children :- offer frequent sips out of a </a:t>
            </a:r>
            <a:r>
              <a:rPr lang="en-US" sz="2600" b="1" dirty="0" smtClean="0">
                <a:latin typeface="Arial" pitchFamily="34" charset="0"/>
                <a:cs typeface="Arial" pitchFamily="34" charset="0"/>
              </a:rPr>
              <a:t>cup</a:t>
            </a:r>
          </a:p>
          <a:p>
            <a:pPr lvl="6">
              <a:buFont typeface="Wingdings" pitchFamily="2" charset="2"/>
              <a:buChar char="q"/>
            </a:pPr>
            <a:endParaRPr lang="en-US" sz="1400" b="1" dirty="0">
              <a:latin typeface="Arial" pitchFamily="34" charset="0"/>
              <a:cs typeface="Arial" pitchFamily="34" charset="0"/>
            </a:endParaRPr>
          </a:p>
          <a:p>
            <a:pPr>
              <a:buFont typeface="Wingdings" pitchFamily="2" charset="2"/>
              <a:buChar char="q"/>
            </a:pPr>
            <a:r>
              <a:rPr lang="en-US" sz="2600" b="1" dirty="0">
                <a:latin typeface="Arial" pitchFamily="34" charset="0"/>
                <a:cs typeface="Arial" pitchFamily="34" charset="0"/>
              </a:rPr>
              <a:t>Adults:- drink as much as they </a:t>
            </a:r>
            <a:r>
              <a:rPr lang="en-US" sz="2600" b="1" dirty="0" smtClean="0">
                <a:latin typeface="Arial" pitchFamily="34" charset="0"/>
                <a:cs typeface="Arial" pitchFamily="34" charset="0"/>
              </a:rPr>
              <a:t>can</a:t>
            </a:r>
          </a:p>
          <a:p>
            <a:pPr lvl="5">
              <a:buFont typeface="Wingdings" pitchFamily="2" charset="2"/>
              <a:buChar char="q"/>
            </a:pPr>
            <a:endParaRPr lang="en-US" sz="1400" b="1" dirty="0">
              <a:latin typeface="Arial" pitchFamily="34" charset="0"/>
              <a:cs typeface="Arial" pitchFamily="34" charset="0"/>
            </a:endParaRPr>
          </a:p>
          <a:p>
            <a:pPr>
              <a:buFont typeface="Wingdings" pitchFamily="2" charset="2"/>
              <a:buChar char="q"/>
            </a:pPr>
            <a:r>
              <a:rPr lang="en-US" sz="2600" b="1" dirty="0">
                <a:latin typeface="Arial" pitchFamily="34" charset="0"/>
                <a:cs typeface="Arial" pitchFamily="34" charset="0"/>
              </a:rPr>
              <a:t>Give the estimated amount within </a:t>
            </a:r>
            <a:r>
              <a:rPr lang="en-US" sz="2600" b="1" dirty="0" smtClean="0">
                <a:latin typeface="Arial" pitchFamily="34" charset="0"/>
                <a:cs typeface="Arial" pitchFamily="34" charset="0"/>
              </a:rPr>
              <a:t>4hrs</a:t>
            </a:r>
          </a:p>
          <a:p>
            <a:endParaRPr lang="en-US" b="1" dirty="0" smtClean="0">
              <a:latin typeface="Monotype Corsiva" pitchFamily="66" charset="0"/>
            </a:endParaRPr>
          </a:p>
          <a:p>
            <a:endParaRPr lang="en-US" b="1" dirty="0" smtClean="0">
              <a:latin typeface="Monotype Corsiva" pitchFamily="66" charset="0"/>
            </a:endParaRPr>
          </a:p>
          <a:p>
            <a:pPr>
              <a:buNone/>
            </a:pPr>
            <a:endParaRPr lang="en-US" b="1" dirty="0" smtClean="0">
              <a:latin typeface="Monotype Corsiva" pitchFamily="66" charset="0"/>
            </a:endParaRPr>
          </a:p>
          <a:p>
            <a:pPr>
              <a:buFont typeface="Wingdings" pitchFamily="2" charset="2"/>
              <a:buChar char="q"/>
            </a:pPr>
            <a:r>
              <a:rPr lang="en-US" sz="2400" b="1" dirty="0" smtClean="0">
                <a:latin typeface="Arial" pitchFamily="34" charset="0"/>
                <a:cs typeface="Arial" pitchFamily="34" charset="0"/>
              </a:rPr>
              <a:t>Wait for 10 minutes</a:t>
            </a:r>
          </a:p>
          <a:p>
            <a:pPr lvl="5">
              <a:buFont typeface="Wingdings" pitchFamily="2" charset="2"/>
              <a:buChar char="q"/>
            </a:pPr>
            <a:endParaRPr lang="en-US" sz="1200" b="1" dirty="0" smtClean="0">
              <a:latin typeface="Arial" pitchFamily="34" charset="0"/>
              <a:cs typeface="Arial" pitchFamily="34" charset="0"/>
            </a:endParaRPr>
          </a:p>
          <a:p>
            <a:pPr>
              <a:buFont typeface="Wingdings" pitchFamily="2" charset="2"/>
              <a:buChar char="q"/>
            </a:pPr>
            <a:r>
              <a:rPr lang="en-US" sz="2400" b="1" dirty="0" smtClean="0">
                <a:latin typeface="Arial" pitchFamily="34" charset="0"/>
                <a:cs typeface="Arial" pitchFamily="34" charset="0"/>
              </a:rPr>
              <a:t>Give a teaspoonful every 2-3 minutes</a:t>
            </a:r>
            <a:r>
              <a:rPr lang="en-US" sz="2400" dirty="0" smtClean="0">
                <a:latin typeface="Arial" pitchFamily="34" charset="0"/>
                <a:cs typeface="Arial" pitchFamily="34" charset="0"/>
              </a:rPr>
              <a:t> </a:t>
            </a:r>
          </a:p>
          <a:p>
            <a:endParaRPr lang="en-US" b="1" dirty="0" smtClean="0">
              <a:latin typeface="Monotype Corsiva" pitchFamily="66" charset="0"/>
            </a:endParaRPr>
          </a:p>
          <a:p>
            <a:endParaRPr lang="en-US" b="1" dirty="0">
              <a:latin typeface="Monotype Corsiva" pitchFamily="66" charset="0"/>
            </a:endParaRPr>
          </a:p>
        </p:txBody>
      </p:sp>
      <p:pic>
        <p:nvPicPr>
          <p:cNvPr id="161801" name="Picture 9" descr="j0301252"/>
          <p:cNvPicPr>
            <a:picLocks noChangeAspect="1" noChangeArrowheads="1"/>
          </p:cNvPicPr>
          <p:nvPr/>
        </p:nvPicPr>
        <p:blipFill>
          <a:blip r:embed="rId2" cstate="print"/>
          <a:srcRect/>
          <a:stretch>
            <a:fillRect/>
          </a:stretch>
        </p:blipFill>
        <p:spPr bwMode="auto">
          <a:xfrm>
            <a:off x="7239000" y="457200"/>
            <a:ext cx="1371600" cy="1173163"/>
          </a:xfrm>
          <a:prstGeom prst="rect">
            <a:avLst/>
          </a:prstGeom>
          <a:noFill/>
          <a:ln w="9525">
            <a:noFill/>
            <a:miter lim="800000"/>
            <a:headEnd/>
            <a:tailEnd/>
          </a:ln>
          <a:effectLst/>
        </p:spPr>
      </p:pic>
      <p:sp>
        <p:nvSpPr>
          <p:cNvPr id="5" name="Rounded Rectangle 4"/>
          <p:cNvSpPr/>
          <p:nvPr/>
        </p:nvSpPr>
        <p:spPr>
          <a:xfrm>
            <a:off x="304800" y="4191000"/>
            <a:ext cx="4876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ooper Black" pitchFamily="18" charset="0"/>
              </a:rPr>
              <a:t>If the child vomits??</a:t>
            </a:r>
            <a:endParaRPr lang="en-US" sz="2800" dirty="0">
              <a:latin typeface="Cooper Black" pitchFamily="18" charset="0"/>
            </a:endParaRPr>
          </a:p>
        </p:txBody>
      </p:sp>
      <p:pic>
        <p:nvPicPr>
          <p:cNvPr id="6" name="Picture 5" descr="hqdefault.jpg"/>
          <p:cNvPicPr>
            <a:picLocks noChangeAspect="1"/>
          </p:cNvPicPr>
          <p:nvPr/>
        </p:nvPicPr>
        <p:blipFill>
          <a:blip r:embed="rId3"/>
          <a:stretch>
            <a:fillRect/>
          </a:stretch>
        </p:blipFill>
        <p:spPr>
          <a:xfrm>
            <a:off x="6172200" y="3962400"/>
            <a:ext cx="2971800" cy="2895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5">
                                            <p:txEl>
                                              <p:pRg st="10" end="10"/>
                                            </p:txEl>
                                          </p:spTgt>
                                        </p:tgtEl>
                                        <p:attrNameLst>
                                          <p:attrName>style.visibility</p:attrName>
                                        </p:attrNameLst>
                                      </p:cBhvr>
                                      <p:to>
                                        <p:strVal val="visible"/>
                                      </p:to>
                                    </p:set>
                                    <p:anim calcmode="lin" valueType="num">
                                      <p:cBhvr additive="base">
                                        <p:cTn id="13" dur="500" fill="hold"/>
                                        <p:tgtEl>
                                          <p:spTgt spid="161795">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1795">
                                            <p:txEl>
                                              <p:pRg st="12" end="12"/>
                                            </p:txEl>
                                          </p:spTgt>
                                        </p:tgtEl>
                                        <p:attrNameLst>
                                          <p:attrName>style.visibility</p:attrName>
                                        </p:attrNameLst>
                                      </p:cBhvr>
                                      <p:to>
                                        <p:strVal val="visible"/>
                                      </p:to>
                                    </p:set>
                                    <p:anim calcmode="lin" valueType="num">
                                      <p:cBhvr additive="base">
                                        <p:cTn id="19" dur="500" fill="hold"/>
                                        <p:tgtEl>
                                          <p:spTgt spid="161795">
                                            <p:txEl>
                                              <p:pRg st="12" end="1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179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772400" cy="1470025"/>
          </a:xfrm>
        </p:spPr>
        <p:txBody>
          <a:bodyPr/>
          <a:lstStyle/>
          <a:p>
            <a:r>
              <a:rPr lang="en-US" dirty="0" smtClean="0">
                <a:latin typeface="Cooper Black" pitchFamily="18" charset="0"/>
              </a:rPr>
              <a:t>Oral Rehydration</a:t>
            </a:r>
            <a:endParaRPr lang="en-US" dirty="0">
              <a:latin typeface="Cooper Black" pitchFamily="18" charset="0"/>
            </a:endParaRPr>
          </a:p>
        </p:txBody>
      </p:sp>
      <p:sp>
        <p:nvSpPr>
          <p:cNvPr id="3" name="Subtitle 2"/>
          <p:cNvSpPr>
            <a:spLocks noGrp="1"/>
          </p:cNvSpPr>
          <p:nvPr>
            <p:ph type="subTitle" idx="1"/>
          </p:nvPr>
        </p:nvSpPr>
        <p:spPr/>
        <p:txBody>
          <a:bodyPr>
            <a:normAutofit/>
          </a:bodyPr>
          <a:lstStyle/>
          <a:p>
            <a:endParaRPr lang="en-US" dirty="0"/>
          </a:p>
        </p:txBody>
      </p:sp>
      <p:pic>
        <p:nvPicPr>
          <p:cNvPr id="4" name="Picture 3" descr="images (1).jpg"/>
          <p:cNvPicPr>
            <a:picLocks noChangeAspect="1"/>
          </p:cNvPicPr>
          <p:nvPr/>
        </p:nvPicPr>
        <p:blipFill>
          <a:blip r:embed="rId2"/>
          <a:stretch>
            <a:fillRect/>
          </a:stretch>
        </p:blipFill>
        <p:spPr>
          <a:xfrm>
            <a:off x="0" y="2362200"/>
            <a:ext cx="9144000" cy="5029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152400"/>
            <a:ext cx="8229600" cy="334962"/>
          </a:xfrm>
        </p:spPr>
        <p:txBody>
          <a:bodyPr>
            <a:noAutofit/>
          </a:bodyPr>
          <a:lstStyle/>
          <a:p>
            <a:pPr algn="l"/>
            <a:r>
              <a:rPr lang="en-US" sz="2000" dirty="0" smtClean="0">
                <a:latin typeface="Cooper Black" pitchFamily="18" charset="0"/>
              </a:rPr>
              <a:t>Cont…..</a:t>
            </a:r>
            <a:endParaRPr lang="en-US" sz="2000" dirty="0">
              <a:latin typeface="Cooper Black" pitchFamily="18" charset="0"/>
            </a:endParaRPr>
          </a:p>
        </p:txBody>
      </p:sp>
      <p:sp>
        <p:nvSpPr>
          <p:cNvPr id="164867" name="Rectangle 3"/>
          <p:cNvSpPr>
            <a:spLocks noGrp="1" noChangeArrowheads="1"/>
          </p:cNvSpPr>
          <p:nvPr>
            <p:ph idx="1"/>
          </p:nvPr>
        </p:nvSpPr>
        <p:spPr>
          <a:xfrm>
            <a:off x="457200" y="533400"/>
            <a:ext cx="8229600" cy="5440363"/>
          </a:xfrm>
        </p:spPr>
        <p:txBody>
          <a:bodyPr>
            <a:normAutofit/>
          </a:bodyPr>
          <a:lstStyle/>
          <a:p>
            <a:pPr>
              <a:buFont typeface="Wingdings" pitchFamily="2" charset="2"/>
              <a:buChar char="q"/>
            </a:pPr>
            <a:r>
              <a:rPr lang="en-US" sz="2400" dirty="0" smtClean="0">
                <a:latin typeface="Arial" pitchFamily="34" charset="0"/>
                <a:cs typeface="Arial" pitchFamily="34" charset="0"/>
              </a:rPr>
              <a:t>If the child wants to drink more than the estimated amount ?</a:t>
            </a:r>
          </a:p>
          <a:p>
            <a:pPr>
              <a:buFont typeface="Wingdings" pitchFamily="2" charset="2"/>
              <a:buChar char="q"/>
            </a:pPr>
            <a:endParaRPr lang="en-US" sz="2400" dirty="0" smtClean="0">
              <a:latin typeface="Arial" pitchFamily="34" charset="0"/>
              <a:cs typeface="Arial" pitchFamily="34" charset="0"/>
            </a:endParaRPr>
          </a:p>
          <a:p>
            <a:pPr>
              <a:buFont typeface="Wingdings" pitchFamily="2" charset="2"/>
              <a:buChar char="q"/>
            </a:pPr>
            <a:endParaRPr lang="en-US" sz="2400" dirty="0">
              <a:latin typeface="Arial" pitchFamily="34" charset="0"/>
              <a:cs typeface="Arial" pitchFamily="34" charset="0"/>
            </a:endParaRPr>
          </a:p>
          <a:p>
            <a:pPr>
              <a:buFont typeface="Wingdings" pitchFamily="2" charset="2"/>
              <a:buChar char="q"/>
            </a:pPr>
            <a:r>
              <a:rPr lang="en-US" sz="2400" dirty="0" smtClean="0">
                <a:latin typeface="Arial" pitchFamily="34" charset="0"/>
                <a:cs typeface="Arial" pitchFamily="34" charset="0"/>
              </a:rPr>
              <a:t>If the child refuses to drink ?</a:t>
            </a:r>
          </a:p>
          <a:p>
            <a:pPr>
              <a:buFont typeface="Wingdings" pitchFamily="2" charset="2"/>
              <a:buChar char="q"/>
            </a:pPr>
            <a:endParaRPr lang="en-US" sz="2400" dirty="0" smtClean="0">
              <a:latin typeface="Arial" pitchFamily="34" charset="0"/>
              <a:cs typeface="Arial" pitchFamily="34" charset="0"/>
            </a:endParaRPr>
          </a:p>
          <a:p>
            <a:pPr>
              <a:buFont typeface="Wingdings" pitchFamily="2" charset="2"/>
              <a:buChar char="q"/>
            </a:pPr>
            <a:endParaRPr lang="en-US" sz="2400" dirty="0" smtClean="0">
              <a:latin typeface="Arial" pitchFamily="34" charset="0"/>
              <a:cs typeface="Arial" pitchFamily="34" charset="0"/>
            </a:endParaRPr>
          </a:p>
          <a:p>
            <a:pPr>
              <a:buFont typeface="Wingdings" pitchFamily="2" charset="2"/>
              <a:buChar char="q"/>
            </a:pPr>
            <a:endParaRPr lang="en-US" sz="2400" dirty="0" smtClean="0">
              <a:latin typeface="Arial" pitchFamily="34" charset="0"/>
              <a:cs typeface="Arial" pitchFamily="34" charset="0"/>
            </a:endParaRPr>
          </a:p>
          <a:p>
            <a:pPr>
              <a:buFont typeface="Wingdings" pitchFamily="2" charset="2"/>
              <a:buChar char="q"/>
            </a:pPr>
            <a:r>
              <a:rPr lang="en-US" sz="2400" dirty="0" smtClean="0">
                <a:latin typeface="Arial" pitchFamily="34" charset="0"/>
                <a:cs typeface="Arial" pitchFamily="34" charset="0"/>
              </a:rPr>
              <a:t>If the child is breast fed ?</a:t>
            </a:r>
          </a:p>
          <a:p>
            <a:pPr>
              <a:buFont typeface="Wingdings" pitchFamily="2" charset="2"/>
              <a:buChar char="q"/>
            </a:pPr>
            <a:endParaRPr lang="en-US" sz="2400" dirty="0" smtClean="0">
              <a:latin typeface="Arial" pitchFamily="34" charset="0"/>
              <a:cs typeface="Arial" pitchFamily="34" charset="0"/>
            </a:endParaRPr>
          </a:p>
          <a:p>
            <a:pPr>
              <a:buFont typeface="Wingdings" pitchFamily="2" charset="2"/>
              <a:buChar char="q"/>
            </a:pPr>
            <a:endParaRPr lang="en-US" sz="2400" dirty="0" smtClean="0">
              <a:latin typeface="Arial" pitchFamily="34" charset="0"/>
              <a:cs typeface="Arial" pitchFamily="34" charset="0"/>
            </a:endParaRPr>
          </a:p>
          <a:p>
            <a:pPr>
              <a:buFont typeface="Wingdings" pitchFamily="2" charset="2"/>
              <a:buChar char="q"/>
            </a:pPr>
            <a:r>
              <a:rPr lang="en-US" sz="2400" dirty="0" smtClean="0">
                <a:latin typeface="Arial" pitchFamily="34" charset="0"/>
                <a:cs typeface="Arial" pitchFamily="34" charset="0"/>
              </a:rPr>
              <a:t>Non breast fed infants less than 6 months</a:t>
            </a:r>
            <a:endParaRPr lang="en-US" sz="2400" dirty="0">
              <a:latin typeface="Arial" pitchFamily="34" charset="0"/>
              <a:cs typeface="Arial" pitchFamily="34" charset="0"/>
            </a:endParaRPr>
          </a:p>
          <a:p>
            <a:pPr>
              <a:buFont typeface="Wingdings" pitchFamily="2" charset="2"/>
              <a:buChar char="q"/>
            </a:pPr>
            <a:endParaRPr lang="en-US" sz="2400" dirty="0">
              <a:latin typeface="Arial" pitchFamily="34" charset="0"/>
              <a:cs typeface="Arial" pitchFamily="34" charset="0"/>
            </a:endParaRPr>
          </a:p>
        </p:txBody>
      </p:sp>
      <p:pic>
        <p:nvPicPr>
          <p:cNvPr id="164870" name="Picture 6" descr="j0301252"/>
          <p:cNvPicPr>
            <a:picLocks noChangeAspect="1" noChangeArrowheads="1"/>
          </p:cNvPicPr>
          <p:nvPr/>
        </p:nvPicPr>
        <p:blipFill>
          <a:blip r:embed="rId2" cstate="print"/>
          <a:srcRect/>
          <a:stretch>
            <a:fillRect/>
          </a:stretch>
        </p:blipFill>
        <p:spPr bwMode="auto">
          <a:xfrm>
            <a:off x="7696200" y="228600"/>
            <a:ext cx="1333500" cy="1139825"/>
          </a:xfrm>
          <a:prstGeom prst="rect">
            <a:avLst/>
          </a:prstGeom>
          <a:noFill/>
          <a:ln w="9525">
            <a:noFill/>
            <a:miter lim="800000"/>
            <a:headEnd/>
            <a:tailEnd/>
          </a:ln>
          <a:effectLst/>
        </p:spPr>
      </p:pic>
      <p:sp>
        <p:nvSpPr>
          <p:cNvPr id="5" name="Rounded Rectangle 4"/>
          <p:cNvSpPr/>
          <p:nvPr/>
        </p:nvSpPr>
        <p:spPr>
          <a:xfrm>
            <a:off x="609600" y="1447800"/>
            <a:ext cx="8077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Black" pitchFamily="34" charset="0"/>
              </a:rPr>
              <a:t>No harm , give more</a:t>
            </a:r>
            <a:r>
              <a:rPr lang="en-US" sz="2000" dirty="0" smtClean="0">
                <a:latin typeface="Arial Black" pitchFamily="34" charset="0"/>
              </a:rPr>
              <a:t> </a:t>
            </a:r>
          </a:p>
        </p:txBody>
      </p:sp>
      <p:sp>
        <p:nvSpPr>
          <p:cNvPr id="6" name="Rounded Rectangle 5"/>
          <p:cNvSpPr/>
          <p:nvPr/>
        </p:nvSpPr>
        <p:spPr>
          <a:xfrm>
            <a:off x="533400" y="2819400"/>
            <a:ext cx="82296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2000" b="1" dirty="0" smtClean="0">
                <a:latin typeface="Arial Black" pitchFamily="34" charset="0"/>
              </a:rPr>
              <a:t>See whether the signs of dehydration has disappeared</a:t>
            </a:r>
          </a:p>
          <a:p>
            <a:pPr>
              <a:buFont typeface="Wingdings" pitchFamily="2" charset="2"/>
              <a:buChar char="Ø"/>
            </a:pPr>
            <a:r>
              <a:rPr lang="en-US" sz="2000" b="1" dirty="0" smtClean="0">
                <a:latin typeface="Arial Black" pitchFamily="34" charset="0"/>
              </a:rPr>
              <a:t>If yes</a:t>
            </a:r>
          </a:p>
          <a:p>
            <a:pPr>
              <a:buFont typeface="Wingdings" pitchFamily="2" charset="2"/>
              <a:buChar char="Ø"/>
            </a:pPr>
            <a:r>
              <a:rPr lang="en-US" sz="2000" b="1" dirty="0" smtClean="0">
                <a:latin typeface="Arial Black" pitchFamily="34" charset="0"/>
              </a:rPr>
              <a:t>Treat similar to a non dehydrated diarrheal child.</a:t>
            </a:r>
          </a:p>
        </p:txBody>
      </p:sp>
      <p:sp>
        <p:nvSpPr>
          <p:cNvPr id="7" name="Rounded Rectangle 6"/>
          <p:cNvSpPr/>
          <p:nvPr/>
        </p:nvSpPr>
        <p:spPr>
          <a:xfrm>
            <a:off x="457200" y="4572000"/>
            <a:ext cx="8382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Black" pitchFamily="34" charset="0"/>
              </a:rPr>
              <a:t>Nursing  + treatment with ORS solution</a:t>
            </a:r>
            <a:endParaRPr lang="en-US" sz="2000" b="1" dirty="0">
              <a:latin typeface="Arial Black" pitchFamily="34" charset="0"/>
            </a:endParaRPr>
          </a:p>
        </p:txBody>
      </p:sp>
      <p:sp>
        <p:nvSpPr>
          <p:cNvPr id="8" name="Rounded Rectangle 7"/>
          <p:cNvSpPr/>
          <p:nvPr/>
        </p:nvSpPr>
        <p:spPr>
          <a:xfrm>
            <a:off x="381000" y="5867400"/>
            <a:ext cx="86106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Black" pitchFamily="34" charset="0"/>
              </a:rPr>
              <a:t>Along with ORS solution give 100-200 ml of clean water for first 4 hrs </a:t>
            </a:r>
            <a:endParaRPr lang="en-US" sz="2000" b="1" dirty="0">
              <a:latin typeface="Arial Black"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457200" y="274638"/>
            <a:ext cx="8229600" cy="715962"/>
          </a:xfrm>
        </p:spPr>
        <p:txBody>
          <a:bodyPr>
            <a:normAutofit fontScale="90000"/>
          </a:bodyPr>
          <a:lstStyle/>
          <a:p>
            <a:r>
              <a:rPr lang="en-US" sz="4400" b="1" dirty="0">
                <a:latin typeface="Cooper Black" pitchFamily="18" charset="0"/>
              </a:rPr>
              <a:t>Achievements &amp; benefits</a:t>
            </a:r>
          </a:p>
        </p:txBody>
      </p:sp>
      <p:sp>
        <p:nvSpPr>
          <p:cNvPr id="192515" name="Rectangle 3"/>
          <p:cNvSpPr>
            <a:spLocks noGrp="1" noChangeArrowheads="1"/>
          </p:cNvSpPr>
          <p:nvPr>
            <p:ph idx="1"/>
          </p:nvPr>
        </p:nvSpPr>
        <p:spPr>
          <a:xfrm>
            <a:off x="457200" y="1219200"/>
            <a:ext cx="8534400" cy="5410200"/>
          </a:xfrm>
        </p:spPr>
        <p:txBody>
          <a:bodyPr>
            <a:normAutofit/>
          </a:bodyPr>
          <a:lstStyle/>
          <a:p>
            <a:pPr>
              <a:buFont typeface="Wingdings" pitchFamily="2" charset="2"/>
              <a:buChar char="q"/>
            </a:pPr>
            <a:r>
              <a:rPr lang="en-US" sz="2400" dirty="0">
                <a:latin typeface="Arial" pitchFamily="34" charset="0"/>
                <a:cs typeface="Arial" pitchFamily="34" charset="0"/>
              </a:rPr>
              <a:t>Low cost </a:t>
            </a:r>
            <a:r>
              <a:rPr lang="en-US" sz="2400" dirty="0" smtClean="0">
                <a:latin typeface="Arial" pitchFamily="34" charset="0"/>
                <a:cs typeface="Arial" pitchFamily="34" charset="0"/>
              </a:rPr>
              <a:t>treatment</a:t>
            </a:r>
          </a:p>
          <a:p>
            <a:pPr lvl="3">
              <a:buFont typeface="Wingdings" pitchFamily="2" charset="2"/>
              <a:buChar char="q"/>
            </a:pPr>
            <a:endParaRPr lang="en-US" sz="1200" dirty="0">
              <a:latin typeface="Arial" pitchFamily="34" charset="0"/>
              <a:cs typeface="Arial" pitchFamily="34" charset="0"/>
            </a:endParaRPr>
          </a:p>
          <a:p>
            <a:pPr>
              <a:buFont typeface="Wingdings" pitchFamily="2" charset="2"/>
              <a:buChar char="q"/>
            </a:pPr>
            <a:r>
              <a:rPr lang="en-US" sz="2400" dirty="0">
                <a:latin typeface="Arial" pitchFamily="34" charset="0"/>
                <a:cs typeface="Arial" pitchFamily="34" charset="0"/>
              </a:rPr>
              <a:t>Treatment of the patient in their own </a:t>
            </a:r>
            <a:r>
              <a:rPr lang="en-US" sz="2400" dirty="0" smtClean="0">
                <a:latin typeface="Arial" pitchFamily="34" charset="0"/>
                <a:cs typeface="Arial" pitchFamily="34" charset="0"/>
              </a:rPr>
              <a:t>homes</a:t>
            </a:r>
          </a:p>
          <a:p>
            <a:pPr lvl="3">
              <a:buFont typeface="Wingdings" pitchFamily="2" charset="2"/>
              <a:buChar char="q"/>
            </a:pPr>
            <a:endParaRPr lang="en-US" sz="1200" dirty="0">
              <a:latin typeface="Arial" pitchFamily="34" charset="0"/>
              <a:cs typeface="Arial" pitchFamily="34" charset="0"/>
            </a:endParaRPr>
          </a:p>
          <a:p>
            <a:pPr>
              <a:buFont typeface="Wingdings" pitchFamily="2" charset="2"/>
              <a:buChar char="q"/>
            </a:pPr>
            <a:r>
              <a:rPr lang="en-US" sz="2400" dirty="0">
                <a:latin typeface="Arial" pitchFamily="34" charset="0"/>
                <a:cs typeface="Arial" pitchFamily="34" charset="0"/>
              </a:rPr>
              <a:t>Ingredients are inexpensive and readily </a:t>
            </a:r>
            <a:r>
              <a:rPr lang="en-US" sz="2400" dirty="0" smtClean="0">
                <a:latin typeface="Arial" pitchFamily="34" charset="0"/>
                <a:cs typeface="Arial" pitchFamily="34" charset="0"/>
              </a:rPr>
              <a:t>available</a:t>
            </a:r>
          </a:p>
          <a:p>
            <a:pPr lvl="3">
              <a:buFont typeface="Wingdings" pitchFamily="2" charset="2"/>
              <a:buChar char="q"/>
            </a:pPr>
            <a:endParaRPr lang="en-US" sz="1200" dirty="0" smtClean="0">
              <a:latin typeface="Arial" pitchFamily="34" charset="0"/>
              <a:cs typeface="Arial" pitchFamily="34" charset="0"/>
            </a:endParaRPr>
          </a:p>
          <a:p>
            <a:pPr>
              <a:buFont typeface="Wingdings" pitchFamily="2" charset="2"/>
              <a:buChar char="q"/>
            </a:pPr>
            <a:r>
              <a:rPr lang="en-US" sz="2400" dirty="0" smtClean="0">
                <a:latin typeface="Arial" pitchFamily="34" charset="0"/>
                <a:cs typeface="Arial" pitchFamily="34" charset="0"/>
              </a:rPr>
              <a:t>Drinking water is sufficient (no need for boiling or other means of sterilization)</a:t>
            </a:r>
          </a:p>
          <a:p>
            <a:pPr lvl="3">
              <a:buFont typeface="Wingdings" pitchFamily="2" charset="2"/>
              <a:buChar char="q"/>
            </a:pPr>
            <a:endParaRPr lang="en-US" sz="1200" dirty="0" smtClean="0">
              <a:latin typeface="Arial" pitchFamily="34" charset="0"/>
              <a:cs typeface="Arial" pitchFamily="34" charset="0"/>
            </a:endParaRPr>
          </a:p>
          <a:p>
            <a:pPr>
              <a:buFont typeface="Wingdings" pitchFamily="2" charset="2"/>
              <a:buChar char="q"/>
            </a:pPr>
            <a:r>
              <a:rPr lang="en-US" sz="2400" dirty="0" smtClean="0">
                <a:latin typeface="Arial" pitchFamily="34" charset="0"/>
                <a:cs typeface="Arial" pitchFamily="34" charset="0"/>
              </a:rPr>
              <a:t>Breakthrough in the fight against cholera and other diarrheal diseases</a:t>
            </a:r>
          </a:p>
          <a:p>
            <a:pPr lvl="4">
              <a:buFont typeface="Wingdings" pitchFamily="2" charset="2"/>
              <a:buChar char="q"/>
            </a:pPr>
            <a:endParaRPr lang="en-US" sz="1200" dirty="0" smtClean="0">
              <a:latin typeface="Arial" pitchFamily="34" charset="0"/>
              <a:cs typeface="Arial" pitchFamily="34" charset="0"/>
            </a:endParaRPr>
          </a:p>
          <a:p>
            <a:pPr>
              <a:buFont typeface="Wingdings" pitchFamily="2" charset="2"/>
              <a:buChar char="q"/>
            </a:pPr>
            <a:r>
              <a:rPr lang="en-US" sz="2400" dirty="0" smtClean="0">
                <a:latin typeface="Arial" pitchFamily="34" charset="0"/>
                <a:cs typeface="Arial" pitchFamily="34" charset="0"/>
              </a:rPr>
              <a:t>Mortality rate in cholera has been reduced to 0.11% from 49.3%</a:t>
            </a:r>
          </a:p>
          <a:p>
            <a:pPr>
              <a:buFont typeface="Wingdings" pitchFamily="2" charset="2"/>
              <a:buChar char="q"/>
            </a:pPr>
            <a:endParaRPr lang="en-US" sz="2400" dirty="0">
              <a:latin typeface="Arial" pitchFamily="34" charset="0"/>
              <a:cs typeface="Arial" pitchFamily="34" charset="0"/>
            </a:endParaRPr>
          </a:p>
        </p:txBody>
      </p:sp>
      <p:pic>
        <p:nvPicPr>
          <p:cNvPr id="4" name="Picture 3" descr="images (6).jpg"/>
          <p:cNvPicPr>
            <a:picLocks noChangeAspect="1"/>
          </p:cNvPicPr>
          <p:nvPr/>
        </p:nvPicPr>
        <p:blipFill>
          <a:blip r:embed="rId2"/>
          <a:stretch>
            <a:fillRect/>
          </a:stretch>
        </p:blipFill>
        <p:spPr>
          <a:xfrm>
            <a:off x="6934200" y="914400"/>
            <a:ext cx="2209800" cy="14478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iarrhea-and-ORS-Oral-Rehydration-Salt-Preparation.png"/>
          <p:cNvPicPr>
            <a:picLocks noGrp="1" noChangeAspect="1"/>
          </p:cNvPicPr>
          <p:nvPr>
            <p:ph idx="1"/>
          </p:nvPr>
        </p:nvPicPr>
        <p:blipFill>
          <a:blip r:embed="rId2"/>
          <a:stretch>
            <a:fillRect/>
          </a:stretch>
        </p:blipFill>
        <p:spPr>
          <a:xfrm>
            <a:off x="-380999" y="1"/>
            <a:ext cx="9525000" cy="68580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Grp="1" noChangeArrowheads="1"/>
          </p:cNvSpPr>
          <p:nvPr>
            <p:ph idx="1"/>
          </p:nvPr>
        </p:nvSpPr>
        <p:spPr>
          <a:xfrm>
            <a:off x="457200" y="3505200"/>
            <a:ext cx="8229600" cy="2620963"/>
          </a:xfrm>
        </p:spPr>
        <p:txBody>
          <a:bodyPr>
            <a:normAutofit/>
          </a:bodyPr>
          <a:lstStyle/>
          <a:p>
            <a:pPr>
              <a:buNone/>
            </a:pPr>
            <a:r>
              <a:rPr lang="en-US" sz="7200" b="1" dirty="0" smtClean="0">
                <a:latin typeface="Monotype Corsiva" pitchFamily="66" charset="0"/>
              </a:rPr>
              <a:t>Thank you</a:t>
            </a:r>
            <a:endParaRPr lang="en-US" sz="7200" b="1" dirty="0">
              <a:latin typeface="Monotype Corsiva" pitchFamily="66"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oper Black" pitchFamily="18" charset="0"/>
              </a:rPr>
              <a:t>Introduction </a:t>
            </a:r>
            <a:endParaRPr lang="en-US" dirty="0">
              <a:latin typeface="Cooper Black" pitchFamily="18" charset="0"/>
            </a:endParaRPr>
          </a:p>
        </p:txBody>
      </p:sp>
      <p:sp>
        <p:nvSpPr>
          <p:cNvPr id="3" name="Content Placeholder 2"/>
          <p:cNvSpPr>
            <a:spLocks noGrp="1"/>
          </p:cNvSpPr>
          <p:nvPr>
            <p:ph idx="1"/>
          </p:nvPr>
        </p:nvSpPr>
        <p:spPr>
          <a:xfrm>
            <a:off x="228600" y="1600200"/>
            <a:ext cx="8686800" cy="5029200"/>
          </a:xfrm>
        </p:spPr>
        <p:txBody>
          <a:bodyPr>
            <a:normAutofit fontScale="92500" lnSpcReduction="10000"/>
          </a:bodyPr>
          <a:lstStyle/>
          <a:p>
            <a:pPr>
              <a:buFont typeface="Wingdings" pitchFamily="2" charset="2"/>
              <a:buChar char="q"/>
            </a:pPr>
            <a:r>
              <a:rPr lang="en-US" dirty="0" smtClean="0"/>
              <a:t>Worldwide, diarrhea claims several million lives annually, mostly those of infants. </a:t>
            </a:r>
          </a:p>
          <a:p>
            <a:pPr lvl="5">
              <a:buFont typeface="Wingdings" pitchFamily="2" charset="2"/>
              <a:buChar char="q"/>
            </a:pPr>
            <a:endParaRPr lang="en-US" dirty="0" smtClean="0"/>
          </a:p>
          <a:p>
            <a:pPr>
              <a:buFont typeface="Wingdings" pitchFamily="2" charset="2"/>
              <a:buChar char="q"/>
            </a:pPr>
            <a:r>
              <a:rPr lang="en-US" dirty="0" smtClean="0"/>
              <a:t>Poverty, crowding, and contaminated water supplies all contribute. </a:t>
            </a:r>
          </a:p>
          <a:p>
            <a:pPr lvl="5">
              <a:buFont typeface="Wingdings" pitchFamily="2" charset="2"/>
              <a:buChar char="q"/>
            </a:pPr>
            <a:endParaRPr lang="en-US" dirty="0" smtClean="0"/>
          </a:p>
          <a:p>
            <a:pPr>
              <a:buFont typeface="Wingdings" pitchFamily="2" charset="2"/>
              <a:buChar char="q"/>
            </a:pPr>
            <a:r>
              <a:rPr lang="en-US" dirty="0" smtClean="0"/>
              <a:t>Almost all of  these deaths could have been prevented with adequate fluid replacement. </a:t>
            </a:r>
          </a:p>
          <a:p>
            <a:pPr lvl="5">
              <a:buFont typeface="Wingdings" pitchFamily="2" charset="2"/>
              <a:buChar char="q"/>
            </a:pPr>
            <a:endParaRPr lang="en-US" dirty="0" smtClean="0"/>
          </a:p>
          <a:p>
            <a:pPr>
              <a:buFont typeface="Wingdings" pitchFamily="2" charset="2"/>
              <a:buChar char="q"/>
            </a:pPr>
            <a:r>
              <a:rPr lang="en-US" dirty="0" smtClean="0"/>
              <a:t>Incidence is much lower in developed nations but remains one of the two most common reasons for visits to pediatric emergency departments</a:t>
            </a:r>
            <a:endParaRPr lang="en-US" dirty="0"/>
          </a:p>
        </p:txBody>
      </p:sp>
      <p:pic>
        <p:nvPicPr>
          <p:cNvPr id="4" name="Picture 3" descr="images (2).jpg"/>
          <p:cNvPicPr>
            <a:picLocks noChangeAspect="1"/>
          </p:cNvPicPr>
          <p:nvPr/>
        </p:nvPicPr>
        <p:blipFill>
          <a:blip r:embed="rId2"/>
          <a:stretch>
            <a:fillRect/>
          </a:stretch>
        </p:blipFill>
        <p:spPr>
          <a:xfrm>
            <a:off x="7391400" y="0"/>
            <a:ext cx="1895475" cy="1600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562600" cy="685800"/>
          </a:xfrm>
        </p:spPr>
        <p:txBody>
          <a:bodyPr>
            <a:normAutofit fontScale="90000"/>
          </a:bodyPr>
          <a:lstStyle/>
          <a:p>
            <a:pPr algn="l"/>
            <a:r>
              <a:rPr lang="en-US" dirty="0" smtClean="0">
                <a:latin typeface="Cooper Black" pitchFamily="18" charset="0"/>
              </a:rPr>
              <a:t>What is </a:t>
            </a:r>
            <a:r>
              <a:rPr lang="en-US" dirty="0" err="1" smtClean="0">
                <a:latin typeface="Cooper Black" pitchFamily="18" charset="0"/>
              </a:rPr>
              <a:t>diarrhoea</a:t>
            </a:r>
            <a:r>
              <a:rPr lang="en-US" dirty="0" smtClean="0">
                <a:latin typeface="Cooper Black" pitchFamily="18" charset="0"/>
              </a:rPr>
              <a:t>?</a:t>
            </a:r>
            <a:endParaRPr lang="en-US" dirty="0">
              <a:latin typeface="Cooper Black" pitchFamily="18" charset="0"/>
            </a:endParaRPr>
          </a:p>
        </p:txBody>
      </p:sp>
      <p:sp>
        <p:nvSpPr>
          <p:cNvPr id="3" name="Content Placeholder 2"/>
          <p:cNvSpPr>
            <a:spLocks noGrp="1"/>
          </p:cNvSpPr>
          <p:nvPr>
            <p:ph idx="1"/>
          </p:nvPr>
        </p:nvSpPr>
        <p:spPr>
          <a:xfrm>
            <a:off x="304800" y="914400"/>
            <a:ext cx="8686800" cy="2590800"/>
          </a:xfrm>
        </p:spPr>
        <p:txBody>
          <a:bodyPr>
            <a:normAutofit fontScale="92500"/>
          </a:bodyPr>
          <a:lstStyle/>
          <a:p>
            <a:pPr>
              <a:buFont typeface="Wingdings" pitchFamily="2" charset="2"/>
              <a:buChar char="q"/>
            </a:pPr>
            <a:r>
              <a:rPr lang="en-US" dirty="0" smtClean="0"/>
              <a:t>Increases in volume or fluidity of stools, changes in consistency, and increased frequency of defecation.</a:t>
            </a:r>
          </a:p>
          <a:p>
            <a:pPr lvl="3">
              <a:buFont typeface="Wingdings" pitchFamily="2" charset="2"/>
              <a:buChar char="q"/>
            </a:pPr>
            <a:endParaRPr lang="en-US" dirty="0" smtClean="0"/>
          </a:p>
          <a:p>
            <a:pPr>
              <a:buFont typeface="Wingdings" pitchFamily="2" charset="2"/>
              <a:buChar char="q"/>
            </a:pPr>
            <a:r>
              <a:rPr lang="en-US" dirty="0" smtClean="0"/>
              <a:t>Blood in stool indicate an acute </a:t>
            </a:r>
            <a:r>
              <a:rPr lang="en-US" dirty="0" err="1" smtClean="0"/>
              <a:t>diarrhoeal</a:t>
            </a:r>
            <a:r>
              <a:rPr lang="en-US" dirty="0" smtClean="0"/>
              <a:t> illnesses or dysentery, irrespective of frequency.</a:t>
            </a:r>
          </a:p>
          <a:p>
            <a:endParaRPr lang="en-US" dirty="0" smtClean="0"/>
          </a:p>
          <a:p>
            <a:endParaRPr lang="en-US" dirty="0" smtClean="0"/>
          </a:p>
        </p:txBody>
      </p:sp>
      <p:sp>
        <p:nvSpPr>
          <p:cNvPr id="4" name="Rounded Rectangle 3"/>
          <p:cNvSpPr/>
          <p:nvPr/>
        </p:nvSpPr>
        <p:spPr>
          <a:xfrm>
            <a:off x="228600" y="3352800"/>
            <a:ext cx="85344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t>“Passage of loose or watery stools at least three times</a:t>
            </a:r>
          </a:p>
          <a:p>
            <a:r>
              <a:rPr lang="en-US" sz="2800" b="1" dirty="0" smtClean="0"/>
              <a:t>in a 24 h period”</a:t>
            </a:r>
          </a:p>
          <a:p>
            <a:pPr algn="r"/>
            <a:r>
              <a:rPr lang="en-US" sz="2800" b="1" dirty="0" smtClean="0"/>
              <a:t>WHO</a:t>
            </a:r>
            <a:endParaRPr lang="en-US" sz="2800" b="1" dirty="0"/>
          </a:p>
        </p:txBody>
      </p:sp>
      <p:pic>
        <p:nvPicPr>
          <p:cNvPr id="5" name="Picture 4" descr="maxresdefault (1).jpg"/>
          <p:cNvPicPr>
            <a:picLocks noChangeAspect="1"/>
          </p:cNvPicPr>
          <p:nvPr/>
        </p:nvPicPr>
        <p:blipFill>
          <a:blip r:embed="rId2" cstate="print"/>
          <a:stretch>
            <a:fillRect/>
          </a:stretch>
        </p:blipFill>
        <p:spPr>
          <a:xfrm>
            <a:off x="0" y="5429250"/>
            <a:ext cx="3429000" cy="1428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latin typeface="Cooper Black" pitchFamily="18" charset="0"/>
              </a:rPr>
              <a:t>Cont….</a:t>
            </a:r>
            <a:endParaRPr lang="en-US" sz="2400" dirty="0">
              <a:latin typeface="Cooper Black" pitchFamily="18" charset="0"/>
            </a:endParaRPr>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pPr>
              <a:buNone/>
            </a:pPr>
            <a:r>
              <a:rPr lang="en-US" dirty="0" err="1" smtClean="0"/>
              <a:t>Diarrhoeal</a:t>
            </a:r>
            <a:r>
              <a:rPr lang="en-US" dirty="0" smtClean="0"/>
              <a:t> disorders are divided into:</a:t>
            </a:r>
          </a:p>
          <a:p>
            <a:pPr lvl="4">
              <a:buNone/>
            </a:pPr>
            <a:r>
              <a:rPr lang="en-US" dirty="0" smtClean="0"/>
              <a:t> </a:t>
            </a:r>
          </a:p>
          <a:p>
            <a:pPr>
              <a:buFont typeface="Wingdings" pitchFamily="2" charset="2"/>
              <a:buChar char="q"/>
            </a:pPr>
            <a:r>
              <a:rPr lang="en-US" sz="4100" b="1" dirty="0" smtClean="0"/>
              <a:t>Acute </a:t>
            </a:r>
            <a:r>
              <a:rPr lang="en-US" sz="4100" b="1" dirty="0" err="1" smtClean="0"/>
              <a:t>Diarrhoea</a:t>
            </a:r>
            <a:endParaRPr lang="en-US" dirty="0" smtClean="0"/>
          </a:p>
          <a:p>
            <a:pPr>
              <a:buFont typeface="Wingdings" pitchFamily="2" charset="2"/>
              <a:buChar char="Ø"/>
            </a:pPr>
            <a:r>
              <a:rPr lang="en-US" dirty="0" smtClean="0"/>
              <a:t>The most usual form of </a:t>
            </a:r>
            <a:r>
              <a:rPr lang="en-US" dirty="0" err="1" smtClean="0"/>
              <a:t>diarrhoeal</a:t>
            </a:r>
            <a:r>
              <a:rPr lang="en-US" dirty="0" smtClean="0"/>
              <a:t> illness, have an abrupt onset, resolve within 14 days and are mostly caused by infections</a:t>
            </a:r>
          </a:p>
          <a:p>
            <a:endParaRPr lang="en-US" dirty="0" smtClean="0"/>
          </a:p>
          <a:p>
            <a:pPr>
              <a:buFont typeface="Wingdings" pitchFamily="2" charset="2"/>
              <a:buChar char="q"/>
            </a:pPr>
            <a:r>
              <a:rPr lang="en-US" sz="4100" b="1" dirty="0" smtClean="0"/>
              <a:t>Persistent </a:t>
            </a:r>
            <a:r>
              <a:rPr lang="en-US" sz="4100" b="1" dirty="0" err="1" smtClean="0"/>
              <a:t>Diarrhoea</a:t>
            </a:r>
            <a:endParaRPr lang="en-US" dirty="0" smtClean="0"/>
          </a:p>
          <a:p>
            <a:pPr>
              <a:buFont typeface="Wingdings" pitchFamily="2" charset="2"/>
              <a:buChar char="Ø"/>
            </a:pPr>
            <a:r>
              <a:rPr lang="en-US" dirty="0" err="1" smtClean="0"/>
              <a:t>Diarrhoea</a:t>
            </a:r>
            <a:r>
              <a:rPr lang="en-US" dirty="0" smtClean="0"/>
              <a:t> which persists for longer than 14 days</a:t>
            </a:r>
          </a:p>
          <a:p>
            <a:pPr>
              <a:buNone/>
            </a:pPr>
            <a:r>
              <a:rPr lang="en-US" dirty="0" smtClean="0"/>
              <a:t> </a:t>
            </a:r>
          </a:p>
          <a:p>
            <a:pPr>
              <a:buFont typeface="Wingdings" pitchFamily="2" charset="2"/>
              <a:buChar char="q"/>
            </a:pPr>
            <a:r>
              <a:rPr lang="en-US" sz="4100" b="1" dirty="0" smtClean="0"/>
              <a:t>Chronic </a:t>
            </a:r>
            <a:r>
              <a:rPr lang="en-US" sz="4100" b="1" dirty="0" err="1" smtClean="0"/>
              <a:t>Diarrhoea</a:t>
            </a:r>
            <a:endParaRPr lang="en-US" dirty="0" smtClean="0"/>
          </a:p>
          <a:p>
            <a:pPr>
              <a:buFont typeface="Wingdings" pitchFamily="2" charset="2"/>
              <a:buChar char="Ø"/>
            </a:pPr>
            <a:r>
              <a:rPr lang="en-US" dirty="0" smtClean="0"/>
              <a:t>Duration of symptoms is longer than a month </a:t>
            </a:r>
          </a:p>
          <a:p>
            <a:endParaRPr lang="en-US" dirty="0"/>
          </a:p>
        </p:txBody>
      </p:sp>
      <p:pic>
        <p:nvPicPr>
          <p:cNvPr id="4" name="Picture 3" descr="images (3).jpg"/>
          <p:cNvPicPr>
            <a:picLocks noChangeAspect="1"/>
          </p:cNvPicPr>
          <p:nvPr/>
        </p:nvPicPr>
        <p:blipFill>
          <a:blip r:embed="rId2"/>
          <a:stretch>
            <a:fillRect/>
          </a:stretch>
        </p:blipFill>
        <p:spPr>
          <a:xfrm>
            <a:off x="6524625" y="0"/>
            <a:ext cx="2619375" cy="17430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74638"/>
            <a:ext cx="6172200" cy="1143000"/>
          </a:xfrm>
        </p:spPr>
        <p:txBody>
          <a:bodyPr>
            <a:normAutofit/>
          </a:bodyPr>
          <a:lstStyle/>
          <a:p>
            <a:r>
              <a:rPr lang="en-US" sz="3600" dirty="0" smtClean="0">
                <a:latin typeface="Cooper Black" pitchFamily="18" charset="0"/>
              </a:rPr>
              <a:t>Oral rehydration therapy</a:t>
            </a:r>
            <a:endParaRPr lang="en-IN" sz="3600" dirty="0">
              <a:latin typeface="Cooper Black" pitchFamily="18" charset="0"/>
            </a:endParaRPr>
          </a:p>
        </p:txBody>
      </p:sp>
      <p:sp>
        <p:nvSpPr>
          <p:cNvPr id="3" name="Content Placeholder 2"/>
          <p:cNvSpPr>
            <a:spLocks noGrp="1"/>
          </p:cNvSpPr>
          <p:nvPr>
            <p:ph idx="1"/>
          </p:nvPr>
        </p:nvSpPr>
        <p:spPr>
          <a:xfrm>
            <a:off x="228600" y="1295400"/>
            <a:ext cx="8686800" cy="5105400"/>
          </a:xfrm>
        </p:spPr>
        <p:txBody>
          <a:bodyPr>
            <a:normAutofit fontScale="85000" lnSpcReduction="10000"/>
          </a:bodyPr>
          <a:lstStyle/>
          <a:p>
            <a:pPr>
              <a:buFont typeface="Wingdings" pitchFamily="2" charset="2"/>
              <a:buChar char="q"/>
            </a:pPr>
            <a:r>
              <a:rPr lang="en-US" dirty="0" smtClean="0"/>
              <a:t>Most diarrhea-related deaths in children are due to dehydration…… </a:t>
            </a:r>
          </a:p>
          <a:p>
            <a:pPr>
              <a:buNone/>
            </a:pPr>
            <a:r>
              <a:rPr lang="en-US" dirty="0" smtClean="0"/>
              <a:t>			….loss of large quantities  of water and electrolytes from the body in the  liquid stool.</a:t>
            </a:r>
          </a:p>
          <a:p>
            <a:pPr lvl="4">
              <a:buNone/>
            </a:pPr>
            <a:r>
              <a:rPr lang="en-US" dirty="0" smtClean="0"/>
              <a:t> </a:t>
            </a:r>
          </a:p>
          <a:p>
            <a:pPr>
              <a:buFont typeface="Wingdings" pitchFamily="2" charset="2"/>
              <a:buChar char="q"/>
            </a:pPr>
            <a:r>
              <a:rPr lang="en-US" dirty="0" smtClean="0"/>
              <a:t>Many of these deaths can be prevented with the  use of oral rehydration therapy (ORT).</a:t>
            </a:r>
          </a:p>
          <a:p>
            <a:pPr lvl="4">
              <a:buFont typeface="Wingdings" pitchFamily="2" charset="2"/>
              <a:buChar char="q"/>
            </a:pPr>
            <a:endParaRPr lang="en-US" dirty="0" smtClean="0"/>
          </a:p>
          <a:p>
            <a:pPr>
              <a:buFont typeface="Wingdings" pitchFamily="2" charset="2"/>
              <a:buChar char="q"/>
            </a:pPr>
            <a:r>
              <a:rPr lang="en-IN" dirty="0" smtClean="0"/>
              <a:t>Oral rehydration therapy (ORT) is a type of fluid replacement used as a treatment for dehydration. </a:t>
            </a:r>
          </a:p>
          <a:p>
            <a:pPr lvl="4">
              <a:buFont typeface="Wingdings" pitchFamily="2" charset="2"/>
              <a:buChar char="q"/>
            </a:pPr>
            <a:endParaRPr lang="en-IN" dirty="0" smtClean="0"/>
          </a:p>
          <a:p>
            <a:pPr>
              <a:buFont typeface="Wingdings" pitchFamily="2" charset="2"/>
              <a:buChar char="q"/>
            </a:pPr>
            <a:r>
              <a:rPr lang="en-IN" dirty="0" smtClean="0"/>
              <a:t>It involves drinking water mixed with sugar and salt and other home available fluids,  while continuing to eat.</a:t>
            </a:r>
            <a:endParaRPr lang="en-US" dirty="0" smtClean="0"/>
          </a:p>
          <a:p>
            <a:pPr>
              <a:buFont typeface="Wingdings" pitchFamily="2" charset="2"/>
              <a:buChar char="q"/>
            </a:pPr>
            <a:endParaRPr lang="en-US" dirty="0"/>
          </a:p>
        </p:txBody>
      </p:sp>
      <p:pic>
        <p:nvPicPr>
          <p:cNvPr id="4" name="Picture 3" descr="images (4).jpg"/>
          <p:cNvPicPr>
            <a:picLocks noChangeAspect="1"/>
          </p:cNvPicPr>
          <p:nvPr/>
        </p:nvPicPr>
        <p:blipFill>
          <a:blip r:embed="rId2"/>
          <a:stretch>
            <a:fillRect/>
          </a:stretch>
        </p:blipFill>
        <p:spPr>
          <a:xfrm>
            <a:off x="6248400" y="0"/>
            <a:ext cx="2895600" cy="1295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maxresdefault (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latin typeface="Cooper Black" pitchFamily="18" charset="0"/>
              </a:rPr>
              <a:t>Oral rehydration solution</a:t>
            </a:r>
            <a:endParaRPr lang="en-IN" dirty="0">
              <a:latin typeface="Cooper Black" pitchFamily="18" charset="0"/>
            </a:endParaRPr>
          </a:p>
        </p:txBody>
      </p:sp>
      <p:sp>
        <p:nvSpPr>
          <p:cNvPr id="3" name="Content Placeholder 2"/>
          <p:cNvSpPr>
            <a:spLocks noGrp="1"/>
          </p:cNvSpPr>
          <p:nvPr>
            <p:ph idx="1"/>
          </p:nvPr>
        </p:nvSpPr>
        <p:spPr>
          <a:xfrm>
            <a:off x="228600" y="762000"/>
            <a:ext cx="8686800" cy="4724400"/>
          </a:xfrm>
        </p:spPr>
        <p:txBody>
          <a:bodyPr>
            <a:normAutofit fontScale="77500" lnSpcReduction="20000"/>
          </a:bodyPr>
          <a:lstStyle/>
          <a:p>
            <a:pPr>
              <a:buFont typeface="Wingdings" pitchFamily="2" charset="2"/>
              <a:buChar char="q"/>
            </a:pPr>
            <a:r>
              <a:rPr lang="en-US" dirty="0" smtClean="0"/>
              <a:t>So as soon as </a:t>
            </a:r>
            <a:r>
              <a:rPr lang="en-US" dirty="0" err="1" smtClean="0"/>
              <a:t>diarrhoea</a:t>
            </a:r>
            <a:r>
              <a:rPr lang="en-US" dirty="0" smtClean="0"/>
              <a:t> starts, </a:t>
            </a:r>
            <a:r>
              <a:rPr lang="en-US" b="1" dirty="0" smtClean="0"/>
              <a:t>it is essential to give the child extra drinks to replace the liquid being lost.</a:t>
            </a:r>
          </a:p>
          <a:p>
            <a:pPr lvl="4">
              <a:buFont typeface="Wingdings" pitchFamily="2" charset="2"/>
              <a:buChar char="q"/>
            </a:pPr>
            <a:endParaRPr lang="en-US" b="1" dirty="0" smtClean="0"/>
          </a:p>
          <a:p>
            <a:pPr>
              <a:buFont typeface="Wingdings" pitchFamily="2" charset="2"/>
              <a:buChar char="q"/>
            </a:pPr>
            <a:r>
              <a:rPr lang="en-US" dirty="0" smtClean="0"/>
              <a:t>Oral Rehydration solution (ORS) is the cheap, simple and effective way to treat dehydration caused by </a:t>
            </a:r>
            <a:r>
              <a:rPr lang="en-US" dirty="0" err="1" smtClean="0"/>
              <a:t>diarrhoea</a:t>
            </a:r>
            <a:r>
              <a:rPr lang="en-US" dirty="0" smtClean="0"/>
              <a:t>.</a:t>
            </a:r>
          </a:p>
          <a:p>
            <a:pPr lvl="3">
              <a:buFont typeface="Wingdings" pitchFamily="2" charset="2"/>
              <a:buChar char="q"/>
            </a:pPr>
            <a:endParaRPr lang="en-US" dirty="0" smtClean="0"/>
          </a:p>
          <a:p>
            <a:pPr>
              <a:buFont typeface="Wingdings" pitchFamily="2" charset="2"/>
              <a:buChar char="q"/>
            </a:pPr>
            <a:r>
              <a:rPr lang="en-US" dirty="0" smtClean="0"/>
              <a:t> ORS drink contains the main elements that are lost from the body during </a:t>
            </a:r>
            <a:r>
              <a:rPr lang="en-US" dirty="0" err="1" smtClean="0"/>
              <a:t>diarrhoea</a:t>
            </a:r>
            <a:r>
              <a:rPr lang="en-US" dirty="0" smtClean="0"/>
              <a:t>.</a:t>
            </a:r>
          </a:p>
          <a:p>
            <a:pPr lvl="5">
              <a:buFont typeface="Wingdings" pitchFamily="2" charset="2"/>
              <a:buChar char="q"/>
            </a:pPr>
            <a:endParaRPr lang="en-US" dirty="0" smtClean="0"/>
          </a:p>
          <a:p>
            <a:pPr>
              <a:buFont typeface="Wingdings" pitchFamily="2" charset="2"/>
              <a:buChar char="q"/>
            </a:pPr>
            <a:r>
              <a:rPr lang="en-US" dirty="0" smtClean="0"/>
              <a:t>effective in treating dehydration resulting from all types of acute </a:t>
            </a:r>
            <a:r>
              <a:rPr lang="en-US" dirty="0" err="1" smtClean="0"/>
              <a:t>diarrhoeal</a:t>
            </a:r>
            <a:r>
              <a:rPr lang="en-US" dirty="0" smtClean="0"/>
              <a:t> diseases. </a:t>
            </a:r>
          </a:p>
          <a:p>
            <a:pPr lvl="5">
              <a:buFont typeface="Wingdings" pitchFamily="2" charset="2"/>
              <a:buChar char="q"/>
            </a:pPr>
            <a:endParaRPr lang="en-US" dirty="0" smtClean="0"/>
          </a:p>
          <a:p>
            <a:pPr>
              <a:buFont typeface="Wingdings" pitchFamily="2" charset="2"/>
              <a:buChar char="q"/>
            </a:pPr>
            <a:r>
              <a:rPr lang="en-US" dirty="0" smtClean="0"/>
              <a:t>ORS drinks should be given to the child every time a watery stool is passed.</a:t>
            </a:r>
            <a:endParaRPr lang="en-IN" dirty="0"/>
          </a:p>
        </p:txBody>
      </p:sp>
      <p:pic>
        <p:nvPicPr>
          <p:cNvPr id="5" name="Picture 4" descr="640225054-H.jpg"/>
          <p:cNvPicPr>
            <a:picLocks noChangeAspect="1"/>
          </p:cNvPicPr>
          <p:nvPr/>
        </p:nvPicPr>
        <p:blipFill>
          <a:blip r:embed="rId2"/>
          <a:stretch>
            <a:fillRect/>
          </a:stretch>
        </p:blipFill>
        <p:spPr>
          <a:xfrm>
            <a:off x="2819400" y="4953000"/>
            <a:ext cx="6324600" cy="1905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dirty="0" smtClean="0">
                <a:latin typeface="Cooper Black" pitchFamily="18" charset="0"/>
              </a:rPr>
              <a:t>Oral rehydration salts</a:t>
            </a:r>
            <a:endParaRPr lang="en-US" dirty="0">
              <a:latin typeface="Cooper Black" pitchFamily="18" charset="0"/>
            </a:endParaRPr>
          </a:p>
        </p:txBody>
      </p:sp>
      <p:pic>
        <p:nvPicPr>
          <p:cNvPr id="240644" name="Picture 4" descr="Picture1"/>
          <p:cNvPicPr>
            <a:picLocks noChangeAspect="1" noChangeArrowheads="1"/>
          </p:cNvPicPr>
          <p:nvPr/>
        </p:nvPicPr>
        <p:blipFill>
          <a:blip r:embed="rId2" cstate="print"/>
          <a:srcRect/>
          <a:stretch>
            <a:fillRect/>
          </a:stretch>
        </p:blipFill>
        <p:spPr bwMode="auto">
          <a:xfrm>
            <a:off x="4343400" y="1595346"/>
            <a:ext cx="4391025" cy="4957853"/>
          </a:xfrm>
          <a:prstGeom prst="rect">
            <a:avLst/>
          </a:prstGeom>
          <a:noFill/>
        </p:spPr>
      </p:pic>
      <p:pic>
        <p:nvPicPr>
          <p:cNvPr id="27652" name="Picture 4" descr="http://www.shoponics.com/deals/wp-content/uploads/2014/01/3055.jpg"/>
          <p:cNvPicPr>
            <a:picLocks noChangeAspect="1" noChangeArrowheads="1"/>
          </p:cNvPicPr>
          <p:nvPr/>
        </p:nvPicPr>
        <p:blipFill>
          <a:blip r:embed="rId3" cstate="print"/>
          <a:srcRect/>
          <a:stretch>
            <a:fillRect/>
          </a:stretch>
        </p:blipFill>
        <p:spPr bwMode="auto">
          <a:xfrm>
            <a:off x="280547" y="2057400"/>
            <a:ext cx="3681853" cy="4191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TotalTime>
  <Words>707</Words>
  <Application>Microsoft Office PowerPoint</Application>
  <PresentationFormat>On-screen Show (4:3)</PresentationFormat>
  <Paragraphs>167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Oral Rehydration</vt:lpstr>
      <vt:lpstr>Introduction </vt:lpstr>
      <vt:lpstr>What is diarrhoea?</vt:lpstr>
      <vt:lpstr>Cont….</vt:lpstr>
      <vt:lpstr>Oral rehydration therapy</vt:lpstr>
      <vt:lpstr>Slide 7</vt:lpstr>
      <vt:lpstr>Oral rehydration solution</vt:lpstr>
      <vt:lpstr>Oral rehydration salts</vt:lpstr>
      <vt:lpstr>PRINCIPLE of ORS</vt:lpstr>
      <vt:lpstr>Any adverse effect of this WHO ORS ????</vt:lpstr>
      <vt:lpstr>Why “reduced osmolarity”?</vt:lpstr>
      <vt:lpstr>Advantages of low osmolarity ORS</vt:lpstr>
      <vt:lpstr>DOSAGE &amp; REQUIREMENT?</vt:lpstr>
      <vt:lpstr>How to administer???</vt:lpstr>
      <vt:lpstr>Cont…..</vt:lpstr>
      <vt:lpstr>Slide 17</vt:lpstr>
      <vt:lpstr>How to prepare oral rehydration solution</vt:lpstr>
      <vt:lpstr>Rules</vt:lpstr>
      <vt:lpstr>Cont…..</vt:lpstr>
      <vt:lpstr>Achievements &amp; benefits</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Rehydration Salt</dc:title>
  <dc:creator>commed3</dc:creator>
  <cp:lastModifiedBy>DELL</cp:lastModifiedBy>
  <cp:revision>77</cp:revision>
  <dcterms:created xsi:type="dcterms:W3CDTF">2006-08-16T00:00:00Z</dcterms:created>
  <dcterms:modified xsi:type="dcterms:W3CDTF">2020-02-21T04:36:32Z</dcterms:modified>
</cp:coreProperties>
</file>