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00"/>
    <a:srgbClr val="990000"/>
    <a:srgbClr val="5B5B4D"/>
    <a:srgbClr val="04617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DDED5C2-F809-4450-9887-7DF8867BCBFB}" type="datetimeFigureOut">
              <a:rPr lang="en-US" smtClean="0"/>
              <a:pPr/>
              <a:t>5/3/2020</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3AEBF757-4CCA-41E0-AAE7-2504A6D0D3A2}"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DDED5C2-F809-4450-9887-7DF8867BCBFB}" type="datetimeFigureOut">
              <a:rPr lang="en-US" smtClean="0"/>
              <a:pPr/>
              <a:t>5/3/2020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EBF757-4CCA-41E0-AAE7-2504A6D0D3A2}"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DDED5C2-F809-4450-9887-7DF8867BCBFB}" type="datetimeFigureOut">
              <a:rPr lang="en-US" smtClean="0"/>
              <a:pPr/>
              <a:t>5/3/2020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EBF757-4CCA-41E0-AAE7-2504A6D0D3A2}"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DDED5C2-F809-4450-9887-7DF8867BCBFB}" type="datetimeFigureOut">
              <a:rPr lang="en-US" smtClean="0"/>
              <a:pPr/>
              <a:t>5/3/2020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EBF757-4CCA-41E0-AAE7-2504A6D0D3A2}"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DDED5C2-F809-4450-9887-7DF8867BCBFB}" type="datetimeFigureOut">
              <a:rPr lang="en-US" smtClean="0"/>
              <a:pPr/>
              <a:t>5/3/2020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EBF757-4CCA-41E0-AAE7-2504A6D0D3A2}"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DDED5C2-F809-4450-9887-7DF8867BCBFB}" type="datetimeFigureOut">
              <a:rPr lang="en-US" smtClean="0"/>
              <a:pPr/>
              <a:t>5/3/2020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AEBF757-4CCA-41E0-AAE7-2504A6D0D3A2}"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DDED5C2-F809-4450-9887-7DF8867BCBFB}" type="datetimeFigureOut">
              <a:rPr lang="en-US" smtClean="0"/>
              <a:pPr/>
              <a:t>5/3/2020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AEBF757-4CCA-41E0-AAE7-2504A6D0D3A2}"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DDED5C2-F809-4450-9887-7DF8867BCBFB}" type="datetimeFigureOut">
              <a:rPr lang="en-US" smtClean="0"/>
              <a:pPr/>
              <a:t>5/3/2020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AEBF757-4CCA-41E0-AAE7-2504A6D0D3A2}"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DED5C2-F809-4450-9887-7DF8867BCBFB}" type="datetimeFigureOut">
              <a:rPr lang="en-US" smtClean="0"/>
              <a:pPr/>
              <a:t>5/3/2020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AEBF757-4CCA-41E0-AAE7-2504A6D0D3A2}"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DDED5C2-F809-4450-9887-7DF8867BCBFB}" type="datetimeFigureOut">
              <a:rPr lang="en-US" smtClean="0"/>
              <a:pPr/>
              <a:t>5/3/2020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AEBF757-4CCA-41E0-AAE7-2504A6D0D3A2}"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DDED5C2-F809-4450-9887-7DF8867BCBFB}" type="datetimeFigureOut">
              <a:rPr lang="en-US" smtClean="0"/>
              <a:pPr/>
              <a:t>5/3/2020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3AEBF757-4CCA-41E0-AAE7-2504A6D0D3A2}"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DDED5C2-F809-4450-9887-7DF8867BCBFB}" type="datetimeFigureOut">
              <a:rPr lang="en-US" smtClean="0"/>
              <a:pPr/>
              <a:t>5/3/2020</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AEBF757-4CCA-41E0-AAE7-2504A6D0D3A2}"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dirty="0" smtClean="0">
                <a:latin typeface="Times New Roman" pitchFamily="18" charset="0"/>
              </a:rPr>
              <a:t>Oral Communication</a:t>
            </a:r>
            <a:br>
              <a:rPr lang="en-US" sz="6000" dirty="0" smtClean="0">
                <a:latin typeface="Times New Roman" pitchFamily="18" charset="0"/>
              </a:rPr>
            </a:b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u="sng" dirty="0" smtClean="0">
                <a:latin typeface="SimSun-ExtB" pitchFamily="49" charset="-122"/>
                <a:ea typeface="SimSun-ExtB" pitchFamily="49" charset="-122"/>
              </a:rPr>
              <a:t>Persuasive Speaking</a:t>
            </a:r>
            <a:br>
              <a:rPr lang="en-US" sz="3200" b="1" u="sng" dirty="0" smtClean="0">
                <a:latin typeface="SimSun-ExtB" pitchFamily="49" charset="-122"/>
                <a:ea typeface="SimSun-ExtB" pitchFamily="49" charset="-122"/>
              </a:rPr>
            </a:br>
            <a:endParaRPr lang="en-GB" sz="2800" b="1" dirty="0">
              <a:latin typeface="SimSun-ExtB" pitchFamily="49" charset="-122"/>
              <a:ea typeface="SimSun-ExtB" pitchFamily="49" charset="-122"/>
            </a:endParaRPr>
          </a:p>
        </p:txBody>
      </p:sp>
      <p:sp>
        <p:nvSpPr>
          <p:cNvPr id="3" name="Content Placeholder 2"/>
          <p:cNvSpPr>
            <a:spLocks noGrp="1"/>
          </p:cNvSpPr>
          <p:nvPr>
            <p:ph idx="1"/>
          </p:nvPr>
        </p:nvSpPr>
        <p:spPr/>
        <p:txBody>
          <a:bodyPr>
            <a:normAutofit/>
          </a:bodyPr>
          <a:lstStyle/>
          <a:p>
            <a:pPr eaLnBrk="0" hangingPunct="0">
              <a:spcBef>
                <a:spcPct val="50000"/>
              </a:spcBef>
            </a:pPr>
            <a:r>
              <a:rPr lang="en-US" sz="2400" dirty="0" smtClean="0">
                <a:latin typeface="Times New Roman" pitchFamily="18" charset="0"/>
              </a:rPr>
              <a:t>Persuasive Speaking is used to influence what an audience thinks or does. </a:t>
            </a:r>
          </a:p>
          <a:p>
            <a:pPr eaLnBrk="0" hangingPunct="0">
              <a:spcBef>
                <a:spcPct val="50000"/>
              </a:spcBef>
            </a:pPr>
            <a:r>
              <a:rPr lang="en-US" sz="2400" dirty="0" smtClean="0">
                <a:latin typeface="Times New Roman" pitchFamily="18" charset="0"/>
              </a:rPr>
              <a:t>Some of the goals of persuasive speaking include:</a:t>
            </a:r>
          </a:p>
          <a:p>
            <a:pPr lvl="1" eaLnBrk="0" hangingPunct="0">
              <a:spcBef>
                <a:spcPct val="50000"/>
              </a:spcBef>
              <a:buFontTx/>
              <a:buChar char="•"/>
            </a:pPr>
            <a:r>
              <a:rPr lang="en-US" dirty="0" smtClean="0">
                <a:latin typeface="Times New Roman" pitchFamily="18" charset="0"/>
              </a:rPr>
              <a:t>     to reinforce the attitudes, beliefs, and values  an audience already holds</a:t>
            </a:r>
          </a:p>
          <a:p>
            <a:pPr lvl="1" eaLnBrk="0" hangingPunct="0">
              <a:spcBef>
                <a:spcPct val="50000"/>
              </a:spcBef>
              <a:buFontTx/>
              <a:buChar char="•"/>
            </a:pPr>
            <a:r>
              <a:rPr lang="en-US" dirty="0" smtClean="0">
                <a:latin typeface="Times New Roman" pitchFamily="18" charset="0"/>
              </a:rPr>
              <a:t>     to inoculate an audience against counter  persuasion </a:t>
            </a:r>
          </a:p>
          <a:p>
            <a:pPr lvl="1" eaLnBrk="0" hangingPunct="0">
              <a:spcBef>
                <a:spcPct val="50000"/>
              </a:spcBef>
              <a:buFontTx/>
              <a:buChar char="•"/>
            </a:pPr>
            <a:r>
              <a:rPr lang="en-US" dirty="0" smtClean="0">
                <a:latin typeface="Times New Roman" pitchFamily="18" charset="0"/>
              </a:rPr>
              <a:t>     to change attitudes</a:t>
            </a:r>
          </a:p>
          <a:p>
            <a:pPr lvl="1" eaLnBrk="0" hangingPunct="0">
              <a:spcBef>
                <a:spcPct val="50000"/>
              </a:spcBef>
              <a:buFontTx/>
              <a:buChar char="•"/>
            </a:pPr>
            <a:r>
              <a:rPr lang="en-US" dirty="0" smtClean="0">
                <a:latin typeface="Times New Roman" pitchFamily="18" charset="0"/>
              </a:rPr>
              <a:t>     to motivate an audience to act</a:t>
            </a:r>
            <a:endParaRPr lang="en-US" sz="1200" dirty="0" smtClean="0">
              <a:latin typeface="Times New Roman" pitchFamily="18" charset="0"/>
            </a:endParaRPr>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6000" dirty="0" smtClean="0">
                <a:solidFill>
                  <a:srgbClr val="990000"/>
                </a:solidFill>
                <a:latin typeface="Berlin Sans FB Demi" pitchFamily="34" charset="0"/>
              </a:rPr>
              <a:t>Delivery Methods</a:t>
            </a:r>
            <a:br>
              <a:rPr lang="en-US" sz="6000" dirty="0" smtClean="0">
                <a:solidFill>
                  <a:srgbClr val="990000"/>
                </a:solidFill>
                <a:latin typeface="Berlin Sans FB Demi" pitchFamily="34" charset="0"/>
              </a:rPr>
            </a:br>
            <a:endParaRPr lang="en-GB" sz="5400" dirty="0">
              <a:solidFill>
                <a:srgbClr val="990000"/>
              </a:solidFill>
              <a:latin typeface="Berlin Sans FB Demi" pitchFamily="34" charset="0"/>
            </a:endParaRPr>
          </a:p>
        </p:txBody>
      </p:sp>
      <p:sp>
        <p:nvSpPr>
          <p:cNvPr id="3" name="Content Placeholder 2"/>
          <p:cNvSpPr>
            <a:spLocks noGrp="1"/>
          </p:cNvSpPr>
          <p:nvPr>
            <p:ph idx="1"/>
          </p:nvPr>
        </p:nvSpPr>
        <p:spPr>
          <a:xfrm>
            <a:off x="457200" y="1643050"/>
            <a:ext cx="8229600" cy="4681550"/>
          </a:xfrm>
        </p:spPr>
        <p:txBody>
          <a:bodyPr/>
          <a:lstStyle/>
          <a:p>
            <a:pPr eaLnBrk="0" hangingPunct="0">
              <a:spcBef>
                <a:spcPct val="50000"/>
              </a:spcBef>
              <a:spcAft>
                <a:spcPts val="500"/>
              </a:spcAft>
            </a:pPr>
            <a:r>
              <a:rPr lang="en-US" sz="2400" dirty="0" smtClean="0">
                <a:latin typeface="Times New Roman" pitchFamily="18" charset="0"/>
              </a:rPr>
              <a:t>There are at least four methods for making an oral presentation. </a:t>
            </a:r>
          </a:p>
          <a:p>
            <a:pPr lvl="2" eaLnBrk="0" hangingPunct="0">
              <a:spcBef>
                <a:spcPct val="50000"/>
              </a:spcBef>
              <a:buFontTx/>
              <a:buChar char="•"/>
            </a:pPr>
            <a:r>
              <a:rPr lang="en-US" sz="2400" dirty="0" smtClean="0">
                <a:latin typeface="Times New Roman" pitchFamily="18" charset="0"/>
              </a:rPr>
              <a:t> Extempore</a:t>
            </a:r>
          </a:p>
          <a:p>
            <a:pPr lvl="2" eaLnBrk="0" hangingPunct="0">
              <a:spcBef>
                <a:spcPct val="50000"/>
              </a:spcBef>
              <a:buFontTx/>
              <a:buChar char="•"/>
            </a:pPr>
            <a:r>
              <a:rPr lang="en-US" sz="2400" dirty="0" smtClean="0">
                <a:latin typeface="Times New Roman" pitchFamily="18" charset="0"/>
              </a:rPr>
              <a:t> Impromptu</a:t>
            </a:r>
          </a:p>
          <a:p>
            <a:pPr lvl="2" eaLnBrk="0" hangingPunct="0">
              <a:spcBef>
                <a:spcPct val="50000"/>
              </a:spcBef>
              <a:buFontTx/>
              <a:buChar char="•"/>
            </a:pPr>
            <a:r>
              <a:rPr lang="en-US" sz="2400" dirty="0" smtClean="0">
                <a:latin typeface="Times New Roman" pitchFamily="18" charset="0"/>
              </a:rPr>
              <a:t> Memorization</a:t>
            </a:r>
          </a:p>
          <a:p>
            <a:pPr lvl="2" eaLnBrk="0" hangingPunct="0">
              <a:spcBef>
                <a:spcPct val="50000"/>
              </a:spcBef>
              <a:buFontTx/>
              <a:buChar char="•"/>
            </a:pPr>
            <a:r>
              <a:rPr lang="en-US" sz="2400" dirty="0" smtClean="0">
                <a:latin typeface="Times New Roman" pitchFamily="18" charset="0"/>
              </a:rPr>
              <a:t> Reading</a:t>
            </a:r>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14356"/>
            <a:ext cx="8686800" cy="5610244"/>
          </a:xfrm>
        </p:spPr>
        <p:txBody>
          <a:bodyPr>
            <a:noAutofit/>
          </a:bodyPr>
          <a:lstStyle/>
          <a:p>
            <a:pPr eaLnBrk="0" hangingPunct="0">
              <a:spcBef>
                <a:spcPct val="50000"/>
              </a:spcBef>
              <a:spcAft>
                <a:spcPts val="500"/>
              </a:spcAft>
            </a:pPr>
            <a:r>
              <a:rPr lang="en-US" sz="2800" dirty="0" smtClean="0">
                <a:latin typeface="Times New Roman" pitchFamily="18" charset="0"/>
              </a:rPr>
              <a:t>The </a:t>
            </a:r>
            <a:r>
              <a:rPr lang="en-US" sz="2800" b="1" dirty="0" smtClean="0">
                <a:solidFill>
                  <a:srgbClr val="FF0000"/>
                </a:solidFill>
                <a:latin typeface="Times New Roman" pitchFamily="18" charset="0"/>
              </a:rPr>
              <a:t>extemporaneous</a:t>
            </a:r>
            <a:r>
              <a:rPr lang="en-US" sz="2800" dirty="0" smtClean="0">
                <a:solidFill>
                  <a:srgbClr val="336600"/>
                </a:solidFill>
                <a:latin typeface="Times New Roman" pitchFamily="18" charset="0"/>
              </a:rPr>
              <a:t> </a:t>
            </a:r>
            <a:r>
              <a:rPr lang="en-US" sz="2800" dirty="0" smtClean="0">
                <a:latin typeface="Times New Roman" pitchFamily="18" charset="0"/>
              </a:rPr>
              <a:t>method involves significant effort but results in a degree of quality that tells your audience that you care about them. It requires </a:t>
            </a:r>
          </a:p>
          <a:p>
            <a:pPr lvl="3" eaLnBrk="0" hangingPunct="0">
              <a:spcBef>
                <a:spcPct val="50000"/>
              </a:spcBef>
              <a:spcAft>
                <a:spcPts val="500"/>
              </a:spcAft>
              <a:buFont typeface="Symbol" pitchFamily="18" charset="2"/>
              <a:buChar char="·"/>
            </a:pPr>
            <a:r>
              <a:rPr lang="en-US" sz="2800" dirty="0" smtClean="0">
                <a:latin typeface="Times New Roman" pitchFamily="18" charset="0"/>
              </a:rPr>
              <a:t> The detailed laying out of the presentation from beginning to end. </a:t>
            </a:r>
          </a:p>
          <a:p>
            <a:pPr lvl="3" eaLnBrk="0" hangingPunct="0">
              <a:spcBef>
                <a:spcPct val="50000"/>
              </a:spcBef>
              <a:spcAft>
                <a:spcPts val="500"/>
              </a:spcAft>
              <a:buFont typeface="Symbol" pitchFamily="18" charset="2"/>
              <a:buChar char="·"/>
            </a:pPr>
            <a:r>
              <a:rPr lang="en-US" sz="2800" dirty="0" smtClean="0">
                <a:latin typeface="Times New Roman" pitchFamily="18" charset="0"/>
              </a:rPr>
              <a:t> Doing your homework to fill in your   knowledge gaps. </a:t>
            </a:r>
          </a:p>
          <a:p>
            <a:pPr lvl="3" eaLnBrk="0" hangingPunct="0">
              <a:spcBef>
                <a:spcPct val="50000"/>
              </a:spcBef>
              <a:spcAft>
                <a:spcPts val="500"/>
              </a:spcAft>
              <a:buFont typeface="Symbol" pitchFamily="18" charset="2"/>
              <a:buChar char="·"/>
            </a:pPr>
            <a:r>
              <a:rPr lang="en-US" sz="2800" dirty="0" smtClean="0">
                <a:latin typeface="Times New Roman" pitchFamily="18" charset="0"/>
              </a:rPr>
              <a:t> The use of 3 x 5 cue cards or similar method to jog your memory on specifics and keep your presentation on track.</a:t>
            </a:r>
            <a:endParaRPr lang="en-GB" sz="4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714356"/>
            <a:ext cx="8258204" cy="5610244"/>
          </a:xfrm>
        </p:spPr>
        <p:txBody>
          <a:bodyPr/>
          <a:lstStyle/>
          <a:p>
            <a:r>
              <a:rPr lang="en-US" sz="2800" dirty="0" smtClean="0">
                <a:latin typeface="Times New Roman" pitchFamily="18" charset="0"/>
              </a:rPr>
              <a:t>The </a:t>
            </a:r>
            <a:r>
              <a:rPr lang="en-US" sz="2800" b="1" dirty="0" smtClean="0">
                <a:solidFill>
                  <a:srgbClr val="FF0000"/>
                </a:solidFill>
                <a:latin typeface="Times New Roman" pitchFamily="18" charset="0"/>
              </a:rPr>
              <a:t>impromptu</a:t>
            </a:r>
            <a:r>
              <a:rPr lang="en-US" sz="2800" dirty="0" smtClean="0">
                <a:latin typeface="Times New Roman" pitchFamily="18" charset="0"/>
              </a:rPr>
              <a:t> method is characterized by poor organization and incompleteness. It tells the audience that you are indifferent about them.</a:t>
            </a:r>
          </a:p>
          <a:p>
            <a:pPr>
              <a:buNone/>
            </a:pPr>
            <a:endParaRPr lang="en-US" sz="2800" dirty="0" smtClean="0">
              <a:latin typeface="Times New Roman" pitchFamily="18" charset="0"/>
            </a:endParaRPr>
          </a:p>
          <a:p>
            <a:r>
              <a:rPr lang="en-US" sz="2800" dirty="0" smtClean="0">
                <a:latin typeface="Times New Roman" pitchFamily="18" charset="0"/>
              </a:rPr>
              <a:t>The </a:t>
            </a:r>
            <a:r>
              <a:rPr lang="en-US" sz="2800" b="1" dirty="0" smtClean="0">
                <a:solidFill>
                  <a:srgbClr val="FF0000"/>
                </a:solidFill>
                <a:latin typeface="Times New Roman" pitchFamily="18" charset="0"/>
              </a:rPr>
              <a:t>memorization</a:t>
            </a:r>
            <a:r>
              <a:rPr lang="en-US" sz="2800" dirty="0" smtClean="0">
                <a:latin typeface="Times New Roman" pitchFamily="18" charset="0"/>
              </a:rPr>
              <a:t> method is risky; you can lose your place or leave something out and, in a panic, you might revert to the impromptu method, resulting in disaster. </a:t>
            </a:r>
          </a:p>
          <a:p>
            <a:endParaRPr lang="en-US" sz="2800" dirty="0" smtClean="0">
              <a:latin typeface="Times New Roman" pitchFamily="18" charset="0"/>
            </a:endParaRPr>
          </a:p>
          <a:p>
            <a:r>
              <a:rPr lang="en-US" sz="2800" dirty="0" smtClean="0">
                <a:latin typeface="Times New Roman" pitchFamily="18" charset="0"/>
              </a:rPr>
              <a:t> </a:t>
            </a:r>
            <a:r>
              <a:rPr lang="en-US" sz="2800" b="1" dirty="0" smtClean="0">
                <a:solidFill>
                  <a:srgbClr val="FF0000"/>
                </a:solidFill>
                <a:latin typeface="Times New Roman" pitchFamily="18" charset="0"/>
              </a:rPr>
              <a:t>Reading</a:t>
            </a:r>
            <a:r>
              <a:rPr lang="en-US" sz="2800" dirty="0" smtClean="0">
                <a:latin typeface="Times New Roman" pitchFamily="18" charset="0"/>
              </a:rPr>
              <a:t> from paper</a:t>
            </a:r>
          </a:p>
          <a:p>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24648"/>
          </a:xfrm>
        </p:spPr>
        <p:txBody>
          <a:bodyPr>
            <a:noAutofit/>
          </a:bodyPr>
          <a:lstStyle/>
          <a:p>
            <a:r>
              <a:rPr lang="en-US" sz="4400" b="1" dirty="0" smtClean="0">
                <a:solidFill>
                  <a:srgbClr val="FF0000"/>
                </a:solidFill>
                <a:latin typeface="Times New Roman" pitchFamily="18" charset="0"/>
              </a:rPr>
              <a:t>Parameter for Preparation</a:t>
            </a:r>
            <a:br>
              <a:rPr lang="en-US" sz="4400" b="1" dirty="0" smtClean="0">
                <a:solidFill>
                  <a:srgbClr val="FF0000"/>
                </a:solidFill>
                <a:latin typeface="Times New Roman" pitchFamily="18" charset="0"/>
              </a:rPr>
            </a:br>
            <a:endParaRPr lang="en-GB" sz="4000" dirty="0">
              <a:solidFill>
                <a:srgbClr val="FF0000"/>
              </a:solidFill>
            </a:endParaRPr>
          </a:p>
        </p:txBody>
      </p:sp>
      <p:sp>
        <p:nvSpPr>
          <p:cNvPr id="3" name="Content Placeholder 2"/>
          <p:cNvSpPr>
            <a:spLocks noGrp="1"/>
          </p:cNvSpPr>
          <p:nvPr>
            <p:ph idx="1"/>
          </p:nvPr>
        </p:nvSpPr>
        <p:spPr>
          <a:xfrm>
            <a:off x="214282" y="928670"/>
            <a:ext cx="8472518" cy="5395930"/>
          </a:xfrm>
        </p:spPr>
        <p:txBody>
          <a:bodyPr>
            <a:normAutofit/>
          </a:bodyPr>
          <a:lstStyle/>
          <a:p>
            <a:pPr eaLnBrk="0" hangingPunct="0">
              <a:spcBef>
                <a:spcPct val="50000"/>
              </a:spcBef>
            </a:pPr>
            <a:r>
              <a:rPr lang="en-US" sz="3200" dirty="0" smtClean="0">
                <a:latin typeface="Times New Roman" pitchFamily="18" charset="0"/>
              </a:rPr>
              <a:t>Irrespective of the method of delivery, the presenter must consider the following parameters in preparing for the presentation:</a:t>
            </a:r>
          </a:p>
          <a:p>
            <a:pPr lvl="1" eaLnBrk="0" hangingPunct="0">
              <a:spcBef>
                <a:spcPct val="50000"/>
              </a:spcBef>
              <a:buFontTx/>
              <a:buChar char="•"/>
            </a:pPr>
            <a:r>
              <a:rPr lang="en-US" sz="2800" dirty="0" smtClean="0">
                <a:latin typeface="Times New Roman" pitchFamily="18" charset="0"/>
              </a:rPr>
              <a:t>knowledge of the audience,  </a:t>
            </a:r>
          </a:p>
          <a:p>
            <a:pPr lvl="1" eaLnBrk="0" hangingPunct="0">
              <a:spcBef>
                <a:spcPct val="50000"/>
              </a:spcBef>
              <a:buFontTx/>
              <a:buChar char="•"/>
            </a:pPr>
            <a:r>
              <a:rPr lang="en-US" sz="2800" dirty="0" smtClean="0">
                <a:latin typeface="Times New Roman" pitchFamily="18" charset="0"/>
              </a:rPr>
              <a:t> knowledge of subject,  </a:t>
            </a:r>
          </a:p>
          <a:p>
            <a:pPr lvl="1" eaLnBrk="0" hangingPunct="0">
              <a:spcBef>
                <a:spcPct val="50000"/>
              </a:spcBef>
              <a:buFontTx/>
              <a:buChar char="•"/>
            </a:pPr>
            <a:r>
              <a:rPr lang="en-US" sz="2800" dirty="0" smtClean="0">
                <a:latin typeface="Times New Roman" pitchFamily="18" charset="0"/>
              </a:rPr>
              <a:t> use of time, </a:t>
            </a:r>
          </a:p>
          <a:p>
            <a:pPr lvl="1" eaLnBrk="0" hangingPunct="0">
              <a:spcBef>
                <a:spcPct val="50000"/>
              </a:spcBef>
              <a:buFontTx/>
              <a:buChar char="•"/>
            </a:pPr>
            <a:r>
              <a:rPr lang="en-US" sz="2800" dirty="0" smtClean="0">
                <a:latin typeface="Times New Roman" pitchFamily="18" charset="0"/>
              </a:rPr>
              <a:t> rehearsal and </a:t>
            </a:r>
          </a:p>
          <a:p>
            <a:pPr lvl="1" eaLnBrk="0" hangingPunct="0">
              <a:spcBef>
                <a:spcPct val="50000"/>
              </a:spcBef>
              <a:buFontTx/>
              <a:buChar char="•"/>
            </a:pPr>
            <a:r>
              <a:rPr lang="en-US" sz="2800" dirty="0" smtClean="0">
                <a:latin typeface="Times New Roman" pitchFamily="18" charset="0"/>
              </a:rPr>
              <a:t> personal appearance and grooming</a:t>
            </a:r>
            <a:endParaRPr lang="en-GB" sz="4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428604"/>
            <a:ext cx="8401080" cy="5895996"/>
          </a:xfrm>
        </p:spPr>
        <p:txBody>
          <a:bodyPr>
            <a:noAutofit/>
          </a:bodyPr>
          <a:lstStyle/>
          <a:p>
            <a:pPr eaLnBrk="0" hangingPunct="0">
              <a:spcBef>
                <a:spcPct val="50000"/>
              </a:spcBef>
            </a:pPr>
            <a:r>
              <a:rPr lang="en-US" sz="2800" b="1" i="1" dirty="0" smtClean="0">
                <a:solidFill>
                  <a:srgbClr val="FF0000"/>
                </a:solidFill>
                <a:latin typeface="Times New Roman" pitchFamily="18" charset="0"/>
              </a:rPr>
              <a:t>Knowledge of the Audience</a:t>
            </a:r>
            <a:r>
              <a:rPr lang="en-US" sz="2800" dirty="0" smtClean="0">
                <a:solidFill>
                  <a:srgbClr val="FF0000"/>
                </a:solidFill>
                <a:latin typeface="Times New Roman" pitchFamily="18" charset="0"/>
              </a:rPr>
              <a:t>: </a:t>
            </a:r>
          </a:p>
          <a:p>
            <a:pPr lvl="1" eaLnBrk="0" hangingPunct="0">
              <a:spcBef>
                <a:spcPct val="50000"/>
              </a:spcBef>
              <a:buFontTx/>
              <a:buChar char="•"/>
            </a:pPr>
            <a:r>
              <a:rPr lang="en-US" dirty="0" smtClean="0">
                <a:latin typeface="Times New Roman" pitchFamily="18" charset="0"/>
              </a:rPr>
              <a:t> Do not patronize your audience! </a:t>
            </a:r>
          </a:p>
          <a:p>
            <a:pPr lvl="1" eaLnBrk="0" hangingPunct="0">
              <a:spcBef>
                <a:spcPct val="50000"/>
              </a:spcBef>
              <a:buFontTx/>
              <a:buChar char="•"/>
            </a:pPr>
            <a:r>
              <a:rPr lang="en-US" dirty="0" smtClean="0">
                <a:latin typeface="Times New Roman" pitchFamily="18" charset="0"/>
              </a:rPr>
              <a:t> Neither speak down nor speak up to your audience. </a:t>
            </a:r>
          </a:p>
          <a:p>
            <a:pPr lvl="1" eaLnBrk="0" hangingPunct="0">
              <a:spcBef>
                <a:spcPct val="50000"/>
              </a:spcBef>
              <a:buFontTx/>
              <a:buChar char="•"/>
            </a:pPr>
            <a:r>
              <a:rPr lang="en-US" dirty="0" smtClean="0">
                <a:latin typeface="Times New Roman" pitchFamily="18" charset="0"/>
              </a:rPr>
              <a:t> How much do they already know about your subject? </a:t>
            </a:r>
          </a:p>
          <a:p>
            <a:pPr lvl="1" eaLnBrk="0" hangingPunct="0">
              <a:spcBef>
                <a:spcPct val="50000"/>
              </a:spcBef>
              <a:buFontTx/>
              <a:buChar char="•"/>
            </a:pPr>
            <a:r>
              <a:rPr lang="en-US" dirty="0" smtClean="0">
                <a:latin typeface="Times New Roman" pitchFamily="18" charset="0"/>
              </a:rPr>
              <a:t> Know the age level of the audience as well as its members' level of educational sophistication and special interests. </a:t>
            </a:r>
          </a:p>
          <a:p>
            <a:pPr lvl="1" eaLnBrk="0" hangingPunct="0">
              <a:spcBef>
                <a:spcPct val="50000"/>
              </a:spcBef>
              <a:buFontTx/>
              <a:buChar char="•"/>
            </a:pPr>
            <a:r>
              <a:rPr lang="en-US" dirty="0" smtClean="0">
                <a:latin typeface="Times New Roman" pitchFamily="18" charset="0"/>
              </a:rPr>
              <a:t> Tailor your presentation accordingly. </a:t>
            </a:r>
          </a:p>
          <a:p>
            <a:pPr eaLnBrk="0" hangingPunct="0">
              <a:spcBef>
                <a:spcPct val="50000"/>
              </a:spcBef>
            </a:pPr>
            <a:r>
              <a:rPr lang="en-US" sz="2800" b="1" i="1" dirty="0" smtClean="0">
                <a:solidFill>
                  <a:srgbClr val="FF0000"/>
                </a:solidFill>
                <a:latin typeface="Times New Roman" pitchFamily="18" charset="0"/>
              </a:rPr>
              <a:t>Knowledge of Subject</a:t>
            </a:r>
            <a:r>
              <a:rPr lang="en-US" sz="2800" i="1" dirty="0" smtClean="0">
                <a:solidFill>
                  <a:srgbClr val="FF0000"/>
                </a:solidFill>
                <a:latin typeface="Times New Roman" pitchFamily="18" charset="0"/>
              </a:rPr>
              <a:t>: </a:t>
            </a:r>
          </a:p>
          <a:p>
            <a:pPr lvl="1" eaLnBrk="0" hangingPunct="0">
              <a:spcBef>
                <a:spcPct val="50000"/>
              </a:spcBef>
              <a:buFontTx/>
              <a:buChar char="•"/>
            </a:pPr>
            <a:r>
              <a:rPr lang="en-US" dirty="0" smtClean="0">
                <a:latin typeface="Times New Roman" pitchFamily="18" charset="0"/>
              </a:rPr>
              <a:t> Whether you use notes, manuscript, or   strictly memory, you must know your subject well. </a:t>
            </a:r>
          </a:p>
          <a:p>
            <a:pPr lvl="1" eaLnBrk="0" hangingPunct="0">
              <a:spcBef>
                <a:spcPct val="50000"/>
              </a:spcBef>
              <a:buFontTx/>
              <a:buChar char="•"/>
            </a:pPr>
            <a:r>
              <a:rPr lang="en-US" dirty="0" smtClean="0">
                <a:latin typeface="Times New Roman" pitchFamily="18" charset="0"/>
              </a:rPr>
              <a:t> If gaps exist, fill them up! </a:t>
            </a:r>
          </a:p>
          <a:p>
            <a:endParaRPr lang="en-GB" sz="4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214290"/>
            <a:ext cx="8258204" cy="6110310"/>
          </a:xfrm>
        </p:spPr>
        <p:txBody>
          <a:bodyPr>
            <a:noAutofit/>
          </a:bodyPr>
          <a:lstStyle/>
          <a:p>
            <a:pPr eaLnBrk="0" hangingPunct="0">
              <a:spcBef>
                <a:spcPct val="50000"/>
              </a:spcBef>
            </a:pPr>
            <a:endParaRPr lang="en-US" sz="2400" b="1" i="1" dirty="0" smtClean="0">
              <a:solidFill>
                <a:srgbClr val="FF0000"/>
              </a:solidFill>
              <a:latin typeface="Times New Roman" pitchFamily="18" charset="0"/>
            </a:endParaRPr>
          </a:p>
          <a:p>
            <a:pPr eaLnBrk="0" hangingPunct="0">
              <a:spcBef>
                <a:spcPct val="50000"/>
              </a:spcBef>
            </a:pPr>
            <a:r>
              <a:rPr lang="en-US" sz="2400" b="1" i="1" dirty="0" smtClean="0">
                <a:solidFill>
                  <a:srgbClr val="FF0000"/>
                </a:solidFill>
                <a:latin typeface="Times New Roman" pitchFamily="18" charset="0"/>
              </a:rPr>
              <a:t>Use of Time and Rehearsal</a:t>
            </a:r>
            <a:r>
              <a:rPr lang="en-US" sz="2400" dirty="0" smtClean="0">
                <a:solidFill>
                  <a:srgbClr val="FF0000"/>
                </a:solidFill>
                <a:latin typeface="Times New Roman" pitchFamily="18" charset="0"/>
              </a:rPr>
              <a:t>: </a:t>
            </a:r>
          </a:p>
          <a:p>
            <a:pPr lvl="1" eaLnBrk="0" hangingPunct="0">
              <a:spcBef>
                <a:spcPct val="50000"/>
              </a:spcBef>
              <a:buFontTx/>
              <a:buChar char="•"/>
            </a:pPr>
            <a:r>
              <a:rPr lang="en-US" dirty="0" smtClean="0">
                <a:latin typeface="Times New Roman" pitchFamily="18" charset="0"/>
              </a:rPr>
              <a:t> Time limits are to be observed! </a:t>
            </a:r>
          </a:p>
          <a:p>
            <a:pPr lvl="1" eaLnBrk="0" hangingPunct="0">
              <a:spcBef>
                <a:spcPct val="50000"/>
              </a:spcBef>
              <a:buFontTx/>
              <a:buChar char="•"/>
            </a:pPr>
            <a:r>
              <a:rPr lang="en-US" dirty="0" smtClean="0">
                <a:latin typeface="Times New Roman" pitchFamily="18" charset="0"/>
              </a:rPr>
              <a:t> Even if no time limit is given, you should strive to do justice to your subject in as little time as possible.</a:t>
            </a:r>
          </a:p>
          <a:p>
            <a:pPr lvl="1" eaLnBrk="0" hangingPunct="0">
              <a:spcBef>
                <a:spcPct val="50000"/>
              </a:spcBef>
              <a:buFontTx/>
              <a:buChar char="•"/>
            </a:pPr>
            <a:r>
              <a:rPr lang="en-US" dirty="0" smtClean="0">
                <a:latin typeface="Times New Roman" pitchFamily="18" charset="0"/>
              </a:rPr>
              <a:t> But not at the price of an incomplete presentation.</a:t>
            </a:r>
          </a:p>
          <a:p>
            <a:pPr eaLnBrk="0" hangingPunct="0">
              <a:spcBef>
                <a:spcPct val="50000"/>
              </a:spcBef>
              <a:spcAft>
                <a:spcPts val="500"/>
              </a:spcAft>
            </a:pPr>
            <a:r>
              <a:rPr lang="en-US" sz="2400" b="1" i="1" dirty="0" smtClean="0">
                <a:solidFill>
                  <a:srgbClr val="FF0000"/>
                </a:solidFill>
                <a:latin typeface="Times New Roman" pitchFamily="18" charset="0"/>
              </a:rPr>
              <a:t>Personal Appearance:</a:t>
            </a:r>
            <a:r>
              <a:rPr lang="en-US" sz="2400" dirty="0" smtClean="0">
                <a:solidFill>
                  <a:srgbClr val="FF0000"/>
                </a:solidFill>
                <a:latin typeface="Times New Roman" pitchFamily="18" charset="0"/>
              </a:rPr>
              <a:t> </a:t>
            </a:r>
          </a:p>
          <a:p>
            <a:pPr lvl="1" eaLnBrk="0" hangingPunct="0">
              <a:spcBef>
                <a:spcPct val="50000"/>
              </a:spcBef>
              <a:spcAft>
                <a:spcPts val="500"/>
              </a:spcAft>
              <a:buFontTx/>
              <a:buChar char="•"/>
            </a:pPr>
            <a:r>
              <a:rPr lang="en-US" dirty="0" smtClean="0">
                <a:latin typeface="Times New Roman" pitchFamily="18" charset="0"/>
              </a:rPr>
              <a:t> Your personal appearance affects your credibility. </a:t>
            </a:r>
          </a:p>
          <a:p>
            <a:pPr lvl="1" eaLnBrk="0" hangingPunct="0">
              <a:spcBef>
                <a:spcPct val="50000"/>
              </a:spcBef>
              <a:spcAft>
                <a:spcPts val="500"/>
              </a:spcAft>
              <a:buFontTx/>
              <a:buChar char="•"/>
            </a:pPr>
            <a:r>
              <a:rPr lang="en-US" dirty="0" smtClean="0">
                <a:latin typeface="Times New Roman" pitchFamily="18" charset="0"/>
              </a:rPr>
              <a:t> Informal clothing is rarely appropriate for a professional presentation. </a:t>
            </a:r>
          </a:p>
          <a:p>
            <a:pPr lvl="1" eaLnBrk="0" hangingPunct="0">
              <a:spcBef>
                <a:spcPct val="50000"/>
              </a:spcBef>
              <a:spcAft>
                <a:spcPts val="500"/>
              </a:spcAft>
              <a:buFontTx/>
              <a:buChar char="•"/>
            </a:pPr>
            <a:r>
              <a:rPr lang="en-US" dirty="0" smtClean="0">
                <a:latin typeface="Times New Roman" pitchFamily="18" charset="0"/>
              </a:rPr>
              <a:t> Pay significant attention to personal grooming. </a:t>
            </a:r>
          </a:p>
          <a:p>
            <a:endParaRPr lang="en-GB" sz="4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rPr>
              <a:t>Presentation Delivery</a:t>
            </a:r>
            <a:br>
              <a:rPr lang="en-US" b="1" dirty="0" smtClean="0">
                <a:latin typeface="Times New Roman" pitchFamily="18" charset="0"/>
              </a:rPr>
            </a:br>
            <a:endParaRPr lang="en-GB" dirty="0"/>
          </a:p>
        </p:txBody>
      </p:sp>
      <p:sp>
        <p:nvSpPr>
          <p:cNvPr id="3" name="Content Placeholder 2"/>
          <p:cNvSpPr>
            <a:spLocks noGrp="1"/>
          </p:cNvSpPr>
          <p:nvPr>
            <p:ph idx="1"/>
          </p:nvPr>
        </p:nvSpPr>
        <p:spPr/>
        <p:txBody>
          <a:bodyPr>
            <a:normAutofit/>
          </a:bodyPr>
          <a:lstStyle/>
          <a:p>
            <a:pPr lvl="1" eaLnBrk="0" hangingPunct="0">
              <a:spcBef>
                <a:spcPct val="50000"/>
              </a:spcBef>
              <a:buFontTx/>
              <a:buChar char="•"/>
            </a:pPr>
            <a:r>
              <a:rPr lang="en-US" sz="4400" dirty="0" smtClean="0">
                <a:latin typeface="Times New Roman" pitchFamily="18" charset="0"/>
              </a:rPr>
              <a:t>Poise and Enthusiasm</a:t>
            </a:r>
          </a:p>
          <a:p>
            <a:pPr lvl="1" eaLnBrk="0" hangingPunct="0">
              <a:spcBef>
                <a:spcPct val="50000"/>
              </a:spcBef>
              <a:buFontTx/>
              <a:buChar char="•"/>
            </a:pPr>
            <a:r>
              <a:rPr lang="en-US" sz="4400" dirty="0" smtClean="0">
                <a:latin typeface="Times New Roman" pitchFamily="18" charset="0"/>
              </a:rPr>
              <a:t> Eye Contact</a:t>
            </a:r>
          </a:p>
          <a:p>
            <a:pPr lvl="1" eaLnBrk="0" hangingPunct="0">
              <a:spcBef>
                <a:spcPct val="50000"/>
              </a:spcBef>
              <a:buFontTx/>
              <a:buChar char="•"/>
            </a:pPr>
            <a:r>
              <a:rPr lang="en-US" sz="4400" dirty="0" smtClean="0">
                <a:latin typeface="Times New Roman" pitchFamily="18" charset="0"/>
              </a:rPr>
              <a:t> Use of Voice </a:t>
            </a:r>
          </a:p>
          <a:p>
            <a:pPr lvl="1" eaLnBrk="0" hangingPunct="0">
              <a:spcBef>
                <a:spcPct val="50000"/>
              </a:spcBef>
              <a:buFontTx/>
              <a:buChar char="•"/>
            </a:pPr>
            <a:r>
              <a:rPr lang="en-US" sz="4400" dirty="0" smtClean="0">
                <a:latin typeface="Times New Roman" pitchFamily="18" charset="0"/>
              </a:rPr>
              <a:t> Use of Time</a:t>
            </a:r>
            <a:endParaRPr lang="en-GB" sz="7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329642" cy="5895996"/>
          </a:xfrm>
        </p:spPr>
        <p:txBody>
          <a:bodyPr>
            <a:normAutofit/>
          </a:bodyPr>
          <a:lstStyle/>
          <a:p>
            <a:pPr eaLnBrk="0" hangingPunct="0">
              <a:spcBef>
                <a:spcPct val="50000"/>
              </a:spcBef>
            </a:pPr>
            <a:r>
              <a:rPr lang="en-US" sz="2400" b="1" i="1" dirty="0" smtClean="0">
                <a:solidFill>
                  <a:srgbClr val="FF0000"/>
                </a:solidFill>
                <a:latin typeface="Times New Roman" pitchFamily="18" charset="0"/>
              </a:rPr>
              <a:t>Poise and Enthusiasm:  </a:t>
            </a:r>
          </a:p>
          <a:p>
            <a:pPr lvl="1" eaLnBrk="0" hangingPunct="0">
              <a:spcBef>
                <a:spcPct val="50000"/>
              </a:spcBef>
              <a:buFontTx/>
              <a:buChar char="•"/>
            </a:pPr>
            <a:r>
              <a:rPr lang="en-US" dirty="0" smtClean="0">
                <a:latin typeface="Times New Roman" pitchFamily="18" charset="0"/>
              </a:rPr>
              <a:t> Be well prepared and strive for muscular control, alert attention, vibrant interest in the subject, and an eagerness to communicate. </a:t>
            </a:r>
          </a:p>
          <a:p>
            <a:pPr lvl="1" eaLnBrk="0" hangingPunct="0">
              <a:spcBef>
                <a:spcPct val="50000"/>
              </a:spcBef>
              <a:buFontTx/>
              <a:buChar char="•"/>
            </a:pPr>
            <a:r>
              <a:rPr lang="en-US" dirty="0" smtClean="0">
                <a:latin typeface="Times New Roman" pitchFamily="18" charset="0"/>
              </a:rPr>
              <a:t> Avoid distracting mannerisms, but don't stand in a "frozen" position. Moving about, if not excessive, can accentuate your enthusiasm. </a:t>
            </a:r>
          </a:p>
          <a:p>
            <a:pPr eaLnBrk="0" hangingPunct="0">
              <a:spcBef>
                <a:spcPct val="50000"/>
              </a:spcBef>
            </a:pPr>
            <a:r>
              <a:rPr lang="en-US" sz="2400" b="1" i="1" dirty="0" smtClean="0">
                <a:solidFill>
                  <a:srgbClr val="FF0000"/>
                </a:solidFill>
                <a:latin typeface="Times New Roman" pitchFamily="18" charset="0"/>
              </a:rPr>
              <a:t>Eye Contact:</a:t>
            </a:r>
          </a:p>
          <a:p>
            <a:pPr lvl="1" eaLnBrk="0" hangingPunct="0">
              <a:spcBef>
                <a:spcPct val="50000"/>
              </a:spcBef>
              <a:buFontTx/>
              <a:buChar char="•"/>
            </a:pPr>
            <a:r>
              <a:rPr lang="en-US" dirty="0" smtClean="0">
                <a:latin typeface="Times New Roman" pitchFamily="18" charset="0"/>
              </a:rPr>
              <a:t> During your presentation try to make eye contact with most and if possible every person in the room. </a:t>
            </a:r>
          </a:p>
          <a:p>
            <a:pPr lvl="1" eaLnBrk="0" hangingPunct="0">
              <a:spcBef>
                <a:spcPct val="50000"/>
              </a:spcBef>
              <a:buFontTx/>
              <a:buChar char="•"/>
            </a:pPr>
            <a:r>
              <a:rPr lang="en-US" dirty="0" smtClean="0">
                <a:latin typeface="Times New Roman" pitchFamily="18" charset="0"/>
              </a:rPr>
              <a:t> Avoid fastening your gaze on your notes, on your chart or screen, or on some point in space above the heads of your listeners. </a:t>
            </a:r>
          </a:p>
          <a:p>
            <a:endParaRPr lang="en-GB" sz="4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357166"/>
            <a:ext cx="8472518" cy="5967434"/>
          </a:xfrm>
        </p:spPr>
        <p:txBody>
          <a:bodyPr>
            <a:normAutofit/>
          </a:bodyPr>
          <a:lstStyle/>
          <a:p>
            <a:pPr eaLnBrk="0" hangingPunct="0">
              <a:spcBef>
                <a:spcPct val="50000"/>
              </a:spcBef>
            </a:pPr>
            <a:r>
              <a:rPr lang="en-US" sz="2800" b="1" i="1" dirty="0" smtClean="0">
                <a:solidFill>
                  <a:srgbClr val="FF0000"/>
                </a:solidFill>
                <a:latin typeface="Times New Roman" pitchFamily="18" charset="0"/>
              </a:rPr>
              <a:t>Use of Voice: </a:t>
            </a:r>
          </a:p>
          <a:p>
            <a:pPr lvl="1" eaLnBrk="0" hangingPunct="0">
              <a:spcBef>
                <a:spcPct val="50000"/>
              </a:spcBef>
              <a:buFontTx/>
              <a:buChar char="•"/>
            </a:pPr>
            <a:r>
              <a:rPr lang="en-US" sz="2800" dirty="0" smtClean="0">
                <a:latin typeface="Times New Roman" pitchFamily="18" charset="0"/>
              </a:rPr>
              <a:t> Don't speak too softly, too fast, or mumble! </a:t>
            </a:r>
          </a:p>
          <a:p>
            <a:pPr lvl="1" eaLnBrk="0" hangingPunct="0">
              <a:spcBef>
                <a:spcPct val="50000"/>
              </a:spcBef>
              <a:buFontTx/>
              <a:buChar char="•"/>
            </a:pPr>
            <a:r>
              <a:rPr lang="en-US" sz="2800" dirty="0" smtClean="0">
                <a:latin typeface="Times New Roman" pitchFamily="18" charset="0"/>
              </a:rPr>
              <a:t> Your audience must be able to </a:t>
            </a:r>
          </a:p>
          <a:p>
            <a:pPr eaLnBrk="0" hangingPunct="0">
              <a:spcBef>
                <a:spcPct val="50000"/>
              </a:spcBef>
              <a:buNone/>
            </a:pPr>
            <a:r>
              <a:rPr lang="en-US" sz="2800" dirty="0" smtClean="0">
                <a:latin typeface="Times New Roman" pitchFamily="18" charset="0"/>
              </a:rPr>
              <a:t>		   (1) hear what you say</a:t>
            </a:r>
          </a:p>
          <a:p>
            <a:pPr eaLnBrk="0" hangingPunct="0">
              <a:spcBef>
                <a:spcPct val="50000"/>
              </a:spcBef>
              <a:buNone/>
            </a:pPr>
            <a:r>
              <a:rPr lang="en-US" sz="2800" dirty="0" smtClean="0">
                <a:latin typeface="Times New Roman" pitchFamily="18" charset="0"/>
              </a:rPr>
              <a:t>		   (2) understand what you say</a:t>
            </a:r>
          </a:p>
          <a:p>
            <a:pPr eaLnBrk="0" hangingPunct="0">
              <a:spcBef>
                <a:spcPct val="50000"/>
              </a:spcBef>
            </a:pPr>
            <a:r>
              <a:rPr lang="en-US" sz="2800" b="1" i="1" dirty="0" smtClean="0">
                <a:solidFill>
                  <a:srgbClr val="FF0000"/>
                </a:solidFill>
                <a:latin typeface="Times New Roman" pitchFamily="18" charset="0"/>
              </a:rPr>
              <a:t>Use of Time: </a:t>
            </a:r>
          </a:p>
          <a:p>
            <a:pPr lvl="1" eaLnBrk="0" hangingPunct="0">
              <a:spcBef>
                <a:spcPct val="50000"/>
              </a:spcBef>
              <a:buFontTx/>
              <a:buChar char="•"/>
            </a:pPr>
            <a:r>
              <a:rPr lang="en-US" sz="2800" dirty="0" smtClean="0">
                <a:latin typeface="Times New Roman" pitchFamily="18" charset="0"/>
              </a:rPr>
              <a:t> Without adequate preparation, it is easy to become nervous and start rushing through a presentation. </a:t>
            </a:r>
          </a:p>
          <a:p>
            <a:pPr lvl="1" eaLnBrk="0" hangingPunct="0">
              <a:spcBef>
                <a:spcPct val="50000"/>
              </a:spcBef>
              <a:buFontTx/>
              <a:buChar char="•"/>
            </a:pPr>
            <a:r>
              <a:rPr lang="en-US" sz="2800" dirty="0" smtClean="0">
                <a:latin typeface="Times New Roman" pitchFamily="18" charset="0"/>
              </a:rPr>
              <a:t> Instead, use the pacing established during your many rehearsals. </a:t>
            </a:r>
          </a:p>
          <a:p>
            <a:endParaRPr lang="en-GB" sz="4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 this Lecture we’ll learn: </a:t>
            </a:r>
            <a:endParaRPr lang="en-GB" dirty="0"/>
          </a:p>
        </p:txBody>
      </p:sp>
      <p:sp>
        <p:nvSpPr>
          <p:cNvPr id="3" name="Content Placeholder 2"/>
          <p:cNvSpPr>
            <a:spLocks noGrp="1"/>
          </p:cNvSpPr>
          <p:nvPr>
            <p:ph idx="1"/>
          </p:nvPr>
        </p:nvSpPr>
        <p:spPr/>
        <p:txBody>
          <a:bodyPr/>
          <a:lstStyle/>
          <a:p>
            <a:pPr lvl="1" eaLnBrk="0" hangingPunct="0">
              <a:spcBef>
                <a:spcPct val="50000"/>
              </a:spcBef>
              <a:buFontTx/>
              <a:buChar char="•"/>
            </a:pPr>
            <a:r>
              <a:rPr lang="en-US" sz="2800" dirty="0" smtClean="0">
                <a:latin typeface="Times New Roman" pitchFamily="18" charset="0"/>
              </a:rPr>
              <a:t>Types of Oral communication</a:t>
            </a:r>
          </a:p>
          <a:p>
            <a:pPr lvl="3" eaLnBrk="0" hangingPunct="0">
              <a:spcBef>
                <a:spcPct val="50000"/>
              </a:spcBef>
              <a:buFontTx/>
              <a:buChar char="•"/>
            </a:pPr>
            <a:r>
              <a:rPr lang="en-US" sz="2700" dirty="0" smtClean="0">
                <a:latin typeface="Times New Roman" pitchFamily="18" charset="0"/>
              </a:rPr>
              <a:t> Extempore</a:t>
            </a:r>
          </a:p>
          <a:p>
            <a:pPr lvl="3" eaLnBrk="0" hangingPunct="0">
              <a:spcBef>
                <a:spcPct val="50000"/>
              </a:spcBef>
              <a:buFontTx/>
              <a:buChar char="•"/>
            </a:pPr>
            <a:r>
              <a:rPr lang="en-US" sz="2700" dirty="0" smtClean="0">
                <a:latin typeface="Times New Roman" pitchFamily="18" charset="0"/>
              </a:rPr>
              <a:t> Impromptu</a:t>
            </a:r>
          </a:p>
          <a:p>
            <a:pPr lvl="3" eaLnBrk="0" hangingPunct="0">
              <a:spcBef>
                <a:spcPct val="50000"/>
              </a:spcBef>
              <a:buFontTx/>
              <a:buChar char="•"/>
            </a:pPr>
            <a:r>
              <a:rPr lang="en-US" sz="2700" dirty="0" smtClean="0">
                <a:latin typeface="Times New Roman" pitchFamily="18" charset="0"/>
              </a:rPr>
              <a:t> Memorization</a:t>
            </a:r>
          </a:p>
          <a:p>
            <a:pPr lvl="3" eaLnBrk="0" hangingPunct="0">
              <a:spcBef>
                <a:spcPct val="50000"/>
              </a:spcBef>
              <a:buFontTx/>
              <a:buChar char="•"/>
            </a:pPr>
            <a:r>
              <a:rPr lang="en-US" sz="2700" dirty="0" smtClean="0">
                <a:latin typeface="Times New Roman" pitchFamily="18" charset="0"/>
              </a:rPr>
              <a:t> Reading</a:t>
            </a:r>
          </a:p>
          <a:p>
            <a:pPr lvl="1" eaLnBrk="0" hangingPunct="0">
              <a:spcBef>
                <a:spcPct val="50000"/>
              </a:spcBef>
              <a:buFontTx/>
              <a:buChar char="•"/>
            </a:pPr>
            <a:r>
              <a:rPr lang="en-US" sz="2800" dirty="0" smtClean="0">
                <a:latin typeface="Times New Roman" pitchFamily="18" charset="0"/>
              </a:rPr>
              <a:t>	Modes of delivery</a:t>
            </a:r>
          </a:p>
          <a:p>
            <a:pPr lvl="1" eaLnBrk="0" hangingPunct="0">
              <a:spcBef>
                <a:spcPct val="50000"/>
              </a:spcBef>
              <a:buFontTx/>
              <a:buChar char="•"/>
            </a:pPr>
            <a:r>
              <a:rPr lang="en-US" sz="2800" dirty="0" smtClean="0">
                <a:latin typeface="Times New Roman" pitchFamily="18" charset="0"/>
              </a:rPr>
              <a:t>	Delivery guidelines</a:t>
            </a:r>
          </a:p>
          <a:p>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5400" b="1" dirty="0" smtClean="0">
                <a:solidFill>
                  <a:srgbClr val="336600"/>
                </a:solidFill>
                <a:latin typeface="AR ESSENCE" pitchFamily="2" charset="0"/>
              </a:rPr>
              <a:t>Making a Formal Presentation</a:t>
            </a:r>
            <a:br>
              <a:rPr lang="en-US" sz="5400" b="1" dirty="0" smtClean="0">
                <a:solidFill>
                  <a:srgbClr val="336600"/>
                </a:solidFill>
                <a:latin typeface="AR ESSENCE" pitchFamily="2" charset="0"/>
              </a:rPr>
            </a:br>
            <a:endParaRPr lang="en-GB" sz="5400" dirty="0">
              <a:solidFill>
                <a:srgbClr val="336600"/>
              </a:solidFill>
              <a:latin typeface="AR ESSENCE" pitchFamily="2" charset="0"/>
            </a:endParaRPr>
          </a:p>
        </p:txBody>
      </p:sp>
      <p:sp>
        <p:nvSpPr>
          <p:cNvPr id="3" name="Content Placeholder 2"/>
          <p:cNvSpPr>
            <a:spLocks noGrp="1"/>
          </p:cNvSpPr>
          <p:nvPr>
            <p:ph idx="1"/>
          </p:nvPr>
        </p:nvSpPr>
        <p:spPr>
          <a:xfrm>
            <a:off x="457200" y="1142984"/>
            <a:ext cx="8229600" cy="5181616"/>
          </a:xfrm>
        </p:spPr>
        <p:txBody>
          <a:bodyPr/>
          <a:lstStyle/>
          <a:p>
            <a:pPr eaLnBrk="0" hangingPunct="0">
              <a:spcBef>
                <a:spcPct val="50000"/>
              </a:spcBef>
              <a:buFontTx/>
              <a:buChar char="•"/>
            </a:pPr>
            <a:r>
              <a:rPr lang="en-US" sz="2800" dirty="0" smtClean="0">
                <a:latin typeface="Times New Roman" pitchFamily="18" charset="0"/>
              </a:rPr>
              <a:t>The material of your presentation should be concise, to the point and tell an interesting story. </a:t>
            </a:r>
          </a:p>
          <a:p>
            <a:pPr lvl="1" eaLnBrk="0" hangingPunct="0">
              <a:spcBef>
                <a:spcPct val="50000"/>
              </a:spcBef>
              <a:buFontTx/>
              <a:buChar char="•"/>
            </a:pPr>
            <a:r>
              <a:rPr lang="en-US" b="1" dirty="0" smtClean="0">
                <a:solidFill>
                  <a:srgbClr val="FF0000"/>
                </a:solidFill>
                <a:latin typeface="Times New Roman" pitchFamily="18" charset="0"/>
              </a:rPr>
              <a:t>Your voice</a:t>
            </a:r>
            <a:r>
              <a:rPr lang="en-US" dirty="0" smtClean="0">
                <a:solidFill>
                  <a:srgbClr val="FF0000"/>
                </a:solidFill>
                <a:latin typeface="Times New Roman" pitchFamily="18" charset="0"/>
              </a:rPr>
              <a:t> </a:t>
            </a:r>
            <a:r>
              <a:rPr lang="en-US" dirty="0" smtClean="0">
                <a:latin typeface="Times New Roman" pitchFamily="18" charset="0"/>
              </a:rPr>
              <a:t>- </a:t>
            </a:r>
            <a:r>
              <a:rPr lang="en-US" i="1" dirty="0" smtClean="0">
                <a:latin typeface="Times New Roman" pitchFamily="18" charset="0"/>
              </a:rPr>
              <a:t>how</a:t>
            </a:r>
            <a:r>
              <a:rPr lang="en-US" dirty="0" smtClean="0">
                <a:latin typeface="Times New Roman" pitchFamily="18" charset="0"/>
              </a:rPr>
              <a:t> you say it is as important as </a:t>
            </a:r>
            <a:r>
              <a:rPr lang="en-US" i="1" dirty="0" smtClean="0">
                <a:latin typeface="Times New Roman" pitchFamily="18" charset="0"/>
              </a:rPr>
              <a:t>what </a:t>
            </a:r>
            <a:r>
              <a:rPr lang="en-US" dirty="0" smtClean="0">
                <a:latin typeface="Times New Roman" pitchFamily="18" charset="0"/>
              </a:rPr>
              <a:t>you say</a:t>
            </a:r>
          </a:p>
          <a:p>
            <a:pPr lvl="1" eaLnBrk="0" hangingPunct="0">
              <a:spcBef>
                <a:spcPct val="50000"/>
              </a:spcBef>
              <a:buFontTx/>
              <a:buChar char="•"/>
            </a:pPr>
            <a:endParaRPr lang="en-US" dirty="0" smtClean="0">
              <a:latin typeface="Times New Roman" pitchFamily="18" charset="0"/>
            </a:endParaRPr>
          </a:p>
          <a:p>
            <a:pPr lvl="1" eaLnBrk="0" hangingPunct="0">
              <a:spcBef>
                <a:spcPct val="50000"/>
              </a:spcBef>
              <a:buFontTx/>
              <a:buChar char="•"/>
            </a:pPr>
            <a:r>
              <a:rPr lang="en-US" sz="2800" b="1" dirty="0" smtClean="0">
                <a:solidFill>
                  <a:srgbClr val="FF0000"/>
                </a:solidFill>
                <a:latin typeface="Times New Roman" pitchFamily="18" charset="0"/>
              </a:rPr>
              <a:t>Body language</a:t>
            </a:r>
            <a:r>
              <a:rPr lang="en-US" sz="2800" dirty="0" smtClean="0">
                <a:solidFill>
                  <a:srgbClr val="FF0000"/>
                </a:solidFill>
                <a:latin typeface="Times New Roman" pitchFamily="18" charset="0"/>
              </a:rPr>
              <a:t> </a:t>
            </a:r>
            <a:r>
              <a:rPr lang="en-US" sz="2800" dirty="0" smtClean="0">
                <a:latin typeface="Times New Roman" pitchFamily="18" charset="0"/>
              </a:rPr>
              <a:t>- a subject in its own right and something about which much has been written and said. </a:t>
            </a:r>
          </a:p>
          <a:p>
            <a:pPr lvl="1" eaLnBrk="0" hangingPunct="0">
              <a:spcBef>
                <a:spcPct val="50000"/>
              </a:spcBef>
              <a:buNone/>
            </a:pPr>
            <a:r>
              <a:rPr lang="en-US" dirty="0" smtClean="0">
                <a:latin typeface="Times New Roman" pitchFamily="18" charset="0"/>
              </a:rPr>
              <a:t>In essence, your body movements express what your attitudes and thoughts </a:t>
            </a:r>
            <a:r>
              <a:rPr lang="en-US" i="1" dirty="0" smtClean="0">
                <a:latin typeface="Times New Roman" pitchFamily="18" charset="0"/>
              </a:rPr>
              <a:t>really</a:t>
            </a:r>
            <a:r>
              <a:rPr lang="en-US" dirty="0" smtClean="0">
                <a:latin typeface="Times New Roman" pitchFamily="18" charset="0"/>
              </a:rPr>
              <a:t> are.</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571480"/>
            <a:ext cx="8329642" cy="5753120"/>
          </a:xfrm>
        </p:spPr>
        <p:txBody>
          <a:bodyPr/>
          <a:lstStyle/>
          <a:p>
            <a:pPr eaLnBrk="0" hangingPunct="0">
              <a:spcBef>
                <a:spcPct val="50000"/>
              </a:spcBef>
              <a:buFontTx/>
              <a:buChar char="•"/>
            </a:pPr>
            <a:r>
              <a:rPr lang="en-US" sz="2800" b="1" dirty="0" smtClean="0">
                <a:solidFill>
                  <a:srgbClr val="FF0000"/>
                </a:solidFill>
                <a:latin typeface="Times New Roman" pitchFamily="18" charset="0"/>
              </a:rPr>
              <a:t>Appearance</a:t>
            </a:r>
            <a:r>
              <a:rPr lang="en-US" sz="2800" dirty="0" smtClean="0">
                <a:latin typeface="Times New Roman" pitchFamily="18" charset="0"/>
              </a:rPr>
              <a:t> - first impressions influence the audience's attitudes to you. Dress appropriately for the occasion. </a:t>
            </a:r>
          </a:p>
          <a:p>
            <a:pPr eaLnBrk="0" hangingPunct="0">
              <a:spcBef>
                <a:spcPct val="50000"/>
              </a:spcBef>
              <a:buFontTx/>
              <a:buChar char="•"/>
            </a:pPr>
            <a:endParaRPr lang="en-US" sz="2800" dirty="0" smtClean="0">
              <a:latin typeface="Times New Roman" pitchFamily="18" charset="0"/>
            </a:endParaRPr>
          </a:p>
          <a:p>
            <a:pPr eaLnBrk="0" hangingPunct="0">
              <a:spcBef>
                <a:spcPct val="50000"/>
              </a:spcBef>
              <a:buFontTx/>
              <a:buChar char="•"/>
            </a:pPr>
            <a:r>
              <a:rPr lang="en-US" sz="2800" dirty="0" smtClean="0">
                <a:latin typeface="Times New Roman" pitchFamily="18" charset="0"/>
              </a:rPr>
              <a:t>As with most personal skills </a:t>
            </a:r>
            <a:r>
              <a:rPr lang="en-US" sz="2800" b="1" dirty="0" smtClean="0">
                <a:solidFill>
                  <a:srgbClr val="FF0000"/>
                </a:solidFill>
                <a:latin typeface="Times New Roman" pitchFamily="18" charset="0"/>
              </a:rPr>
              <a:t>oral communication cannot be taught</a:t>
            </a:r>
            <a:r>
              <a:rPr lang="en-US" sz="2800" dirty="0" smtClean="0">
                <a:latin typeface="Times New Roman" pitchFamily="18" charset="0"/>
              </a:rPr>
              <a:t>. Instructors can only point the way.</a:t>
            </a:r>
          </a:p>
          <a:p>
            <a:pPr eaLnBrk="0" hangingPunct="0">
              <a:spcBef>
                <a:spcPct val="50000"/>
              </a:spcBef>
              <a:buNone/>
            </a:pPr>
            <a:r>
              <a:rPr lang="en-US" sz="2800" dirty="0" smtClean="0">
                <a:latin typeface="Times New Roman" pitchFamily="18" charset="0"/>
              </a:rPr>
              <a:t> </a:t>
            </a:r>
          </a:p>
          <a:p>
            <a:pPr eaLnBrk="0" hangingPunct="0">
              <a:spcBef>
                <a:spcPct val="50000"/>
              </a:spcBef>
              <a:buFontTx/>
              <a:buChar char="•"/>
            </a:pPr>
            <a:r>
              <a:rPr lang="en-US" sz="2800" dirty="0" smtClean="0">
                <a:latin typeface="Times New Roman" pitchFamily="18" charset="0"/>
              </a:rPr>
              <a:t>So as always, </a:t>
            </a:r>
            <a:r>
              <a:rPr lang="en-US" sz="2800" b="1" i="1" dirty="0" smtClean="0">
                <a:solidFill>
                  <a:srgbClr val="FF0000"/>
                </a:solidFill>
                <a:latin typeface="Times New Roman" pitchFamily="18" charset="0"/>
              </a:rPr>
              <a:t>practice is essential</a:t>
            </a:r>
            <a:r>
              <a:rPr lang="en-US" sz="2800" dirty="0" smtClean="0">
                <a:latin typeface="Times New Roman" pitchFamily="18" charset="0"/>
              </a:rPr>
              <a:t>, both to improve your skills generally and also to make the best of each individual presentation you make. </a:t>
            </a:r>
          </a:p>
          <a:p>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7686700" cy="653210"/>
          </a:xfrm>
        </p:spPr>
        <p:txBody>
          <a:bodyPr>
            <a:normAutofit fontScale="90000"/>
          </a:bodyPr>
          <a:lstStyle/>
          <a:p>
            <a:pPr algn="ctr"/>
            <a:r>
              <a:rPr lang="en-US" b="1" dirty="0" smtClean="0">
                <a:solidFill>
                  <a:srgbClr val="336600"/>
                </a:solidFill>
                <a:latin typeface="Times New Roman" pitchFamily="18" charset="0"/>
              </a:rPr>
              <a:t>Preparation</a:t>
            </a:r>
            <a:br>
              <a:rPr lang="en-US" b="1" dirty="0" smtClean="0">
                <a:solidFill>
                  <a:srgbClr val="336600"/>
                </a:solidFill>
                <a:latin typeface="Times New Roman" pitchFamily="18" charset="0"/>
              </a:rPr>
            </a:br>
            <a:endParaRPr lang="en-GB" dirty="0">
              <a:solidFill>
                <a:srgbClr val="336600"/>
              </a:solidFill>
            </a:endParaRPr>
          </a:p>
        </p:txBody>
      </p:sp>
      <p:sp>
        <p:nvSpPr>
          <p:cNvPr id="3" name="Content Placeholder 2"/>
          <p:cNvSpPr>
            <a:spLocks noGrp="1"/>
          </p:cNvSpPr>
          <p:nvPr>
            <p:ph idx="1"/>
          </p:nvPr>
        </p:nvSpPr>
        <p:spPr>
          <a:xfrm>
            <a:off x="357158" y="857232"/>
            <a:ext cx="8329642" cy="5467368"/>
          </a:xfrm>
        </p:spPr>
        <p:txBody>
          <a:bodyPr>
            <a:normAutofit fontScale="92500" lnSpcReduction="10000"/>
          </a:bodyPr>
          <a:lstStyle/>
          <a:p>
            <a:pPr eaLnBrk="0" hangingPunct="0">
              <a:spcBef>
                <a:spcPct val="50000"/>
              </a:spcBef>
              <a:buFontTx/>
              <a:buChar char="•"/>
            </a:pPr>
            <a:r>
              <a:rPr lang="en-US" sz="2800" dirty="0" smtClean="0">
                <a:latin typeface="Times New Roman" pitchFamily="18" charset="0"/>
              </a:rPr>
              <a:t>Prepare the structure of the talk carefully and logically, just as you would for a written report. What are: </a:t>
            </a:r>
          </a:p>
          <a:p>
            <a:pPr lvl="2" eaLnBrk="0" hangingPunct="0">
              <a:spcBef>
                <a:spcPct val="50000"/>
              </a:spcBef>
              <a:buFontTx/>
              <a:buChar char="•"/>
            </a:pPr>
            <a:r>
              <a:rPr lang="en-US" dirty="0" smtClean="0">
                <a:latin typeface="Times New Roman" pitchFamily="18" charset="0"/>
              </a:rPr>
              <a:t>the objectives of the talk? </a:t>
            </a:r>
          </a:p>
          <a:p>
            <a:pPr lvl="2" eaLnBrk="0" hangingPunct="0">
              <a:spcBef>
                <a:spcPct val="50000"/>
              </a:spcBef>
              <a:buFontTx/>
              <a:buChar char="•"/>
            </a:pPr>
            <a:r>
              <a:rPr lang="en-US" dirty="0" smtClean="0">
                <a:latin typeface="Times New Roman" pitchFamily="18" charset="0"/>
              </a:rPr>
              <a:t>the main points you want to make? </a:t>
            </a:r>
          </a:p>
          <a:p>
            <a:pPr eaLnBrk="0" hangingPunct="0">
              <a:lnSpc>
                <a:spcPct val="80000"/>
              </a:lnSpc>
              <a:spcBef>
                <a:spcPct val="50000"/>
              </a:spcBef>
              <a:buFontTx/>
              <a:buChar char="•"/>
            </a:pPr>
            <a:r>
              <a:rPr lang="en-US" sz="2800" dirty="0" smtClean="0">
                <a:latin typeface="Times New Roman" pitchFamily="18" charset="0"/>
              </a:rPr>
              <a:t>Make a list of these two things as your starting point   </a:t>
            </a:r>
          </a:p>
          <a:p>
            <a:pPr eaLnBrk="0" hangingPunct="0">
              <a:lnSpc>
                <a:spcPct val="80000"/>
              </a:lnSpc>
              <a:spcBef>
                <a:spcPct val="50000"/>
              </a:spcBef>
              <a:buFontTx/>
              <a:buChar char="•"/>
            </a:pPr>
            <a:r>
              <a:rPr lang="en-US" sz="2800" dirty="0" smtClean="0">
                <a:latin typeface="Times New Roman" pitchFamily="18" charset="0"/>
              </a:rPr>
              <a:t>Write out the presentation in rough, just like a first draft of a written report. </a:t>
            </a:r>
          </a:p>
          <a:p>
            <a:pPr eaLnBrk="0" hangingPunct="0">
              <a:lnSpc>
                <a:spcPct val="80000"/>
              </a:lnSpc>
              <a:spcBef>
                <a:spcPct val="50000"/>
              </a:spcBef>
              <a:buFontTx/>
              <a:buChar char="•"/>
            </a:pPr>
            <a:r>
              <a:rPr lang="en-US" sz="2800" dirty="0" smtClean="0">
                <a:latin typeface="Times New Roman" pitchFamily="18" charset="0"/>
              </a:rPr>
              <a:t>Review the draft. You will find things that are irrelevant or superfluous - delete them. </a:t>
            </a:r>
          </a:p>
          <a:p>
            <a:pPr eaLnBrk="0" hangingPunct="0">
              <a:lnSpc>
                <a:spcPct val="80000"/>
              </a:lnSpc>
              <a:spcBef>
                <a:spcPct val="50000"/>
              </a:spcBef>
              <a:buFontTx/>
              <a:buChar char="•"/>
            </a:pPr>
            <a:r>
              <a:rPr lang="en-US" sz="2800" dirty="0" smtClean="0">
                <a:latin typeface="Times New Roman" pitchFamily="18" charset="0"/>
              </a:rPr>
              <a:t>Check the story is consistent and flows smoothly. </a:t>
            </a:r>
          </a:p>
          <a:p>
            <a:pPr eaLnBrk="0" hangingPunct="0">
              <a:lnSpc>
                <a:spcPct val="80000"/>
              </a:lnSpc>
              <a:spcBef>
                <a:spcPct val="50000"/>
              </a:spcBef>
              <a:buFontTx/>
              <a:buChar char="•"/>
            </a:pPr>
            <a:r>
              <a:rPr lang="en-US" sz="2800" dirty="0" smtClean="0">
                <a:latin typeface="Times New Roman" pitchFamily="18" charset="0"/>
              </a:rPr>
              <a:t>If there are things you cannot easily express, possibly because of doubt about your understanding, it is better to leave them unsaid. </a:t>
            </a:r>
          </a:p>
          <a:p>
            <a:pPr>
              <a:buNone/>
            </a:pP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642918"/>
            <a:ext cx="8401080" cy="5681682"/>
          </a:xfrm>
        </p:spPr>
        <p:txBody>
          <a:bodyPr/>
          <a:lstStyle/>
          <a:p>
            <a:pPr eaLnBrk="0" hangingPunct="0">
              <a:lnSpc>
                <a:spcPct val="90000"/>
              </a:lnSpc>
              <a:spcBef>
                <a:spcPct val="50000"/>
              </a:spcBef>
              <a:buFontTx/>
              <a:buChar char="•"/>
            </a:pPr>
            <a:r>
              <a:rPr lang="en-US" sz="2800" b="1" dirty="0" smtClean="0">
                <a:latin typeface="Times New Roman" pitchFamily="18" charset="0"/>
              </a:rPr>
              <a:t>Never</a:t>
            </a:r>
            <a:r>
              <a:rPr lang="en-US" sz="2800" dirty="0" smtClean="0">
                <a:latin typeface="Times New Roman" pitchFamily="18" charset="0"/>
              </a:rPr>
              <a:t> read from a script. It is also unwise to have the talk written out in detail as a prompt sheet - the chances are you will not locate the thing you want to say amongst all the other text. </a:t>
            </a:r>
          </a:p>
          <a:p>
            <a:pPr eaLnBrk="0" hangingPunct="0">
              <a:lnSpc>
                <a:spcPct val="90000"/>
              </a:lnSpc>
              <a:spcBef>
                <a:spcPct val="50000"/>
              </a:spcBef>
              <a:buFontTx/>
              <a:buChar char="•"/>
            </a:pPr>
            <a:endParaRPr lang="en-US" sz="2800" dirty="0" smtClean="0">
              <a:latin typeface="Times New Roman" pitchFamily="18" charset="0"/>
            </a:endParaRPr>
          </a:p>
          <a:p>
            <a:pPr eaLnBrk="0" hangingPunct="0">
              <a:lnSpc>
                <a:spcPct val="90000"/>
              </a:lnSpc>
              <a:spcBef>
                <a:spcPct val="50000"/>
              </a:spcBef>
              <a:buFontTx/>
              <a:buChar char="•"/>
            </a:pPr>
            <a:r>
              <a:rPr lang="en-US" sz="2800" dirty="0" smtClean="0">
                <a:latin typeface="Times New Roman" pitchFamily="18" charset="0"/>
              </a:rPr>
              <a:t>You should know most of what you want to say - if you don't then you should not be giving the talk! So prepare </a:t>
            </a:r>
            <a:r>
              <a:rPr lang="en-US" sz="2800" b="1" i="1" dirty="0" smtClean="0">
                <a:latin typeface="Times New Roman" pitchFamily="18" charset="0"/>
              </a:rPr>
              <a:t>cue cards</a:t>
            </a:r>
            <a:r>
              <a:rPr lang="en-US" sz="2800" dirty="0" smtClean="0">
                <a:latin typeface="Times New Roman" pitchFamily="18" charset="0"/>
              </a:rPr>
              <a:t> which have key words and phrases (and possibly sketches) on them. </a:t>
            </a:r>
          </a:p>
          <a:p>
            <a:pPr eaLnBrk="0" hangingPunct="0">
              <a:lnSpc>
                <a:spcPct val="90000"/>
              </a:lnSpc>
              <a:spcBef>
                <a:spcPct val="50000"/>
              </a:spcBef>
              <a:buFontTx/>
              <a:buChar char="•"/>
            </a:pPr>
            <a:endParaRPr lang="en-US" sz="2800" dirty="0" smtClean="0">
              <a:latin typeface="Times New Roman" pitchFamily="18" charset="0"/>
            </a:endParaRPr>
          </a:p>
          <a:p>
            <a:pPr eaLnBrk="0" hangingPunct="0">
              <a:lnSpc>
                <a:spcPct val="90000"/>
              </a:lnSpc>
              <a:spcBef>
                <a:spcPct val="50000"/>
              </a:spcBef>
              <a:buFontTx/>
              <a:buChar char="•"/>
            </a:pPr>
            <a:r>
              <a:rPr lang="en-US" sz="2800" dirty="0" smtClean="0">
                <a:latin typeface="Times New Roman" pitchFamily="18" charset="0"/>
              </a:rPr>
              <a:t>Postcards are ideal for this.</a:t>
            </a:r>
            <a:r>
              <a:rPr lang="en-US" sz="2800" b="1" dirty="0" smtClean="0">
                <a:latin typeface="Times New Roman" pitchFamily="18" charset="0"/>
              </a:rPr>
              <a:t> Don't forget to number the cards</a:t>
            </a:r>
            <a:r>
              <a:rPr lang="en-US" sz="2800" dirty="0" smtClean="0">
                <a:latin typeface="Times New Roman" pitchFamily="18" charset="0"/>
              </a:rPr>
              <a:t> in case you drop them.</a:t>
            </a: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500042"/>
            <a:ext cx="8258204" cy="5824558"/>
          </a:xfrm>
        </p:spPr>
        <p:txBody>
          <a:bodyPr/>
          <a:lstStyle/>
          <a:p>
            <a:pPr eaLnBrk="0" hangingPunct="0">
              <a:lnSpc>
                <a:spcPct val="90000"/>
              </a:lnSpc>
              <a:spcBef>
                <a:spcPct val="50000"/>
              </a:spcBef>
              <a:buFontTx/>
              <a:buChar char="•"/>
            </a:pPr>
            <a:r>
              <a:rPr lang="en-US" sz="2800" dirty="0" smtClean="0">
                <a:latin typeface="Times New Roman" pitchFamily="18" charset="0"/>
              </a:rPr>
              <a:t>Remember to mark on your cards the visual aids that go with them so that the right OHP or slide is shown at the right time .</a:t>
            </a:r>
          </a:p>
          <a:p>
            <a:pPr eaLnBrk="0" hangingPunct="0">
              <a:lnSpc>
                <a:spcPct val="90000"/>
              </a:lnSpc>
              <a:spcBef>
                <a:spcPct val="50000"/>
              </a:spcBef>
              <a:buNone/>
            </a:pPr>
            <a:endParaRPr lang="en-US" sz="2800" dirty="0" smtClean="0">
              <a:latin typeface="Times New Roman" pitchFamily="18" charset="0"/>
            </a:endParaRPr>
          </a:p>
          <a:p>
            <a:pPr eaLnBrk="0" hangingPunct="0">
              <a:lnSpc>
                <a:spcPct val="90000"/>
              </a:lnSpc>
              <a:spcBef>
                <a:spcPct val="50000"/>
              </a:spcBef>
              <a:buFontTx/>
              <a:buChar char="•"/>
            </a:pPr>
            <a:r>
              <a:rPr lang="en-US" sz="2800" dirty="0" smtClean="0">
                <a:latin typeface="Times New Roman" pitchFamily="18" charset="0"/>
              </a:rPr>
              <a:t>Rehearse your presentation - to yourself at first and then in front of some colleagues. </a:t>
            </a:r>
          </a:p>
          <a:p>
            <a:pPr eaLnBrk="0" hangingPunct="0">
              <a:lnSpc>
                <a:spcPct val="90000"/>
              </a:lnSpc>
              <a:spcBef>
                <a:spcPct val="50000"/>
              </a:spcBef>
              <a:buNone/>
            </a:pPr>
            <a:endParaRPr lang="en-US" sz="2800" dirty="0" smtClean="0">
              <a:latin typeface="Times New Roman" pitchFamily="18" charset="0"/>
            </a:endParaRPr>
          </a:p>
          <a:p>
            <a:pPr eaLnBrk="0" hangingPunct="0">
              <a:lnSpc>
                <a:spcPct val="90000"/>
              </a:lnSpc>
              <a:spcBef>
                <a:spcPct val="50000"/>
              </a:spcBef>
              <a:buFontTx/>
              <a:buChar char="•"/>
            </a:pPr>
            <a:r>
              <a:rPr lang="en-US" sz="2800" dirty="0" smtClean="0">
                <a:latin typeface="Times New Roman" pitchFamily="18" charset="0"/>
              </a:rPr>
              <a:t>The initial rehearsal should consider how the words and the sequence of visual aids go together. </a:t>
            </a:r>
          </a:p>
          <a:p>
            <a:pPr eaLnBrk="0" hangingPunct="0">
              <a:lnSpc>
                <a:spcPct val="90000"/>
              </a:lnSpc>
              <a:spcBef>
                <a:spcPct val="50000"/>
              </a:spcBef>
              <a:buNone/>
            </a:pPr>
            <a:endParaRPr lang="en-US" sz="2800" dirty="0" smtClean="0">
              <a:latin typeface="Times New Roman" pitchFamily="18" charset="0"/>
            </a:endParaRPr>
          </a:p>
          <a:p>
            <a:pPr eaLnBrk="0" hangingPunct="0">
              <a:lnSpc>
                <a:spcPct val="90000"/>
              </a:lnSpc>
              <a:spcBef>
                <a:spcPct val="50000"/>
              </a:spcBef>
              <a:buFontTx/>
              <a:buChar char="•"/>
            </a:pPr>
            <a:r>
              <a:rPr lang="en-US" sz="2800" dirty="0" smtClean="0">
                <a:latin typeface="Times New Roman" pitchFamily="18" charset="0"/>
              </a:rPr>
              <a:t>How will you make effective use of your visual aids? </a:t>
            </a:r>
          </a:p>
          <a:p>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solidFill>
                  <a:srgbClr val="336600"/>
                </a:solidFill>
                <a:latin typeface="Times New Roman" pitchFamily="18" charset="0"/>
              </a:rPr>
              <a:t>Making the Presentation</a:t>
            </a:r>
            <a:br>
              <a:rPr lang="en-US" b="1" dirty="0" smtClean="0">
                <a:solidFill>
                  <a:srgbClr val="336600"/>
                </a:solidFill>
                <a:latin typeface="Times New Roman" pitchFamily="18" charset="0"/>
              </a:rPr>
            </a:br>
            <a:endParaRPr lang="en-GB" dirty="0">
              <a:solidFill>
                <a:srgbClr val="336600"/>
              </a:solidFill>
            </a:endParaRPr>
          </a:p>
        </p:txBody>
      </p:sp>
      <p:sp>
        <p:nvSpPr>
          <p:cNvPr id="3" name="Content Placeholder 2"/>
          <p:cNvSpPr>
            <a:spLocks noGrp="1"/>
          </p:cNvSpPr>
          <p:nvPr>
            <p:ph idx="1"/>
          </p:nvPr>
        </p:nvSpPr>
        <p:spPr>
          <a:xfrm>
            <a:off x="457200" y="1142984"/>
            <a:ext cx="8472518" cy="5181616"/>
          </a:xfrm>
        </p:spPr>
        <p:txBody>
          <a:bodyPr>
            <a:noAutofit/>
          </a:bodyPr>
          <a:lstStyle/>
          <a:p>
            <a:pPr algn="just" eaLnBrk="0" hangingPunct="0">
              <a:spcBef>
                <a:spcPct val="50000"/>
              </a:spcBef>
              <a:buFontTx/>
              <a:buChar char="•"/>
            </a:pPr>
            <a:r>
              <a:rPr lang="en-US" sz="2400" dirty="0" smtClean="0">
                <a:latin typeface="Times New Roman" pitchFamily="18" charset="0"/>
              </a:rPr>
              <a:t>Greet the audience (for example, 'Good morning, ladies and gentlemen'), and tell them who you are. Good presentations then follow this formula: </a:t>
            </a:r>
          </a:p>
          <a:p>
            <a:pPr lvl="1" algn="just" eaLnBrk="0" hangingPunct="0">
              <a:spcBef>
                <a:spcPct val="50000"/>
              </a:spcBef>
              <a:buFontTx/>
              <a:buChar char="–"/>
            </a:pPr>
            <a:r>
              <a:rPr lang="en-US" dirty="0" smtClean="0">
                <a:latin typeface="Times New Roman" pitchFamily="18" charset="0"/>
              </a:rPr>
              <a:t>tell the audience what you are going to tell them, </a:t>
            </a:r>
          </a:p>
          <a:p>
            <a:pPr lvl="1" algn="just" eaLnBrk="0" hangingPunct="0">
              <a:spcBef>
                <a:spcPct val="50000"/>
              </a:spcBef>
              <a:buFontTx/>
              <a:buChar char="–"/>
            </a:pPr>
            <a:r>
              <a:rPr lang="en-US" dirty="0" smtClean="0">
                <a:latin typeface="Times New Roman" pitchFamily="18" charset="0"/>
              </a:rPr>
              <a:t>at the end tell them what you have told them. </a:t>
            </a:r>
          </a:p>
          <a:p>
            <a:pPr lvl="1" algn="just" eaLnBrk="0" hangingPunct="0">
              <a:spcBef>
                <a:spcPct val="50000"/>
              </a:spcBef>
              <a:buFontTx/>
              <a:buChar char="–"/>
            </a:pPr>
            <a:endParaRPr lang="en-US" dirty="0" smtClean="0">
              <a:latin typeface="Times New Roman" pitchFamily="18" charset="0"/>
            </a:endParaRPr>
          </a:p>
          <a:p>
            <a:pPr algn="just" eaLnBrk="0" hangingPunct="0">
              <a:spcBef>
                <a:spcPct val="50000"/>
              </a:spcBef>
              <a:buFontTx/>
              <a:buChar char="•"/>
            </a:pPr>
            <a:r>
              <a:rPr lang="en-US" sz="2400" dirty="0" smtClean="0">
                <a:latin typeface="Times New Roman" pitchFamily="18" charset="0"/>
              </a:rPr>
              <a:t>Keep to the time allowed. If you can, keep it short. It's better to under-run than over-run. </a:t>
            </a:r>
          </a:p>
          <a:p>
            <a:pPr algn="just" eaLnBrk="0" hangingPunct="0">
              <a:spcBef>
                <a:spcPct val="50000"/>
              </a:spcBef>
              <a:buFontTx/>
              <a:buChar char="•"/>
            </a:pPr>
            <a:r>
              <a:rPr lang="en-US" sz="2400" dirty="0" smtClean="0">
                <a:latin typeface="Times New Roman" pitchFamily="18" charset="0"/>
              </a:rPr>
              <a:t>As a rule of thumb, allow 2 minutes for each </a:t>
            </a:r>
            <a:r>
              <a:rPr lang="en-US" sz="2400" i="1" dirty="0" smtClean="0">
                <a:latin typeface="Times New Roman" pitchFamily="18" charset="0"/>
              </a:rPr>
              <a:t>general</a:t>
            </a:r>
            <a:r>
              <a:rPr lang="en-US" sz="2400" dirty="0" smtClean="0">
                <a:latin typeface="Times New Roman" pitchFamily="18" charset="0"/>
              </a:rPr>
              <a:t> overhead transparency or </a:t>
            </a:r>
            <a:r>
              <a:rPr lang="en-US" sz="2400" dirty="0" err="1" smtClean="0">
                <a:latin typeface="Times New Roman" pitchFamily="18" charset="0"/>
              </a:rPr>
              <a:t>Powerpoint</a:t>
            </a:r>
            <a:r>
              <a:rPr lang="en-US" sz="2400" dirty="0" smtClean="0">
                <a:latin typeface="Times New Roman" pitchFamily="18" charset="0"/>
              </a:rPr>
              <a:t> slide you use, but longer for any that you want to use for developing specific points. </a:t>
            </a:r>
          </a:p>
          <a:p>
            <a:pPr algn="just"/>
            <a:endParaRPr lang="en-GB"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681682"/>
          </a:xfrm>
        </p:spPr>
        <p:txBody>
          <a:bodyPr/>
          <a:lstStyle/>
          <a:p>
            <a:pPr eaLnBrk="0" hangingPunct="0">
              <a:spcBef>
                <a:spcPct val="50000"/>
              </a:spcBef>
              <a:buFontTx/>
              <a:buChar char="•"/>
            </a:pPr>
            <a:r>
              <a:rPr lang="en-US" sz="2800" dirty="0" smtClean="0">
                <a:latin typeface="Times New Roman" pitchFamily="18" charset="0"/>
              </a:rPr>
              <a:t>35mm slides are generally used more sparingly and stay on the screen longer. </a:t>
            </a:r>
          </a:p>
          <a:p>
            <a:pPr eaLnBrk="0" hangingPunct="0">
              <a:spcBef>
                <a:spcPct val="50000"/>
              </a:spcBef>
              <a:buNone/>
            </a:pPr>
            <a:endParaRPr lang="en-US" sz="2800" dirty="0" smtClean="0">
              <a:latin typeface="Times New Roman" pitchFamily="18" charset="0"/>
            </a:endParaRPr>
          </a:p>
          <a:p>
            <a:pPr eaLnBrk="0" hangingPunct="0">
              <a:spcBef>
                <a:spcPct val="50000"/>
              </a:spcBef>
              <a:buFontTx/>
              <a:buChar char="•"/>
            </a:pPr>
            <a:r>
              <a:rPr lang="en-US" sz="2800" dirty="0" smtClean="0">
                <a:latin typeface="Times New Roman" pitchFamily="18" charset="0"/>
              </a:rPr>
              <a:t>However, the audience will get bored with something on the screen for more than 5 minutes, especially if you are not actively talking about it. </a:t>
            </a:r>
          </a:p>
          <a:p>
            <a:pPr eaLnBrk="0" hangingPunct="0">
              <a:spcBef>
                <a:spcPct val="50000"/>
              </a:spcBef>
              <a:buFontTx/>
              <a:buChar char="•"/>
            </a:pPr>
            <a:endParaRPr lang="en-US" sz="2800" dirty="0" smtClean="0">
              <a:latin typeface="Times New Roman" pitchFamily="18" charset="0"/>
            </a:endParaRPr>
          </a:p>
          <a:p>
            <a:pPr eaLnBrk="0" hangingPunct="0">
              <a:spcBef>
                <a:spcPct val="50000"/>
              </a:spcBef>
              <a:buFontTx/>
              <a:buChar char="•"/>
            </a:pPr>
            <a:r>
              <a:rPr lang="en-US" sz="2800" dirty="0" smtClean="0">
                <a:latin typeface="Times New Roman" pitchFamily="18" charset="0"/>
              </a:rPr>
              <a:t>So switch the display off, or replace the slide with some form of 'wallpaper' such as a company logo. </a:t>
            </a:r>
          </a:p>
          <a:p>
            <a:pPr eaLnBrk="0" hangingPunct="0">
              <a:spcBef>
                <a:spcPct val="50000"/>
              </a:spcBef>
              <a:buFontTx/>
              <a:buChar char="•"/>
            </a:pPr>
            <a:endParaRPr lang="en-US" sz="2800" dirty="0" smtClean="0">
              <a:latin typeface="Times New Roman" pitchFamily="18" charset="0"/>
            </a:endParaRPr>
          </a:p>
          <a:p>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642918"/>
            <a:ext cx="8401080" cy="5681682"/>
          </a:xfrm>
        </p:spPr>
        <p:txBody>
          <a:bodyPr/>
          <a:lstStyle/>
          <a:p>
            <a:pPr eaLnBrk="0" hangingPunct="0">
              <a:spcBef>
                <a:spcPct val="50000"/>
              </a:spcBef>
              <a:buFontTx/>
              <a:buChar char="•"/>
            </a:pPr>
            <a:r>
              <a:rPr lang="en-US" sz="2800" dirty="0" smtClean="0">
                <a:latin typeface="Times New Roman" pitchFamily="18" charset="0"/>
              </a:rPr>
              <a:t>Stick to the plan for the presentation, don't be tempted to digress - you will eat up time and could end up in a dead-end with no escape! </a:t>
            </a:r>
          </a:p>
          <a:p>
            <a:pPr eaLnBrk="0" hangingPunct="0">
              <a:spcBef>
                <a:spcPct val="50000"/>
              </a:spcBef>
              <a:buNone/>
            </a:pPr>
            <a:endParaRPr lang="en-US" sz="2800" dirty="0" smtClean="0">
              <a:latin typeface="Times New Roman" pitchFamily="18" charset="0"/>
            </a:endParaRPr>
          </a:p>
          <a:p>
            <a:pPr eaLnBrk="0" hangingPunct="0">
              <a:spcBef>
                <a:spcPct val="50000"/>
              </a:spcBef>
              <a:buFontTx/>
              <a:buChar char="•"/>
            </a:pPr>
            <a:r>
              <a:rPr lang="en-US" sz="2800" dirty="0" smtClean="0">
                <a:latin typeface="Times New Roman" pitchFamily="18" charset="0"/>
              </a:rPr>
              <a:t>Unless explicitly told not to, leave time for discussion - 5 minutes is sufficient to allow clarification of points. </a:t>
            </a:r>
          </a:p>
          <a:p>
            <a:pPr eaLnBrk="0" hangingPunct="0">
              <a:spcBef>
                <a:spcPct val="50000"/>
              </a:spcBef>
              <a:buNone/>
            </a:pPr>
            <a:endParaRPr lang="en-US" sz="2800" dirty="0" smtClean="0">
              <a:latin typeface="Times New Roman" pitchFamily="18" charset="0"/>
            </a:endParaRPr>
          </a:p>
          <a:p>
            <a:pPr eaLnBrk="0" hangingPunct="0">
              <a:spcBef>
                <a:spcPct val="50000"/>
              </a:spcBef>
              <a:buFontTx/>
              <a:buChar char="•"/>
            </a:pPr>
            <a:r>
              <a:rPr lang="en-US" sz="2800" dirty="0" smtClean="0">
                <a:latin typeface="Times New Roman" pitchFamily="18" charset="0"/>
              </a:rPr>
              <a:t>The session chairman may extend this if the questioning becomes interesting. </a:t>
            </a:r>
          </a:p>
          <a:p>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681682"/>
          </a:xfrm>
        </p:spPr>
        <p:txBody>
          <a:bodyPr/>
          <a:lstStyle/>
          <a:p>
            <a:pPr eaLnBrk="0" hangingPunct="0">
              <a:spcBef>
                <a:spcPct val="50000"/>
              </a:spcBef>
              <a:buFontTx/>
              <a:buChar char="•"/>
            </a:pPr>
            <a:r>
              <a:rPr lang="en-US" sz="2800" dirty="0" smtClean="0">
                <a:latin typeface="Times New Roman" pitchFamily="18" charset="0"/>
              </a:rPr>
              <a:t>At the end of your presentation ask if there are any questions.</a:t>
            </a:r>
            <a:endParaRPr lang="en-US" sz="2800" i="1" dirty="0" smtClean="0">
              <a:latin typeface="Times New Roman" pitchFamily="18" charset="0"/>
            </a:endParaRPr>
          </a:p>
          <a:p>
            <a:pPr eaLnBrk="0" hangingPunct="0">
              <a:spcBef>
                <a:spcPct val="50000"/>
              </a:spcBef>
              <a:buNone/>
            </a:pPr>
            <a:endParaRPr lang="en-US" sz="2800" dirty="0" smtClean="0">
              <a:latin typeface="Times New Roman" pitchFamily="18" charset="0"/>
            </a:endParaRPr>
          </a:p>
          <a:p>
            <a:pPr eaLnBrk="0" hangingPunct="0">
              <a:spcBef>
                <a:spcPct val="50000"/>
              </a:spcBef>
              <a:buFontTx/>
              <a:buChar char="•"/>
            </a:pPr>
            <a:r>
              <a:rPr lang="en-US" sz="2800" dirty="0" smtClean="0">
                <a:latin typeface="Times New Roman" pitchFamily="18" charset="0"/>
              </a:rPr>
              <a:t>If questions are slow in coming, you can start things off by asking a question of the audience - so have one prepared. </a:t>
            </a:r>
          </a:p>
          <a:p>
            <a:pPr eaLnBrk="0" hangingPunct="0">
              <a:spcBef>
                <a:spcPct val="50000"/>
              </a:spcBef>
              <a:buFontTx/>
              <a:buChar char="•"/>
            </a:pPr>
            <a:endParaRPr lang="en-US" sz="2800" dirty="0" smtClean="0">
              <a:latin typeface="Times New Roman" pitchFamily="18" charset="0"/>
            </a:endParaRPr>
          </a:p>
          <a:p>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6000" b="1" dirty="0" smtClean="0">
                <a:solidFill>
                  <a:srgbClr val="336600"/>
                </a:solidFill>
                <a:latin typeface="Segoe UI Semibold" pitchFamily="34" charset="0"/>
                <a:cs typeface="Segoe UI Semibold" pitchFamily="34" charset="0"/>
              </a:rPr>
              <a:t>Delivery</a:t>
            </a:r>
            <a:br>
              <a:rPr lang="en-US" sz="6000" b="1" dirty="0" smtClean="0">
                <a:solidFill>
                  <a:srgbClr val="336600"/>
                </a:solidFill>
                <a:latin typeface="Segoe UI Semibold" pitchFamily="34" charset="0"/>
                <a:cs typeface="Segoe UI Semibold" pitchFamily="34" charset="0"/>
              </a:rPr>
            </a:br>
            <a:endParaRPr lang="en-GB" sz="5400" dirty="0">
              <a:solidFill>
                <a:srgbClr val="336600"/>
              </a:solidFill>
              <a:latin typeface="Segoe UI Semibold" pitchFamily="34" charset="0"/>
              <a:cs typeface="Segoe UI Semibold" pitchFamily="34" charset="0"/>
            </a:endParaRPr>
          </a:p>
        </p:txBody>
      </p:sp>
      <p:sp>
        <p:nvSpPr>
          <p:cNvPr id="3" name="Content Placeholder 2"/>
          <p:cNvSpPr>
            <a:spLocks noGrp="1"/>
          </p:cNvSpPr>
          <p:nvPr>
            <p:ph idx="1"/>
          </p:nvPr>
        </p:nvSpPr>
        <p:spPr>
          <a:xfrm>
            <a:off x="457200" y="1214422"/>
            <a:ext cx="8229600" cy="5110178"/>
          </a:xfrm>
        </p:spPr>
        <p:txBody>
          <a:bodyPr/>
          <a:lstStyle/>
          <a:p>
            <a:pPr eaLnBrk="0" hangingPunct="0">
              <a:spcBef>
                <a:spcPct val="50000"/>
              </a:spcBef>
              <a:buFontTx/>
              <a:buChar char="•"/>
            </a:pPr>
            <a:r>
              <a:rPr lang="en-US" sz="2800" dirty="0" smtClean="0">
                <a:solidFill>
                  <a:srgbClr val="FF0000"/>
                </a:solidFill>
                <a:latin typeface="Times New Roman" pitchFamily="18" charset="0"/>
              </a:rPr>
              <a:t>Speak clearly</a:t>
            </a:r>
            <a:r>
              <a:rPr lang="en-US" sz="2800" dirty="0" smtClean="0">
                <a:latin typeface="Times New Roman" pitchFamily="18" charset="0"/>
              </a:rPr>
              <a:t>. Don't shout or whisper - judge the acoustics of the room. </a:t>
            </a:r>
          </a:p>
          <a:p>
            <a:pPr eaLnBrk="0" hangingPunct="0">
              <a:spcBef>
                <a:spcPct val="50000"/>
              </a:spcBef>
              <a:buFontTx/>
              <a:buChar char="•"/>
            </a:pPr>
            <a:r>
              <a:rPr lang="en-US" sz="2800" dirty="0" smtClean="0">
                <a:solidFill>
                  <a:srgbClr val="FF0000"/>
                </a:solidFill>
                <a:latin typeface="Times New Roman" pitchFamily="18" charset="0"/>
              </a:rPr>
              <a:t>Don't rush</a:t>
            </a:r>
            <a:r>
              <a:rPr lang="en-US" sz="2800" dirty="0" smtClean="0">
                <a:latin typeface="Times New Roman" pitchFamily="18" charset="0"/>
              </a:rPr>
              <a:t>, or talk deliberately slowly. Be natural - although not conversational </a:t>
            </a:r>
          </a:p>
          <a:p>
            <a:pPr eaLnBrk="0" hangingPunct="0">
              <a:spcBef>
                <a:spcPct val="50000"/>
              </a:spcBef>
              <a:buFontTx/>
              <a:buChar char="•"/>
            </a:pPr>
            <a:r>
              <a:rPr lang="en-US" sz="2800" dirty="0" smtClean="0">
                <a:solidFill>
                  <a:srgbClr val="FF0000"/>
                </a:solidFill>
                <a:latin typeface="Times New Roman" pitchFamily="18" charset="0"/>
              </a:rPr>
              <a:t>Deliberately pause </a:t>
            </a:r>
            <a:r>
              <a:rPr lang="en-US" sz="2800" dirty="0" smtClean="0">
                <a:latin typeface="Times New Roman" pitchFamily="18" charset="0"/>
              </a:rPr>
              <a:t>at key points - this has the effect of emphasizing the importance of a particular point you are making. </a:t>
            </a:r>
          </a:p>
          <a:p>
            <a:pPr eaLnBrk="0" hangingPunct="0">
              <a:lnSpc>
                <a:spcPct val="90000"/>
              </a:lnSpc>
              <a:spcBef>
                <a:spcPct val="50000"/>
              </a:spcBef>
              <a:buFontTx/>
              <a:buChar char="•"/>
            </a:pPr>
            <a:r>
              <a:rPr lang="en-US" sz="2800" dirty="0" smtClean="0">
                <a:solidFill>
                  <a:srgbClr val="FF0000"/>
                </a:solidFill>
                <a:latin typeface="Times New Roman" pitchFamily="18" charset="0"/>
              </a:rPr>
              <a:t>Avoid jokes</a:t>
            </a:r>
            <a:r>
              <a:rPr lang="en-US" sz="2800" dirty="0" smtClean="0">
                <a:latin typeface="Times New Roman" pitchFamily="18" charset="0"/>
              </a:rPr>
              <a:t> - always disastrous unless you are a natural expert   </a:t>
            </a:r>
          </a:p>
          <a:p>
            <a:pPr eaLnBrk="0" hangingPunct="0">
              <a:spcBef>
                <a:spcPct val="50000"/>
              </a:spcBef>
              <a:buFontTx/>
              <a:buChar char="•"/>
            </a:pPr>
            <a:endParaRPr lang="en-US" sz="2800" dirty="0" smtClean="0">
              <a:latin typeface="Times New Roman" pitchFamily="18" charset="0"/>
            </a:endParaRPr>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0334"/>
          </a:xfrm>
        </p:spPr>
        <p:txBody>
          <a:bodyPr>
            <a:normAutofit fontScale="90000"/>
          </a:bodyPr>
          <a:lstStyle/>
          <a:p>
            <a:r>
              <a:rPr lang="en-US" sz="5400" u="sng" dirty="0" smtClean="0">
                <a:latin typeface="Times New Roman" pitchFamily="18" charset="0"/>
              </a:rPr>
              <a:t>Importance of communication</a:t>
            </a:r>
            <a:br>
              <a:rPr lang="en-US" sz="5400" u="sng" dirty="0" smtClean="0">
                <a:latin typeface="Times New Roman" pitchFamily="18" charset="0"/>
              </a:rPr>
            </a:br>
            <a:endParaRPr lang="en-GB" dirty="0"/>
          </a:p>
        </p:txBody>
      </p:sp>
      <p:sp>
        <p:nvSpPr>
          <p:cNvPr id="3" name="Content Placeholder 2"/>
          <p:cNvSpPr>
            <a:spLocks noGrp="1"/>
          </p:cNvSpPr>
          <p:nvPr>
            <p:ph idx="1"/>
          </p:nvPr>
        </p:nvSpPr>
        <p:spPr>
          <a:xfrm>
            <a:off x="214282" y="1000108"/>
            <a:ext cx="8472518" cy="5324492"/>
          </a:xfrm>
        </p:spPr>
        <p:txBody>
          <a:bodyPr/>
          <a:lstStyle/>
          <a:p>
            <a:pPr eaLnBrk="0" hangingPunct="0">
              <a:spcBef>
                <a:spcPct val="50000"/>
              </a:spcBef>
              <a:buFontTx/>
              <a:buChar char="•"/>
            </a:pPr>
            <a:r>
              <a:rPr lang="en-US" sz="2800" dirty="0" smtClean="0">
                <a:latin typeface="Times New Roman" pitchFamily="18" charset="0"/>
              </a:rPr>
              <a:t> Ideas are useless unless you communicate to someone  else. </a:t>
            </a:r>
          </a:p>
          <a:p>
            <a:pPr eaLnBrk="0" hangingPunct="0">
              <a:spcBef>
                <a:spcPct val="50000"/>
              </a:spcBef>
              <a:buFontTx/>
              <a:buChar char="•"/>
            </a:pPr>
            <a:r>
              <a:rPr lang="en-US" sz="2800" dirty="0" smtClean="0">
                <a:latin typeface="Times New Roman" pitchFamily="18" charset="0"/>
              </a:rPr>
              <a:t> Example </a:t>
            </a:r>
          </a:p>
          <a:p>
            <a:pPr lvl="1" eaLnBrk="0" hangingPunct="0">
              <a:spcBef>
                <a:spcPct val="50000"/>
              </a:spcBef>
            </a:pPr>
            <a:r>
              <a:rPr lang="en-US" dirty="0" smtClean="0">
                <a:latin typeface="Times New Roman" pitchFamily="18" charset="0"/>
              </a:rPr>
              <a:t>Consider the example of Ahmed, who majored in metallurgy. He has analyzed a group of Pistons that broke when used in experimental automobile engine.</a:t>
            </a:r>
          </a:p>
          <a:p>
            <a:pPr lvl="1" eaLnBrk="0" hangingPunct="0">
              <a:spcBef>
                <a:spcPct val="50000"/>
              </a:spcBef>
            </a:pPr>
            <a:r>
              <a:rPr lang="en-US" dirty="0" smtClean="0">
                <a:latin typeface="Times New Roman" pitchFamily="18" charset="0"/>
              </a:rPr>
              <a:t> His skillful </a:t>
            </a:r>
            <a:r>
              <a:rPr lang="en-US" sz="2800" dirty="0" smtClean="0">
                <a:latin typeface="Times New Roman" pitchFamily="18" charset="0"/>
              </a:rPr>
              <a:t>analysis is of no use unless he communicates the results to someone else, such as the engineer who must redesign the pistons. </a:t>
            </a:r>
          </a:p>
          <a:p>
            <a:endParaRPr lang="en-GB"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895996"/>
          </a:xfrm>
        </p:spPr>
        <p:txBody>
          <a:bodyPr>
            <a:normAutofit/>
          </a:bodyPr>
          <a:lstStyle/>
          <a:p>
            <a:pPr eaLnBrk="0" hangingPunct="0">
              <a:lnSpc>
                <a:spcPct val="90000"/>
              </a:lnSpc>
              <a:spcBef>
                <a:spcPct val="50000"/>
              </a:spcBef>
              <a:buFontTx/>
              <a:buChar char="•"/>
            </a:pPr>
            <a:r>
              <a:rPr lang="en-US" sz="2800" dirty="0" smtClean="0">
                <a:latin typeface="Times New Roman" pitchFamily="18" charset="0"/>
              </a:rPr>
              <a:t>To make the presentation interesting, change your delivery, but not to obviously, </a:t>
            </a:r>
            <a:r>
              <a:rPr lang="en-US" sz="2800" dirty="0" err="1" smtClean="0">
                <a:latin typeface="Times New Roman" pitchFamily="18" charset="0"/>
              </a:rPr>
              <a:t>eg</a:t>
            </a:r>
            <a:r>
              <a:rPr lang="en-US" sz="2800" dirty="0" smtClean="0">
                <a:latin typeface="Times New Roman" pitchFamily="18" charset="0"/>
              </a:rPr>
              <a:t>: </a:t>
            </a:r>
          </a:p>
          <a:p>
            <a:pPr lvl="1" eaLnBrk="0" hangingPunct="0">
              <a:lnSpc>
                <a:spcPct val="90000"/>
              </a:lnSpc>
              <a:spcBef>
                <a:spcPct val="50000"/>
              </a:spcBef>
              <a:buFontTx/>
              <a:buChar char="–"/>
            </a:pPr>
            <a:r>
              <a:rPr lang="en-US" sz="2800" dirty="0" smtClean="0">
                <a:latin typeface="Times New Roman" pitchFamily="18" charset="0"/>
              </a:rPr>
              <a:t>speed </a:t>
            </a:r>
          </a:p>
          <a:p>
            <a:pPr lvl="1" eaLnBrk="0" hangingPunct="0">
              <a:lnSpc>
                <a:spcPct val="90000"/>
              </a:lnSpc>
              <a:spcBef>
                <a:spcPct val="50000"/>
              </a:spcBef>
              <a:buFontTx/>
              <a:buChar char="–"/>
            </a:pPr>
            <a:r>
              <a:rPr lang="en-US" sz="2800" dirty="0" smtClean="0">
                <a:latin typeface="Times New Roman" pitchFamily="18" charset="0"/>
              </a:rPr>
              <a:t>pitch of voice </a:t>
            </a:r>
          </a:p>
          <a:p>
            <a:pPr lvl="1" eaLnBrk="0" hangingPunct="0">
              <a:lnSpc>
                <a:spcPct val="90000"/>
              </a:lnSpc>
              <a:spcBef>
                <a:spcPct val="50000"/>
              </a:spcBef>
              <a:buFontTx/>
              <a:buChar char="–"/>
            </a:pPr>
            <a:r>
              <a:rPr lang="en-US" sz="2800" dirty="0" smtClean="0">
                <a:latin typeface="Times New Roman" pitchFamily="18" charset="0"/>
              </a:rPr>
              <a:t>Use your hands to emphasize points but don't indulge in to much hand waving. People can, over time, develop irritating habits. Ask colleagues occasionally what they think of your style. </a:t>
            </a:r>
          </a:p>
          <a:p>
            <a:endParaRPr lang="en-GB" sz="32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753120"/>
          </a:xfrm>
        </p:spPr>
        <p:txBody>
          <a:bodyPr/>
          <a:lstStyle/>
          <a:p>
            <a:pPr eaLnBrk="0" hangingPunct="0">
              <a:lnSpc>
                <a:spcPct val="90000"/>
              </a:lnSpc>
              <a:spcBef>
                <a:spcPct val="50000"/>
              </a:spcBef>
              <a:buFontTx/>
              <a:buChar char="•"/>
            </a:pPr>
            <a:r>
              <a:rPr lang="en-US" sz="2800" dirty="0" smtClean="0">
                <a:latin typeface="Times New Roman" pitchFamily="18" charset="0"/>
              </a:rPr>
              <a:t>Look at the audience as much as possible, but don't fix on an individual - it can be intimidating. Pitch your presentation towards the back of the audience, especially in larger rooms. </a:t>
            </a:r>
          </a:p>
          <a:p>
            <a:pPr eaLnBrk="0" hangingPunct="0">
              <a:lnSpc>
                <a:spcPct val="90000"/>
              </a:lnSpc>
              <a:spcBef>
                <a:spcPct val="50000"/>
              </a:spcBef>
              <a:buNone/>
            </a:pPr>
            <a:endParaRPr lang="en-US" sz="2800" dirty="0" smtClean="0">
              <a:latin typeface="Times New Roman" pitchFamily="18" charset="0"/>
            </a:endParaRPr>
          </a:p>
          <a:p>
            <a:pPr eaLnBrk="0" hangingPunct="0">
              <a:lnSpc>
                <a:spcPct val="90000"/>
              </a:lnSpc>
              <a:spcBef>
                <a:spcPct val="50000"/>
              </a:spcBef>
              <a:buFontTx/>
              <a:buChar char="•"/>
            </a:pPr>
            <a:r>
              <a:rPr lang="en-US" sz="2800" dirty="0" smtClean="0">
                <a:latin typeface="Times New Roman" pitchFamily="18" charset="0"/>
              </a:rPr>
              <a:t>Don't face the display screen behind you and talk to it. Other annoying habits include: </a:t>
            </a:r>
          </a:p>
          <a:p>
            <a:pPr eaLnBrk="0" hangingPunct="0">
              <a:lnSpc>
                <a:spcPct val="90000"/>
              </a:lnSpc>
              <a:spcBef>
                <a:spcPct val="50000"/>
              </a:spcBef>
              <a:buNone/>
            </a:pPr>
            <a:r>
              <a:rPr lang="en-US" sz="2800" dirty="0" smtClean="0">
                <a:latin typeface="Times New Roman" pitchFamily="18" charset="0"/>
              </a:rPr>
              <a:t>		Standing in a position where you obscure the screen. In fact, positively check for anyone in the audience who may be disadvantaged and try to accommodate them. </a:t>
            </a:r>
          </a:p>
          <a:p>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714356"/>
            <a:ext cx="8258204" cy="5610244"/>
          </a:xfrm>
        </p:spPr>
        <p:txBody>
          <a:bodyPr>
            <a:normAutofit fontScale="92500" lnSpcReduction="10000"/>
          </a:bodyPr>
          <a:lstStyle/>
          <a:p>
            <a:pPr eaLnBrk="0" hangingPunct="0">
              <a:spcBef>
                <a:spcPct val="50000"/>
              </a:spcBef>
              <a:buFontTx/>
              <a:buChar char="•"/>
            </a:pPr>
            <a:r>
              <a:rPr lang="en-US" sz="2800" dirty="0" smtClean="0">
                <a:latin typeface="Times New Roman" pitchFamily="18" charset="0"/>
              </a:rPr>
              <a:t>Muttering over a transparency on the OHP projector plate an not realizing that you are blocking the projection of the image. </a:t>
            </a:r>
          </a:p>
          <a:p>
            <a:pPr eaLnBrk="0" hangingPunct="0">
              <a:spcBef>
                <a:spcPct val="50000"/>
              </a:spcBef>
              <a:buFontTx/>
              <a:buChar char="•"/>
            </a:pPr>
            <a:r>
              <a:rPr lang="en-US" sz="2800" dirty="0" smtClean="0">
                <a:latin typeface="Times New Roman" pitchFamily="18" charset="0"/>
              </a:rPr>
              <a:t>It is preferable to point to the screen than the foil on the OHP (apart from the fact that you will probably dazzle yourself with the brightness of the projector)</a:t>
            </a:r>
          </a:p>
          <a:p>
            <a:pPr eaLnBrk="0" hangingPunct="0">
              <a:spcBef>
                <a:spcPct val="50000"/>
              </a:spcBef>
              <a:buFontTx/>
              <a:buChar char="•"/>
            </a:pPr>
            <a:r>
              <a:rPr lang="en-US" sz="2800" dirty="0" smtClean="0">
                <a:latin typeface="Times New Roman" pitchFamily="18" charset="0"/>
              </a:rPr>
              <a:t>Avoid moving about too much. Pacing up and down can unnerve the audience, although some animation is desirable. </a:t>
            </a:r>
          </a:p>
          <a:p>
            <a:pPr eaLnBrk="0" hangingPunct="0">
              <a:spcBef>
                <a:spcPct val="50000"/>
              </a:spcBef>
              <a:buFontTx/>
              <a:buChar char="•"/>
            </a:pPr>
            <a:r>
              <a:rPr lang="en-US" sz="2800" dirty="0" smtClean="0">
                <a:latin typeface="Times New Roman" pitchFamily="18" charset="0"/>
              </a:rPr>
              <a:t>Keep an eye on the </a:t>
            </a:r>
            <a:r>
              <a:rPr lang="en-US" sz="2800" b="1" dirty="0" smtClean="0">
                <a:latin typeface="Times New Roman" pitchFamily="18" charset="0"/>
              </a:rPr>
              <a:t>audience's</a:t>
            </a:r>
            <a:r>
              <a:rPr lang="en-US" sz="2800" dirty="0" smtClean="0">
                <a:latin typeface="Times New Roman" pitchFamily="18" charset="0"/>
              </a:rPr>
              <a:t> body language. Know when to stop and also when to cut out a piece of the presentation. </a:t>
            </a:r>
          </a:p>
          <a:p>
            <a:pPr eaLnBrk="0" hangingPunct="0">
              <a:spcBef>
                <a:spcPct val="50000"/>
              </a:spcBef>
              <a:buFontTx/>
              <a:buChar char="•"/>
            </a:pPr>
            <a:r>
              <a:rPr lang="en-US" sz="2800" dirty="0" smtClean="0">
                <a:latin typeface="Times New Roman" pitchFamily="18" charset="0"/>
              </a:rPr>
              <a:t> </a:t>
            </a:r>
          </a:p>
          <a:p>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u="sng" dirty="0" smtClean="0">
                <a:latin typeface="Times New Roman" pitchFamily="18" charset="0"/>
              </a:rPr>
              <a:t>Visual Aids</a:t>
            </a:r>
            <a:br>
              <a:rPr lang="en-US" b="1" u="sng" dirty="0" smtClean="0">
                <a:latin typeface="Times New Roman" pitchFamily="18" charset="0"/>
              </a:rPr>
            </a:br>
            <a:endParaRPr lang="en-GB" dirty="0"/>
          </a:p>
        </p:txBody>
      </p:sp>
      <p:sp>
        <p:nvSpPr>
          <p:cNvPr id="3" name="Content Placeholder 2"/>
          <p:cNvSpPr>
            <a:spLocks noGrp="1"/>
          </p:cNvSpPr>
          <p:nvPr>
            <p:ph idx="1"/>
          </p:nvPr>
        </p:nvSpPr>
        <p:spPr>
          <a:xfrm>
            <a:off x="457200" y="1357298"/>
            <a:ext cx="8229600" cy="4967302"/>
          </a:xfrm>
        </p:spPr>
        <p:txBody>
          <a:bodyPr/>
          <a:lstStyle/>
          <a:p>
            <a:pPr eaLnBrk="0" hangingPunct="0">
              <a:spcBef>
                <a:spcPct val="50000"/>
              </a:spcBef>
              <a:buFontTx/>
              <a:buChar char="•"/>
            </a:pPr>
            <a:r>
              <a:rPr lang="en-US" sz="2800" dirty="0" smtClean="0">
                <a:latin typeface="Times New Roman" pitchFamily="18" charset="0"/>
              </a:rPr>
              <a:t>Visual aids significantly improve the interest of a presentation. However, they must be relevant to what you want to say.</a:t>
            </a:r>
          </a:p>
          <a:p>
            <a:pPr eaLnBrk="0" hangingPunct="0">
              <a:spcBef>
                <a:spcPct val="50000"/>
              </a:spcBef>
              <a:buFontTx/>
              <a:buChar char="•"/>
            </a:pPr>
            <a:r>
              <a:rPr lang="en-US" sz="2800" dirty="0" smtClean="0">
                <a:latin typeface="Times New Roman" pitchFamily="18" charset="0"/>
              </a:rPr>
              <a:t>A careless design or use of a slide can simply get in the way of the presentation. </a:t>
            </a:r>
          </a:p>
          <a:p>
            <a:pPr eaLnBrk="0" hangingPunct="0">
              <a:spcBef>
                <a:spcPct val="50000"/>
              </a:spcBef>
              <a:buFontTx/>
              <a:buChar char="•"/>
            </a:pPr>
            <a:r>
              <a:rPr lang="en-US" sz="2800" dirty="0" smtClean="0">
                <a:latin typeface="Times New Roman" pitchFamily="18" charset="0"/>
              </a:rPr>
              <a:t>What you use depends on the type of talk you are giving. </a:t>
            </a:r>
            <a:endParaRPr lang="en-US" sz="2800" dirty="0">
              <a:latin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642918"/>
            <a:ext cx="8329642" cy="5681682"/>
          </a:xfrm>
        </p:spPr>
        <p:txBody>
          <a:bodyPr>
            <a:noAutofit/>
          </a:bodyPr>
          <a:lstStyle/>
          <a:p>
            <a:pPr eaLnBrk="0" hangingPunct="0">
              <a:lnSpc>
                <a:spcPct val="90000"/>
              </a:lnSpc>
              <a:spcBef>
                <a:spcPct val="50000"/>
              </a:spcBef>
              <a:buFontTx/>
              <a:buChar char="•"/>
            </a:pPr>
            <a:r>
              <a:rPr lang="en-US" sz="2800" dirty="0" smtClean="0">
                <a:latin typeface="Times New Roman" pitchFamily="18" charset="0"/>
              </a:rPr>
              <a:t>Here are some possibilities: </a:t>
            </a:r>
          </a:p>
          <a:p>
            <a:pPr lvl="1" eaLnBrk="0" hangingPunct="0">
              <a:lnSpc>
                <a:spcPct val="90000"/>
              </a:lnSpc>
              <a:spcBef>
                <a:spcPct val="50000"/>
              </a:spcBef>
              <a:buFontTx/>
              <a:buChar char="–"/>
            </a:pPr>
            <a:r>
              <a:rPr lang="en-US" sz="2800" dirty="0" smtClean="0">
                <a:latin typeface="Times New Roman" pitchFamily="18" charset="0"/>
              </a:rPr>
              <a:t>Overhead projection transparencies (OHPs) </a:t>
            </a:r>
          </a:p>
          <a:p>
            <a:pPr lvl="1" eaLnBrk="0" hangingPunct="0">
              <a:lnSpc>
                <a:spcPct val="90000"/>
              </a:lnSpc>
              <a:spcBef>
                <a:spcPct val="50000"/>
              </a:spcBef>
              <a:buFontTx/>
              <a:buChar char="–"/>
            </a:pPr>
            <a:r>
              <a:rPr lang="en-US" sz="2800" dirty="0" smtClean="0">
                <a:latin typeface="Times New Roman" pitchFamily="18" charset="0"/>
              </a:rPr>
              <a:t>35mm slides </a:t>
            </a:r>
          </a:p>
          <a:p>
            <a:pPr lvl="1" eaLnBrk="0" hangingPunct="0">
              <a:lnSpc>
                <a:spcPct val="90000"/>
              </a:lnSpc>
              <a:spcBef>
                <a:spcPct val="50000"/>
              </a:spcBef>
              <a:buFontTx/>
              <a:buChar char="–"/>
            </a:pPr>
            <a:r>
              <a:rPr lang="en-US" sz="2800" dirty="0" smtClean="0">
                <a:latin typeface="Times New Roman" pitchFamily="18" charset="0"/>
              </a:rPr>
              <a:t>Computer projection (</a:t>
            </a:r>
            <a:r>
              <a:rPr lang="en-US" sz="2800" dirty="0" err="1" smtClean="0">
                <a:latin typeface="Times New Roman" pitchFamily="18" charset="0"/>
              </a:rPr>
              <a:t>Powerpoint</a:t>
            </a:r>
            <a:r>
              <a:rPr lang="en-US" sz="2800" dirty="0" smtClean="0">
                <a:latin typeface="Times New Roman" pitchFamily="18" charset="0"/>
              </a:rPr>
              <a:t>, applications such as Excel, etc) </a:t>
            </a:r>
          </a:p>
          <a:p>
            <a:pPr lvl="1" eaLnBrk="0" hangingPunct="0">
              <a:lnSpc>
                <a:spcPct val="90000"/>
              </a:lnSpc>
              <a:spcBef>
                <a:spcPct val="50000"/>
              </a:spcBef>
              <a:buFontTx/>
              <a:buChar char="–"/>
            </a:pPr>
            <a:r>
              <a:rPr lang="en-US" sz="2800" dirty="0" smtClean="0">
                <a:latin typeface="Times New Roman" pitchFamily="18" charset="0"/>
              </a:rPr>
              <a:t>Video, and film, </a:t>
            </a:r>
          </a:p>
          <a:p>
            <a:pPr lvl="1" eaLnBrk="0" hangingPunct="0">
              <a:lnSpc>
                <a:spcPct val="90000"/>
              </a:lnSpc>
              <a:spcBef>
                <a:spcPct val="50000"/>
              </a:spcBef>
              <a:buFontTx/>
              <a:buChar char="–"/>
            </a:pPr>
            <a:r>
              <a:rPr lang="en-US" sz="2800" dirty="0" smtClean="0">
                <a:latin typeface="Times New Roman" pitchFamily="18" charset="0"/>
              </a:rPr>
              <a:t>Real objects - either handled from the speaker's bench or passed around </a:t>
            </a:r>
          </a:p>
          <a:p>
            <a:pPr lvl="1" eaLnBrk="0" hangingPunct="0">
              <a:lnSpc>
                <a:spcPct val="90000"/>
              </a:lnSpc>
              <a:spcBef>
                <a:spcPct val="50000"/>
              </a:spcBef>
              <a:buFontTx/>
              <a:buChar char="–"/>
            </a:pPr>
            <a:r>
              <a:rPr lang="en-US" sz="2800" dirty="0" smtClean="0">
                <a:latin typeface="Times New Roman" pitchFamily="18" charset="0"/>
              </a:rPr>
              <a:t>Flip-chart or blackboard - possibly used as a 'scratch-pad' to expand on a point </a:t>
            </a:r>
          </a:p>
          <a:p>
            <a:pPr eaLnBrk="0" hangingPunct="0">
              <a:lnSpc>
                <a:spcPct val="90000"/>
              </a:lnSpc>
              <a:spcBef>
                <a:spcPct val="50000"/>
              </a:spcBef>
              <a:buFontTx/>
              <a:buChar char="•"/>
            </a:pPr>
            <a:endParaRPr lang="en-US" sz="2800" dirty="0" smtClean="0">
              <a:latin typeface="Times New Roman" pitchFamily="18" charset="0"/>
            </a:endParaRPr>
          </a:p>
          <a:p>
            <a:endParaRPr lang="en-GB" sz="48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753120"/>
          </a:xfrm>
        </p:spPr>
        <p:txBody>
          <a:bodyPr/>
          <a:lstStyle/>
          <a:p>
            <a:pPr eaLnBrk="0" hangingPunct="0">
              <a:lnSpc>
                <a:spcPct val="80000"/>
              </a:lnSpc>
              <a:spcBef>
                <a:spcPct val="50000"/>
              </a:spcBef>
              <a:buFontTx/>
              <a:buChar char="•"/>
            </a:pPr>
            <a:r>
              <a:rPr lang="en-US" sz="2800" dirty="0" smtClean="0">
                <a:latin typeface="Times New Roman" pitchFamily="18" charset="0"/>
              </a:rPr>
              <a:t>Keep it simple though - a complex set of hardware can result in confusion for speaker and audience. </a:t>
            </a:r>
          </a:p>
          <a:p>
            <a:pPr eaLnBrk="0" hangingPunct="0">
              <a:lnSpc>
                <a:spcPct val="80000"/>
              </a:lnSpc>
              <a:spcBef>
                <a:spcPct val="50000"/>
              </a:spcBef>
              <a:buNone/>
            </a:pPr>
            <a:endParaRPr lang="en-US" sz="2800" dirty="0" smtClean="0">
              <a:latin typeface="Times New Roman" pitchFamily="18" charset="0"/>
            </a:endParaRPr>
          </a:p>
          <a:p>
            <a:pPr eaLnBrk="0" hangingPunct="0">
              <a:lnSpc>
                <a:spcPct val="80000"/>
              </a:lnSpc>
              <a:spcBef>
                <a:spcPct val="50000"/>
              </a:spcBef>
              <a:buFontTx/>
              <a:buChar char="•"/>
            </a:pPr>
            <a:r>
              <a:rPr lang="en-US" sz="2800" dirty="0" smtClean="0">
                <a:latin typeface="Times New Roman" pitchFamily="18" charset="0"/>
              </a:rPr>
              <a:t>Make sure you know in advance how to operate equipment and also when you want particular displays to appear. </a:t>
            </a:r>
          </a:p>
          <a:p>
            <a:pPr eaLnBrk="0" hangingPunct="0">
              <a:lnSpc>
                <a:spcPct val="80000"/>
              </a:lnSpc>
              <a:spcBef>
                <a:spcPct val="50000"/>
              </a:spcBef>
              <a:buNone/>
            </a:pPr>
            <a:endParaRPr lang="en-US" sz="2800" dirty="0" smtClean="0">
              <a:latin typeface="Times New Roman" pitchFamily="18" charset="0"/>
            </a:endParaRPr>
          </a:p>
          <a:p>
            <a:pPr eaLnBrk="0" hangingPunct="0">
              <a:lnSpc>
                <a:spcPct val="80000"/>
              </a:lnSpc>
              <a:spcBef>
                <a:spcPct val="50000"/>
              </a:spcBef>
              <a:buFontTx/>
              <a:buChar char="•"/>
            </a:pPr>
            <a:r>
              <a:rPr lang="en-US" sz="2800" dirty="0" smtClean="0">
                <a:latin typeface="Times New Roman" pitchFamily="18" charset="0"/>
              </a:rPr>
              <a:t>Sometimes a technician will operate the equipment. Arrange beforehand what is to happen and when and what signals you will use. Edit your slides as carefully as your talk - if a slide is superfluous then leave it out. If you need to use a slide twice, duplicate it, </a:t>
            </a:r>
          </a:p>
          <a:p>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229600" cy="6110310"/>
          </a:xfrm>
        </p:spPr>
        <p:txBody>
          <a:bodyPr/>
          <a:lstStyle/>
          <a:p>
            <a:pPr eaLnBrk="0" hangingPunct="0">
              <a:spcBef>
                <a:spcPct val="50000"/>
              </a:spcBef>
              <a:buFontTx/>
              <a:buChar char="•"/>
            </a:pPr>
            <a:r>
              <a:rPr lang="en-US" sz="2800" dirty="0" smtClean="0">
                <a:latin typeface="Times New Roman" pitchFamily="18" charset="0"/>
              </a:rPr>
              <a:t>Slides and OHPs should contain the minimum information necessary. </a:t>
            </a:r>
          </a:p>
          <a:p>
            <a:pPr eaLnBrk="0" hangingPunct="0">
              <a:spcBef>
                <a:spcPct val="50000"/>
              </a:spcBef>
              <a:buFontTx/>
              <a:buChar char="•"/>
            </a:pPr>
            <a:r>
              <a:rPr lang="en-US" sz="2800" dirty="0" smtClean="0">
                <a:latin typeface="Times New Roman" pitchFamily="18" charset="0"/>
              </a:rPr>
              <a:t>To do otherwise risks making the slide unreadable or will divert your audience's attention so that they spend time reading the slide rather than listening to you. </a:t>
            </a:r>
          </a:p>
          <a:p>
            <a:pPr eaLnBrk="0" hangingPunct="0">
              <a:spcBef>
                <a:spcPct val="50000"/>
              </a:spcBef>
              <a:buFontTx/>
              <a:buChar char="•"/>
            </a:pPr>
            <a:r>
              <a:rPr lang="en-US" sz="2800" dirty="0" smtClean="0">
                <a:latin typeface="Times New Roman" pitchFamily="18" charset="0"/>
              </a:rPr>
              <a:t>Try to limit words per slide to a maximum of 10. Use a reasonable size font and a typeface which will enlarge well. </a:t>
            </a:r>
          </a:p>
          <a:p>
            <a:pPr eaLnBrk="0" hangingPunct="0">
              <a:spcBef>
                <a:spcPct val="50000"/>
              </a:spcBef>
              <a:buFontTx/>
              <a:buChar char="•"/>
            </a:pPr>
            <a:r>
              <a:rPr lang="en-US" sz="2800" dirty="0" smtClean="0">
                <a:latin typeface="Times New Roman" pitchFamily="18" charset="0"/>
              </a:rPr>
              <a:t>Typically use a minimum 18pt Times Roman on OHPs, and preferably larger. A guideline is: if you can read the OHP from a distance of 2 meters (without projection) then it's probably OK</a:t>
            </a:r>
          </a:p>
          <a:p>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681682"/>
          </a:xfrm>
        </p:spPr>
        <p:txBody>
          <a:bodyPr/>
          <a:lstStyle/>
          <a:p>
            <a:pPr eaLnBrk="0" hangingPunct="0">
              <a:lnSpc>
                <a:spcPct val="80000"/>
              </a:lnSpc>
              <a:spcBef>
                <a:spcPct val="50000"/>
              </a:spcBef>
              <a:buFontTx/>
              <a:buChar char="•"/>
            </a:pPr>
            <a:endParaRPr lang="en-US" sz="2800" dirty="0" smtClean="0">
              <a:latin typeface="Times New Roman" pitchFamily="18" charset="0"/>
            </a:endParaRPr>
          </a:p>
          <a:p>
            <a:pPr eaLnBrk="0" hangingPunct="0">
              <a:lnSpc>
                <a:spcPct val="80000"/>
              </a:lnSpc>
              <a:spcBef>
                <a:spcPct val="50000"/>
              </a:spcBef>
              <a:buFontTx/>
              <a:buChar char="•"/>
            </a:pPr>
            <a:r>
              <a:rPr lang="en-US" sz="2800" dirty="0" smtClean="0">
                <a:latin typeface="Times New Roman" pitchFamily="18" charset="0"/>
              </a:rPr>
              <a:t>Avoid using a diagram prepared for a technical report in your talk. It will be too detailed and difficult to read. </a:t>
            </a:r>
          </a:p>
          <a:p>
            <a:pPr eaLnBrk="0" hangingPunct="0">
              <a:lnSpc>
                <a:spcPct val="80000"/>
              </a:lnSpc>
              <a:spcBef>
                <a:spcPct val="50000"/>
              </a:spcBef>
              <a:buFontTx/>
              <a:buChar char="•"/>
            </a:pPr>
            <a:endParaRPr lang="en-US" sz="2800" dirty="0" smtClean="0">
              <a:latin typeface="Times New Roman" pitchFamily="18" charset="0"/>
            </a:endParaRPr>
          </a:p>
          <a:p>
            <a:pPr eaLnBrk="0" hangingPunct="0">
              <a:lnSpc>
                <a:spcPct val="80000"/>
              </a:lnSpc>
              <a:spcBef>
                <a:spcPct val="50000"/>
              </a:spcBef>
              <a:buFontTx/>
              <a:buChar char="•"/>
            </a:pPr>
            <a:r>
              <a:rPr lang="en-US" sz="2800" dirty="0" smtClean="0">
                <a:latin typeface="Times New Roman" pitchFamily="18" charset="0"/>
              </a:rPr>
              <a:t>Use color on your slides but avoid orange and yellow which do not show up very well when projected. For text only, white or yellow on blue is pleasant to look at and easy to read. Books on presentation techniques often have quite detailed advice on the design of slides. If possible consult an expert such as the Audio Visual Centre</a:t>
            </a:r>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785794"/>
            <a:ext cx="8258204" cy="5538806"/>
          </a:xfrm>
        </p:spPr>
        <p:txBody>
          <a:bodyPr/>
          <a:lstStyle/>
          <a:p>
            <a:pPr eaLnBrk="0" hangingPunct="0">
              <a:spcBef>
                <a:spcPct val="50000"/>
              </a:spcBef>
              <a:buFontTx/>
              <a:buChar char="•"/>
            </a:pPr>
            <a:r>
              <a:rPr lang="en-US" sz="2800" dirty="0" smtClean="0">
                <a:latin typeface="Times New Roman" pitchFamily="18" charset="0"/>
              </a:rPr>
              <a:t>Room lighting should be considered. Too much light near the screen will make it difficult to see the detail. </a:t>
            </a:r>
          </a:p>
          <a:p>
            <a:pPr eaLnBrk="0" hangingPunct="0">
              <a:spcBef>
                <a:spcPct val="50000"/>
              </a:spcBef>
              <a:buNone/>
            </a:pPr>
            <a:endParaRPr lang="en-US" sz="2800" dirty="0" smtClean="0">
              <a:latin typeface="Times New Roman" pitchFamily="18" charset="0"/>
            </a:endParaRPr>
          </a:p>
          <a:p>
            <a:pPr eaLnBrk="0" hangingPunct="0">
              <a:spcBef>
                <a:spcPct val="50000"/>
              </a:spcBef>
              <a:buFontTx/>
              <a:buChar char="•"/>
            </a:pPr>
            <a:r>
              <a:rPr lang="en-US" sz="2800" dirty="0" smtClean="0">
                <a:latin typeface="Times New Roman" pitchFamily="18" charset="0"/>
              </a:rPr>
              <a:t>On the other hand, a completely darkened room can send the audience to sleep. Try to avoid having to keep switching lights on and off, but if you do have to do this, know where the light switches are and how to use them. </a:t>
            </a:r>
          </a:p>
          <a:p>
            <a:endParaRPr lang="en-GB"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5400" b="1" dirty="0" smtClean="0">
                <a:latin typeface="Times New Roman" pitchFamily="18" charset="0"/>
              </a:rPr>
              <a:t>Revision</a:t>
            </a:r>
            <a:br>
              <a:rPr lang="en-US" sz="5400" b="1" dirty="0" smtClean="0">
                <a:latin typeface="Times New Roman" pitchFamily="18" charset="0"/>
              </a:rPr>
            </a:br>
            <a:endParaRPr lang="en-GB" dirty="0"/>
          </a:p>
        </p:txBody>
      </p:sp>
      <p:sp>
        <p:nvSpPr>
          <p:cNvPr id="3" name="Content Placeholder 2"/>
          <p:cNvSpPr>
            <a:spLocks noGrp="1"/>
          </p:cNvSpPr>
          <p:nvPr>
            <p:ph idx="1"/>
          </p:nvPr>
        </p:nvSpPr>
        <p:spPr>
          <a:xfrm>
            <a:off x="457200" y="1000108"/>
            <a:ext cx="8186766" cy="5324492"/>
          </a:xfrm>
        </p:spPr>
        <p:txBody>
          <a:bodyPr>
            <a:noAutofit/>
          </a:bodyPr>
          <a:lstStyle/>
          <a:p>
            <a:pPr lvl="1" eaLnBrk="0" hangingPunct="0">
              <a:spcBef>
                <a:spcPct val="50000"/>
              </a:spcBef>
              <a:buFontTx/>
              <a:buChar char="•"/>
            </a:pPr>
            <a:r>
              <a:rPr lang="en-US" sz="2800" dirty="0" smtClean="0">
                <a:latin typeface="Times New Roman" pitchFamily="18" charset="0"/>
              </a:rPr>
              <a:t>Types of Oral communication</a:t>
            </a:r>
          </a:p>
          <a:p>
            <a:pPr lvl="3" eaLnBrk="0" hangingPunct="0">
              <a:spcBef>
                <a:spcPct val="50000"/>
              </a:spcBef>
              <a:buFontTx/>
              <a:buChar char="•"/>
            </a:pPr>
            <a:r>
              <a:rPr lang="en-US" sz="2400" dirty="0" smtClean="0">
                <a:latin typeface="Times New Roman" pitchFamily="18" charset="0"/>
              </a:rPr>
              <a:t> Extempore</a:t>
            </a:r>
          </a:p>
          <a:p>
            <a:pPr lvl="3" eaLnBrk="0" hangingPunct="0">
              <a:spcBef>
                <a:spcPct val="50000"/>
              </a:spcBef>
              <a:buFontTx/>
              <a:buChar char="•"/>
            </a:pPr>
            <a:r>
              <a:rPr lang="en-US" sz="2400" dirty="0" smtClean="0">
                <a:latin typeface="Times New Roman" pitchFamily="18" charset="0"/>
              </a:rPr>
              <a:t> Impromptu</a:t>
            </a:r>
          </a:p>
          <a:p>
            <a:pPr lvl="3" eaLnBrk="0" hangingPunct="0">
              <a:spcBef>
                <a:spcPct val="50000"/>
              </a:spcBef>
              <a:buFontTx/>
              <a:buChar char="•"/>
            </a:pPr>
            <a:r>
              <a:rPr lang="en-US" sz="2400" dirty="0" smtClean="0">
                <a:latin typeface="Times New Roman" pitchFamily="18" charset="0"/>
              </a:rPr>
              <a:t> Memorization</a:t>
            </a:r>
          </a:p>
          <a:p>
            <a:pPr lvl="3" eaLnBrk="0" hangingPunct="0">
              <a:spcBef>
                <a:spcPct val="50000"/>
              </a:spcBef>
              <a:buFontTx/>
              <a:buChar char="•"/>
            </a:pPr>
            <a:r>
              <a:rPr lang="en-US" sz="2400" dirty="0" smtClean="0">
                <a:latin typeface="Times New Roman" pitchFamily="18" charset="0"/>
              </a:rPr>
              <a:t> Reading</a:t>
            </a:r>
            <a:endParaRPr lang="en-US" sz="2800" dirty="0" smtClean="0">
              <a:latin typeface="Times New Roman" pitchFamily="18" charset="0"/>
            </a:endParaRPr>
          </a:p>
          <a:p>
            <a:pPr lvl="1" eaLnBrk="0" hangingPunct="0">
              <a:spcBef>
                <a:spcPct val="50000"/>
              </a:spcBef>
              <a:buFontTx/>
              <a:buChar char="•"/>
            </a:pPr>
            <a:r>
              <a:rPr lang="en-US" sz="2800" dirty="0" smtClean="0">
                <a:latin typeface="Times New Roman" pitchFamily="18" charset="0"/>
              </a:rPr>
              <a:t>	Modes of delivery</a:t>
            </a:r>
          </a:p>
          <a:p>
            <a:pPr lvl="1" eaLnBrk="0" hangingPunct="0">
              <a:spcBef>
                <a:spcPct val="50000"/>
              </a:spcBef>
              <a:buFontTx/>
              <a:buChar char="•"/>
            </a:pPr>
            <a:r>
              <a:rPr lang="en-US" sz="2800" dirty="0" smtClean="0">
                <a:latin typeface="Times New Roman" pitchFamily="18" charset="0"/>
              </a:rPr>
              <a:t>	Delivery guidelines</a:t>
            </a:r>
          </a:p>
          <a:p>
            <a:pPr lvl="1" eaLnBrk="0" hangingPunct="0">
              <a:spcBef>
                <a:spcPct val="50000"/>
              </a:spcBef>
              <a:buFontTx/>
              <a:buChar char="•"/>
            </a:pPr>
            <a:r>
              <a:rPr lang="en-US" sz="2800" dirty="0" smtClean="0">
                <a:latin typeface="Times New Roman" pitchFamily="18" charset="0"/>
              </a:rPr>
              <a:t>    Making a Oral Presentation</a:t>
            </a:r>
          </a:p>
          <a:p>
            <a:pPr lvl="2" eaLnBrk="0" hangingPunct="0">
              <a:spcBef>
                <a:spcPct val="50000"/>
              </a:spcBef>
              <a:buFontTx/>
              <a:buChar char="•"/>
            </a:pPr>
            <a:endParaRPr lang="en-GB" sz="4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67524"/>
          </a:xfrm>
        </p:spPr>
        <p:txBody>
          <a:bodyPr>
            <a:normAutofit fontScale="90000"/>
          </a:bodyPr>
          <a:lstStyle/>
          <a:p>
            <a:r>
              <a:rPr lang="en-US" sz="5400" u="sng" dirty="0" smtClean="0">
                <a:latin typeface="Times New Roman" pitchFamily="18" charset="0"/>
              </a:rPr>
              <a:t>Oral Presentations</a:t>
            </a:r>
            <a:br>
              <a:rPr lang="en-US" sz="5400" u="sng" dirty="0" smtClean="0">
                <a:latin typeface="Times New Roman" pitchFamily="18" charset="0"/>
              </a:rPr>
            </a:br>
            <a:endParaRPr lang="en-GB" dirty="0"/>
          </a:p>
        </p:txBody>
      </p:sp>
      <p:sp>
        <p:nvSpPr>
          <p:cNvPr id="3" name="Content Placeholder 2"/>
          <p:cNvSpPr>
            <a:spLocks noGrp="1"/>
          </p:cNvSpPr>
          <p:nvPr>
            <p:ph idx="1"/>
          </p:nvPr>
        </p:nvSpPr>
        <p:spPr>
          <a:xfrm>
            <a:off x="357158" y="1357298"/>
            <a:ext cx="8329642" cy="4967302"/>
          </a:xfrm>
        </p:spPr>
        <p:txBody>
          <a:bodyPr/>
          <a:lstStyle/>
          <a:p>
            <a:pPr eaLnBrk="0" hangingPunct="0">
              <a:spcBef>
                <a:spcPct val="50000"/>
              </a:spcBef>
            </a:pPr>
            <a:r>
              <a:rPr lang="en-US" sz="2800" dirty="0" smtClean="0">
                <a:latin typeface="Times New Roman" pitchFamily="18" charset="0"/>
              </a:rPr>
              <a:t>Oral presentations can be formal or informal, depending upon their explicit and implicit purposes and the delivery situation. </a:t>
            </a:r>
          </a:p>
          <a:p>
            <a:pPr eaLnBrk="0" hangingPunct="0">
              <a:spcBef>
                <a:spcPct val="50000"/>
              </a:spcBef>
            </a:pPr>
            <a:r>
              <a:rPr lang="en-US" sz="2800" dirty="0" smtClean="0">
                <a:latin typeface="Times New Roman" pitchFamily="18" charset="0"/>
              </a:rPr>
              <a:t>An oral presentation can be almost any report type, such as a design review, a proposal, or a conference talk. </a:t>
            </a:r>
          </a:p>
          <a:p>
            <a:pPr eaLnBrk="0" hangingPunct="0">
              <a:spcBef>
                <a:spcPct val="50000"/>
              </a:spcBef>
            </a:pPr>
            <a:r>
              <a:rPr lang="en-US" sz="2800" dirty="0" smtClean="0">
                <a:latin typeface="Times New Roman" pitchFamily="18" charset="0"/>
              </a:rPr>
              <a:t>Whatever the specific type, however, an effective oral presentation is carefully planned with your objectives in mind and pays close attention to the demands of your audience.</a:t>
            </a:r>
          </a:p>
          <a:p>
            <a:pPr eaLnBrk="0" hangingPunct="0">
              <a:spcBef>
                <a:spcPct val="50000"/>
              </a:spcBef>
            </a:pPr>
            <a:endParaRPr lang="en-US" sz="2800" dirty="0">
              <a:latin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latin typeface="Times New Roman" pitchFamily="18" charset="0"/>
              </a:rPr>
              <a:t>Comparison table between written and oral communication</a:t>
            </a:r>
            <a:endParaRPr lang="en-GB" sz="2400" dirty="0"/>
          </a:p>
        </p:txBody>
      </p:sp>
      <p:pic>
        <p:nvPicPr>
          <p:cNvPr id="4" name="Picture 10"/>
          <p:cNvPicPr>
            <a:picLocks noGrp="1" noChangeAspect="1" noChangeArrowheads="1"/>
          </p:cNvPicPr>
          <p:nvPr>
            <p:ph idx="1"/>
          </p:nvPr>
        </p:nvPicPr>
        <p:blipFill>
          <a:blip r:embed="rId2"/>
          <a:srcRect/>
          <a:stretch>
            <a:fillRect/>
          </a:stretch>
        </p:blipFill>
        <p:spPr bwMode="auto">
          <a:xfrm>
            <a:off x="714348" y="1928802"/>
            <a:ext cx="7988769" cy="4500594"/>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467368"/>
          </a:xfrm>
        </p:spPr>
        <p:txBody>
          <a:bodyPr>
            <a:normAutofit/>
          </a:bodyPr>
          <a:lstStyle/>
          <a:p>
            <a:pPr eaLnBrk="0" hangingPunct="0">
              <a:spcBef>
                <a:spcPct val="50000"/>
              </a:spcBef>
            </a:pPr>
            <a:r>
              <a:rPr lang="en-US" sz="2800" b="1" i="1" dirty="0" smtClean="0">
                <a:solidFill>
                  <a:srgbClr val="336600"/>
                </a:solidFill>
                <a:latin typeface="Times New Roman" pitchFamily="18" charset="0"/>
              </a:rPr>
              <a:t>Effective oral communication is a combination of many skills</a:t>
            </a:r>
            <a:r>
              <a:rPr lang="en-US" sz="2800" dirty="0" smtClean="0">
                <a:latin typeface="Times New Roman" pitchFamily="18" charset="0"/>
              </a:rPr>
              <a:t>: </a:t>
            </a:r>
          </a:p>
          <a:p>
            <a:pPr lvl="1" eaLnBrk="0" hangingPunct="0">
              <a:spcBef>
                <a:spcPct val="50000"/>
              </a:spcBef>
              <a:buFontTx/>
              <a:buChar char="•"/>
            </a:pPr>
            <a:r>
              <a:rPr lang="en-US" sz="2800" dirty="0" smtClean="0">
                <a:latin typeface="Times New Roman" pitchFamily="18" charset="0"/>
              </a:rPr>
              <a:t> Outlining and planning,  </a:t>
            </a:r>
          </a:p>
          <a:p>
            <a:pPr lvl="1" eaLnBrk="0" hangingPunct="0">
              <a:spcBef>
                <a:spcPct val="50000"/>
              </a:spcBef>
              <a:buFontTx/>
              <a:buChar char="•"/>
            </a:pPr>
            <a:r>
              <a:rPr lang="en-US" sz="2800" dirty="0" smtClean="0">
                <a:latin typeface="Times New Roman" pitchFamily="18" charset="0"/>
              </a:rPr>
              <a:t> Preparing Slides or other display media,</a:t>
            </a:r>
          </a:p>
          <a:p>
            <a:pPr lvl="1" eaLnBrk="0" hangingPunct="0">
              <a:spcBef>
                <a:spcPct val="50000"/>
              </a:spcBef>
              <a:buFontTx/>
              <a:buChar char="•"/>
            </a:pPr>
            <a:r>
              <a:rPr lang="en-US" sz="2800" dirty="0" smtClean="0">
                <a:latin typeface="Times New Roman" pitchFamily="18" charset="0"/>
              </a:rPr>
              <a:t> Rehearsing and </a:t>
            </a:r>
          </a:p>
          <a:p>
            <a:pPr lvl="1" eaLnBrk="0" hangingPunct="0">
              <a:spcBef>
                <a:spcPct val="50000"/>
              </a:spcBef>
              <a:buFontTx/>
              <a:buChar char="•"/>
            </a:pPr>
            <a:r>
              <a:rPr lang="en-US" sz="2800" dirty="0" smtClean="0">
                <a:latin typeface="Times New Roman" pitchFamily="18" charset="0"/>
              </a:rPr>
              <a:t> Delivery.</a:t>
            </a:r>
          </a:p>
          <a:p>
            <a:endParaRPr lang="en-GB" sz="4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u="sng" dirty="0" smtClean="0">
                <a:latin typeface="Times New Roman" pitchFamily="18" charset="0"/>
              </a:rPr>
              <a:t>Formal and Informal Oral Reports</a:t>
            </a:r>
            <a:br>
              <a:rPr lang="en-US" sz="4000" u="sng" dirty="0" smtClean="0">
                <a:latin typeface="Times New Roman" pitchFamily="18" charset="0"/>
              </a:rPr>
            </a:br>
            <a:endParaRPr lang="en-GB" sz="3600" dirty="0"/>
          </a:p>
        </p:txBody>
      </p:sp>
      <p:sp>
        <p:nvSpPr>
          <p:cNvPr id="3" name="Content Placeholder 2"/>
          <p:cNvSpPr>
            <a:spLocks noGrp="1"/>
          </p:cNvSpPr>
          <p:nvPr>
            <p:ph idx="1"/>
          </p:nvPr>
        </p:nvSpPr>
        <p:spPr/>
        <p:txBody>
          <a:bodyPr>
            <a:normAutofit lnSpcReduction="10000"/>
          </a:bodyPr>
          <a:lstStyle/>
          <a:p>
            <a:pPr eaLnBrk="0" hangingPunct="0">
              <a:spcBef>
                <a:spcPct val="50000"/>
              </a:spcBef>
            </a:pPr>
            <a:r>
              <a:rPr lang="en-US" sz="2800" dirty="0" smtClean="0">
                <a:latin typeface="Times New Roman" pitchFamily="18" charset="0"/>
              </a:rPr>
              <a:t>An oral report may be delivered around a small table with just a few listeners or in a large auditorium to hundreds of people.</a:t>
            </a:r>
          </a:p>
          <a:p>
            <a:pPr eaLnBrk="0" hangingPunct="0">
              <a:spcBef>
                <a:spcPct val="50000"/>
              </a:spcBef>
            </a:pPr>
            <a:r>
              <a:rPr lang="en-US" sz="2800" dirty="0" smtClean="0">
                <a:latin typeface="Times New Roman" pitchFamily="18" charset="0"/>
              </a:rPr>
              <a:t>Informal oral reports are generally characterized by small-group settings with a high degree of audience interaction and a relaxed manner of delivery and dress.</a:t>
            </a:r>
          </a:p>
          <a:p>
            <a:pPr eaLnBrk="0" hangingPunct="0">
              <a:spcBef>
                <a:spcPct val="50000"/>
              </a:spcBef>
            </a:pPr>
            <a:r>
              <a:rPr lang="en-US" sz="2800" dirty="0" smtClean="0">
                <a:latin typeface="Times New Roman" pitchFamily="18" charset="0"/>
              </a:rPr>
              <a:t>Informal oral presentations can foster the free exchange of ideas and be important for producing action items.</a:t>
            </a:r>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solidFill>
                  <a:srgbClr val="336600"/>
                </a:solidFill>
                <a:latin typeface="Times New Roman" pitchFamily="18" charset="0"/>
              </a:rPr>
              <a:t>Oral presentations in professional environment generally fall into two categories: </a:t>
            </a:r>
            <a:br>
              <a:rPr lang="en-US" sz="2800" dirty="0" smtClean="0">
                <a:solidFill>
                  <a:srgbClr val="336600"/>
                </a:solidFill>
                <a:latin typeface="Times New Roman" pitchFamily="18" charset="0"/>
              </a:rPr>
            </a:br>
            <a:endParaRPr lang="en-GB" sz="2400" dirty="0">
              <a:solidFill>
                <a:srgbClr val="336600"/>
              </a:solidFill>
            </a:endParaRPr>
          </a:p>
        </p:txBody>
      </p:sp>
      <p:sp>
        <p:nvSpPr>
          <p:cNvPr id="3" name="Content Placeholder 2"/>
          <p:cNvSpPr>
            <a:spLocks noGrp="1"/>
          </p:cNvSpPr>
          <p:nvPr>
            <p:ph idx="1"/>
          </p:nvPr>
        </p:nvSpPr>
        <p:spPr/>
        <p:txBody>
          <a:bodyPr>
            <a:noAutofit/>
          </a:bodyPr>
          <a:lstStyle/>
          <a:p>
            <a:pPr lvl="2" eaLnBrk="0" hangingPunct="0">
              <a:spcBef>
                <a:spcPct val="50000"/>
              </a:spcBef>
              <a:buFontTx/>
              <a:buChar char="•"/>
            </a:pPr>
            <a:r>
              <a:rPr lang="en-US" sz="3200" dirty="0" smtClean="0">
                <a:latin typeface="Times New Roman" pitchFamily="18" charset="0"/>
              </a:rPr>
              <a:t> Informative speaking </a:t>
            </a:r>
          </a:p>
          <a:p>
            <a:pPr lvl="2" eaLnBrk="0" hangingPunct="0">
              <a:spcBef>
                <a:spcPct val="50000"/>
              </a:spcBef>
              <a:buFontTx/>
              <a:buChar char="•"/>
            </a:pPr>
            <a:r>
              <a:rPr lang="en-US" sz="3200" dirty="0" smtClean="0">
                <a:latin typeface="Times New Roman" pitchFamily="18" charset="0"/>
              </a:rPr>
              <a:t> Persuasive speaking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u="sng" dirty="0" smtClean="0">
                <a:latin typeface="Segoe UI Symbol" pitchFamily="34" charset="0"/>
                <a:ea typeface="Segoe UI Symbol" pitchFamily="34" charset="0"/>
              </a:rPr>
              <a:t>Informative Speaking</a:t>
            </a:r>
            <a:br>
              <a:rPr lang="en-US" sz="3200" b="1" u="sng" dirty="0" smtClean="0">
                <a:latin typeface="Segoe UI Symbol" pitchFamily="34" charset="0"/>
                <a:ea typeface="Segoe UI Symbol" pitchFamily="34" charset="0"/>
              </a:rPr>
            </a:br>
            <a:endParaRPr lang="en-GB" sz="2800" b="1" dirty="0">
              <a:latin typeface="Segoe UI Symbol" pitchFamily="34" charset="0"/>
              <a:ea typeface="Segoe UI Symbol" pitchFamily="34" charset="0"/>
            </a:endParaRPr>
          </a:p>
        </p:txBody>
      </p:sp>
      <p:sp>
        <p:nvSpPr>
          <p:cNvPr id="3" name="Content Placeholder 2"/>
          <p:cNvSpPr>
            <a:spLocks noGrp="1"/>
          </p:cNvSpPr>
          <p:nvPr>
            <p:ph idx="1"/>
          </p:nvPr>
        </p:nvSpPr>
        <p:spPr/>
        <p:txBody>
          <a:bodyPr>
            <a:normAutofit/>
          </a:bodyPr>
          <a:lstStyle/>
          <a:p>
            <a:pPr eaLnBrk="0" hangingPunct="0">
              <a:spcBef>
                <a:spcPct val="50000"/>
              </a:spcBef>
            </a:pPr>
            <a:r>
              <a:rPr lang="en-US" sz="2000" dirty="0" smtClean="0">
                <a:latin typeface="Times New Roman" pitchFamily="18" charset="0"/>
              </a:rPr>
              <a:t>Informative Speaking has audience learning as its primary goal. </a:t>
            </a:r>
          </a:p>
          <a:p>
            <a:pPr eaLnBrk="0" hangingPunct="0">
              <a:spcBef>
                <a:spcPct val="50000"/>
              </a:spcBef>
            </a:pPr>
            <a:r>
              <a:rPr lang="en-US" sz="2000" dirty="0" smtClean="0">
                <a:latin typeface="Times New Roman" pitchFamily="18" charset="0"/>
              </a:rPr>
              <a:t>An informative speech may explain a concept, instruct an audience, demonstrate a process, or describe an event. </a:t>
            </a:r>
          </a:p>
          <a:p>
            <a:pPr eaLnBrk="0" hangingPunct="0">
              <a:spcBef>
                <a:spcPct val="50000"/>
              </a:spcBef>
            </a:pPr>
            <a:r>
              <a:rPr lang="en-US" sz="2000" dirty="0" smtClean="0">
                <a:latin typeface="Times New Roman" pitchFamily="18" charset="0"/>
              </a:rPr>
              <a:t>In an professional setting, the informative speech may take many different forms:</a:t>
            </a:r>
          </a:p>
          <a:p>
            <a:pPr lvl="1" eaLnBrk="0" hangingPunct="0">
              <a:spcBef>
                <a:spcPct val="50000"/>
              </a:spcBef>
              <a:buFontTx/>
              <a:buChar char="•"/>
            </a:pPr>
            <a:r>
              <a:rPr lang="en-US" sz="2000" dirty="0" smtClean="0">
                <a:latin typeface="Times New Roman" pitchFamily="18" charset="0"/>
              </a:rPr>
              <a:t>     Individual or Group Report</a:t>
            </a:r>
          </a:p>
          <a:p>
            <a:pPr lvl="1" eaLnBrk="0" hangingPunct="0">
              <a:spcBef>
                <a:spcPct val="50000"/>
              </a:spcBef>
              <a:buFontTx/>
              <a:buChar char="•"/>
            </a:pPr>
            <a:r>
              <a:rPr lang="en-US" sz="2000" dirty="0" smtClean="0">
                <a:latin typeface="Times New Roman" pitchFamily="18" charset="0"/>
              </a:rPr>
              <a:t>     Oral Briefing</a:t>
            </a:r>
          </a:p>
          <a:p>
            <a:pPr lvl="1" eaLnBrk="0" hangingPunct="0">
              <a:spcBef>
                <a:spcPct val="50000"/>
              </a:spcBef>
              <a:buFontTx/>
              <a:buChar char="•"/>
            </a:pPr>
            <a:r>
              <a:rPr lang="en-US" sz="2000" dirty="0" smtClean="0">
                <a:latin typeface="Times New Roman" pitchFamily="18" charset="0"/>
              </a:rPr>
              <a:t>     Panel Discussion</a:t>
            </a:r>
          </a:p>
          <a:p>
            <a:pPr lvl="1" eaLnBrk="0" hangingPunct="0">
              <a:spcBef>
                <a:spcPct val="50000"/>
              </a:spcBef>
              <a:buFontTx/>
              <a:buChar char="•"/>
            </a:pPr>
            <a:r>
              <a:rPr lang="en-US" sz="2000" dirty="0" smtClean="0">
                <a:latin typeface="Times New Roman" pitchFamily="18" charset="0"/>
              </a:rPr>
              <a:t>     Oral analysis</a:t>
            </a:r>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104</TotalTime>
  <Words>2309</Words>
  <Application>Microsoft Office PowerPoint</Application>
  <PresentationFormat>On-screen Show (4:3)</PresentationFormat>
  <Paragraphs>211</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Flow</vt:lpstr>
      <vt:lpstr>Oral Communication </vt:lpstr>
      <vt:lpstr>In this Lecture we’ll learn: </vt:lpstr>
      <vt:lpstr>Importance of communication </vt:lpstr>
      <vt:lpstr>Oral Presentations </vt:lpstr>
      <vt:lpstr>Comparison table between written and oral communication</vt:lpstr>
      <vt:lpstr>Slide 6</vt:lpstr>
      <vt:lpstr>Formal and Informal Oral Reports </vt:lpstr>
      <vt:lpstr>Oral presentations in professional environment generally fall into two categories:  </vt:lpstr>
      <vt:lpstr>Informative Speaking </vt:lpstr>
      <vt:lpstr>Persuasive Speaking </vt:lpstr>
      <vt:lpstr>Delivery Methods </vt:lpstr>
      <vt:lpstr>Slide 12</vt:lpstr>
      <vt:lpstr>Slide 13</vt:lpstr>
      <vt:lpstr>Parameter for Preparation </vt:lpstr>
      <vt:lpstr>Slide 15</vt:lpstr>
      <vt:lpstr>Slide 16</vt:lpstr>
      <vt:lpstr>Presentation Delivery </vt:lpstr>
      <vt:lpstr>Slide 18</vt:lpstr>
      <vt:lpstr>Slide 19</vt:lpstr>
      <vt:lpstr>Making a Formal Presentation </vt:lpstr>
      <vt:lpstr>Slide 21</vt:lpstr>
      <vt:lpstr>Preparation </vt:lpstr>
      <vt:lpstr>Slide 23</vt:lpstr>
      <vt:lpstr>Slide 24</vt:lpstr>
      <vt:lpstr>Making the Presentation </vt:lpstr>
      <vt:lpstr>Slide 26</vt:lpstr>
      <vt:lpstr>Slide 27</vt:lpstr>
      <vt:lpstr>Slide 28</vt:lpstr>
      <vt:lpstr>Delivery </vt:lpstr>
      <vt:lpstr>Slide 30</vt:lpstr>
      <vt:lpstr>Slide 31</vt:lpstr>
      <vt:lpstr>Slide 32</vt:lpstr>
      <vt:lpstr>Visual Aids </vt:lpstr>
      <vt:lpstr>Slide 34</vt:lpstr>
      <vt:lpstr>Slide 35</vt:lpstr>
      <vt:lpstr>Slide 36</vt:lpstr>
      <vt:lpstr>Slide 37</vt:lpstr>
      <vt:lpstr>Slide 38</vt:lpstr>
      <vt:lpstr>Revision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Oral Communication </dc:title>
  <dc:creator>tanveergul@outlook.com</dc:creator>
  <cp:lastModifiedBy>tanveergul@outlook.com</cp:lastModifiedBy>
  <cp:revision>19</cp:revision>
  <dcterms:created xsi:type="dcterms:W3CDTF">2020-01-27T07:01:22Z</dcterms:created>
  <dcterms:modified xsi:type="dcterms:W3CDTF">2020-05-03T07:22:33Z</dcterms:modified>
</cp:coreProperties>
</file>