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90" r:id="rId20"/>
    <p:sldId id="274" r:id="rId21"/>
    <p:sldId id="291"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690" autoAdjust="0"/>
  </p:normalViewPr>
  <p:slideViewPr>
    <p:cSldViewPr>
      <p:cViewPr varScale="1">
        <p:scale>
          <a:sx n="55" d="100"/>
          <a:sy n="55" d="100"/>
        </p:scale>
        <p:origin x="-177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4F3ACF-4C03-4ECC-8B62-AFB83CF827C2}" type="datetimeFigureOut">
              <a:rPr lang="en-US" smtClean="0"/>
              <a:t>10/22/2020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882A3B-89FE-47A3-BB2A-D63D59D14693}" type="slidenum">
              <a:rPr lang="en-US" smtClean="0"/>
              <a:t>‹#›</a:t>
            </a:fld>
            <a:endParaRPr lang="en-US"/>
          </a:p>
        </p:txBody>
      </p:sp>
    </p:spTree>
    <p:extLst>
      <p:ext uri="{BB962C8B-B14F-4D97-AF65-F5344CB8AC3E}">
        <p14:creationId xmlns:p14="http://schemas.microsoft.com/office/powerpoint/2010/main" val="1976496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en.wikipedia.org/wiki/Construction#Procurement" TargetMode="External"/><Relationship Id="rId13" Type="http://schemas.openxmlformats.org/officeDocument/2006/relationships/hyperlink" Target="https://en.wikipedia.org/wiki/Computer_science" TargetMode="External"/><Relationship Id="rId3" Type="http://schemas.openxmlformats.org/officeDocument/2006/relationships/hyperlink" Target="https://en.wikipedia.org/wiki/Procurement" TargetMode="External"/><Relationship Id="rId7" Type="http://schemas.openxmlformats.org/officeDocument/2006/relationships/hyperlink" Target="https://en.wikipedia.org/wiki/Good_(accounting)" TargetMode="External"/><Relationship Id="rId12" Type="http://schemas.openxmlformats.org/officeDocument/2006/relationships/hyperlink" Target="https://en.wikipedia.org/wiki/Enterprise_resource_plann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en.wikipedia.org/wiki/Business-to-government" TargetMode="External"/><Relationship Id="rId11" Type="http://schemas.openxmlformats.org/officeDocument/2006/relationships/hyperlink" Target="https://en.wikipedia.org/wiki/Electronic_data_interchange" TargetMode="External"/><Relationship Id="rId5" Type="http://schemas.openxmlformats.org/officeDocument/2006/relationships/hyperlink" Target="https://en.wikipedia.org/wiki/Business-to-consumer" TargetMode="External"/><Relationship Id="rId10" Type="http://schemas.openxmlformats.org/officeDocument/2006/relationships/hyperlink" Target="https://en.wikipedia.org/wiki/Internet" TargetMode="External"/><Relationship Id="rId4" Type="http://schemas.openxmlformats.org/officeDocument/2006/relationships/hyperlink" Target="https://en.wikipedia.org/wiki/Business-to-business" TargetMode="External"/><Relationship Id="rId9" Type="http://schemas.openxmlformats.org/officeDocument/2006/relationships/hyperlink" Target="https://en.wikipedia.org/wiki/Service_(economics)" TargetMode="External"/><Relationship Id="rId14" Type="http://schemas.openxmlformats.org/officeDocument/2006/relationships/hyperlink" Target="https://en.wikipedia.org/wiki/Failur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business process is a collection of linked tasks which find their end in the delivery of a service or product to a client. A business process has also been defined as a </a:t>
            </a:r>
            <a:r>
              <a:rPr lang="en-US" sz="1200" b="1" i="0" kern="1200" dirty="0" smtClean="0">
                <a:solidFill>
                  <a:schemeClr val="tx1"/>
                </a:solidFill>
                <a:effectLst/>
                <a:latin typeface="+mn-lt"/>
                <a:ea typeface="+mn-ea"/>
                <a:cs typeface="+mn-cs"/>
              </a:rPr>
              <a:t>set</a:t>
            </a:r>
            <a:r>
              <a:rPr lang="en-US" sz="1200" b="0" i="0" kern="1200" dirty="0" smtClean="0">
                <a:solidFill>
                  <a:schemeClr val="tx1"/>
                </a:solidFill>
                <a:effectLst/>
                <a:latin typeface="+mn-lt"/>
                <a:ea typeface="+mn-ea"/>
                <a:cs typeface="+mn-cs"/>
              </a:rPr>
              <a:t> of activities and tasks that, once completed, will accomplish an organizational goal.</a:t>
            </a:r>
          </a:p>
          <a:p>
            <a:r>
              <a:rPr lang="en-US" sz="1200" b="1" i="0" kern="1200" dirty="0" smtClean="0">
                <a:solidFill>
                  <a:schemeClr val="tx1"/>
                </a:solidFill>
                <a:effectLst/>
                <a:latin typeface="+mn-lt"/>
                <a:ea typeface="+mn-ea"/>
                <a:cs typeface="+mn-cs"/>
              </a:rPr>
              <a:t>Functional level</a:t>
            </a:r>
            <a:r>
              <a:rPr lang="en-US" sz="1200" b="0" i="0" kern="1200" dirty="0" smtClean="0">
                <a:solidFill>
                  <a:schemeClr val="tx1"/>
                </a:solidFill>
                <a:effectLst/>
                <a:latin typeface="+mn-lt"/>
                <a:ea typeface="+mn-ea"/>
                <a:cs typeface="+mn-cs"/>
              </a:rPr>
              <a:t> strategies are the actions and goals assigned to various departments that support your </a:t>
            </a:r>
            <a:r>
              <a:rPr lang="en-US" sz="1200" b="1" i="0" kern="1200" dirty="0" smtClean="0">
                <a:solidFill>
                  <a:schemeClr val="tx1"/>
                </a:solidFill>
                <a:effectLst/>
                <a:latin typeface="+mn-lt"/>
                <a:ea typeface="+mn-ea"/>
                <a:cs typeface="+mn-cs"/>
              </a:rPr>
              <a:t>business level</a:t>
            </a:r>
            <a:r>
              <a:rPr lang="en-US" sz="1200" b="0" i="0" kern="1200" dirty="0" smtClean="0">
                <a:solidFill>
                  <a:schemeClr val="tx1"/>
                </a:solidFill>
                <a:effectLst/>
                <a:latin typeface="+mn-lt"/>
                <a:ea typeface="+mn-ea"/>
                <a:cs typeface="+mn-cs"/>
              </a:rPr>
              <a:t> strategy and corporate </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strategy. These strategies specify the outcomes you want to see achieved from the daily operations of specific departments (or functions) of your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 there are typically three levels of management: top-</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middle-</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and first-</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These three main levels of managers form a hierarchy, in which they are ranked in order of importance.</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4</a:t>
            </a:fld>
            <a:endParaRPr lang="en-US"/>
          </a:p>
        </p:txBody>
      </p:sp>
    </p:spTree>
    <p:extLst>
      <p:ext uri="{BB962C8B-B14F-4D97-AF65-F5344CB8AC3E}">
        <p14:creationId xmlns:p14="http://schemas.microsoft.com/office/powerpoint/2010/main" val="2948111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Procurement</a:t>
            </a:r>
            <a:r>
              <a:rPr lang="en-US" sz="1200" b="0" i="0" kern="1200" dirty="0" smtClean="0">
                <a:solidFill>
                  <a:schemeClr val="tx1"/>
                </a:solidFill>
                <a:effectLst/>
                <a:latin typeface="+mn-lt"/>
                <a:ea typeface="+mn-ea"/>
                <a:cs typeface="+mn-cs"/>
              </a:rPr>
              <a:t> is the process of finding and agreeing to terms, and acquiring goods, services, or works from an external source, often via a tendering or competitive bidding process. </a:t>
            </a:r>
            <a:r>
              <a:rPr lang="en-US" sz="1200" b="1" i="0" kern="1200" dirty="0" smtClean="0">
                <a:solidFill>
                  <a:schemeClr val="tx1"/>
                </a:solidFill>
                <a:effectLst/>
                <a:latin typeface="+mn-lt"/>
                <a:ea typeface="+mn-ea"/>
                <a:cs typeface="+mn-cs"/>
              </a:rPr>
              <a:t>Procurement</a:t>
            </a:r>
            <a:r>
              <a:rPr lang="en-US" sz="1200" b="0" i="0" kern="1200" dirty="0" smtClean="0">
                <a:solidFill>
                  <a:schemeClr val="tx1"/>
                </a:solidFill>
                <a:effectLst/>
                <a:latin typeface="+mn-lt"/>
                <a:ea typeface="+mn-ea"/>
                <a:cs typeface="+mn-cs"/>
              </a:rPr>
              <a:t> generally involves making buying decisions under conditions of scarcity.</a:t>
            </a:r>
          </a:p>
          <a:p>
            <a:r>
              <a:rPr lang="en-US" sz="1200" b="0" i="0" kern="1200" dirty="0" smtClean="0">
                <a:solidFill>
                  <a:schemeClr val="tx1"/>
                </a:solidFill>
                <a:effectLst/>
                <a:latin typeface="+mn-lt"/>
                <a:ea typeface="+mn-ea"/>
                <a:cs typeface="+mn-cs"/>
              </a:rPr>
              <a:t>As a business owner or operations manager responsible for production, understanding the </a:t>
            </a:r>
            <a:r>
              <a:rPr lang="en-US" sz="1200" b="1" i="0" kern="1200" dirty="0" smtClean="0">
                <a:solidFill>
                  <a:schemeClr val="tx1"/>
                </a:solidFill>
                <a:effectLst/>
                <a:latin typeface="+mn-lt"/>
                <a:ea typeface="+mn-ea"/>
                <a:cs typeface="+mn-cs"/>
              </a:rPr>
              <a:t>supply chain</a:t>
            </a:r>
            <a:r>
              <a:rPr lang="en-US" sz="1200" b="0" i="0" kern="1200" dirty="0" smtClean="0">
                <a:solidFill>
                  <a:schemeClr val="tx1"/>
                </a:solidFill>
                <a:effectLst/>
                <a:latin typeface="+mn-lt"/>
                <a:ea typeface="+mn-ea"/>
                <a:cs typeface="+mn-cs"/>
              </a:rPr>
              <a:t> is essential to the success of your business. ... </a:t>
            </a:r>
            <a:r>
              <a:rPr lang="en-US" sz="1200" b="1" i="0" kern="1200" dirty="0" smtClean="0">
                <a:solidFill>
                  <a:schemeClr val="tx1"/>
                </a:solidFill>
                <a:effectLst/>
                <a:latin typeface="+mn-lt"/>
                <a:ea typeface="+mn-ea"/>
                <a:cs typeface="+mn-cs"/>
              </a:rPr>
              <a:t>Upstream</a:t>
            </a:r>
            <a:r>
              <a:rPr lang="en-US" sz="1200" b="0" i="0" kern="1200" dirty="0" smtClean="0">
                <a:solidFill>
                  <a:schemeClr val="tx1"/>
                </a:solidFill>
                <a:effectLst/>
                <a:latin typeface="+mn-lt"/>
                <a:ea typeface="+mn-ea"/>
                <a:cs typeface="+mn-cs"/>
              </a:rPr>
              <a:t> refers to the material inputs needed for production, while </a:t>
            </a:r>
            <a:r>
              <a:rPr lang="en-US" sz="1200" b="1" i="0" kern="1200" dirty="0" smtClean="0">
                <a:solidFill>
                  <a:schemeClr val="tx1"/>
                </a:solidFill>
                <a:effectLst/>
                <a:latin typeface="+mn-lt"/>
                <a:ea typeface="+mn-ea"/>
                <a:cs typeface="+mn-cs"/>
              </a:rPr>
              <a:t>downstream</a:t>
            </a:r>
            <a:r>
              <a:rPr lang="en-US" sz="1200" b="0" i="0" kern="1200" dirty="0" smtClean="0">
                <a:solidFill>
                  <a:schemeClr val="tx1"/>
                </a:solidFill>
                <a:effectLst/>
                <a:latin typeface="+mn-lt"/>
                <a:ea typeface="+mn-ea"/>
                <a:cs typeface="+mn-cs"/>
              </a:rPr>
              <a:t> is the opposite end, where products get produced </a:t>
            </a:r>
            <a:r>
              <a:rPr lang="en-US" sz="1200" b="1" i="0" kern="1200" dirty="0" smtClean="0">
                <a:solidFill>
                  <a:schemeClr val="tx1"/>
                </a:solidFill>
                <a:effectLst/>
                <a:latin typeface="+mn-lt"/>
                <a:ea typeface="+mn-ea"/>
                <a:cs typeface="+mn-cs"/>
              </a:rPr>
              <a:t>and</a:t>
            </a:r>
            <a:r>
              <a:rPr lang="en-US" sz="1200" b="0" i="0" kern="1200" dirty="0" smtClean="0">
                <a:solidFill>
                  <a:schemeClr val="tx1"/>
                </a:solidFill>
                <a:effectLst/>
                <a:latin typeface="+mn-lt"/>
                <a:ea typeface="+mn-ea"/>
                <a:cs typeface="+mn-cs"/>
              </a:rPr>
              <a:t> distributed.</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20</a:t>
            </a:fld>
            <a:endParaRPr lang="en-US"/>
          </a:p>
        </p:txBody>
      </p:sp>
    </p:spTree>
    <p:extLst>
      <p:ext uri="{BB962C8B-B14F-4D97-AF65-F5344CB8AC3E}">
        <p14:creationId xmlns:p14="http://schemas.microsoft.com/office/powerpoint/2010/main" val="1222106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complete list of items such as property, goods in stock, or the contents of a building. The four types of inventory most commonly used are Raw </a:t>
            </a:r>
            <a:r>
              <a:rPr lang="en-US" sz="1200" b="1" i="0" kern="1200" dirty="0" smtClean="0">
                <a:solidFill>
                  <a:schemeClr val="tx1"/>
                </a:solidFill>
                <a:effectLst/>
                <a:latin typeface="+mn-lt"/>
                <a:ea typeface="+mn-ea"/>
                <a:cs typeface="+mn-cs"/>
              </a:rPr>
              <a:t>Materials</a:t>
            </a:r>
            <a:r>
              <a:rPr lang="en-US" sz="1200" b="0" i="0" kern="1200" dirty="0" smtClean="0">
                <a:solidFill>
                  <a:schemeClr val="tx1"/>
                </a:solidFill>
                <a:effectLst/>
                <a:latin typeface="+mn-lt"/>
                <a:ea typeface="+mn-ea"/>
                <a:cs typeface="+mn-cs"/>
              </a:rPr>
              <a:t>, Work-In-Progress (WIP), Finished Goods, and Maintenance, Repair, and Overhaul (MRO).</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21</a:t>
            </a:fld>
            <a:endParaRPr lang="en-US"/>
          </a:p>
        </p:txBody>
      </p:sp>
    </p:spTree>
    <p:extLst>
      <p:ext uri="{BB962C8B-B14F-4D97-AF65-F5344CB8AC3E}">
        <p14:creationId xmlns:p14="http://schemas.microsoft.com/office/powerpoint/2010/main" val="118723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An </a:t>
            </a:r>
            <a:r>
              <a:rPr lang="en-US" sz="1200" b="1" i="0" kern="1200" dirty="0" smtClean="0">
                <a:solidFill>
                  <a:schemeClr val="tx1"/>
                </a:solidFill>
                <a:effectLst/>
                <a:latin typeface="+mn-lt"/>
                <a:ea typeface="+mn-ea"/>
                <a:cs typeface="+mn-cs"/>
              </a:rPr>
              <a:t>assembly line</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manufacturing</a:t>
            </a:r>
            <a:r>
              <a:rPr lang="en-US" sz="1200" b="0" i="0" kern="1200" dirty="0" smtClean="0">
                <a:solidFill>
                  <a:schemeClr val="tx1"/>
                </a:solidFill>
                <a:effectLst/>
                <a:latin typeface="+mn-lt"/>
                <a:ea typeface="+mn-ea"/>
                <a:cs typeface="+mn-cs"/>
              </a:rPr>
              <a:t> process (often called a progressive </a:t>
            </a:r>
            <a:r>
              <a:rPr lang="en-US" sz="1200" b="1" i="0" kern="1200" dirty="0" smtClean="0">
                <a:solidFill>
                  <a:schemeClr val="tx1"/>
                </a:solidFill>
                <a:effectLst/>
                <a:latin typeface="+mn-lt"/>
                <a:ea typeface="+mn-ea"/>
                <a:cs typeface="+mn-cs"/>
              </a:rPr>
              <a:t>assembly</a:t>
            </a:r>
            <a:r>
              <a:rPr lang="en-US" sz="1200" b="0" i="0" kern="1200" dirty="0" smtClean="0">
                <a:solidFill>
                  <a:schemeClr val="tx1"/>
                </a:solidFill>
                <a:effectLst/>
                <a:latin typeface="+mn-lt"/>
                <a:ea typeface="+mn-ea"/>
                <a:cs typeface="+mn-cs"/>
              </a:rPr>
              <a:t>) in which parts (usually interchangeable parts) are added as the semi-finished </a:t>
            </a:r>
            <a:r>
              <a:rPr lang="en-US" sz="1200" b="1" i="0" kern="1200" dirty="0" smtClean="0">
                <a:solidFill>
                  <a:schemeClr val="tx1"/>
                </a:solidFill>
                <a:effectLst/>
                <a:latin typeface="+mn-lt"/>
                <a:ea typeface="+mn-ea"/>
                <a:cs typeface="+mn-cs"/>
              </a:rPr>
              <a:t>assembly</a:t>
            </a:r>
            <a:r>
              <a:rPr lang="en-US" sz="1200" b="0" i="0" kern="1200" dirty="0" smtClean="0">
                <a:solidFill>
                  <a:schemeClr val="tx1"/>
                </a:solidFill>
                <a:effectLst/>
                <a:latin typeface="+mn-lt"/>
                <a:ea typeface="+mn-ea"/>
                <a:cs typeface="+mn-cs"/>
              </a:rPr>
              <a:t> moves from workstation to workstation where the parts are added in sequence until the final </a:t>
            </a:r>
            <a:r>
              <a:rPr lang="en-US" sz="1200" b="1" i="0" kern="1200" dirty="0" smtClean="0">
                <a:solidFill>
                  <a:schemeClr val="tx1"/>
                </a:solidFill>
                <a:effectLst/>
                <a:latin typeface="+mn-lt"/>
                <a:ea typeface="+mn-ea"/>
                <a:cs typeface="+mn-cs"/>
              </a:rPr>
              <a:t>assembly</a:t>
            </a:r>
            <a:r>
              <a:rPr lang="en-US" sz="1200" b="0" i="0" kern="1200" dirty="0" smtClean="0">
                <a:solidFill>
                  <a:schemeClr val="tx1"/>
                </a:solidFill>
                <a:effectLst/>
                <a:latin typeface="+mn-lt"/>
                <a:ea typeface="+mn-ea"/>
                <a:cs typeface="+mn-cs"/>
              </a:rPr>
              <a:t> is produced.</a:t>
            </a:r>
            <a:endParaRPr lang="en-US" sz="1200" b="1" i="0" kern="1200" dirty="0" smtClean="0">
              <a:solidFill>
                <a:schemeClr val="tx1"/>
              </a:solidFill>
              <a:effectLst/>
              <a:latin typeface="+mn-lt"/>
              <a:ea typeface="+mn-ea"/>
              <a:cs typeface="+mn-cs"/>
            </a:endParaRPr>
          </a:p>
          <a:p>
            <a:endParaRPr lang="en-US" sz="1200" b="1"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Safety </a:t>
            </a:r>
            <a:r>
              <a:rPr lang="en-US" sz="1200" b="1" i="0" kern="1200" dirty="0" smtClean="0">
                <a:solidFill>
                  <a:schemeClr val="tx1"/>
                </a:solidFill>
                <a:effectLst/>
                <a:latin typeface="+mn-lt"/>
                <a:ea typeface="+mn-ea"/>
                <a:cs typeface="+mn-cs"/>
              </a:rPr>
              <a:t>stock</a:t>
            </a:r>
            <a:r>
              <a:rPr lang="en-US" sz="1200" b="0" i="0" kern="1200" dirty="0" smtClean="0">
                <a:solidFill>
                  <a:schemeClr val="tx1"/>
                </a:solidFill>
                <a:effectLst/>
                <a:latin typeface="+mn-lt"/>
                <a:ea typeface="+mn-ea"/>
                <a:cs typeface="+mn-cs"/>
              </a:rPr>
              <a:t> is a term used by logisticians to describe a level of extra </a:t>
            </a:r>
            <a:r>
              <a:rPr lang="en-US" sz="1200" b="1" i="0" kern="1200" dirty="0" smtClean="0">
                <a:solidFill>
                  <a:schemeClr val="tx1"/>
                </a:solidFill>
                <a:effectLst/>
                <a:latin typeface="+mn-lt"/>
                <a:ea typeface="+mn-ea"/>
                <a:cs typeface="+mn-cs"/>
              </a:rPr>
              <a:t>stock</a:t>
            </a:r>
            <a:r>
              <a:rPr lang="en-US" sz="1200" b="0" i="0" kern="1200" dirty="0" smtClean="0">
                <a:solidFill>
                  <a:schemeClr val="tx1"/>
                </a:solidFill>
                <a:effectLst/>
                <a:latin typeface="+mn-lt"/>
                <a:ea typeface="+mn-ea"/>
                <a:cs typeface="+mn-cs"/>
              </a:rPr>
              <a:t> that is maintained to mitigate risk of </a:t>
            </a:r>
            <a:r>
              <a:rPr lang="en-US" sz="1200" b="0" i="0" kern="1200" dirty="0" err="1" smtClean="0">
                <a:solidFill>
                  <a:schemeClr val="tx1"/>
                </a:solidFill>
                <a:effectLst/>
                <a:latin typeface="+mn-lt"/>
                <a:ea typeface="+mn-ea"/>
                <a:cs typeface="+mn-cs"/>
              </a:rPr>
              <a:t>stockouts</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he </a:t>
            </a:r>
            <a:r>
              <a:rPr lang="en-US" sz="1200" b="1" i="0" kern="1200" dirty="0" smtClean="0">
                <a:solidFill>
                  <a:schemeClr val="tx1"/>
                </a:solidFill>
                <a:effectLst/>
                <a:latin typeface="+mn-lt"/>
                <a:ea typeface="+mn-ea"/>
                <a:cs typeface="+mn-cs"/>
              </a:rPr>
              <a:t>bullwhip effect</a:t>
            </a:r>
            <a:r>
              <a:rPr lang="en-US" sz="1200" b="0" i="0" kern="1200" dirty="0" smtClean="0">
                <a:solidFill>
                  <a:schemeClr val="tx1"/>
                </a:solidFill>
                <a:effectLst/>
                <a:latin typeface="+mn-lt"/>
                <a:ea typeface="+mn-ea"/>
                <a:cs typeface="+mn-cs"/>
              </a:rPr>
              <a:t> on the supply chain </a:t>
            </a:r>
            <a:r>
              <a:rPr lang="en-US" sz="1200" b="1" i="0" kern="1200" dirty="0" smtClean="0">
                <a:solidFill>
                  <a:schemeClr val="tx1"/>
                </a:solidFill>
                <a:effectLst/>
                <a:latin typeface="+mn-lt"/>
                <a:ea typeface="+mn-ea"/>
                <a:cs typeface="+mn-cs"/>
              </a:rPr>
              <a:t>occurs</a:t>
            </a:r>
            <a:r>
              <a:rPr lang="en-US" sz="1200" b="0" i="0" kern="1200" dirty="0" smtClean="0">
                <a:solidFill>
                  <a:schemeClr val="tx1"/>
                </a:solidFill>
                <a:effectLst/>
                <a:latin typeface="+mn-lt"/>
                <a:ea typeface="+mn-ea"/>
                <a:cs typeface="+mn-cs"/>
              </a:rPr>
              <a:t> when changes in consumer demand causes the companies in a supply chain to order more goods to meet the new demand. The </a:t>
            </a:r>
            <a:r>
              <a:rPr lang="en-US" sz="1200" b="1" i="0" kern="1200" dirty="0" smtClean="0">
                <a:solidFill>
                  <a:schemeClr val="tx1"/>
                </a:solidFill>
                <a:effectLst/>
                <a:latin typeface="+mn-lt"/>
                <a:ea typeface="+mn-ea"/>
                <a:cs typeface="+mn-cs"/>
              </a:rPr>
              <a:t>bullwhip effect</a:t>
            </a:r>
            <a:r>
              <a:rPr lang="en-US" sz="1200" b="0" i="0" kern="1200" dirty="0" smtClean="0">
                <a:solidFill>
                  <a:schemeClr val="tx1"/>
                </a:solidFill>
                <a:effectLst/>
                <a:latin typeface="+mn-lt"/>
                <a:ea typeface="+mn-ea"/>
                <a:cs typeface="+mn-cs"/>
              </a:rPr>
              <a:t> usually flows up the supply chain, starting with the retailer, wholesaler, distributor, manufacturer and then the raw materials supplier.</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22</a:t>
            </a:fld>
            <a:endParaRPr lang="en-US"/>
          </a:p>
        </p:txBody>
      </p:sp>
    </p:spTree>
    <p:extLst>
      <p:ext uri="{BB962C8B-B14F-4D97-AF65-F5344CB8AC3E}">
        <p14:creationId xmlns:p14="http://schemas.microsoft.com/office/powerpoint/2010/main" val="4284743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a:t>
            </a:r>
            <a:r>
              <a:rPr lang="en-US" sz="1200" dirty="0" smtClean="0">
                <a:cs typeface="Times New Roman" pitchFamily="18" charset="0"/>
              </a:rPr>
              <a:t>Establish inventory levels :</a:t>
            </a:r>
            <a:r>
              <a:rPr lang="en-US" sz="1200" b="0" i="0" kern="1200" dirty="0" smtClean="0">
                <a:solidFill>
                  <a:schemeClr val="tx1"/>
                </a:solidFill>
                <a:effectLst/>
                <a:latin typeface="+mn-lt"/>
                <a:ea typeface="+mn-ea"/>
                <a:cs typeface="+mn-cs"/>
              </a:rPr>
              <a:t>The current amount of a product that a business has in stock.</a:t>
            </a:r>
          </a:p>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distribution center</a:t>
            </a:r>
            <a:r>
              <a:rPr lang="en-US" sz="1200" b="0" i="0" kern="1200" dirty="0" smtClean="0">
                <a:solidFill>
                  <a:schemeClr val="tx1"/>
                </a:solidFill>
                <a:effectLst/>
                <a:latin typeface="+mn-lt"/>
                <a:ea typeface="+mn-ea"/>
                <a:cs typeface="+mn-cs"/>
              </a:rPr>
              <a:t> is a product storage and shipping building that stores goods a company produces</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a large building where raw materials or manufactured goods may be stored prior to their distribution for sale.</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25</a:t>
            </a:fld>
            <a:endParaRPr lang="en-US"/>
          </a:p>
        </p:txBody>
      </p:sp>
    </p:spTree>
    <p:extLst>
      <p:ext uri="{BB962C8B-B14F-4D97-AF65-F5344CB8AC3E}">
        <p14:creationId xmlns:p14="http://schemas.microsoft.com/office/powerpoint/2010/main" val="3732360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logistics services</a:t>
            </a:r>
            <a:r>
              <a:rPr lang="en-US" sz="1200" b="0" i="0" kern="1200" dirty="0" smtClean="0">
                <a:solidFill>
                  <a:schemeClr val="tx1"/>
                </a:solidFill>
                <a:effectLst/>
                <a:latin typeface="+mn-lt"/>
                <a:ea typeface="+mn-ea"/>
                <a:cs typeface="+mn-cs"/>
              </a:rPr>
              <a:t> industry is defined as the obtaining, producing, and distributing of materials and products in the right quantities to an end user or final destination. ... </a:t>
            </a:r>
            <a:r>
              <a:rPr lang="en-US" sz="1200" b="1" i="0" kern="1200" dirty="0" smtClean="0">
                <a:solidFill>
                  <a:schemeClr val="tx1"/>
                </a:solidFill>
                <a:effectLst/>
                <a:latin typeface="+mn-lt"/>
                <a:ea typeface="+mn-ea"/>
                <a:cs typeface="+mn-cs"/>
              </a:rPr>
              <a:t>Services</a:t>
            </a:r>
            <a:r>
              <a:rPr lang="en-US" sz="1200" b="0" i="0" kern="1200" dirty="0" smtClean="0">
                <a:solidFill>
                  <a:schemeClr val="tx1"/>
                </a:solidFill>
                <a:effectLst/>
                <a:latin typeface="+mn-lt"/>
                <a:ea typeface="+mn-ea"/>
                <a:cs typeface="+mn-cs"/>
              </a:rPr>
              <a:t> and related information from the source point to the consumer is sent through </a:t>
            </a:r>
            <a:r>
              <a:rPr lang="en-US" sz="1200" b="1" i="0" kern="1200" dirty="0" smtClean="0">
                <a:solidFill>
                  <a:schemeClr val="tx1"/>
                </a:solidFill>
                <a:effectLst/>
                <a:latin typeface="+mn-lt"/>
                <a:ea typeface="+mn-ea"/>
                <a:cs typeface="+mn-cs"/>
              </a:rPr>
              <a:t>logistics</a:t>
            </a:r>
            <a:r>
              <a:rPr lang="en-US" sz="1200" b="0" i="0" kern="1200" dirty="0" smtClean="0">
                <a:solidFill>
                  <a:schemeClr val="tx1"/>
                </a:solidFill>
                <a:effectLst/>
                <a:latin typeface="+mn-lt"/>
                <a:ea typeface="+mn-ea"/>
                <a:cs typeface="+mn-cs"/>
              </a:rPr>
              <a:t> to fulfill and meet customer demands.</a:t>
            </a:r>
          </a:p>
          <a:p>
            <a:r>
              <a:rPr lang="en-US" sz="1200" b="1" i="0" kern="1200" dirty="0" smtClean="0">
                <a:solidFill>
                  <a:schemeClr val="tx1"/>
                </a:solidFill>
                <a:effectLst/>
                <a:latin typeface="+mn-lt"/>
                <a:ea typeface="+mn-ea"/>
                <a:cs typeface="+mn-cs"/>
              </a:rPr>
              <a:t>Procurement</a:t>
            </a:r>
            <a:r>
              <a:rPr lang="en-US" sz="1200" b="0" i="0" kern="1200" dirty="0" smtClean="0">
                <a:solidFill>
                  <a:schemeClr val="tx1"/>
                </a:solidFill>
                <a:effectLst/>
                <a:latin typeface="+mn-lt"/>
                <a:ea typeface="+mn-ea"/>
                <a:cs typeface="+mn-cs"/>
              </a:rPr>
              <a:t> is the act of obtaining goods or services, typically for business </a:t>
            </a:r>
            <a:r>
              <a:rPr lang="en-US" sz="1200" b="0" i="0" kern="1200" dirty="0" smtClean="0">
                <a:solidFill>
                  <a:schemeClr val="tx1"/>
                </a:solidFill>
                <a:effectLst/>
                <a:latin typeface="+mn-lt"/>
                <a:ea typeface="+mn-ea"/>
                <a:cs typeface="+mn-cs"/>
              </a:rPr>
              <a:t>purposes</a:t>
            </a:r>
          </a:p>
          <a:p>
            <a:r>
              <a:rPr lang="en-US" sz="1200" b="0" i="0" kern="1200" dirty="0" smtClean="0">
                <a:solidFill>
                  <a:schemeClr val="tx1"/>
                </a:solidFill>
                <a:effectLst/>
                <a:latin typeface="+mn-lt"/>
                <a:ea typeface="+mn-ea"/>
                <a:cs typeface="+mn-cs"/>
              </a:rPr>
              <a:t>An </a:t>
            </a:r>
            <a:r>
              <a:rPr lang="en-US" sz="1200" b="1" i="0" kern="1200" dirty="0" smtClean="0">
                <a:solidFill>
                  <a:schemeClr val="tx1"/>
                </a:solidFill>
                <a:effectLst/>
                <a:latin typeface="+mn-lt"/>
                <a:ea typeface="+mn-ea"/>
                <a:cs typeface="+mn-cs"/>
              </a:rPr>
              <a:t>intranet</a:t>
            </a:r>
            <a:r>
              <a:rPr lang="en-US" sz="1200" b="0" i="0" kern="1200" dirty="0" smtClean="0">
                <a:solidFill>
                  <a:schemeClr val="tx1"/>
                </a:solidFill>
                <a:effectLst/>
                <a:latin typeface="+mn-lt"/>
                <a:ea typeface="+mn-ea"/>
                <a:cs typeface="+mn-cs"/>
              </a:rPr>
              <a:t> is a private - internal -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network that enables your employees to share information, collaborate, and improve their communications. An </a:t>
            </a:r>
            <a:r>
              <a:rPr lang="en-US" sz="1200" b="1" i="0" kern="1200" dirty="0" smtClean="0">
                <a:solidFill>
                  <a:schemeClr val="tx1"/>
                </a:solidFill>
                <a:effectLst/>
                <a:latin typeface="+mn-lt"/>
                <a:ea typeface="+mn-ea"/>
                <a:cs typeface="+mn-cs"/>
              </a:rPr>
              <a:t>extranet</a:t>
            </a:r>
            <a:r>
              <a:rPr lang="en-US" sz="1200" b="0" i="0" kern="1200" dirty="0" smtClean="0">
                <a:solidFill>
                  <a:schemeClr val="tx1"/>
                </a:solidFill>
                <a:effectLst/>
                <a:latin typeface="+mn-lt"/>
                <a:ea typeface="+mn-ea"/>
                <a:cs typeface="+mn-cs"/>
              </a:rPr>
              <a:t> enables your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to communicate and collaborate more effectively with selected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partners, suppliers and customers.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27</a:t>
            </a:fld>
            <a:endParaRPr lang="en-US"/>
          </a:p>
        </p:txBody>
      </p:sp>
    </p:spTree>
    <p:extLst>
      <p:ext uri="{BB962C8B-B14F-4D97-AF65-F5344CB8AC3E}">
        <p14:creationId xmlns:p14="http://schemas.microsoft.com/office/powerpoint/2010/main" val="1579510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triggering event</a:t>
            </a:r>
            <a:r>
              <a:rPr lang="en-US" sz="1200" b="0" i="0" kern="1200" dirty="0" smtClean="0">
                <a:solidFill>
                  <a:schemeClr val="tx1"/>
                </a:solidFill>
                <a:effectLst/>
                <a:latin typeface="+mn-lt"/>
                <a:ea typeface="+mn-ea"/>
                <a:cs typeface="+mn-cs"/>
              </a:rPr>
              <a:t> is a tangible or intangible barrier or occurrence which, once breached or met, causes another </a:t>
            </a:r>
            <a:r>
              <a:rPr lang="en-US" sz="1200" b="1" i="0" kern="1200" dirty="0" smtClean="0">
                <a:solidFill>
                  <a:schemeClr val="tx1"/>
                </a:solidFill>
                <a:effectLst/>
                <a:latin typeface="+mn-lt"/>
                <a:ea typeface="+mn-ea"/>
                <a:cs typeface="+mn-cs"/>
              </a:rPr>
              <a:t>event</a:t>
            </a:r>
            <a:r>
              <a:rPr lang="en-US" sz="1200" b="0" i="0" kern="1200" dirty="0" smtClean="0">
                <a:solidFill>
                  <a:schemeClr val="tx1"/>
                </a:solidFill>
                <a:effectLst/>
                <a:latin typeface="+mn-lt"/>
                <a:ea typeface="+mn-ea"/>
                <a:cs typeface="+mn-cs"/>
              </a:rPr>
              <a:t> to occur</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30</a:t>
            </a:fld>
            <a:endParaRPr lang="en-US"/>
          </a:p>
        </p:txBody>
      </p:sp>
    </p:spTree>
    <p:extLst>
      <p:ext uri="{BB962C8B-B14F-4D97-AF65-F5344CB8AC3E}">
        <p14:creationId xmlns:p14="http://schemas.microsoft.com/office/powerpoint/2010/main" val="1931080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Push System</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system in</a:t>
            </a:r>
            <a:r>
              <a:rPr lang="en-US" sz="1200" b="0" i="0" kern="1200" dirty="0" smtClean="0">
                <a:solidFill>
                  <a:schemeClr val="tx1"/>
                </a:solidFill>
                <a:effectLst/>
                <a:latin typeface="+mn-lt"/>
                <a:ea typeface="+mn-ea"/>
                <a:cs typeface="+mn-cs"/>
              </a:rPr>
              <a:t> which we produce goods based on our best projections of what the market wants. Essentially the production of goods is scheduled and based on a plan with deadlines. ... » </a:t>
            </a:r>
            <a:r>
              <a:rPr lang="en-US" sz="1200" b="1" i="0" kern="1200" dirty="0" smtClean="0">
                <a:solidFill>
                  <a:schemeClr val="tx1"/>
                </a:solidFill>
                <a:effectLst/>
                <a:latin typeface="+mn-lt"/>
                <a:ea typeface="+mn-ea"/>
                <a:cs typeface="+mn-cs"/>
              </a:rPr>
              <a:t>Pull System</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system in</a:t>
            </a:r>
            <a:r>
              <a:rPr lang="en-US" sz="1200" b="0" i="0" kern="1200" dirty="0" smtClean="0">
                <a:solidFill>
                  <a:schemeClr val="tx1"/>
                </a:solidFill>
                <a:effectLst/>
                <a:latin typeface="+mn-lt"/>
                <a:ea typeface="+mn-ea"/>
                <a:cs typeface="+mn-cs"/>
              </a:rPr>
              <a:t> which the production of goods is initiated by the person or organization who consumes that good. In supply chain, the </a:t>
            </a:r>
            <a:r>
              <a:rPr lang="en-US" sz="1200" b="1" i="0" kern="1200" dirty="0" smtClean="0">
                <a:solidFill>
                  <a:schemeClr val="tx1"/>
                </a:solidFill>
                <a:effectLst/>
                <a:latin typeface="+mn-lt"/>
                <a:ea typeface="+mn-ea"/>
                <a:cs typeface="+mn-cs"/>
              </a:rPr>
              <a:t>stock</a:t>
            </a:r>
            <a:r>
              <a:rPr lang="en-US" sz="1200" b="0" i="0" kern="1200" dirty="0" smtClean="0">
                <a:solidFill>
                  <a:schemeClr val="tx1"/>
                </a:solidFill>
                <a:effectLst/>
                <a:latin typeface="+mn-lt"/>
                <a:ea typeface="+mn-ea"/>
                <a:cs typeface="+mn-cs"/>
              </a:rPr>
              <a:t> replenishment is an operation that consists in ordering more </a:t>
            </a:r>
            <a:r>
              <a:rPr lang="en-US" sz="1200" b="1" i="0" kern="1200" dirty="0" smtClean="0">
                <a:solidFill>
                  <a:schemeClr val="tx1"/>
                </a:solidFill>
                <a:effectLst/>
                <a:latin typeface="+mn-lt"/>
                <a:ea typeface="+mn-ea"/>
                <a:cs typeface="+mn-cs"/>
              </a:rPr>
              <a:t>stocks</a:t>
            </a:r>
            <a:r>
              <a:rPr lang="en-US" sz="1200" b="0" i="0" kern="1200" dirty="0" smtClean="0">
                <a:solidFill>
                  <a:schemeClr val="tx1"/>
                </a:solidFill>
                <a:effectLst/>
                <a:latin typeface="+mn-lt"/>
                <a:ea typeface="+mn-ea"/>
                <a:cs typeface="+mn-cs"/>
              </a:rPr>
              <a:t> in order to fulfill the customer demand.</a:t>
            </a:r>
          </a:p>
          <a:p>
            <a:r>
              <a:rPr lang="en-US" sz="1200" b="0" i="0" kern="1200" dirty="0" smtClean="0">
                <a:solidFill>
                  <a:schemeClr val="tx1"/>
                </a:solidFill>
                <a:effectLst/>
                <a:latin typeface="+mn-lt"/>
                <a:ea typeface="+mn-ea"/>
                <a:cs typeface="+mn-cs"/>
              </a:rPr>
              <a:t>With a </a:t>
            </a:r>
            <a:r>
              <a:rPr lang="en-US" sz="1200" b="1" i="0" kern="1200" dirty="0" smtClean="0">
                <a:solidFill>
                  <a:schemeClr val="tx1"/>
                </a:solidFill>
                <a:effectLst/>
                <a:latin typeface="+mn-lt"/>
                <a:ea typeface="+mn-ea"/>
                <a:cs typeface="+mn-cs"/>
              </a:rPr>
              <a:t>push</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based</a:t>
            </a:r>
            <a:r>
              <a:rPr lang="en-US" sz="1200" b="0" i="0" kern="1200" dirty="0" smtClean="0">
                <a:solidFill>
                  <a:schemeClr val="tx1"/>
                </a:solidFill>
                <a:effectLst/>
                <a:latin typeface="+mn-lt"/>
                <a:ea typeface="+mn-ea"/>
                <a:cs typeface="+mn-cs"/>
              </a:rPr>
              <a:t> supply chain, products are </a:t>
            </a:r>
            <a:r>
              <a:rPr lang="en-US" sz="1200" b="1" i="0" kern="1200" dirty="0" smtClean="0">
                <a:solidFill>
                  <a:schemeClr val="tx1"/>
                </a:solidFill>
                <a:effectLst/>
                <a:latin typeface="+mn-lt"/>
                <a:ea typeface="+mn-ea"/>
                <a:cs typeface="+mn-cs"/>
              </a:rPr>
              <a:t>pushed</a:t>
            </a:r>
            <a:r>
              <a:rPr lang="en-US" sz="1200" b="0" i="0" kern="1200" dirty="0" smtClean="0">
                <a:solidFill>
                  <a:schemeClr val="tx1"/>
                </a:solidFill>
                <a:effectLst/>
                <a:latin typeface="+mn-lt"/>
                <a:ea typeface="+mn-ea"/>
                <a:cs typeface="+mn-cs"/>
              </a:rPr>
              <a:t> through the channel, from the production side up to the retailer. ... In a </a:t>
            </a:r>
            <a:r>
              <a:rPr lang="en-US" sz="1200" b="1" i="0" kern="1200" dirty="0" smtClean="0">
                <a:solidFill>
                  <a:schemeClr val="tx1"/>
                </a:solidFill>
                <a:effectLst/>
                <a:latin typeface="+mn-lt"/>
                <a:ea typeface="+mn-ea"/>
                <a:cs typeface="+mn-cs"/>
              </a:rPr>
              <a:t>pull</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based</a:t>
            </a:r>
            <a:r>
              <a:rPr lang="en-US" sz="1200" b="0" i="0" kern="1200" dirty="0" smtClean="0">
                <a:solidFill>
                  <a:schemeClr val="tx1"/>
                </a:solidFill>
                <a:effectLst/>
                <a:latin typeface="+mn-lt"/>
                <a:ea typeface="+mn-ea"/>
                <a:cs typeface="+mn-cs"/>
              </a:rPr>
              <a:t> supply chain, procurement, production and distribution are demand-driven rather than to forecast. However, a </a:t>
            </a:r>
            <a:r>
              <a:rPr lang="en-US" sz="1200" b="1" i="0" kern="1200" dirty="0" smtClean="0">
                <a:solidFill>
                  <a:schemeClr val="tx1"/>
                </a:solidFill>
                <a:effectLst/>
                <a:latin typeface="+mn-lt"/>
                <a:ea typeface="+mn-ea"/>
                <a:cs typeface="+mn-cs"/>
              </a:rPr>
              <a:t>pull</a:t>
            </a:r>
            <a:r>
              <a:rPr lang="en-US" sz="1200" b="0" i="0" kern="1200" dirty="0" smtClean="0">
                <a:solidFill>
                  <a:schemeClr val="tx1"/>
                </a:solidFill>
                <a:effectLst/>
                <a:latin typeface="+mn-lt"/>
                <a:ea typeface="+mn-ea"/>
                <a:cs typeface="+mn-cs"/>
              </a:rPr>
              <a:t> strategy does not always require make to order production.</a:t>
            </a:r>
          </a:p>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retailer</a:t>
            </a:r>
            <a:r>
              <a:rPr lang="en-US" sz="1200" b="0" i="0" kern="1200" dirty="0" smtClean="0">
                <a:solidFill>
                  <a:schemeClr val="tx1"/>
                </a:solidFill>
                <a:effectLst/>
                <a:latin typeface="+mn-lt"/>
                <a:ea typeface="+mn-ea"/>
                <a:cs typeface="+mn-cs"/>
              </a:rPr>
              <a:t> is a person or business that you purchase goods from. </a:t>
            </a:r>
            <a:r>
              <a:rPr lang="en-US" sz="1200" b="1" i="0" kern="1200" dirty="0" smtClean="0">
                <a:solidFill>
                  <a:schemeClr val="tx1"/>
                </a:solidFill>
                <a:effectLst/>
                <a:latin typeface="+mn-lt"/>
                <a:ea typeface="+mn-ea"/>
                <a:cs typeface="+mn-cs"/>
              </a:rPr>
              <a:t>Retailers</a:t>
            </a:r>
            <a:r>
              <a:rPr lang="en-US" sz="1200" b="0" i="0" kern="1200" dirty="0" smtClean="0">
                <a:solidFill>
                  <a:schemeClr val="tx1"/>
                </a:solidFill>
                <a:effectLst/>
                <a:latin typeface="+mn-lt"/>
                <a:ea typeface="+mn-ea"/>
                <a:cs typeface="+mn-cs"/>
              </a:rPr>
              <a:t> typically don't manufacture their own items. They purchase goods from a manufacturer or a wholesaler and sell these goods to consumers in small quantities.</a:t>
            </a:r>
          </a:p>
          <a:p>
            <a:r>
              <a:rPr lang="en-US" sz="1200" b="1" i="0" kern="1200" dirty="0" smtClean="0">
                <a:solidFill>
                  <a:schemeClr val="tx1"/>
                </a:solidFill>
                <a:effectLst/>
                <a:latin typeface="+mn-lt"/>
                <a:ea typeface="+mn-ea"/>
                <a:cs typeface="+mn-cs"/>
              </a:rPr>
              <a:t>Replenishment</a:t>
            </a:r>
            <a:r>
              <a:rPr lang="en-US" sz="1200" b="0" i="0" kern="1200" dirty="0" smtClean="0">
                <a:solidFill>
                  <a:schemeClr val="tx1"/>
                </a:solidFill>
                <a:effectLst/>
                <a:latin typeface="+mn-lt"/>
                <a:ea typeface="+mn-ea"/>
                <a:cs typeface="+mn-cs"/>
              </a:rPr>
              <a:t> involves moving inventory from reserve status to primary storage so that it may be picked, packed and shipped. It can also be thought of as moving items from "upstream" in the </a:t>
            </a:r>
            <a:r>
              <a:rPr lang="en-US" sz="1200" b="1" i="0" kern="1200" dirty="0" smtClean="0">
                <a:solidFill>
                  <a:schemeClr val="tx1"/>
                </a:solidFill>
                <a:effectLst/>
                <a:latin typeface="+mn-lt"/>
                <a:ea typeface="+mn-ea"/>
                <a:cs typeface="+mn-cs"/>
              </a:rPr>
              <a:t>warehouse</a:t>
            </a:r>
            <a:r>
              <a:rPr lang="en-US" sz="1200" b="0" i="0" kern="1200" dirty="0" smtClean="0">
                <a:solidFill>
                  <a:schemeClr val="tx1"/>
                </a:solidFill>
                <a:effectLst/>
                <a:latin typeface="+mn-lt"/>
                <a:ea typeface="+mn-ea"/>
                <a:cs typeface="+mn-cs"/>
              </a:rPr>
              <a:t> process to "downstream" as they are slated for shipment.</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31</a:t>
            </a:fld>
            <a:endParaRPr lang="en-US"/>
          </a:p>
        </p:txBody>
      </p:sp>
    </p:spTree>
    <p:extLst>
      <p:ext uri="{BB962C8B-B14F-4D97-AF65-F5344CB8AC3E}">
        <p14:creationId xmlns:p14="http://schemas.microsoft.com/office/powerpoint/2010/main" val="1392844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Logistics</a:t>
            </a:r>
            <a:r>
              <a:rPr lang="en-US" sz="1200" b="0" i="0" kern="1200" dirty="0" smtClean="0">
                <a:solidFill>
                  <a:schemeClr val="tx1"/>
                </a:solidFill>
                <a:effectLst/>
                <a:latin typeface="+mn-lt"/>
                <a:ea typeface="+mn-ea"/>
                <a:cs typeface="+mn-cs"/>
              </a:rPr>
              <a:t> refers to the overall process of managing how resources are acquired, stored, and transported to their final destination.</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logistics</a:t>
            </a:r>
            <a:r>
              <a:rPr lang="en-US" sz="1200" b="0" i="0" kern="1200" dirty="0" smtClean="0">
                <a:solidFill>
                  <a:schemeClr val="tx1"/>
                </a:solidFill>
                <a:effectLst/>
                <a:latin typeface="+mn-lt"/>
                <a:ea typeface="+mn-ea"/>
                <a:cs typeface="+mn-cs"/>
              </a:rPr>
              <a:t> agreement provides for each country to use the other for supplies, spare parts, services and </a:t>
            </a:r>
            <a:r>
              <a:rPr lang="en-US" sz="1200" b="0" i="0" kern="1200" dirty="0" err="1" smtClean="0">
                <a:solidFill>
                  <a:schemeClr val="tx1"/>
                </a:solidFill>
                <a:effectLst/>
                <a:latin typeface="+mn-lt"/>
                <a:ea typeface="+mn-ea"/>
                <a:cs typeface="+mn-cs"/>
              </a:rPr>
              <a:t>refuelling</a:t>
            </a:r>
            <a:r>
              <a:rPr lang="en-US" sz="1200" b="0" i="0" kern="1200" dirty="0" smtClean="0">
                <a:solidFill>
                  <a:schemeClr val="tx1"/>
                </a:solidFill>
                <a:effectLst/>
                <a:latin typeface="+mn-lt"/>
                <a:ea typeface="+mn-ea"/>
                <a:cs typeface="+mn-cs"/>
              </a:rPr>
              <a:t>.</a:t>
            </a:r>
          </a:p>
          <a:p>
            <a:r>
              <a:rPr lang="en-US" sz="1200" b="1" i="0" kern="1200" dirty="0" smtClean="0">
                <a:solidFill>
                  <a:schemeClr val="tx1"/>
                </a:solidFill>
                <a:effectLst/>
                <a:latin typeface="+mn-lt"/>
                <a:ea typeface="+mn-ea"/>
                <a:cs typeface="+mn-cs"/>
              </a:rPr>
              <a:t>Virtual manufacturing</a:t>
            </a:r>
            <a:r>
              <a:rPr lang="en-US" sz="1200" b="0" i="0" kern="1200" dirty="0" smtClean="0">
                <a:solidFill>
                  <a:schemeClr val="tx1"/>
                </a:solidFill>
                <a:effectLst/>
                <a:latin typeface="+mn-lt"/>
                <a:ea typeface="+mn-ea"/>
                <a:cs typeface="+mn-cs"/>
              </a:rPr>
              <a:t> (VM) is the use of computers to model, simulate and optimize the critical operations and entities in a factory plant. </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33</a:t>
            </a:fld>
            <a:endParaRPr lang="en-US"/>
          </a:p>
        </p:txBody>
      </p:sp>
    </p:spTree>
    <p:extLst>
      <p:ext uri="{BB962C8B-B14F-4D97-AF65-F5344CB8AC3E}">
        <p14:creationId xmlns:p14="http://schemas.microsoft.com/office/powerpoint/2010/main" val="1825014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that enables data and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processes to flow through all the </a:t>
            </a:r>
            <a:r>
              <a:rPr lang="en-US" sz="1200" b="1" i="0" kern="1200" dirty="0" smtClean="0">
                <a:solidFill>
                  <a:schemeClr val="tx1"/>
                </a:solidFill>
                <a:effectLst/>
                <a:latin typeface="+mn-lt"/>
                <a:ea typeface="+mn-ea"/>
                <a:cs typeface="+mn-cs"/>
              </a:rPr>
              <a:t>systems</a:t>
            </a:r>
            <a:r>
              <a:rPr lang="en-US" sz="1200" b="0" i="0" kern="1200" dirty="0" smtClean="0">
                <a:solidFill>
                  <a:schemeClr val="tx1"/>
                </a:solidFill>
                <a:effectLst/>
                <a:latin typeface="+mn-lt"/>
                <a:ea typeface="+mn-ea"/>
                <a:cs typeface="+mn-cs"/>
              </a:rPr>
              <a:t> that a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and its customers and partners use.</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34</a:t>
            </a:fld>
            <a:endParaRPr lang="en-US"/>
          </a:p>
        </p:txBody>
      </p:sp>
    </p:spTree>
    <p:extLst>
      <p:ext uri="{BB962C8B-B14F-4D97-AF65-F5344CB8AC3E}">
        <p14:creationId xmlns:p14="http://schemas.microsoft.com/office/powerpoint/2010/main" val="1219275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Understand Consumer </a:t>
            </a:r>
            <a:r>
              <a:rPr lang="en-US" sz="1200" b="1" i="0" kern="1200" dirty="0" smtClean="0">
                <a:solidFill>
                  <a:schemeClr val="tx1"/>
                </a:solidFill>
                <a:effectLst/>
                <a:latin typeface="+mn-lt"/>
                <a:ea typeface="+mn-ea"/>
                <a:cs typeface="+mn-cs"/>
              </a:rPr>
              <a:t>Demand</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2 – Invest In Your </a:t>
            </a:r>
            <a:r>
              <a:rPr lang="en-US" sz="1200" b="1" i="0" kern="1200" dirty="0" smtClean="0">
                <a:solidFill>
                  <a:schemeClr val="tx1"/>
                </a:solidFill>
                <a:effectLst/>
                <a:latin typeface="+mn-lt"/>
                <a:ea typeface="+mn-ea"/>
                <a:cs typeface="+mn-cs"/>
              </a:rPr>
              <a:t>Demand</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Supply</a:t>
            </a:r>
            <a:r>
              <a:rPr lang="en-US" sz="1200" b="0" i="0" kern="1200" dirty="0" smtClean="0">
                <a:solidFill>
                  <a:schemeClr val="tx1"/>
                </a:solidFill>
                <a:effectLst/>
                <a:latin typeface="+mn-lt"/>
                <a:ea typeface="+mn-ea"/>
                <a:cs typeface="+mn-cs"/>
              </a:rPr>
              <a:t> Planners. ...</a:t>
            </a:r>
          </a:p>
          <a:p>
            <a:r>
              <a:rPr lang="en-US" sz="1200" b="0" i="0" kern="1200" dirty="0" smtClean="0">
                <a:solidFill>
                  <a:schemeClr val="tx1"/>
                </a:solidFill>
                <a:effectLst/>
                <a:latin typeface="+mn-lt"/>
                <a:ea typeface="+mn-ea"/>
                <a:cs typeface="+mn-cs"/>
              </a:rPr>
              <a:t>3 – Forecasts Feed The </a:t>
            </a:r>
            <a:r>
              <a:rPr lang="en-US" sz="1200" b="1" i="0" kern="1200" dirty="0" smtClean="0">
                <a:solidFill>
                  <a:schemeClr val="tx1"/>
                </a:solidFill>
                <a:effectLst/>
                <a:latin typeface="+mn-lt"/>
                <a:ea typeface="+mn-ea"/>
                <a:cs typeface="+mn-cs"/>
              </a:rPr>
              <a:t>Supply</a:t>
            </a:r>
            <a:r>
              <a:rPr lang="en-US" sz="1200" b="0" i="0" kern="1200" dirty="0" smtClean="0">
                <a:solidFill>
                  <a:schemeClr val="tx1"/>
                </a:solidFill>
                <a:effectLst/>
                <a:latin typeface="+mn-lt"/>
                <a:ea typeface="+mn-ea"/>
                <a:cs typeface="+mn-cs"/>
              </a:rPr>
              <a:t> Plan. ...</a:t>
            </a:r>
          </a:p>
          <a:p>
            <a:r>
              <a:rPr lang="en-US" sz="1200" b="0" i="0" kern="1200" dirty="0" smtClean="0">
                <a:solidFill>
                  <a:schemeClr val="tx1"/>
                </a:solidFill>
                <a:effectLst/>
                <a:latin typeface="+mn-lt"/>
                <a:ea typeface="+mn-ea"/>
                <a:cs typeface="+mn-cs"/>
              </a:rPr>
              <a:t>4 – Integrate Pareto Analysis Into Your Target Stock Level. ...</a:t>
            </a:r>
          </a:p>
          <a:p>
            <a:r>
              <a:rPr lang="en-US" sz="1200" b="0" i="0" kern="1200" dirty="0" smtClean="0">
                <a:solidFill>
                  <a:schemeClr val="tx1"/>
                </a:solidFill>
                <a:effectLst/>
                <a:latin typeface="+mn-lt"/>
                <a:ea typeface="+mn-ea"/>
                <a:cs typeface="+mn-cs"/>
              </a:rPr>
              <a:t>5 – Optimize Order &amp; Replenishment Frequency.</a:t>
            </a:r>
          </a:p>
          <a:p>
            <a:r>
              <a:rPr lang="en-US" sz="1200" b="1" i="0" kern="1200" dirty="0" smtClean="0">
                <a:solidFill>
                  <a:schemeClr val="tx1"/>
                </a:solidFill>
                <a:effectLst/>
                <a:latin typeface="+mn-lt"/>
                <a:ea typeface="+mn-ea"/>
                <a:cs typeface="+mn-cs"/>
              </a:rPr>
              <a:t>Reduced inventory</a:t>
            </a:r>
            <a:r>
              <a:rPr lang="en-US" sz="1200" b="0" i="0" kern="1200" dirty="0" smtClean="0">
                <a:solidFill>
                  <a:schemeClr val="tx1"/>
                </a:solidFill>
                <a:effectLst/>
                <a:latin typeface="+mn-lt"/>
                <a:ea typeface="+mn-ea"/>
                <a:cs typeface="+mn-cs"/>
              </a:rPr>
              <a:t> saves your business carrying costs, storage costs, and transportation costs between warehouse facilities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35</a:t>
            </a:fld>
            <a:endParaRPr lang="en-US"/>
          </a:p>
        </p:txBody>
      </p:sp>
    </p:spTree>
    <p:extLst>
      <p:ext uri="{BB962C8B-B14F-4D97-AF65-F5344CB8AC3E}">
        <p14:creationId xmlns:p14="http://schemas.microsoft.com/office/powerpoint/2010/main" val="1624501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Web information system</a:t>
            </a:r>
            <a:r>
              <a:rPr lang="en-US" sz="1200" b="0" i="0" kern="1200" dirty="0" smtClean="0">
                <a:solidFill>
                  <a:schemeClr val="tx1"/>
                </a:solidFill>
                <a:effectLst/>
                <a:latin typeface="+mn-lt"/>
                <a:ea typeface="+mn-ea"/>
                <a:cs typeface="+mn-cs"/>
              </a:rPr>
              <a:t>, or </a:t>
            </a:r>
            <a:r>
              <a:rPr lang="en-US" sz="1200" b="1" i="0" kern="1200" dirty="0" smtClean="0">
                <a:solidFill>
                  <a:schemeClr val="tx1"/>
                </a:solidFill>
                <a:effectLst/>
                <a:latin typeface="+mn-lt"/>
                <a:ea typeface="+mn-ea"/>
                <a:cs typeface="+mn-cs"/>
              </a:rPr>
              <a:t>web</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based information system</a:t>
            </a:r>
            <a:r>
              <a:rPr lang="en-US" sz="1200" b="0" i="0" kern="1200" dirty="0" smtClean="0">
                <a:solidFill>
                  <a:schemeClr val="tx1"/>
                </a:solidFill>
                <a:effectLst/>
                <a:latin typeface="+mn-lt"/>
                <a:ea typeface="+mn-ea"/>
                <a:cs typeface="+mn-cs"/>
              </a:rPr>
              <a:t>, is an </a:t>
            </a:r>
            <a:r>
              <a:rPr lang="en-US" sz="1200" b="1" i="0" kern="1200" dirty="0" smtClean="0">
                <a:solidFill>
                  <a:schemeClr val="tx1"/>
                </a:solidFill>
                <a:effectLst/>
                <a:latin typeface="+mn-lt"/>
                <a:ea typeface="+mn-ea"/>
                <a:cs typeface="+mn-cs"/>
              </a:rPr>
              <a:t>information system</a:t>
            </a:r>
            <a:r>
              <a:rPr lang="en-US" sz="1200" b="0" i="0" kern="1200" dirty="0" smtClean="0">
                <a:solidFill>
                  <a:schemeClr val="tx1"/>
                </a:solidFill>
                <a:effectLst/>
                <a:latin typeface="+mn-lt"/>
                <a:ea typeface="+mn-ea"/>
                <a:cs typeface="+mn-cs"/>
              </a:rPr>
              <a:t> that uses </a:t>
            </a:r>
            <a:r>
              <a:rPr lang="en-US" sz="1200" b="1" i="0" kern="1200" dirty="0" smtClean="0">
                <a:solidFill>
                  <a:schemeClr val="tx1"/>
                </a:solidFill>
                <a:effectLst/>
                <a:latin typeface="+mn-lt"/>
                <a:ea typeface="+mn-ea"/>
                <a:cs typeface="+mn-cs"/>
              </a:rPr>
              <a:t>Internet web</a:t>
            </a:r>
            <a:r>
              <a:rPr lang="en-US" sz="1200" b="0" i="0" kern="1200" dirty="0" smtClean="0">
                <a:solidFill>
                  <a:schemeClr val="tx1"/>
                </a:solidFill>
                <a:effectLst/>
                <a:latin typeface="+mn-lt"/>
                <a:ea typeface="+mn-ea"/>
                <a:cs typeface="+mn-cs"/>
              </a:rPr>
              <a:t> technologies to deliver </a:t>
            </a:r>
            <a:r>
              <a:rPr lang="en-US" sz="1200" b="1" i="0" kern="1200" dirty="0" smtClean="0">
                <a:solidFill>
                  <a:schemeClr val="tx1"/>
                </a:solidFill>
                <a:effectLst/>
                <a:latin typeface="+mn-lt"/>
                <a:ea typeface="+mn-ea"/>
                <a:cs typeface="+mn-cs"/>
              </a:rPr>
              <a:t>information</a:t>
            </a:r>
            <a:r>
              <a:rPr lang="en-US" sz="1200" b="0" i="0" kern="1200" dirty="0" smtClean="0">
                <a:solidFill>
                  <a:schemeClr val="tx1"/>
                </a:solidFill>
                <a:effectLst/>
                <a:latin typeface="+mn-lt"/>
                <a:ea typeface="+mn-ea"/>
                <a:cs typeface="+mn-cs"/>
              </a:rPr>
              <a:t> and services, to users or other </a:t>
            </a:r>
            <a:r>
              <a:rPr lang="en-US" sz="1200" b="1" i="0" kern="1200" dirty="0" smtClean="0">
                <a:solidFill>
                  <a:schemeClr val="tx1"/>
                </a:solidFill>
                <a:effectLst/>
                <a:latin typeface="+mn-lt"/>
                <a:ea typeface="+mn-ea"/>
                <a:cs typeface="+mn-cs"/>
              </a:rPr>
              <a:t>information systems</a:t>
            </a:r>
            <a:r>
              <a:rPr lang="en-US" sz="1200" b="0" i="0" kern="1200" dirty="0" smtClean="0">
                <a:solidFill>
                  <a:schemeClr val="tx1"/>
                </a:solidFill>
                <a:effectLst/>
                <a:latin typeface="+mn-lt"/>
                <a:ea typeface="+mn-ea"/>
                <a:cs typeface="+mn-cs"/>
              </a:rPr>
              <a:t>/applications. It is a software </a:t>
            </a:r>
            <a:r>
              <a:rPr lang="en-US" sz="1200" b="1" i="0" kern="1200" dirty="0" smtClean="0">
                <a:solidFill>
                  <a:schemeClr val="tx1"/>
                </a:solidFill>
                <a:effectLst/>
                <a:latin typeface="+mn-lt"/>
                <a:ea typeface="+mn-ea"/>
                <a:cs typeface="+mn-cs"/>
              </a:rPr>
              <a:t>system</a:t>
            </a:r>
            <a:r>
              <a:rPr lang="en-US" sz="1200" b="0" i="0" kern="1200" dirty="0" smtClean="0">
                <a:solidFill>
                  <a:schemeClr val="tx1"/>
                </a:solidFill>
                <a:effectLst/>
                <a:latin typeface="+mn-lt"/>
                <a:ea typeface="+mn-ea"/>
                <a:cs typeface="+mn-cs"/>
              </a:rPr>
              <a:t> whose main purpose is to publish and maintain data by using hypertext-</a:t>
            </a:r>
            <a:r>
              <a:rPr lang="en-US" sz="1200" b="1" i="0" kern="1200" dirty="0" smtClean="0">
                <a:solidFill>
                  <a:schemeClr val="tx1"/>
                </a:solidFill>
                <a:effectLst/>
                <a:latin typeface="+mn-lt"/>
                <a:ea typeface="+mn-ea"/>
                <a:cs typeface="+mn-cs"/>
              </a:rPr>
              <a:t>based</a:t>
            </a:r>
            <a:r>
              <a:rPr lang="en-US" sz="1200" b="0" i="0" kern="1200" dirty="0" smtClean="0">
                <a:solidFill>
                  <a:schemeClr val="tx1"/>
                </a:solidFill>
                <a:effectLst/>
                <a:latin typeface="+mn-lt"/>
                <a:ea typeface="+mn-ea"/>
                <a:cs typeface="+mn-cs"/>
              </a:rPr>
              <a:t> principles.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6</a:t>
            </a:fld>
            <a:endParaRPr lang="en-US"/>
          </a:p>
        </p:txBody>
      </p:sp>
    </p:spTree>
    <p:extLst>
      <p:ext uri="{BB962C8B-B14F-4D97-AF65-F5344CB8AC3E}">
        <p14:creationId xmlns:p14="http://schemas.microsoft.com/office/powerpoint/2010/main" val="3371048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Identification: In order to implement BPI, </a:t>
            </a:r>
            <a:r>
              <a:rPr lang="en-US" sz="1200" b="1" i="0" kern="1200" dirty="0" smtClean="0">
                <a:solidFill>
                  <a:schemeClr val="tx1"/>
                </a:solidFill>
                <a:effectLst/>
                <a:latin typeface="+mn-lt"/>
                <a:ea typeface="+mn-ea"/>
                <a:cs typeface="+mn-cs"/>
              </a:rPr>
              <a:t>processes</a:t>
            </a:r>
            <a:r>
              <a:rPr lang="en-US" sz="1200" b="0" i="0" kern="1200" dirty="0" smtClean="0">
                <a:solidFill>
                  <a:schemeClr val="tx1"/>
                </a:solidFill>
                <a:effectLst/>
                <a:latin typeface="+mn-lt"/>
                <a:ea typeface="+mn-ea"/>
                <a:cs typeface="+mn-cs"/>
              </a:rPr>
              <a:t> must first be identified.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 business process is a logically related set of activities that defines how specific business tasks are performed, and it represents a unique way in which an organization coordinates work, information, and knowledge.</a:t>
            </a:r>
            <a:r>
              <a:rPr lang="en-US" sz="1200" b="1" i="0" kern="1200" dirty="0" smtClean="0">
                <a:solidFill>
                  <a:schemeClr val="tx1"/>
                </a:solidFill>
                <a:effectLst/>
                <a:latin typeface="+mn-lt"/>
                <a:ea typeface="+mn-ea"/>
                <a:cs typeface="+mn-cs"/>
              </a:rPr>
              <a:t> Process Coordination</a:t>
            </a:r>
            <a:r>
              <a:rPr lang="en-US" sz="1200" b="0" i="0" kern="1200" dirty="0" smtClean="0">
                <a:solidFill>
                  <a:schemeClr val="tx1"/>
                </a:solidFill>
                <a:effectLst/>
                <a:latin typeface="+mn-lt"/>
                <a:ea typeface="+mn-ea"/>
                <a:cs typeface="+mn-cs"/>
              </a:rPr>
              <a:t> is the management of dependencies among tasks and agents in an enterprise in order to reduce time and costs and improve the outcome. .</a:t>
            </a:r>
          </a:p>
          <a:p>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7</a:t>
            </a:fld>
            <a:endParaRPr lang="en-US"/>
          </a:p>
        </p:txBody>
      </p:sp>
    </p:spTree>
    <p:extLst>
      <p:ext uri="{BB962C8B-B14F-4D97-AF65-F5344CB8AC3E}">
        <p14:creationId xmlns:p14="http://schemas.microsoft.com/office/powerpoint/2010/main" val="301755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E-procurement</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electronic </a:t>
            </a:r>
            <a:r>
              <a:rPr lang="en-US" sz="1200" b="1" i="0" u="none" strike="noStrike" kern="1200" dirty="0" smtClean="0">
                <a:solidFill>
                  <a:schemeClr val="tx1"/>
                </a:solidFill>
                <a:effectLst/>
                <a:latin typeface="+mn-lt"/>
                <a:ea typeface="+mn-ea"/>
                <a:cs typeface="+mn-cs"/>
                <a:hlinkClick r:id="rId3" tooltip="Procurement"/>
              </a:rPr>
              <a:t>procurement</a:t>
            </a:r>
            <a:r>
              <a:rPr lang="en-US" sz="1200" b="0" i="0" kern="1200" dirty="0" smtClean="0">
                <a:solidFill>
                  <a:schemeClr val="tx1"/>
                </a:solidFill>
                <a:effectLst/>
                <a:latin typeface="+mn-lt"/>
                <a:ea typeface="+mn-ea"/>
                <a:cs typeface="+mn-cs"/>
              </a:rPr>
              <a:t>, sometimes also known as </a:t>
            </a:r>
            <a:r>
              <a:rPr lang="en-US" sz="1200" b="1" i="0" kern="1200" dirty="0" smtClean="0">
                <a:solidFill>
                  <a:schemeClr val="tx1"/>
                </a:solidFill>
                <a:effectLst/>
                <a:latin typeface="+mn-lt"/>
                <a:ea typeface="+mn-ea"/>
                <a:cs typeface="+mn-cs"/>
              </a:rPr>
              <a:t>supplier exchange</a:t>
            </a:r>
            <a:r>
              <a:rPr lang="en-US" sz="1200" b="0" i="0" kern="1200" dirty="0" smtClean="0">
                <a:solidFill>
                  <a:schemeClr val="tx1"/>
                </a:solidFill>
                <a:effectLst/>
                <a:latin typeface="+mn-lt"/>
                <a:ea typeface="+mn-ea"/>
                <a:cs typeface="+mn-cs"/>
              </a:rPr>
              <a:t>) is the </a:t>
            </a:r>
            <a:r>
              <a:rPr lang="en-US" sz="1200" b="0" i="0" u="none" strike="noStrike" kern="1200" dirty="0" smtClean="0">
                <a:solidFill>
                  <a:schemeClr val="tx1"/>
                </a:solidFill>
                <a:effectLst/>
                <a:latin typeface="+mn-lt"/>
                <a:ea typeface="+mn-ea"/>
                <a:cs typeface="+mn-cs"/>
                <a:hlinkClick r:id="rId4" tooltip="Business-to-business"/>
              </a:rPr>
              <a:t>business-to-business</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5" tooltip="Business-to-consumer"/>
              </a:rPr>
              <a:t>business-to-consumer</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6" tooltip="Business-to-government"/>
              </a:rPr>
              <a:t>business-to-government</a:t>
            </a:r>
            <a:r>
              <a:rPr lang="en-US" sz="1200" b="0" i="0" kern="1200" dirty="0" smtClean="0">
                <a:solidFill>
                  <a:schemeClr val="tx1"/>
                </a:solidFill>
                <a:effectLst/>
                <a:latin typeface="+mn-lt"/>
                <a:ea typeface="+mn-ea"/>
                <a:cs typeface="+mn-cs"/>
              </a:rPr>
              <a:t> purchase and sale of </a:t>
            </a:r>
            <a:r>
              <a:rPr lang="en-US" sz="1200" b="0" i="0" u="none" strike="noStrike" kern="1200" dirty="0" smtClean="0">
                <a:solidFill>
                  <a:schemeClr val="tx1"/>
                </a:solidFill>
                <a:effectLst/>
                <a:latin typeface="+mn-lt"/>
                <a:ea typeface="+mn-ea"/>
                <a:cs typeface="+mn-cs"/>
                <a:hlinkClick r:id="rId7" tooltip="Good (accounting)"/>
              </a:rPr>
              <a:t>supplies</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8" tooltip="Construction"/>
              </a:rPr>
              <a:t>work</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9" tooltip="Service (economics)"/>
              </a:rPr>
              <a:t>services</a:t>
            </a:r>
            <a:r>
              <a:rPr lang="en-US" sz="1200" b="0" i="0" kern="1200" dirty="0" smtClean="0">
                <a:solidFill>
                  <a:schemeClr val="tx1"/>
                </a:solidFill>
                <a:effectLst/>
                <a:latin typeface="+mn-lt"/>
                <a:ea typeface="+mn-ea"/>
                <a:cs typeface="+mn-cs"/>
              </a:rPr>
              <a:t> through the </a:t>
            </a:r>
            <a:r>
              <a:rPr lang="en-US" sz="1200" b="0" i="0" u="none" strike="noStrike" kern="1200" dirty="0" smtClean="0">
                <a:solidFill>
                  <a:schemeClr val="tx1"/>
                </a:solidFill>
                <a:effectLst/>
                <a:latin typeface="+mn-lt"/>
                <a:ea typeface="+mn-ea"/>
                <a:cs typeface="+mn-cs"/>
                <a:hlinkClick r:id="rId10" tooltip="Internet"/>
              </a:rPr>
              <a:t>Internet</a:t>
            </a:r>
            <a:r>
              <a:rPr lang="en-US" sz="1200" b="0" i="0" kern="1200" dirty="0" smtClean="0">
                <a:solidFill>
                  <a:schemeClr val="tx1"/>
                </a:solidFill>
                <a:effectLst/>
                <a:latin typeface="+mn-lt"/>
                <a:ea typeface="+mn-ea"/>
                <a:cs typeface="+mn-cs"/>
              </a:rPr>
              <a:t> as well as other information and networking systems, such as </a:t>
            </a:r>
            <a:r>
              <a:rPr lang="en-US" sz="1200" b="0" i="0" u="none" strike="noStrike" kern="1200" dirty="0" smtClean="0">
                <a:solidFill>
                  <a:schemeClr val="tx1"/>
                </a:solidFill>
                <a:effectLst/>
                <a:latin typeface="+mn-lt"/>
                <a:ea typeface="+mn-ea"/>
                <a:cs typeface="+mn-cs"/>
                <a:hlinkClick r:id="rId11" tooltip="Electronic data interchange"/>
              </a:rPr>
              <a:t>electronic data interchange</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12" tooltip="Enterprise resource planning"/>
              </a:rPr>
              <a:t>enterprise resource planning</a:t>
            </a:r>
            <a:r>
              <a:rPr lang="en-US" sz="1200" b="0" i="0" kern="1200" dirty="0" smtClean="0">
                <a:solidFill>
                  <a:schemeClr val="tx1"/>
                </a:solidFill>
                <a:effectLst/>
                <a:latin typeface="+mn-lt"/>
                <a:ea typeface="+mn-ea"/>
                <a:cs typeface="+mn-cs"/>
              </a:rPr>
              <a:t>..</a:t>
            </a:r>
          </a:p>
          <a:p>
            <a:r>
              <a:rPr lang="en-US" sz="1200" b="1" i="0" kern="1200" dirty="0" smtClean="0">
                <a:solidFill>
                  <a:schemeClr val="tx1"/>
                </a:solidFill>
                <a:effectLst/>
                <a:latin typeface="+mn-lt"/>
                <a:ea typeface="+mn-ea"/>
                <a:cs typeface="+mn-cs"/>
              </a:rPr>
              <a:t>Transaction processing</a:t>
            </a:r>
            <a:r>
              <a:rPr lang="en-US" sz="1200" b="0" i="0" kern="1200" dirty="0" smtClean="0">
                <a:solidFill>
                  <a:schemeClr val="tx1"/>
                </a:solidFill>
                <a:effectLst/>
                <a:latin typeface="+mn-lt"/>
                <a:ea typeface="+mn-ea"/>
                <a:cs typeface="+mn-cs"/>
              </a:rPr>
              <a:t> is information processing in </a:t>
            </a:r>
            <a:r>
              <a:rPr lang="en-US" sz="1200" b="0" i="0" u="none" strike="noStrike" kern="1200" dirty="0" smtClean="0">
                <a:solidFill>
                  <a:schemeClr val="tx1"/>
                </a:solidFill>
                <a:effectLst/>
                <a:latin typeface="+mn-lt"/>
                <a:ea typeface="+mn-ea"/>
                <a:cs typeface="+mn-cs"/>
                <a:hlinkClick r:id="rId13" tooltip="Computer science"/>
              </a:rPr>
              <a:t>computer science</a:t>
            </a:r>
            <a:r>
              <a:rPr lang="en-US" sz="1200" b="0" i="0" kern="1200" dirty="0" smtClean="0">
                <a:solidFill>
                  <a:schemeClr val="tx1"/>
                </a:solidFill>
                <a:effectLst/>
                <a:latin typeface="+mn-lt"/>
                <a:ea typeface="+mn-ea"/>
                <a:cs typeface="+mn-cs"/>
              </a:rPr>
              <a:t> that is divided into individual, indivisible operations called </a:t>
            </a:r>
            <a:r>
              <a:rPr lang="en-US" sz="1200" b="0" i="1" kern="1200" dirty="0" smtClean="0">
                <a:solidFill>
                  <a:schemeClr val="tx1"/>
                </a:solidFill>
                <a:effectLst/>
                <a:latin typeface="+mn-lt"/>
                <a:ea typeface="+mn-ea"/>
                <a:cs typeface="+mn-cs"/>
              </a:rPr>
              <a:t>transactions</a:t>
            </a:r>
            <a:r>
              <a:rPr lang="en-US" sz="1200" b="0" i="0" kern="1200" dirty="0" smtClean="0">
                <a:solidFill>
                  <a:schemeClr val="tx1"/>
                </a:solidFill>
                <a:effectLst/>
                <a:latin typeface="+mn-lt"/>
                <a:ea typeface="+mn-ea"/>
                <a:cs typeface="+mn-cs"/>
              </a:rPr>
              <a:t>. Each transaction must succeed or </a:t>
            </a:r>
            <a:r>
              <a:rPr lang="en-US" sz="1200" b="0" i="0" u="none" strike="noStrike" kern="1200" dirty="0" smtClean="0">
                <a:solidFill>
                  <a:schemeClr val="tx1"/>
                </a:solidFill>
                <a:effectLst/>
                <a:latin typeface="+mn-lt"/>
                <a:ea typeface="+mn-ea"/>
                <a:cs typeface="+mn-cs"/>
                <a:hlinkClick r:id="rId14" tooltip="Failure"/>
              </a:rPr>
              <a:t>fail</a:t>
            </a:r>
            <a:r>
              <a:rPr lang="en-US" sz="1200" b="0" i="0" kern="1200" dirty="0" smtClean="0">
                <a:solidFill>
                  <a:schemeClr val="tx1"/>
                </a:solidFill>
                <a:effectLst/>
                <a:latin typeface="+mn-lt"/>
                <a:ea typeface="+mn-ea"/>
                <a:cs typeface="+mn-cs"/>
              </a:rPr>
              <a:t> as a complete unit; it can never be only partially complete.</a:t>
            </a:r>
          </a:p>
          <a:p>
            <a:r>
              <a:rPr lang="en-US" sz="1200" b="1" i="0" kern="1200" dirty="0" smtClean="0">
                <a:solidFill>
                  <a:schemeClr val="tx1"/>
                </a:solidFill>
                <a:effectLst/>
                <a:latin typeface="+mn-lt"/>
                <a:ea typeface="+mn-ea"/>
                <a:cs typeface="+mn-cs"/>
              </a:rPr>
              <a:t>Transactions</a:t>
            </a:r>
            <a:r>
              <a:rPr lang="en-US" sz="1200" b="0" i="0" kern="1200" dirty="0" smtClean="0">
                <a:solidFill>
                  <a:schemeClr val="tx1"/>
                </a:solidFill>
                <a:effectLst/>
                <a:latin typeface="+mn-lt"/>
                <a:ea typeface="+mn-ea"/>
                <a:cs typeface="+mn-cs"/>
              </a:rPr>
              <a:t> ensure that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oriented</a:t>
            </a:r>
            <a:r>
              <a:rPr lang="en-US" sz="1200" b="0" i="0" kern="1200" dirty="0" smtClean="0">
                <a:solidFill>
                  <a:schemeClr val="tx1"/>
                </a:solidFill>
                <a:effectLst/>
                <a:latin typeface="+mn-lt"/>
                <a:ea typeface="+mn-ea"/>
                <a:cs typeface="+mn-cs"/>
              </a:rPr>
              <a:t> resources are not permanently updated unless all operations within the </a:t>
            </a:r>
            <a:r>
              <a:rPr lang="en-US" sz="1200" b="1" i="0" kern="1200" dirty="0" smtClean="0">
                <a:solidFill>
                  <a:schemeClr val="tx1"/>
                </a:solidFill>
                <a:effectLst/>
                <a:latin typeface="+mn-lt"/>
                <a:ea typeface="+mn-ea"/>
                <a:cs typeface="+mn-cs"/>
              </a:rPr>
              <a:t>transactional</a:t>
            </a:r>
            <a:r>
              <a:rPr lang="en-US" sz="1200" b="0" i="0" kern="1200" dirty="0" smtClean="0">
                <a:solidFill>
                  <a:schemeClr val="tx1"/>
                </a:solidFill>
                <a:effectLst/>
                <a:latin typeface="+mn-lt"/>
                <a:ea typeface="+mn-ea"/>
                <a:cs typeface="+mn-cs"/>
              </a:rPr>
              <a:t> unit complete successfully</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8</a:t>
            </a:fld>
            <a:endParaRPr lang="en-US"/>
          </a:p>
        </p:txBody>
      </p:sp>
    </p:spTree>
    <p:extLst>
      <p:ext uri="{BB962C8B-B14F-4D97-AF65-F5344CB8AC3E}">
        <p14:creationId xmlns:p14="http://schemas.microsoft.com/office/powerpoint/2010/main" val="4091587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Oracle's </a:t>
            </a:r>
            <a:r>
              <a:rPr lang="en-US" sz="1200" b="1" i="0" kern="1200" dirty="0" smtClean="0">
                <a:solidFill>
                  <a:schemeClr val="tx1"/>
                </a:solidFill>
                <a:effectLst/>
                <a:latin typeface="+mn-lt"/>
                <a:ea typeface="+mn-ea"/>
                <a:cs typeface="+mn-cs"/>
              </a:rPr>
              <a:t>PeopleSoft</a:t>
            </a:r>
            <a:r>
              <a:rPr lang="en-US" sz="1200" b="0" i="0" kern="1200" dirty="0" smtClean="0">
                <a:solidFill>
                  <a:schemeClr val="tx1"/>
                </a:solidFill>
                <a:effectLst/>
                <a:latin typeface="+mn-lt"/>
                <a:ea typeface="+mn-ea"/>
                <a:cs typeface="+mn-cs"/>
              </a:rPr>
              <a:t> applications are designed to address the most complex business requirements. They provide comprehensive business and industry solutions, enabling organizations to increase productivity, accelerate business performance, and provide a lower cost of ownership.</a:t>
            </a:r>
          </a:p>
          <a:p>
            <a:r>
              <a:rPr lang="en-US" sz="1200" b="1" i="0" kern="1200" dirty="0" smtClean="0">
                <a:solidFill>
                  <a:schemeClr val="tx1"/>
                </a:solidFill>
                <a:effectLst/>
                <a:latin typeface="+mn-lt"/>
                <a:ea typeface="+mn-ea"/>
                <a:cs typeface="+mn-cs"/>
              </a:rPr>
              <a:t>Data modeling</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data </a:t>
            </a:r>
            <a:r>
              <a:rPr lang="en-US" sz="1200" b="1" i="0" kern="1200" dirty="0" err="1" smtClean="0">
                <a:solidFill>
                  <a:schemeClr val="tx1"/>
                </a:solidFill>
                <a:effectLst/>
                <a:latin typeface="+mn-lt"/>
                <a:ea typeface="+mn-ea"/>
                <a:cs typeface="+mn-cs"/>
              </a:rPr>
              <a:t>modelling</a:t>
            </a:r>
            <a:r>
              <a:rPr lang="en-US" sz="1200" b="0" i="0" kern="1200" dirty="0" smtClean="0">
                <a:solidFill>
                  <a:schemeClr val="tx1"/>
                </a:solidFill>
                <a:effectLst/>
                <a:latin typeface="+mn-lt"/>
                <a:ea typeface="+mn-ea"/>
                <a:cs typeface="+mn-cs"/>
              </a:rPr>
              <a:t>) is the process of creating a </a:t>
            </a:r>
            <a:r>
              <a:rPr lang="en-US" sz="1200" b="1" i="0" kern="1200" dirty="0" smtClean="0">
                <a:solidFill>
                  <a:schemeClr val="tx1"/>
                </a:solidFill>
                <a:effectLst/>
                <a:latin typeface="+mn-lt"/>
                <a:ea typeface="+mn-ea"/>
                <a:cs typeface="+mn-cs"/>
              </a:rPr>
              <a:t>data model</a:t>
            </a:r>
            <a:r>
              <a:rPr lang="en-US" sz="1200" b="0" i="0" kern="1200" dirty="0" smtClean="0">
                <a:solidFill>
                  <a:schemeClr val="tx1"/>
                </a:solidFill>
                <a:effectLst/>
                <a:latin typeface="+mn-lt"/>
                <a:ea typeface="+mn-ea"/>
                <a:cs typeface="+mn-cs"/>
              </a:rPr>
              <a:t> for the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to be stored in a </a:t>
            </a:r>
            <a:r>
              <a:rPr lang="en-US" sz="1200" b="1" i="0" kern="1200" dirty="0" smtClean="0">
                <a:solidFill>
                  <a:schemeClr val="tx1"/>
                </a:solidFill>
                <a:effectLst/>
                <a:latin typeface="+mn-lt"/>
                <a:ea typeface="+mn-ea"/>
                <a:cs typeface="+mn-cs"/>
              </a:rPr>
              <a:t>database</a:t>
            </a:r>
            <a:r>
              <a:rPr lang="en-US" sz="1200" b="0" i="0" kern="1200" dirty="0" smtClean="0">
                <a:solidFill>
                  <a:schemeClr val="tx1"/>
                </a:solidFill>
                <a:effectLst/>
                <a:latin typeface="+mn-lt"/>
                <a:ea typeface="+mn-ea"/>
                <a:cs typeface="+mn-cs"/>
              </a:rPr>
              <a:t>. This </a:t>
            </a:r>
            <a:r>
              <a:rPr lang="en-US" sz="1200" b="1" i="0" kern="1200" dirty="0" smtClean="0">
                <a:solidFill>
                  <a:schemeClr val="tx1"/>
                </a:solidFill>
                <a:effectLst/>
                <a:latin typeface="+mn-lt"/>
                <a:ea typeface="+mn-ea"/>
                <a:cs typeface="+mn-cs"/>
              </a:rPr>
              <a:t>data model</a:t>
            </a:r>
            <a:r>
              <a:rPr lang="en-US" sz="1200" b="0" i="0" kern="1200" dirty="0" smtClean="0">
                <a:solidFill>
                  <a:schemeClr val="tx1"/>
                </a:solidFill>
                <a:effectLst/>
                <a:latin typeface="+mn-lt"/>
                <a:ea typeface="+mn-ea"/>
                <a:cs typeface="+mn-cs"/>
              </a:rPr>
              <a:t> is a conceptual representation of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objects, the associations between different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objects, and the rules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9</a:t>
            </a:fld>
            <a:endParaRPr lang="en-US"/>
          </a:p>
        </p:txBody>
      </p:sp>
    </p:spTree>
    <p:extLst>
      <p:ext uri="{BB962C8B-B14F-4D97-AF65-F5344CB8AC3E}">
        <p14:creationId xmlns:p14="http://schemas.microsoft.com/office/powerpoint/2010/main" val="50392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Master data reconciliation</a:t>
            </a:r>
            <a:r>
              <a:rPr lang="en-US" sz="1200" b="0" i="0" kern="1200" dirty="0" smtClean="0">
                <a:solidFill>
                  <a:schemeClr val="tx1"/>
                </a:solidFill>
                <a:effectLst/>
                <a:latin typeface="+mn-lt"/>
                <a:ea typeface="+mn-ea"/>
                <a:cs typeface="+mn-cs"/>
              </a:rPr>
              <a:t> is a technique of </a:t>
            </a:r>
            <a:r>
              <a:rPr lang="en-US" sz="1200" b="1" i="0" kern="1200" dirty="0" smtClean="0">
                <a:solidFill>
                  <a:schemeClr val="tx1"/>
                </a:solidFill>
                <a:effectLst/>
                <a:latin typeface="+mn-lt"/>
                <a:ea typeface="+mn-ea"/>
                <a:cs typeface="+mn-cs"/>
              </a:rPr>
              <a:t>reconciling</a:t>
            </a:r>
            <a:r>
              <a:rPr lang="en-US" sz="1200" b="0" i="0" kern="1200" dirty="0" smtClean="0">
                <a:solidFill>
                  <a:schemeClr val="tx1"/>
                </a:solidFill>
                <a:effectLst/>
                <a:latin typeface="+mn-lt"/>
                <a:ea typeface="+mn-ea"/>
                <a:cs typeface="+mn-cs"/>
              </a:rPr>
              <a:t> only the </a:t>
            </a:r>
            <a:r>
              <a:rPr lang="en-US" sz="1200" b="1" i="0" kern="1200" dirty="0" smtClean="0">
                <a:solidFill>
                  <a:schemeClr val="tx1"/>
                </a:solidFill>
                <a:effectLst/>
                <a:latin typeface="+mn-lt"/>
                <a:ea typeface="+mn-ea"/>
                <a:cs typeface="+mn-cs"/>
              </a:rPr>
              <a:t>master data</a:t>
            </a:r>
            <a:r>
              <a:rPr lang="en-US" sz="1200" b="0" i="0" kern="1200" dirty="0" smtClean="0">
                <a:solidFill>
                  <a:schemeClr val="tx1"/>
                </a:solidFill>
                <a:effectLst/>
                <a:latin typeface="+mn-lt"/>
                <a:ea typeface="+mn-ea"/>
                <a:cs typeface="+mn-cs"/>
              </a:rPr>
              <a:t> between source and target.</a:t>
            </a:r>
            <a:r>
              <a:rPr lang="en-US" sz="1200" b="1" i="0" kern="1200" dirty="0" smtClean="0">
                <a:solidFill>
                  <a:schemeClr val="tx1"/>
                </a:solidFill>
                <a:effectLst/>
                <a:latin typeface="+mn-lt"/>
                <a:ea typeface="+mn-ea"/>
                <a:cs typeface="+mn-cs"/>
              </a:rPr>
              <a:t> Data</a:t>
            </a:r>
            <a:r>
              <a:rPr lang="en-US" sz="1200" b="0" i="0" kern="1200" dirty="0" smtClean="0">
                <a:solidFill>
                  <a:schemeClr val="tx1"/>
                </a:solidFill>
                <a:effectLst/>
                <a:latin typeface="+mn-lt"/>
                <a:ea typeface="+mn-ea"/>
                <a:cs typeface="+mn-cs"/>
              </a:rPr>
              <a:t> reconciliation (DR) is a term typically used to describe a verification phase during a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migration where the target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is compared against original source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to ensure that the migration architecture has transferred the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correctly.</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10</a:t>
            </a:fld>
            <a:endParaRPr lang="en-US"/>
          </a:p>
        </p:txBody>
      </p:sp>
    </p:spTree>
    <p:extLst>
      <p:ext uri="{BB962C8B-B14F-4D97-AF65-F5344CB8AC3E}">
        <p14:creationId xmlns:p14="http://schemas.microsoft.com/office/powerpoint/2010/main" val="2441742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Operational efficiency</a:t>
            </a:r>
            <a:r>
              <a:rPr lang="en-US" sz="1200" b="0" i="0" kern="1200" dirty="0" smtClean="0">
                <a:solidFill>
                  <a:schemeClr val="tx1"/>
                </a:solidFill>
                <a:effectLst/>
                <a:latin typeface="+mn-lt"/>
                <a:ea typeface="+mn-ea"/>
                <a:cs typeface="+mn-cs"/>
              </a:rPr>
              <a:t> is the capability of an enterprise to deliver products or services to its customers in the most cost-effective manner possible while still ensuring the high quality of its products, service and support.</a:t>
            </a:r>
          </a:p>
          <a:p>
            <a:r>
              <a:rPr lang="en-US" sz="1200" b="1" i="0" kern="1200" dirty="0" smtClean="0">
                <a:solidFill>
                  <a:schemeClr val="tx1"/>
                </a:solidFill>
                <a:effectLst/>
                <a:latin typeface="+mn-lt"/>
                <a:ea typeface="+mn-ea"/>
                <a:cs typeface="+mn-cs"/>
              </a:rPr>
              <a:t>Decision making</a:t>
            </a:r>
            <a:r>
              <a:rPr lang="en-US" sz="1200" b="0" i="0" kern="1200" dirty="0" smtClean="0">
                <a:solidFill>
                  <a:schemeClr val="tx1"/>
                </a:solidFill>
                <a:effectLst/>
                <a:latin typeface="+mn-lt"/>
                <a:ea typeface="+mn-ea"/>
                <a:cs typeface="+mn-cs"/>
              </a:rPr>
              <a:t> is the process of </a:t>
            </a:r>
            <a:r>
              <a:rPr lang="en-US" sz="1200" b="1" i="0" kern="1200" dirty="0" smtClean="0">
                <a:solidFill>
                  <a:schemeClr val="tx1"/>
                </a:solidFill>
                <a:effectLst/>
                <a:latin typeface="+mn-lt"/>
                <a:ea typeface="+mn-ea"/>
                <a:cs typeface="+mn-cs"/>
              </a:rPr>
              <a:t>making</a:t>
            </a:r>
            <a:r>
              <a:rPr lang="en-US" sz="1200" b="0" i="0" kern="1200" dirty="0" smtClean="0">
                <a:solidFill>
                  <a:schemeClr val="tx1"/>
                </a:solidFill>
                <a:effectLst/>
                <a:latin typeface="+mn-lt"/>
                <a:ea typeface="+mn-ea"/>
                <a:cs typeface="+mn-cs"/>
              </a:rPr>
              <a:t> choices by identifying a </a:t>
            </a:r>
            <a:r>
              <a:rPr lang="en-US" sz="1200" b="1" i="0" kern="1200" dirty="0" smtClean="0">
                <a:solidFill>
                  <a:schemeClr val="tx1"/>
                </a:solidFill>
                <a:effectLst/>
                <a:latin typeface="+mn-lt"/>
                <a:ea typeface="+mn-ea"/>
                <a:cs typeface="+mn-cs"/>
              </a:rPr>
              <a:t>decision</a:t>
            </a:r>
            <a:r>
              <a:rPr lang="en-US" sz="1200" b="0" i="0" kern="1200" dirty="0" smtClean="0">
                <a:solidFill>
                  <a:schemeClr val="tx1"/>
                </a:solidFill>
                <a:effectLst/>
                <a:latin typeface="+mn-lt"/>
                <a:ea typeface="+mn-ea"/>
                <a:cs typeface="+mn-cs"/>
              </a:rPr>
              <a:t>, gathering information, and assessing alternative resolutions. Using a step-by-step </a:t>
            </a:r>
            <a:r>
              <a:rPr lang="en-US" sz="1200" b="1" i="0" kern="1200" dirty="0" smtClean="0">
                <a:solidFill>
                  <a:schemeClr val="tx1"/>
                </a:solidFill>
                <a:effectLst/>
                <a:latin typeface="+mn-lt"/>
                <a:ea typeface="+mn-ea"/>
                <a:cs typeface="+mn-cs"/>
              </a:rPr>
              <a:t>decision</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making</a:t>
            </a:r>
            <a:r>
              <a:rPr lang="en-US" sz="1200" b="0" i="0" kern="1200" dirty="0" smtClean="0">
                <a:solidFill>
                  <a:schemeClr val="tx1"/>
                </a:solidFill>
                <a:effectLst/>
                <a:latin typeface="+mn-lt"/>
                <a:ea typeface="+mn-ea"/>
                <a:cs typeface="+mn-cs"/>
              </a:rPr>
              <a:t> process can help you make more deliberate, thoughtful </a:t>
            </a:r>
            <a:r>
              <a:rPr lang="en-US" sz="1200" b="1" i="0" kern="1200" dirty="0" smtClean="0">
                <a:solidFill>
                  <a:schemeClr val="tx1"/>
                </a:solidFill>
                <a:effectLst/>
                <a:latin typeface="+mn-lt"/>
                <a:ea typeface="+mn-ea"/>
                <a:cs typeface="+mn-cs"/>
              </a:rPr>
              <a:t>decisions</a:t>
            </a:r>
            <a:r>
              <a:rPr lang="en-US" sz="1200" b="0" i="0" kern="1200" dirty="0" smtClean="0">
                <a:solidFill>
                  <a:schemeClr val="tx1"/>
                </a:solidFill>
                <a:effectLst/>
                <a:latin typeface="+mn-lt"/>
                <a:ea typeface="+mn-ea"/>
                <a:cs typeface="+mn-cs"/>
              </a:rPr>
              <a:t> by organizing relevant information and defining alternatives.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16</a:t>
            </a:fld>
            <a:endParaRPr lang="en-US"/>
          </a:p>
        </p:txBody>
      </p:sp>
    </p:spTree>
    <p:extLst>
      <p:ext uri="{BB962C8B-B14F-4D97-AF65-F5344CB8AC3E}">
        <p14:creationId xmlns:p14="http://schemas.microsoft.com/office/powerpoint/2010/main" val="1469493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Cloud computing</a:t>
            </a:r>
            <a:r>
              <a:rPr lang="en-US" sz="1200" b="0" i="0" kern="1200" dirty="0" smtClean="0">
                <a:solidFill>
                  <a:schemeClr val="tx1"/>
                </a:solidFill>
                <a:effectLst/>
                <a:latin typeface="+mn-lt"/>
                <a:ea typeface="+mn-ea"/>
                <a:cs typeface="+mn-cs"/>
              </a:rPr>
              <a:t> is the on-demand availability of computer system resources, especially data</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18</a:t>
            </a:fld>
            <a:endParaRPr lang="en-US"/>
          </a:p>
        </p:txBody>
      </p:sp>
    </p:spTree>
    <p:extLst>
      <p:ext uri="{BB962C8B-B14F-4D97-AF65-F5344CB8AC3E}">
        <p14:creationId xmlns:p14="http://schemas.microsoft.com/office/powerpoint/2010/main" val="2358843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raw material</a:t>
            </a:r>
            <a:r>
              <a:rPr lang="en-US" sz="1200" b="0" i="0" kern="1200" dirty="0" smtClean="0">
                <a:solidFill>
                  <a:schemeClr val="tx1"/>
                </a:solidFill>
                <a:effectLst/>
                <a:latin typeface="+mn-lt"/>
                <a:ea typeface="+mn-ea"/>
                <a:cs typeface="+mn-cs"/>
              </a:rPr>
              <a:t>, also known as a feedstock, unprocessed </a:t>
            </a:r>
            <a:r>
              <a:rPr lang="en-US" sz="1200" b="1" i="0" kern="1200" dirty="0" smtClean="0">
                <a:solidFill>
                  <a:schemeClr val="tx1"/>
                </a:solidFill>
                <a:effectLst/>
                <a:latin typeface="+mn-lt"/>
                <a:ea typeface="+mn-ea"/>
                <a:cs typeface="+mn-cs"/>
              </a:rPr>
              <a:t>material</a:t>
            </a:r>
            <a:r>
              <a:rPr lang="en-US" sz="1200" b="0" i="0" kern="1200" dirty="0" smtClean="0">
                <a:solidFill>
                  <a:schemeClr val="tx1"/>
                </a:solidFill>
                <a:effectLst/>
                <a:latin typeface="+mn-lt"/>
                <a:ea typeface="+mn-ea"/>
                <a:cs typeface="+mn-cs"/>
              </a:rPr>
              <a:t>, or primary commodity, is a basic </a:t>
            </a:r>
            <a:r>
              <a:rPr lang="en-US" sz="1200" b="1" i="0" kern="1200" dirty="0" smtClean="0">
                <a:solidFill>
                  <a:schemeClr val="tx1"/>
                </a:solidFill>
                <a:effectLst/>
                <a:latin typeface="+mn-lt"/>
                <a:ea typeface="+mn-ea"/>
                <a:cs typeface="+mn-cs"/>
              </a:rPr>
              <a:t>material</a:t>
            </a:r>
            <a:r>
              <a:rPr lang="en-US" sz="1200" b="0" i="0" kern="1200" dirty="0" smtClean="0">
                <a:solidFill>
                  <a:schemeClr val="tx1"/>
                </a:solidFill>
                <a:effectLst/>
                <a:latin typeface="+mn-lt"/>
                <a:ea typeface="+mn-ea"/>
                <a:cs typeface="+mn-cs"/>
              </a:rPr>
              <a:t> that is used to produce goods, finished products, energy, or intermediate </a:t>
            </a:r>
            <a:r>
              <a:rPr lang="en-US" sz="1200" b="1" i="0" kern="1200" dirty="0" smtClean="0">
                <a:solidFill>
                  <a:schemeClr val="tx1"/>
                </a:solidFill>
                <a:effectLst/>
                <a:latin typeface="+mn-lt"/>
                <a:ea typeface="+mn-ea"/>
                <a:cs typeface="+mn-cs"/>
              </a:rPr>
              <a:t>materials</a:t>
            </a:r>
            <a:r>
              <a:rPr lang="en-US" sz="1200" b="0" i="0" kern="1200" dirty="0" smtClean="0">
                <a:solidFill>
                  <a:schemeClr val="tx1"/>
                </a:solidFill>
                <a:effectLst/>
                <a:latin typeface="+mn-lt"/>
                <a:ea typeface="+mn-ea"/>
                <a:cs typeface="+mn-cs"/>
              </a:rPr>
              <a:t> that are feedstock for future finished products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19</a:t>
            </a:fld>
            <a:endParaRPr lang="en-US"/>
          </a:p>
        </p:txBody>
      </p:sp>
    </p:spTree>
    <p:extLst>
      <p:ext uri="{BB962C8B-B14F-4D97-AF65-F5344CB8AC3E}">
        <p14:creationId xmlns:p14="http://schemas.microsoft.com/office/powerpoint/2010/main" val="1530436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28B2680-9E31-48E9-9694-FA3672CECE2F}" type="datetimeFigureOut">
              <a:rPr lang="en-US" smtClean="0"/>
              <a:t>10/22/2020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619CE17-A19A-44A8-AD2A-9D83AC20F7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28B2680-9E31-48E9-9694-FA3672CECE2F}" type="datetimeFigureOut">
              <a:rPr lang="en-US" smtClean="0"/>
              <a:t>10/22/2020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28B2680-9E31-48E9-9694-FA3672CECE2F}" type="datetimeFigureOut">
              <a:rPr lang="en-US" smtClean="0"/>
              <a:t>10/22/2020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28B2680-9E31-48E9-9694-FA3672CECE2F}" type="datetimeFigureOut">
              <a:rPr lang="en-US" smtClean="0"/>
              <a:t>10/22/2020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619CE17-A19A-44A8-AD2A-9D83AC20F72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28B2680-9E31-48E9-9694-FA3672CECE2F}" type="datetimeFigureOut">
              <a:rPr lang="en-US" smtClean="0"/>
              <a:t>10/22/2020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619CE17-A19A-44A8-AD2A-9D83AC20F7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Enterprise system </a:t>
            </a:r>
            <a:r>
              <a:rPr lang="en-US" smtClean="0"/>
              <a:t/>
            </a:r>
            <a:br>
              <a:rPr lang="en-US" smtClean="0"/>
            </a:br>
            <a:r>
              <a:rPr lang="en-US" smtClean="0"/>
              <a:t>lecture#1,2 </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Nadia </a:t>
            </a:r>
            <a:r>
              <a:rPr lang="en-US" dirty="0" err="1" smtClean="0"/>
              <a:t>khizar</a:t>
            </a:r>
            <a:r>
              <a:rPr lang="en-US" dirty="0" smtClean="0"/>
              <a:t> </a:t>
            </a:r>
            <a:endParaRPr lang="en-US" dirty="0"/>
          </a:p>
        </p:txBody>
      </p:sp>
    </p:spTree>
    <p:extLst>
      <p:ext uri="{BB962C8B-B14F-4D97-AF65-F5344CB8AC3E}">
        <p14:creationId xmlns:p14="http://schemas.microsoft.com/office/powerpoint/2010/main" val="3713294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5700" b="1" dirty="0" smtClean="0"/>
              <a:t>Integration</a:t>
            </a:r>
            <a:r>
              <a:rPr lang="en-US" dirty="0" smtClean="0"/>
              <a:t>: Ensures a single consistent version of enterprise data for sharing throughout the enterprise.</a:t>
            </a:r>
          </a:p>
          <a:p>
            <a:r>
              <a:rPr lang="en-US" sz="4100" b="1" dirty="0" smtClean="0"/>
              <a:t>Master data management: </a:t>
            </a:r>
            <a:r>
              <a:rPr lang="en-US" dirty="0" smtClean="0"/>
              <a:t>Enterprise data can be generated from multiple applications, requiring the need to identify, map, and </a:t>
            </a:r>
            <a:r>
              <a:rPr lang="en-US" b="1" dirty="0" smtClean="0"/>
              <a:t>reconcile Master </a:t>
            </a:r>
            <a:r>
              <a:rPr lang="en-US" dirty="0" smtClean="0"/>
              <a:t>Data across enterprise applications to reduce duplicative data.</a:t>
            </a:r>
          </a:p>
          <a:p>
            <a:r>
              <a:rPr lang="en-US" sz="4100" b="1" dirty="0" smtClean="0"/>
              <a:t>Quality</a:t>
            </a:r>
            <a:r>
              <a:rPr lang="en-US" dirty="0" smtClean="0"/>
              <a:t>: Data quality is achieved through consistent business processes and monitored at the enterprise application level.</a:t>
            </a:r>
          </a:p>
          <a:p>
            <a:r>
              <a:rPr lang="en-US" sz="4100" b="1" dirty="0" smtClean="0"/>
              <a:t>Availability</a:t>
            </a:r>
            <a:r>
              <a:rPr lang="en-US" dirty="0" smtClean="0"/>
              <a:t>:  Enterprise data must be available through a number of systems, methods and tools to a variety of users</a:t>
            </a:r>
          </a:p>
          <a:p>
            <a:endParaRPr lang="en-US" dirty="0"/>
          </a:p>
        </p:txBody>
      </p:sp>
      <p:sp>
        <p:nvSpPr>
          <p:cNvPr id="2" name="Title 1"/>
          <p:cNvSpPr>
            <a:spLocks noGrp="1"/>
          </p:cNvSpPr>
          <p:nvPr>
            <p:ph type="title"/>
          </p:nvPr>
        </p:nvSpPr>
        <p:spPr/>
        <p:txBody>
          <a:bodyPr>
            <a:normAutofit fontScale="90000"/>
          </a:bodyPr>
          <a:lstStyle/>
          <a:p>
            <a:r>
              <a:rPr lang="en-US" b="1" dirty="0" smtClean="0"/>
              <a:t>Characteristics and usage of enterprise data include</a:t>
            </a:r>
            <a:endParaRPr lang="en-US" dirty="0"/>
          </a:p>
        </p:txBody>
      </p:sp>
    </p:spTree>
    <p:extLst>
      <p:ext uri="{BB962C8B-B14F-4D97-AF65-F5344CB8AC3E}">
        <p14:creationId xmlns:p14="http://schemas.microsoft.com/office/powerpoint/2010/main" val="215224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Usability</a:t>
            </a:r>
            <a:r>
              <a:rPr lang="en-US" dirty="0" smtClean="0"/>
              <a:t>: The value of data is based on the ability to answer critical questions to meet specific business needs and decisions.</a:t>
            </a:r>
          </a:p>
          <a:p>
            <a:r>
              <a:rPr lang="en-US" b="1" dirty="0" smtClean="0"/>
              <a:t>Security</a:t>
            </a:r>
            <a:r>
              <a:rPr lang="en-US" dirty="0" smtClean="0"/>
              <a:t>: In addition to being available and usable, enterprise data must be secure.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017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Course information such as term (1169 = Fall 2016), course description (</a:t>
            </a:r>
            <a:r>
              <a:rPr lang="en-US" dirty="0" err="1" smtClean="0"/>
              <a:t>Descr</a:t>
            </a:r>
            <a:r>
              <a:rPr lang="en-US" dirty="0" smtClean="0"/>
              <a:t> = Biochemistry) and subject (BIOC) from the PeopleSoft system and corresponding student enrollment data are examples of enterprise student data.</a:t>
            </a:r>
          </a:p>
          <a:p>
            <a:r>
              <a:rPr lang="en-US" dirty="0" smtClean="0"/>
              <a:t>Human Resources (HR) information such as job code (9790B2), Job </a:t>
            </a:r>
            <a:r>
              <a:rPr lang="en-US" dirty="0" err="1" smtClean="0"/>
              <a:t>Code_Descr</a:t>
            </a:r>
            <a:r>
              <a:rPr lang="en-US" dirty="0" smtClean="0"/>
              <a:t> (Business/Systems Analyst 2), and corresponding employee data are examples of HR data from PeopleSoft.</a:t>
            </a:r>
          </a:p>
          <a:p>
            <a:endParaRPr lang="en-US" dirty="0"/>
          </a:p>
        </p:txBody>
      </p:sp>
      <p:sp>
        <p:nvSpPr>
          <p:cNvPr id="2" name="Title 1"/>
          <p:cNvSpPr>
            <a:spLocks noGrp="1"/>
          </p:cNvSpPr>
          <p:nvPr>
            <p:ph type="title"/>
          </p:nvPr>
        </p:nvSpPr>
        <p:spPr/>
        <p:txBody>
          <a:bodyPr>
            <a:normAutofit fontScale="90000"/>
          </a:bodyPr>
          <a:lstStyle/>
          <a:p>
            <a:r>
              <a:rPr lang="en-US" b="1" dirty="0" smtClean="0"/>
              <a:t>Examples of enterprise data include:</a:t>
            </a:r>
            <a:endParaRPr lang="en-US" dirty="0"/>
          </a:p>
        </p:txBody>
      </p:sp>
    </p:spTree>
    <p:extLst>
      <p:ext uri="{BB962C8B-B14F-4D97-AF65-F5344CB8AC3E}">
        <p14:creationId xmlns:p14="http://schemas.microsoft.com/office/powerpoint/2010/main" val="349433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Examples of financial information includes </a:t>
            </a:r>
            <a:r>
              <a:rPr lang="en-US" dirty="0" err="1" smtClean="0"/>
              <a:t>Dept</a:t>
            </a:r>
            <a:r>
              <a:rPr lang="en-US" dirty="0" smtClean="0"/>
              <a:t> ID (10005), </a:t>
            </a:r>
            <a:r>
              <a:rPr lang="en-US" dirty="0" err="1" smtClean="0"/>
              <a:t>Dept</a:t>
            </a:r>
            <a:r>
              <a:rPr lang="en-US" dirty="0" smtClean="0"/>
              <a:t> </a:t>
            </a:r>
            <a:r>
              <a:rPr lang="en-US" dirty="0" err="1" smtClean="0"/>
              <a:t>ID_Descr</a:t>
            </a:r>
            <a:r>
              <a:rPr lang="en-US" dirty="0" smtClean="0"/>
              <a:t> (EFS Module Support Team), and RRC (CONTR) from PeopleSoft and corresponding transaction detail are examples of enterprise financial data.</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50581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ES work …</a:t>
            </a:r>
            <a:endParaRPr lang="en-US" dirty="0"/>
          </a:p>
        </p:txBody>
      </p:sp>
      <p:pic>
        <p:nvPicPr>
          <p:cNvPr id="4"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481138"/>
            <a:ext cx="8077200"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0548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Enterprise systems feature a set of integrated software modules and a central database that enables data to be shared by many different business processes and functional areas throughout the </a:t>
            </a:r>
            <a:r>
              <a:rPr lang="en-US" sz="2800" dirty="0" smtClean="0"/>
              <a:t>enterprise.</a:t>
            </a:r>
          </a:p>
          <a:p>
            <a:r>
              <a:rPr lang="en-US" sz="2800" dirty="0"/>
              <a:t>One of the key ideas of enterprise solutions is that there’s “one company, one database” and not a collection of disconnected databases.</a:t>
            </a:r>
          </a:p>
          <a:p>
            <a:endParaRPr lang="en-US" sz="2800" dirty="0">
              <a:latin typeface="Times New Roman" pitchFamily="18" charset="0"/>
            </a:endParaRPr>
          </a:p>
          <a:p>
            <a:endParaRPr lang="en-US" sz="28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97145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742950" lvl="1" indent="-285750">
              <a:lnSpc>
                <a:spcPct val="110000"/>
              </a:lnSpc>
              <a:spcAft>
                <a:spcPts val="1200"/>
              </a:spcAft>
              <a:buFontTx/>
              <a:buChar char="•"/>
            </a:pPr>
            <a:r>
              <a:rPr lang="en-US" sz="2200" dirty="0" smtClean="0">
                <a:cs typeface="Times New Roman" pitchFamily="18" charset="0"/>
              </a:rPr>
              <a:t>Increase </a:t>
            </a:r>
            <a:r>
              <a:rPr lang="en-US" sz="2200" b="1" dirty="0" smtClean="0">
                <a:cs typeface="Times New Roman" pitchFamily="18" charset="0"/>
              </a:rPr>
              <a:t>operational efficiency</a:t>
            </a:r>
            <a:r>
              <a:rPr lang="en-US" sz="2200" dirty="0" smtClean="0">
                <a:cs typeface="Times New Roman" pitchFamily="18" charset="0"/>
              </a:rPr>
              <a:t>.</a:t>
            </a:r>
          </a:p>
          <a:p>
            <a:pPr marL="742950" lvl="1" indent="-285750">
              <a:lnSpc>
                <a:spcPct val="110000"/>
              </a:lnSpc>
              <a:spcAft>
                <a:spcPts val="1200"/>
              </a:spcAft>
              <a:buFontTx/>
              <a:buChar char="•"/>
            </a:pPr>
            <a:r>
              <a:rPr lang="en-US" sz="2200" dirty="0" smtClean="0">
                <a:cs typeface="Times New Roman" pitchFamily="18" charset="0"/>
              </a:rPr>
              <a:t>Provide firm wide information to support </a:t>
            </a:r>
            <a:r>
              <a:rPr lang="en-US" sz="2200" b="1" dirty="0" smtClean="0">
                <a:cs typeface="Times New Roman" pitchFamily="18" charset="0"/>
              </a:rPr>
              <a:t>decision making.</a:t>
            </a:r>
          </a:p>
          <a:p>
            <a:pPr marL="742950" lvl="1" indent="-285750">
              <a:lnSpc>
                <a:spcPct val="110000"/>
              </a:lnSpc>
              <a:spcAft>
                <a:spcPts val="1200"/>
              </a:spcAft>
              <a:buFontTx/>
              <a:buChar char="•"/>
            </a:pPr>
            <a:r>
              <a:rPr lang="en-US" sz="2200" dirty="0" smtClean="0">
                <a:cs typeface="Times New Roman" pitchFamily="18" charset="0"/>
              </a:rPr>
              <a:t>Enable </a:t>
            </a:r>
            <a:r>
              <a:rPr lang="en-US" sz="2200" dirty="0">
                <a:cs typeface="Times New Roman" pitchFamily="18" charset="0"/>
              </a:rPr>
              <a:t>rapid responses to customer requests for information or products.</a:t>
            </a:r>
          </a:p>
          <a:p>
            <a:pPr marL="742950" lvl="1" indent="-285750">
              <a:lnSpc>
                <a:spcPct val="110000"/>
              </a:lnSpc>
              <a:spcAft>
                <a:spcPts val="1200"/>
              </a:spcAft>
              <a:buFontTx/>
              <a:buChar char="•"/>
            </a:pPr>
            <a:r>
              <a:rPr lang="en-US" sz="2200" dirty="0">
                <a:cs typeface="Times New Roman" pitchFamily="18" charset="0"/>
              </a:rPr>
              <a:t>Include </a:t>
            </a:r>
            <a:r>
              <a:rPr lang="en-US" sz="2200" b="1" dirty="0">
                <a:cs typeface="Times New Roman" pitchFamily="18" charset="0"/>
              </a:rPr>
              <a:t>analytical tools </a:t>
            </a:r>
            <a:r>
              <a:rPr lang="en-US" sz="2200" dirty="0">
                <a:cs typeface="Times New Roman" pitchFamily="18" charset="0"/>
              </a:rPr>
              <a:t>to evaluate overall organizational performance</a:t>
            </a:r>
            <a:r>
              <a:rPr lang="en-US" sz="2200" b="1" dirty="0">
                <a:cs typeface="Times New Roman" pitchFamily="18" charset="0"/>
              </a:rPr>
              <a:t>.</a:t>
            </a:r>
          </a:p>
          <a:p>
            <a:endParaRPr lang="en-US" dirty="0"/>
          </a:p>
        </p:txBody>
      </p:sp>
      <p:sp>
        <p:nvSpPr>
          <p:cNvPr id="2" name="Title 1"/>
          <p:cNvSpPr>
            <a:spLocks noGrp="1"/>
          </p:cNvSpPr>
          <p:nvPr>
            <p:ph type="title"/>
          </p:nvPr>
        </p:nvSpPr>
        <p:spPr>
          <a:xfrm>
            <a:off x="457200" y="1143000"/>
            <a:ext cx="8229600" cy="274638"/>
          </a:xfrm>
        </p:spPr>
        <p:txBody>
          <a:bodyPr>
            <a:normAutofit fontScale="90000"/>
          </a:bodyPr>
          <a:lstStyle/>
          <a:p>
            <a:r>
              <a:rPr lang="en-US" dirty="0">
                <a:cs typeface="Times New Roman" pitchFamily="18" charset="0"/>
              </a:rPr>
              <a:t>Business value of enterprise systems</a:t>
            </a:r>
            <a:br>
              <a:rPr lang="en-US" dirty="0">
                <a:cs typeface="Times New Roman" pitchFamily="18" charset="0"/>
              </a:rPr>
            </a:br>
            <a:endParaRPr lang="en-US" dirty="0"/>
          </a:p>
        </p:txBody>
      </p:sp>
    </p:spTree>
    <p:extLst>
      <p:ext uri="{BB962C8B-B14F-4D97-AF65-F5344CB8AC3E}">
        <p14:creationId xmlns:p14="http://schemas.microsoft.com/office/powerpoint/2010/main" val="314543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85750" indent="-285750">
              <a:buFont typeface="Arial" panose="020B0604020202020204" pitchFamily="34" charset="0"/>
              <a:buChar char="•"/>
            </a:pPr>
            <a:r>
              <a:rPr lang="en-US" altLang="en-US" sz="2400" dirty="0">
                <a:solidFill>
                  <a:srgbClr val="0D0D0D"/>
                </a:solidFill>
              </a:rPr>
              <a:t>Enterprise application challenges</a:t>
            </a:r>
          </a:p>
          <a:p>
            <a:pPr marL="742950" lvl="1" indent="-285750">
              <a:buFont typeface="Arial" panose="020B0604020202020204" pitchFamily="34" charset="0"/>
              <a:buChar char="•"/>
            </a:pPr>
            <a:r>
              <a:rPr lang="en-US" altLang="en-US" sz="2400" dirty="0"/>
              <a:t>Highly expensive to purchase and implement enterprise applications</a:t>
            </a:r>
          </a:p>
          <a:p>
            <a:pPr marL="1200150" lvl="2" indent="-285750">
              <a:buFont typeface="Arial" panose="020B0604020202020204" pitchFamily="34" charset="0"/>
              <a:buChar char="•"/>
            </a:pPr>
            <a:r>
              <a:rPr lang="en-US" altLang="en-US" sz="2400" dirty="0"/>
              <a:t>Average </a:t>
            </a:r>
            <a:r>
              <a:rPr lang="ja-JP" altLang="en-US" sz="2400" dirty="0"/>
              <a:t>“</a:t>
            </a:r>
            <a:r>
              <a:rPr lang="en-US" altLang="ja-JP" sz="2400" dirty="0"/>
              <a:t>large</a:t>
            </a:r>
            <a:r>
              <a:rPr lang="ja-JP" altLang="en-US" sz="2400" dirty="0"/>
              <a:t>”</a:t>
            </a:r>
            <a:r>
              <a:rPr lang="en-US" altLang="ja-JP" sz="2400" dirty="0"/>
              <a:t> system—$12 million +</a:t>
            </a:r>
          </a:p>
          <a:p>
            <a:pPr marL="1200150" lvl="2" indent="-285750">
              <a:buFont typeface="Arial" panose="020B0604020202020204" pitchFamily="34" charset="0"/>
              <a:buChar char="•"/>
            </a:pPr>
            <a:r>
              <a:rPr lang="en-US" altLang="en-US" sz="2400" dirty="0"/>
              <a:t>Average </a:t>
            </a:r>
            <a:r>
              <a:rPr lang="ja-JP" altLang="en-US" sz="2400" dirty="0"/>
              <a:t>“</a:t>
            </a:r>
            <a:r>
              <a:rPr lang="en-US" altLang="ja-JP" sz="2400" dirty="0"/>
              <a:t>small/midsize</a:t>
            </a:r>
            <a:r>
              <a:rPr lang="ja-JP" altLang="en-US" sz="2400" dirty="0"/>
              <a:t>”</a:t>
            </a:r>
            <a:r>
              <a:rPr lang="en-US" altLang="ja-JP" sz="2400" dirty="0"/>
              <a:t> system—$3.5 million</a:t>
            </a:r>
          </a:p>
          <a:p>
            <a:pPr marL="742950" lvl="1" indent="-285750">
              <a:buFont typeface="Arial" panose="020B0604020202020204" pitchFamily="34" charset="0"/>
              <a:buChar char="•"/>
            </a:pPr>
            <a:r>
              <a:rPr lang="en-US" altLang="en-US" sz="2400" dirty="0"/>
              <a:t>Technology changes</a:t>
            </a:r>
          </a:p>
          <a:p>
            <a:pPr marL="742950" lvl="1" indent="-285750">
              <a:buFont typeface="Arial" panose="020B0604020202020204" pitchFamily="34" charset="0"/>
              <a:buChar char="•"/>
            </a:pPr>
            <a:r>
              <a:rPr lang="en-US" altLang="en-US" sz="2400" dirty="0"/>
              <a:t>Business process changes</a:t>
            </a:r>
          </a:p>
          <a:p>
            <a:pPr marL="742950" lvl="1" indent="-285750">
              <a:buFont typeface="Arial" panose="020B0604020202020204" pitchFamily="34" charset="0"/>
              <a:buChar char="•"/>
            </a:pPr>
            <a:r>
              <a:rPr lang="en-US" altLang="en-US" sz="2400" dirty="0"/>
              <a:t>Organizational learning, changes</a:t>
            </a:r>
          </a:p>
          <a:p>
            <a:pPr marL="742950" lvl="1" indent="-285750">
              <a:buFont typeface="Arial" panose="020B0604020202020204" pitchFamily="34" charset="0"/>
              <a:buChar char="•"/>
            </a:pPr>
            <a:r>
              <a:rPr lang="en-US" altLang="en-US" sz="2400" dirty="0"/>
              <a:t>Switching costs, dependence on software vendors</a:t>
            </a:r>
          </a:p>
          <a:p>
            <a:pPr marL="742950" lvl="1" indent="-285750">
              <a:buFont typeface="Arial" panose="020B0604020202020204" pitchFamily="34" charset="0"/>
              <a:buChar char="•"/>
            </a:pPr>
            <a:r>
              <a:rPr lang="en-US" altLang="en-US" sz="2400" dirty="0"/>
              <a:t>Data standardization, management, cleansing</a:t>
            </a:r>
          </a:p>
          <a:p>
            <a:endParaRPr lang="en-US" dirty="0"/>
          </a:p>
        </p:txBody>
      </p:sp>
      <p:sp>
        <p:nvSpPr>
          <p:cNvPr id="2" name="Title 1"/>
          <p:cNvSpPr>
            <a:spLocks noGrp="1"/>
          </p:cNvSpPr>
          <p:nvPr>
            <p:ph type="title"/>
          </p:nvPr>
        </p:nvSpPr>
        <p:spPr>
          <a:xfrm>
            <a:off x="457200" y="533400"/>
            <a:ext cx="8229600" cy="884238"/>
          </a:xfrm>
        </p:spPr>
        <p:txBody>
          <a:bodyPr>
            <a:normAutofit fontScale="90000"/>
          </a:bodyPr>
          <a:lstStyle/>
          <a:p>
            <a:r>
              <a:rPr lang="en-US" sz="4400" dirty="0">
                <a:cs typeface="Times New Roman" pitchFamily="18" charset="0"/>
              </a:rPr>
              <a:t>Enterprise Applications: New Opportunities and Challenges</a:t>
            </a:r>
            <a:br>
              <a:rPr lang="en-US" sz="4400" dirty="0">
                <a:cs typeface="Times New Roman" pitchFamily="18" charset="0"/>
              </a:rPr>
            </a:br>
            <a:endParaRPr lang="en-US" dirty="0"/>
          </a:p>
        </p:txBody>
      </p:sp>
    </p:spTree>
    <p:extLst>
      <p:ext uri="{BB962C8B-B14F-4D97-AF65-F5344CB8AC3E}">
        <p14:creationId xmlns:p14="http://schemas.microsoft.com/office/powerpoint/2010/main" val="37856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dirty="0">
                <a:cs typeface="ＭＳ Ｐゴシック" charset="0"/>
              </a:rPr>
              <a:t>Next-generation enterprise applications</a:t>
            </a:r>
          </a:p>
          <a:p>
            <a:pPr lvl="1">
              <a:defRPr/>
            </a:pPr>
            <a:r>
              <a:rPr lang="en-US" dirty="0"/>
              <a:t>Enterprise solutions/suites: </a:t>
            </a:r>
          </a:p>
          <a:p>
            <a:pPr lvl="2">
              <a:defRPr/>
            </a:pPr>
            <a:r>
              <a:rPr lang="en-US" dirty="0"/>
              <a:t>Make applications more flexible, Web-enabled, integrated with other systems</a:t>
            </a:r>
          </a:p>
          <a:p>
            <a:pPr lvl="1">
              <a:defRPr/>
            </a:pPr>
            <a:r>
              <a:rPr lang="en-US" dirty="0"/>
              <a:t>SOA standards</a:t>
            </a:r>
          </a:p>
          <a:p>
            <a:pPr lvl="1">
              <a:defRPr/>
            </a:pPr>
            <a:r>
              <a:rPr lang="en-US" dirty="0"/>
              <a:t>Open-source applications</a:t>
            </a:r>
          </a:p>
          <a:p>
            <a:pPr lvl="1">
              <a:defRPr/>
            </a:pPr>
            <a:r>
              <a:rPr lang="en-US" dirty="0"/>
              <a:t>On-demand solutions</a:t>
            </a:r>
          </a:p>
          <a:p>
            <a:pPr lvl="1">
              <a:defRPr/>
            </a:pPr>
            <a:r>
              <a:rPr lang="en-US" dirty="0"/>
              <a:t>Cloud-based versions</a:t>
            </a:r>
          </a:p>
          <a:p>
            <a:pPr lvl="1">
              <a:defRPr/>
            </a:pPr>
            <a:r>
              <a:rPr lang="en-US" dirty="0"/>
              <a:t>Functionality for mobile platform</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979242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Supply chain management</a:t>
            </a:r>
            <a:r>
              <a:rPr lang="en-US" dirty="0"/>
              <a:t> (</a:t>
            </a:r>
            <a:r>
              <a:rPr lang="en-US" b="1" dirty="0"/>
              <a:t>SCM</a:t>
            </a:r>
            <a:r>
              <a:rPr lang="en-US" dirty="0"/>
              <a:t>) is the centralized management of the flow of goods and services and includes all processes that transform raw materials into final products. By managing the supply chain, companies are able to cut excess costs and deliver products to the consumer faster</a:t>
            </a:r>
            <a:r>
              <a:rPr lang="en-US" dirty="0" smtClean="0"/>
              <a:t>.</a:t>
            </a:r>
          </a:p>
          <a:p>
            <a:r>
              <a:rPr lang="en-US" b="1" dirty="0"/>
              <a:t>Supply chain management</a:t>
            </a:r>
            <a:r>
              <a:rPr lang="en-US" dirty="0"/>
              <a:t> (</a:t>
            </a:r>
            <a:r>
              <a:rPr lang="en-US" b="1" dirty="0"/>
              <a:t>SCM</a:t>
            </a:r>
            <a:r>
              <a:rPr lang="en-US" dirty="0"/>
              <a:t>) involves planning, execution, control, and monitoring of supply activities</a:t>
            </a:r>
          </a:p>
        </p:txBody>
      </p:sp>
      <p:sp>
        <p:nvSpPr>
          <p:cNvPr id="3" name="Title 2"/>
          <p:cNvSpPr>
            <a:spLocks noGrp="1"/>
          </p:cNvSpPr>
          <p:nvPr>
            <p:ph type="title"/>
          </p:nvPr>
        </p:nvSpPr>
        <p:spPr/>
        <p:txBody>
          <a:bodyPr/>
          <a:lstStyle/>
          <a:p>
            <a:r>
              <a:rPr lang="en-US" dirty="0" smtClean="0"/>
              <a:t>SCM </a:t>
            </a:r>
            <a:endParaRPr lang="en-US" dirty="0"/>
          </a:p>
        </p:txBody>
      </p:sp>
    </p:spTree>
    <p:extLst>
      <p:ext uri="{BB962C8B-B14F-4D97-AF65-F5344CB8AC3E}">
        <p14:creationId xmlns:p14="http://schemas.microsoft.com/office/powerpoint/2010/main" val="43464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Introduction </a:t>
            </a:r>
          </a:p>
          <a:p>
            <a:r>
              <a:rPr lang="en-US" dirty="0" smtClean="0"/>
              <a:t>What is ES </a:t>
            </a:r>
          </a:p>
          <a:p>
            <a:r>
              <a:rPr lang="en-US" dirty="0" smtClean="0"/>
              <a:t> Why we use  ES </a:t>
            </a:r>
          </a:p>
          <a:p>
            <a:r>
              <a:rPr lang="en-US" dirty="0" smtClean="0"/>
              <a:t>How we use   ES </a:t>
            </a:r>
          </a:p>
          <a:p>
            <a:r>
              <a:rPr lang="en-US" dirty="0" smtClean="0"/>
              <a:t>Where we use ES</a:t>
            </a:r>
          </a:p>
          <a:p>
            <a:r>
              <a:rPr lang="en-US" dirty="0" smtClean="0"/>
              <a:t>ES DATA </a:t>
            </a:r>
          </a:p>
          <a:p>
            <a:r>
              <a:rPr lang="en-US" dirty="0" smtClean="0"/>
              <a:t>ES data characterizes </a:t>
            </a:r>
          </a:p>
          <a:p>
            <a:r>
              <a:rPr lang="en-US" dirty="0" smtClean="0"/>
              <a:t>Difference between ES and other system like </a:t>
            </a:r>
            <a:r>
              <a:rPr lang="en-US" dirty="0" err="1" smtClean="0"/>
              <a:t>erp</a:t>
            </a:r>
            <a:r>
              <a:rPr lang="en-US" dirty="0" smtClean="0"/>
              <a:t> system </a:t>
            </a:r>
            <a:r>
              <a:rPr lang="en-US" dirty="0" err="1" smtClean="0"/>
              <a:t>etc</a:t>
            </a:r>
            <a:r>
              <a:rPr lang="en-US" dirty="0" smtClean="0"/>
              <a:t> .</a:t>
            </a:r>
          </a:p>
          <a:p>
            <a:r>
              <a:rPr lang="en-US" dirty="0" smtClean="0"/>
              <a:t>SCM</a:t>
            </a:r>
          </a:p>
          <a:p>
            <a:endParaRPr lang="en-US" dirty="0" smtClean="0"/>
          </a:p>
          <a:p>
            <a:endParaRPr lang="en-US" dirty="0"/>
          </a:p>
        </p:txBody>
      </p:sp>
      <p:sp>
        <p:nvSpPr>
          <p:cNvPr id="2" name="Title 1"/>
          <p:cNvSpPr>
            <a:spLocks noGrp="1"/>
          </p:cNvSpPr>
          <p:nvPr>
            <p:ph type="title"/>
          </p:nvPr>
        </p:nvSpPr>
        <p:spPr/>
        <p:txBody>
          <a:bodyPr/>
          <a:lstStyle/>
          <a:p>
            <a:r>
              <a:rPr lang="en-US" dirty="0" smtClean="0"/>
              <a:t>Agenda </a:t>
            </a:r>
            <a:endParaRPr lang="en-US" dirty="0"/>
          </a:p>
        </p:txBody>
      </p:sp>
    </p:spTree>
    <p:extLst>
      <p:ext uri="{BB962C8B-B14F-4D97-AF65-F5344CB8AC3E}">
        <p14:creationId xmlns:p14="http://schemas.microsoft.com/office/powerpoint/2010/main" val="2629550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indent="-342900">
              <a:spcAft>
                <a:spcPts val="1200"/>
              </a:spcAft>
              <a:buFontTx/>
              <a:buChar char="•"/>
            </a:pPr>
            <a:r>
              <a:rPr lang="en-US" b="1" dirty="0">
                <a:cs typeface="Times New Roman" pitchFamily="18" charset="0"/>
              </a:rPr>
              <a:t>Network of organizations and processes for:</a:t>
            </a:r>
          </a:p>
          <a:p>
            <a:pPr marL="800100" lvl="1" indent="-342900">
              <a:spcAft>
                <a:spcPts val="1200"/>
              </a:spcAft>
              <a:buFontTx/>
              <a:buChar char="•"/>
            </a:pPr>
            <a:r>
              <a:rPr lang="en-US" sz="2000" dirty="0">
                <a:cs typeface="Times New Roman" pitchFamily="18" charset="0"/>
              </a:rPr>
              <a:t>Procuring raw materials</a:t>
            </a:r>
          </a:p>
          <a:p>
            <a:pPr marL="800100" lvl="1" indent="-342900">
              <a:spcAft>
                <a:spcPts val="1200"/>
              </a:spcAft>
              <a:buFontTx/>
              <a:buChar char="•"/>
            </a:pPr>
            <a:r>
              <a:rPr lang="en-US" sz="2000" dirty="0">
                <a:cs typeface="Times New Roman" pitchFamily="18" charset="0"/>
              </a:rPr>
              <a:t>Transforming them into products</a:t>
            </a:r>
          </a:p>
          <a:p>
            <a:pPr marL="800100" lvl="1" indent="-342900">
              <a:spcAft>
                <a:spcPts val="1200"/>
              </a:spcAft>
              <a:buFontTx/>
              <a:buChar char="•"/>
            </a:pPr>
            <a:r>
              <a:rPr lang="en-US" sz="2000" dirty="0">
                <a:cs typeface="Times New Roman" pitchFamily="18" charset="0"/>
              </a:rPr>
              <a:t>Distributing the products</a:t>
            </a:r>
          </a:p>
          <a:p>
            <a:pPr marL="342900" indent="-342900">
              <a:spcAft>
                <a:spcPts val="1200"/>
              </a:spcAft>
              <a:buFontTx/>
              <a:buChar char="•"/>
            </a:pPr>
            <a:r>
              <a:rPr lang="en-US" b="1" dirty="0">
                <a:cs typeface="Times New Roman" pitchFamily="18" charset="0"/>
              </a:rPr>
              <a:t>Upstream supply chain: </a:t>
            </a:r>
          </a:p>
          <a:p>
            <a:pPr marL="800100" lvl="1" indent="-342900">
              <a:spcAft>
                <a:spcPts val="1200"/>
              </a:spcAft>
              <a:buFontTx/>
              <a:buChar char="•"/>
            </a:pPr>
            <a:r>
              <a:rPr lang="en-US" sz="2000" dirty="0">
                <a:cs typeface="Times New Roman" pitchFamily="18" charset="0"/>
              </a:rPr>
              <a:t>Firm’s suppliers, suppliers’ suppliers, processes for managing relationships with them</a:t>
            </a:r>
          </a:p>
          <a:p>
            <a:pPr marL="342900" indent="-342900">
              <a:spcAft>
                <a:spcPts val="1200"/>
              </a:spcAft>
              <a:buFontTx/>
              <a:buChar char="•"/>
            </a:pPr>
            <a:r>
              <a:rPr lang="en-US" b="1" dirty="0">
                <a:cs typeface="Times New Roman" pitchFamily="18" charset="0"/>
              </a:rPr>
              <a:t>Downstream supply chain: </a:t>
            </a:r>
          </a:p>
          <a:p>
            <a:pPr marL="800100" lvl="1" indent="-342900">
              <a:spcAft>
                <a:spcPts val="1200"/>
              </a:spcAft>
              <a:buFontTx/>
              <a:buChar char="•"/>
            </a:pPr>
            <a:r>
              <a:rPr lang="en-US" sz="2000" dirty="0">
                <a:cs typeface="Times New Roman" pitchFamily="18" charset="0"/>
              </a:rPr>
              <a:t>Organizations and processes responsible for delivering products to customers</a:t>
            </a:r>
          </a:p>
          <a:p>
            <a:endParaRPr lang="en-US" dirty="0"/>
          </a:p>
        </p:txBody>
      </p:sp>
      <p:sp>
        <p:nvSpPr>
          <p:cNvPr id="3" name="Title 2"/>
          <p:cNvSpPr>
            <a:spLocks noGrp="1"/>
          </p:cNvSpPr>
          <p:nvPr>
            <p:ph type="title"/>
          </p:nvPr>
        </p:nvSpPr>
        <p:spPr>
          <a:xfrm>
            <a:off x="457200" y="838200"/>
            <a:ext cx="8229600" cy="579438"/>
          </a:xfrm>
        </p:spPr>
        <p:txBody>
          <a:bodyPr>
            <a:normAutofit fontScale="90000"/>
          </a:bodyPr>
          <a:lstStyle/>
          <a:p>
            <a:r>
              <a:rPr lang="en-US" dirty="0">
                <a:cs typeface="Times New Roman" pitchFamily="18" charset="0"/>
              </a:rPr>
              <a:t>Supply Chain Management Systems</a:t>
            </a:r>
            <a:br>
              <a:rPr lang="en-US" dirty="0">
                <a:cs typeface="Times New Roman" pitchFamily="18" charset="0"/>
              </a:rPr>
            </a:br>
            <a:endParaRPr lang="en-US" dirty="0"/>
          </a:p>
        </p:txBody>
      </p:sp>
    </p:spTree>
    <p:extLst>
      <p:ext uri="{BB962C8B-B14F-4D97-AF65-F5344CB8AC3E}">
        <p14:creationId xmlns:p14="http://schemas.microsoft.com/office/powerpoint/2010/main" val="210661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Information</a:t>
            </a:r>
            <a:r>
              <a:rPr lang="en-US" dirty="0"/>
              <a:t> is crucial to </a:t>
            </a:r>
            <a:r>
              <a:rPr lang="en-US" b="1" dirty="0"/>
              <a:t>supply chain</a:t>
            </a:r>
            <a:r>
              <a:rPr lang="en-US" dirty="0"/>
              <a:t> performance because it provides the foundation on which </a:t>
            </a:r>
            <a:r>
              <a:rPr lang="en-US" b="1" dirty="0"/>
              <a:t>supply chain</a:t>
            </a:r>
            <a:r>
              <a:rPr lang="en-US" dirty="0"/>
              <a:t> processes execute transactions and </a:t>
            </a:r>
            <a:r>
              <a:rPr lang="en-US" b="1" dirty="0"/>
              <a:t>managers</a:t>
            </a:r>
            <a:r>
              <a:rPr lang="en-US" dirty="0"/>
              <a:t> make decisions. Without </a:t>
            </a:r>
            <a:r>
              <a:rPr lang="en-US" b="1" dirty="0"/>
              <a:t>information</a:t>
            </a:r>
            <a:r>
              <a:rPr lang="en-US" dirty="0"/>
              <a:t>, a </a:t>
            </a:r>
            <a:r>
              <a:rPr lang="en-US" b="1" dirty="0"/>
              <a:t>manager</a:t>
            </a:r>
            <a:r>
              <a:rPr lang="en-US" dirty="0"/>
              <a:t> cannot know what customers want, how much inventory is in stock, and when more products should be produced or shipped.</a:t>
            </a:r>
          </a:p>
        </p:txBody>
      </p:sp>
      <p:sp>
        <p:nvSpPr>
          <p:cNvPr id="3" name="Title 2"/>
          <p:cNvSpPr>
            <a:spLocks noGrp="1"/>
          </p:cNvSpPr>
          <p:nvPr>
            <p:ph type="title"/>
          </p:nvPr>
        </p:nvSpPr>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Information and Supply Chain Management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1528582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342900" indent="-342900">
              <a:spcAft>
                <a:spcPts val="800"/>
              </a:spcAft>
              <a:buFontTx/>
              <a:buChar char="•"/>
            </a:pPr>
            <a:r>
              <a:rPr lang="en-US" b="1" dirty="0">
                <a:cs typeface="Times New Roman" pitchFamily="18" charset="0"/>
              </a:rPr>
              <a:t>Inefficiencies cut into a company’s operating costs</a:t>
            </a:r>
          </a:p>
          <a:p>
            <a:pPr marL="800100" lvl="1" indent="-342900">
              <a:spcAft>
                <a:spcPts val="800"/>
              </a:spcAft>
              <a:buFontTx/>
              <a:buChar char="•"/>
            </a:pPr>
            <a:r>
              <a:rPr lang="en-US" sz="2000" dirty="0">
                <a:cs typeface="Times New Roman" pitchFamily="18" charset="0"/>
              </a:rPr>
              <a:t>Can waste up to 25 percent of operating expenses</a:t>
            </a:r>
            <a:endParaRPr lang="en-US" dirty="0"/>
          </a:p>
          <a:p>
            <a:pPr marL="342900" indent="-342900">
              <a:spcAft>
                <a:spcPts val="800"/>
              </a:spcAft>
              <a:buFontTx/>
              <a:buChar char="•"/>
            </a:pPr>
            <a:r>
              <a:rPr lang="en-US" b="1" dirty="0">
                <a:cs typeface="Times New Roman" pitchFamily="18" charset="0"/>
              </a:rPr>
              <a:t>Just-in-time strategy:</a:t>
            </a:r>
          </a:p>
          <a:p>
            <a:pPr marL="800100" lvl="1" indent="-342900">
              <a:spcAft>
                <a:spcPts val="800"/>
              </a:spcAft>
              <a:buFontTx/>
              <a:buChar char="•"/>
            </a:pPr>
            <a:r>
              <a:rPr lang="en-US" sz="2000" dirty="0">
                <a:cs typeface="Times New Roman" pitchFamily="18" charset="0"/>
              </a:rPr>
              <a:t>Components arrive as they are needed</a:t>
            </a:r>
          </a:p>
          <a:p>
            <a:pPr marL="800100" lvl="1" indent="-342900">
              <a:spcAft>
                <a:spcPts val="800"/>
              </a:spcAft>
              <a:buFontTx/>
              <a:buChar char="•"/>
            </a:pPr>
            <a:r>
              <a:rPr lang="en-US" sz="2000" dirty="0">
                <a:cs typeface="Times New Roman" pitchFamily="18" charset="0"/>
              </a:rPr>
              <a:t>Finished goods shipped after leaving assembly line</a:t>
            </a:r>
          </a:p>
          <a:p>
            <a:pPr marL="342900" indent="-342900">
              <a:spcAft>
                <a:spcPts val="800"/>
              </a:spcAft>
              <a:buFontTx/>
              <a:buChar char="•"/>
            </a:pPr>
            <a:r>
              <a:rPr lang="en-US" b="1" dirty="0">
                <a:cs typeface="Times New Roman" pitchFamily="18" charset="0"/>
              </a:rPr>
              <a:t>Safety stock</a:t>
            </a:r>
          </a:p>
          <a:p>
            <a:pPr marL="800100" lvl="1" indent="-342900">
              <a:spcAft>
                <a:spcPts val="800"/>
              </a:spcAft>
              <a:buFontTx/>
              <a:buChar char="•"/>
            </a:pPr>
            <a:r>
              <a:rPr lang="en-US" sz="2000" dirty="0">
                <a:cs typeface="Times New Roman" pitchFamily="18" charset="0"/>
              </a:rPr>
              <a:t>Buffer for lack of flexibility in supply chain</a:t>
            </a:r>
          </a:p>
          <a:p>
            <a:pPr marL="342900" indent="-342900">
              <a:spcAft>
                <a:spcPts val="800"/>
              </a:spcAft>
              <a:buFontTx/>
              <a:buChar char="•"/>
            </a:pPr>
            <a:r>
              <a:rPr lang="en-US" b="1" dirty="0">
                <a:cs typeface="Times New Roman" pitchFamily="18" charset="0"/>
              </a:rPr>
              <a:t>Bullwhip effect</a:t>
            </a:r>
          </a:p>
          <a:p>
            <a:pPr marL="800100" lvl="1" indent="-342900">
              <a:spcAft>
                <a:spcPts val="800"/>
              </a:spcAft>
              <a:buFontTx/>
              <a:buChar char="•"/>
            </a:pPr>
            <a:r>
              <a:rPr lang="en-US" sz="2000" dirty="0">
                <a:cs typeface="Times New Roman" pitchFamily="18" charset="0"/>
              </a:rPr>
              <a:t>I</a:t>
            </a:r>
            <a:r>
              <a:rPr lang="en-US" sz="2000" dirty="0"/>
              <a:t>nformation about product demand gets distorted as it passes from one entity to next across supply chain</a:t>
            </a:r>
            <a:endParaRPr lang="en-US" sz="2000" dirty="0">
              <a:cs typeface="Times New Roman" pitchFamily="18" charset="0"/>
            </a:endParaRPr>
          </a:p>
          <a:p>
            <a:endParaRPr lang="en-US" dirty="0"/>
          </a:p>
        </p:txBody>
      </p:sp>
      <p:sp>
        <p:nvSpPr>
          <p:cNvPr id="3" name="Title 2"/>
          <p:cNvSpPr>
            <a:spLocks noGrp="1"/>
          </p:cNvSpPr>
          <p:nvPr>
            <p:ph type="title"/>
          </p:nvPr>
        </p:nvSpPr>
        <p:spPr>
          <a:xfrm>
            <a:off x="457200" y="685800"/>
            <a:ext cx="8229600" cy="7318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Information and Supply Chain Management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158082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1" y="1481138"/>
            <a:ext cx="7561094"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2249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Inaccurate information can cause minor fluctuations in demand for a product to be amplified as one moves further back in the supply chain. Minor fluctuations in retail sales for a product can create excess inventory for distributors, manufacturers, and suppliers.</a:t>
            </a:r>
          </a:p>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761673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lnSpc>
                <a:spcPct val="140000"/>
              </a:lnSpc>
              <a:buFontTx/>
              <a:buChar char="•"/>
            </a:pPr>
            <a:r>
              <a:rPr lang="en-US" b="1" dirty="0">
                <a:cs typeface="Times New Roman" pitchFamily="18" charset="0"/>
              </a:rPr>
              <a:t>Supply chain planning systems</a:t>
            </a:r>
          </a:p>
          <a:p>
            <a:pPr marL="800100" lvl="1" indent="-342900">
              <a:lnSpc>
                <a:spcPct val="140000"/>
              </a:lnSpc>
              <a:buFontTx/>
              <a:buChar char="•"/>
            </a:pPr>
            <a:r>
              <a:rPr lang="en-US" sz="2000" dirty="0">
                <a:cs typeface="Times New Roman" pitchFamily="18" charset="0"/>
              </a:rPr>
              <a:t>Model existing supply chain.</a:t>
            </a:r>
          </a:p>
          <a:p>
            <a:pPr marL="800100" lvl="1" indent="-342900">
              <a:lnSpc>
                <a:spcPct val="140000"/>
              </a:lnSpc>
              <a:buFontTx/>
              <a:buChar char="•"/>
            </a:pPr>
            <a:r>
              <a:rPr lang="en-US" sz="2000" dirty="0">
                <a:cs typeface="Times New Roman" pitchFamily="18" charset="0"/>
              </a:rPr>
              <a:t>Demand planning.</a:t>
            </a:r>
          </a:p>
          <a:p>
            <a:pPr marL="800100" lvl="1" indent="-342900">
              <a:lnSpc>
                <a:spcPct val="140000"/>
              </a:lnSpc>
              <a:buFontTx/>
              <a:buChar char="•"/>
            </a:pPr>
            <a:r>
              <a:rPr lang="en-US" sz="2000" dirty="0">
                <a:cs typeface="Times New Roman" pitchFamily="18" charset="0"/>
              </a:rPr>
              <a:t>Optimize sourcing, manufacturing plans.</a:t>
            </a:r>
          </a:p>
          <a:p>
            <a:pPr marL="800100" lvl="1" indent="-342900">
              <a:lnSpc>
                <a:spcPct val="140000"/>
              </a:lnSpc>
              <a:buFontTx/>
              <a:buChar char="•"/>
            </a:pPr>
            <a:r>
              <a:rPr lang="en-US" sz="2000" dirty="0">
                <a:cs typeface="Times New Roman" pitchFamily="18" charset="0"/>
              </a:rPr>
              <a:t>Establish inventory levels.</a:t>
            </a:r>
          </a:p>
          <a:p>
            <a:pPr marL="800100" lvl="1" indent="-342900">
              <a:lnSpc>
                <a:spcPct val="140000"/>
              </a:lnSpc>
              <a:buFontTx/>
              <a:buChar char="•"/>
            </a:pPr>
            <a:r>
              <a:rPr lang="en-US" sz="2000" dirty="0">
                <a:cs typeface="Times New Roman" pitchFamily="18" charset="0"/>
              </a:rPr>
              <a:t>Identify transportation modes.</a:t>
            </a:r>
          </a:p>
          <a:p>
            <a:pPr marL="342900" indent="-342900">
              <a:lnSpc>
                <a:spcPct val="140000"/>
              </a:lnSpc>
              <a:buFontTx/>
              <a:buChar char="•"/>
            </a:pPr>
            <a:r>
              <a:rPr lang="en-US" b="1" dirty="0">
                <a:cs typeface="Times New Roman" pitchFamily="18" charset="0"/>
              </a:rPr>
              <a:t>Supply chain execution systems</a:t>
            </a:r>
          </a:p>
          <a:p>
            <a:pPr marL="800100" lvl="1" indent="-342900">
              <a:lnSpc>
                <a:spcPct val="140000"/>
              </a:lnSpc>
              <a:buFontTx/>
              <a:buChar char="•"/>
            </a:pPr>
            <a:r>
              <a:rPr lang="en-US" sz="2000" dirty="0">
                <a:cs typeface="Times New Roman" pitchFamily="18" charset="0"/>
              </a:rPr>
              <a:t>M</a:t>
            </a:r>
            <a:r>
              <a:rPr lang="en-US" sz="2000" dirty="0"/>
              <a:t>anage flow of products through distribution centers and warehouses.</a:t>
            </a:r>
            <a:endParaRPr lang="en-US" sz="2000" b="1" dirty="0"/>
          </a:p>
          <a:p>
            <a:endParaRPr lang="en-US" dirty="0"/>
          </a:p>
        </p:txBody>
      </p:sp>
      <p:sp>
        <p:nvSpPr>
          <p:cNvPr id="3" name="Title 2"/>
          <p:cNvSpPr>
            <a:spLocks noGrp="1"/>
          </p:cNvSpPr>
          <p:nvPr>
            <p:ph type="title"/>
          </p:nvPr>
        </p:nvSpPr>
        <p:spPr>
          <a:xfrm>
            <a:off x="457200" y="914400"/>
            <a:ext cx="8229600" cy="503238"/>
          </a:xfrm>
        </p:spPr>
        <p:txBody>
          <a:bodyPr>
            <a:normAutofit fontScale="90000"/>
          </a:bodyPr>
          <a:lstStyle/>
          <a:p>
            <a:r>
              <a:rPr lang="en-US" dirty="0">
                <a:solidFill>
                  <a:srgbClr val="9F0F10"/>
                </a:solidFill>
                <a:effectLst>
                  <a:outerShdw blurRad="38100" dist="38100" dir="2700000" algn="tl">
                    <a:srgbClr val="C0C0C0"/>
                  </a:outerShdw>
                </a:effectLst>
                <a:cs typeface="Times New Roman" pitchFamily="18" charset="0"/>
              </a:rPr>
              <a:t>Supply Chain Management Software</a:t>
            </a:r>
            <a:br>
              <a:rPr lang="en-US" dirty="0">
                <a:solidFill>
                  <a:srgbClr val="9F0F10"/>
                </a:solidFill>
                <a:effectLst>
                  <a:outerShdw blurRad="38100" dist="38100" dir="2700000" algn="tl">
                    <a:srgbClr val="C0C0C0"/>
                  </a:outerShdw>
                </a:effectLst>
                <a:cs typeface="Times New Roman" pitchFamily="18" charset="0"/>
              </a:rPr>
            </a:br>
            <a:endParaRPr lang="en-US" dirty="0"/>
          </a:p>
        </p:txBody>
      </p:sp>
    </p:spTree>
    <p:extLst>
      <p:ext uri="{BB962C8B-B14F-4D97-AF65-F5344CB8AC3E}">
        <p14:creationId xmlns:p14="http://schemas.microsoft.com/office/powerpoint/2010/main" val="3393881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indent="-342900">
              <a:spcAft>
                <a:spcPts val="1200"/>
              </a:spcAft>
              <a:buFontTx/>
              <a:buChar char="•"/>
            </a:pPr>
            <a:r>
              <a:rPr lang="en-US" dirty="0"/>
              <a:t>Before Internet, supply chain coordination hampered by difficulties of using disparate internal supply chain systems.</a:t>
            </a:r>
          </a:p>
          <a:p>
            <a:pPr marL="342900" indent="-342900">
              <a:spcAft>
                <a:spcPts val="1200"/>
              </a:spcAft>
              <a:buFontTx/>
              <a:buChar char="•"/>
            </a:pPr>
            <a:r>
              <a:rPr lang="en-US" dirty="0"/>
              <a:t>Enterprise systems supply some integration of internal supply chain processes but not designed to deal with external supply chain processes.</a:t>
            </a:r>
            <a:endParaRPr lang="en-US" b="1" dirty="0">
              <a:cs typeface="Times New Roman" pitchFamily="18" charset="0"/>
            </a:endParaRPr>
          </a:p>
          <a:p>
            <a:pPr marL="342900" indent="-342900">
              <a:spcAft>
                <a:spcPts val="1200"/>
              </a:spcAft>
              <a:buFontTx/>
              <a:buChar char="•"/>
            </a:pPr>
            <a:r>
              <a:rPr lang="en-US" b="1" dirty="0">
                <a:cs typeface="Times New Roman" pitchFamily="18" charset="0"/>
              </a:rPr>
              <a:t>Intranets and Extranets</a:t>
            </a:r>
          </a:p>
          <a:p>
            <a:pPr marL="800100" lvl="1" indent="-342900">
              <a:spcAft>
                <a:spcPts val="1200"/>
              </a:spcAft>
              <a:buFontTx/>
              <a:buChar char="•"/>
            </a:pPr>
            <a:r>
              <a:rPr lang="en-US" sz="2000" b="1" dirty="0"/>
              <a:t>Intranets: </a:t>
            </a:r>
            <a:r>
              <a:rPr lang="en-US" sz="2000" dirty="0"/>
              <a:t>to improve coordination among internal supply chain processes</a:t>
            </a:r>
          </a:p>
          <a:p>
            <a:pPr marL="800100" lvl="1" indent="-342900">
              <a:spcAft>
                <a:spcPts val="1200"/>
              </a:spcAft>
              <a:buFontTx/>
              <a:buChar char="•"/>
            </a:pPr>
            <a:r>
              <a:rPr lang="en-US" sz="2000" b="1" dirty="0"/>
              <a:t>Extranets: </a:t>
            </a:r>
            <a:r>
              <a:rPr lang="en-US" sz="2000" dirty="0"/>
              <a:t>to coordinate supply chain processes shared with their business partners</a:t>
            </a:r>
            <a:endParaRPr lang="en-US" sz="2000" b="1" dirty="0">
              <a:cs typeface="Times New Roman" pitchFamily="18" charset="0"/>
            </a:endParaRPr>
          </a:p>
          <a:p>
            <a:endParaRPr lang="en-US" dirty="0"/>
          </a:p>
        </p:txBody>
      </p:sp>
      <p:sp>
        <p:nvSpPr>
          <p:cNvPr id="3" name="Title 2"/>
          <p:cNvSpPr>
            <a:spLocks noGrp="1"/>
          </p:cNvSpPr>
          <p:nvPr>
            <p:ph type="title"/>
          </p:nvPr>
        </p:nvSpPr>
        <p:spPr>
          <a:xfrm>
            <a:off x="457200" y="609600"/>
            <a:ext cx="8229600" cy="8080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Global Supply Chains and the Internet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37101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8842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Intranets and Extranets for Supply Chain Management</a:t>
            </a:r>
            <a:br>
              <a:rPr lang="en-US" dirty="0">
                <a:solidFill>
                  <a:srgbClr val="9F0F10"/>
                </a:solidFill>
                <a:effectLst>
                  <a:outerShdw blurRad="38100" dist="38100" dir="2700000" algn="tl">
                    <a:srgbClr val="C0C0C0"/>
                  </a:outerShdw>
                </a:effectLst>
                <a:cs typeface="Times New Roman" charset="0"/>
              </a:rPr>
            </a:br>
            <a:endParaRPr lang="en-US"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481138"/>
            <a:ext cx="8229599"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20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Intranets integrate information from isolated business processes within the firm to help manage its internal supply chain. Access to these private intranets can also be extended to authorized suppliers, distributors, logistics services, and, sometimes, to retail customers to improve coordination of external supply chain processes.</a:t>
            </a:r>
          </a:p>
          <a:p>
            <a:endParaRPr lang="en-US" dirty="0"/>
          </a:p>
        </p:txBody>
      </p:sp>
      <p:sp>
        <p:nvSpPr>
          <p:cNvPr id="3" name="Title 2"/>
          <p:cNvSpPr>
            <a:spLocks noGrp="1"/>
          </p:cNvSpPr>
          <p:nvPr>
            <p:ph type="title"/>
          </p:nvPr>
        </p:nvSpPr>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Global Supply Chains and the </a:t>
            </a:r>
            <a:r>
              <a:rPr lang="en-US" dirty="0" smtClean="0">
                <a:solidFill>
                  <a:srgbClr val="9F0F10"/>
                </a:solidFill>
                <a:effectLst>
                  <a:outerShdw blurRad="38100" dist="38100" dir="2700000" algn="tl">
                    <a:srgbClr val="C0C0C0"/>
                  </a:outerShdw>
                </a:effectLst>
                <a:cs typeface="Times New Roman" charset="0"/>
              </a:rPr>
              <a:t>intranets</a:t>
            </a:r>
            <a:r>
              <a:rPr lang="en-US" dirty="0">
                <a:solidFill>
                  <a:srgbClr val="9F0F10"/>
                </a:solidFill>
                <a:effectLst>
                  <a:outerShdw blurRad="38100" dist="38100" dir="2700000" algn="tl">
                    <a:srgbClr val="C0C0C0"/>
                  </a:outerShdw>
                </a:effectLst>
                <a:cs typeface="Times New Roman" charset="0"/>
              </a:rPr>
              <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3719611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Global supply chain issues:</a:t>
            </a:r>
          </a:p>
          <a:p>
            <a:r>
              <a:rPr lang="en-US" dirty="0"/>
              <a:t>Global supply chains typically span greater geographic distances and time differences.</a:t>
            </a:r>
          </a:p>
          <a:p>
            <a:r>
              <a:rPr lang="en-US" dirty="0"/>
              <a:t>More complex pricing issues (local taxes, transportation, etc.).</a:t>
            </a:r>
          </a:p>
          <a:p>
            <a:r>
              <a:rPr lang="en-US" dirty="0"/>
              <a:t>Foreign government regulations.</a:t>
            </a:r>
          </a:p>
          <a:p>
            <a:r>
              <a:rPr lang="en-US" dirty="0"/>
              <a:t>Internet helps companies manage many aspects of global supply chains.</a:t>
            </a:r>
          </a:p>
          <a:p>
            <a:r>
              <a:rPr lang="en-US" dirty="0"/>
              <a:t>Sourcing, transportation, communications, international finance</a:t>
            </a:r>
          </a:p>
          <a:p>
            <a:endParaRPr lang="en-US" dirty="0"/>
          </a:p>
        </p:txBody>
      </p:sp>
      <p:sp>
        <p:nvSpPr>
          <p:cNvPr id="3" name="Title 2"/>
          <p:cNvSpPr>
            <a:spLocks noGrp="1"/>
          </p:cNvSpPr>
          <p:nvPr>
            <p:ph type="title"/>
          </p:nvPr>
        </p:nvSpPr>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Global Supply Chains and the Internet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212382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Enterprise</a:t>
            </a:r>
            <a:r>
              <a:rPr lang="en-US" dirty="0" smtClean="0"/>
              <a:t> is another term  for profit business or company. enterprise is project a willingness to take on new project. </a:t>
            </a:r>
          </a:p>
          <a:p>
            <a:pPr marL="0" indent="0">
              <a:buNone/>
            </a:pPr>
            <a:r>
              <a:rPr lang="en-US" b="1" dirty="0" smtClean="0"/>
              <a:t>System </a:t>
            </a:r>
            <a:r>
              <a:rPr lang="en-US" dirty="0" smtClean="0"/>
              <a:t>, a set of principal  or procedure according to which something is done an organized scheme or method .</a:t>
            </a:r>
          </a:p>
          <a:p>
            <a:pPr marL="0" indent="0">
              <a:buNone/>
            </a:pPr>
            <a:endParaRPr lang="en-US" dirty="0"/>
          </a:p>
        </p:txBody>
      </p:sp>
      <p:sp>
        <p:nvSpPr>
          <p:cNvPr id="2" name="Title 1"/>
          <p:cNvSpPr>
            <a:spLocks noGrp="1"/>
          </p:cNvSpPr>
          <p:nvPr>
            <p:ph type="title"/>
          </p:nvPr>
        </p:nvSpPr>
        <p:spPr/>
        <p:txBody>
          <a:bodyPr/>
          <a:lstStyle/>
          <a:p>
            <a:r>
              <a:rPr lang="en-US" dirty="0" smtClean="0"/>
              <a:t>Intro to enterprise system </a:t>
            </a:r>
            <a:endParaRPr lang="en-US" dirty="0"/>
          </a:p>
        </p:txBody>
      </p:sp>
    </p:spTree>
    <p:extLst>
      <p:ext uri="{BB962C8B-B14F-4D97-AF65-F5344CB8AC3E}">
        <p14:creationId xmlns:p14="http://schemas.microsoft.com/office/powerpoint/2010/main" val="4273012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5750" lvl="0" indent="-285750">
              <a:spcBef>
                <a:spcPts val="0"/>
              </a:spcBef>
              <a:spcAft>
                <a:spcPts val="800"/>
              </a:spcAft>
              <a:buClrTx/>
              <a:buSzTx/>
              <a:buFontTx/>
              <a:buChar char="•"/>
            </a:pPr>
            <a:r>
              <a:rPr lang="en-US" sz="1800" b="1" dirty="0">
                <a:solidFill>
                  <a:prstClr val="black"/>
                </a:solidFill>
                <a:latin typeface="Palatino Linotype"/>
                <a:cs typeface="Times New Roman" pitchFamily="18" charset="0"/>
              </a:rPr>
              <a:t>Supply chain management systems</a:t>
            </a:r>
          </a:p>
          <a:p>
            <a:pPr marL="742950" lvl="1" indent="-285750">
              <a:spcBef>
                <a:spcPts val="0"/>
              </a:spcBef>
              <a:spcAft>
                <a:spcPts val="800"/>
              </a:spcAft>
              <a:buClrTx/>
              <a:buFontTx/>
              <a:buChar char="•"/>
            </a:pPr>
            <a:r>
              <a:rPr lang="en-US" sz="2000" b="1" dirty="0">
                <a:solidFill>
                  <a:prstClr val="black"/>
                </a:solidFill>
                <a:latin typeface="Palatino Linotype"/>
                <a:cs typeface="Times New Roman" pitchFamily="18" charset="0"/>
              </a:rPr>
              <a:t>Push-based model (build-to-stock)</a:t>
            </a:r>
          </a:p>
          <a:p>
            <a:pPr marL="1200150" lvl="2" indent="-285750">
              <a:spcBef>
                <a:spcPts val="0"/>
              </a:spcBef>
              <a:spcAft>
                <a:spcPts val="800"/>
              </a:spcAft>
              <a:buClrTx/>
              <a:buSzTx/>
              <a:buFontTx/>
              <a:buChar char="•"/>
            </a:pPr>
            <a:r>
              <a:rPr lang="en-US" sz="1800" b="1" dirty="0">
                <a:solidFill>
                  <a:prstClr val="black"/>
                </a:solidFill>
                <a:latin typeface="Palatino Linotype"/>
                <a:cs typeface="Times New Roman" pitchFamily="18" charset="0"/>
              </a:rPr>
              <a:t>Schedules based on best guesses of demand</a:t>
            </a:r>
            <a:endParaRPr lang="en-US" sz="1800" b="1" dirty="0">
              <a:solidFill>
                <a:prstClr val="black"/>
              </a:solidFill>
              <a:latin typeface="Palatino Linotype"/>
            </a:endParaRPr>
          </a:p>
          <a:p>
            <a:pPr marL="742950" lvl="1" indent="-285750">
              <a:spcBef>
                <a:spcPts val="0"/>
              </a:spcBef>
              <a:spcAft>
                <a:spcPts val="800"/>
              </a:spcAft>
              <a:buClrTx/>
              <a:buFontTx/>
              <a:buChar char="•"/>
            </a:pPr>
            <a:r>
              <a:rPr lang="en-US" sz="2000" b="1" dirty="0">
                <a:solidFill>
                  <a:prstClr val="black"/>
                </a:solidFill>
                <a:latin typeface="Palatino Linotype"/>
                <a:cs typeface="Times New Roman" pitchFamily="18" charset="0"/>
              </a:rPr>
              <a:t>Pull-based model (demand-driven)</a:t>
            </a:r>
          </a:p>
          <a:p>
            <a:pPr marL="1200150" lvl="2" indent="-285750">
              <a:spcBef>
                <a:spcPts val="0"/>
              </a:spcBef>
              <a:spcAft>
                <a:spcPts val="800"/>
              </a:spcAft>
              <a:buClrTx/>
              <a:buSzTx/>
              <a:buFontTx/>
              <a:buChar char="•"/>
            </a:pPr>
            <a:r>
              <a:rPr lang="en-US" sz="1800" b="1" dirty="0">
                <a:solidFill>
                  <a:prstClr val="black"/>
                </a:solidFill>
                <a:latin typeface="Palatino Linotype"/>
                <a:cs typeface="Times New Roman" pitchFamily="18" charset="0"/>
              </a:rPr>
              <a:t>Customer orders </a:t>
            </a:r>
            <a:r>
              <a:rPr lang="en-US" sz="1800" b="1" dirty="0" smtClean="0">
                <a:solidFill>
                  <a:prstClr val="black"/>
                </a:solidFill>
                <a:latin typeface="Palatino Linotype"/>
                <a:cs typeface="Times New Roman" pitchFamily="18" charset="0"/>
              </a:rPr>
              <a:t>trigger events in </a:t>
            </a:r>
            <a:r>
              <a:rPr lang="en-US" sz="1800" b="1" dirty="0">
                <a:solidFill>
                  <a:prstClr val="black"/>
                </a:solidFill>
                <a:latin typeface="Palatino Linotype"/>
                <a:cs typeface="Times New Roman" pitchFamily="18" charset="0"/>
              </a:rPr>
              <a:t>supply chain</a:t>
            </a:r>
            <a:endParaRPr lang="en-US" sz="2000" b="1" dirty="0">
              <a:solidFill>
                <a:prstClr val="black"/>
              </a:solidFill>
              <a:latin typeface="Palatino Linotype"/>
              <a:cs typeface="Times New Roman" pitchFamily="18" charset="0"/>
            </a:endParaRPr>
          </a:p>
          <a:p>
            <a:pPr marL="742950" lvl="1" indent="-285750">
              <a:spcBef>
                <a:spcPts val="0"/>
              </a:spcBef>
              <a:spcAft>
                <a:spcPts val="800"/>
              </a:spcAft>
              <a:buClrTx/>
              <a:buFontTx/>
              <a:buChar char="•"/>
            </a:pPr>
            <a:r>
              <a:rPr lang="en-US" sz="2000" b="1" dirty="0">
                <a:solidFill>
                  <a:prstClr val="black"/>
                </a:solidFill>
                <a:latin typeface="Palatino Linotype"/>
                <a:cs typeface="Times New Roman" pitchFamily="18" charset="0"/>
              </a:rPr>
              <a:t>S</a:t>
            </a:r>
            <a:r>
              <a:rPr lang="en-US" sz="2000" b="1" dirty="0">
                <a:solidFill>
                  <a:prstClr val="black"/>
                </a:solidFill>
                <a:latin typeface="Palatino Linotype"/>
              </a:rPr>
              <a:t>equential supply chains</a:t>
            </a:r>
          </a:p>
          <a:p>
            <a:pPr marL="1200150" lvl="2" indent="-285750">
              <a:spcBef>
                <a:spcPts val="0"/>
              </a:spcBef>
              <a:spcAft>
                <a:spcPts val="800"/>
              </a:spcAft>
              <a:buClrTx/>
              <a:buSzTx/>
              <a:buFontTx/>
              <a:buChar char="•"/>
            </a:pPr>
            <a:r>
              <a:rPr lang="en-US" sz="1800" b="1" dirty="0">
                <a:solidFill>
                  <a:prstClr val="black"/>
                </a:solidFill>
                <a:latin typeface="Palatino Linotype"/>
              </a:rPr>
              <a:t>Information and materials flow sequentially from company to company</a:t>
            </a:r>
          </a:p>
          <a:p>
            <a:pPr marL="742950" lvl="1" indent="-285750">
              <a:spcBef>
                <a:spcPts val="0"/>
              </a:spcBef>
              <a:spcAft>
                <a:spcPts val="800"/>
              </a:spcAft>
              <a:buClrTx/>
              <a:buFontTx/>
              <a:buChar char="•"/>
            </a:pPr>
            <a:r>
              <a:rPr lang="en-US" sz="2000" b="1" dirty="0">
                <a:solidFill>
                  <a:prstClr val="black"/>
                </a:solidFill>
                <a:latin typeface="Palatino Linotype"/>
              </a:rPr>
              <a:t>Concurrent supply chains</a:t>
            </a:r>
          </a:p>
          <a:p>
            <a:pPr marL="1200150" lvl="2" indent="-285750">
              <a:spcBef>
                <a:spcPts val="0"/>
              </a:spcBef>
              <a:spcAft>
                <a:spcPts val="800"/>
              </a:spcAft>
              <a:buClrTx/>
              <a:buSzTx/>
              <a:buFontTx/>
              <a:buChar char="•"/>
            </a:pPr>
            <a:r>
              <a:rPr lang="en-US" sz="1800" b="1" dirty="0">
                <a:solidFill>
                  <a:prstClr val="black"/>
                </a:solidFill>
                <a:latin typeface="Palatino Linotype"/>
              </a:rPr>
              <a:t>Information flows in many directions simultaneously among members of a supply chain network</a:t>
            </a:r>
            <a:endParaRPr lang="en-US" sz="1800" b="1" dirty="0">
              <a:solidFill>
                <a:prstClr val="black"/>
              </a:solidFill>
              <a:latin typeface="Palatino Linotype"/>
              <a:cs typeface="Times New Roman" pitchFamily="18" charset="0"/>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58689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4400"/>
            <a:ext cx="8229600" cy="5032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Push- Versus Pull-Based Supply Chain Models</a:t>
            </a:r>
            <a:br>
              <a:rPr lang="en-US" dirty="0">
                <a:solidFill>
                  <a:srgbClr val="9F0F10"/>
                </a:solidFill>
                <a:effectLst>
                  <a:outerShdw blurRad="38100" dist="38100" dir="2700000" algn="tl">
                    <a:srgbClr val="C0C0C0"/>
                  </a:outerShdw>
                </a:effectLst>
                <a:cs typeface="Times New Roman" charset="0"/>
              </a:rPr>
            </a:br>
            <a:endParaRPr lang="en-US" dirty="0"/>
          </a:p>
        </p:txBody>
      </p:sp>
      <p:pic>
        <p:nvPicPr>
          <p:cNvPr id="4" name="Picture 7" descr="fig0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541390"/>
            <a:ext cx="8229600" cy="4405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537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difference between push- and pull-based models is summarized by the slogan “Make what we sell, not sell what we make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65079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8229600" cy="808038"/>
          </a:xfrm>
        </p:spPr>
        <p:txBody>
          <a:bodyPr>
            <a:normAutofit fontScale="90000"/>
          </a:bodyPr>
          <a:lstStyle/>
          <a:p>
            <a:r>
              <a:rPr lang="en-US" dirty="0">
                <a:solidFill>
                  <a:srgbClr val="9F0F10"/>
                </a:solidFill>
                <a:effectLst>
                  <a:outerShdw blurRad="38100" dist="38100" dir="2700000" algn="tl">
                    <a:srgbClr val="C0C0C0"/>
                  </a:outerShdw>
                </a:effectLst>
                <a:cs typeface="Times New Roman" pitchFamily="18" charset="0"/>
              </a:rPr>
              <a:t>The Future Internet-Driven Supply Chain</a:t>
            </a:r>
            <a:br>
              <a:rPr lang="en-US" dirty="0">
                <a:solidFill>
                  <a:srgbClr val="9F0F10"/>
                </a:solidFill>
                <a:effectLst>
                  <a:outerShdw blurRad="38100" dist="38100" dir="2700000" algn="tl">
                    <a:srgbClr val="C0C0C0"/>
                  </a:outerShdw>
                </a:effectLst>
                <a:cs typeface="Times New Roman" pitchFamily="18" charset="0"/>
              </a:rPr>
            </a:br>
            <a:endParaRPr lang="en-US"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9800" y="1481138"/>
            <a:ext cx="73044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651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future Internet-driven supply chain operates like a digital logistics nervous system. It provides multidirectional communication among firms, networks of firms, and e-marketplaces so that entire networks of supply chain partners can immediately adjust inventories, orders, and capacities.</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3422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42900" indent="-342900">
              <a:spcBef>
                <a:spcPct val="50000"/>
              </a:spcBef>
              <a:buFontTx/>
              <a:buChar char="•"/>
            </a:pPr>
            <a:r>
              <a:rPr lang="en-US" sz="2800" b="1" dirty="0">
                <a:cs typeface="Times New Roman" pitchFamily="18" charset="0"/>
              </a:rPr>
              <a:t>Match supply to demand.</a:t>
            </a:r>
          </a:p>
          <a:p>
            <a:pPr marL="342900" indent="-342900">
              <a:spcBef>
                <a:spcPct val="50000"/>
              </a:spcBef>
              <a:buFontTx/>
              <a:buChar char="•"/>
            </a:pPr>
            <a:r>
              <a:rPr lang="en-US" sz="2800" b="1" dirty="0">
                <a:cs typeface="Times New Roman" pitchFamily="18" charset="0"/>
              </a:rPr>
              <a:t>Reduce inventory levels.</a:t>
            </a:r>
          </a:p>
          <a:p>
            <a:pPr marL="342900" indent="-342900">
              <a:spcBef>
                <a:spcPct val="50000"/>
              </a:spcBef>
              <a:buFontTx/>
              <a:buChar char="•"/>
            </a:pPr>
            <a:r>
              <a:rPr lang="en-US" sz="2800" b="1" dirty="0">
                <a:cs typeface="Times New Roman" pitchFamily="18" charset="0"/>
              </a:rPr>
              <a:t>Improve delivery service.</a:t>
            </a:r>
          </a:p>
          <a:p>
            <a:pPr marL="342900" indent="-342900">
              <a:spcBef>
                <a:spcPct val="50000"/>
              </a:spcBef>
              <a:buFontTx/>
              <a:buChar char="•"/>
            </a:pPr>
            <a:r>
              <a:rPr lang="en-US" sz="2800" b="1" dirty="0">
                <a:cs typeface="Times New Roman" pitchFamily="18" charset="0"/>
              </a:rPr>
              <a:t>Speed product time to market.</a:t>
            </a:r>
          </a:p>
          <a:p>
            <a:pPr marL="342900" indent="-342900">
              <a:spcBef>
                <a:spcPct val="50000"/>
              </a:spcBef>
              <a:buFontTx/>
              <a:buChar char="•"/>
            </a:pPr>
            <a:r>
              <a:rPr lang="en-US" sz="2800" b="1" dirty="0">
                <a:cs typeface="Times New Roman" pitchFamily="18" charset="0"/>
              </a:rPr>
              <a:t>Use assets more effectively.</a:t>
            </a:r>
          </a:p>
          <a:p>
            <a:pPr marL="342900" indent="-342900">
              <a:spcBef>
                <a:spcPct val="50000"/>
              </a:spcBef>
              <a:buFontTx/>
              <a:buChar char="•"/>
            </a:pPr>
            <a:r>
              <a:rPr lang="en-US" sz="2800" b="1" dirty="0">
                <a:cs typeface="Times New Roman" pitchFamily="18" charset="0"/>
              </a:rPr>
              <a:t>Reduced supply chain costs lead to increased profitability.</a:t>
            </a:r>
          </a:p>
          <a:p>
            <a:pPr marL="342900" indent="-342900">
              <a:spcBef>
                <a:spcPct val="50000"/>
              </a:spcBef>
              <a:buFontTx/>
              <a:buChar char="•"/>
            </a:pPr>
            <a:r>
              <a:rPr lang="en-US" sz="2800" b="1" dirty="0">
                <a:cs typeface="Times New Roman" pitchFamily="18" charset="0"/>
              </a:rPr>
              <a:t>Increase sales</a:t>
            </a:r>
            <a:endParaRPr lang="en-US" dirty="0"/>
          </a:p>
        </p:txBody>
      </p:sp>
      <p:sp>
        <p:nvSpPr>
          <p:cNvPr id="3" name="Title 2"/>
          <p:cNvSpPr>
            <a:spLocks noGrp="1"/>
          </p:cNvSpPr>
          <p:nvPr>
            <p:ph type="title"/>
          </p:nvPr>
        </p:nvSpPr>
        <p:spPr>
          <a:xfrm>
            <a:off x="457200" y="533400"/>
            <a:ext cx="8229600" cy="8842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Business Value of Supply Chain Management Systems</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3233706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p>
          <a:p>
            <a:r>
              <a:rPr lang="en-US" dirty="0"/>
              <a:t> </a:t>
            </a:r>
            <a:endParaRPr lang="en-US" dirty="0" smtClean="0"/>
          </a:p>
          <a:p>
            <a:r>
              <a:rPr lang="en-US" dirty="0"/>
              <a:t> </a:t>
            </a:r>
            <a:r>
              <a:rPr lang="en-US" dirty="0" smtClean="0"/>
              <a:t>                         </a:t>
            </a:r>
            <a:endParaRPr lang="en-US" sz="8000" dirty="0"/>
          </a:p>
        </p:txBody>
      </p:sp>
      <p:sp>
        <p:nvSpPr>
          <p:cNvPr id="3" name="Title 2"/>
          <p:cNvSpPr>
            <a:spLocks noGrp="1"/>
          </p:cNvSpPr>
          <p:nvPr>
            <p:ph type="title"/>
          </p:nvPr>
        </p:nvSpPr>
        <p:spPr/>
        <p:txBody>
          <a:bodyPr/>
          <a:lstStyle/>
          <a:p>
            <a:r>
              <a:rPr lang="en-US" dirty="0" smtClean="0"/>
              <a:t>Difference between ES AND ERP</a:t>
            </a:r>
            <a:endParaRPr lang="en-US" dirty="0"/>
          </a:p>
        </p:txBody>
      </p:sp>
    </p:spTree>
    <p:extLst>
      <p:ext uri="{BB962C8B-B14F-4D97-AF65-F5344CB8AC3E}">
        <p14:creationId xmlns:p14="http://schemas.microsoft.com/office/powerpoint/2010/main" val="128754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effectLst/>
              </a:rPr>
              <a:t>Defined as the large complex computing </a:t>
            </a:r>
            <a:r>
              <a:rPr lang="en-US" b="1" dirty="0" smtClean="0">
                <a:effectLst/>
              </a:rPr>
              <a:t>systems</a:t>
            </a:r>
            <a:r>
              <a:rPr lang="en-US" dirty="0" smtClean="0">
                <a:effectLst/>
              </a:rPr>
              <a:t> which handle large volumes of data and enable organizations to integrate and coordinate their </a:t>
            </a:r>
            <a:r>
              <a:rPr lang="en-US" b="1" dirty="0" smtClean="0">
                <a:effectLst/>
              </a:rPr>
              <a:t>business processes</a:t>
            </a:r>
            <a:r>
              <a:rPr lang="en-US" dirty="0" smtClean="0">
                <a:effectLst/>
              </a:rPr>
              <a:t>. Such </a:t>
            </a:r>
            <a:r>
              <a:rPr lang="en-US" b="1" dirty="0" smtClean="0">
                <a:effectLst/>
              </a:rPr>
              <a:t>systems</a:t>
            </a:r>
            <a:r>
              <a:rPr lang="en-US" dirty="0" smtClean="0">
                <a:effectLst/>
              </a:rPr>
              <a:t> normally are a single system central to organizations and ensure that information can be shared across all </a:t>
            </a:r>
            <a:r>
              <a:rPr lang="en-US" b="1" dirty="0" smtClean="0">
                <a:effectLst/>
              </a:rPr>
              <a:t>functional levels </a:t>
            </a:r>
            <a:r>
              <a:rPr lang="en-US" dirty="0" smtClean="0">
                <a:effectLst/>
              </a:rPr>
              <a:t>and </a:t>
            </a:r>
            <a:r>
              <a:rPr lang="en-US" b="1" dirty="0" smtClean="0">
                <a:effectLst/>
              </a:rPr>
              <a:t>management hierarchies</a:t>
            </a:r>
            <a:r>
              <a:rPr lang="en-US" dirty="0" smtClean="0">
                <a:effectLst/>
              </a:rPr>
              <a:t>.</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397079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effectLst/>
              </a:rPr>
              <a:t>Enterprise systems</a:t>
            </a:r>
            <a:r>
              <a:rPr lang="en-US" dirty="0" smtClean="0">
                <a:effectLst/>
              </a:rPr>
              <a:t> are software that provides solutions to an integrated business organization.</a:t>
            </a:r>
          </a:p>
          <a:p>
            <a:r>
              <a:rPr lang="en-US" dirty="0" smtClean="0">
                <a:effectLst/>
              </a:rPr>
              <a:t>Information </a:t>
            </a:r>
            <a:r>
              <a:rPr lang="en-US" b="1" dirty="0" smtClean="0">
                <a:effectLst/>
              </a:rPr>
              <a:t>systems</a:t>
            </a:r>
            <a:r>
              <a:rPr lang="en-US" dirty="0" smtClean="0">
                <a:effectLst/>
              </a:rPr>
              <a:t> that allow companies to integrate information across operations on an </a:t>
            </a:r>
            <a:r>
              <a:rPr lang="en-US" b="1" dirty="0" smtClean="0">
                <a:effectLst/>
              </a:rPr>
              <a:t>enterprise</a:t>
            </a:r>
            <a:r>
              <a:rPr lang="en-US" dirty="0" smtClean="0">
                <a:effectLst/>
              </a:rPr>
              <a:t>-wide basis</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33504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effectLst/>
              </a:rPr>
              <a:t>Web-based information </a:t>
            </a:r>
            <a:r>
              <a:rPr lang="en-US" b="1" dirty="0" smtClean="0">
                <a:effectLst/>
              </a:rPr>
              <a:t>systems</a:t>
            </a:r>
            <a:r>
              <a:rPr lang="en-US" dirty="0" smtClean="0">
                <a:effectLst/>
              </a:rPr>
              <a:t> such as </a:t>
            </a:r>
            <a:r>
              <a:rPr lang="en-US" b="1" dirty="0" smtClean="0">
                <a:effectLst/>
              </a:rPr>
              <a:t>Enterprise</a:t>
            </a:r>
            <a:r>
              <a:rPr lang="en-US" dirty="0" smtClean="0">
                <a:effectLst/>
              </a:rPr>
              <a:t> Resource Planning (ERP), Supply Chain Management (SCM), and Customer Relationship Management (CRM), tying together all aspects of the </a:t>
            </a:r>
            <a:r>
              <a:rPr lang="en-US" b="1" dirty="0" smtClean="0">
                <a:effectLst/>
              </a:rPr>
              <a:t>enterprise</a:t>
            </a:r>
            <a:r>
              <a:rPr lang="en-US" dirty="0" smtClean="0">
                <a:effectLst/>
              </a:rPr>
              <a:t> so that operations, the supply chain, distribution channels, accounting </a:t>
            </a:r>
            <a:r>
              <a:rPr lang="en-US" b="1" dirty="0" smtClean="0">
                <a:effectLst/>
              </a:rPr>
              <a:t>systems</a:t>
            </a:r>
            <a:r>
              <a:rPr lang="en-US" dirty="0" smtClean="0">
                <a:effectLst/>
              </a:rPr>
              <a:t>, and other information transfers are coordinated among the core firm and all relevant collaborators.</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1413184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effectLst/>
              </a:rPr>
              <a:t>Large and complex information </a:t>
            </a:r>
            <a:r>
              <a:rPr lang="en-US" b="1" dirty="0" smtClean="0">
                <a:effectLst/>
              </a:rPr>
              <a:t>systems</a:t>
            </a:r>
            <a:r>
              <a:rPr lang="en-US" dirty="0" smtClean="0">
                <a:effectLst/>
              </a:rPr>
              <a:t>, which manage large volumes of data and support organizations to integrate and coordinate their business processes</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4254906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effectLst/>
              </a:rPr>
              <a:t>Commercial software packages that enable the integration of transaction-oriented data and business processes throughout an organization .The </a:t>
            </a:r>
            <a:r>
              <a:rPr lang="en-US" b="1" dirty="0" smtClean="0">
                <a:effectLst/>
              </a:rPr>
              <a:t>systems</a:t>
            </a:r>
            <a:r>
              <a:rPr lang="en-US" dirty="0" smtClean="0">
                <a:effectLst/>
              </a:rPr>
              <a:t> include </a:t>
            </a:r>
            <a:r>
              <a:rPr lang="en-US" b="1" dirty="0" smtClean="0">
                <a:effectLst/>
              </a:rPr>
              <a:t>enterprise</a:t>
            </a:r>
            <a:r>
              <a:rPr lang="en-US" dirty="0" smtClean="0">
                <a:effectLst/>
              </a:rPr>
              <a:t> resource planning (ERP), customer relationship management (CRM), supply chain management (SCM), product life-cycle management (PLM) and e-procurement software.</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669699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Enterprise data is data created by central business processes stored in enterprise applications (</a:t>
            </a:r>
            <a:r>
              <a:rPr lang="en-US" dirty="0" err="1" smtClean="0"/>
              <a:t>e.g.,PeopleSoft</a:t>
            </a:r>
            <a:r>
              <a:rPr lang="en-US" dirty="0" smtClean="0"/>
              <a:t>) and is available to be shared through applications and reporting tools to the University community. Enterprise data is a critically important asset to the University and as such, time and resources are needed to safely manage and share the data through careful and effective data modeling, storage, and access provisioning.</a:t>
            </a:r>
            <a:endParaRPr lang="en-US" dirty="0"/>
          </a:p>
        </p:txBody>
      </p:sp>
      <p:sp>
        <p:nvSpPr>
          <p:cNvPr id="2" name="Title 1"/>
          <p:cNvSpPr>
            <a:spLocks noGrp="1"/>
          </p:cNvSpPr>
          <p:nvPr>
            <p:ph type="title"/>
          </p:nvPr>
        </p:nvSpPr>
        <p:spPr/>
        <p:txBody>
          <a:bodyPr/>
          <a:lstStyle/>
          <a:p>
            <a:r>
              <a:rPr lang="en-US" b="1" dirty="0" smtClean="0"/>
              <a:t>Enterprise data</a:t>
            </a:r>
            <a:endParaRPr lang="en-US" b="1" dirty="0"/>
          </a:p>
        </p:txBody>
      </p:sp>
    </p:spTree>
    <p:extLst>
      <p:ext uri="{BB962C8B-B14F-4D97-AF65-F5344CB8AC3E}">
        <p14:creationId xmlns:p14="http://schemas.microsoft.com/office/powerpoint/2010/main" val="2565251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289</TotalTime>
  <Words>1512</Words>
  <Application>Microsoft Office PowerPoint</Application>
  <PresentationFormat>On-screen Show (4:3)</PresentationFormat>
  <Paragraphs>205</Paragraphs>
  <Slides>36</Slides>
  <Notes>19</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Enterprise system  lecture#1,2 </vt:lpstr>
      <vt:lpstr>Agenda </vt:lpstr>
      <vt:lpstr>Intro to enterprise system </vt:lpstr>
      <vt:lpstr>Continued …</vt:lpstr>
      <vt:lpstr>Continued …</vt:lpstr>
      <vt:lpstr>Continued …</vt:lpstr>
      <vt:lpstr>Continued …</vt:lpstr>
      <vt:lpstr>PowerPoint Presentation</vt:lpstr>
      <vt:lpstr>Enterprise data</vt:lpstr>
      <vt:lpstr>Characteristics and usage of enterprise data include</vt:lpstr>
      <vt:lpstr>PowerPoint Presentation</vt:lpstr>
      <vt:lpstr>Examples of enterprise data include:</vt:lpstr>
      <vt:lpstr>PowerPoint Presentation</vt:lpstr>
      <vt:lpstr>How ES work …</vt:lpstr>
      <vt:lpstr>PowerPoint Presentation</vt:lpstr>
      <vt:lpstr>Business value of enterprise systems </vt:lpstr>
      <vt:lpstr>Enterprise Applications: New Opportunities and Challenges </vt:lpstr>
      <vt:lpstr>PowerPoint Presentation</vt:lpstr>
      <vt:lpstr>SCM </vt:lpstr>
      <vt:lpstr>Supply Chain Management Systems </vt:lpstr>
      <vt:lpstr>Information and Supply Chain Management </vt:lpstr>
      <vt:lpstr>Information and Supply Chain Management </vt:lpstr>
      <vt:lpstr>PowerPoint Presentation</vt:lpstr>
      <vt:lpstr>PowerPoint Presentation</vt:lpstr>
      <vt:lpstr>Supply Chain Management Software </vt:lpstr>
      <vt:lpstr>Global Supply Chains and the Internet </vt:lpstr>
      <vt:lpstr>Intranets and Extranets for Supply Chain Management </vt:lpstr>
      <vt:lpstr>Global Supply Chains and the intranets </vt:lpstr>
      <vt:lpstr>Global Supply Chains and the Internet </vt:lpstr>
      <vt:lpstr>PowerPoint Presentation</vt:lpstr>
      <vt:lpstr>Push- Versus Pull-Based Supply Chain Models </vt:lpstr>
      <vt:lpstr>PowerPoint Presentation</vt:lpstr>
      <vt:lpstr>The Future Internet-Driven Supply Chain </vt:lpstr>
      <vt:lpstr>PowerPoint Presentation</vt:lpstr>
      <vt:lpstr>Business Value of Supply Chain Management Systems </vt:lpstr>
      <vt:lpstr>Difference between ES AND ERP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nadiagondal</dc:creator>
  <cp:lastModifiedBy>nadiagondal</cp:lastModifiedBy>
  <cp:revision>33</cp:revision>
  <dcterms:created xsi:type="dcterms:W3CDTF">2020-10-10T16:38:46Z</dcterms:created>
  <dcterms:modified xsi:type="dcterms:W3CDTF">2020-10-22T02:24:27Z</dcterms:modified>
</cp:coreProperties>
</file>