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300" r:id="rId7"/>
    <p:sldId id="301" r:id="rId8"/>
    <p:sldId id="303"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78" y="9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Foundation of  </a:t>
            </a:r>
            <a:r>
              <a:rPr lang="en-GB" sz="3600" dirty="0" smtClean="0">
                <a:solidFill>
                  <a:schemeClr val="bg1"/>
                </a:solidFill>
              </a:rPr>
              <a:t>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2514600"/>
          </a:xfrm>
        </p:spPr>
        <p:txBody>
          <a:bodyPr>
            <a:normAutofit fontScale="92500" lnSpcReduction="10000"/>
          </a:bodyPr>
          <a:lstStyle/>
          <a:p>
            <a:pPr lvl="0"/>
            <a:r>
              <a:rPr lang="en-US" sz="2800" dirty="0" smtClean="0"/>
              <a:t>What is Education </a:t>
            </a:r>
          </a:p>
          <a:p>
            <a:pPr lvl="0"/>
            <a:r>
              <a:rPr lang="en-US" sz="2800" dirty="0" smtClean="0"/>
              <a:t>What is Social work</a:t>
            </a:r>
          </a:p>
          <a:p>
            <a:r>
              <a:rPr lang="en-US" sz="2800" dirty="0" smtClean="0"/>
              <a:t>What is the relationship </a:t>
            </a:r>
            <a:r>
              <a:rPr lang="en-US" sz="2800" dirty="0"/>
              <a:t>between </a:t>
            </a:r>
            <a:r>
              <a:rPr lang="en-US" sz="2800" dirty="0" smtClean="0"/>
              <a:t>Education and </a:t>
            </a:r>
            <a:r>
              <a:rPr lang="en-US" sz="2800" dirty="0"/>
              <a:t>Social </a:t>
            </a:r>
            <a:r>
              <a:rPr lang="en-US" sz="2800" dirty="0" smtClean="0"/>
              <a:t>work</a:t>
            </a:r>
            <a:endParaRPr lang="en-US" sz="2800" dirty="0"/>
          </a:p>
          <a:p>
            <a:pPr lvl="1"/>
            <a:r>
              <a:rPr lang="en-GB" dirty="0" smtClean="0"/>
              <a:t>Definitions of </a:t>
            </a:r>
            <a:r>
              <a:rPr lang="en-GB" dirty="0" smtClean="0"/>
              <a:t>Education</a:t>
            </a:r>
          </a:p>
          <a:p>
            <a:pPr lvl="1"/>
            <a:r>
              <a:rPr lang="en-GB" dirty="0"/>
              <a:t>Definitions of </a:t>
            </a:r>
            <a:r>
              <a:rPr lang="en-GB" dirty="0" smtClean="0"/>
              <a:t>foundations of Education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5400" dirty="0">
                <a:solidFill>
                  <a:schemeClr val="tx1"/>
                </a:solidFill>
              </a:rPr>
              <a:t>Introduction to Education</a:t>
            </a:r>
            <a:endParaRPr lang="en-US" sz="5400" dirty="0">
              <a:solidFill>
                <a:schemeClr val="tx1"/>
              </a:solidFill>
            </a:endParaRPr>
          </a:p>
        </p:txBody>
      </p:sp>
      <p:sp>
        <p:nvSpPr>
          <p:cNvPr id="3" name="Content Placeholder 2"/>
          <p:cNvSpPr>
            <a:spLocks noGrp="1"/>
          </p:cNvSpPr>
          <p:nvPr>
            <p:ph idx="1"/>
          </p:nvPr>
        </p:nvSpPr>
        <p:spPr>
          <a:xfrm>
            <a:off x="304800" y="2362200"/>
            <a:ext cx="8229600" cy="3581400"/>
          </a:xfrm>
        </p:spPr>
        <p:txBody>
          <a:bodyPr>
            <a:noAutofit/>
          </a:bodyPr>
          <a:lstStyle/>
          <a:p>
            <a:r>
              <a:rPr lang="en-US" sz="4000" dirty="0" smtClean="0"/>
              <a:t>Literal meaning of the word education is “experience”.</a:t>
            </a:r>
          </a:p>
          <a:p>
            <a:r>
              <a:rPr lang="en-US" sz="4000" dirty="0" smtClean="0"/>
              <a:t>The </a:t>
            </a:r>
            <a:r>
              <a:rPr lang="en-US" sz="4000" dirty="0"/>
              <a:t>word “education” has been derived from Latin words “</a:t>
            </a:r>
            <a:r>
              <a:rPr lang="en-US" sz="4000" dirty="0" smtClean="0"/>
              <a:t>Educare mean “to </a:t>
            </a:r>
            <a:r>
              <a:rPr lang="en-US" sz="4000" dirty="0"/>
              <a:t>bring up” </a:t>
            </a:r>
            <a:r>
              <a:rPr lang="en-US" sz="4000" dirty="0" smtClean="0"/>
              <a:t> </a:t>
            </a:r>
            <a:r>
              <a:rPr lang="en-US" sz="4000" dirty="0"/>
              <a:t>and </a:t>
            </a:r>
            <a:r>
              <a:rPr lang="en-US" sz="4000" dirty="0" smtClean="0"/>
              <a:t>Educere</a:t>
            </a:r>
            <a:r>
              <a:rPr lang="en-US" sz="4000" dirty="0"/>
              <a:t>” “to </a:t>
            </a:r>
            <a:r>
              <a:rPr lang="en-US" sz="4000" dirty="0" smtClean="0"/>
              <a:t>bring out”.</a:t>
            </a:r>
            <a:endParaRPr lang="en-US" sz="40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algn="just"/>
            <a:r>
              <a:rPr lang="en-US" sz="2800" dirty="0"/>
              <a:t>The first revelation to the Prophet (SAWS) is “Read in the name of Allah…..Who taught the use of pen; taught man which he knew not”. </a:t>
            </a:r>
            <a:endParaRPr lang="en-US" sz="2800" dirty="0" smtClean="0"/>
          </a:p>
          <a:p>
            <a:pPr algn="just"/>
            <a:r>
              <a:rPr lang="en-US" sz="2800" dirty="0" smtClean="0"/>
              <a:t>He </a:t>
            </a:r>
            <a:r>
              <a:rPr lang="en-US" sz="2800" dirty="0"/>
              <a:t>was further asked to pray “My Lord, increase me in knowledge”. </a:t>
            </a:r>
            <a:endParaRPr lang="en-US" sz="2800" dirty="0" smtClean="0"/>
          </a:p>
          <a:p>
            <a:pPr algn="just"/>
            <a:r>
              <a:rPr lang="en-US" sz="2800" dirty="0" smtClean="0"/>
              <a:t>And </a:t>
            </a:r>
            <a:r>
              <a:rPr lang="en-US" sz="2800" dirty="0"/>
              <a:t>in turn He directed His followers “seek knowledge from the cradle to the grave”. </a:t>
            </a:r>
            <a:endParaRPr lang="en-US" sz="2800" dirty="0" smtClean="0"/>
          </a:p>
          <a:p>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Definition of Social work</a:t>
            </a:r>
            <a:endParaRPr lang="en-US" dirty="0"/>
          </a:p>
        </p:txBody>
      </p:sp>
      <p:sp>
        <p:nvSpPr>
          <p:cNvPr id="3" name="Content Placeholder 2"/>
          <p:cNvSpPr>
            <a:spLocks noGrp="1"/>
          </p:cNvSpPr>
          <p:nvPr>
            <p:ph idx="1"/>
          </p:nvPr>
        </p:nvSpPr>
        <p:spPr>
          <a:xfrm>
            <a:off x="304800" y="3200400"/>
            <a:ext cx="8229600" cy="1905000"/>
          </a:xfrm>
        </p:spPr>
        <p:txBody>
          <a:bodyPr>
            <a:normAutofit/>
          </a:bodyPr>
          <a:lstStyle/>
          <a:p>
            <a:r>
              <a:rPr lang="en-US" sz="2800" dirty="0"/>
              <a:t>“</a:t>
            </a:r>
            <a:r>
              <a:rPr lang="en-US" sz="2800" b="1" dirty="0"/>
              <a:t>Social work</a:t>
            </a:r>
            <a:r>
              <a:rPr lang="en-US" sz="2800" dirty="0"/>
              <a:t> is a practice-based profession and an academic discipline that promotes </a:t>
            </a:r>
            <a:r>
              <a:rPr lang="en-US" sz="2800" b="1" dirty="0"/>
              <a:t>social</a:t>
            </a:r>
            <a:r>
              <a:rPr lang="en-US" sz="2800" dirty="0"/>
              <a:t> change and development</a:t>
            </a:r>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Definition of Education</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fontScale="92500" lnSpcReduction="10000"/>
          </a:bodyPr>
          <a:lstStyle/>
          <a:p>
            <a:pPr marL="742950" lvl="1" indent="-285750" algn="just">
              <a:spcBef>
                <a:spcPts val="0"/>
              </a:spcBef>
              <a:buFont typeface="+mj-lt"/>
              <a:buAutoNum type="alphaLcPeriod"/>
              <a:tabLst>
                <a:tab pos="457200" algn="l"/>
              </a:tabLst>
            </a:pPr>
            <a:r>
              <a:rPr lang="en-US" dirty="0">
                <a:latin typeface="Times New Roman"/>
                <a:ea typeface="Times New Roman"/>
              </a:rPr>
              <a:t>Education is a process necessary for the creation of a sound mind in a sound body. (</a:t>
            </a:r>
            <a:r>
              <a:rPr lang="en-US" b="1" dirty="0">
                <a:latin typeface="Times New Roman"/>
                <a:ea typeface="Times New Roman"/>
              </a:rPr>
              <a:t>Aristotle</a:t>
            </a:r>
            <a:r>
              <a:rPr lang="en-US" dirty="0" smtClean="0">
                <a:latin typeface="Times New Roman"/>
                <a:ea typeface="Times New Roman"/>
              </a:rPr>
              <a:t>)</a:t>
            </a:r>
            <a:endParaRPr lang="en-US" sz="2800"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to him </a:t>
            </a:r>
            <a:r>
              <a:rPr lang="en-US" dirty="0" err="1">
                <a:latin typeface="Times New Roman"/>
                <a:ea typeface="Times New Roman"/>
              </a:rPr>
              <a:t>paideia</a:t>
            </a:r>
            <a:r>
              <a:rPr lang="en-US" dirty="0">
                <a:latin typeface="Times New Roman"/>
                <a:ea typeface="Times New Roman"/>
              </a:rPr>
              <a:t>, is a process to develop physical, mental and spiritual abilities of individual. </a:t>
            </a:r>
            <a:r>
              <a:rPr lang="en-US" b="1" dirty="0">
                <a:latin typeface="Times New Roman"/>
                <a:ea typeface="Times New Roman"/>
              </a:rPr>
              <a:t>(Plato)</a:t>
            </a:r>
            <a:endParaRPr lang="en-US"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is the process that begins at birth and continues throughout life. Education is life and all of life is education. (</a:t>
            </a:r>
            <a:r>
              <a:rPr lang="en-US" b="1" dirty="0">
                <a:latin typeface="Times New Roman"/>
                <a:ea typeface="Times New Roman"/>
              </a:rPr>
              <a:t>F. J. Brown</a:t>
            </a:r>
            <a:r>
              <a:rPr lang="en-US" dirty="0" smtClean="0">
                <a:latin typeface="Times New Roman"/>
                <a:ea typeface="Times New Roman"/>
              </a:rPr>
              <a:t>).</a:t>
            </a:r>
          </a:p>
          <a:p>
            <a:pPr marL="742950" lvl="1" indent="-285750" algn="just">
              <a:spcBef>
                <a:spcPts val="0"/>
              </a:spcBef>
              <a:buFont typeface="+mj-lt"/>
              <a:buAutoNum type="alphaLcPeriod"/>
              <a:tabLst>
                <a:tab pos="457200" algn="l"/>
              </a:tabLst>
            </a:pPr>
            <a:r>
              <a:rPr lang="en-US" dirty="0">
                <a:latin typeface="Times New Roman"/>
                <a:ea typeface="Times New Roman"/>
              </a:rPr>
              <a:t>Education is a process of living through a continuous reconstruction of experience. Education is thus not a preparation for life but is a life itself. (</a:t>
            </a:r>
            <a:r>
              <a:rPr lang="en-US" b="1" dirty="0">
                <a:latin typeface="Times New Roman"/>
                <a:ea typeface="Times New Roman"/>
              </a:rPr>
              <a:t>J. Dewy</a:t>
            </a:r>
            <a:r>
              <a:rPr lang="en-US" dirty="0" smtClean="0">
                <a:latin typeface="Times New Roman"/>
                <a:ea typeface="Times New Roman"/>
              </a:rPr>
              <a:t>)</a:t>
            </a:r>
            <a:endParaRPr lang="en-US" sz="2800"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means growth and growth means many-sided development. (</a:t>
            </a:r>
            <a:r>
              <a:rPr lang="en-US" b="1" dirty="0">
                <a:latin typeface="Times New Roman"/>
                <a:ea typeface="Times New Roman"/>
              </a:rPr>
              <a:t>B.F.</a:t>
            </a:r>
            <a:r>
              <a:rPr lang="en-US" dirty="0">
                <a:latin typeface="Times New Roman"/>
                <a:ea typeface="Times New Roman"/>
              </a:rPr>
              <a:t> </a:t>
            </a:r>
            <a:r>
              <a:rPr lang="en-US" b="1" dirty="0">
                <a:latin typeface="Times New Roman"/>
                <a:ea typeface="Times New Roman"/>
              </a:rPr>
              <a:t>Skinner</a:t>
            </a:r>
            <a:r>
              <a:rPr lang="en-US" dirty="0">
                <a:latin typeface="Times New Roman"/>
                <a:ea typeface="Times New Roman"/>
              </a:rPr>
              <a:t>)</a:t>
            </a:r>
          </a:p>
          <a:p>
            <a:pPr marL="742950" marR="0" lvl="1" indent="-285750" algn="just">
              <a:spcBef>
                <a:spcPts val="0"/>
              </a:spcBef>
              <a:spcAft>
                <a:spcPts val="0"/>
              </a:spcAft>
              <a:buFont typeface="+mj-lt"/>
              <a:buAutoNum type="alphaLcPeriod"/>
              <a:tabLst>
                <a:tab pos="457200" algn="l"/>
              </a:tabLst>
            </a:pPr>
            <a:endParaRPr lang="en-US"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2514600"/>
          </a:xfrm>
        </p:spPr>
        <p:txBody>
          <a:bodyPr>
            <a:normAutofit fontScale="85000" lnSpcReduction="20000"/>
          </a:bodyPr>
          <a:lstStyle/>
          <a:p>
            <a:pPr marL="457200" lvl="1" indent="0" algn="just">
              <a:spcBef>
                <a:spcPts val="0"/>
              </a:spcBef>
              <a:buNone/>
              <a:tabLst>
                <a:tab pos="457200" algn="l"/>
              </a:tabLst>
            </a:pPr>
            <a:r>
              <a:rPr lang="en-US" dirty="0" smtClean="0">
                <a:latin typeface="Times New Roman"/>
                <a:ea typeface="Times New Roman"/>
              </a:rPr>
              <a:t>f. Education </a:t>
            </a:r>
            <a:r>
              <a:rPr lang="en-US" dirty="0">
                <a:latin typeface="Times New Roman"/>
                <a:ea typeface="Times New Roman"/>
              </a:rPr>
              <a:t>is a process to prepare the individual for this world as well as the everlasting world, emphasizing both materialistic and spiritual development of human beings leading to service of people and the God. Education should enable a child to distinguish between the true and the false, the good and the bad, the right conduct and the evil doings. (</a:t>
            </a:r>
            <a:r>
              <a:rPr lang="en-US" b="1" dirty="0">
                <a:latin typeface="Times New Roman"/>
                <a:ea typeface="Times New Roman"/>
              </a:rPr>
              <a:t>Imam </a:t>
            </a:r>
            <a:r>
              <a:rPr lang="en-US" b="1" dirty="0" err="1">
                <a:latin typeface="Times New Roman"/>
                <a:ea typeface="Times New Roman"/>
              </a:rPr>
              <a:t>Ghazali</a:t>
            </a:r>
            <a:r>
              <a:rPr lang="en-US" dirty="0">
                <a:latin typeface="Times New Roman"/>
                <a:ea typeface="Times New Roman"/>
              </a:rPr>
              <a:t>)</a:t>
            </a:r>
          </a:p>
          <a:p>
            <a:pPr marL="457200" marR="0" lvl="1" indent="0" algn="just">
              <a:spcBef>
                <a:spcPts val="0"/>
              </a:spcBef>
              <a:spcAft>
                <a:spcPts val="0"/>
              </a:spcAft>
              <a:buNone/>
              <a:tabLst>
                <a:tab pos="457200" algn="l"/>
              </a:tabLst>
            </a:pPr>
            <a:r>
              <a:rPr lang="en-US" sz="2800" dirty="0" smtClean="0">
                <a:latin typeface="Times New Roman"/>
                <a:ea typeface="Times New Roman"/>
              </a:rPr>
              <a:t>g. </a:t>
            </a:r>
            <a:r>
              <a:rPr lang="en-US" dirty="0" smtClean="0">
                <a:latin typeface="Times New Roman"/>
                <a:ea typeface="Times New Roman"/>
              </a:rPr>
              <a:t>Education </a:t>
            </a:r>
            <a:r>
              <a:rPr lang="en-US" dirty="0">
                <a:latin typeface="Times New Roman"/>
                <a:ea typeface="Times New Roman"/>
              </a:rPr>
              <a:t>is a means to transmit knowledge and culture to next generation, to impart intellectual and moral training and to bring happiness in the life of mankind.  (</a:t>
            </a:r>
            <a:r>
              <a:rPr lang="en-US" b="1" dirty="0" err="1">
                <a:latin typeface="Times New Roman"/>
                <a:ea typeface="Times New Roman"/>
              </a:rPr>
              <a:t>Ibne</a:t>
            </a:r>
            <a:r>
              <a:rPr lang="en-US" b="1" dirty="0">
                <a:latin typeface="Times New Roman"/>
                <a:ea typeface="Times New Roman"/>
              </a:rPr>
              <a:t> </a:t>
            </a:r>
            <a:r>
              <a:rPr lang="en-US" b="1" dirty="0" err="1">
                <a:latin typeface="Times New Roman"/>
                <a:ea typeface="Times New Roman"/>
              </a:rPr>
              <a:t>Khaldon</a:t>
            </a:r>
            <a:r>
              <a:rPr lang="en-US" dirty="0">
                <a:latin typeface="Times New Roman"/>
                <a:ea typeface="Times New Roman"/>
              </a:rPr>
              <a:t>)</a:t>
            </a:r>
          </a:p>
          <a:p>
            <a:pPr marL="0" marR="0" algn="just">
              <a:spcBef>
                <a:spcPts val="0"/>
              </a:spcBef>
              <a:spcAft>
                <a:spcPts val="0"/>
              </a:spcAft>
            </a:pP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Foundations of </a:t>
            </a:r>
            <a:r>
              <a:rPr lang="en-US" dirty="0" smtClean="0">
                <a:solidFill>
                  <a:schemeClr val="tx1"/>
                </a:solidFill>
              </a:rPr>
              <a:t>Education</a:t>
            </a:r>
            <a:endParaRPr lang="en-US" dirty="0">
              <a:solidFill>
                <a:schemeClr val="tx1"/>
              </a:solidFill>
            </a:endParaRPr>
          </a:p>
        </p:txBody>
      </p:sp>
      <p:sp>
        <p:nvSpPr>
          <p:cNvPr id="3" name="Content Placeholder 2"/>
          <p:cNvSpPr>
            <a:spLocks noGrp="1"/>
          </p:cNvSpPr>
          <p:nvPr>
            <p:ph idx="1"/>
          </p:nvPr>
        </p:nvSpPr>
        <p:spPr>
          <a:xfrm>
            <a:off x="304800" y="2438400"/>
            <a:ext cx="8229600" cy="2590800"/>
          </a:xfrm>
        </p:spPr>
        <p:txBody>
          <a:bodyPr>
            <a:normAutofit/>
          </a:bodyPr>
          <a:lstStyle/>
          <a:p>
            <a:pPr marL="742950" lvl="1" indent="-285750" algn="just">
              <a:spcBef>
                <a:spcPts val="0"/>
              </a:spcBef>
              <a:buFont typeface="+mj-lt"/>
              <a:buAutoNum type="arabicPeriod"/>
            </a:pPr>
            <a:r>
              <a:rPr lang="en-US" dirty="0" smtClean="0">
                <a:latin typeface="Times New Roman"/>
                <a:ea typeface="Times New Roman"/>
              </a:rPr>
              <a:t>Islamic foundation </a:t>
            </a:r>
          </a:p>
          <a:p>
            <a:pPr marL="742950" lvl="1" indent="-285750" algn="just">
              <a:spcBef>
                <a:spcPts val="0"/>
              </a:spcBef>
              <a:buFont typeface="+mj-lt"/>
              <a:buAutoNum type="arabicPeriod"/>
            </a:pPr>
            <a:r>
              <a:rPr lang="en-US" dirty="0" smtClean="0">
                <a:latin typeface="Times New Roman"/>
                <a:ea typeface="Times New Roman"/>
              </a:rPr>
              <a:t>Philosophical </a:t>
            </a:r>
            <a:r>
              <a:rPr lang="en-US" dirty="0">
                <a:latin typeface="Times New Roman"/>
                <a:ea typeface="Times New Roman"/>
              </a:rPr>
              <a:t>foundation </a:t>
            </a:r>
          </a:p>
          <a:p>
            <a:pPr marL="742950" lvl="1" indent="-285750" algn="just">
              <a:spcBef>
                <a:spcPts val="0"/>
              </a:spcBef>
              <a:buFont typeface="+mj-lt"/>
              <a:buAutoNum type="arabicPeriod"/>
            </a:pPr>
            <a:r>
              <a:rPr lang="en-US" dirty="0">
                <a:latin typeface="Times New Roman"/>
                <a:ea typeface="Times New Roman"/>
              </a:rPr>
              <a:t>Sociological foundation </a:t>
            </a:r>
          </a:p>
          <a:p>
            <a:pPr marL="742950" lvl="1" indent="-285750" algn="just">
              <a:spcBef>
                <a:spcPts val="0"/>
              </a:spcBef>
              <a:buFont typeface="+mj-lt"/>
              <a:buAutoNum type="arabicPeriod"/>
            </a:pPr>
            <a:r>
              <a:rPr lang="en-US" dirty="0">
                <a:latin typeface="Times New Roman"/>
                <a:ea typeface="Times New Roman"/>
              </a:rPr>
              <a:t>Psychological foundation </a:t>
            </a:r>
          </a:p>
          <a:p>
            <a:pPr marL="742950" lvl="1" indent="-285750" algn="just">
              <a:spcBef>
                <a:spcPts val="0"/>
              </a:spcBef>
              <a:buFont typeface="+mj-lt"/>
              <a:buAutoNum type="arabicPeriod"/>
            </a:pPr>
            <a:r>
              <a:rPr lang="en-US" dirty="0">
                <a:latin typeface="Times New Roman"/>
                <a:ea typeface="Times New Roman"/>
              </a:rPr>
              <a:t>Economic foundation </a:t>
            </a:r>
          </a:p>
          <a:p>
            <a:pPr marL="742950" lvl="1" indent="-285750" algn="just">
              <a:spcBef>
                <a:spcPts val="0"/>
              </a:spcBef>
              <a:buFont typeface="+mj-lt"/>
              <a:buAutoNum type="arabicPeriod"/>
            </a:pPr>
            <a:r>
              <a:rPr lang="en-US" dirty="0">
                <a:latin typeface="Times New Roman"/>
                <a:ea typeface="Times New Roman"/>
              </a:rPr>
              <a:t>Historical foundation </a:t>
            </a:r>
          </a:p>
        </p:txBody>
      </p:sp>
    </p:spTree>
    <p:extLst>
      <p:ext uri="{BB962C8B-B14F-4D97-AF65-F5344CB8AC3E}">
        <p14:creationId xmlns:p14="http://schemas.microsoft.com/office/powerpoint/2010/main" val="155478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1114</TotalTime>
  <Words>395</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Foundation of  Education  </vt:lpstr>
      <vt:lpstr>Contents</vt:lpstr>
      <vt:lpstr>Introduction to Education</vt:lpstr>
      <vt:lpstr>Continue </vt:lpstr>
      <vt:lpstr>Definition of Social work</vt:lpstr>
      <vt:lpstr>Definition of Education</vt:lpstr>
      <vt:lpstr>Continue</vt:lpstr>
      <vt:lpstr>Foundations of Education</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107</cp:revision>
  <dcterms:created xsi:type="dcterms:W3CDTF">2019-02-18T15:01:28Z</dcterms:created>
  <dcterms:modified xsi:type="dcterms:W3CDTF">2020-11-03T14:43:39Z</dcterms:modified>
</cp:coreProperties>
</file>