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2A56BF6-FC67-408E-AC54-6729369F8221}" type="datetimeFigureOut">
              <a:rPr lang="en-US" smtClean="0"/>
              <a:t>5/15/2020</a:t>
            </a:fld>
            <a:endParaRPr lang="en-US"/>
          </a:p>
        </p:txBody>
      </p:sp>
      <p:sp>
        <p:nvSpPr>
          <p:cNvPr id="8" name="Slide Number Placeholder 7"/>
          <p:cNvSpPr>
            <a:spLocks noGrp="1"/>
          </p:cNvSpPr>
          <p:nvPr>
            <p:ph type="sldNum" sz="quarter" idx="11"/>
          </p:nvPr>
        </p:nvSpPr>
        <p:spPr/>
        <p:txBody>
          <a:bodyPr/>
          <a:lstStyle/>
          <a:p>
            <a:fld id="{1098331D-E616-4FA2-ACCD-3742455F160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56BF6-FC67-408E-AC54-6729369F8221}" type="datetimeFigureOut">
              <a:rPr lang="en-US" smtClean="0"/>
              <a:t>5/15/2020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8331D-E616-4FA2-ACCD-3742455F1606}"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2A56BF6-FC67-408E-AC54-6729369F8221}" type="datetimeFigureOut">
              <a:rPr lang="en-US" smtClean="0"/>
              <a:t>5/15/2020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8331D-E616-4FA2-ACCD-3742455F1606}"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A56BF6-FC67-408E-AC54-6729369F8221}" type="datetimeFigureOut">
              <a:rPr lang="en-US" smtClean="0"/>
              <a:t>5/15/2020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56BF6-FC67-408E-AC54-6729369F8221}" type="datetimeFigureOut">
              <a:rPr lang="en-US" smtClean="0"/>
              <a:t>5/15/2020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56BF6-FC67-408E-AC54-6729369F8221}" type="datetimeFigureOut">
              <a:rPr lang="en-US" smtClean="0"/>
              <a:t>5/15/2020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8331D-E616-4FA2-ACCD-3742455F160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2A56BF6-FC67-408E-AC54-6729369F8221}" type="datetimeFigureOut">
              <a:rPr lang="en-US" smtClean="0"/>
              <a:t>5/15/2020</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1098331D-E616-4FA2-ACCD-3742455F1606}"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dirty="0" smtClean="0">
                <a:latin typeface="Times New Roman" pitchFamily="18" charset="0"/>
                <a:cs typeface="Times New Roman" pitchFamily="18" charset="0"/>
              </a:rPr>
              <a:t>Motif and Design</a:t>
            </a:r>
            <a:endParaRPr lang="en-US" sz="5400"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7109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86600" y="609600"/>
            <a:ext cx="1600200" cy="2847975"/>
          </a:xfrm>
        </p:spPr>
      </p:pic>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6600" y="3429000"/>
            <a:ext cx="1600200" cy="2847975"/>
          </a:xfrm>
          <a:prstGeom prst="rect">
            <a:avLst/>
          </a:prstGeom>
        </p:spPr>
      </p:pic>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1600" y="1984540"/>
            <a:ext cx="1600200" cy="2847975"/>
          </a:xfrm>
          <a:prstGeom prst="rect">
            <a:avLst/>
          </a:prstGeom>
        </p:spPr>
      </p:pic>
      <p:pic>
        <p:nvPicPr>
          <p:cNvPr id="7"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228600"/>
            <a:ext cx="1600200" cy="2847975"/>
          </a:xfrm>
          <a:prstGeom prst="rect">
            <a:avLst/>
          </a:prstGeom>
        </p:spPr>
      </p:pic>
      <p:pic>
        <p:nvPicPr>
          <p:cNvPr id="8"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3048000"/>
            <a:ext cx="1600200" cy="2847975"/>
          </a:xfrm>
          <a:prstGeom prst="rect">
            <a:avLst/>
          </a:prstGeom>
        </p:spPr>
      </p:pic>
      <p:pic>
        <p:nvPicPr>
          <p:cNvPr id="9"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072041"/>
            <a:ext cx="1600200" cy="2847975"/>
          </a:xfrm>
          <a:prstGeom prst="rect">
            <a:avLst/>
          </a:prstGeom>
        </p:spPr>
      </p:pic>
    </p:spTree>
    <p:extLst>
      <p:ext uri="{BB962C8B-B14F-4D97-AF65-F5344CB8AC3E}">
        <p14:creationId xmlns:p14="http://schemas.microsoft.com/office/powerpoint/2010/main" val="1669008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0200" y="914400"/>
            <a:ext cx="6195809" cy="4525963"/>
          </a:xfrm>
        </p:spPr>
      </p:pic>
    </p:spTree>
    <p:extLst>
      <p:ext uri="{BB962C8B-B14F-4D97-AF65-F5344CB8AC3E}">
        <p14:creationId xmlns:p14="http://schemas.microsoft.com/office/powerpoint/2010/main" val="1227316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381000"/>
            <a:ext cx="5604515" cy="5992520"/>
          </a:xfrm>
        </p:spPr>
      </p:pic>
    </p:spTree>
    <p:extLst>
      <p:ext uri="{BB962C8B-B14F-4D97-AF65-F5344CB8AC3E}">
        <p14:creationId xmlns:p14="http://schemas.microsoft.com/office/powerpoint/2010/main" val="1582378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69976" y="533400"/>
            <a:ext cx="6102424" cy="5791200"/>
          </a:xfrm>
        </p:spPr>
      </p:pic>
    </p:spTree>
    <p:extLst>
      <p:ext uri="{BB962C8B-B14F-4D97-AF65-F5344CB8AC3E}">
        <p14:creationId xmlns:p14="http://schemas.microsoft.com/office/powerpoint/2010/main" val="380453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Motif</a:t>
            </a:r>
            <a:endParaRPr lang="en-US" dirty="0"/>
          </a:p>
        </p:txBody>
      </p:sp>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In art and iconography, a </a:t>
            </a:r>
            <a:r>
              <a:rPr lang="en-US" dirty="0" smtClean="0">
                <a:latin typeface="Times New Roman" pitchFamily="18" charset="0"/>
                <a:cs typeface="Times New Roman" pitchFamily="18" charset="0"/>
              </a:rPr>
              <a:t>motif </a:t>
            </a:r>
            <a:r>
              <a:rPr lang="en-US" dirty="0">
                <a:latin typeface="Times New Roman" pitchFamily="18" charset="0"/>
                <a:cs typeface="Times New Roman" pitchFamily="18" charset="0"/>
              </a:rPr>
              <a:t>is an element of an image. A motif may be repeated in a pattern or design, often many times, or may just occur once in a work</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04660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Motifs</a:t>
            </a:r>
            <a:endParaRPr lang="en-US" dirty="0"/>
          </a:p>
        </p:txBody>
      </p:sp>
      <p:sp>
        <p:nvSpPr>
          <p:cNvPr id="2" name="Content Placeholder 1"/>
          <p:cNvSpPr>
            <a:spLocks noGrp="1"/>
          </p:cNvSpPr>
          <p:nvPr>
            <p:ph idx="1"/>
          </p:nvPr>
        </p:nvSpPr>
        <p:spPr/>
        <p:txBody>
          <a:bodyPr>
            <a:normAutofit/>
          </a:bodyPr>
          <a:lstStyle/>
          <a:p>
            <a:pPr marL="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A motif may be an element in the iconography of a particular subject or type of subject that is seen in other works, or may form the main subject, as the Master of Animals motif in ancient art typically does. The related motif of confronted animals is often seen alone, but may also be repeated, for example in Byzantine silk and other ancient textiles. </a:t>
            </a:r>
            <a:endParaRPr lang="en-US" dirty="0"/>
          </a:p>
        </p:txBody>
      </p:sp>
    </p:spTree>
    <p:extLst>
      <p:ext uri="{BB962C8B-B14F-4D97-AF65-F5344CB8AC3E}">
        <p14:creationId xmlns:p14="http://schemas.microsoft.com/office/powerpoint/2010/main" val="2621587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Where the main subject of an artistic work such as a painting is a specific person, group, or moment in a narrative, that should be referred to as the "subject" of the work, not a motif, though the same thing may be a "motif" when part of another subject, or part of a work of decorative art such as a painting on a vase.</a:t>
            </a:r>
          </a:p>
          <a:p>
            <a:endParaRPr lang="en-US" dirty="0"/>
          </a:p>
        </p:txBody>
      </p:sp>
    </p:spTree>
    <p:extLst>
      <p:ext uri="{BB962C8B-B14F-4D97-AF65-F5344CB8AC3E}">
        <p14:creationId xmlns:p14="http://schemas.microsoft.com/office/powerpoint/2010/main" val="883710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Times New Roman" pitchFamily="18" charset="0"/>
                <a:cs typeface="Times New Roman" pitchFamily="18" charset="0"/>
              </a:rPr>
              <a:t>Ornamental or decorative art can usually be </a:t>
            </a:r>
            <a:r>
              <a:rPr lang="en-US" dirty="0" err="1">
                <a:latin typeface="Times New Roman" pitchFamily="18" charset="0"/>
                <a:cs typeface="Times New Roman" pitchFamily="18" charset="0"/>
              </a:rPr>
              <a:t>analysed</a:t>
            </a:r>
            <a:r>
              <a:rPr lang="en-US" dirty="0">
                <a:latin typeface="Times New Roman" pitchFamily="18" charset="0"/>
                <a:cs typeface="Times New Roman" pitchFamily="18" charset="0"/>
              </a:rPr>
              <a:t> into a number of different elements, which can be called motifs. These may often, as in textile art, be repeated many times in a pattern. Important examples in Western art include acanthus, egg and </a:t>
            </a:r>
            <a:r>
              <a:rPr lang="en-US" dirty="0" smtClean="0">
                <a:latin typeface="Times New Roman" pitchFamily="18" charset="0"/>
                <a:cs typeface="Times New Roman" pitchFamily="18" charset="0"/>
              </a:rPr>
              <a:t>dart</a:t>
            </a:r>
            <a:r>
              <a:rPr lang="en-US" dirty="0">
                <a:latin typeface="Times New Roman" pitchFamily="18" charset="0"/>
                <a:cs typeface="Times New Roman" pitchFamily="18" charset="0"/>
              </a:rPr>
              <a:t> and various types of scrollwork.</a:t>
            </a:r>
          </a:p>
          <a:p>
            <a:endParaRPr lang="en-US" dirty="0"/>
          </a:p>
        </p:txBody>
      </p:sp>
    </p:spTree>
    <p:extLst>
      <p:ext uri="{BB962C8B-B14F-4D97-AF65-F5344CB8AC3E}">
        <p14:creationId xmlns:p14="http://schemas.microsoft.com/office/powerpoint/2010/main" val="366145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990600"/>
            <a:ext cx="7913715" cy="4267199"/>
          </a:xfrm>
        </p:spPr>
      </p:pic>
    </p:spTree>
    <p:extLst>
      <p:ext uri="{BB962C8B-B14F-4D97-AF65-F5344CB8AC3E}">
        <p14:creationId xmlns:p14="http://schemas.microsoft.com/office/powerpoint/2010/main" val="1737721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81200" y="457201"/>
            <a:ext cx="5291076" cy="5707504"/>
          </a:xfrm>
        </p:spPr>
      </p:pic>
    </p:spTree>
    <p:extLst>
      <p:ext uri="{BB962C8B-B14F-4D97-AF65-F5344CB8AC3E}">
        <p14:creationId xmlns:p14="http://schemas.microsoft.com/office/powerpoint/2010/main" val="1222015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762000"/>
            <a:ext cx="8160219" cy="5410580"/>
          </a:xfrm>
        </p:spPr>
      </p:pic>
    </p:spTree>
    <p:extLst>
      <p:ext uri="{BB962C8B-B14F-4D97-AF65-F5344CB8AC3E}">
        <p14:creationId xmlns:p14="http://schemas.microsoft.com/office/powerpoint/2010/main" val="3580919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0" y="685800"/>
            <a:ext cx="4191000" cy="1560236"/>
          </a:xfrm>
        </p:spPr>
      </p:pic>
      <p:pic>
        <p:nvPicPr>
          <p:cNvPr id="5" name="Content Placeholder 2"/>
          <p:cNvPicPr>
            <a:picLocks noGrp="1" noChangeAspect="1"/>
          </p:cNvPicPr>
          <p:nvPr/>
        </p:nvPicPr>
        <p:blipFill>
          <a:blip r:embed="rId3">
            <a:extLst>
              <a:ext uri="{28A0092B-C50C-407E-A947-70E740481C1C}">
                <a14:useLocalDpi xmlns:a14="http://schemas.microsoft.com/office/drawing/2010/main" val="0"/>
              </a:ext>
            </a:extLst>
          </a:blip>
          <a:stretch>
            <a:fillRect/>
          </a:stretch>
        </p:blipFill>
        <p:spPr>
          <a:xfrm>
            <a:off x="4572000" y="1981200"/>
            <a:ext cx="4248944" cy="4248944"/>
          </a:xfrm>
          <a:prstGeom prst="rect">
            <a:avLst/>
          </a:prstGeom>
        </p:spPr>
      </p:pic>
      <p:pic>
        <p:nvPicPr>
          <p:cNvPr id="6"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4669908"/>
            <a:ext cx="4191000" cy="1560236"/>
          </a:xfrm>
          <a:prstGeom prst="rect">
            <a:avLst/>
          </a:prstGeom>
        </p:spPr>
      </p:pic>
      <p:pic>
        <p:nvPicPr>
          <p:cNvPr id="7" name="Content Placeholder 2"/>
          <p:cNvPicPr>
            <a:picLocks noGrp="1" noChangeAspect="1"/>
          </p:cNvPicPr>
          <p:nvPr/>
        </p:nvPicPr>
        <p:blipFill>
          <a:blip r:embed="rId3">
            <a:extLst>
              <a:ext uri="{28A0092B-C50C-407E-A947-70E740481C1C}">
                <a14:useLocalDpi xmlns:a14="http://schemas.microsoft.com/office/drawing/2010/main" val="0"/>
              </a:ext>
            </a:extLst>
          </a:blip>
          <a:stretch>
            <a:fillRect/>
          </a:stretch>
        </p:blipFill>
        <p:spPr>
          <a:xfrm>
            <a:off x="352028" y="609600"/>
            <a:ext cx="4248944" cy="4248944"/>
          </a:xfrm>
          <a:prstGeom prst="rect">
            <a:avLst/>
          </a:prstGeom>
        </p:spPr>
      </p:pic>
    </p:spTree>
    <p:extLst>
      <p:ext uri="{BB962C8B-B14F-4D97-AF65-F5344CB8AC3E}">
        <p14:creationId xmlns:p14="http://schemas.microsoft.com/office/powerpoint/2010/main" val="2527083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39</TotalTime>
  <Words>109</Words>
  <Application>Microsoft Office PowerPoint</Application>
  <PresentationFormat>On-screen Show (4:3)</PresentationFormat>
  <Paragraphs>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Executive</vt:lpstr>
      <vt:lpstr>Motif and Design</vt:lpstr>
      <vt:lpstr>Motif</vt:lpstr>
      <vt:lpstr>Types of Motifs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Print Design Studio</dc:title>
  <dc:creator>Turn Back</dc:creator>
  <cp:lastModifiedBy>Turn Back</cp:lastModifiedBy>
  <cp:revision>6</cp:revision>
  <dcterms:created xsi:type="dcterms:W3CDTF">2020-05-15T15:59:32Z</dcterms:created>
  <dcterms:modified xsi:type="dcterms:W3CDTF">2020-05-15T17:22:13Z</dcterms:modified>
</cp:coreProperties>
</file>