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2" d="100"/>
          <a:sy n="62" d="100"/>
        </p:scale>
        <p:origin x="1056"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CC120-97D7-4487-97A1-A85C332235B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60943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CC120-97D7-4487-97A1-A85C332235B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50818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CC120-97D7-4487-97A1-A85C332235B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396337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CC120-97D7-4487-97A1-A85C332235B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340809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ACC120-97D7-4487-97A1-A85C332235B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93474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CC120-97D7-4487-97A1-A85C332235BC}"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55082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CC120-97D7-4487-97A1-A85C332235BC}"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708266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CC120-97D7-4487-97A1-A85C332235BC}"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416914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CC120-97D7-4487-97A1-A85C332235BC}"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322652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ACC120-97D7-4487-97A1-A85C332235BC}"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303688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ACC120-97D7-4487-97A1-A85C332235BC}"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F6BE1-13AB-447F-B50E-1E3B7A63030B}" type="slidenum">
              <a:rPr lang="en-US" smtClean="0"/>
              <a:t>‹#›</a:t>
            </a:fld>
            <a:endParaRPr lang="en-US"/>
          </a:p>
        </p:txBody>
      </p:sp>
    </p:spTree>
    <p:extLst>
      <p:ext uri="{BB962C8B-B14F-4D97-AF65-F5344CB8AC3E}">
        <p14:creationId xmlns:p14="http://schemas.microsoft.com/office/powerpoint/2010/main" val="407813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CC120-97D7-4487-97A1-A85C332235BC}" type="datetimeFigureOut">
              <a:rPr lang="en-US" smtClean="0"/>
              <a:t>5/3/2020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6BE1-13AB-447F-B50E-1E3B7A63030B}" type="slidenum">
              <a:rPr lang="en-US" smtClean="0"/>
              <a:t>‹#›</a:t>
            </a:fld>
            <a:endParaRPr lang="en-US"/>
          </a:p>
        </p:txBody>
      </p:sp>
    </p:spTree>
    <p:extLst>
      <p:ext uri="{BB962C8B-B14F-4D97-AF65-F5344CB8AC3E}">
        <p14:creationId xmlns:p14="http://schemas.microsoft.com/office/powerpoint/2010/main" val="1131932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earchapparchitecture.techtarget.com/definition/application-program-interface-AP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smtClean="0">
                <a:latin typeface="Garamond" panose="02020404030301010803" pitchFamily="18" charset="0"/>
              </a:rPr>
              <a:t>Managing and Delivering Enterprise Architecture</a:t>
            </a:r>
            <a:endParaRPr lang="en-US" sz="44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38968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Garamond" panose="02020404030301010803" pitchFamily="18" charset="0"/>
              </a:rPr>
              <a:t>Many data modeling notations existed in the 1980s; most are still widely used today.</a:t>
            </a:r>
          </a:p>
          <a:p>
            <a:r>
              <a:rPr lang="en-US" dirty="0" smtClean="0">
                <a:latin typeface="Garamond" panose="02020404030301010803" pitchFamily="18" charset="0"/>
              </a:rPr>
              <a:t>Some of these include entity/relationship (E/R) modeling ,information engineering.</a:t>
            </a:r>
          </a:p>
          <a:p>
            <a:r>
              <a:rPr lang="en-US" dirty="0" smtClean="0">
                <a:latin typeface="Garamond" panose="02020404030301010803" pitchFamily="18" charset="0"/>
              </a:rPr>
              <a:t>These different data modeling approaches were based on the relational theory and normalization principles defined by Edgar </a:t>
            </a:r>
            <a:r>
              <a:rPr lang="en-US" dirty="0" err="1" smtClean="0">
                <a:latin typeface="Garamond" panose="02020404030301010803" pitchFamily="18" charset="0"/>
              </a:rPr>
              <a:t>Codd</a:t>
            </a:r>
            <a:r>
              <a:rPr lang="en-US" dirty="0" smtClean="0">
                <a:latin typeface="Garamond" panose="02020404030301010803" pitchFamily="18" charset="0"/>
              </a:rPr>
              <a:t> and documented by Chris Date</a:t>
            </a:r>
            <a:endParaRPr lang="en-US" dirty="0">
              <a:latin typeface="Garamond" panose="02020404030301010803" pitchFamily="18" charset="0"/>
            </a:endParaRPr>
          </a:p>
        </p:txBody>
      </p:sp>
    </p:spTree>
    <p:extLst>
      <p:ext uri="{BB962C8B-B14F-4D97-AF65-F5344CB8AC3E}">
        <p14:creationId xmlns:p14="http://schemas.microsoft.com/office/powerpoint/2010/main" val="1252123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Modeling Tool Products </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smtClean="0">
                <a:latin typeface="Garamond" panose="02020404030301010803" pitchFamily="18" charset="0"/>
              </a:rPr>
              <a:t>The following products of Modeling Tool are :</a:t>
            </a:r>
          </a:p>
          <a:p>
            <a:r>
              <a:rPr lang="en-US" dirty="0" smtClean="0">
                <a:latin typeface="Garamond" panose="02020404030301010803" pitchFamily="18" charset="0"/>
              </a:rPr>
              <a:t>Rational Software</a:t>
            </a:r>
          </a:p>
          <a:p>
            <a:r>
              <a:rPr lang="en-US" dirty="0" smtClean="0">
                <a:latin typeface="Garamond" panose="02020404030301010803" pitchFamily="18" charset="0"/>
              </a:rPr>
              <a:t>System Architect</a:t>
            </a:r>
          </a:p>
          <a:p>
            <a:r>
              <a:rPr lang="en-US" dirty="0" smtClean="0">
                <a:latin typeface="Garamond" panose="02020404030301010803" pitchFamily="18" charset="0"/>
              </a:rPr>
              <a:t>Proforma Provision</a:t>
            </a:r>
          </a:p>
          <a:p>
            <a:r>
              <a:rPr lang="en-US" dirty="0" smtClean="0">
                <a:latin typeface="Garamond" panose="02020404030301010803" pitchFamily="18" charset="0"/>
              </a:rPr>
              <a:t>IDS Scheer ARIS</a:t>
            </a:r>
          </a:p>
          <a:p>
            <a:r>
              <a:rPr lang="en-US" dirty="0" smtClean="0">
                <a:latin typeface="Garamond" panose="02020404030301010803" pitchFamily="18" charset="0"/>
              </a:rPr>
              <a:t>Visible Advantage and Visible Analyst</a:t>
            </a:r>
            <a:endParaRPr lang="en-US" dirty="0">
              <a:latin typeface="Garamond" panose="02020404030301010803" pitchFamily="18" charset="0"/>
            </a:endParaRPr>
          </a:p>
        </p:txBody>
      </p:sp>
    </p:spTree>
    <p:extLst>
      <p:ext uri="{BB962C8B-B14F-4D97-AF65-F5344CB8AC3E}">
        <p14:creationId xmlns:p14="http://schemas.microsoft.com/office/powerpoint/2010/main" val="3100067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latin typeface="Garamond" panose="02020404030301010803" pitchFamily="18" charset="0"/>
              </a:rPr>
              <a:t>Key Enterprise Architecture Principle</a:t>
            </a:r>
            <a:endParaRPr lang="en-US" sz="40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3586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Evolution to the Twenty-First-Century Enterprise</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Evolution to the Twenty-First-Century Enterprise</a:t>
            </a:r>
          </a:p>
          <a:p>
            <a:pPr algn="just"/>
            <a:r>
              <a:rPr lang="en-US" dirty="0" smtClean="0">
                <a:latin typeface="Garamond" panose="02020404030301010803" pitchFamily="18" charset="0"/>
              </a:rPr>
              <a:t>By the second half of the twentieth century, we recognized that our manual processes were operating in a state of manual chaos.</a:t>
            </a:r>
          </a:p>
          <a:p>
            <a:pPr algn="just"/>
            <a:r>
              <a:rPr lang="en-US" dirty="0" smtClean="0">
                <a:latin typeface="Garamond" panose="02020404030301010803" pitchFamily="18" charset="0"/>
              </a:rPr>
              <a:t>But with the introduction of the computer we did not change those processes; we automated them with improvements—but essentially without much change.</a:t>
            </a:r>
          </a:p>
          <a:p>
            <a:pPr algn="just"/>
            <a:r>
              <a:rPr lang="en-US" dirty="0" smtClean="0">
                <a:latin typeface="Garamond" panose="02020404030301010803" pitchFamily="18" charset="0"/>
              </a:rPr>
              <a:t>The result: We moved from manual chaos to automated chaos.</a:t>
            </a:r>
          </a:p>
          <a:p>
            <a:pPr algn="just"/>
            <a:r>
              <a:rPr lang="en-US" dirty="0" smtClean="0">
                <a:latin typeface="Garamond" panose="02020404030301010803" pitchFamily="18" charset="0"/>
              </a:rPr>
              <a:t>Today we have twenty-first-century enterprises functioning with eighteenth-century processes.</a:t>
            </a:r>
            <a:endParaRPr lang="en-US" dirty="0">
              <a:latin typeface="Garamond" panose="02020404030301010803" pitchFamily="18" charset="0"/>
            </a:endParaRPr>
          </a:p>
        </p:txBody>
      </p:sp>
    </p:spTree>
    <p:extLst>
      <p:ext uri="{BB962C8B-B14F-4D97-AF65-F5344CB8AC3E}">
        <p14:creationId xmlns:p14="http://schemas.microsoft.com/office/powerpoint/2010/main" val="1474465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Garamond" panose="02020404030301010803" pitchFamily="18" charset="0"/>
              </a:rPr>
              <a:t>We have not effectively utilized the Internet technologies of today for the rapid-change environment in which most organizations find themselves.</a:t>
            </a:r>
            <a:endParaRPr lang="en-US" dirty="0">
              <a:latin typeface="Garamond" panose="02020404030301010803" pitchFamily="18" charset="0"/>
            </a:endParaRPr>
          </a:p>
        </p:txBody>
      </p:sp>
    </p:spTree>
    <p:extLst>
      <p:ext uri="{BB962C8B-B14F-4D97-AF65-F5344CB8AC3E}">
        <p14:creationId xmlns:p14="http://schemas.microsoft.com/office/powerpoint/2010/main" val="3516382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Architects of the Enterprise</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Enterprise architects are the senior managers who set the directions for the future, based on processes designed for that future and its technologies. The future cannot be based on eighteenth-century processes that no longer respond to the rapid-change environment of today and the even greater change environment of tomorrow.</a:t>
            </a:r>
          </a:p>
          <a:p>
            <a:pPr algn="just"/>
            <a:r>
              <a:rPr lang="en-US" dirty="0" smtClean="0">
                <a:latin typeface="Garamond" panose="02020404030301010803" pitchFamily="18" charset="0"/>
              </a:rPr>
              <a:t>The future will be based on business transformation through processes that use the technologies of today and tomorrow to complete in minutes and seconds what before took days and weeks, with strategic directions set by senior management and with business experts and IT experts working together in a design partnership.</a:t>
            </a:r>
            <a:endParaRPr lang="en-US" dirty="0">
              <a:latin typeface="Garamond" panose="02020404030301010803" pitchFamily="18" charset="0"/>
            </a:endParaRPr>
          </a:p>
        </p:txBody>
      </p:sp>
    </p:spTree>
    <p:extLst>
      <p:ext uri="{BB962C8B-B14F-4D97-AF65-F5344CB8AC3E}">
        <p14:creationId xmlns:p14="http://schemas.microsoft.com/office/powerpoint/2010/main" val="1141728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Systems Development Directions in the Twenty-First Century</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In Chapter 1 we saw that traditional systems development methods that identify business needs from existing operational business processes are no longer responsive enough.</a:t>
            </a:r>
          </a:p>
          <a:p>
            <a:pPr algn="just"/>
            <a:r>
              <a:rPr lang="en-US" dirty="0" smtClean="0">
                <a:latin typeface="Garamond" panose="02020404030301010803" pitchFamily="18" charset="0"/>
              </a:rPr>
              <a:t>. The traditional systems development approach—interviewing users based on existing business processes and then identifying their future needs—do not work well in periods of rapid change, such as today.</a:t>
            </a:r>
          </a:p>
          <a:p>
            <a:pPr algn="just"/>
            <a:r>
              <a:rPr lang="en-US" dirty="0" smtClean="0">
                <a:latin typeface="Garamond" panose="02020404030301010803" pitchFamily="18" charset="0"/>
              </a:rPr>
              <a:t>If we base our needs for the future on operational processes that we still use today, we are implicitly assuming that the future will be similar to the past.</a:t>
            </a:r>
            <a:endParaRPr lang="en-US" dirty="0">
              <a:latin typeface="Garamond" panose="02020404030301010803" pitchFamily="18" charset="0"/>
            </a:endParaRPr>
          </a:p>
        </p:txBody>
      </p:sp>
    </p:spTree>
    <p:extLst>
      <p:ext uri="{BB962C8B-B14F-4D97-AF65-F5344CB8AC3E}">
        <p14:creationId xmlns:p14="http://schemas.microsoft.com/office/powerpoint/2010/main" val="3865059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This is very dangerous; few industries and enterprises can say today that their future will be like their past.</a:t>
            </a:r>
          </a:p>
          <a:p>
            <a:pPr algn="just"/>
            <a:r>
              <a:rPr lang="en-US" dirty="0" smtClean="0">
                <a:latin typeface="Garamond" panose="02020404030301010803" pitchFamily="18" charset="0"/>
              </a:rPr>
              <a:t>Most know that the future will be quite different.</a:t>
            </a:r>
          </a:p>
          <a:p>
            <a:pPr algn="just"/>
            <a:r>
              <a:rPr lang="en-US" dirty="0" smtClean="0">
                <a:latin typeface="Garamond" panose="02020404030301010803" pitchFamily="18" charset="0"/>
              </a:rPr>
              <a:t>We saw that the rapid delivery methods of enterprise architecture, when applied under the direction of senior management, result in business transformation</a:t>
            </a:r>
          </a:p>
          <a:p>
            <a:pPr algn="just"/>
            <a:endParaRPr lang="en-US" dirty="0">
              <a:latin typeface="Garamond" panose="02020404030301010803" pitchFamily="18" charset="0"/>
            </a:endParaRPr>
          </a:p>
        </p:txBody>
      </p:sp>
    </p:spTree>
    <p:extLst>
      <p:ext uri="{BB962C8B-B14F-4D97-AF65-F5344CB8AC3E}">
        <p14:creationId xmlns:p14="http://schemas.microsoft.com/office/powerpoint/2010/main" val="2744609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This brings us to a very important principle to accommodate change:</a:t>
            </a:r>
          </a:p>
          <a:p>
            <a:pPr algn="just"/>
            <a:r>
              <a:rPr lang="en-US" dirty="0" smtClean="0">
                <a:latin typeface="Garamond" panose="02020404030301010803" pitchFamily="18" charset="0"/>
              </a:rPr>
              <a:t>We must design for tomorrow based on business plans for the future, not the existing business processes that we still have today. </a:t>
            </a:r>
          </a:p>
          <a:p>
            <a:pPr algn="just"/>
            <a:r>
              <a:rPr lang="en-US" dirty="0" smtClean="0">
                <a:latin typeface="Garamond" panose="02020404030301010803" pitchFamily="18" charset="0"/>
              </a:rPr>
              <a:t>Many of these existing processes reflect our needs for a pre-Internet past that will never return. Even if the same processes must remain for regulatory or legislative reasons, the rapid delivery methods and technologies that are available today enable these existing processes to be implemented so that they are more responsive.</a:t>
            </a:r>
            <a:endParaRPr lang="en-US" dirty="0">
              <a:latin typeface="Garamond" panose="02020404030301010803" pitchFamily="18" charset="0"/>
            </a:endParaRPr>
          </a:p>
        </p:txBody>
      </p:sp>
    </p:spTree>
    <p:extLst>
      <p:ext uri="{BB962C8B-B14F-4D97-AF65-F5344CB8AC3E}">
        <p14:creationId xmlns:p14="http://schemas.microsoft.com/office/powerpoint/2010/main" val="1178927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Garamond" panose="02020404030301010803" pitchFamily="18" charset="0"/>
              </a:rPr>
              <a:t>On-demand computing is a delivery model in which computing resources are made available to the user as needed</a:t>
            </a:r>
            <a:r>
              <a:rPr lang="en-US" dirty="0" smtClean="0">
                <a:latin typeface="Garamond" panose="02020404030301010803" pitchFamily="18" charset="0"/>
              </a:rPr>
              <a:t>.</a:t>
            </a:r>
          </a:p>
          <a:p>
            <a:pPr algn="just"/>
            <a:r>
              <a:rPr lang="en-US" dirty="0">
                <a:latin typeface="Garamond" panose="02020404030301010803" pitchFamily="18" charset="0"/>
              </a:rPr>
              <a:t>The resources may be maintained within the user's enterprise, or made available by a cloud service provider. When the services are provided by a third-party, the term </a:t>
            </a:r>
            <a:r>
              <a:rPr lang="en-US" dirty="0" smtClean="0">
                <a:latin typeface="Garamond" panose="02020404030301010803" pitchFamily="18" charset="0"/>
              </a:rPr>
              <a:t>Cloud Computing</a:t>
            </a:r>
            <a:r>
              <a:rPr lang="en-US" dirty="0">
                <a:latin typeface="Garamond" panose="02020404030301010803" pitchFamily="18" charset="0"/>
              </a:rPr>
              <a:t> is often used as a synonym for on-demand computing</a:t>
            </a:r>
            <a:r>
              <a:rPr lang="en-US" dirty="0" smtClean="0">
                <a:latin typeface="Garamond" panose="02020404030301010803" pitchFamily="18" charset="0"/>
              </a:rPr>
              <a:t>.</a:t>
            </a:r>
          </a:p>
          <a:p>
            <a:pPr algn="just"/>
            <a:r>
              <a:rPr lang="en-US" dirty="0" smtClean="0">
                <a:latin typeface="Garamond" panose="02020404030301010803" pitchFamily="18" charset="0"/>
              </a:rPr>
              <a:t>The </a:t>
            </a:r>
            <a:r>
              <a:rPr lang="en-US" dirty="0">
                <a:latin typeface="Garamond" panose="02020404030301010803" pitchFamily="18" charset="0"/>
              </a:rPr>
              <a:t>on-demand model was developed to overcome the common challenge to an enterprise of being able to meet fluctuating demands efficiently.</a:t>
            </a:r>
          </a:p>
        </p:txBody>
      </p:sp>
      <p:sp>
        <p:nvSpPr>
          <p:cNvPr id="5" name="Title 1"/>
          <p:cNvSpPr>
            <a:spLocks noGrp="1"/>
          </p:cNvSpPr>
          <p:nvPr>
            <p:ph type="title"/>
          </p:nvPr>
        </p:nvSpPr>
        <p:spPr/>
        <p:txBody>
          <a:bodyPr/>
          <a:lstStyle/>
          <a:p>
            <a:r>
              <a:rPr lang="en-US" b="1" dirty="0">
                <a:latin typeface="Garamond" panose="02020404030301010803" pitchFamily="18" charset="0"/>
              </a:rPr>
              <a:t>What is on-demand computing?</a:t>
            </a:r>
            <a:endParaRPr lang="en-US" b="1" dirty="0"/>
          </a:p>
        </p:txBody>
      </p:sp>
    </p:spTree>
    <p:extLst>
      <p:ext uri="{BB962C8B-B14F-4D97-AF65-F5344CB8AC3E}">
        <p14:creationId xmlns:p14="http://schemas.microsoft.com/office/powerpoint/2010/main" val="3494597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Because an enterprise's demand on computing resources can vary drastically from one time to another, maintaining sufficient resources to meet peak requirements can be costly. </a:t>
            </a:r>
            <a:endParaRPr lang="en-US" dirty="0" smtClean="0">
              <a:latin typeface="Garamond" panose="02020404030301010803" pitchFamily="18" charset="0"/>
            </a:endParaRPr>
          </a:p>
          <a:p>
            <a:pPr algn="just"/>
            <a:r>
              <a:rPr lang="en-US" dirty="0">
                <a:latin typeface="Garamond" panose="02020404030301010803" pitchFamily="18" charset="0"/>
              </a:rPr>
              <a:t>Conversely, if an enterprise tried to cut costs by only maintaining minimal computing resources, it is likely there will not be sufficient resources to meet peak requirements</a:t>
            </a:r>
            <a:r>
              <a:rPr lang="en-US" dirty="0" smtClean="0">
                <a:latin typeface="Garamond" panose="02020404030301010803" pitchFamily="18" charset="0"/>
              </a:rPr>
              <a:t>.</a:t>
            </a:r>
          </a:p>
          <a:p>
            <a:pPr algn="just"/>
            <a:r>
              <a:rPr lang="en-US" dirty="0">
                <a:latin typeface="Garamond" panose="02020404030301010803" pitchFamily="18" charset="0"/>
              </a:rPr>
              <a:t>The on-demand model provides an enterprise with the ability to scale computing resources up or down with the click of a button, an </a:t>
            </a:r>
            <a:r>
              <a:rPr lang="en-US" u="sng" dirty="0">
                <a:latin typeface="Garamond" panose="02020404030301010803" pitchFamily="18" charset="0"/>
                <a:hlinkClick r:id="rId2"/>
              </a:rPr>
              <a:t>API</a:t>
            </a:r>
            <a:r>
              <a:rPr lang="en-US" dirty="0">
                <a:latin typeface="Garamond" panose="02020404030301010803" pitchFamily="18" charset="0"/>
              </a:rPr>
              <a:t> call or a business rule.</a:t>
            </a:r>
          </a:p>
        </p:txBody>
      </p:sp>
    </p:spTree>
    <p:extLst>
      <p:ext uri="{BB962C8B-B14F-4D97-AF65-F5344CB8AC3E}">
        <p14:creationId xmlns:p14="http://schemas.microsoft.com/office/powerpoint/2010/main" val="143101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Virtualization Concepts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pPr algn="just"/>
            <a:r>
              <a:rPr lang="en-US" dirty="0">
                <a:latin typeface="Garamond" panose="02020404030301010803" pitchFamily="18" charset="0"/>
              </a:rPr>
              <a:t>Virtualization is a process that allows for more efficient utilization of physical computer hardware and is the foundation of cloud computing</a:t>
            </a:r>
            <a:r>
              <a:rPr lang="en-US" dirty="0" smtClean="0">
                <a:latin typeface="Garamond" panose="02020404030301010803" pitchFamily="18" charset="0"/>
              </a:rPr>
              <a:t>.</a:t>
            </a:r>
          </a:p>
          <a:p>
            <a:pPr algn="just"/>
            <a:r>
              <a:rPr lang="en-US" dirty="0">
                <a:latin typeface="Garamond" panose="02020404030301010803" pitchFamily="18" charset="0"/>
              </a:rPr>
              <a:t>Virtualization uses software to create an abstraction layer over computer hardware that allows the hardware elements of a single computer—processors, memory, storage and more—to be divided into multiple virtual computers, commonly called virtual machines (VMs</a:t>
            </a:r>
            <a:r>
              <a:rPr lang="en-US" dirty="0" smtClean="0">
                <a:latin typeface="Garamond" panose="02020404030301010803" pitchFamily="18" charset="0"/>
              </a:rPr>
              <a:t>).</a:t>
            </a:r>
          </a:p>
          <a:p>
            <a:pPr algn="just"/>
            <a:r>
              <a:rPr lang="en-US" dirty="0">
                <a:latin typeface="Garamond" panose="02020404030301010803" pitchFamily="18" charset="0"/>
              </a:rPr>
              <a:t> Each VM runs its own operating system (OS) and behaves like an independent computer, even though it is running on just a portion of the actual underlying computer hardware.</a:t>
            </a:r>
          </a:p>
          <a:p>
            <a:pPr algn="just"/>
            <a:endParaRPr lang="en-US" dirty="0">
              <a:latin typeface="Garamond" panose="02020404030301010803" pitchFamily="18" charset="0"/>
            </a:endParaRPr>
          </a:p>
        </p:txBody>
      </p:sp>
    </p:spTree>
    <p:extLst>
      <p:ext uri="{BB962C8B-B14F-4D97-AF65-F5344CB8AC3E}">
        <p14:creationId xmlns:p14="http://schemas.microsoft.com/office/powerpoint/2010/main" val="2225926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It follows that virtualization enables more efficient utilization of physical computer hardware and allows a greater return on an organization’s hardware investment</a:t>
            </a:r>
            <a:r>
              <a:rPr lang="en-US" dirty="0" smtClean="0">
                <a:latin typeface="Garamond" panose="02020404030301010803" pitchFamily="18" charset="0"/>
              </a:rPr>
              <a:t>.</a:t>
            </a:r>
          </a:p>
          <a:p>
            <a:pPr algn="just"/>
            <a:r>
              <a:rPr lang="en-US" dirty="0">
                <a:latin typeface="Garamond" panose="02020404030301010803" pitchFamily="18" charset="0"/>
              </a:rPr>
              <a:t>Today, virtualization is a standard practice in enterprise IT architecture.</a:t>
            </a:r>
          </a:p>
        </p:txBody>
      </p:sp>
    </p:spTree>
    <p:extLst>
      <p:ext uri="{BB962C8B-B14F-4D97-AF65-F5344CB8AC3E}">
        <p14:creationId xmlns:p14="http://schemas.microsoft.com/office/powerpoint/2010/main" val="88481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anose="02020404030301010803" pitchFamily="18" charset="0"/>
              </a:rPr>
              <a:t>Benefits of virtualization</a:t>
            </a:r>
            <a:br>
              <a:rPr lang="en-US" b="1" dirty="0">
                <a:latin typeface="Garamond" panose="02020404030301010803" pitchFamily="18" charset="0"/>
              </a:rPr>
            </a:br>
            <a:endParaRPr lang="en-US"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a:latin typeface="Garamond" panose="02020404030301010803" pitchFamily="18" charset="0"/>
              </a:rPr>
              <a:t>Resource </a:t>
            </a:r>
            <a:r>
              <a:rPr lang="en-US" dirty="0" smtClean="0">
                <a:latin typeface="Garamond" panose="02020404030301010803" pitchFamily="18" charset="0"/>
              </a:rPr>
              <a:t>efficiency</a:t>
            </a:r>
          </a:p>
          <a:p>
            <a:r>
              <a:rPr lang="en-US" dirty="0">
                <a:latin typeface="Garamond" panose="02020404030301010803" pitchFamily="18" charset="0"/>
              </a:rPr>
              <a:t>Easier </a:t>
            </a:r>
            <a:r>
              <a:rPr lang="en-US" dirty="0" smtClean="0">
                <a:latin typeface="Garamond" panose="02020404030301010803" pitchFamily="18" charset="0"/>
              </a:rPr>
              <a:t>management</a:t>
            </a:r>
          </a:p>
          <a:p>
            <a:r>
              <a:rPr lang="en-US" dirty="0">
                <a:latin typeface="Garamond" panose="02020404030301010803" pitchFamily="18" charset="0"/>
              </a:rPr>
              <a:t>Minimal </a:t>
            </a:r>
            <a:r>
              <a:rPr lang="en-US" dirty="0" smtClean="0">
                <a:latin typeface="Garamond" panose="02020404030301010803" pitchFamily="18" charset="0"/>
              </a:rPr>
              <a:t>downtime</a:t>
            </a:r>
          </a:p>
          <a:p>
            <a:r>
              <a:rPr lang="en-US" dirty="0">
                <a:latin typeface="Garamond" panose="02020404030301010803" pitchFamily="18" charset="0"/>
              </a:rPr>
              <a:t>Faster provisioning</a:t>
            </a:r>
          </a:p>
        </p:txBody>
      </p:sp>
    </p:spTree>
    <p:extLst>
      <p:ext uri="{BB962C8B-B14F-4D97-AF65-F5344CB8AC3E}">
        <p14:creationId xmlns:p14="http://schemas.microsoft.com/office/powerpoint/2010/main" val="331034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6366" y="1818026"/>
            <a:ext cx="7672576" cy="4450758"/>
          </a:xfrm>
        </p:spPr>
      </p:pic>
    </p:spTree>
    <p:extLst>
      <p:ext uri="{BB962C8B-B14F-4D97-AF65-F5344CB8AC3E}">
        <p14:creationId xmlns:p14="http://schemas.microsoft.com/office/powerpoint/2010/main" val="355081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of Integration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1705" y="2072212"/>
            <a:ext cx="7268589" cy="3858163"/>
          </a:xfrm>
        </p:spPr>
      </p:pic>
    </p:spTree>
    <p:extLst>
      <p:ext uri="{BB962C8B-B14F-4D97-AF65-F5344CB8AC3E}">
        <p14:creationId xmlns:p14="http://schemas.microsoft.com/office/powerpoint/2010/main" val="101886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Role of Modeling Tools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Garamond" panose="02020404030301010803" pitchFamily="18" charset="0"/>
              </a:rPr>
              <a:t>Computer-aided software engineering (CASE) tools first appeared in the early 1980s.</a:t>
            </a:r>
          </a:p>
          <a:p>
            <a:pPr algn="just"/>
            <a:r>
              <a:rPr lang="en-US" dirty="0" smtClean="0">
                <a:latin typeface="Garamond" panose="02020404030301010803" pitchFamily="18" charset="0"/>
              </a:rPr>
              <a:t>These tools were based on the premise that computer technologies could assist systems analysts and DBAs in their analysis and design efforts in much the same way that computer-aided design (CAD) tools provide design assistance to architects and product designers.</a:t>
            </a:r>
          </a:p>
          <a:p>
            <a:pPr algn="just"/>
            <a:r>
              <a:rPr lang="en-US" dirty="0" smtClean="0">
                <a:latin typeface="Garamond" panose="02020404030301010803" pitchFamily="18" charset="0"/>
              </a:rPr>
              <a:t>Computer-aided manufacturing (CAM) tools further offer help by translating product designs to robotic commands, so that products can be manufactured using automated factory robots. These CAD tools are widely used today in building architecture and the automated robot-controlled manufacture of automobiles.</a:t>
            </a:r>
            <a:endParaRPr lang="en-US" dirty="0">
              <a:latin typeface="Garamond" panose="02020404030301010803" pitchFamily="18" charset="0"/>
            </a:endParaRPr>
          </a:p>
        </p:txBody>
      </p:sp>
    </p:spTree>
    <p:extLst>
      <p:ext uri="{BB962C8B-B14F-4D97-AF65-F5344CB8AC3E}">
        <p14:creationId xmlns:p14="http://schemas.microsoft.com/office/powerpoint/2010/main" val="142216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835</Words>
  <Application>Microsoft Office PowerPoint</Application>
  <PresentationFormat>Widescreen</PresentationFormat>
  <Paragraphs>55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Managing and Delivering Enterprise Architecture</vt:lpstr>
      <vt:lpstr>What is on-demand computing?</vt:lpstr>
      <vt:lpstr>PowerPoint Presentation</vt:lpstr>
      <vt:lpstr>Virtualization Concepts</vt:lpstr>
      <vt:lpstr>PowerPoint Presentation</vt:lpstr>
      <vt:lpstr>Benefits of virtualization </vt:lpstr>
      <vt:lpstr>PowerPoint Presentation</vt:lpstr>
      <vt:lpstr>Costs of Integration</vt:lpstr>
      <vt:lpstr>Role of Modeling Tools</vt:lpstr>
      <vt:lpstr>PowerPoint Presentation</vt:lpstr>
      <vt:lpstr>Modeling Tool Products </vt:lpstr>
      <vt:lpstr>Key Enterprise Architecture Principle</vt:lpstr>
      <vt:lpstr>Evolution to the Twenty-First-Century Enterprise</vt:lpstr>
      <vt:lpstr>PowerPoint Presentation</vt:lpstr>
      <vt:lpstr>Architects of the Enterprise</vt:lpstr>
      <vt:lpstr>Systems Development Directions in the Twenty-First Century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and Delivering Enterprise Architecture</dc:title>
  <dc:creator>Rabia Parveen</dc:creator>
  <cp:lastModifiedBy>Rabia Parveen</cp:lastModifiedBy>
  <cp:revision>6</cp:revision>
  <dcterms:created xsi:type="dcterms:W3CDTF">2020-05-03T11:03:32Z</dcterms:created>
  <dcterms:modified xsi:type="dcterms:W3CDTF">2020-05-03T12:12:03Z</dcterms:modified>
</cp:coreProperties>
</file>