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4" r:id="rId15"/>
    <p:sldId id="295" r:id="rId16"/>
    <p:sldId id="296" r:id="rId17"/>
    <p:sldId id="297" r:id="rId18"/>
    <p:sldId id="298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43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32628" y="2607386"/>
            <a:ext cx="3001009" cy="3444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heavy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708406"/>
            <a:ext cx="2573020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4602" y="1459433"/>
            <a:ext cx="7278370" cy="2563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7988934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Pathogenesis </a:t>
            </a:r>
            <a:r>
              <a:rPr dirty="0"/>
              <a:t>of </a:t>
            </a:r>
            <a:r>
              <a:rPr spc="-10" dirty="0"/>
              <a:t>tuberculin</a:t>
            </a:r>
            <a:r>
              <a:rPr spc="-65" dirty="0"/>
              <a:t> </a:t>
            </a:r>
            <a:r>
              <a:rPr spc="-30" dirty="0"/>
              <a:t>test</a:t>
            </a:r>
          </a:p>
        </p:txBody>
      </p:sp>
      <p:sp>
        <p:nvSpPr>
          <p:cNvPr id="3" name="object 3"/>
          <p:cNvSpPr/>
          <p:nvPr/>
        </p:nvSpPr>
        <p:spPr>
          <a:xfrm>
            <a:off x="1152144" y="1828800"/>
            <a:ext cx="7912607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4232" y="6300470"/>
            <a:ext cx="8028940" cy="0"/>
          </a:xfrm>
          <a:custGeom>
            <a:avLst/>
            <a:gdLst/>
            <a:ahLst/>
            <a:cxnLst/>
            <a:rect l="l" t="t" r="r" b="b"/>
            <a:pathLst>
              <a:path w="8028940">
                <a:moveTo>
                  <a:pt x="0" y="0"/>
                </a:moveTo>
                <a:lnTo>
                  <a:pt x="8028432" y="0"/>
                </a:lnTo>
              </a:path>
            </a:pathLst>
          </a:custGeom>
          <a:ln w="12700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0023" y="1783079"/>
            <a:ext cx="0" cy="4511040"/>
          </a:xfrm>
          <a:custGeom>
            <a:avLst/>
            <a:gdLst/>
            <a:ahLst/>
            <a:cxnLst/>
            <a:rect l="l" t="t" r="r" b="b"/>
            <a:pathLst>
              <a:path h="4511040">
                <a:moveTo>
                  <a:pt x="0" y="0"/>
                </a:moveTo>
                <a:lnTo>
                  <a:pt x="0" y="4511040"/>
                </a:lnTo>
              </a:path>
            </a:pathLst>
          </a:custGeom>
          <a:ln w="11582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4232" y="1776729"/>
            <a:ext cx="8028940" cy="0"/>
          </a:xfrm>
          <a:custGeom>
            <a:avLst/>
            <a:gdLst/>
            <a:ahLst/>
            <a:cxnLst/>
            <a:rect l="l" t="t" r="r" b="b"/>
            <a:pathLst>
              <a:path w="8028940">
                <a:moveTo>
                  <a:pt x="0" y="0"/>
                </a:moveTo>
                <a:lnTo>
                  <a:pt x="8028432" y="0"/>
                </a:lnTo>
              </a:path>
            </a:pathLst>
          </a:custGeom>
          <a:ln w="12700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16885" y="1782445"/>
            <a:ext cx="0" cy="4512310"/>
          </a:xfrm>
          <a:custGeom>
            <a:avLst/>
            <a:gdLst/>
            <a:ahLst/>
            <a:cxnLst/>
            <a:rect l="l" t="t" r="r" b="b"/>
            <a:pathLst>
              <a:path h="4512310">
                <a:moveTo>
                  <a:pt x="0" y="0"/>
                </a:moveTo>
                <a:lnTo>
                  <a:pt x="0" y="4512284"/>
                </a:lnTo>
              </a:path>
            </a:pathLst>
          </a:custGeom>
          <a:ln w="11557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7396" y="6265545"/>
            <a:ext cx="7982584" cy="0"/>
          </a:xfrm>
          <a:custGeom>
            <a:avLst/>
            <a:gdLst/>
            <a:ahLst/>
            <a:cxnLst/>
            <a:rect l="l" t="t" r="r" b="b"/>
            <a:pathLst>
              <a:path w="7982584">
                <a:moveTo>
                  <a:pt x="0" y="0"/>
                </a:moveTo>
                <a:lnTo>
                  <a:pt x="7982153" y="0"/>
                </a:lnTo>
              </a:path>
            </a:pathLst>
          </a:custGeom>
          <a:ln w="3428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4770" y="1828800"/>
            <a:ext cx="0" cy="4419600"/>
          </a:xfrm>
          <a:custGeom>
            <a:avLst/>
            <a:gdLst/>
            <a:ahLst/>
            <a:cxnLst/>
            <a:rect l="l" t="t" r="r" b="b"/>
            <a:pathLst>
              <a:path h="4419600">
                <a:moveTo>
                  <a:pt x="0" y="0"/>
                </a:moveTo>
                <a:lnTo>
                  <a:pt x="0" y="4419600"/>
                </a:lnTo>
              </a:path>
            </a:pathLst>
          </a:custGeom>
          <a:ln w="34747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7396" y="1811654"/>
            <a:ext cx="7982584" cy="0"/>
          </a:xfrm>
          <a:custGeom>
            <a:avLst/>
            <a:gdLst/>
            <a:ahLst/>
            <a:cxnLst/>
            <a:rect l="l" t="t" r="r" b="b"/>
            <a:pathLst>
              <a:path w="7982584">
                <a:moveTo>
                  <a:pt x="0" y="0"/>
                </a:moveTo>
                <a:lnTo>
                  <a:pt x="7982153" y="0"/>
                </a:lnTo>
              </a:path>
            </a:pathLst>
          </a:custGeom>
          <a:ln w="34290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82151" y="1828800"/>
            <a:ext cx="0" cy="4419600"/>
          </a:xfrm>
          <a:custGeom>
            <a:avLst/>
            <a:gdLst/>
            <a:ahLst/>
            <a:cxnLst/>
            <a:rect l="l" t="t" r="r" b="b"/>
            <a:pathLst>
              <a:path h="4419600">
                <a:moveTo>
                  <a:pt x="0" y="0"/>
                </a:moveTo>
                <a:lnTo>
                  <a:pt x="0" y="4419600"/>
                </a:lnTo>
              </a:path>
            </a:pathLst>
          </a:custGeom>
          <a:ln w="34798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4189729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Dosage</a:t>
            </a:r>
            <a:r>
              <a:rPr spc="-90" dirty="0"/>
              <a:t> </a:t>
            </a:r>
            <a:r>
              <a:rPr spc="-10" dirty="0"/>
              <a:t>regimen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9243" y="1915794"/>
            <a:ext cx="6167755" cy="1155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1965" indent="-469900">
              <a:lnSpc>
                <a:spcPct val="100000"/>
              </a:lnSpc>
              <a:spcBef>
                <a:spcPts val="95"/>
              </a:spcBef>
              <a:buClr>
                <a:srgbClr val="009DD9"/>
              </a:buClr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800" spc="-15" dirty="0">
                <a:latin typeface="Constantia"/>
                <a:cs typeface="Constantia"/>
              </a:rPr>
              <a:t>Intensive </a:t>
            </a:r>
            <a:r>
              <a:rPr sz="2800" spc="-5" dirty="0">
                <a:latin typeface="Constantia"/>
                <a:cs typeface="Constantia"/>
              </a:rPr>
              <a:t>phase + </a:t>
            </a:r>
            <a:r>
              <a:rPr sz="2800" spc="-10" dirty="0">
                <a:latin typeface="Constantia"/>
                <a:cs typeface="Constantia"/>
              </a:rPr>
              <a:t>continuation</a:t>
            </a:r>
            <a:r>
              <a:rPr sz="2800" spc="-38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phase</a:t>
            </a:r>
            <a:endParaRPr sz="2800">
              <a:latin typeface="Constantia"/>
              <a:cs typeface="Constantia"/>
            </a:endParaRPr>
          </a:p>
          <a:p>
            <a:pPr marL="481965" indent="-469900">
              <a:lnSpc>
                <a:spcPct val="100000"/>
              </a:lnSpc>
              <a:spcBef>
                <a:spcPts val="2185"/>
              </a:spcBef>
              <a:buClr>
                <a:srgbClr val="009DD9"/>
              </a:buClr>
              <a:buFont typeface="Wingdings"/>
              <a:buChar char=""/>
              <a:tabLst>
                <a:tab pos="481965" algn="l"/>
                <a:tab pos="482600" algn="l"/>
              </a:tabLst>
            </a:pPr>
            <a:r>
              <a:rPr sz="2800" spc="-5" dirty="0">
                <a:latin typeface="Constantia"/>
                <a:cs typeface="Constantia"/>
              </a:rPr>
              <a:t>HREZ (2 months) + </a:t>
            </a:r>
            <a:r>
              <a:rPr sz="2800" spc="-10" dirty="0">
                <a:latin typeface="Constantia"/>
                <a:cs typeface="Constantia"/>
              </a:rPr>
              <a:t>HRE </a:t>
            </a:r>
            <a:r>
              <a:rPr sz="2800" dirty="0">
                <a:latin typeface="Constantia"/>
                <a:cs typeface="Constantia"/>
              </a:rPr>
              <a:t>(4 </a:t>
            </a:r>
            <a:r>
              <a:rPr sz="2800" spc="-5" dirty="0">
                <a:latin typeface="Constantia"/>
                <a:cs typeface="Constantia"/>
              </a:rPr>
              <a:t>months)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3429000"/>
            <a:ext cx="7775448" cy="2734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804" y="193039"/>
            <a:ext cx="64452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u="heavy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Treatment </a:t>
            </a:r>
            <a:r>
              <a:rPr sz="3200" b="1" i="1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regimen </a:t>
            </a:r>
            <a:r>
              <a:rPr sz="3200" b="1" i="1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according </a:t>
            </a:r>
            <a:r>
              <a:rPr sz="3200" b="1" i="1" u="heavy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3200" b="1" i="1" u="heavy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644" y="1161034"/>
            <a:ext cx="4240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59990" algn="l"/>
              </a:tabLst>
            </a:pPr>
            <a:r>
              <a:rPr sz="1800" b="1" spc="-5" dirty="0">
                <a:latin typeface="Constantia"/>
                <a:cs typeface="Constantia"/>
              </a:rPr>
              <a:t>ISONIAZID</a:t>
            </a:r>
            <a:r>
              <a:rPr sz="1800" b="1" spc="-1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(H)	</a:t>
            </a:r>
            <a:r>
              <a:rPr sz="1800" b="1" spc="-20" dirty="0">
                <a:latin typeface="Constantia"/>
                <a:cs typeface="Constantia"/>
              </a:rPr>
              <a:t>RIFAMPICIN</a:t>
            </a:r>
            <a:r>
              <a:rPr sz="1800" b="1" spc="-6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(R)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9829" y="1161034"/>
            <a:ext cx="2163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nstantia"/>
                <a:cs typeface="Constantia"/>
              </a:rPr>
              <a:t>PYRAZINAMIDE</a:t>
            </a:r>
            <a:r>
              <a:rPr sz="1800" b="1" spc="-6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(Z)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5245" y="1435353"/>
            <a:ext cx="5177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4505" algn="l"/>
              </a:tabLst>
            </a:pPr>
            <a:r>
              <a:rPr sz="1800" b="1" spc="-10" dirty="0">
                <a:latin typeface="Constantia"/>
                <a:cs typeface="Constantia"/>
              </a:rPr>
              <a:t>ETHAMBUTOL</a:t>
            </a:r>
            <a:r>
              <a:rPr sz="1800" b="1" spc="-4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(E)	</a:t>
            </a:r>
            <a:r>
              <a:rPr sz="1800" b="1" spc="-15" dirty="0">
                <a:latin typeface="Constantia"/>
                <a:cs typeface="Constantia"/>
              </a:rPr>
              <a:t>STREPTOMYCIN</a:t>
            </a:r>
            <a:r>
              <a:rPr sz="1800" b="1" spc="-8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(S)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0600" y="2133599"/>
            <a:ext cx="8001000" cy="4724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142049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</a:t>
            </a:r>
            <a:r>
              <a:rPr spc="-130" dirty="0"/>
              <a:t>O</a:t>
            </a:r>
            <a:r>
              <a:rPr spc="-30" dirty="0"/>
              <a:t>T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92020"/>
            <a:ext cx="7724775" cy="13665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580"/>
              </a:spcBef>
            </a:pPr>
            <a:r>
              <a:rPr sz="2000" b="1" spc="-5" dirty="0">
                <a:latin typeface="Constantia"/>
                <a:cs typeface="Constantia"/>
              </a:rPr>
              <a:t>DOTS </a:t>
            </a:r>
            <a:r>
              <a:rPr sz="2000" dirty="0">
                <a:latin typeface="Constantia"/>
                <a:cs typeface="Constantia"/>
              </a:rPr>
              <a:t>- </a:t>
            </a:r>
            <a:r>
              <a:rPr sz="2000" spc="-10" dirty="0">
                <a:latin typeface="Constantia"/>
                <a:cs typeface="Constantia"/>
              </a:rPr>
              <a:t>Directly </a:t>
            </a:r>
            <a:r>
              <a:rPr sz="2000" dirty="0">
                <a:latin typeface="Constantia"/>
                <a:cs typeface="Constantia"/>
              </a:rPr>
              <a:t>observed treatment,</a:t>
            </a:r>
            <a:r>
              <a:rPr sz="2000" spc="-18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short-course</a:t>
            </a:r>
            <a:endParaRPr sz="2000">
              <a:latin typeface="Constantia"/>
              <a:cs typeface="Constantia"/>
            </a:endParaRPr>
          </a:p>
          <a:p>
            <a:pPr marL="287020" marR="5080" indent="-274955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2000" spc="-10" dirty="0">
                <a:latin typeface="Constantia"/>
                <a:cs typeface="Constantia"/>
              </a:rPr>
              <a:t>DOT </a:t>
            </a:r>
            <a:r>
              <a:rPr sz="2000" spc="-5" dirty="0">
                <a:latin typeface="Constantia"/>
                <a:cs typeface="Constantia"/>
              </a:rPr>
              <a:t>means that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10" dirty="0">
                <a:latin typeface="Constantia"/>
                <a:cs typeface="Constantia"/>
              </a:rPr>
              <a:t>trained </a:t>
            </a:r>
            <a:r>
              <a:rPr sz="2000" dirty="0">
                <a:latin typeface="Constantia"/>
                <a:cs typeface="Constantia"/>
              </a:rPr>
              <a:t>health </a:t>
            </a:r>
            <a:r>
              <a:rPr sz="2000" spc="-10" dirty="0">
                <a:latin typeface="Constantia"/>
                <a:cs typeface="Constantia"/>
              </a:rPr>
              <a:t>care </a:t>
            </a:r>
            <a:r>
              <a:rPr sz="2000" spc="-25" dirty="0">
                <a:latin typeface="Constantia"/>
                <a:cs typeface="Constantia"/>
              </a:rPr>
              <a:t>worker </a:t>
            </a:r>
            <a:r>
              <a:rPr sz="2000" dirty="0">
                <a:latin typeface="Constantia"/>
                <a:cs typeface="Constantia"/>
              </a:rPr>
              <a:t>or other </a:t>
            </a:r>
            <a:r>
              <a:rPr sz="2000" spc="-5" dirty="0">
                <a:latin typeface="Constantia"/>
                <a:cs typeface="Constantia"/>
              </a:rPr>
              <a:t>designated  individual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provides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prescribed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TB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drugs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watches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patient  </a:t>
            </a:r>
            <a:r>
              <a:rPr sz="2000" spc="-10" dirty="0">
                <a:latin typeface="Constantia"/>
                <a:cs typeface="Constantia"/>
              </a:rPr>
              <a:t>swallow </a:t>
            </a:r>
            <a:r>
              <a:rPr sz="2000" spc="-5" dirty="0">
                <a:latin typeface="Constantia"/>
                <a:cs typeface="Constantia"/>
              </a:rPr>
              <a:t>every</a:t>
            </a:r>
            <a:r>
              <a:rPr sz="2000" spc="-204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dose.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3276600"/>
            <a:ext cx="4114800" cy="3180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87467" y="3381755"/>
            <a:ext cx="4047743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649605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Multi-Drug </a:t>
            </a:r>
            <a:r>
              <a:rPr spc="-20" dirty="0"/>
              <a:t>Resistance</a:t>
            </a:r>
            <a:r>
              <a:rPr spc="-160" dirty="0"/>
              <a:t> </a:t>
            </a:r>
            <a:r>
              <a:rPr spc="-5" dirty="0"/>
              <a:t>TB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6274"/>
            <a:ext cx="7833359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1071"/>
              <a:buFont typeface="Wingdings"/>
              <a:buChar char=""/>
              <a:tabLst>
                <a:tab pos="287655" algn="l"/>
                <a:tab pos="3962400" algn="l"/>
              </a:tabLst>
            </a:pPr>
            <a:r>
              <a:rPr sz="2800" spc="-5" dirty="0">
                <a:latin typeface="Constantia"/>
                <a:cs typeface="Constantia"/>
              </a:rPr>
              <a:t>TB </a:t>
            </a:r>
            <a:r>
              <a:rPr sz="2800" spc="-10" dirty="0">
                <a:latin typeface="Constantia"/>
                <a:cs typeface="Constantia"/>
              </a:rPr>
              <a:t>caused </a:t>
            </a:r>
            <a:r>
              <a:rPr sz="2800" spc="-15" dirty="0">
                <a:latin typeface="Constantia"/>
                <a:cs typeface="Constantia"/>
              </a:rPr>
              <a:t>by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strains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	</a:t>
            </a:r>
            <a:r>
              <a:rPr sz="2800" spc="-20" dirty="0">
                <a:latin typeface="Constantia"/>
                <a:cs typeface="Constantia"/>
              </a:rPr>
              <a:t>Mycobacterium  </a:t>
            </a:r>
            <a:r>
              <a:rPr sz="2800" spc="-10" dirty="0">
                <a:latin typeface="Constantia"/>
                <a:cs typeface="Constantia"/>
              </a:rPr>
              <a:t>tuberculosis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that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are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resistant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to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at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least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isoniazid 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10" dirty="0">
                <a:latin typeface="Constantia"/>
                <a:cs typeface="Constantia"/>
              </a:rPr>
              <a:t>rifampicin, the </a:t>
            </a:r>
            <a:r>
              <a:rPr sz="2800" spc="-5" dirty="0">
                <a:latin typeface="Constantia"/>
                <a:cs typeface="Constantia"/>
              </a:rPr>
              <a:t>most </a:t>
            </a:r>
            <a:r>
              <a:rPr sz="2800" spc="-20" dirty="0">
                <a:latin typeface="Constantia"/>
                <a:cs typeface="Constantia"/>
              </a:rPr>
              <a:t>effective </a:t>
            </a:r>
            <a:r>
              <a:rPr sz="2800" dirty="0">
                <a:latin typeface="Constantia"/>
                <a:cs typeface="Constantia"/>
              </a:rPr>
              <a:t>anti- </a:t>
            </a:r>
            <a:r>
              <a:rPr sz="2800" spc="-5" dirty="0">
                <a:latin typeface="Constantia"/>
                <a:cs typeface="Constantia"/>
              </a:rPr>
              <a:t>TB</a:t>
            </a:r>
            <a:r>
              <a:rPr sz="2800" spc="-509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drug.</a:t>
            </a:r>
            <a:endParaRPr sz="28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1071"/>
              <a:buFont typeface="Wingdings"/>
              <a:buChar char=""/>
              <a:tabLst>
                <a:tab pos="287655" algn="l"/>
              </a:tabLst>
            </a:pPr>
            <a:r>
              <a:rPr sz="2800" spc="-35" dirty="0">
                <a:latin typeface="Constantia"/>
                <a:cs typeface="Constantia"/>
              </a:rPr>
              <a:t>Globally, </a:t>
            </a:r>
            <a:r>
              <a:rPr sz="2800" spc="-5" dirty="0">
                <a:latin typeface="Constantia"/>
                <a:cs typeface="Constantia"/>
              </a:rPr>
              <a:t>3.6% </a:t>
            </a:r>
            <a:r>
              <a:rPr sz="2800" spc="-20" dirty="0">
                <a:latin typeface="Constantia"/>
                <a:cs typeface="Constantia"/>
              </a:rPr>
              <a:t>are </a:t>
            </a:r>
            <a:r>
              <a:rPr sz="2800" spc="-10" dirty="0">
                <a:latin typeface="Constantia"/>
                <a:cs typeface="Constantia"/>
              </a:rPr>
              <a:t>estimated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40" dirty="0">
                <a:latin typeface="Constantia"/>
                <a:cs typeface="Constantia"/>
              </a:rPr>
              <a:t>have</a:t>
            </a:r>
            <a:r>
              <a:rPr sz="2800" spc="-26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MDR-TB.</a:t>
            </a:r>
            <a:endParaRPr sz="2800">
              <a:latin typeface="Constantia"/>
              <a:cs typeface="Constantia"/>
            </a:endParaRPr>
          </a:p>
          <a:p>
            <a:pPr marL="287020" marR="744855" indent="-274955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1071"/>
              <a:buFont typeface="Wingdings"/>
              <a:buChar char=""/>
              <a:tabLst>
                <a:tab pos="287655" algn="l"/>
              </a:tabLst>
            </a:pPr>
            <a:r>
              <a:rPr sz="2800" spc="-10" dirty="0">
                <a:latin typeface="Constantia"/>
                <a:cs typeface="Constantia"/>
              </a:rPr>
              <a:t>Almost </a:t>
            </a:r>
            <a:r>
              <a:rPr sz="2800" spc="-5" dirty="0">
                <a:latin typeface="Constantia"/>
                <a:cs typeface="Constantia"/>
              </a:rPr>
              <a:t>50% of </a:t>
            </a:r>
            <a:r>
              <a:rPr sz="2800" spc="-10" dirty="0">
                <a:latin typeface="Constantia"/>
                <a:cs typeface="Constantia"/>
              </a:rPr>
              <a:t>MDR-TB </a:t>
            </a:r>
            <a:r>
              <a:rPr sz="2800" spc="-5" dirty="0">
                <a:latin typeface="Constantia"/>
                <a:cs typeface="Constantia"/>
              </a:rPr>
              <a:t>cases </a:t>
            </a:r>
            <a:r>
              <a:rPr sz="2800" spc="-20" dirty="0">
                <a:latin typeface="Constantia"/>
                <a:cs typeface="Constantia"/>
              </a:rPr>
              <a:t>worldwide</a:t>
            </a:r>
            <a:r>
              <a:rPr sz="2800" spc="-30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are  </a:t>
            </a:r>
            <a:r>
              <a:rPr sz="2800" spc="-10" dirty="0">
                <a:latin typeface="Constantia"/>
                <a:cs typeface="Constantia"/>
              </a:rPr>
              <a:t>estimated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15" dirty="0">
                <a:latin typeface="Constantia"/>
                <a:cs typeface="Constantia"/>
              </a:rPr>
              <a:t>occur </a:t>
            </a:r>
            <a:r>
              <a:rPr sz="2800" spc="-5" dirty="0">
                <a:latin typeface="Constantia"/>
                <a:cs typeface="Constantia"/>
              </a:rPr>
              <a:t>in </a:t>
            </a:r>
            <a:r>
              <a:rPr sz="2800" spc="-10" dirty="0">
                <a:latin typeface="Constantia"/>
                <a:cs typeface="Constantia"/>
              </a:rPr>
              <a:t>China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39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India.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7750809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Extensively </a:t>
            </a:r>
            <a:r>
              <a:rPr spc="-5" dirty="0"/>
              <a:t>drug </a:t>
            </a:r>
            <a:r>
              <a:rPr spc="-20" dirty="0"/>
              <a:t>resistance</a:t>
            </a:r>
            <a:r>
              <a:rPr spc="-114" dirty="0"/>
              <a:t> </a:t>
            </a:r>
            <a:r>
              <a:rPr spc="-5" dirty="0"/>
              <a:t>TB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9322"/>
            <a:ext cx="7642859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  <a:tab pos="7191375" algn="l"/>
              </a:tabLst>
            </a:pPr>
            <a:r>
              <a:rPr sz="2400" spc="-15" dirty="0">
                <a:latin typeface="Constantia"/>
                <a:cs typeface="Constantia"/>
              </a:rPr>
              <a:t>Extensively </a:t>
            </a:r>
            <a:r>
              <a:rPr sz="2400" spc="-5" dirty="0">
                <a:latin typeface="Constantia"/>
                <a:cs typeface="Constantia"/>
              </a:rPr>
              <a:t>drug-resistant TB (XDR-TB) is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form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	TB  </a:t>
            </a:r>
            <a:r>
              <a:rPr sz="2400" spc="-5" dirty="0">
                <a:latin typeface="Constantia"/>
                <a:cs typeface="Constantia"/>
              </a:rPr>
              <a:t>caused </a:t>
            </a:r>
            <a:r>
              <a:rPr sz="2400" spc="-15" dirty="0">
                <a:latin typeface="Constantia"/>
                <a:cs typeface="Constantia"/>
              </a:rPr>
              <a:t>by </a:t>
            </a:r>
            <a:r>
              <a:rPr sz="2400" spc="-10" dirty="0">
                <a:latin typeface="Constantia"/>
                <a:cs typeface="Constantia"/>
              </a:rPr>
              <a:t>bacteria </a:t>
            </a:r>
            <a:r>
              <a:rPr sz="2400" spc="-5" dirty="0">
                <a:latin typeface="Constantia"/>
                <a:cs typeface="Constantia"/>
              </a:rPr>
              <a:t>that </a:t>
            </a:r>
            <a:r>
              <a:rPr sz="2400" spc="-15" dirty="0">
                <a:latin typeface="Constantia"/>
                <a:cs typeface="Constantia"/>
              </a:rPr>
              <a:t>are </a:t>
            </a:r>
            <a:r>
              <a:rPr sz="2400" spc="-5" dirty="0">
                <a:latin typeface="Constantia"/>
                <a:cs typeface="Constantia"/>
              </a:rPr>
              <a:t>resistant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dirty="0">
                <a:latin typeface="Constantia"/>
                <a:cs typeface="Constantia"/>
              </a:rPr>
              <a:t>isoniazid and  rifampicin (i.e. </a:t>
            </a:r>
            <a:r>
              <a:rPr sz="2400" spc="-5" dirty="0">
                <a:latin typeface="Constantia"/>
                <a:cs typeface="Constantia"/>
              </a:rPr>
              <a:t>MDR-TB) </a:t>
            </a:r>
            <a:r>
              <a:rPr sz="2400" dirty="0">
                <a:latin typeface="Constantia"/>
                <a:cs typeface="Constantia"/>
              </a:rPr>
              <a:t>as </a:t>
            </a:r>
            <a:r>
              <a:rPr sz="2400" spc="-20" dirty="0">
                <a:latin typeface="Constantia"/>
                <a:cs typeface="Constantia"/>
              </a:rPr>
              <a:t>well </a:t>
            </a:r>
            <a:r>
              <a:rPr sz="2400" dirty="0">
                <a:latin typeface="Constantia"/>
                <a:cs typeface="Constantia"/>
              </a:rPr>
              <a:t>as</a:t>
            </a:r>
            <a:r>
              <a:rPr sz="2400" spc="-44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any </a:t>
            </a:r>
            <a:r>
              <a:rPr sz="2400" spc="5" dirty="0">
                <a:latin typeface="Constantia"/>
                <a:cs typeface="Constantia"/>
              </a:rPr>
              <a:t>fluoroquinolone  </a:t>
            </a:r>
            <a:r>
              <a:rPr sz="2400" spc="-5" dirty="0">
                <a:latin typeface="Constantia"/>
                <a:cs typeface="Constantia"/>
              </a:rPr>
              <a:t>and </a:t>
            </a:r>
            <a:r>
              <a:rPr sz="2400" spc="-15" dirty="0">
                <a:latin typeface="Constantia"/>
                <a:cs typeface="Constantia"/>
              </a:rPr>
              <a:t>any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second-line </a:t>
            </a:r>
            <a:r>
              <a:rPr sz="2400" spc="-5" dirty="0">
                <a:latin typeface="Constantia"/>
                <a:cs typeface="Constantia"/>
              </a:rPr>
              <a:t>anti-TB injectable drugs  (amikacin, </a:t>
            </a:r>
            <a:r>
              <a:rPr sz="2400" spc="-15" dirty="0">
                <a:latin typeface="Constantia"/>
                <a:cs typeface="Constantia"/>
              </a:rPr>
              <a:t>kanamycin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21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capreomycin).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539051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Tuberculosis </a:t>
            </a:r>
            <a:r>
              <a:rPr dirty="0"/>
              <a:t>and</a:t>
            </a:r>
            <a:r>
              <a:rPr spc="-55" dirty="0"/>
              <a:t> </a:t>
            </a:r>
            <a:r>
              <a:rPr spc="-5" dirty="0"/>
              <a:t>HIV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08175"/>
            <a:ext cx="8050530" cy="422719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7020" marR="355600" indent="-274955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25" dirty="0">
                <a:latin typeface="Constantia"/>
                <a:cs typeface="Constantia"/>
              </a:rPr>
              <a:t>Worldwide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number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people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infected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both  </a:t>
            </a:r>
            <a:r>
              <a:rPr sz="2600" dirty="0">
                <a:latin typeface="Constantia"/>
                <a:cs typeface="Constantia"/>
              </a:rPr>
              <a:t>HIV and </a:t>
            </a:r>
            <a:r>
              <a:rPr sz="2600" spc="-5" dirty="0">
                <a:latin typeface="Constantia"/>
                <a:cs typeface="Constantia"/>
              </a:rPr>
              <a:t>TB is</a:t>
            </a:r>
            <a:r>
              <a:rPr sz="2600" spc="-27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rising.</a:t>
            </a:r>
            <a:endParaRPr sz="2600">
              <a:latin typeface="Constantia"/>
              <a:cs typeface="Constantia"/>
            </a:endParaRPr>
          </a:p>
          <a:p>
            <a:pPr marL="287020" marR="5080" indent="-274955">
              <a:lnSpc>
                <a:spcPct val="90000"/>
              </a:lnSpc>
              <a:spcBef>
                <a:spcPts val="58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HIV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virus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damages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body’s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immune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system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  </a:t>
            </a:r>
            <a:r>
              <a:rPr sz="2600" spc="-20" dirty="0">
                <a:latin typeface="Constantia"/>
                <a:cs typeface="Constantia"/>
              </a:rPr>
              <a:t>accelerates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speed at </a:t>
            </a:r>
            <a:r>
              <a:rPr sz="2600" spc="-5" dirty="0">
                <a:latin typeface="Constantia"/>
                <a:cs typeface="Constantia"/>
              </a:rPr>
              <a:t>which </a:t>
            </a:r>
            <a:r>
              <a:rPr sz="2600" dirty="0">
                <a:latin typeface="Constantia"/>
                <a:cs typeface="Constantia"/>
              </a:rPr>
              <a:t>TB </a:t>
            </a:r>
            <a:r>
              <a:rPr sz="2600" spc="-10" dirty="0">
                <a:latin typeface="Constantia"/>
                <a:cs typeface="Constantia"/>
              </a:rPr>
              <a:t>progresses from </a:t>
            </a:r>
            <a:r>
              <a:rPr sz="2600" dirty="0">
                <a:latin typeface="Constantia"/>
                <a:cs typeface="Constantia"/>
              </a:rPr>
              <a:t>a  harmless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infection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life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threatening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condition.</a:t>
            </a:r>
            <a:endParaRPr sz="2600">
              <a:latin typeface="Constantia"/>
              <a:cs typeface="Constantia"/>
            </a:endParaRPr>
          </a:p>
          <a:p>
            <a:pPr marL="287020" marR="94615" indent="-274955">
              <a:lnSpc>
                <a:spcPct val="9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estimated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10%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activation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dormant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TB infection  </a:t>
            </a:r>
            <a:r>
              <a:rPr sz="2600" spc="-25" dirty="0">
                <a:latin typeface="Constantia"/>
                <a:cs typeface="Constantia"/>
              </a:rPr>
              <a:t>over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life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span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infected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person,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increased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  </a:t>
            </a:r>
            <a:r>
              <a:rPr sz="2600" dirty="0">
                <a:latin typeface="Constantia"/>
                <a:cs typeface="Constantia"/>
              </a:rPr>
              <a:t>10% </a:t>
            </a:r>
            <a:r>
              <a:rPr sz="2600" spc="-5" dirty="0">
                <a:latin typeface="Constantia"/>
                <a:cs typeface="Constantia"/>
              </a:rPr>
              <a:t>activation </a:t>
            </a:r>
            <a:r>
              <a:rPr sz="2600" dirty="0">
                <a:latin typeface="Constantia"/>
                <a:cs typeface="Constantia"/>
              </a:rPr>
              <a:t>in one </a:t>
            </a:r>
            <a:r>
              <a:rPr sz="2600" spc="-55" dirty="0">
                <a:latin typeface="Constantia"/>
                <a:cs typeface="Constantia"/>
              </a:rPr>
              <a:t>year, </a:t>
            </a:r>
            <a:r>
              <a:rPr sz="2600" spc="-5" dirty="0">
                <a:latin typeface="Constantia"/>
                <a:cs typeface="Constantia"/>
              </a:rPr>
              <a:t>if </a:t>
            </a:r>
            <a:r>
              <a:rPr sz="2600" spc="5" dirty="0">
                <a:latin typeface="Constantia"/>
                <a:cs typeface="Constantia"/>
              </a:rPr>
              <a:t>HIV </a:t>
            </a:r>
            <a:r>
              <a:rPr sz="2600" spc="-5" dirty="0">
                <a:latin typeface="Constantia"/>
                <a:cs typeface="Constantia"/>
              </a:rPr>
              <a:t>infection </a:t>
            </a:r>
            <a:r>
              <a:rPr sz="2600" spc="-10" dirty="0">
                <a:latin typeface="Constantia"/>
                <a:cs typeface="Constantia"/>
              </a:rPr>
              <a:t>is  </a:t>
            </a:r>
            <a:r>
              <a:rPr sz="2600" dirty="0">
                <a:latin typeface="Constantia"/>
                <a:cs typeface="Constantia"/>
              </a:rPr>
              <a:t>superimposed.</a:t>
            </a:r>
            <a:endParaRPr sz="2600">
              <a:latin typeface="Constantia"/>
              <a:cs typeface="Constantia"/>
            </a:endParaRPr>
          </a:p>
          <a:p>
            <a:pPr marL="287020" marR="470534" indent="-274955">
              <a:lnSpc>
                <a:spcPts val="2810"/>
              </a:lnSpc>
              <a:spcBef>
                <a:spcPts val="66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30" dirty="0">
                <a:latin typeface="Constantia"/>
                <a:cs typeface="Constantia"/>
              </a:rPr>
              <a:t>It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opputunistic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infection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that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most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frequently  </a:t>
            </a:r>
            <a:r>
              <a:rPr sz="2600" dirty="0">
                <a:latin typeface="Constantia"/>
                <a:cs typeface="Constantia"/>
              </a:rPr>
              <a:t>kills </a:t>
            </a:r>
            <a:r>
              <a:rPr sz="2600" spc="-10" dirty="0">
                <a:latin typeface="Constantia"/>
                <a:cs typeface="Constantia"/>
              </a:rPr>
              <a:t>HIV-positive</a:t>
            </a:r>
            <a:r>
              <a:rPr sz="2600" spc="-2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people.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602043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Epidemiological</a:t>
            </a:r>
            <a:r>
              <a:rPr spc="-110" dirty="0"/>
              <a:t> </a:t>
            </a:r>
            <a:r>
              <a:rPr dirty="0"/>
              <a:t>Impact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8035925" cy="3751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b="1" spc="-10" dirty="0">
                <a:latin typeface="Constantia"/>
                <a:cs typeface="Constantia"/>
              </a:rPr>
              <a:t>Reactivation </a:t>
            </a:r>
            <a:r>
              <a:rPr sz="2600" b="1" dirty="0">
                <a:latin typeface="Constantia"/>
                <a:cs typeface="Constantia"/>
              </a:rPr>
              <a:t>of </a:t>
            </a:r>
            <a:r>
              <a:rPr sz="2600" b="1" spc="-10" dirty="0">
                <a:latin typeface="Constantia"/>
                <a:cs typeface="Constantia"/>
              </a:rPr>
              <a:t>latent </a:t>
            </a:r>
            <a:r>
              <a:rPr sz="2600" b="1" dirty="0">
                <a:latin typeface="Constantia"/>
                <a:cs typeface="Constantia"/>
              </a:rPr>
              <a:t>infection- </a:t>
            </a:r>
            <a:r>
              <a:rPr sz="2600" spc="-15" dirty="0">
                <a:latin typeface="Constantia"/>
                <a:cs typeface="Constantia"/>
              </a:rPr>
              <a:t>People </a:t>
            </a:r>
            <a:r>
              <a:rPr sz="2600" spc="-10" dirty="0">
                <a:latin typeface="Constantia"/>
                <a:cs typeface="Constantia"/>
              </a:rPr>
              <a:t>who </a:t>
            </a:r>
            <a:r>
              <a:rPr sz="2600" spc="-15" dirty="0">
                <a:latin typeface="Constantia"/>
                <a:cs typeface="Constantia"/>
              </a:rPr>
              <a:t>are  </a:t>
            </a:r>
            <a:r>
              <a:rPr sz="2600" spc="-10" dirty="0">
                <a:latin typeface="Constantia"/>
                <a:cs typeface="Constantia"/>
              </a:rPr>
              <a:t>infected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both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HIV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TB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25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30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times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more  likely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10" dirty="0">
                <a:latin typeface="Constantia"/>
                <a:cs typeface="Constantia"/>
              </a:rPr>
              <a:t>develop </a:t>
            </a:r>
            <a:r>
              <a:rPr sz="2600" spc="-5" dirty="0">
                <a:latin typeface="Constantia"/>
                <a:cs typeface="Constantia"/>
              </a:rPr>
              <a:t>TB again than </a:t>
            </a:r>
            <a:r>
              <a:rPr sz="2600" dirty="0">
                <a:latin typeface="Constantia"/>
                <a:cs typeface="Constantia"/>
              </a:rPr>
              <a:t>people </a:t>
            </a:r>
            <a:r>
              <a:rPr sz="2600" spc="-10" dirty="0">
                <a:latin typeface="Constantia"/>
                <a:cs typeface="Constantia"/>
              </a:rPr>
              <a:t>only infected 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TB.</a:t>
            </a:r>
            <a:endParaRPr sz="2600">
              <a:latin typeface="Constantia"/>
              <a:cs typeface="Constantia"/>
            </a:endParaRPr>
          </a:p>
          <a:p>
            <a:pPr marL="287020" marR="54483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b="1" spc="5" dirty="0">
                <a:latin typeface="Constantia"/>
                <a:cs typeface="Constantia"/>
              </a:rPr>
              <a:t>Primary </a:t>
            </a:r>
            <a:r>
              <a:rPr sz="2600" b="1" dirty="0">
                <a:latin typeface="Constantia"/>
                <a:cs typeface="Constantia"/>
              </a:rPr>
              <a:t>Infection- </a:t>
            </a:r>
            <a:r>
              <a:rPr sz="2600" spc="-10" dirty="0">
                <a:latin typeface="Constantia"/>
                <a:cs typeface="Constantia"/>
              </a:rPr>
              <a:t>New </a:t>
            </a:r>
            <a:r>
              <a:rPr sz="2600" spc="-5" dirty="0">
                <a:latin typeface="Constantia"/>
                <a:cs typeface="Constantia"/>
              </a:rPr>
              <a:t>tubercular infection </a:t>
            </a:r>
            <a:r>
              <a:rPr sz="2600" spc="-10" dirty="0">
                <a:latin typeface="Constantia"/>
                <a:cs typeface="Constantia"/>
              </a:rPr>
              <a:t>in  </a:t>
            </a:r>
            <a:r>
              <a:rPr sz="2600" dirty="0">
                <a:latin typeface="Constantia"/>
                <a:cs typeface="Constantia"/>
              </a:rPr>
              <a:t>people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HIV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can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progress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active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disease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very  </a:t>
            </a:r>
            <a:r>
              <a:rPr sz="2600" spc="-40" dirty="0">
                <a:latin typeface="Constantia"/>
                <a:cs typeface="Constantia"/>
              </a:rPr>
              <a:t>quickly.</a:t>
            </a:r>
            <a:endParaRPr sz="2600">
              <a:latin typeface="Constantia"/>
              <a:cs typeface="Constantia"/>
            </a:endParaRPr>
          </a:p>
          <a:p>
            <a:pPr marL="287020" marR="522605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b="1" spc="-5" dirty="0">
                <a:latin typeface="Constantia"/>
                <a:cs typeface="Constantia"/>
              </a:rPr>
              <a:t>Recurring</a:t>
            </a:r>
            <a:r>
              <a:rPr sz="2600" b="1" spc="-2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infection-</a:t>
            </a:r>
            <a:r>
              <a:rPr sz="2600" b="1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people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who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were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cured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 </a:t>
            </a:r>
            <a:r>
              <a:rPr sz="2600" spc="-20" dirty="0">
                <a:latin typeface="Constantia"/>
                <a:cs typeface="Constantia"/>
              </a:rPr>
              <a:t>TB.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111961"/>
            <a:ext cx="795337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" dirty="0"/>
              <a:t>Diagnosis of TB </a:t>
            </a:r>
            <a:r>
              <a:rPr sz="4500" dirty="0"/>
              <a:t>in </a:t>
            </a:r>
            <a:r>
              <a:rPr sz="4500" spc="-5" dirty="0"/>
              <a:t>people </a:t>
            </a:r>
            <a:r>
              <a:rPr sz="4500" dirty="0"/>
              <a:t>with</a:t>
            </a:r>
            <a:r>
              <a:rPr sz="4500" spc="-100" dirty="0"/>
              <a:t> </a:t>
            </a:r>
            <a:r>
              <a:rPr sz="4500" spc="-5" dirty="0"/>
              <a:t>HIV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7947025" cy="3434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254635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HIV </a:t>
            </a:r>
            <a:r>
              <a:rPr sz="2600" spc="-15" dirty="0">
                <a:latin typeface="Constantia"/>
                <a:cs typeface="Constantia"/>
              </a:rPr>
              <a:t>positive </a:t>
            </a:r>
            <a:r>
              <a:rPr sz="2600" dirty="0">
                <a:latin typeface="Constantia"/>
                <a:cs typeface="Constantia"/>
              </a:rPr>
              <a:t>people with pulmonary </a:t>
            </a:r>
            <a:r>
              <a:rPr sz="2600" spc="-5" dirty="0">
                <a:latin typeface="Constantia"/>
                <a:cs typeface="Constantia"/>
              </a:rPr>
              <a:t>TB </a:t>
            </a:r>
            <a:r>
              <a:rPr sz="2600" spc="-20" dirty="0">
                <a:latin typeface="Constantia"/>
                <a:cs typeface="Constantia"/>
              </a:rPr>
              <a:t>may </a:t>
            </a:r>
            <a:r>
              <a:rPr sz="2600" spc="-30" dirty="0">
                <a:latin typeface="Constantia"/>
                <a:cs typeface="Constantia"/>
              </a:rPr>
              <a:t>have </a:t>
            </a:r>
            <a:r>
              <a:rPr sz="2600" dirty="0">
                <a:latin typeface="Constantia"/>
                <a:cs typeface="Constantia"/>
              </a:rPr>
              <a:t>a  </a:t>
            </a:r>
            <a:r>
              <a:rPr sz="2600" spc="-5" dirty="0">
                <a:latin typeface="Constantia"/>
                <a:cs typeface="Constantia"/>
              </a:rPr>
              <a:t>higher frequency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having </a:t>
            </a:r>
            <a:r>
              <a:rPr sz="2600" dirty="0">
                <a:latin typeface="Constantia"/>
                <a:cs typeface="Constantia"/>
              </a:rPr>
              <a:t>sputum </a:t>
            </a:r>
            <a:r>
              <a:rPr sz="2600" spc="-15" dirty="0">
                <a:latin typeface="Constantia"/>
                <a:cs typeface="Constantia"/>
              </a:rPr>
              <a:t>negative</a:t>
            </a:r>
            <a:r>
              <a:rPr sz="2600" spc="-4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smears.</a:t>
            </a:r>
            <a:endParaRPr sz="2600">
              <a:latin typeface="Constantia"/>
              <a:cs typeface="Constantia"/>
            </a:endParaRPr>
          </a:p>
          <a:p>
            <a:pPr marL="287020" marR="5080" indent="-274955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  <a:tab pos="6888480" algn="l"/>
              </a:tabLst>
            </a:pPr>
            <a:r>
              <a:rPr sz="2600" spc="-5" dirty="0">
                <a:latin typeface="Constantia"/>
                <a:cs typeface="Constantia"/>
              </a:rPr>
              <a:t>The tuberculin </a:t>
            </a:r>
            <a:r>
              <a:rPr sz="2600" spc="-10" dirty="0">
                <a:latin typeface="Constantia"/>
                <a:cs typeface="Constantia"/>
              </a:rPr>
              <a:t>test often </a:t>
            </a:r>
            <a:r>
              <a:rPr sz="2600" spc="-5" dirty="0">
                <a:latin typeface="Constantia"/>
                <a:cs typeface="Constantia"/>
              </a:rPr>
              <a:t>fails </a:t>
            </a:r>
            <a:r>
              <a:rPr sz="2600" spc="-20" dirty="0">
                <a:latin typeface="Constantia"/>
                <a:cs typeface="Constantia"/>
              </a:rPr>
              <a:t>to work, </a:t>
            </a:r>
            <a:r>
              <a:rPr sz="2600" spc="-5" dirty="0">
                <a:latin typeface="Constantia"/>
                <a:cs typeface="Constantia"/>
              </a:rPr>
              <a:t>because the  immune </a:t>
            </a:r>
            <a:r>
              <a:rPr sz="2600" spc="-10" dirty="0">
                <a:latin typeface="Constantia"/>
                <a:cs typeface="Constantia"/>
              </a:rPr>
              <a:t>system </a:t>
            </a:r>
            <a:r>
              <a:rPr sz="2600" dirty="0">
                <a:latin typeface="Constantia"/>
                <a:cs typeface="Constantia"/>
              </a:rPr>
              <a:t>has </a:t>
            </a:r>
            <a:r>
              <a:rPr sz="2600" spc="-5" dirty="0">
                <a:latin typeface="Constantia"/>
                <a:cs typeface="Constantia"/>
              </a:rPr>
              <a:t>been</a:t>
            </a:r>
            <a:r>
              <a:rPr sz="2600" spc="-4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damaged by </a:t>
            </a:r>
            <a:r>
              <a:rPr sz="2600" spc="-35" dirty="0">
                <a:latin typeface="Constantia"/>
                <a:cs typeface="Constantia"/>
              </a:rPr>
              <a:t>HIV; </a:t>
            </a:r>
            <a:r>
              <a:rPr sz="2600" spc="-30" dirty="0">
                <a:latin typeface="Constantia"/>
                <a:cs typeface="Constantia"/>
              </a:rPr>
              <a:t>It </a:t>
            </a:r>
            <a:r>
              <a:rPr sz="2600" spc="-20" dirty="0">
                <a:latin typeface="Constantia"/>
                <a:cs typeface="Constantia"/>
              </a:rPr>
              <a:t>may </a:t>
            </a:r>
            <a:r>
              <a:rPr sz="2600" spc="-5" dirty="0">
                <a:latin typeface="Constantia"/>
                <a:cs typeface="Constantia"/>
              </a:rPr>
              <a:t>not  </a:t>
            </a:r>
            <a:r>
              <a:rPr sz="2600" spc="-15" dirty="0">
                <a:latin typeface="Constantia"/>
                <a:cs typeface="Constantia"/>
              </a:rPr>
              <a:t>even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show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response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even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though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person	</a:t>
            </a:r>
            <a:r>
              <a:rPr sz="2600" spc="-5" dirty="0">
                <a:latin typeface="Constantia"/>
                <a:cs typeface="Constantia"/>
              </a:rPr>
              <a:t>is  </a:t>
            </a:r>
            <a:r>
              <a:rPr sz="2600" spc="-10" dirty="0">
                <a:latin typeface="Constantia"/>
                <a:cs typeface="Constantia"/>
              </a:rPr>
              <a:t>infected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TB.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Chest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Xray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will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show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less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cavitation.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Cases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Extra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pulmonary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TB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more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common.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2690240"/>
            <a:ext cx="532193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77235" algn="l"/>
              </a:tabLst>
            </a:pPr>
            <a:r>
              <a:rPr sz="8800" spc="-15" dirty="0"/>
              <a:t>Than</a:t>
            </a:r>
            <a:r>
              <a:rPr sz="8800" spc="-5" dirty="0"/>
              <a:t>k</a:t>
            </a:r>
            <a:r>
              <a:rPr sz="8800" dirty="0"/>
              <a:t>	</a:t>
            </a:r>
            <a:r>
              <a:rPr sz="8800" spc="-110" dirty="0"/>
              <a:t>y</a:t>
            </a:r>
            <a:r>
              <a:rPr sz="8800" spc="-10" dirty="0"/>
              <a:t>ou!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6897" y="1154938"/>
            <a:ext cx="468376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000000"/>
                </a:solidFill>
                <a:latin typeface="Constantia"/>
                <a:cs typeface="Constantia"/>
              </a:rPr>
              <a:t>6. </a:t>
            </a:r>
            <a:r>
              <a:rPr sz="2600" dirty="0">
                <a:solidFill>
                  <a:srgbClr val="000000"/>
                </a:solidFill>
                <a:latin typeface="Constantia"/>
                <a:cs typeface="Constantia"/>
              </a:rPr>
              <a:t>Other </a:t>
            </a:r>
            <a:r>
              <a:rPr sz="2600" spc="-5" dirty="0">
                <a:solidFill>
                  <a:srgbClr val="000000"/>
                </a:solidFill>
                <a:latin typeface="Constantia"/>
                <a:cs typeface="Constantia"/>
              </a:rPr>
              <a:t>biological</a:t>
            </a:r>
            <a:r>
              <a:rPr sz="2600" spc="-22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00000"/>
                </a:solidFill>
                <a:latin typeface="Constantia"/>
                <a:cs typeface="Constantia"/>
              </a:rPr>
              <a:t>examinations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4602" y="2065147"/>
            <a:ext cx="6816725" cy="12693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Cell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count(lymphocytes)</a:t>
            </a:r>
            <a:endParaRPr sz="2400">
              <a:latin typeface="Constantia"/>
              <a:cs typeface="Constantia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spc="-15" dirty="0">
                <a:latin typeface="Constantia"/>
                <a:cs typeface="Constantia"/>
              </a:rPr>
              <a:t>Protein(Pandy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10" dirty="0">
                <a:latin typeface="Constantia"/>
                <a:cs typeface="Constantia"/>
              </a:rPr>
              <a:t>Rivalta tests) </a:t>
            </a:r>
            <a:r>
              <a:rPr sz="2400" dirty="0">
                <a:latin typeface="Constantia"/>
                <a:cs typeface="Constantia"/>
              </a:rPr>
              <a:t>– </a:t>
            </a:r>
            <a:r>
              <a:rPr sz="2400" spc="-10" dirty="0">
                <a:latin typeface="Constantia"/>
                <a:cs typeface="Constantia"/>
              </a:rPr>
              <a:t>Ascites,</a:t>
            </a:r>
            <a:r>
              <a:rPr sz="2400" spc="-2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pleural  </a:t>
            </a:r>
            <a:r>
              <a:rPr sz="2400" dirty="0">
                <a:latin typeface="Constantia"/>
                <a:cs typeface="Constantia"/>
              </a:rPr>
              <a:t>effusion and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meningitis.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53930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Preventive</a:t>
            </a:r>
            <a:r>
              <a:rPr spc="-60" dirty="0"/>
              <a:t> </a:t>
            </a:r>
            <a:r>
              <a:rPr spc="-10" dirty="0"/>
              <a:t>measures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236" y="1860321"/>
            <a:ext cx="4520565" cy="36106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4642"/>
              <a:buAutoNum type="arabicParenR"/>
              <a:tabLst>
                <a:tab pos="527685" algn="l"/>
                <a:tab pos="528320" algn="l"/>
              </a:tabLst>
            </a:pPr>
            <a:r>
              <a:rPr sz="2800" spc="-10" dirty="0">
                <a:latin typeface="Constantia"/>
                <a:cs typeface="Constantia"/>
              </a:rPr>
              <a:t>Mask</a:t>
            </a:r>
            <a:endParaRPr sz="28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AutoNum type="arabicParenR"/>
              <a:tabLst>
                <a:tab pos="527685" algn="l"/>
                <a:tab pos="528320" algn="l"/>
              </a:tabLst>
            </a:pPr>
            <a:r>
              <a:rPr sz="2800" spc="-40" dirty="0">
                <a:latin typeface="Constantia"/>
                <a:cs typeface="Constantia"/>
              </a:rPr>
              <a:t>BCG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vaccine</a:t>
            </a:r>
            <a:endParaRPr sz="28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AutoNum type="arabicParenR"/>
              <a:tabLst>
                <a:tab pos="527685" algn="l"/>
                <a:tab pos="528320" algn="l"/>
              </a:tabLst>
            </a:pPr>
            <a:r>
              <a:rPr sz="2800" spc="-10" dirty="0">
                <a:latin typeface="Constantia"/>
                <a:cs typeface="Constantia"/>
              </a:rPr>
              <a:t>Regular medical </a:t>
            </a:r>
            <a:r>
              <a:rPr sz="2800" spc="-20" dirty="0">
                <a:latin typeface="Constantia"/>
                <a:cs typeface="Constantia"/>
              </a:rPr>
              <a:t>follow</a:t>
            </a:r>
            <a:r>
              <a:rPr sz="2800" spc="-20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up</a:t>
            </a:r>
            <a:endParaRPr sz="28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AutoNum type="arabicParenR"/>
              <a:tabLst>
                <a:tab pos="527685" algn="l"/>
                <a:tab pos="528320" algn="l"/>
              </a:tabLst>
            </a:pPr>
            <a:r>
              <a:rPr sz="2800" spc="-10" dirty="0">
                <a:latin typeface="Constantia"/>
                <a:cs typeface="Constantia"/>
              </a:rPr>
              <a:t>Isolation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-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Patient</a:t>
            </a:r>
            <a:endParaRPr sz="28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AutoNum type="arabicParenR"/>
              <a:tabLst>
                <a:tab pos="527685" algn="l"/>
                <a:tab pos="528320" algn="l"/>
              </a:tabLst>
            </a:pPr>
            <a:r>
              <a:rPr sz="2800" spc="-25" dirty="0">
                <a:latin typeface="Constantia"/>
                <a:cs typeface="Constantia"/>
              </a:rPr>
              <a:t>Ventilation</a:t>
            </a:r>
            <a:endParaRPr sz="28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AutoNum type="arabicParenR"/>
              <a:tabLst>
                <a:tab pos="527685" algn="l"/>
                <a:tab pos="528320" algn="l"/>
              </a:tabLst>
            </a:pPr>
            <a:r>
              <a:rPr sz="2800" spc="-20" dirty="0">
                <a:latin typeface="Constantia"/>
                <a:cs typeface="Constantia"/>
              </a:rPr>
              <a:t>Natural</a:t>
            </a:r>
            <a:r>
              <a:rPr sz="2800" spc="-3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sunlight</a:t>
            </a:r>
            <a:endParaRPr sz="28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AutoNum type="arabicParenR"/>
              <a:tabLst>
                <a:tab pos="527685" algn="l"/>
                <a:tab pos="528320" algn="l"/>
              </a:tabLst>
            </a:pPr>
            <a:r>
              <a:rPr sz="2800" spc="-5" dirty="0">
                <a:latin typeface="Constantia"/>
                <a:cs typeface="Constantia"/>
              </a:rPr>
              <a:t>UV </a:t>
            </a:r>
            <a:r>
              <a:rPr sz="2800" spc="-15" dirty="0">
                <a:latin typeface="Constantia"/>
                <a:cs typeface="Constantia"/>
              </a:rPr>
              <a:t>germicidal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irradiation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828" y="0"/>
            <a:ext cx="9145590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316420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BCG</a:t>
            </a:r>
            <a:r>
              <a:rPr spc="-85" dirty="0"/>
              <a:t> </a:t>
            </a:r>
            <a:r>
              <a:rPr spc="-10" dirty="0"/>
              <a:t>vaccine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92020"/>
            <a:ext cx="7574915" cy="36226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2000" spc="-5" dirty="0">
                <a:latin typeface="Constantia"/>
                <a:cs typeface="Constantia"/>
              </a:rPr>
              <a:t>Bacille </a:t>
            </a:r>
            <a:r>
              <a:rPr sz="2000" spc="-10" dirty="0">
                <a:latin typeface="Constantia"/>
                <a:cs typeface="Constantia"/>
              </a:rPr>
              <a:t>Calmette </a:t>
            </a:r>
            <a:r>
              <a:rPr sz="2000" dirty="0">
                <a:latin typeface="Constantia"/>
                <a:cs typeface="Constantia"/>
              </a:rPr>
              <a:t>Guerin</a:t>
            </a:r>
            <a:r>
              <a:rPr sz="2000" spc="-16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(BCG).</a:t>
            </a:r>
            <a:endParaRPr sz="20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2000" spc="-10" dirty="0">
                <a:latin typeface="Constantia"/>
                <a:cs typeface="Constantia"/>
              </a:rPr>
              <a:t>First </a:t>
            </a:r>
            <a:r>
              <a:rPr sz="2000" spc="-5" dirty="0">
                <a:latin typeface="Constantia"/>
                <a:cs typeface="Constantia"/>
              </a:rPr>
              <a:t>used in</a:t>
            </a:r>
            <a:r>
              <a:rPr sz="2000" spc="-13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1921.</a:t>
            </a:r>
            <a:endParaRPr sz="20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2000" spc="-10" dirty="0">
                <a:latin typeface="Constantia"/>
                <a:cs typeface="Constantia"/>
              </a:rPr>
              <a:t>Only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vaccine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available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today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for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protection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against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tuberculosis.</a:t>
            </a:r>
            <a:endParaRPr sz="20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2000" spc="-25" dirty="0">
                <a:latin typeface="Constantia"/>
                <a:cs typeface="Constantia"/>
              </a:rPr>
              <a:t>It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is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most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effective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protecting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children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from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disease.</a:t>
            </a:r>
            <a:endParaRPr sz="20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2000" spc="-15" dirty="0">
                <a:latin typeface="Constantia"/>
                <a:cs typeface="Constantia"/>
              </a:rPr>
              <a:t>Given </a:t>
            </a:r>
            <a:r>
              <a:rPr sz="2000" dirty="0">
                <a:latin typeface="Constantia"/>
                <a:cs typeface="Constantia"/>
              </a:rPr>
              <a:t>0.1 </a:t>
            </a:r>
            <a:r>
              <a:rPr sz="2000" spc="-5" dirty="0">
                <a:latin typeface="Constantia"/>
                <a:cs typeface="Constantia"/>
              </a:rPr>
              <a:t>ml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intradermally.</a:t>
            </a:r>
            <a:endParaRPr sz="20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2000" spc="-5" dirty="0">
                <a:latin typeface="Constantia"/>
                <a:cs typeface="Constantia"/>
              </a:rPr>
              <a:t>Duration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spc="-10" dirty="0">
                <a:latin typeface="Constantia"/>
                <a:cs typeface="Constantia"/>
              </a:rPr>
              <a:t>Protection </a:t>
            </a:r>
            <a:r>
              <a:rPr sz="2000" spc="-15" dirty="0">
                <a:latin typeface="Constantia"/>
                <a:cs typeface="Constantia"/>
              </a:rPr>
              <a:t>15 to </a:t>
            </a:r>
            <a:r>
              <a:rPr sz="2000" spc="-5" dirty="0">
                <a:latin typeface="Constantia"/>
                <a:cs typeface="Constantia"/>
              </a:rPr>
              <a:t>20</a:t>
            </a:r>
            <a:r>
              <a:rPr sz="2000" spc="-2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years</a:t>
            </a:r>
            <a:endParaRPr sz="20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2000" spc="5" dirty="0">
                <a:latin typeface="Constantia"/>
                <a:cs typeface="Constantia"/>
              </a:rPr>
              <a:t>Efficacy </a:t>
            </a:r>
            <a:r>
              <a:rPr sz="2000" dirty="0">
                <a:latin typeface="Constantia"/>
                <a:cs typeface="Constantia"/>
              </a:rPr>
              <a:t>0 </a:t>
            </a:r>
            <a:r>
              <a:rPr sz="2000" spc="-15" dirty="0">
                <a:latin typeface="Constantia"/>
                <a:cs typeface="Constantia"/>
              </a:rPr>
              <a:t>to</a:t>
            </a:r>
            <a:r>
              <a:rPr sz="2000" spc="-1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80%.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Font typeface="Wingdings 2"/>
              <a:buChar char=""/>
            </a:pPr>
            <a:endParaRPr sz="29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2000" dirty="0">
                <a:latin typeface="Constantia"/>
                <a:cs typeface="Constantia"/>
              </a:rPr>
              <a:t>Should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be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given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to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all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healthy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infants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as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soon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as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possible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after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birth  unless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child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presented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with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symptomatic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HIV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infection.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609600"/>
            <a:ext cx="2560320" cy="1851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348678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Management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1905000"/>
            <a:ext cx="8043672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752600" cy="774065"/>
          </a:xfrm>
          <a:custGeom>
            <a:avLst/>
            <a:gdLst/>
            <a:ahLst/>
            <a:cxnLst/>
            <a:rect l="l" t="t" r="r" b="b"/>
            <a:pathLst>
              <a:path w="1752600" h="774065">
                <a:moveTo>
                  <a:pt x="0" y="773798"/>
                </a:moveTo>
                <a:lnTo>
                  <a:pt x="1752600" y="773798"/>
                </a:lnTo>
                <a:lnTo>
                  <a:pt x="1752600" y="0"/>
                </a:lnTo>
                <a:lnTo>
                  <a:pt x="0" y="0"/>
                </a:lnTo>
                <a:lnTo>
                  <a:pt x="0" y="773798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2600" y="12"/>
            <a:ext cx="3352800" cy="774065"/>
          </a:xfrm>
          <a:custGeom>
            <a:avLst/>
            <a:gdLst/>
            <a:ahLst/>
            <a:cxnLst/>
            <a:rect l="l" t="t" r="r" b="b"/>
            <a:pathLst>
              <a:path w="3352800" h="774065">
                <a:moveTo>
                  <a:pt x="0" y="773798"/>
                </a:moveTo>
                <a:lnTo>
                  <a:pt x="3352800" y="773798"/>
                </a:lnTo>
                <a:lnTo>
                  <a:pt x="3352800" y="0"/>
                </a:lnTo>
                <a:lnTo>
                  <a:pt x="0" y="0"/>
                </a:lnTo>
                <a:lnTo>
                  <a:pt x="0" y="773798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5400" y="12"/>
            <a:ext cx="4038600" cy="774065"/>
          </a:xfrm>
          <a:custGeom>
            <a:avLst/>
            <a:gdLst/>
            <a:ahLst/>
            <a:cxnLst/>
            <a:rect l="l" t="t" r="r" b="b"/>
            <a:pathLst>
              <a:path w="4038600" h="774065">
                <a:moveTo>
                  <a:pt x="0" y="773798"/>
                </a:moveTo>
                <a:lnTo>
                  <a:pt x="4038600" y="773798"/>
                </a:lnTo>
                <a:lnTo>
                  <a:pt x="4038600" y="0"/>
                </a:lnTo>
                <a:lnTo>
                  <a:pt x="0" y="0"/>
                </a:lnTo>
                <a:lnTo>
                  <a:pt x="0" y="773798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3811"/>
            <a:ext cx="1752600" cy="2307590"/>
          </a:xfrm>
          <a:custGeom>
            <a:avLst/>
            <a:gdLst/>
            <a:ahLst/>
            <a:cxnLst/>
            <a:rect l="l" t="t" r="r" b="b"/>
            <a:pathLst>
              <a:path w="1752600" h="2307590">
                <a:moveTo>
                  <a:pt x="0" y="2307082"/>
                </a:moveTo>
                <a:lnTo>
                  <a:pt x="1752600" y="2307082"/>
                </a:lnTo>
                <a:lnTo>
                  <a:pt x="1752600" y="0"/>
                </a:lnTo>
                <a:lnTo>
                  <a:pt x="0" y="0"/>
                </a:lnTo>
                <a:lnTo>
                  <a:pt x="0" y="2307082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2600" y="773811"/>
            <a:ext cx="3352800" cy="2307590"/>
          </a:xfrm>
          <a:custGeom>
            <a:avLst/>
            <a:gdLst/>
            <a:ahLst/>
            <a:cxnLst/>
            <a:rect l="l" t="t" r="r" b="b"/>
            <a:pathLst>
              <a:path w="3352800" h="2307590">
                <a:moveTo>
                  <a:pt x="0" y="2307082"/>
                </a:moveTo>
                <a:lnTo>
                  <a:pt x="3352800" y="2307082"/>
                </a:lnTo>
                <a:lnTo>
                  <a:pt x="3352800" y="0"/>
                </a:lnTo>
                <a:lnTo>
                  <a:pt x="0" y="0"/>
                </a:lnTo>
                <a:lnTo>
                  <a:pt x="0" y="2307082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773811"/>
            <a:ext cx="4038600" cy="2307590"/>
          </a:xfrm>
          <a:custGeom>
            <a:avLst/>
            <a:gdLst/>
            <a:ahLst/>
            <a:cxnLst/>
            <a:rect l="l" t="t" r="r" b="b"/>
            <a:pathLst>
              <a:path w="4038600" h="2307590">
                <a:moveTo>
                  <a:pt x="0" y="2307082"/>
                </a:moveTo>
                <a:lnTo>
                  <a:pt x="4038600" y="2307082"/>
                </a:lnTo>
                <a:lnTo>
                  <a:pt x="4038600" y="0"/>
                </a:lnTo>
                <a:lnTo>
                  <a:pt x="0" y="0"/>
                </a:lnTo>
                <a:lnTo>
                  <a:pt x="0" y="2307082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080892"/>
            <a:ext cx="1752600" cy="1998980"/>
          </a:xfrm>
          <a:custGeom>
            <a:avLst/>
            <a:gdLst/>
            <a:ahLst/>
            <a:cxnLst/>
            <a:rect l="l" t="t" r="r" b="b"/>
            <a:pathLst>
              <a:path w="1752600" h="1998979">
                <a:moveTo>
                  <a:pt x="0" y="1998472"/>
                </a:moveTo>
                <a:lnTo>
                  <a:pt x="1752600" y="1998472"/>
                </a:lnTo>
                <a:lnTo>
                  <a:pt x="1752600" y="0"/>
                </a:lnTo>
                <a:lnTo>
                  <a:pt x="0" y="0"/>
                </a:lnTo>
                <a:lnTo>
                  <a:pt x="0" y="1998472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2600" y="3080892"/>
            <a:ext cx="3352800" cy="1998980"/>
          </a:xfrm>
          <a:custGeom>
            <a:avLst/>
            <a:gdLst/>
            <a:ahLst/>
            <a:cxnLst/>
            <a:rect l="l" t="t" r="r" b="b"/>
            <a:pathLst>
              <a:path w="3352800" h="1998979">
                <a:moveTo>
                  <a:pt x="0" y="1998472"/>
                </a:moveTo>
                <a:lnTo>
                  <a:pt x="3352800" y="1998472"/>
                </a:lnTo>
                <a:lnTo>
                  <a:pt x="3352800" y="0"/>
                </a:lnTo>
                <a:lnTo>
                  <a:pt x="0" y="0"/>
                </a:lnTo>
                <a:lnTo>
                  <a:pt x="0" y="1998472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05400" y="3080892"/>
            <a:ext cx="4038600" cy="1998980"/>
          </a:xfrm>
          <a:custGeom>
            <a:avLst/>
            <a:gdLst/>
            <a:ahLst/>
            <a:cxnLst/>
            <a:rect l="l" t="t" r="r" b="b"/>
            <a:pathLst>
              <a:path w="4038600" h="1998979">
                <a:moveTo>
                  <a:pt x="0" y="1998472"/>
                </a:moveTo>
                <a:lnTo>
                  <a:pt x="4038600" y="1998472"/>
                </a:lnTo>
                <a:lnTo>
                  <a:pt x="4038600" y="0"/>
                </a:lnTo>
                <a:lnTo>
                  <a:pt x="0" y="0"/>
                </a:lnTo>
                <a:lnTo>
                  <a:pt x="0" y="1998472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079365"/>
            <a:ext cx="1752600" cy="1778635"/>
          </a:xfrm>
          <a:custGeom>
            <a:avLst/>
            <a:gdLst/>
            <a:ahLst/>
            <a:cxnLst/>
            <a:rect l="l" t="t" r="r" b="b"/>
            <a:pathLst>
              <a:path w="1752600" h="1778634">
                <a:moveTo>
                  <a:pt x="0" y="1778635"/>
                </a:moveTo>
                <a:lnTo>
                  <a:pt x="1752600" y="1778635"/>
                </a:lnTo>
                <a:lnTo>
                  <a:pt x="1752600" y="0"/>
                </a:lnTo>
                <a:lnTo>
                  <a:pt x="0" y="0"/>
                </a:lnTo>
                <a:lnTo>
                  <a:pt x="0" y="1778635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2600" y="5079365"/>
            <a:ext cx="3352800" cy="1778635"/>
          </a:xfrm>
          <a:custGeom>
            <a:avLst/>
            <a:gdLst/>
            <a:ahLst/>
            <a:cxnLst/>
            <a:rect l="l" t="t" r="r" b="b"/>
            <a:pathLst>
              <a:path w="3352800" h="1778634">
                <a:moveTo>
                  <a:pt x="0" y="1778635"/>
                </a:moveTo>
                <a:lnTo>
                  <a:pt x="3352800" y="1778635"/>
                </a:lnTo>
                <a:lnTo>
                  <a:pt x="3352800" y="0"/>
                </a:lnTo>
                <a:lnTo>
                  <a:pt x="0" y="0"/>
                </a:lnTo>
                <a:lnTo>
                  <a:pt x="0" y="1778635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05400" y="5079365"/>
            <a:ext cx="4038600" cy="1778635"/>
          </a:xfrm>
          <a:custGeom>
            <a:avLst/>
            <a:gdLst/>
            <a:ahLst/>
            <a:cxnLst/>
            <a:rect l="l" t="t" r="r" b="b"/>
            <a:pathLst>
              <a:path w="4038600" h="1778634">
                <a:moveTo>
                  <a:pt x="0" y="1778635"/>
                </a:moveTo>
                <a:lnTo>
                  <a:pt x="4038600" y="1778635"/>
                </a:lnTo>
                <a:lnTo>
                  <a:pt x="4038600" y="0"/>
                </a:lnTo>
                <a:lnTo>
                  <a:pt x="0" y="0"/>
                </a:lnTo>
                <a:lnTo>
                  <a:pt x="0" y="1778635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52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0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77381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08089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7936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408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31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8739" y="17780"/>
            <a:ext cx="676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Drugs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31594" y="17780"/>
            <a:ext cx="57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185028" y="17780"/>
            <a:ext cx="9601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iag</a:t>
            </a:r>
            <a:r>
              <a:rPr sz="1800" b="1" spc="-4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am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739" y="791413"/>
            <a:ext cx="92836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so</a:t>
            </a:r>
            <a:r>
              <a:rPr sz="1800" spc="-5" dirty="0">
                <a:latin typeface="Constantia"/>
                <a:cs typeface="Constantia"/>
              </a:rPr>
              <a:t>n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az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d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31594" y="791413"/>
            <a:ext cx="30810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nstantia"/>
                <a:cs typeface="Constantia"/>
              </a:rPr>
              <a:t>Inhibits </a:t>
            </a:r>
            <a:r>
              <a:rPr sz="1800" spc="-20" dirty="0">
                <a:latin typeface="Constantia"/>
                <a:cs typeface="Constantia"/>
              </a:rPr>
              <a:t>mycolic </a:t>
            </a:r>
            <a:r>
              <a:rPr sz="1800" spc="-5" dirty="0">
                <a:latin typeface="Constantia"/>
                <a:cs typeface="Constantia"/>
              </a:rPr>
              <a:t>acid</a:t>
            </a:r>
            <a:r>
              <a:rPr sz="1800" spc="-18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synthesis.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739" y="3099003"/>
            <a:ext cx="11303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RIFAMPICIN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31594" y="3099003"/>
            <a:ext cx="31286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nstantia"/>
                <a:cs typeface="Constantia"/>
              </a:rPr>
              <a:t>Blocks </a:t>
            </a:r>
            <a:r>
              <a:rPr sz="1800" dirty="0">
                <a:latin typeface="Calibri"/>
                <a:cs typeface="Calibri"/>
              </a:rPr>
              <a:t>RNA </a:t>
            </a:r>
            <a:r>
              <a:rPr sz="1800" spc="-5" dirty="0">
                <a:latin typeface="Calibri"/>
                <a:cs typeface="Calibri"/>
              </a:rPr>
              <a:t>synthesis by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blocking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DNA dependent </a:t>
            </a:r>
            <a:r>
              <a:rPr sz="1800" dirty="0">
                <a:latin typeface="Calibri"/>
                <a:cs typeface="Calibri"/>
              </a:rPr>
              <a:t>RNA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polymerase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739" y="5097856"/>
            <a:ext cx="1459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PYRAZINAMIDE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31594" y="5042649"/>
            <a:ext cx="3117215" cy="1343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7475" marR="5080" indent="-105410">
              <a:lnSpc>
                <a:spcPct val="120000"/>
              </a:lnSpc>
              <a:spcBef>
                <a:spcPts val="105"/>
              </a:spcBef>
              <a:buClr>
                <a:srgbClr val="DBF5F8"/>
              </a:buClr>
              <a:buSzPct val="94444"/>
              <a:buChar char="•"/>
              <a:tabLst>
                <a:tab pos="127635" algn="l"/>
              </a:tabLst>
            </a:pPr>
            <a:r>
              <a:rPr sz="1800" spc="-10" dirty="0">
                <a:latin typeface="Calibri"/>
                <a:cs typeface="Calibri"/>
              </a:rPr>
              <a:t>Bactericidal-slowly metabolizing  organism </a:t>
            </a:r>
            <a:r>
              <a:rPr sz="1800" spc="-5" dirty="0">
                <a:latin typeface="Calibri"/>
                <a:cs typeface="Calibri"/>
              </a:rPr>
              <a:t>within acidic  </a:t>
            </a:r>
            <a:r>
              <a:rPr sz="1800" spc="-10" dirty="0">
                <a:latin typeface="Calibri"/>
                <a:cs typeface="Calibri"/>
              </a:rPr>
              <a:t>environment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Phagocyte </a:t>
            </a:r>
            <a:r>
              <a:rPr sz="1800" spc="-5" dirty="0">
                <a:latin typeface="Calibri"/>
                <a:cs typeface="Calibri"/>
              </a:rPr>
              <a:t>or  caseous</a:t>
            </a:r>
            <a:r>
              <a:rPr sz="1800" spc="-10" dirty="0">
                <a:latin typeface="Calibri"/>
                <a:cs typeface="Calibri"/>
              </a:rPr>
              <a:t> granuloma.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99303" y="783336"/>
            <a:ext cx="4044696" cy="6063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14195" cy="596900"/>
          </a:xfrm>
          <a:custGeom>
            <a:avLst/>
            <a:gdLst/>
            <a:ahLst/>
            <a:cxnLst/>
            <a:rect l="l" t="t" r="r" b="b"/>
            <a:pathLst>
              <a:path w="1814195" h="596900">
                <a:moveTo>
                  <a:pt x="0" y="596519"/>
                </a:moveTo>
                <a:lnTo>
                  <a:pt x="1814068" y="596519"/>
                </a:lnTo>
                <a:lnTo>
                  <a:pt x="1814068" y="0"/>
                </a:lnTo>
                <a:lnTo>
                  <a:pt x="0" y="0"/>
                </a:lnTo>
                <a:lnTo>
                  <a:pt x="0" y="596519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4067" y="0"/>
            <a:ext cx="2819400" cy="596900"/>
          </a:xfrm>
          <a:custGeom>
            <a:avLst/>
            <a:gdLst/>
            <a:ahLst/>
            <a:cxnLst/>
            <a:rect l="l" t="t" r="r" b="b"/>
            <a:pathLst>
              <a:path w="2819400" h="596900">
                <a:moveTo>
                  <a:pt x="0" y="596519"/>
                </a:moveTo>
                <a:lnTo>
                  <a:pt x="2819400" y="596519"/>
                </a:lnTo>
                <a:lnTo>
                  <a:pt x="2819400" y="0"/>
                </a:lnTo>
                <a:lnTo>
                  <a:pt x="0" y="0"/>
                </a:lnTo>
                <a:lnTo>
                  <a:pt x="0" y="596519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3467" y="0"/>
            <a:ext cx="4495800" cy="596900"/>
          </a:xfrm>
          <a:custGeom>
            <a:avLst/>
            <a:gdLst/>
            <a:ahLst/>
            <a:cxnLst/>
            <a:rect l="l" t="t" r="r" b="b"/>
            <a:pathLst>
              <a:path w="4495800" h="596900">
                <a:moveTo>
                  <a:pt x="0" y="596519"/>
                </a:moveTo>
                <a:lnTo>
                  <a:pt x="4495799" y="596519"/>
                </a:lnTo>
                <a:lnTo>
                  <a:pt x="4495799" y="0"/>
                </a:lnTo>
                <a:lnTo>
                  <a:pt x="0" y="0"/>
                </a:lnTo>
                <a:lnTo>
                  <a:pt x="0" y="596519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96519"/>
            <a:ext cx="1814195" cy="3213735"/>
          </a:xfrm>
          <a:custGeom>
            <a:avLst/>
            <a:gdLst/>
            <a:ahLst/>
            <a:cxnLst/>
            <a:rect l="l" t="t" r="r" b="b"/>
            <a:pathLst>
              <a:path w="1814195" h="3213735">
                <a:moveTo>
                  <a:pt x="0" y="3213480"/>
                </a:moveTo>
                <a:lnTo>
                  <a:pt x="1814068" y="3213480"/>
                </a:lnTo>
                <a:lnTo>
                  <a:pt x="1814068" y="0"/>
                </a:lnTo>
                <a:lnTo>
                  <a:pt x="0" y="0"/>
                </a:lnTo>
                <a:lnTo>
                  <a:pt x="0" y="3213480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4067" y="596519"/>
            <a:ext cx="2819400" cy="3213735"/>
          </a:xfrm>
          <a:custGeom>
            <a:avLst/>
            <a:gdLst/>
            <a:ahLst/>
            <a:cxnLst/>
            <a:rect l="l" t="t" r="r" b="b"/>
            <a:pathLst>
              <a:path w="2819400" h="3213735">
                <a:moveTo>
                  <a:pt x="0" y="3213480"/>
                </a:moveTo>
                <a:lnTo>
                  <a:pt x="2819400" y="3213480"/>
                </a:lnTo>
                <a:lnTo>
                  <a:pt x="2819400" y="0"/>
                </a:lnTo>
                <a:lnTo>
                  <a:pt x="0" y="0"/>
                </a:lnTo>
                <a:lnTo>
                  <a:pt x="0" y="3213480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3467" y="596519"/>
            <a:ext cx="4495800" cy="3213735"/>
          </a:xfrm>
          <a:custGeom>
            <a:avLst/>
            <a:gdLst/>
            <a:ahLst/>
            <a:cxnLst/>
            <a:rect l="l" t="t" r="r" b="b"/>
            <a:pathLst>
              <a:path w="4495800" h="3213735">
                <a:moveTo>
                  <a:pt x="0" y="3213480"/>
                </a:moveTo>
                <a:lnTo>
                  <a:pt x="4495799" y="3213480"/>
                </a:lnTo>
                <a:lnTo>
                  <a:pt x="4495799" y="0"/>
                </a:lnTo>
                <a:lnTo>
                  <a:pt x="0" y="0"/>
                </a:lnTo>
                <a:lnTo>
                  <a:pt x="0" y="3213480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809999"/>
            <a:ext cx="1814195" cy="3048000"/>
          </a:xfrm>
          <a:custGeom>
            <a:avLst/>
            <a:gdLst/>
            <a:ahLst/>
            <a:cxnLst/>
            <a:rect l="l" t="t" r="r" b="b"/>
            <a:pathLst>
              <a:path w="1814195" h="3048000">
                <a:moveTo>
                  <a:pt x="0" y="3048000"/>
                </a:moveTo>
                <a:lnTo>
                  <a:pt x="1814068" y="3048000"/>
                </a:lnTo>
                <a:lnTo>
                  <a:pt x="1814068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14067" y="3809999"/>
            <a:ext cx="2819400" cy="3048000"/>
          </a:xfrm>
          <a:custGeom>
            <a:avLst/>
            <a:gdLst/>
            <a:ahLst/>
            <a:cxnLst/>
            <a:rect l="l" t="t" r="r" b="b"/>
            <a:pathLst>
              <a:path w="2819400" h="3048000">
                <a:moveTo>
                  <a:pt x="0" y="3048000"/>
                </a:moveTo>
                <a:lnTo>
                  <a:pt x="2819400" y="3048000"/>
                </a:lnTo>
                <a:lnTo>
                  <a:pt x="2819400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33467" y="3809999"/>
            <a:ext cx="4495800" cy="3048000"/>
          </a:xfrm>
          <a:custGeom>
            <a:avLst/>
            <a:gdLst/>
            <a:ahLst/>
            <a:cxnLst/>
            <a:rect l="l" t="t" r="r" b="b"/>
            <a:pathLst>
              <a:path w="4495800" h="3048000">
                <a:moveTo>
                  <a:pt x="0" y="3048000"/>
                </a:moveTo>
                <a:lnTo>
                  <a:pt x="4495799" y="3048000"/>
                </a:lnTo>
                <a:lnTo>
                  <a:pt x="4495799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1406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3346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96519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61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3810000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6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7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29268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854823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618" y="0"/>
                </a:lnTo>
              </a:path>
            </a:pathLst>
          </a:custGeom>
          <a:ln w="63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6775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rugs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93189" y="0"/>
            <a:ext cx="5753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12970" y="0"/>
            <a:ext cx="9594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iag</a:t>
            </a:r>
            <a:r>
              <a:rPr sz="1800" b="1" spc="-4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739" y="613028"/>
            <a:ext cx="1490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ETHAMBUTOL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93189" y="552678"/>
            <a:ext cx="2613025" cy="10617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39700" indent="-127635">
              <a:lnSpc>
                <a:spcPct val="100000"/>
              </a:lnSpc>
              <a:spcBef>
                <a:spcPts val="580"/>
              </a:spcBef>
              <a:buClr>
                <a:srgbClr val="DBF5F8"/>
              </a:buClr>
              <a:buSzPct val="95000"/>
              <a:buChar char="•"/>
              <a:tabLst>
                <a:tab pos="140335" algn="l"/>
              </a:tabLst>
            </a:pPr>
            <a:r>
              <a:rPr sz="2000" spc="-10" dirty="0">
                <a:latin typeface="Calibri"/>
                <a:cs typeface="Calibri"/>
              </a:rPr>
              <a:t>Bacteriostatic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  <a:buClr>
                <a:srgbClr val="DBF5F8"/>
              </a:buClr>
              <a:buSzPct val="95000"/>
              <a:buChar char="•"/>
              <a:tabLst>
                <a:tab pos="140335" algn="l"/>
              </a:tabLst>
            </a:pPr>
            <a:r>
              <a:rPr sz="2000" dirty="0">
                <a:latin typeface="Calibri"/>
                <a:cs typeface="Calibri"/>
              </a:rPr>
              <a:t>Inhibition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Arabinosyl  </a:t>
            </a:r>
            <a:r>
              <a:rPr sz="2000" spc="-25" dirty="0">
                <a:latin typeface="Calibri"/>
                <a:cs typeface="Calibri"/>
              </a:rPr>
              <a:t>Transferase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739" y="3827145"/>
            <a:ext cx="16402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"/>
                <a:cs typeface="Calibri"/>
              </a:rPr>
              <a:t>STREPTOMYCIN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93189" y="3827145"/>
            <a:ext cx="26574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DBF5F8"/>
              </a:buClr>
              <a:buSzPct val="95000"/>
              <a:buChar char="•"/>
              <a:tabLst>
                <a:tab pos="140335" algn="l"/>
              </a:tabLst>
            </a:pPr>
            <a:r>
              <a:rPr sz="2000" dirty="0">
                <a:latin typeface="Calibri"/>
                <a:cs typeface="Calibri"/>
              </a:rPr>
              <a:t>Inhibition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Protein  </a:t>
            </a:r>
            <a:r>
              <a:rPr sz="2000" spc="-10" dirty="0">
                <a:latin typeface="Calibri"/>
                <a:cs typeface="Calibri"/>
              </a:rPr>
              <a:t>synthesis </a:t>
            </a:r>
            <a:r>
              <a:rPr sz="2000" spc="-5" dirty="0">
                <a:latin typeface="Calibri"/>
                <a:cs typeface="Calibri"/>
              </a:rPr>
              <a:t>by disruption of  ribosomal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48200" y="685800"/>
            <a:ext cx="4471415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72584" y="3895342"/>
            <a:ext cx="4471416" cy="2877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204" y="0"/>
            <a:ext cx="34328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ADRs and its</a:t>
            </a:r>
            <a:r>
              <a:rPr sz="2500" spc="-30" dirty="0"/>
              <a:t> </a:t>
            </a:r>
            <a:r>
              <a:rPr sz="2500" spc="-10" dirty="0"/>
              <a:t>Management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0" y="457198"/>
            <a:ext cx="9144000" cy="6400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70</TotalTime>
  <Words>464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Pathogenesis of tuberculin test</vt:lpstr>
      <vt:lpstr>6. Other biological examinations</vt:lpstr>
      <vt:lpstr>Preventive measures</vt:lpstr>
      <vt:lpstr>Slide 4</vt:lpstr>
      <vt:lpstr>BCG vaccine</vt:lpstr>
      <vt:lpstr>Management</vt:lpstr>
      <vt:lpstr>Diagram</vt:lpstr>
      <vt:lpstr>Drugs</vt:lpstr>
      <vt:lpstr>ADRs and its Management</vt:lpstr>
      <vt:lpstr>Dosage regimen</vt:lpstr>
      <vt:lpstr>Treatment regimen according to WHO</vt:lpstr>
      <vt:lpstr>DOTS</vt:lpstr>
      <vt:lpstr>Multi-Drug Resistance TB</vt:lpstr>
      <vt:lpstr>Extensively drug resistance TB</vt:lpstr>
      <vt:lpstr>Tuberculosis and HIV</vt:lpstr>
      <vt:lpstr>Epidemiological Impact</vt:lpstr>
      <vt:lpstr>Diagnosis of TB in people with HIV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Rashid</cp:lastModifiedBy>
  <cp:revision>6</cp:revision>
  <dcterms:created xsi:type="dcterms:W3CDTF">2019-11-29T10:32:58Z</dcterms:created>
  <dcterms:modified xsi:type="dcterms:W3CDTF">2021-01-11T16:08:37Z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2019-11-29T00:00:00Z</vt:filetime>
  </property>
</Properties>
</file>