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6" r:id="rId2"/>
    <p:sldId id="260" r:id="rId3"/>
    <p:sldId id="261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90" r:id="rId15"/>
    <p:sldId id="291" r:id="rId16"/>
    <p:sldId id="275" r:id="rId17"/>
    <p:sldId id="277" r:id="rId18"/>
    <p:sldId id="278" r:id="rId19"/>
    <p:sldId id="279" r:id="rId20"/>
    <p:sldId id="294" r:id="rId21"/>
    <p:sldId id="293" r:id="rId22"/>
    <p:sldId id="295" r:id="rId23"/>
    <p:sldId id="297" r:id="rId24"/>
    <p:sldId id="281" r:id="rId25"/>
    <p:sldId id="283" r:id="rId26"/>
    <p:sldId id="284" r:id="rId27"/>
    <p:sldId id="285" r:id="rId28"/>
    <p:sldId id="305" r:id="rId29"/>
    <p:sldId id="286" r:id="rId30"/>
    <p:sldId id="287" r:id="rId31"/>
    <p:sldId id="288" r:id="rId32"/>
    <p:sldId id="289" r:id="rId33"/>
    <p:sldId id="257" r:id="rId34"/>
    <p:sldId id="258" r:id="rId35"/>
    <p:sldId id="300" r:id="rId36"/>
    <p:sldId id="298" r:id="rId37"/>
    <p:sldId id="299" r:id="rId38"/>
    <p:sldId id="301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2" autoAdjust="0"/>
    <p:restoredTop sz="94660"/>
  </p:normalViewPr>
  <p:slideViewPr>
    <p:cSldViewPr>
      <p:cViewPr varScale="1">
        <p:scale>
          <a:sx n="73" d="100"/>
          <a:sy n="7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A6A2C-8C64-4236-BDFB-1E612557149D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F1C9A-58ED-4CA8-91F3-BA52AB5D1A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40255-6071-458E-9450-F96177F66D8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9F58-594E-451B-8A30-8547FA328E8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3C42-D5DB-4789-96DB-7AB6994B5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9F58-594E-451B-8A30-8547FA328E8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3C42-D5DB-4789-96DB-7AB6994B5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9F58-594E-451B-8A30-8547FA328E8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3C42-D5DB-4789-96DB-7AB6994B5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9F58-594E-451B-8A30-8547FA328E8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3C42-D5DB-4789-96DB-7AB6994B5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9F58-594E-451B-8A30-8547FA328E8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3C42-D5DB-4789-96DB-7AB6994B5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9F58-594E-451B-8A30-8547FA328E8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3C42-D5DB-4789-96DB-7AB6994B5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9F58-594E-451B-8A30-8547FA328E8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3C42-D5DB-4789-96DB-7AB6994B5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9F58-594E-451B-8A30-8547FA328E8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3C42-D5DB-4789-96DB-7AB6994B5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9F58-594E-451B-8A30-8547FA328E8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3C42-D5DB-4789-96DB-7AB6994B5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9F58-594E-451B-8A30-8547FA328E8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3C42-D5DB-4789-96DB-7AB6994B5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9F58-594E-451B-8A30-8547FA328E8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3C42-D5DB-4789-96DB-7AB6994B5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69F58-594E-451B-8A30-8547FA328E8B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3C42-D5DB-4789-96DB-7AB6994B5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05000"/>
            <a:ext cx="7620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Histology of Spleen</a:t>
            </a:r>
            <a:endParaRPr lang="en-US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30637"/>
            <a:ext cx="8229600" cy="1031002"/>
          </a:xfrm>
          <a:prstGeom prst="rect">
            <a:avLst/>
          </a:prstGeom>
        </p:spPr>
        <p:txBody>
          <a:bodyPr vert="horz" wrap="square" lIns="0" tIns="350471" rIns="0" bIns="0" rtlCol="0">
            <a:spAutoFit/>
          </a:bodyPr>
          <a:lstStyle/>
          <a:p>
            <a:pPr marL="2359660" algn="l">
              <a:lnSpc>
                <a:spcPct val="100000"/>
              </a:lnSpc>
            </a:pPr>
            <a:r>
              <a:rPr sz="4400" b="1" spc="-45" dirty="0">
                <a:solidFill>
                  <a:srgbClr val="9B0042"/>
                </a:solidFill>
                <a:latin typeface="Calibri" pitchFamily="34" charset="0"/>
                <a:cs typeface="Calibri" pitchFamily="34" charset="0"/>
              </a:rPr>
              <a:t>Wh</a:t>
            </a:r>
            <a:r>
              <a:rPr sz="4400" b="1" spc="-20" dirty="0">
                <a:solidFill>
                  <a:srgbClr val="9B0042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4400" b="1" spc="-25" dirty="0">
                <a:solidFill>
                  <a:srgbClr val="9B0042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sz="4400" b="1" dirty="0">
                <a:solidFill>
                  <a:srgbClr val="9B0042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sz="4400" b="1" spc="-420" dirty="0">
                <a:solidFill>
                  <a:srgbClr val="9B004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4400" b="1" spc="-25" dirty="0">
                <a:solidFill>
                  <a:srgbClr val="9B0042"/>
                </a:solidFill>
                <a:latin typeface="Calibri" pitchFamily="34" charset="0"/>
                <a:cs typeface="Calibri" pitchFamily="34" charset="0"/>
              </a:rPr>
              <a:t>Pu</a:t>
            </a:r>
            <a:r>
              <a:rPr sz="4400" b="1" dirty="0">
                <a:solidFill>
                  <a:srgbClr val="9B0042"/>
                </a:solidFill>
                <a:latin typeface="Calibri" pitchFamily="34" charset="0"/>
                <a:cs typeface="Calibri" pitchFamily="34" charset="0"/>
              </a:rPr>
              <a:t>lp</a:t>
            </a:r>
            <a:endParaRPr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8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650"/>
              </a:lnSpc>
              <a:buFont typeface="Arial"/>
              <a:buChar char="•"/>
              <a:tabLst>
                <a:tab pos="356235" algn="l"/>
              </a:tabLst>
            </a:pPr>
            <a:r>
              <a:rPr dirty="0"/>
              <a:t>Made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u</a:t>
            </a:r>
            <a:r>
              <a:rPr dirty="0"/>
              <a:t>p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25" dirty="0"/>
              <a:t>g</a:t>
            </a:r>
            <a:r>
              <a:rPr dirty="0"/>
              <a:t>g</a:t>
            </a:r>
            <a:r>
              <a:rPr spc="-40" dirty="0"/>
              <a:t>r</a:t>
            </a:r>
            <a:r>
              <a:rPr dirty="0"/>
              <a:t>e</a:t>
            </a:r>
            <a:r>
              <a:rPr spc="-60" dirty="0"/>
              <a:t>g</a:t>
            </a:r>
            <a:r>
              <a:rPr spc="-25" dirty="0"/>
              <a:t>a</a:t>
            </a:r>
            <a:r>
              <a:rPr dirty="0"/>
              <a:t>t</a:t>
            </a:r>
            <a:r>
              <a:rPr spc="-15" dirty="0"/>
              <a:t>i</a:t>
            </a:r>
            <a:r>
              <a:rPr spc="-5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ly</a:t>
            </a:r>
            <a:r>
              <a:rPr spc="-15" dirty="0"/>
              <a:t>m</a:t>
            </a:r>
            <a:r>
              <a:rPr spc="-5" dirty="0"/>
              <a:t>pho</a:t>
            </a:r>
            <a:r>
              <a:rPr spc="-10" dirty="0"/>
              <a:t>i</a:t>
            </a:r>
            <a:r>
              <a:rPr dirty="0"/>
              <a:t>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 smtClean="0"/>
              <a:t>t</a:t>
            </a:r>
            <a:r>
              <a:rPr spc="-15" dirty="0" smtClean="0"/>
              <a:t>i</a:t>
            </a:r>
            <a:r>
              <a:rPr spc="-5" dirty="0" smtClean="0"/>
              <a:t>s</a:t>
            </a:r>
            <a:r>
              <a:rPr spc="-15" dirty="0" smtClean="0"/>
              <a:t>s</a:t>
            </a:r>
            <a:r>
              <a:rPr spc="-5" dirty="0" smtClean="0"/>
              <a:t>ue</a:t>
            </a:r>
            <a:r>
              <a:rPr lang="en-US" spc="-5" dirty="0" smtClean="0"/>
              <a:t> </a:t>
            </a:r>
            <a:r>
              <a:rPr dirty="0" smtClean="0"/>
              <a:t>a</a:t>
            </a:r>
            <a:r>
              <a:rPr spc="-50" dirty="0" smtClean="0"/>
              <a:t>r</a:t>
            </a:r>
            <a:r>
              <a:rPr spc="-5" dirty="0" smtClean="0"/>
              <a:t>oun</a:t>
            </a:r>
            <a:r>
              <a:rPr dirty="0" smtClean="0"/>
              <a:t>d</a:t>
            </a:r>
            <a:r>
              <a:rPr spc="-75" dirty="0" smtClean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sma</a:t>
            </a:r>
            <a:r>
              <a:rPr spc="-10" dirty="0"/>
              <a:t>l</a:t>
            </a:r>
            <a:r>
              <a:rPr dirty="0"/>
              <a:t>l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 smtClean="0"/>
              <a:t>ar</a:t>
            </a:r>
            <a:r>
              <a:rPr spc="-45" dirty="0" smtClean="0"/>
              <a:t>t</a:t>
            </a:r>
            <a:r>
              <a:rPr dirty="0" smtClean="0"/>
              <a:t>e</a:t>
            </a:r>
            <a:r>
              <a:rPr spc="5" dirty="0" smtClean="0"/>
              <a:t>r</a:t>
            </a:r>
            <a:r>
              <a:rPr dirty="0" smtClean="0"/>
              <a:t>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(central artery)</a:t>
            </a:r>
            <a:endParaRPr dirty="0">
              <a:solidFill>
                <a:srgbClr val="0070C0"/>
              </a:solidFill>
            </a:endParaRPr>
          </a:p>
          <a:p>
            <a:pPr marL="355600" indent="-342900">
              <a:lnSpc>
                <a:spcPts val="3650"/>
              </a:lnSpc>
              <a:spcBef>
                <a:spcPts val="384"/>
              </a:spcBef>
              <a:buFont typeface="Arial"/>
              <a:buChar char="•"/>
              <a:tabLst>
                <a:tab pos="356235" algn="l"/>
              </a:tabLst>
            </a:pPr>
            <a:r>
              <a:rPr spc="-5" dirty="0"/>
              <a:t>Th</a:t>
            </a:r>
            <a:r>
              <a:rPr dirty="0"/>
              <a:t>is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ar</a:t>
            </a:r>
            <a:r>
              <a:rPr spc="-45" dirty="0"/>
              <a:t>t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y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is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b</a:t>
            </a:r>
            <a:r>
              <a:rPr spc="-65" dirty="0"/>
              <a:t>r</a:t>
            </a:r>
            <a:r>
              <a:rPr dirty="0"/>
              <a:t>anch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t</a:t>
            </a:r>
            <a:r>
              <a:rPr spc="-70" dirty="0"/>
              <a:t>r</a:t>
            </a:r>
            <a:r>
              <a:rPr dirty="0"/>
              <a:t>abecular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ar</a:t>
            </a:r>
            <a:r>
              <a:rPr spc="-45" dirty="0"/>
              <a:t>t</a:t>
            </a:r>
            <a:r>
              <a:rPr dirty="0"/>
              <a:t>e</a:t>
            </a:r>
            <a:r>
              <a:rPr spc="5" dirty="0"/>
              <a:t>r</a:t>
            </a:r>
            <a:r>
              <a:rPr dirty="0"/>
              <a:t>y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t</a:t>
            </a:r>
            <a:r>
              <a:rPr spc="-15" dirty="0"/>
              <a:t>h</a:t>
            </a:r>
            <a:r>
              <a:rPr spc="-25" dirty="0"/>
              <a:t>a</a:t>
            </a:r>
            <a:r>
              <a:rPr dirty="0"/>
              <a:t>t</a:t>
            </a:r>
          </a:p>
          <a:p>
            <a:pPr marL="355600">
              <a:lnSpc>
                <a:spcPts val="3650"/>
              </a:lnSpc>
              <a:buNone/>
            </a:pPr>
            <a:r>
              <a:rPr lang="en-US" dirty="0" smtClean="0"/>
              <a:t>     </a:t>
            </a:r>
            <a:r>
              <a:rPr dirty="0" smtClean="0"/>
              <a:t>le</a:t>
            </a:r>
            <a:r>
              <a:rPr spc="-55" dirty="0" smtClean="0"/>
              <a:t>a</a:t>
            </a:r>
            <a:r>
              <a:rPr spc="-35" dirty="0" smtClean="0"/>
              <a:t>v</a:t>
            </a:r>
            <a:r>
              <a:rPr dirty="0" smtClean="0"/>
              <a:t>es</a:t>
            </a:r>
            <a:r>
              <a:rPr spc="-90" dirty="0" smtClean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t</a:t>
            </a:r>
            <a:r>
              <a:rPr spc="-70" dirty="0"/>
              <a:t>r</a:t>
            </a:r>
            <a:r>
              <a:rPr dirty="0"/>
              <a:t>abecu</a:t>
            </a:r>
            <a:r>
              <a:rPr spc="-15" dirty="0"/>
              <a:t>l</a:t>
            </a:r>
            <a:r>
              <a:rPr spc="-5" dirty="0"/>
              <a:t>u</a:t>
            </a:r>
            <a:r>
              <a:rPr dirty="0"/>
              <a:t>m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/>
              <a:t>and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e</a:t>
            </a:r>
            <a:r>
              <a:rPr spc="-35" dirty="0"/>
              <a:t>n</a:t>
            </a:r>
            <a:r>
              <a:rPr spc="-45" dirty="0"/>
              <a:t>t</a:t>
            </a:r>
            <a:r>
              <a:rPr dirty="0"/>
              <a:t>e</a:t>
            </a:r>
            <a:r>
              <a:rPr spc="-65" dirty="0"/>
              <a:t>r</a:t>
            </a:r>
            <a:r>
              <a:rPr dirty="0"/>
              <a:t>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5" dirty="0"/>
              <a:t>pu</a:t>
            </a:r>
            <a:r>
              <a:rPr spc="-15" dirty="0"/>
              <a:t>l</a:t>
            </a:r>
            <a:r>
              <a:rPr dirty="0"/>
              <a:t>p</a:t>
            </a:r>
          </a:p>
          <a:p>
            <a:pPr marL="355600" marR="697230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6235" algn="l"/>
              </a:tabLst>
            </a:pPr>
            <a:r>
              <a:rPr spc="-5" dirty="0"/>
              <a:t>O</a:t>
            </a:r>
            <a:r>
              <a:rPr dirty="0"/>
              <a:t>n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e</a:t>
            </a:r>
            <a:r>
              <a:rPr spc="-20" dirty="0"/>
              <a:t>n</a:t>
            </a:r>
            <a:r>
              <a:rPr spc="-45" dirty="0"/>
              <a:t>t</a:t>
            </a:r>
            <a:r>
              <a:rPr dirty="0"/>
              <a:t>eri</a:t>
            </a:r>
            <a:r>
              <a:rPr spc="-5" dirty="0"/>
              <a:t>n</a:t>
            </a:r>
            <a:r>
              <a:rPr dirty="0"/>
              <a:t>g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pu</a:t>
            </a:r>
            <a:r>
              <a:rPr dirty="0"/>
              <a:t>lp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it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is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sur</a:t>
            </a:r>
            <a:r>
              <a:rPr spc="-55" dirty="0"/>
              <a:t>r</a:t>
            </a:r>
            <a:r>
              <a:rPr spc="-5" dirty="0"/>
              <a:t>ounde</a:t>
            </a:r>
            <a:r>
              <a:rPr dirty="0"/>
              <a:t>d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dirty="0"/>
              <a:t>y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lym</a:t>
            </a:r>
            <a:r>
              <a:rPr spc="-15" dirty="0"/>
              <a:t>p</a:t>
            </a:r>
            <a:r>
              <a:rPr spc="-5" dirty="0"/>
              <a:t>ho</a:t>
            </a:r>
            <a:r>
              <a:rPr dirty="0"/>
              <a:t>id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/>
              <a:t>t</a:t>
            </a:r>
            <a:r>
              <a:rPr spc="-10" dirty="0"/>
              <a:t>i</a:t>
            </a:r>
            <a:r>
              <a:rPr spc="-5" dirty="0"/>
              <a:t>ss</a:t>
            </a:r>
            <a:r>
              <a:rPr spc="-15" dirty="0"/>
              <a:t>u</a:t>
            </a:r>
            <a:r>
              <a:rPr dirty="0"/>
              <a:t>e,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per</a:t>
            </a:r>
            <a:r>
              <a:rPr spc="5" dirty="0"/>
              <a:t>i</a:t>
            </a:r>
            <a:r>
              <a:rPr dirty="0"/>
              <a:t>a</a:t>
            </a:r>
            <a:r>
              <a:rPr spc="-10" dirty="0"/>
              <a:t>r</a:t>
            </a:r>
            <a:r>
              <a:rPr spc="-45" dirty="0"/>
              <a:t>t</a:t>
            </a:r>
            <a:r>
              <a:rPr dirty="0"/>
              <a:t>erial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lym</a:t>
            </a:r>
            <a:r>
              <a:rPr spc="-15" dirty="0"/>
              <a:t>p</a:t>
            </a:r>
            <a:r>
              <a:rPr spc="-5" dirty="0"/>
              <a:t>h</a:t>
            </a:r>
            <a:r>
              <a:rPr spc="-30" dirty="0"/>
              <a:t>a</a:t>
            </a:r>
            <a:r>
              <a:rPr dirty="0"/>
              <a:t>t</a:t>
            </a:r>
            <a:r>
              <a:rPr spc="-10" dirty="0"/>
              <a:t>i</a:t>
            </a:r>
            <a:r>
              <a:rPr dirty="0"/>
              <a:t>c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sh</a:t>
            </a:r>
            <a:r>
              <a:rPr spc="-10" dirty="0"/>
              <a:t>e</a:t>
            </a:r>
            <a:r>
              <a:rPr spc="-25" dirty="0"/>
              <a:t>a</a:t>
            </a:r>
            <a:r>
              <a:rPr dirty="0"/>
              <a:t>th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(</a:t>
            </a:r>
            <a:r>
              <a:rPr b="1" spc="-220" dirty="0">
                <a:latin typeface="Calibri"/>
                <a:cs typeface="Calibri"/>
              </a:rPr>
              <a:t>P</a:t>
            </a:r>
            <a:r>
              <a:rPr b="1" dirty="0">
                <a:latin typeface="Calibri"/>
                <a:cs typeface="Calibri"/>
              </a:rPr>
              <a:t>ALS</a:t>
            </a:r>
            <a:r>
              <a:rPr dirty="0"/>
              <a:t>)</a:t>
            </a:r>
          </a:p>
          <a:p>
            <a:pPr marL="355600" indent="-342900">
              <a:lnSpc>
                <a:spcPts val="3650"/>
              </a:lnSpc>
              <a:spcBef>
                <a:spcPts val="335"/>
              </a:spcBef>
              <a:buFont typeface="Arial"/>
              <a:buChar char="•"/>
              <a:tabLst>
                <a:tab pos="356235" algn="l"/>
              </a:tabLst>
            </a:pPr>
            <a:r>
              <a:rPr spc="-60" dirty="0"/>
              <a:t>P</a:t>
            </a:r>
            <a:r>
              <a:rPr spc="-5" dirty="0"/>
              <a:t>opu</a:t>
            </a:r>
            <a:r>
              <a:rPr dirty="0"/>
              <a:t>l</a:t>
            </a:r>
            <a:r>
              <a:rPr spc="-30" dirty="0"/>
              <a:t>a</a:t>
            </a:r>
            <a:r>
              <a:rPr spc="-45" dirty="0"/>
              <a:t>t</a:t>
            </a:r>
            <a:r>
              <a:rPr dirty="0"/>
              <a:t>ed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b</a:t>
            </a:r>
            <a:r>
              <a:rPr dirty="0"/>
              <a:t>y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T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ly</a:t>
            </a:r>
            <a:r>
              <a:rPr spc="-15" dirty="0"/>
              <a:t>m</a:t>
            </a:r>
            <a:r>
              <a:rPr spc="-5" dirty="0"/>
              <a:t>phoc</a:t>
            </a:r>
            <a:r>
              <a:rPr spc="10" dirty="0"/>
              <a:t>y</a:t>
            </a:r>
            <a:r>
              <a:rPr spc="-45" dirty="0"/>
              <a:t>t</a:t>
            </a:r>
            <a:r>
              <a:rPr dirty="0"/>
              <a:t>es,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45" dirty="0"/>
              <a:t>t</a:t>
            </a:r>
            <a:r>
              <a:rPr dirty="0"/>
              <a:t>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 smtClean="0"/>
              <a:t>be</a:t>
            </a:r>
            <a:r>
              <a:rPr spc="-25" dirty="0" smtClean="0"/>
              <a:t>c</a:t>
            </a:r>
            <a:r>
              <a:rPr spc="-5" dirty="0" smtClean="0"/>
              <a:t>ome</a:t>
            </a:r>
            <a:r>
              <a:rPr lang="en-US" spc="-5" dirty="0" smtClean="0"/>
              <a:t> </a:t>
            </a:r>
            <a:r>
              <a:rPr b="1" spc="-5" dirty="0" smtClean="0">
                <a:solidFill>
                  <a:srgbClr val="2C70FF"/>
                </a:solidFill>
                <a:latin typeface="Calibri"/>
                <a:cs typeface="Calibri"/>
              </a:rPr>
              <a:t>ce</a:t>
            </a:r>
            <a:r>
              <a:rPr b="1" spc="-30" dirty="0" smtClean="0">
                <a:solidFill>
                  <a:srgbClr val="2C70FF"/>
                </a:solidFill>
                <a:latin typeface="Calibri"/>
                <a:cs typeface="Calibri"/>
              </a:rPr>
              <a:t>n</a:t>
            </a:r>
            <a:r>
              <a:rPr b="1" dirty="0" smtClean="0">
                <a:solidFill>
                  <a:srgbClr val="2C70FF"/>
                </a:solidFill>
                <a:latin typeface="Calibri"/>
                <a:cs typeface="Calibri"/>
              </a:rPr>
              <a:t>t</a:t>
            </a:r>
            <a:r>
              <a:rPr b="1" spc="-70" dirty="0" smtClean="0">
                <a:solidFill>
                  <a:srgbClr val="2C70FF"/>
                </a:solidFill>
                <a:latin typeface="Calibri"/>
                <a:cs typeface="Calibri"/>
              </a:rPr>
              <a:t>r</a:t>
            </a:r>
            <a:r>
              <a:rPr b="1" dirty="0" smtClean="0">
                <a:solidFill>
                  <a:srgbClr val="2C70FF"/>
                </a:solidFill>
                <a:latin typeface="Calibri"/>
                <a:cs typeface="Calibri"/>
              </a:rPr>
              <a:t>al</a:t>
            </a:r>
            <a:r>
              <a:rPr b="1" spc="-100" dirty="0" smtClean="0">
                <a:solidFill>
                  <a:srgbClr val="2C7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2C70FF"/>
                </a:solidFill>
                <a:latin typeface="Calibri"/>
                <a:cs typeface="Calibri"/>
              </a:rPr>
              <a:t>ar</a:t>
            </a:r>
            <a:r>
              <a:rPr b="1" spc="-35" dirty="0">
                <a:solidFill>
                  <a:srgbClr val="2C70FF"/>
                </a:solidFill>
                <a:latin typeface="Calibri"/>
                <a:cs typeface="Calibri"/>
              </a:rPr>
              <a:t>t</a:t>
            </a:r>
            <a:r>
              <a:rPr b="1" spc="-5" dirty="0">
                <a:solidFill>
                  <a:srgbClr val="2C70FF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2C70FF"/>
                </a:solidFill>
                <a:latin typeface="Calibri"/>
                <a:cs typeface="Calibri"/>
              </a:rPr>
              <a:t>ry</a:t>
            </a:r>
            <a:r>
              <a:rPr b="1" spc="-100" dirty="0">
                <a:solidFill>
                  <a:srgbClr val="2C7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2C70FF"/>
                </a:solidFill>
                <a:latin typeface="Calibri"/>
                <a:cs typeface="Calibri"/>
              </a:rPr>
              <a:t>or</a:t>
            </a:r>
            <a:r>
              <a:rPr b="1" spc="-80" dirty="0">
                <a:solidFill>
                  <a:srgbClr val="2C70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2C70FF"/>
                </a:solidFill>
                <a:latin typeface="Calibri"/>
                <a:cs typeface="Calibri"/>
              </a:rPr>
              <a:t>whi</a:t>
            </a:r>
            <a:r>
              <a:rPr b="1" spc="-25" dirty="0">
                <a:solidFill>
                  <a:srgbClr val="2C70FF"/>
                </a:solidFill>
                <a:latin typeface="Calibri"/>
                <a:cs typeface="Calibri"/>
              </a:rPr>
              <a:t>t</a:t>
            </a:r>
            <a:r>
              <a:rPr b="1" dirty="0">
                <a:solidFill>
                  <a:srgbClr val="2C70FF"/>
                </a:solidFill>
                <a:latin typeface="Calibri"/>
                <a:cs typeface="Calibri"/>
              </a:rPr>
              <a:t>e</a:t>
            </a:r>
            <a:r>
              <a:rPr b="1" spc="-80" dirty="0">
                <a:solidFill>
                  <a:srgbClr val="2C70F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2C70FF"/>
                </a:solidFill>
                <a:latin typeface="Calibri"/>
                <a:cs typeface="Calibri"/>
              </a:rPr>
              <a:t>p</a:t>
            </a:r>
            <a:r>
              <a:rPr b="1" dirty="0">
                <a:solidFill>
                  <a:srgbClr val="2C70FF"/>
                </a:solidFill>
                <a:latin typeface="Calibri"/>
                <a:cs typeface="Calibri"/>
              </a:rPr>
              <a:t>ulp</a:t>
            </a:r>
            <a:r>
              <a:rPr b="1" spc="-100" dirty="0">
                <a:solidFill>
                  <a:srgbClr val="2C7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2C70FF"/>
                </a:solidFill>
                <a:latin typeface="Calibri"/>
                <a:cs typeface="Calibri"/>
              </a:rPr>
              <a:t>ar</a:t>
            </a:r>
            <a:r>
              <a:rPr b="1" spc="-35" dirty="0">
                <a:solidFill>
                  <a:srgbClr val="2C70FF"/>
                </a:solidFill>
                <a:latin typeface="Calibri"/>
                <a:cs typeface="Calibri"/>
              </a:rPr>
              <a:t>t</a:t>
            </a:r>
            <a:r>
              <a:rPr b="1" spc="-5" dirty="0">
                <a:solidFill>
                  <a:srgbClr val="2C70FF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2C70FF"/>
                </a:solidFill>
                <a:latin typeface="Calibri"/>
                <a:cs typeface="Calibri"/>
              </a:rPr>
              <a:t>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11164"/>
            <a:ext cx="7938770" cy="2777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oun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ALS,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20" dirty="0">
                <a:latin typeface="Calibri"/>
                <a:cs typeface="Calibri"/>
              </a:rPr>
              <a:t>ion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oc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tic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nod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0070C0"/>
                </a:solidFill>
                <a:latin typeface="Calibri"/>
                <a:cs typeface="Calibri"/>
              </a:rPr>
              <a:t>g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erm</a:t>
            </a:r>
            <a:r>
              <a:rPr sz="2800" spc="-2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na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800" spc="-6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ce</a:t>
            </a:r>
            <a:r>
              <a:rPr sz="2800" spc="-4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es</a:t>
            </a:r>
            <a:r>
              <a:rPr sz="2800" spc="-6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(w</a:t>
            </a:r>
            <a:r>
              <a:rPr sz="2800" spc="-20" dirty="0">
                <a:latin typeface="Calibri"/>
                <a:cs typeface="Calibri"/>
              </a:rPr>
              <a:t>hi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pulp)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Font typeface="Arial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marR="81978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these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nod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ce</a:t>
            </a:r>
            <a:r>
              <a:rPr sz="2800" spc="-4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800" spc="-75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al</a:t>
            </a:r>
            <a:r>
              <a:rPr sz="2800" spc="-6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ar</a:t>
            </a:r>
            <a:r>
              <a:rPr sz="2800" spc="-3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ery</a:t>
            </a:r>
            <a:r>
              <a:rPr sz="2800" spc="-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cup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ec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posi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94145"/>
            <a:ext cx="8032115" cy="309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lymph</a:t>
            </a:r>
            <a:r>
              <a:rPr sz="3200" spc="-3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nodu</a:t>
            </a:r>
            <a:r>
              <a:rPr sz="3200" dirty="0">
                <a:latin typeface="Calibri"/>
                <a:cs typeface="Calibri"/>
              </a:rPr>
              <a:t>les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(wh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pu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)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sur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ounde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im</a:t>
            </a:r>
            <a:r>
              <a:rPr sz="3200" spc="-15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uno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og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ally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acti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Calibri"/>
                <a:cs typeface="Calibri"/>
              </a:rPr>
              <a:t>z</a:t>
            </a:r>
            <a:r>
              <a:rPr sz="3200" spc="-5" dirty="0">
                <a:latin typeface="Calibri"/>
                <a:cs typeface="Calibri"/>
              </a:rPr>
              <a:t>one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</a:t>
            </a:r>
            <a:r>
              <a:rPr sz="3200" spc="-15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phocy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435609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func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z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30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een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wh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lp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alled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2C70FF"/>
                </a:solidFill>
                <a:latin typeface="Calibri"/>
                <a:cs typeface="Calibri"/>
              </a:rPr>
              <a:t>ma</a:t>
            </a:r>
            <a:r>
              <a:rPr sz="3200" b="1" spc="-35" dirty="0">
                <a:solidFill>
                  <a:srgbClr val="2C70FF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2C70FF"/>
                </a:solidFill>
                <a:latin typeface="Calibri"/>
                <a:cs typeface="Calibri"/>
              </a:rPr>
              <a:t>gina</a:t>
            </a:r>
            <a:r>
              <a:rPr sz="3200" b="1" dirty="0">
                <a:solidFill>
                  <a:srgbClr val="2C70FF"/>
                </a:solidFill>
                <a:latin typeface="Calibri"/>
                <a:cs typeface="Calibri"/>
              </a:rPr>
              <a:t>l</a:t>
            </a:r>
            <a:r>
              <a:rPr sz="3200" b="1" spc="-110" dirty="0">
                <a:solidFill>
                  <a:srgbClr val="2C70FF"/>
                </a:solidFill>
                <a:latin typeface="Times New Roman"/>
                <a:cs typeface="Times New Roman"/>
              </a:rPr>
              <a:t> </a:t>
            </a:r>
            <a:r>
              <a:rPr sz="3200" b="1" spc="-65" dirty="0">
                <a:solidFill>
                  <a:srgbClr val="2C70FF"/>
                </a:solidFill>
                <a:latin typeface="Calibri"/>
                <a:cs typeface="Calibri"/>
              </a:rPr>
              <a:t>z</a:t>
            </a:r>
            <a:r>
              <a:rPr sz="3200" b="1" dirty="0">
                <a:solidFill>
                  <a:srgbClr val="2C70FF"/>
                </a:solidFill>
                <a:latin typeface="Calibri"/>
                <a:cs typeface="Calibri"/>
              </a:rPr>
              <a:t>one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Spleen</a:t>
            </a:r>
          </a:p>
        </p:txBody>
      </p:sp>
      <p:pic>
        <p:nvPicPr>
          <p:cNvPr id="15363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27245" t="44807" r="29007" b="17302"/>
          <a:stretch>
            <a:fillRect/>
          </a:stretch>
        </p:blipFill>
        <p:spPr>
          <a:xfrm>
            <a:off x="179388" y="900113"/>
            <a:ext cx="8785225" cy="580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Spleen</a:t>
            </a:r>
          </a:p>
        </p:txBody>
      </p:sp>
      <p:pic>
        <p:nvPicPr>
          <p:cNvPr id="16387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 l="27245" t="46751" r="28687" b="21481"/>
          <a:stretch>
            <a:fillRect/>
          </a:stretch>
        </p:blipFill>
        <p:spPr>
          <a:xfrm>
            <a:off x="250825" y="1216025"/>
            <a:ext cx="8713788" cy="4392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30637"/>
            <a:ext cx="8229600" cy="1031002"/>
          </a:xfrm>
          <a:prstGeom prst="rect">
            <a:avLst/>
          </a:prstGeom>
        </p:spPr>
        <p:txBody>
          <a:bodyPr vert="horz" wrap="square" lIns="0" tIns="350471" rIns="0" bIns="0" rtlCol="0">
            <a:spAutoFit/>
          </a:bodyPr>
          <a:lstStyle/>
          <a:p>
            <a:pPr marL="2542540" algn="l">
              <a:lnSpc>
                <a:spcPct val="100000"/>
              </a:lnSpc>
            </a:pPr>
            <a:r>
              <a:rPr sz="4400" b="1" spc="-30" dirty="0">
                <a:solidFill>
                  <a:srgbClr val="AB0043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sz="4400" b="1" spc="-5" dirty="0">
                <a:solidFill>
                  <a:srgbClr val="AB0043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sz="4400" b="1" dirty="0">
                <a:solidFill>
                  <a:srgbClr val="AB0043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sz="4400" b="1" spc="-434" dirty="0">
                <a:solidFill>
                  <a:srgbClr val="AB004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4400" b="1" spc="-25" dirty="0">
                <a:solidFill>
                  <a:srgbClr val="AB0043"/>
                </a:solidFill>
                <a:latin typeface="Calibri" pitchFamily="34" charset="0"/>
                <a:cs typeface="Calibri" pitchFamily="34" charset="0"/>
              </a:rPr>
              <a:t>Pul</a:t>
            </a:r>
            <a:r>
              <a:rPr sz="4400" b="1" dirty="0">
                <a:solidFill>
                  <a:srgbClr val="AB0043"/>
                </a:solidFill>
                <a:latin typeface="Calibri" pitchFamily="34" charset="0"/>
                <a:cs typeface="Calibri" pitchFamily="34" charset="0"/>
              </a:rPr>
              <a:t>p</a:t>
            </a:r>
            <a:endParaRPr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7199"/>
            <a:ext cx="7971155" cy="4385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Mod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</a:t>
            </a:r>
            <a:r>
              <a:rPr sz="3200" spc="-15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pho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ue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marR="895350" indent="-342900">
              <a:lnSpc>
                <a:spcPct val="100000"/>
              </a:lnSpc>
              <a:buFont typeface="Arial"/>
              <a:buChar char="•"/>
              <a:tabLst>
                <a:tab pos="447675" algn="l"/>
                <a:tab pos="2502535" algn="l"/>
              </a:tabLst>
            </a:pPr>
            <a:r>
              <a:rPr sz="3200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cells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ci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cu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oo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ark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our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It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ompo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30" dirty="0" smtClean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C70FF"/>
                </a:solidFill>
                <a:latin typeface="Calibri"/>
                <a:cs typeface="Calibri"/>
              </a:rPr>
              <a:t>splenic</a:t>
            </a:r>
            <a:r>
              <a:rPr sz="3200" b="1" spc="-105" dirty="0">
                <a:solidFill>
                  <a:srgbClr val="2C70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2C70FF"/>
                </a:solidFill>
                <a:latin typeface="Calibri"/>
                <a:cs typeface="Calibri"/>
              </a:rPr>
              <a:t>co</a:t>
            </a:r>
            <a:r>
              <a:rPr sz="3200" b="1" spc="-40" dirty="0">
                <a:solidFill>
                  <a:srgbClr val="2C70FF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2C70FF"/>
                </a:solidFill>
                <a:latin typeface="Calibri"/>
                <a:cs typeface="Calibri"/>
              </a:rPr>
              <a:t>ds</a:t>
            </a:r>
            <a:r>
              <a:rPr sz="3200" b="1" dirty="0">
                <a:solidFill>
                  <a:srgbClr val="2C70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 err="1" smtClean="0">
                <a:latin typeface="Calibri"/>
                <a:cs typeface="Calibri"/>
              </a:rPr>
              <a:t>Bi</a:t>
            </a:r>
            <a:r>
              <a:rPr lang="en-US" sz="3200" dirty="0" err="1" smtClean="0">
                <a:latin typeface="Calibri"/>
                <a:cs typeface="Calibri"/>
              </a:rPr>
              <a:t>l</a:t>
            </a:r>
            <a:r>
              <a:rPr sz="3200" spc="-15" dirty="0" err="1" smtClean="0">
                <a:latin typeface="Calibri"/>
                <a:cs typeface="Calibri"/>
              </a:rPr>
              <a:t>l</a:t>
            </a:r>
            <a:r>
              <a:rPr sz="3200" spc="-50" dirty="0" err="1" smtClean="0">
                <a:latin typeface="Calibri"/>
                <a:cs typeface="Calibri"/>
              </a:rPr>
              <a:t>r</a:t>
            </a:r>
            <a:r>
              <a:rPr sz="3200" spc="-5" dirty="0" err="1" smtClean="0">
                <a:latin typeface="Calibri"/>
                <a:cs typeface="Calibri"/>
              </a:rPr>
              <a:t>ot</a:t>
            </a:r>
            <a:r>
              <a:rPr sz="3200" dirty="0" err="1" smtClean="0">
                <a:latin typeface="Calibri"/>
                <a:cs typeface="Calibri"/>
              </a:rPr>
              <a:t>h</a:t>
            </a:r>
            <a:r>
              <a:rPr sz="3200" spc="-6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oa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C70FF"/>
                </a:solidFill>
                <a:latin typeface="Calibri"/>
                <a:cs typeface="Calibri"/>
              </a:rPr>
              <a:t>splenic</a:t>
            </a:r>
            <a:r>
              <a:rPr sz="3200" b="1" spc="-100" dirty="0">
                <a:solidFill>
                  <a:srgbClr val="2C70FF"/>
                </a:solidFill>
                <a:latin typeface="Times New Roman"/>
                <a:cs typeface="Times New Roman"/>
              </a:rPr>
              <a:t> </a:t>
            </a:r>
            <a:r>
              <a:rPr sz="3200" b="1" spc="-30" dirty="0">
                <a:solidFill>
                  <a:srgbClr val="2C70FF"/>
                </a:solidFill>
                <a:latin typeface="Calibri"/>
                <a:cs typeface="Calibri"/>
              </a:rPr>
              <a:t>v</a:t>
            </a:r>
            <a:r>
              <a:rPr sz="3200" b="1" spc="-5" dirty="0">
                <a:solidFill>
                  <a:srgbClr val="2C70FF"/>
                </a:solidFill>
                <a:latin typeface="Calibri"/>
                <a:cs typeface="Calibri"/>
              </a:rPr>
              <a:t>enou</a:t>
            </a:r>
            <a:r>
              <a:rPr sz="3200" b="1" dirty="0">
                <a:solidFill>
                  <a:srgbClr val="2C70FF"/>
                </a:solidFill>
                <a:latin typeface="Calibri"/>
                <a:cs typeface="Calibri"/>
              </a:rPr>
              <a:t>s</a:t>
            </a:r>
            <a:r>
              <a:rPr sz="3200" b="1" spc="-85" dirty="0">
                <a:solidFill>
                  <a:srgbClr val="2C70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C70FF"/>
                </a:solidFill>
                <a:latin typeface="Calibri"/>
                <a:cs typeface="Calibri"/>
              </a:rPr>
              <a:t>sinuses</a:t>
            </a:r>
            <a:r>
              <a:rPr sz="3200" b="1" spc="-90" dirty="0">
                <a:solidFill>
                  <a:srgbClr val="2C7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30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een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ds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961" y="3505961"/>
            <a:ext cx="838200" cy="152400"/>
          </a:xfrm>
          <a:custGeom>
            <a:avLst/>
            <a:gdLst/>
            <a:ahLst/>
            <a:cxnLst/>
            <a:rect l="l" t="t" r="r" b="b"/>
            <a:pathLst>
              <a:path w="838200" h="152400">
                <a:moveTo>
                  <a:pt x="761999" y="0"/>
                </a:moveTo>
                <a:lnTo>
                  <a:pt x="761999" y="38099"/>
                </a:lnTo>
                <a:lnTo>
                  <a:pt x="0" y="38099"/>
                </a:lnTo>
                <a:lnTo>
                  <a:pt x="0" y="114299"/>
                </a:lnTo>
                <a:lnTo>
                  <a:pt x="761999" y="114299"/>
                </a:lnTo>
                <a:lnTo>
                  <a:pt x="761999" y="152399"/>
                </a:lnTo>
                <a:lnTo>
                  <a:pt x="838199" y="76199"/>
                </a:lnTo>
                <a:lnTo>
                  <a:pt x="761999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961" y="3505961"/>
            <a:ext cx="838200" cy="152400"/>
          </a:xfrm>
          <a:custGeom>
            <a:avLst/>
            <a:gdLst/>
            <a:ahLst/>
            <a:cxnLst/>
            <a:rect l="l" t="t" r="r" b="b"/>
            <a:pathLst>
              <a:path w="838200" h="152400">
                <a:moveTo>
                  <a:pt x="0" y="38099"/>
                </a:moveTo>
                <a:lnTo>
                  <a:pt x="761999" y="38099"/>
                </a:lnTo>
                <a:lnTo>
                  <a:pt x="761999" y="0"/>
                </a:lnTo>
                <a:lnTo>
                  <a:pt x="838199" y="76199"/>
                </a:lnTo>
                <a:lnTo>
                  <a:pt x="761999" y="152399"/>
                </a:lnTo>
                <a:lnTo>
                  <a:pt x="761999" y="114299"/>
                </a:lnTo>
                <a:lnTo>
                  <a:pt x="0" y="114299"/>
                </a:lnTo>
                <a:lnTo>
                  <a:pt x="0" y="38099"/>
                </a:lnTo>
                <a:close/>
              </a:path>
            </a:pathLst>
          </a:custGeom>
          <a:ln w="25907">
            <a:solidFill>
              <a:srgbClr val="BB25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41745"/>
            <a:ext cx="7973059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  <a:tab pos="239522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 err="1" smtClean="0">
                <a:solidFill>
                  <a:srgbClr val="FF0000"/>
                </a:solidFill>
                <a:latin typeface="Calibri"/>
                <a:cs typeface="Calibri"/>
              </a:rPr>
              <a:t>sp</a:t>
            </a:r>
            <a:r>
              <a:rPr sz="3200" spc="-15" dirty="0" err="1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200" dirty="0" err="1" smtClean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3200" spc="-5" dirty="0" err="1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dirty="0" err="1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25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-5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spc="-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5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20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spc="-8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pong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3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ork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cu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ar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 err="1" smtClean="0">
                <a:latin typeface="Calibri"/>
                <a:cs typeface="Calibri"/>
              </a:rPr>
              <a:t>f</a:t>
            </a:r>
            <a:r>
              <a:rPr sz="3200" spc="-10" dirty="0" err="1" smtClean="0">
                <a:latin typeface="Calibri"/>
                <a:cs typeface="Calibri"/>
              </a:rPr>
              <a:t>i</a:t>
            </a:r>
            <a:r>
              <a:rPr sz="3200" spc="-5" dirty="0" err="1" smtClean="0">
                <a:latin typeface="Calibri"/>
                <a:cs typeface="Calibri"/>
              </a:rPr>
              <a:t>b</a:t>
            </a:r>
            <a:r>
              <a:rPr sz="3200" spc="-45" dirty="0" err="1" smtClean="0">
                <a:latin typeface="Calibri"/>
                <a:cs typeface="Calibri"/>
              </a:rPr>
              <a:t>r</a:t>
            </a:r>
            <a:r>
              <a:rPr sz="3200" dirty="0" err="1" smtClean="0">
                <a:latin typeface="Calibri"/>
                <a:cs typeface="Calibri"/>
              </a:rPr>
              <a:t>es</a:t>
            </a:r>
            <a:r>
              <a:rPr sz="3200" dirty="0" smtClean="0">
                <a:latin typeface="Calibri"/>
                <a:cs typeface="Calibri"/>
              </a:rPr>
              <a:t>,</a:t>
            </a:r>
            <a:r>
              <a:rPr sz="3200" spc="-75" dirty="0" smtClean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ym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hoc</a:t>
            </a:r>
            <a:r>
              <a:rPr sz="3200" spc="5" dirty="0">
                <a:latin typeface="Calibri"/>
                <a:cs typeface="Calibri"/>
              </a:rPr>
              <a:t>y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es,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mac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opha</a:t>
            </a:r>
            <a:r>
              <a:rPr sz="3200" spc="-2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es,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ma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cel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eleme</a:t>
            </a:r>
            <a:r>
              <a:rPr sz="3200" spc="-4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ci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cu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ood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2667000"/>
            <a:ext cx="76962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33400"/>
            <a:ext cx="8610600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Aaqib\Desktop\spl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Spleen</a:t>
            </a:r>
          </a:p>
        </p:txBody>
      </p:sp>
      <p:pic>
        <p:nvPicPr>
          <p:cNvPr id="16387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 l="27245" t="46751" r="28687" b="21481"/>
          <a:stretch>
            <a:fillRect/>
          </a:stretch>
        </p:blipFill>
        <p:spPr>
          <a:xfrm>
            <a:off x="250825" y="1216025"/>
            <a:ext cx="8713788" cy="4392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" dirty="0" err="1" smtClean="0">
                <a:solidFill>
                  <a:srgbClr val="C00000"/>
                </a:solidFill>
                <a:cs typeface="Calibri"/>
              </a:rPr>
              <a:t>Sp</a:t>
            </a:r>
            <a:r>
              <a:rPr lang="en-US" b="1" spc="-15" dirty="0" err="1" smtClean="0">
                <a:solidFill>
                  <a:srgbClr val="C00000"/>
                </a:solidFill>
                <a:cs typeface="Calibri"/>
              </a:rPr>
              <a:t>l</a:t>
            </a:r>
            <a:r>
              <a:rPr lang="en-US" b="1" dirty="0" err="1" smtClean="0">
                <a:solidFill>
                  <a:srgbClr val="C00000"/>
                </a:solidFill>
                <a:cs typeface="Calibri"/>
              </a:rPr>
              <a:t>en</a:t>
            </a:r>
            <a:r>
              <a:rPr lang="en-US" b="1" spc="-5" dirty="0" err="1" smtClean="0">
                <a:solidFill>
                  <a:srgbClr val="C00000"/>
                </a:solidFill>
                <a:cs typeface="Calibri"/>
              </a:rPr>
              <a:t>i</a:t>
            </a:r>
            <a:r>
              <a:rPr lang="en-US" b="1" dirty="0" err="1" smtClean="0">
                <a:solidFill>
                  <a:srgbClr val="C00000"/>
                </a:solidFill>
                <a:cs typeface="Calibri"/>
              </a:rPr>
              <a:t>c</a:t>
            </a:r>
            <a:r>
              <a:rPr lang="en-US" b="1" spc="-7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b="1" spc="-35" dirty="0" smtClean="0">
                <a:solidFill>
                  <a:srgbClr val="C00000"/>
                </a:solidFill>
                <a:cs typeface="Calibri"/>
              </a:rPr>
              <a:t>V</a:t>
            </a:r>
            <a:r>
              <a:rPr lang="en-US" b="1" dirty="0" smtClean="0">
                <a:solidFill>
                  <a:srgbClr val="C00000"/>
                </a:solidFill>
                <a:cs typeface="Calibri"/>
              </a:rPr>
              <a:t>enous</a:t>
            </a:r>
            <a:r>
              <a:rPr lang="en-US" b="1" spc="-9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solidFill>
                  <a:srgbClr val="C00000"/>
                </a:solidFill>
                <a:cs typeface="Calibri"/>
              </a:rPr>
              <a:t>S</a:t>
            </a:r>
            <a:r>
              <a:rPr lang="en-US" b="1" dirty="0" smtClean="0">
                <a:solidFill>
                  <a:srgbClr val="C00000"/>
                </a:solidFill>
                <a:cs typeface="Calibri"/>
              </a:rPr>
              <a:t>i</a:t>
            </a:r>
            <a:r>
              <a:rPr lang="en-US" b="1" spc="-5" dirty="0" smtClean="0">
                <a:solidFill>
                  <a:srgbClr val="C00000"/>
                </a:solidFill>
                <a:cs typeface="Calibri"/>
              </a:rPr>
              <a:t>n</a:t>
            </a:r>
            <a:r>
              <a:rPr lang="en-US" b="1" spc="-15" dirty="0" smtClean="0">
                <a:solidFill>
                  <a:srgbClr val="C00000"/>
                </a:solidFill>
                <a:cs typeface="Calibri"/>
              </a:rPr>
              <a:t>u</a:t>
            </a:r>
            <a:r>
              <a:rPr lang="en-US" b="1" spc="-5" dirty="0" smtClean="0">
                <a:solidFill>
                  <a:srgbClr val="C00000"/>
                </a:solidFill>
                <a:cs typeface="Calibri"/>
              </a:rPr>
              <a:t>se</a:t>
            </a:r>
            <a:r>
              <a:rPr lang="en-US" b="1" dirty="0" smtClean="0">
                <a:solidFill>
                  <a:srgbClr val="C00000"/>
                </a:solidFill>
                <a:cs typeface="Calibri"/>
              </a:rPr>
              <a:t>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>
              <a:buFont typeface="Arial"/>
              <a:buChar char="•"/>
              <a:tabLst>
                <a:tab pos="356235" algn="l"/>
              </a:tabLst>
            </a:pPr>
            <a:r>
              <a:rPr lang="en-US" spc="-5" dirty="0" smtClean="0">
                <a:cs typeface="Calibri"/>
              </a:rPr>
              <a:t>Th</a:t>
            </a:r>
            <a:r>
              <a:rPr lang="en-US" dirty="0" smtClean="0">
                <a:cs typeface="Calibri"/>
              </a:rPr>
              <a:t>e</a:t>
            </a:r>
            <a:r>
              <a:rPr lang="en-US" spc="-70" dirty="0" smtClean="0">
                <a:latin typeface="Times New Roman"/>
                <a:cs typeface="Times New Roman"/>
              </a:rPr>
              <a:t> </a:t>
            </a:r>
            <a:r>
              <a:rPr lang="en-US" spc="-5" dirty="0" err="1" smtClean="0">
                <a:cs typeface="Calibri"/>
              </a:rPr>
              <a:t>sp</a:t>
            </a:r>
            <a:r>
              <a:rPr lang="en-US" spc="-15" dirty="0" err="1" smtClean="0">
                <a:cs typeface="Calibri"/>
              </a:rPr>
              <a:t>l</a:t>
            </a:r>
            <a:r>
              <a:rPr lang="en-US" dirty="0" err="1" smtClean="0">
                <a:cs typeface="Calibri"/>
              </a:rPr>
              <a:t>en</a:t>
            </a:r>
            <a:r>
              <a:rPr lang="en-US" spc="-5" dirty="0" err="1" smtClean="0">
                <a:cs typeface="Calibri"/>
              </a:rPr>
              <a:t>i</a:t>
            </a:r>
            <a:r>
              <a:rPr lang="en-US" dirty="0" err="1" smtClean="0">
                <a:cs typeface="Calibri"/>
              </a:rPr>
              <a:t>c</a:t>
            </a:r>
            <a:r>
              <a:rPr lang="en-US" spc="-70" dirty="0" smtClean="0">
                <a:latin typeface="Times New Roman"/>
                <a:cs typeface="Times New Roman"/>
              </a:rPr>
              <a:t> </a:t>
            </a:r>
            <a:r>
              <a:rPr lang="en-US" spc="-35" dirty="0" smtClean="0">
                <a:cs typeface="Calibri"/>
              </a:rPr>
              <a:t>v</a:t>
            </a:r>
            <a:r>
              <a:rPr lang="en-US" dirty="0" smtClean="0">
                <a:cs typeface="Calibri"/>
              </a:rPr>
              <a:t>enous</a:t>
            </a:r>
            <a:r>
              <a:rPr lang="en-US" spc="-9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cs typeface="Calibri"/>
              </a:rPr>
              <a:t>s</a:t>
            </a:r>
            <a:r>
              <a:rPr lang="en-US" dirty="0" smtClean="0">
                <a:cs typeface="Calibri"/>
              </a:rPr>
              <a:t>i</a:t>
            </a:r>
            <a:r>
              <a:rPr lang="en-US" spc="-5" dirty="0" smtClean="0">
                <a:cs typeface="Calibri"/>
              </a:rPr>
              <a:t>n</a:t>
            </a:r>
            <a:r>
              <a:rPr lang="en-US" spc="-15" dirty="0" smtClean="0">
                <a:cs typeface="Calibri"/>
              </a:rPr>
              <a:t>u</a:t>
            </a:r>
            <a:r>
              <a:rPr lang="en-US" spc="-5" dirty="0" smtClean="0">
                <a:cs typeface="Calibri"/>
              </a:rPr>
              <a:t>se</a:t>
            </a:r>
            <a:r>
              <a:rPr lang="en-US" dirty="0" smtClean="0">
                <a:cs typeface="Calibri"/>
              </a:rPr>
              <a:t>s</a:t>
            </a:r>
            <a:r>
              <a:rPr lang="en-US" spc="-7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Calibri"/>
              </a:rPr>
              <a:t>a</a:t>
            </a:r>
            <a:r>
              <a:rPr lang="en-US" spc="-40" dirty="0" smtClean="0">
                <a:cs typeface="Calibri"/>
              </a:rPr>
              <a:t>r</a:t>
            </a:r>
            <a:r>
              <a:rPr lang="en-US" dirty="0" smtClean="0">
                <a:cs typeface="Calibri"/>
              </a:rPr>
              <a:t>e</a:t>
            </a:r>
            <a:r>
              <a:rPr lang="en-US" spc="-9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Calibri"/>
              </a:rPr>
              <a:t>l</a:t>
            </a:r>
            <a:r>
              <a:rPr lang="en-US" spc="-10" dirty="0" smtClean="0">
                <a:cs typeface="Calibri"/>
              </a:rPr>
              <a:t>i</a:t>
            </a:r>
            <a:r>
              <a:rPr lang="en-US" spc="-5" dirty="0" smtClean="0">
                <a:cs typeface="Calibri"/>
              </a:rPr>
              <a:t>ne</a:t>
            </a:r>
            <a:r>
              <a:rPr lang="en-US" dirty="0" smtClean="0">
                <a:cs typeface="Calibri"/>
              </a:rPr>
              <a:t>d</a:t>
            </a:r>
            <a:r>
              <a:rPr lang="en-US" spc="-60" dirty="0" smtClean="0">
                <a:latin typeface="Times New Roman"/>
                <a:cs typeface="Times New Roman"/>
              </a:rPr>
              <a:t> </a:t>
            </a:r>
            <a:r>
              <a:rPr lang="en-US" spc="-15" dirty="0" smtClean="0">
                <a:cs typeface="Calibri"/>
              </a:rPr>
              <a:t>b</a:t>
            </a:r>
            <a:r>
              <a:rPr lang="en-US" dirty="0" smtClean="0">
                <a:cs typeface="Calibri"/>
              </a:rPr>
              <a:t>y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Calibri"/>
              </a:rPr>
              <a:t>endothe</a:t>
            </a:r>
            <a:r>
              <a:rPr lang="en-US" spc="-25" dirty="0" smtClean="0">
                <a:cs typeface="Calibri"/>
              </a:rPr>
              <a:t>l</a:t>
            </a:r>
            <a:r>
              <a:rPr lang="en-US" dirty="0" smtClean="0">
                <a:cs typeface="Calibri"/>
              </a:rPr>
              <a:t>ial</a:t>
            </a:r>
            <a:r>
              <a:rPr lang="en-US" spc="-5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Calibri"/>
              </a:rPr>
              <a:t>cells</a:t>
            </a:r>
          </a:p>
          <a:p>
            <a:pPr marL="355600"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lang="en-US" spc="-5" dirty="0" smtClean="0">
                <a:cs typeface="Calibri"/>
              </a:rPr>
              <a:t>E</a:t>
            </a:r>
            <a:r>
              <a:rPr lang="en-US" spc="5" dirty="0" smtClean="0">
                <a:cs typeface="Calibri"/>
              </a:rPr>
              <a:t>x</a:t>
            </a:r>
            <a:r>
              <a:rPr lang="en-US" spc="-45" dirty="0" smtClean="0">
                <a:cs typeface="Calibri"/>
              </a:rPr>
              <a:t>t</a:t>
            </a:r>
            <a:r>
              <a:rPr lang="en-US" dirty="0" smtClean="0">
                <a:cs typeface="Calibri"/>
              </a:rPr>
              <a:t>erna</a:t>
            </a:r>
            <a:r>
              <a:rPr lang="en-US" spc="-20" dirty="0" smtClean="0">
                <a:cs typeface="Calibri"/>
              </a:rPr>
              <a:t>l</a:t>
            </a:r>
            <a:r>
              <a:rPr lang="en-US" dirty="0" smtClean="0">
                <a:cs typeface="Calibri"/>
              </a:rPr>
              <a:t>ly</a:t>
            </a:r>
            <a:r>
              <a:rPr lang="en-US" spc="-7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Calibri"/>
              </a:rPr>
              <a:t>the</a:t>
            </a:r>
            <a:r>
              <a:rPr lang="en-US" spc="-8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cs typeface="Calibri"/>
              </a:rPr>
              <a:t>s</a:t>
            </a:r>
            <a:r>
              <a:rPr lang="en-US" spc="-15" dirty="0" smtClean="0">
                <a:cs typeface="Calibri"/>
              </a:rPr>
              <a:t>i</a:t>
            </a:r>
            <a:r>
              <a:rPr lang="en-US" spc="-5" dirty="0" smtClean="0">
                <a:cs typeface="Calibri"/>
              </a:rPr>
              <a:t>nu</a:t>
            </a:r>
            <a:r>
              <a:rPr lang="en-US" spc="-15" dirty="0" smtClean="0">
                <a:cs typeface="Calibri"/>
              </a:rPr>
              <a:t>s</a:t>
            </a:r>
            <a:r>
              <a:rPr lang="en-US" dirty="0" smtClean="0">
                <a:cs typeface="Calibri"/>
              </a:rPr>
              <a:t>es</a:t>
            </a:r>
            <a:r>
              <a:rPr lang="en-US" spc="-7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Calibri"/>
              </a:rPr>
              <a:t>a</a:t>
            </a:r>
            <a:r>
              <a:rPr lang="en-US" spc="-40" dirty="0" smtClean="0">
                <a:cs typeface="Calibri"/>
              </a:rPr>
              <a:t>r</a:t>
            </a:r>
            <a:r>
              <a:rPr lang="en-US" dirty="0" smtClean="0">
                <a:cs typeface="Calibri"/>
              </a:rPr>
              <a:t>e</a:t>
            </a:r>
            <a:r>
              <a:rPr lang="en-US" spc="-9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Calibri"/>
              </a:rPr>
              <a:t>enc</a:t>
            </a:r>
            <a:r>
              <a:rPr lang="en-US" spc="-15" dirty="0" smtClean="0">
                <a:cs typeface="Calibri"/>
              </a:rPr>
              <a:t>i</a:t>
            </a:r>
            <a:r>
              <a:rPr lang="en-US" spc="-55" dirty="0" smtClean="0">
                <a:cs typeface="Calibri"/>
              </a:rPr>
              <a:t>r</a:t>
            </a:r>
            <a:r>
              <a:rPr lang="en-US" dirty="0" smtClean="0">
                <a:cs typeface="Calibri"/>
              </a:rPr>
              <a:t>cled</a:t>
            </a:r>
            <a:r>
              <a:rPr lang="en-US" spc="-90" dirty="0" smtClean="0">
                <a:latin typeface="Times New Roman"/>
                <a:cs typeface="Times New Roman"/>
              </a:rPr>
              <a:t> </a:t>
            </a:r>
            <a:r>
              <a:rPr lang="en-US" spc="-25" dirty="0" smtClean="0">
                <a:cs typeface="Calibri"/>
              </a:rPr>
              <a:t>b</a:t>
            </a:r>
            <a:r>
              <a:rPr lang="en-US" dirty="0" smtClean="0">
                <a:cs typeface="Calibri"/>
              </a:rPr>
              <a:t>y </a:t>
            </a:r>
            <a:r>
              <a:rPr lang="en-US" spc="-40" dirty="0" smtClean="0">
                <a:cs typeface="Calibri"/>
              </a:rPr>
              <a:t>r</a:t>
            </a:r>
            <a:r>
              <a:rPr lang="en-US" spc="-15" dirty="0" smtClean="0">
                <a:cs typeface="Calibri"/>
              </a:rPr>
              <a:t>e</a:t>
            </a:r>
            <a:r>
              <a:rPr lang="en-US" dirty="0" smtClean="0">
                <a:cs typeface="Calibri"/>
              </a:rPr>
              <a:t>t</a:t>
            </a:r>
            <a:r>
              <a:rPr lang="en-US" spc="-10" dirty="0" smtClean="0">
                <a:cs typeface="Calibri"/>
              </a:rPr>
              <a:t>i</a:t>
            </a:r>
            <a:r>
              <a:rPr lang="en-US" dirty="0" smtClean="0">
                <a:cs typeface="Calibri"/>
              </a:rPr>
              <a:t>cu</a:t>
            </a:r>
            <a:r>
              <a:rPr lang="en-US" spc="-5" dirty="0" smtClean="0">
                <a:cs typeface="Calibri"/>
              </a:rPr>
              <a:t>l</a:t>
            </a:r>
            <a:r>
              <a:rPr lang="en-US" dirty="0" smtClean="0">
                <a:cs typeface="Calibri"/>
              </a:rPr>
              <a:t>ar</a:t>
            </a:r>
            <a:r>
              <a:rPr lang="en-US" spc="-90" dirty="0" smtClean="0">
                <a:latin typeface="Times New Roman"/>
                <a:cs typeface="Times New Roman"/>
              </a:rPr>
              <a:t> </a:t>
            </a:r>
            <a:r>
              <a:rPr lang="en-US" spc="-5" dirty="0" err="1" smtClean="0">
                <a:cs typeface="Calibri"/>
              </a:rPr>
              <a:t>f</a:t>
            </a:r>
            <a:r>
              <a:rPr lang="en-US" spc="-10" dirty="0" err="1" smtClean="0">
                <a:cs typeface="Calibri"/>
              </a:rPr>
              <a:t>i</a:t>
            </a:r>
            <a:r>
              <a:rPr lang="en-US" spc="-5" dirty="0" err="1" smtClean="0">
                <a:cs typeface="Calibri"/>
              </a:rPr>
              <a:t>b</a:t>
            </a:r>
            <a:r>
              <a:rPr lang="en-US" spc="-45" dirty="0" err="1" smtClean="0">
                <a:cs typeface="Calibri"/>
              </a:rPr>
              <a:t>r</a:t>
            </a:r>
            <a:r>
              <a:rPr lang="en-US" dirty="0" err="1" smtClean="0">
                <a:cs typeface="Calibri"/>
              </a:rPr>
              <a:t>es</a:t>
            </a:r>
            <a:endParaRPr lang="en-US" dirty="0" smtClean="0">
              <a:cs typeface="Calibri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Aaqib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382000" cy="551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295400"/>
            <a:ext cx="739140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013459" y="0"/>
            <a:ext cx="1905" cy="6858000"/>
          </a:xfrm>
          <a:custGeom>
            <a:avLst/>
            <a:gdLst/>
            <a:ahLst/>
            <a:cxnLst/>
            <a:rect l="l" t="t" r="r" b="b"/>
            <a:pathLst>
              <a:path w="1905" h="6858000">
                <a:moveTo>
                  <a:pt x="0" y="6857999"/>
                </a:moveTo>
                <a:lnTo>
                  <a:pt x="1523" y="6857999"/>
                </a:lnTo>
                <a:lnTo>
                  <a:pt x="152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4400" y="685800"/>
            <a:ext cx="4953000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4400" b="1" spc="-585" dirty="0" smtClean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alatine </a:t>
            </a:r>
            <a:r>
              <a:rPr sz="4400" b="1" spc="-155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sz="4400" b="1" dirty="0" smtClean="0">
                <a:solidFill>
                  <a:srgbClr val="C00000"/>
                </a:solidFill>
                <a:latin typeface="Arial"/>
                <a:cs typeface="Arial"/>
              </a:rPr>
              <a:t>onsils</a:t>
            </a:r>
            <a:endParaRPr sz="44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Users\Dr Aaqib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8686800" cy="488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990600"/>
            <a:ext cx="8063865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95934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ach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pa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ons</a:t>
            </a:r>
            <a:r>
              <a:rPr sz="3200" dirty="0">
                <a:latin typeface="Calibri"/>
                <a:cs typeface="Calibri"/>
              </a:rPr>
              <a:t>il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ts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fu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lym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ho</a:t>
            </a:r>
            <a:r>
              <a:rPr sz="3200" dirty="0">
                <a:latin typeface="Calibri"/>
                <a:cs typeface="Calibri"/>
              </a:rPr>
              <a:t>id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ss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wh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ch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lym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nodu</a:t>
            </a:r>
            <a:r>
              <a:rPr sz="3200" dirty="0">
                <a:latin typeface="Calibri"/>
                <a:cs typeface="Calibri"/>
              </a:rPr>
              <a:t>les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ese</a:t>
            </a:r>
            <a:r>
              <a:rPr sz="3200" spc="-4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</a:p>
          <a:p>
            <a:pPr marL="355600" marR="52197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  <a:tab pos="226568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cs typeface="Calibri"/>
              </a:rPr>
              <a:t>lympho</a:t>
            </a:r>
            <a:r>
              <a:rPr sz="3200" spc="-10" dirty="0">
                <a:cs typeface="Calibri"/>
              </a:rPr>
              <a:t>i</a:t>
            </a:r>
            <a:r>
              <a:rPr sz="3200" dirty="0">
                <a:cs typeface="Calibri"/>
              </a:rPr>
              <a:t>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ss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b="1" spc="-30" dirty="0">
                <a:solidFill>
                  <a:srgbClr val="2C70FF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2C70FF"/>
                </a:solidFill>
                <a:latin typeface="Calibri"/>
                <a:cs typeface="Calibri"/>
              </a:rPr>
              <a:t>t</a:t>
            </a:r>
            <a:r>
              <a:rPr sz="3200" b="1" spc="-70" dirty="0">
                <a:solidFill>
                  <a:srgbClr val="2C70FF"/>
                </a:solidFill>
                <a:latin typeface="Calibri"/>
                <a:cs typeface="Calibri"/>
              </a:rPr>
              <a:t>r</a:t>
            </a:r>
            <a:r>
              <a:rPr sz="3200" b="1" spc="-25" dirty="0">
                <a:solidFill>
                  <a:srgbClr val="2C70FF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2C70FF"/>
                </a:solidFill>
                <a:latin typeface="Calibri"/>
                <a:cs typeface="Calibri"/>
              </a:rPr>
              <a:t>tified</a:t>
            </a:r>
            <a:r>
              <a:rPr sz="3200" b="1" dirty="0">
                <a:solidFill>
                  <a:srgbClr val="2C70FF"/>
                </a:solidFill>
                <a:latin typeface="Times New Roman"/>
                <a:cs typeface="Times New Roman"/>
              </a:rPr>
              <a:t> </a:t>
            </a:r>
            <a:r>
              <a:rPr sz="3200" b="1" dirty="0" err="1" smtClean="0">
                <a:solidFill>
                  <a:srgbClr val="2C70FF"/>
                </a:solidFill>
                <a:latin typeface="Calibri"/>
                <a:cs typeface="Calibri"/>
              </a:rPr>
              <a:t>squamous</a:t>
            </a:r>
            <a:r>
              <a:rPr lang="en-US" sz="3200" b="1" dirty="0" smtClean="0">
                <a:solidFill>
                  <a:srgbClr val="2C70FF"/>
                </a:solidFill>
                <a:latin typeface="Calibri"/>
                <a:cs typeface="Calibri"/>
              </a:rPr>
              <a:t> </a:t>
            </a:r>
            <a:r>
              <a:rPr lang="en-US" sz="3200" b="1" dirty="0" err="1" smtClean="0">
                <a:solidFill>
                  <a:srgbClr val="2C70FF"/>
                </a:solidFill>
                <a:latin typeface="Calibri"/>
                <a:cs typeface="Calibri"/>
              </a:rPr>
              <a:t>nonkeratinized</a:t>
            </a:r>
            <a:r>
              <a:rPr lang="en-US" sz="3200" b="1" dirty="0" smtClean="0">
                <a:solidFill>
                  <a:srgbClr val="2C70FF"/>
                </a:solidFill>
                <a:latin typeface="Calibri"/>
                <a:cs typeface="Calibri"/>
              </a:rPr>
              <a:t> </a:t>
            </a:r>
            <a:r>
              <a:rPr sz="3200" b="1" spc="-5" dirty="0" smtClean="0">
                <a:solidFill>
                  <a:srgbClr val="2C70FF"/>
                </a:solidFill>
                <a:latin typeface="Calibri"/>
                <a:cs typeface="Calibri"/>
              </a:rPr>
              <a:t>epithelium</a:t>
            </a:r>
            <a:endParaRPr sz="3200" dirty="0">
              <a:latin typeface="Calibri"/>
              <a:cs typeface="Calibri"/>
            </a:endParaRPr>
          </a:p>
          <a:p>
            <a:pPr marL="355600" marR="20383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Calibri"/>
                <a:cs typeface="Calibri"/>
              </a:rPr>
              <a:t>ep</a:t>
            </a:r>
            <a:r>
              <a:rPr sz="3200" spc="-15" dirty="0" smtClean="0">
                <a:latin typeface="Calibri"/>
                <a:cs typeface="Calibri"/>
              </a:rPr>
              <a:t>i</a:t>
            </a:r>
            <a:r>
              <a:rPr sz="3200" dirty="0" smtClean="0">
                <a:latin typeface="Calibri"/>
                <a:cs typeface="Calibri"/>
              </a:rPr>
              <a:t>th</a:t>
            </a:r>
            <a:r>
              <a:rPr sz="3200" spc="-10" dirty="0" smtClean="0">
                <a:latin typeface="Calibri"/>
                <a:cs typeface="Calibri"/>
              </a:rPr>
              <a:t>e</a:t>
            </a:r>
            <a:r>
              <a:rPr sz="3200" dirty="0" smtClean="0">
                <a:latin typeface="Calibri"/>
                <a:cs typeface="Calibri"/>
              </a:rPr>
              <a:t>l</a:t>
            </a:r>
            <a:r>
              <a:rPr sz="3200" spc="-10" dirty="0" smtClean="0">
                <a:latin typeface="Calibri"/>
                <a:cs typeface="Calibri"/>
              </a:rPr>
              <a:t>i</a:t>
            </a:r>
            <a:r>
              <a:rPr sz="3200" spc="-5" dirty="0" smtClean="0">
                <a:latin typeface="Calibri"/>
                <a:cs typeface="Calibri"/>
              </a:rPr>
              <a:t>u</a:t>
            </a:r>
            <a:r>
              <a:rPr sz="3200" dirty="0" smtClean="0">
                <a:latin typeface="Calibri"/>
                <a:cs typeface="Calibri"/>
              </a:rPr>
              <a:t>m</a:t>
            </a:r>
            <a:r>
              <a:rPr lang="en-US" sz="3200" dirty="0" smtClean="0">
                <a:latin typeface="Calibri"/>
                <a:cs typeface="Calibri"/>
              </a:rPr>
              <a:t> form deep invaginations</a:t>
            </a:r>
            <a:r>
              <a:rPr lang="en-US" sz="3200" spc="-55" dirty="0" smtClean="0">
                <a:latin typeface="Times New Roman"/>
                <a:cs typeface="Times New Roman"/>
              </a:rPr>
              <a:t> </a:t>
            </a:r>
            <a:r>
              <a:rPr sz="3200" spc="-95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ance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ons</a:t>
            </a:r>
            <a:r>
              <a:rPr sz="3200" dirty="0">
                <a:latin typeface="Calibri"/>
                <a:cs typeface="Calibri"/>
              </a:rPr>
              <a:t>il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b="1" spc="-35" dirty="0" err="1">
                <a:solidFill>
                  <a:srgbClr val="2C70FF"/>
                </a:solidFill>
                <a:latin typeface="Calibri"/>
                <a:cs typeface="Calibri"/>
              </a:rPr>
              <a:t>t</a:t>
            </a:r>
            <a:r>
              <a:rPr sz="3200" b="1" dirty="0" err="1">
                <a:solidFill>
                  <a:srgbClr val="2C70FF"/>
                </a:solidFill>
                <a:latin typeface="Calibri"/>
                <a:cs typeface="Calibri"/>
              </a:rPr>
              <a:t>onsi</a:t>
            </a:r>
            <a:r>
              <a:rPr sz="3200" b="1" spc="5" dirty="0" err="1">
                <a:solidFill>
                  <a:srgbClr val="2C70FF"/>
                </a:solidFill>
                <a:latin typeface="Calibri"/>
                <a:cs typeface="Calibri"/>
              </a:rPr>
              <a:t>l</a:t>
            </a:r>
            <a:r>
              <a:rPr sz="3200" b="1" dirty="0" err="1">
                <a:solidFill>
                  <a:srgbClr val="2C70FF"/>
                </a:solidFill>
                <a:latin typeface="Calibri"/>
                <a:cs typeface="Calibri"/>
              </a:rPr>
              <a:t>lar</a:t>
            </a:r>
            <a:r>
              <a:rPr sz="3200" b="1" dirty="0">
                <a:solidFill>
                  <a:srgbClr val="2C70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 smtClean="0">
                <a:solidFill>
                  <a:srgbClr val="2C70FF"/>
                </a:solidFill>
                <a:latin typeface="Calibri"/>
                <a:cs typeface="Calibri"/>
              </a:rPr>
              <a:t>c</a:t>
            </a:r>
            <a:r>
              <a:rPr sz="3200" b="1" spc="10" dirty="0" smtClean="0">
                <a:solidFill>
                  <a:srgbClr val="2C70FF"/>
                </a:solidFill>
                <a:latin typeface="Calibri"/>
                <a:cs typeface="Calibri"/>
              </a:rPr>
              <a:t>r</a:t>
            </a:r>
            <a:r>
              <a:rPr sz="3200" b="1" dirty="0" smtClean="0">
                <a:solidFill>
                  <a:srgbClr val="2C70FF"/>
                </a:solidFill>
                <a:latin typeface="Calibri"/>
                <a:cs typeface="Calibri"/>
              </a:rPr>
              <a:t>y</a:t>
            </a:r>
            <a:r>
              <a:rPr sz="3200" b="1" spc="-25" dirty="0" smtClean="0">
                <a:solidFill>
                  <a:srgbClr val="2C70FF"/>
                </a:solidFill>
                <a:latin typeface="Calibri"/>
                <a:cs typeface="Calibri"/>
              </a:rPr>
              <a:t>p</a:t>
            </a:r>
            <a:r>
              <a:rPr sz="3200" b="1" dirty="0" smtClean="0">
                <a:solidFill>
                  <a:srgbClr val="2C70FF"/>
                </a:solidFill>
                <a:latin typeface="Calibri"/>
                <a:cs typeface="Calibri"/>
              </a:rPr>
              <a:t>ts</a:t>
            </a:r>
            <a:r>
              <a:rPr lang="en-US" sz="3200" b="1" dirty="0" smtClean="0">
                <a:solidFill>
                  <a:srgbClr val="2C70FF"/>
                </a:solidFill>
                <a:latin typeface="Calibri"/>
                <a:cs typeface="Calibri"/>
              </a:rPr>
              <a:t>.</a:t>
            </a:r>
          </a:p>
          <a:p>
            <a:pPr marL="355600" marR="20383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524000"/>
            <a:ext cx="785495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2800" spc="-5" dirty="0" smtClean="0">
                <a:cs typeface="Calibri"/>
              </a:rPr>
              <a:t>The parenchyma consists of a dense accumulation of lymphoid follicles which show </a:t>
            </a:r>
            <a:r>
              <a:rPr lang="en-US" sz="2800" spc="-5" dirty="0" smtClean="0">
                <a:solidFill>
                  <a:srgbClr val="0070C0"/>
                </a:solidFill>
                <a:cs typeface="Calibri"/>
              </a:rPr>
              <a:t>Germinal center</a:t>
            </a:r>
            <a:r>
              <a:rPr lang="en-US" sz="2800" spc="-5" dirty="0" smtClean="0">
                <a:cs typeface="Calibri"/>
              </a:rPr>
              <a:t>.</a:t>
            </a: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endParaRPr lang="en-US" sz="2800" spc="-5" dirty="0" smtClean="0"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2800" spc="-5" dirty="0" smtClean="0">
                <a:cs typeface="Calibri"/>
              </a:rPr>
              <a:t>The deep aspect is isolated from subjacent structures by a band of dense connective tissue called </a:t>
            </a:r>
            <a:r>
              <a:rPr lang="en-US" sz="2800" spc="-5" dirty="0" smtClean="0">
                <a:solidFill>
                  <a:srgbClr val="0070C0"/>
                </a:solidFill>
                <a:cs typeface="Calibri"/>
              </a:rPr>
              <a:t>Capsule</a:t>
            </a:r>
            <a:r>
              <a:rPr lang="en-US" sz="2800" spc="-5" dirty="0" smtClean="0">
                <a:cs typeface="Calibri"/>
              </a:rPr>
              <a:t>.</a:t>
            </a: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endParaRPr lang="en-US" sz="2800" spc="-5" dirty="0" smtClean="0">
              <a:cs typeface="Calibri"/>
            </a:endParaRPr>
          </a:p>
          <a:p>
            <a:pPr marL="355600" marR="5080" indent="-342900">
              <a:buFont typeface="Arial"/>
              <a:buChar char="•"/>
              <a:tabLst>
                <a:tab pos="356235" algn="l"/>
              </a:tabLst>
            </a:pPr>
            <a:r>
              <a:rPr lang="en-US" sz="2800" spc="-5" dirty="0" smtClean="0">
                <a:cs typeface="Calibri"/>
              </a:rPr>
              <a:t>Th</a:t>
            </a:r>
            <a:r>
              <a:rPr lang="en-US" sz="2800" dirty="0" smtClean="0">
                <a:cs typeface="Calibri"/>
              </a:rPr>
              <a:t>e</a:t>
            </a:r>
            <a:r>
              <a:rPr lang="en-US" sz="2800" spc="-75" dirty="0" smtClean="0">
                <a:cs typeface="Times New Roman"/>
              </a:rPr>
              <a:t> </a:t>
            </a:r>
            <a:r>
              <a:rPr lang="en-US" sz="2800" dirty="0" smtClean="0">
                <a:cs typeface="Calibri"/>
              </a:rPr>
              <a:t>l</a:t>
            </a:r>
            <a:r>
              <a:rPr lang="en-US" sz="2800" spc="-5" dirty="0" smtClean="0">
                <a:cs typeface="Calibri"/>
              </a:rPr>
              <a:t>ume</a:t>
            </a:r>
            <a:r>
              <a:rPr lang="en-US" sz="2800" dirty="0" smtClean="0">
                <a:cs typeface="Calibri"/>
              </a:rPr>
              <a:t>n</a:t>
            </a:r>
            <a:r>
              <a:rPr lang="en-US" sz="2800" spc="-60" dirty="0" smtClean="0">
                <a:cs typeface="Times New Roman"/>
              </a:rPr>
              <a:t> </a:t>
            </a:r>
            <a:r>
              <a:rPr lang="en-US" sz="2800" spc="-5" dirty="0" smtClean="0">
                <a:cs typeface="Calibri"/>
              </a:rPr>
              <a:t>o</a:t>
            </a:r>
            <a:r>
              <a:rPr lang="en-US" sz="2800" dirty="0" smtClean="0">
                <a:cs typeface="Calibri"/>
              </a:rPr>
              <a:t>f</a:t>
            </a:r>
            <a:r>
              <a:rPr lang="en-US" sz="2800" spc="-80" dirty="0" smtClean="0">
                <a:cs typeface="Times New Roman"/>
              </a:rPr>
              <a:t> </a:t>
            </a:r>
            <a:r>
              <a:rPr lang="en-US" sz="2800" spc="-10" dirty="0" smtClean="0">
                <a:cs typeface="Calibri"/>
              </a:rPr>
              <a:t>t</a:t>
            </a:r>
            <a:r>
              <a:rPr lang="en-US" sz="2800" spc="-5" dirty="0" smtClean="0">
                <a:cs typeface="Calibri"/>
              </a:rPr>
              <a:t>h</a:t>
            </a:r>
            <a:r>
              <a:rPr lang="en-US" sz="2800" dirty="0" smtClean="0">
                <a:cs typeface="Calibri"/>
              </a:rPr>
              <a:t>e</a:t>
            </a:r>
            <a:r>
              <a:rPr lang="en-US" sz="2800" spc="-75" dirty="0" smtClean="0">
                <a:cs typeface="Times New Roman"/>
              </a:rPr>
              <a:t> </a:t>
            </a:r>
            <a:r>
              <a:rPr lang="en-US" sz="2800" dirty="0" smtClean="0">
                <a:cs typeface="Calibri"/>
              </a:rPr>
              <a:t>c</a:t>
            </a:r>
            <a:r>
              <a:rPr lang="en-US" sz="2800" spc="10" dirty="0" smtClean="0">
                <a:cs typeface="Calibri"/>
              </a:rPr>
              <a:t>r</a:t>
            </a:r>
            <a:r>
              <a:rPr lang="en-US" sz="2800" dirty="0" smtClean="0">
                <a:cs typeface="Calibri"/>
              </a:rPr>
              <a:t>y</a:t>
            </a:r>
            <a:r>
              <a:rPr lang="en-US" sz="2800" spc="-15" dirty="0" smtClean="0">
                <a:cs typeface="Calibri"/>
              </a:rPr>
              <a:t>p</a:t>
            </a:r>
            <a:r>
              <a:rPr lang="en-US" sz="2800" dirty="0" smtClean="0">
                <a:cs typeface="Calibri"/>
              </a:rPr>
              <a:t>t</a:t>
            </a:r>
            <a:r>
              <a:rPr lang="en-US" sz="2800" spc="-80" dirty="0" smtClean="0">
                <a:cs typeface="Times New Roman"/>
              </a:rPr>
              <a:t> </a:t>
            </a:r>
            <a:r>
              <a:rPr lang="en-US" sz="2800" spc="-5" dirty="0" smtClean="0">
                <a:cs typeface="Calibri"/>
              </a:rPr>
              <a:t>usua</a:t>
            </a:r>
            <a:r>
              <a:rPr lang="en-US" sz="2800" spc="-10" dirty="0" smtClean="0">
                <a:cs typeface="Calibri"/>
              </a:rPr>
              <a:t>l</a:t>
            </a:r>
            <a:r>
              <a:rPr lang="en-US" sz="2800" dirty="0" smtClean="0">
                <a:cs typeface="Calibri"/>
              </a:rPr>
              <a:t>ly</a:t>
            </a:r>
            <a:r>
              <a:rPr lang="en-US" sz="2800" spc="-65" dirty="0" smtClean="0">
                <a:cs typeface="Times New Roman"/>
              </a:rPr>
              <a:t> </a:t>
            </a:r>
            <a:r>
              <a:rPr lang="en-US" sz="2800" spc="-25" dirty="0" smtClean="0">
                <a:cs typeface="Calibri"/>
              </a:rPr>
              <a:t>c</a:t>
            </a:r>
            <a:r>
              <a:rPr lang="en-US" sz="2800" spc="-5" dirty="0" smtClean="0">
                <a:cs typeface="Calibri"/>
              </a:rPr>
              <a:t>o</a:t>
            </a:r>
            <a:r>
              <a:rPr lang="en-US" sz="2800" spc="-25" dirty="0" smtClean="0">
                <a:cs typeface="Calibri"/>
              </a:rPr>
              <a:t>n</a:t>
            </a:r>
            <a:r>
              <a:rPr lang="en-US" sz="2800" spc="-45" dirty="0" smtClean="0">
                <a:cs typeface="Calibri"/>
              </a:rPr>
              <a:t>t</a:t>
            </a:r>
            <a:r>
              <a:rPr lang="en-US" sz="2800" dirty="0" smtClean="0">
                <a:cs typeface="Calibri"/>
              </a:rPr>
              <a:t>ai</a:t>
            </a:r>
            <a:r>
              <a:rPr lang="en-US" sz="2800" spc="-5" dirty="0" smtClean="0">
                <a:cs typeface="Calibri"/>
              </a:rPr>
              <a:t>n</a:t>
            </a:r>
            <a:r>
              <a:rPr lang="en-US" sz="2800" dirty="0" smtClean="0">
                <a:cs typeface="Calibri"/>
              </a:rPr>
              <a:t>s</a:t>
            </a:r>
            <a:r>
              <a:rPr lang="en-US" sz="2800" spc="-90" dirty="0" smtClean="0">
                <a:cs typeface="Times New Roman"/>
              </a:rPr>
              <a:t> </a:t>
            </a:r>
            <a:r>
              <a:rPr lang="en-US" sz="2800" spc="-5" dirty="0" smtClean="0">
                <a:cs typeface="Calibri"/>
              </a:rPr>
              <a:t>some</a:t>
            </a:r>
            <a:r>
              <a:rPr lang="en-US" sz="2800" spc="-5" dirty="0" smtClean="0">
                <a:cs typeface="Times New Roman"/>
              </a:rPr>
              <a:t> </a:t>
            </a:r>
            <a:r>
              <a:rPr lang="en-US" sz="2800" dirty="0" smtClean="0">
                <a:cs typeface="Calibri"/>
              </a:rPr>
              <a:t>lymphocytes, food debris and bacteria.</a:t>
            </a:r>
            <a:r>
              <a:rPr lang="en-US" sz="2800" spc="-65" dirty="0" smtClean="0">
                <a:cs typeface="Times New Roman"/>
              </a:rPr>
              <a:t> </a:t>
            </a:r>
            <a:endParaRPr sz="28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Palatine Tonsil</a:t>
            </a:r>
          </a:p>
        </p:txBody>
      </p:sp>
      <p:pic>
        <p:nvPicPr>
          <p:cNvPr id="26627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rcRect l="27245" t="44205" r="28847" b="17302"/>
          <a:stretch>
            <a:fillRect/>
          </a:stretch>
        </p:blipFill>
        <p:spPr>
          <a:xfrm>
            <a:off x="179388" y="820738"/>
            <a:ext cx="8785225" cy="583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2400"/>
            <a:ext cx="7580376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199" y="5558352"/>
            <a:ext cx="8001634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dens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lym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ss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</a:t>
            </a:r>
            <a:r>
              <a:rPr sz="3200" spc="-3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cumu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onnec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4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un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erl</a:t>
            </a:r>
            <a:r>
              <a:rPr sz="3200" spc="-10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ep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um.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1660" y="353568"/>
            <a:ext cx="411480" cy="934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0" y="381000"/>
            <a:ext cx="304799" cy="838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0" y="381000"/>
            <a:ext cx="304800" cy="838200"/>
          </a:xfrm>
          <a:custGeom>
            <a:avLst/>
            <a:gdLst/>
            <a:ahLst/>
            <a:cxnLst/>
            <a:rect l="l" t="t" r="r" b="b"/>
            <a:pathLst>
              <a:path w="304800" h="838200">
                <a:moveTo>
                  <a:pt x="0" y="685799"/>
                </a:moveTo>
                <a:lnTo>
                  <a:pt x="76199" y="685799"/>
                </a:lnTo>
                <a:lnTo>
                  <a:pt x="76199" y="0"/>
                </a:lnTo>
                <a:lnTo>
                  <a:pt x="228599" y="0"/>
                </a:lnTo>
                <a:lnTo>
                  <a:pt x="228599" y="685799"/>
                </a:lnTo>
                <a:lnTo>
                  <a:pt x="304799" y="685799"/>
                </a:lnTo>
                <a:lnTo>
                  <a:pt x="152399" y="838199"/>
                </a:lnTo>
                <a:lnTo>
                  <a:pt x="0" y="685799"/>
                </a:lnTo>
                <a:close/>
              </a:path>
            </a:pathLst>
          </a:custGeom>
          <a:ln w="9143">
            <a:solidFill>
              <a:srgbClr val="2C7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17945"/>
            <a:ext cx="7856220" cy="3400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lymp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id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an</a:t>
            </a:r>
          </a:p>
          <a:p>
            <a:pPr>
              <a:lnSpc>
                <a:spcPct val="100000"/>
              </a:lnSpc>
              <a:spcBef>
                <a:spcPts val="28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P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ese</a:t>
            </a:r>
            <a:r>
              <a:rPr sz="3200" spc="-4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uppe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par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b</a:t>
            </a:r>
            <a:r>
              <a:rPr sz="3200" spc="-5" dirty="0">
                <a:latin typeface="Calibri"/>
                <a:cs typeface="Calibri"/>
              </a:rPr>
              <a:t>dom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vity</a:t>
            </a: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beh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 smtClean="0">
                <a:latin typeface="Calibri"/>
                <a:cs typeface="Calibri"/>
              </a:rPr>
              <a:t>s</a:t>
            </a:r>
            <a:r>
              <a:rPr sz="3200" spc="-45" dirty="0" smtClean="0">
                <a:latin typeface="Calibri"/>
                <a:cs typeface="Calibri"/>
              </a:rPr>
              <a:t>t</a:t>
            </a:r>
            <a:r>
              <a:rPr sz="3200" spc="-5" dirty="0" smtClean="0">
                <a:latin typeface="Calibri"/>
                <a:cs typeface="Calibri"/>
              </a:rPr>
              <a:t>omach</a:t>
            </a:r>
            <a:r>
              <a:rPr lang="en-US" sz="3200" spc="-5" dirty="0" smtClean="0">
                <a:latin typeface="Calibri"/>
                <a:cs typeface="Calibri"/>
              </a:rPr>
              <a:t> ( Upper left quadrant )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per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oneum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04800"/>
            <a:ext cx="84582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2314" y="5303081"/>
            <a:ext cx="6569709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dirty="0">
                <a:latin typeface="Calibri"/>
                <a:cs typeface="Calibri"/>
              </a:rPr>
              <a:t>l</a:t>
            </a:r>
            <a:r>
              <a:rPr sz="4000" spc="-25" dirty="0">
                <a:latin typeface="Calibri"/>
                <a:cs typeface="Calibri"/>
              </a:rPr>
              <a:t>ympho</a:t>
            </a:r>
            <a:r>
              <a:rPr sz="4000" spc="-20" dirty="0">
                <a:latin typeface="Calibri"/>
                <a:cs typeface="Calibri"/>
              </a:rPr>
              <a:t>i</a:t>
            </a:r>
            <a:r>
              <a:rPr sz="4000" spc="-25" dirty="0">
                <a:latin typeface="Calibri"/>
                <a:cs typeface="Calibri"/>
              </a:rPr>
              <a:t>d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spc="-30" dirty="0">
                <a:latin typeface="Calibri"/>
                <a:cs typeface="Calibri"/>
              </a:rPr>
              <a:t>n</a:t>
            </a:r>
            <a:r>
              <a:rPr sz="4000" spc="-15" dirty="0">
                <a:latin typeface="Calibri"/>
                <a:cs typeface="Calibri"/>
              </a:rPr>
              <a:t>o</a:t>
            </a:r>
            <a:r>
              <a:rPr sz="4000" spc="-30" dirty="0">
                <a:latin typeface="Calibri"/>
                <a:cs typeface="Calibri"/>
              </a:rPr>
              <a:t>du</a:t>
            </a:r>
            <a:r>
              <a:rPr sz="4000" spc="-15" dirty="0">
                <a:latin typeface="Calibri"/>
                <a:cs typeface="Calibri"/>
              </a:rPr>
              <a:t>les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Calibri"/>
                <a:cs typeface="Calibri"/>
              </a:rPr>
              <a:t>and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b="1" spc="-70" dirty="0">
                <a:latin typeface="Calibri"/>
                <a:cs typeface="Calibri"/>
              </a:rPr>
              <a:t>g</a:t>
            </a:r>
            <a:r>
              <a:rPr sz="4000" b="1" spc="-25" dirty="0">
                <a:latin typeface="Calibri"/>
                <a:cs typeface="Calibri"/>
              </a:rPr>
              <a:t>erminal</a:t>
            </a:r>
            <a:endParaRPr sz="4000">
              <a:latin typeface="Calibri"/>
              <a:cs typeface="Calibri"/>
            </a:endParaRPr>
          </a:p>
          <a:p>
            <a:pPr marL="5080" algn="ctr">
              <a:lnSpc>
                <a:spcPct val="100000"/>
              </a:lnSpc>
            </a:pPr>
            <a:r>
              <a:rPr sz="4000" b="1" spc="-25" dirty="0">
                <a:latin typeface="Calibri"/>
                <a:cs typeface="Calibri"/>
              </a:rPr>
              <a:t>ce</a:t>
            </a:r>
            <a:r>
              <a:rPr sz="4000" b="1" spc="-60" dirty="0">
                <a:latin typeface="Calibri"/>
                <a:cs typeface="Calibri"/>
              </a:rPr>
              <a:t>n</a:t>
            </a:r>
            <a:r>
              <a:rPr sz="4000" b="1" spc="-70" dirty="0">
                <a:latin typeface="Calibri"/>
                <a:cs typeface="Calibri"/>
              </a:rPr>
              <a:t>t</a:t>
            </a:r>
            <a:r>
              <a:rPr sz="4000" b="1" spc="-5" dirty="0">
                <a:latin typeface="Calibri"/>
                <a:cs typeface="Calibri"/>
              </a:rPr>
              <a:t>e</a:t>
            </a:r>
            <a:r>
              <a:rPr sz="4000" b="1" spc="-50" dirty="0">
                <a:latin typeface="Calibri"/>
                <a:cs typeface="Calibri"/>
              </a:rPr>
              <a:t>r</a:t>
            </a:r>
            <a:r>
              <a:rPr sz="4000" b="1" spc="-20" dirty="0">
                <a:latin typeface="Calibri"/>
                <a:cs typeface="Calibri"/>
              </a:rPr>
              <a:t>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6755" y="1642872"/>
            <a:ext cx="2229612" cy="411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1676400"/>
            <a:ext cx="2133599" cy="304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1676400"/>
            <a:ext cx="2133600" cy="304800"/>
          </a:xfrm>
          <a:custGeom>
            <a:avLst/>
            <a:gdLst/>
            <a:ahLst/>
            <a:cxnLst/>
            <a:rect l="l" t="t" r="r" b="b"/>
            <a:pathLst>
              <a:path w="2133600" h="304800">
                <a:moveTo>
                  <a:pt x="0" y="76199"/>
                </a:moveTo>
                <a:lnTo>
                  <a:pt x="1981199" y="76199"/>
                </a:lnTo>
                <a:lnTo>
                  <a:pt x="1981199" y="0"/>
                </a:lnTo>
                <a:lnTo>
                  <a:pt x="2133599" y="152399"/>
                </a:lnTo>
                <a:lnTo>
                  <a:pt x="1981199" y="304799"/>
                </a:lnTo>
                <a:lnTo>
                  <a:pt x="1981199" y="228599"/>
                </a:lnTo>
                <a:lnTo>
                  <a:pt x="0" y="228599"/>
                </a:lnTo>
                <a:lnTo>
                  <a:pt x="0" y="76199"/>
                </a:lnTo>
                <a:close/>
              </a:path>
            </a:pathLst>
          </a:custGeom>
          <a:ln w="9143">
            <a:solidFill>
              <a:srgbClr val="005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013459" y="0"/>
            <a:ext cx="1905" cy="6858000"/>
          </a:xfrm>
          <a:custGeom>
            <a:avLst/>
            <a:gdLst/>
            <a:ahLst/>
            <a:cxnLst/>
            <a:rect l="l" t="t" r="r" b="b"/>
            <a:pathLst>
              <a:path w="1905" h="6858000">
                <a:moveTo>
                  <a:pt x="0" y="6857999"/>
                </a:moveTo>
                <a:lnTo>
                  <a:pt x="1523" y="6857999"/>
                </a:lnTo>
                <a:lnTo>
                  <a:pt x="152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7999"/>
                </a:moveTo>
                <a:lnTo>
                  <a:pt x="73151" y="6857999"/>
                </a:lnTo>
                <a:lnTo>
                  <a:pt x="73151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90600" y="2971800"/>
            <a:ext cx="6375400" cy="6617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300" b="1" spc="-25" dirty="0" smtClean="0">
                <a:solidFill>
                  <a:srgbClr val="C00000"/>
                </a:solidFill>
                <a:latin typeface="Lucida Handwriting"/>
                <a:cs typeface="Lucida Handwriting"/>
              </a:rPr>
              <a:t>P</a:t>
            </a:r>
            <a:r>
              <a:rPr lang="en-US" sz="4300" b="1" spc="-25" dirty="0" smtClean="0">
                <a:solidFill>
                  <a:srgbClr val="C00000"/>
                </a:solidFill>
                <a:latin typeface="Lucida Handwriting"/>
                <a:cs typeface="Lucida Handwriting"/>
              </a:rPr>
              <a:t>haryngeal</a:t>
            </a:r>
            <a:r>
              <a:rPr sz="4300" b="1" spc="3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300" b="1" spc="-20" dirty="0" smtClean="0">
                <a:solidFill>
                  <a:srgbClr val="C00000"/>
                </a:solidFill>
                <a:latin typeface="Lucida Handwriting"/>
                <a:cs typeface="Lucida Handwriting"/>
              </a:rPr>
              <a:t>T</a:t>
            </a:r>
            <a:r>
              <a:rPr lang="en-US" sz="4300" b="1" spc="-45" dirty="0" smtClean="0">
                <a:solidFill>
                  <a:srgbClr val="C00000"/>
                </a:solidFill>
                <a:latin typeface="Lucida Handwriting"/>
                <a:cs typeface="Lucida Handwriting"/>
              </a:rPr>
              <a:t>onsil</a:t>
            </a:r>
            <a:endParaRPr sz="4300" b="1" dirty="0">
              <a:solidFill>
                <a:srgbClr val="C00000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066800"/>
            <a:ext cx="7614284" cy="4288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cs typeface="Calibri"/>
              </a:rPr>
              <a:t>Th</a:t>
            </a:r>
            <a:r>
              <a:rPr sz="2800" dirty="0">
                <a:cs typeface="Calibri"/>
              </a:rPr>
              <a:t>is</a:t>
            </a:r>
            <a:r>
              <a:rPr sz="2800" spc="-75" dirty="0">
                <a:cs typeface="Times New Roman"/>
              </a:rPr>
              <a:t> </a:t>
            </a:r>
            <a:r>
              <a:rPr sz="2800" dirty="0">
                <a:cs typeface="Calibri"/>
              </a:rPr>
              <a:t>is</a:t>
            </a:r>
            <a:r>
              <a:rPr sz="2800" spc="-90" dirty="0">
                <a:cs typeface="Times New Roman"/>
              </a:rPr>
              <a:t> </a:t>
            </a:r>
            <a:r>
              <a:rPr sz="2800" dirty="0">
                <a:cs typeface="Calibri"/>
              </a:rPr>
              <a:t>a</a:t>
            </a:r>
            <a:r>
              <a:rPr sz="2800" spc="-80" dirty="0">
                <a:cs typeface="Times New Roman"/>
              </a:rPr>
              <a:t> </a:t>
            </a:r>
            <a:r>
              <a:rPr sz="2800" dirty="0">
                <a:cs typeface="Calibri"/>
              </a:rPr>
              <a:t>mass</a:t>
            </a:r>
            <a:r>
              <a:rPr sz="2800" spc="-70" dirty="0">
                <a:cs typeface="Times New Roman"/>
              </a:rPr>
              <a:t> </a:t>
            </a:r>
            <a:r>
              <a:rPr sz="2800" spc="-5" dirty="0">
                <a:cs typeface="Calibri"/>
              </a:rPr>
              <a:t>o</a:t>
            </a:r>
            <a:r>
              <a:rPr sz="2800" dirty="0">
                <a:cs typeface="Calibri"/>
              </a:rPr>
              <a:t>f</a:t>
            </a:r>
            <a:r>
              <a:rPr sz="2800" spc="-80" dirty="0">
                <a:cs typeface="Times New Roman"/>
              </a:rPr>
              <a:t> </a:t>
            </a:r>
            <a:r>
              <a:rPr sz="2800" spc="-10" dirty="0">
                <a:cs typeface="Calibri"/>
              </a:rPr>
              <a:t>l</a:t>
            </a:r>
            <a:r>
              <a:rPr sz="2800" dirty="0">
                <a:cs typeface="Calibri"/>
              </a:rPr>
              <a:t>ympho</a:t>
            </a:r>
            <a:r>
              <a:rPr sz="2800" spc="-10" dirty="0">
                <a:cs typeface="Calibri"/>
              </a:rPr>
              <a:t>i</a:t>
            </a:r>
            <a:r>
              <a:rPr sz="2800" dirty="0">
                <a:cs typeface="Calibri"/>
              </a:rPr>
              <a:t>d</a:t>
            </a:r>
            <a:r>
              <a:rPr sz="2800" spc="-60" dirty="0">
                <a:cs typeface="Times New Roman"/>
              </a:rPr>
              <a:t> </a:t>
            </a:r>
            <a:r>
              <a:rPr sz="2800" dirty="0">
                <a:cs typeface="Calibri"/>
              </a:rPr>
              <a:t>t</a:t>
            </a:r>
            <a:r>
              <a:rPr sz="2800" spc="-10" dirty="0">
                <a:cs typeface="Calibri"/>
              </a:rPr>
              <a:t>i</a:t>
            </a:r>
            <a:r>
              <a:rPr sz="2800" spc="-5" dirty="0">
                <a:cs typeface="Calibri"/>
              </a:rPr>
              <a:t>ss</a:t>
            </a:r>
            <a:r>
              <a:rPr sz="2800" spc="-15" dirty="0">
                <a:cs typeface="Calibri"/>
              </a:rPr>
              <a:t>u</a:t>
            </a:r>
            <a:r>
              <a:rPr sz="2800" dirty="0">
                <a:cs typeface="Calibri"/>
              </a:rPr>
              <a:t>e</a:t>
            </a:r>
            <a:r>
              <a:rPr sz="2800" spc="-60" dirty="0">
                <a:cs typeface="Times New Roman"/>
              </a:rPr>
              <a:t> </a:t>
            </a:r>
            <a:r>
              <a:rPr sz="2800" spc="-5" dirty="0">
                <a:cs typeface="Calibri"/>
              </a:rPr>
              <a:t>p</a:t>
            </a:r>
            <a:r>
              <a:rPr sz="2800" spc="-45" dirty="0">
                <a:cs typeface="Calibri"/>
              </a:rPr>
              <a:t>r</a:t>
            </a:r>
            <a:r>
              <a:rPr sz="2800" dirty="0">
                <a:cs typeface="Calibri"/>
              </a:rPr>
              <a:t>ese</a:t>
            </a:r>
            <a:r>
              <a:rPr sz="2800" spc="-35" dirty="0">
                <a:cs typeface="Calibri"/>
              </a:rPr>
              <a:t>n</a:t>
            </a:r>
            <a:r>
              <a:rPr sz="2800" dirty="0">
                <a:cs typeface="Calibri"/>
              </a:rPr>
              <a:t>t</a:t>
            </a:r>
            <a:r>
              <a:rPr sz="2800" spc="-80" dirty="0">
                <a:cs typeface="Times New Roman"/>
              </a:rPr>
              <a:t> </a:t>
            </a:r>
            <a:r>
              <a:rPr sz="2800" spc="-5" dirty="0">
                <a:cs typeface="Calibri"/>
              </a:rPr>
              <a:t>on</a:t>
            </a:r>
            <a:r>
              <a:rPr sz="2800" spc="-5" dirty="0">
                <a:cs typeface="Times New Roman"/>
              </a:rPr>
              <a:t> </a:t>
            </a:r>
            <a:r>
              <a:rPr sz="2800" dirty="0">
                <a:cs typeface="Calibri"/>
              </a:rPr>
              <a:t>the</a:t>
            </a:r>
            <a:r>
              <a:rPr sz="2800" spc="-80" dirty="0">
                <a:cs typeface="Times New Roman"/>
              </a:rPr>
              <a:t> </a:t>
            </a:r>
            <a:r>
              <a:rPr sz="2800" spc="-5" dirty="0">
                <a:cs typeface="Calibri"/>
              </a:rPr>
              <a:t>po</a:t>
            </a:r>
            <a:r>
              <a:rPr sz="2800" spc="-40" dirty="0">
                <a:cs typeface="Calibri"/>
              </a:rPr>
              <a:t>s</a:t>
            </a:r>
            <a:r>
              <a:rPr sz="2800" spc="-45" dirty="0">
                <a:cs typeface="Calibri"/>
              </a:rPr>
              <a:t>t</a:t>
            </a:r>
            <a:r>
              <a:rPr sz="2800" dirty="0">
                <a:cs typeface="Calibri"/>
              </a:rPr>
              <a:t>eri</a:t>
            </a:r>
            <a:r>
              <a:rPr sz="2800" spc="-5" dirty="0">
                <a:cs typeface="Calibri"/>
              </a:rPr>
              <a:t>o</a:t>
            </a:r>
            <a:r>
              <a:rPr sz="2800" dirty="0">
                <a:cs typeface="Calibri"/>
              </a:rPr>
              <a:t>r</a:t>
            </a:r>
            <a:r>
              <a:rPr sz="2800" spc="-75" dirty="0">
                <a:cs typeface="Times New Roman"/>
              </a:rPr>
              <a:t> </a:t>
            </a:r>
            <a:r>
              <a:rPr sz="2800" spc="-45" dirty="0">
                <a:cs typeface="Calibri"/>
              </a:rPr>
              <a:t>w</a:t>
            </a:r>
            <a:r>
              <a:rPr sz="2800" dirty="0">
                <a:cs typeface="Calibri"/>
              </a:rPr>
              <a:t>all</a:t>
            </a:r>
            <a:r>
              <a:rPr sz="2800" spc="-75" dirty="0">
                <a:cs typeface="Times New Roman"/>
              </a:rPr>
              <a:t> </a:t>
            </a:r>
            <a:r>
              <a:rPr sz="2800" spc="-5" dirty="0">
                <a:cs typeface="Calibri"/>
              </a:rPr>
              <a:t>o</a:t>
            </a:r>
            <a:r>
              <a:rPr sz="2800" dirty="0">
                <a:cs typeface="Calibri"/>
              </a:rPr>
              <a:t>f</a:t>
            </a:r>
            <a:r>
              <a:rPr sz="2800" spc="-80" dirty="0">
                <a:cs typeface="Times New Roman"/>
              </a:rPr>
              <a:t> </a:t>
            </a:r>
            <a:r>
              <a:rPr sz="2800" dirty="0">
                <a:cs typeface="Calibri"/>
              </a:rPr>
              <a:t>the</a:t>
            </a:r>
            <a:r>
              <a:rPr sz="2800" spc="-65" dirty="0">
                <a:cs typeface="Times New Roman"/>
              </a:rPr>
              <a:t> </a:t>
            </a:r>
            <a:r>
              <a:rPr sz="2800" spc="-5" dirty="0">
                <a:cs typeface="Calibri"/>
              </a:rPr>
              <a:t>nasophary</a:t>
            </a:r>
            <a:r>
              <a:rPr sz="2800" spc="-15" dirty="0">
                <a:cs typeface="Calibri"/>
              </a:rPr>
              <a:t>n</a:t>
            </a:r>
            <a:r>
              <a:rPr sz="2800" dirty="0">
                <a:cs typeface="Calibri"/>
              </a:rPr>
              <a:t>x</a:t>
            </a:r>
            <a:r>
              <a:rPr sz="2800" spc="-55" dirty="0">
                <a:cs typeface="Times New Roman"/>
              </a:rPr>
              <a:t> </a:t>
            </a:r>
            <a:r>
              <a:rPr sz="2800" dirty="0">
                <a:cs typeface="Calibri"/>
              </a:rPr>
              <a:t>in</a:t>
            </a:r>
            <a:r>
              <a:rPr sz="2800" spc="-80" dirty="0">
                <a:cs typeface="Times New Roman"/>
              </a:rPr>
              <a:t> </a:t>
            </a:r>
            <a:r>
              <a:rPr sz="2800" dirty="0">
                <a:cs typeface="Calibri"/>
              </a:rPr>
              <a:t>the</a:t>
            </a:r>
            <a:r>
              <a:rPr sz="2800" dirty="0">
                <a:cs typeface="Times New Roman"/>
              </a:rPr>
              <a:t> </a:t>
            </a:r>
            <a:r>
              <a:rPr sz="2800" dirty="0">
                <a:cs typeface="Calibri"/>
              </a:rPr>
              <a:t>m</a:t>
            </a:r>
            <a:r>
              <a:rPr sz="2800" spc="-15" dirty="0">
                <a:cs typeface="Calibri"/>
              </a:rPr>
              <a:t>i</a:t>
            </a:r>
            <a:r>
              <a:rPr sz="2800" spc="-5" dirty="0">
                <a:cs typeface="Calibri"/>
              </a:rPr>
              <a:t>d</a:t>
            </a:r>
            <a:r>
              <a:rPr sz="2800" dirty="0">
                <a:cs typeface="Calibri"/>
              </a:rPr>
              <a:t>l</a:t>
            </a:r>
            <a:r>
              <a:rPr sz="2800" spc="-15" dirty="0">
                <a:cs typeface="Calibri"/>
              </a:rPr>
              <a:t>i</a:t>
            </a:r>
            <a:r>
              <a:rPr sz="2800" spc="-5" dirty="0">
                <a:cs typeface="Calibri"/>
              </a:rPr>
              <a:t>ne.</a:t>
            </a:r>
            <a:endParaRPr sz="28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cs typeface="Calibri"/>
              </a:rPr>
              <a:t>C</a:t>
            </a:r>
            <a:r>
              <a:rPr sz="2800" spc="-15" dirty="0">
                <a:cs typeface="Calibri"/>
              </a:rPr>
              <a:t>o</a:t>
            </a:r>
            <a:r>
              <a:rPr sz="2800" spc="-35" dirty="0">
                <a:cs typeface="Calibri"/>
              </a:rPr>
              <a:t>v</a:t>
            </a:r>
            <a:r>
              <a:rPr sz="2800" dirty="0">
                <a:cs typeface="Calibri"/>
              </a:rPr>
              <a:t>e</a:t>
            </a:r>
            <a:r>
              <a:rPr sz="2800" spc="-40" dirty="0">
                <a:cs typeface="Calibri"/>
              </a:rPr>
              <a:t>r</a:t>
            </a:r>
            <a:r>
              <a:rPr sz="2800" dirty="0">
                <a:cs typeface="Calibri"/>
              </a:rPr>
              <a:t>ed</a:t>
            </a:r>
            <a:r>
              <a:rPr sz="2800" spc="-100" dirty="0">
                <a:cs typeface="Times New Roman"/>
              </a:rPr>
              <a:t> </a:t>
            </a:r>
            <a:r>
              <a:rPr sz="2800" spc="-15" dirty="0">
                <a:cs typeface="Calibri"/>
              </a:rPr>
              <a:t>b</a:t>
            </a:r>
            <a:r>
              <a:rPr sz="2800" dirty="0">
                <a:cs typeface="Calibri"/>
              </a:rPr>
              <a:t>y</a:t>
            </a:r>
            <a:r>
              <a:rPr sz="2800" spc="-65" dirty="0">
                <a:cs typeface="Times New Roman"/>
              </a:rPr>
              <a:t> </a:t>
            </a:r>
            <a:r>
              <a:rPr lang="en-US" sz="2800" b="1" spc="-65" dirty="0" err="1" smtClean="0">
                <a:solidFill>
                  <a:srgbClr val="0070C0"/>
                </a:solidFill>
                <a:cs typeface="Times New Roman"/>
              </a:rPr>
              <a:t>pseudostratified</a:t>
            </a:r>
            <a:r>
              <a:rPr lang="en-US" sz="2800" b="1" spc="-65" dirty="0" smtClean="0">
                <a:solidFill>
                  <a:srgbClr val="0070C0"/>
                </a:solidFill>
                <a:cs typeface="Times New Roman"/>
              </a:rPr>
              <a:t> columnar ciliated </a:t>
            </a:r>
            <a:r>
              <a:rPr sz="2800" b="1" spc="-5" dirty="0" smtClean="0">
                <a:solidFill>
                  <a:srgbClr val="0070C0"/>
                </a:solidFill>
                <a:cs typeface="Calibri"/>
              </a:rPr>
              <a:t>epithelium</a:t>
            </a:r>
            <a:r>
              <a:rPr lang="en-US" sz="2800" b="1" spc="-5" dirty="0" smtClean="0">
                <a:solidFill>
                  <a:srgbClr val="0070C0"/>
                </a:solidFill>
                <a:cs typeface="Calibri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lang="en-US" sz="2800" spc="-5" dirty="0" smtClean="0">
                <a:cs typeface="Calibri"/>
              </a:rPr>
              <a:t>No crypts are present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lang="en-US" sz="2800" spc="-5" dirty="0" smtClean="0">
                <a:cs typeface="Calibri"/>
              </a:rPr>
              <a:t>Diffuse mass of lymphoid tissue is present under epithelium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lang="en-US" sz="2800" spc="-5" dirty="0" smtClean="0">
                <a:cs typeface="Calibri"/>
              </a:rPr>
              <a:t>The deeper surface also covered by thin capsule of fibrous connective tissue.</a:t>
            </a:r>
            <a:endParaRPr sz="28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0292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Lingual Tonsil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of lymphoid tissue located in the root of the tongue.</a:t>
            </a:r>
          </a:p>
          <a:p>
            <a:r>
              <a:rPr lang="en-US" dirty="0" smtClean="0"/>
              <a:t>Is covered by </a:t>
            </a:r>
            <a:r>
              <a:rPr lang="en-US" b="1" dirty="0" smtClean="0">
                <a:solidFill>
                  <a:srgbClr val="0070C0"/>
                </a:solidFill>
              </a:rPr>
              <a:t>stratified </a:t>
            </a:r>
            <a:r>
              <a:rPr lang="en-US" b="1" dirty="0" err="1" smtClean="0">
                <a:solidFill>
                  <a:srgbClr val="0070C0"/>
                </a:solidFill>
              </a:rPr>
              <a:t>squamous</a:t>
            </a:r>
            <a:r>
              <a:rPr lang="en-US" b="1" dirty="0" smtClean="0">
                <a:solidFill>
                  <a:srgbClr val="0070C0"/>
                </a:solidFill>
              </a:rPr>
              <a:t> epithelium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Lingual tonsil has many crypts.</a:t>
            </a:r>
          </a:p>
          <a:p>
            <a:r>
              <a:rPr lang="en-US" dirty="0" smtClean="0"/>
              <a:t>Beneath the epithelium there is a layer of lymphatic nodules.</a:t>
            </a:r>
          </a:p>
          <a:p>
            <a:r>
              <a:rPr lang="en-US" dirty="0" smtClean="0"/>
              <a:t>A thin capsule separates from the underlying structures.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term for the entire lymphatic region of the spleen?</a:t>
            </a:r>
            <a:br>
              <a:rPr lang="en-US" dirty="0" smtClean="0"/>
            </a:br>
            <a:r>
              <a:rPr lang="en-US" dirty="0" smtClean="0"/>
              <a:t>a. </a:t>
            </a:r>
            <a:r>
              <a:rPr lang="en-US" dirty="0" err="1" smtClean="0"/>
              <a:t>Malpighian</a:t>
            </a:r>
            <a:r>
              <a:rPr lang="en-US" dirty="0" smtClean="0"/>
              <a:t> corpuscle</a:t>
            </a:r>
            <a:br>
              <a:rPr lang="en-US" dirty="0" smtClean="0"/>
            </a:br>
            <a:r>
              <a:rPr lang="en-US" dirty="0" smtClean="0"/>
              <a:t>b. </a:t>
            </a:r>
            <a:r>
              <a:rPr lang="en-US" dirty="0" err="1" smtClean="0"/>
              <a:t>Trabeculae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White pulp</a:t>
            </a:r>
            <a:br>
              <a:rPr lang="en-US" dirty="0" smtClean="0"/>
            </a:br>
            <a:r>
              <a:rPr lang="en-US" dirty="0" smtClean="0"/>
              <a:t>d. Red pulp</a:t>
            </a:r>
            <a:br>
              <a:rPr lang="en-US" dirty="0" smtClean="0"/>
            </a:br>
            <a:r>
              <a:rPr lang="en-US" dirty="0" smtClean="0"/>
              <a:t>e. Cords of </a:t>
            </a:r>
            <a:r>
              <a:rPr lang="en-US" dirty="0" err="1" smtClean="0"/>
              <a:t>Billroth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are the </a:t>
            </a:r>
            <a:r>
              <a:rPr lang="en-US" dirty="0" err="1" smtClean="0"/>
              <a:t>splenic</a:t>
            </a:r>
            <a:r>
              <a:rPr lang="en-US" dirty="0" smtClean="0"/>
              <a:t> cords?</a:t>
            </a:r>
            <a:br>
              <a:rPr lang="en-US" dirty="0" smtClean="0"/>
            </a:br>
            <a:r>
              <a:rPr lang="en-US" dirty="0" smtClean="0"/>
              <a:t>a. Cords of </a:t>
            </a:r>
            <a:r>
              <a:rPr lang="en-US" dirty="0" err="1" smtClean="0"/>
              <a:t>Billroth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b. Cords of </a:t>
            </a:r>
            <a:r>
              <a:rPr lang="en-US" dirty="0" err="1" smtClean="0"/>
              <a:t>Paneth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Cords of Bellini</a:t>
            </a:r>
            <a:br>
              <a:rPr lang="en-US" dirty="0" smtClean="0"/>
            </a:br>
            <a:r>
              <a:rPr lang="en-US" dirty="0" smtClean="0"/>
              <a:t>d. Cords of </a:t>
            </a:r>
            <a:r>
              <a:rPr lang="en-US" dirty="0" err="1" smtClean="0"/>
              <a:t>Rothchild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e. Cords of Hassall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Where are the </a:t>
            </a:r>
            <a:r>
              <a:rPr lang="en-US" dirty="0" err="1" smtClean="0"/>
              <a:t>splenic</a:t>
            </a:r>
            <a:r>
              <a:rPr lang="en-US" dirty="0" smtClean="0"/>
              <a:t> sinuses?</a:t>
            </a:r>
            <a:br>
              <a:rPr lang="en-US" dirty="0" smtClean="0"/>
            </a:br>
            <a:r>
              <a:rPr lang="en-US" dirty="0" smtClean="0"/>
              <a:t>a. </a:t>
            </a:r>
            <a:r>
              <a:rPr lang="en-US" dirty="0" err="1" smtClean="0"/>
              <a:t>Malpighian</a:t>
            </a:r>
            <a:r>
              <a:rPr lang="en-US" dirty="0" smtClean="0"/>
              <a:t> corpuscle</a:t>
            </a:r>
            <a:br>
              <a:rPr lang="en-US" dirty="0" smtClean="0"/>
            </a:br>
            <a:r>
              <a:rPr lang="en-US" dirty="0" smtClean="0"/>
              <a:t>b. </a:t>
            </a:r>
            <a:r>
              <a:rPr lang="en-US" dirty="0" err="1" smtClean="0"/>
              <a:t>Trabeculae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c. White pulp</a:t>
            </a:r>
            <a:br>
              <a:rPr lang="en-US" dirty="0" smtClean="0"/>
            </a:br>
            <a:r>
              <a:rPr lang="en-US" dirty="0" smtClean="0"/>
              <a:t>d. Red pulp</a:t>
            </a:r>
            <a:br>
              <a:rPr lang="en-US" dirty="0" smtClean="0"/>
            </a:br>
            <a:r>
              <a:rPr lang="en-US" dirty="0" smtClean="0"/>
              <a:t>e. Cords of </a:t>
            </a:r>
            <a:r>
              <a:rPr lang="en-US" dirty="0" err="1" smtClean="0"/>
              <a:t>Billroth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does the PALS stand for?</a:t>
            </a:r>
            <a:br>
              <a:rPr lang="en-US" dirty="0" smtClean="0"/>
            </a:br>
            <a:r>
              <a:rPr lang="en-US" dirty="0" smtClean="0"/>
              <a:t>a. Papillary layer sinus</a:t>
            </a:r>
            <a:br>
              <a:rPr lang="en-US" dirty="0" smtClean="0"/>
            </a:br>
            <a:r>
              <a:rPr lang="en-US" dirty="0" smtClean="0"/>
              <a:t>b. </a:t>
            </a:r>
            <a:r>
              <a:rPr lang="en-US" dirty="0" err="1" smtClean="0"/>
              <a:t>Peyer's</a:t>
            </a:r>
            <a:r>
              <a:rPr lang="en-US" dirty="0" smtClean="0"/>
              <a:t> lymphatic sheath</a:t>
            </a:r>
            <a:br>
              <a:rPr lang="en-US" dirty="0" smtClean="0"/>
            </a:br>
            <a:r>
              <a:rPr lang="en-US" dirty="0" smtClean="0"/>
              <a:t>c. </a:t>
            </a:r>
            <a:r>
              <a:rPr lang="en-US" dirty="0" err="1" smtClean="0"/>
              <a:t>Periarterial</a:t>
            </a:r>
            <a:r>
              <a:rPr lang="en-US" dirty="0" smtClean="0"/>
              <a:t> lymphatic sheath</a:t>
            </a:r>
            <a:br>
              <a:rPr lang="en-US" dirty="0" smtClean="0"/>
            </a:br>
            <a:r>
              <a:rPr lang="en-US" dirty="0" smtClean="0"/>
              <a:t>d. Peripheral lymphatic sinus</a:t>
            </a:r>
            <a:br>
              <a:rPr lang="en-US" dirty="0" smtClean="0"/>
            </a:br>
            <a:r>
              <a:rPr lang="en-US" dirty="0" smtClean="0"/>
              <a:t>e. </a:t>
            </a:r>
            <a:r>
              <a:rPr lang="en-US" dirty="0" err="1" smtClean="0"/>
              <a:t>Parenchymal</a:t>
            </a:r>
            <a:r>
              <a:rPr lang="en-US" dirty="0" smtClean="0"/>
              <a:t> lymphatic sheath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endParaRPr lang="en-US" dirty="0"/>
          </a:p>
        </p:txBody>
      </p:sp>
      <p:pic>
        <p:nvPicPr>
          <p:cNvPr id="3074" name="Picture 2" descr="D: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153400" cy="472634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2819400" y="4267200"/>
            <a:ext cx="2667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181600" y="5105400"/>
            <a:ext cx="5334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1295400" y="2438400"/>
            <a:ext cx="152400" cy="358140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2971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4343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6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533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924800" y="4648200"/>
            <a:ext cx="76200" cy="838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00" y="4114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5800" y="4800600"/>
            <a:ext cx="76200" cy="838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4343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endParaRPr lang="en-US" dirty="0"/>
          </a:p>
        </p:txBody>
      </p:sp>
      <p:pic>
        <p:nvPicPr>
          <p:cNvPr id="2050" name="Picture 2" descr="D:\normal-spleen-histology-[1-sp01-h1]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77200" cy="5114925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>
            <a:off x="5562600" y="5257800"/>
            <a:ext cx="15240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343400" y="3276600"/>
            <a:ext cx="76200" cy="533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400800" y="3733800"/>
            <a:ext cx="76200" cy="838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2514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4648200" y="32004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743200" y="45720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3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6400800" y="32766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4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5867400" y="49530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5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92817"/>
            <a:ext cx="7010400" cy="906642"/>
          </a:xfrm>
          <a:prstGeom prst="rect">
            <a:avLst/>
          </a:prstGeom>
        </p:spPr>
        <p:txBody>
          <a:bodyPr vert="horz" wrap="square" lIns="0" tIns="227314" rIns="0" bIns="0" rtlCol="0">
            <a:spAutoFit/>
          </a:bodyPr>
          <a:lstStyle/>
          <a:p>
            <a:pPr marL="1230630">
              <a:lnSpc>
                <a:spcPct val="100000"/>
              </a:lnSpc>
            </a:pPr>
            <a:r>
              <a:rPr b="1" spc="-3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b="1" spc="-1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b="1" spc="-5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b="1" spc="-1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b="1" spc="-3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b="1" spc="-3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b="1" spc="-4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ENTS</a:t>
            </a:r>
            <a:endParaRPr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600200"/>
            <a:ext cx="6934200" cy="3995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  </a:t>
            </a:r>
            <a:r>
              <a:rPr sz="2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spc="-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5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iv</a:t>
            </a:r>
            <a:r>
              <a:rPr sz="2800" b="1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Tissue</a:t>
            </a:r>
            <a:r>
              <a:rPr sz="2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800" b="1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am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ork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Wingdings" pitchFamily="2" charset="2"/>
              <a:buChar char="Ø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 pitchFamily="2" charset="2"/>
              <a:buChar char="Ø"/>
              <a:tabLst>
                <a:tab pos="356235" algn="l"/>
              </a:tabLst>
            </a:pPr>
            <a:r>
              <a:rPr sz="2400" spc="-15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abe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lae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 pitchFamily="2" charset="2"/>
              <a:buChar char="Ø"/>
              <a:tabLst>
                <a:tab pos="356235" algn="l"/>
              </a:tabLst>
            </a:pP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eticul</a:t>
            </a:r>
            <a:r>
              <a:rPr sz="2400" spc="-10" dirty="0">
                <a:latin typeface="Calibri"/>
                <a:cs typeface="Calibri"/>
              </a:rPr>
              <a:t>ar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St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 err="1">
                <a:latin typeface="Calibri"/>
                <a:cs typeface="Calibri"/>
              </a:rPr>
              <a:t>Fi</a:t>
            </a:r>
            <a:r>
              <a:rPr sz="2400" spc="-5" dirty="0" err="1">
                <a:latin typeface="Calibri"/>
                <a:cs typeface="Calibri"/>
              </a:rPr>
              <a:t>b</a:t>
            </a:r>
            <a:r>
              <a:rPr sz="2400" spc="-35" dirty="0" err="1">
                <a:latin typeface="Calibri"/>
                <a:cs typeface="Calibri"/>
              </a:rPr>
              <a:t>r</a:t>
            </a:r>
            <a:r>
              <a:rPr sz="2400" spc="-10" dirty="0" err="1">
                <a:latin typeface="Calibri"/>
                <a:cs typeface="Calibri"/>
              </a:rPr>
              <a:t>es</a:t>
            </a:r>
            <a:r>
              <a:rPr sz="2400" spc="-10" dirty="0" smtClean="0">
                <a:latin typeface="Calibri"/>
                <a:cs typeface="Calibri"/>
              </a:rPr>
              <a:t>)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endParaRPr lang="en-US" sz="2800" b="1" dirty="0" smtClean="0">
              <a:solidFill>
                <a:srgbClr val="FF0000"/>
              </a:solidFill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Calibri"/>
              </a:rPr>
              <a:t>Pa</a:t>
            </a:r>
            <a:r>
              <a:rPr lang="en-US" sz="2800" b="1" spc="-25" dirty="0" smtClean="0">
                <a:solidFill>
                  <a:srgbClr val="FF0000"/>
                </a:solidFill>
                <a:cs typeface="Calibri"/>
              </a:rPr>
              <a:t>r</a:t>
            </a:r>
            <a:r>
              <a:rPr lang="en-US" sz="2800" b="1" spc="-5" dirty="0" smtClean="0">
                <a:solidFill>
                  <a:srgbClr val="FF0000"/>
                </a:solidFill>
                <a:cs typeface="Calibri"/>
              </a:rPr>
              <a:t>enc</a:t>
            </a:r>
            <a:r>
              <a:rPr lang="en-US" sz="2800" b="1" spc="-50" dirty="0" smtClean="0">
                <a:solidFill>
                  <a:srgbClr val="FF0000"/>
                </a:solidFill>
                <a:cs typeface="Calibri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cs typeface="Calibri"/>
              </a:rPr>
              <a:t>ym</a:t>
            </a:r>
            <a:r>
              <a:rPr lang="en-US" sz="2800" b="1" spc="-15" dirty="0" smtClean="0">
                <a:solidFill>
                  <a:srgbClr val="FF0000"/>
                </a:solidFill>
                <a:cs typeface="Calibri"/>
              </a:rPr>
              <a:t>a</a:t>
            </a:r>
            <a:endParaRPr lang="en-US" sz="2800" dirty="0">
              <a:solidFill>
                <a:srgbClr val="FF0000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400" dirty="0">
                <a:cs typeface="Calibri"/>
              </a:rPr>
              <a:t>Wh</a:t>
            </a:r>
            <a:r>
              <a:rPr lang="en-US" sz="2400" spc="-5" dirty="0">
                <a:cs typeface="Calibri"/>
              </a:rPr>
              <a:t>i</a:t>
            </a:r>
            <a:r>
              <a:rPr lang="en-US" sz="2400" spc="-35" dirty="0">
                <a:cs typeface="Calibri"/>
              </a:rPr>
              <a:t>t</a:t>
            </a:r>
            <a:r>
              <a:rPr lang="en-US" sz="2400" spc="-15" dirty="0">
                <a:cs typeface="Calibri"/>
              </a:rPr>
              <a:t>e</a:t>
            </a:r>
            <a:r>
              <a:rPr lang="en-US" sz="2400" spc="-7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cs typeface="Calibri"/>
              </a:rPr>
              <a:t>pu</a:t>
            </a:r>
            <a:r>
              <a:rPr lang="en-US" sz="2400" dirty="0">
                <a:cs typeface="Calibri"/>
              </a:rPr>
              <a:t>lp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400" spc="-35" dirty="0">
                <a:cs typeface="Calibri"/>
              </a:rPr>
              <a:t>R</a:t>
            </a:r>
            <a:r>
              <a:rPr lang="en-US" sz="2400" dirty="0">
                <a:cs typeface="Calibri"/>
              </a:rPr>
              <a:t>ed</a:t>
            </a:r>
            <a:r>
              <a:rPr lang="en-US" sz="2400" spc="-75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cs typeface="Calibri"/>
              </a:rPr>
              <a:t>pu</a:t>
            </a:r>
            <a:r>
              <a:rPr lang="en-US" sz="2400" dirty="0">
                <a:cs typeface="Calibri"/>
              </a:rPr>
              <a:t>lp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09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0" y="0"/>
                </a:moveTo>
                <a:lnTo>
                  <a:pt x="500" y="0"/>
                </a:lnTo>
                <a:lnTo>
                  <a:pt x="0" y="819149"/>
                </a:lnTo>
                <a:lnTo>
                  <a:pt x="500" y="819149"/>
                </a:lnTo>
                <a:lnTo>
                  <a:pt x="67682" y="816434"/>
                </a:lnTo>
                <a:lnTo>
                  <a:pt x="133370" y="808428"/>
                </a:lnTo>
                <a:lnTo>
                  <a:pt x="197350" y="795342"/>
                </a:lnTo>
                <a:lnTo>
                  <a:pt x="259414" y="777387"/>
                </a:lnTo>
                <a:lnTo>
                  <a:pt x="319349" y="754774"/>
                </a:lnTo>
                <a:lnTo>
                  <a:pt x="376945" y="727714"/>
                </a:lnTo>
                <a:lnTo>
                  <a:pt x="431992" y="696417"/>
                </a:lnTo>
                <a:lnTo>
                  <a:pt x="484278" y="661095"/>
                </a:lnTo>
                <a:lnTo>
                  <a:pt x="533593" y="621959"/>
                </a:lnTo>
                <a:lnTo>
                  <a:pt x="579725" y="579219"/>
                </a:lnTo>
                <a:lnTo>
                  <a:pt x="622465" y="533085"/>
                </a:lnTo>
                <a:lnTo>
                  <a:pt x="661601" y="483770"/>
                </a:lnTo>
                <a:lnTo>
                  <a:pt x="696922" y="431484"/>
                </a:lnTo>
                <a:lnTo>
                  <a:pt x="728217" y="376437"/>
                </a:lnTo>
                <a:lnTo>
                  <a:pt x="755276" y="318841"/>
                </a:lnTo>
                <a:lnTo>
                  <a:pt x="777889" y="258907"/>
                </a:lnTo>
                <a:lnTo>
                  <a:pt x="795843" y="196844"/>
                </a:lnTo>
                <a:lnTo>
                  <a:pt x="808928" y="132865"/>
                </a:lnTo>
                <a:lnTo>
                  <a:pt x="816934" y="67180"/>
                </a:lnTo>
                <a:lnTo>
                  <a:pt x="819650" y="0"/>
                </a:lnTo>
                <a:close/>
              </a:path>
            </a:pathLst>
          </a:custGeom>
          <a:solidFill>
            <a:srgbClr val="FFF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7999"/>
                </a:moveTo>
                <a:lnTo>
                  <a:pt x="8055863" y="6857999"/>
                </a:lnTo>
                <a:lnTo>
                  <a:pt x="805586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3459" y="0"/>
            <a:ext cx="1905" cy="6858000"/>
          </a:xfrm>
          <a:custGeom>
            <a:avLst/>
            <a:gdLst/>
            <a:ahLst/>
            <a:cxnLst/>
            <a:rect l="l" t="t" r="r" b="b"/>
            <a:pathLst>
              <a:path w="1905" h="6858000">
                <a:moveTo>
                  <a:pt x="0" y="6857999"/>
                </a:moveTo>
                <a:lnTo>
                  <a:pt x="1523" y="6857999"/>
                </a:lnTo>
                <a:lnTo>
                  <a:pt x="152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19200" y="2362200"/>
            <a:ext cx="6400800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900" dirty="0">
                <a:solidFill>
                  <a:srgbClr val="535E6F"/>
                </a:solidFill>
                <a:latin typeface="Calibri" pitchFamily="34" charset="0"/>
                <a:cs typeface="Calibri" pitchFamily="34" charset="0"/>
              </a:rPr>
              <a:t>Connective</a:t>
            </a:r>
            <a:r>
              <a:rPr sz="3900" spc="345" dirty="0">
                <a:solidFill>
                  <a:srgbClr val="535E6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900" dirty="0">
                <a:solidFill>
                  <a:srgbClr val="535E6F"/>
                </a:solidFill>
                <a:latin typeface="Calibri" pitchFamily="34" charset="0"/>
                <a:cs typeface="Calibri" pitchFamily="34" charset="0"/>
              </a:rPr>
              <a:t>Tissue </a:t>
            </a:r>
            <a:r>
              <a:rPr sz="3900" spc="-30" dirty="0">
                <a:solidFill>
                  <a:srgbClr val="535E6F"/>
                </a:solidFill>
                <a:latin typeface="Calibri" pitchFamily="34" charset="0"/>
                <a:cs typeface="Calibri" pitchFamily="34" charset="0"/>
              </a:rPr>
              <a:t>Frame</a:t>
            </a:r>
            <a:r>
              <a:rPr sz="3900" spc="-50" dirty="0">
                <a:solidFill>
                  <a:srgbClr val="535E6F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sz="3900" spc="-5" dirty="0">
                <a:solidFill>
                  <a:srgbClr val="535E6F"/>
                </a:solidFill>
                <a:latin typeface="Calibri" pitchFamily="34" charset="0"/>
                <a:cs typeface="Calibri" pitchFamily="34" charset="0"/>
              </a:rPr>
              <a:t>ork</a:t>
            </a:r>
            <a:endParaRPr sz="39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667000"/>
            <a:ext cx="8229600" cy="315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 pitchFamily="34" charset="0"/>
                <a:cs typeface="Calibri" pitchFamily="34" charset="0"/>
              </a:rPr>
              <a:t>C</a:t>
            </a:r>
            <a:r>
              <a:rPr sz="3200" spc="-15" dirty="0">
                <a:latin typeface="Calibri" pitchFamily="34" charset="0"/>
                <a:cs typeface="Calibri" pitchFamily="34" charset="0"/>
              </a:rPr>
              <a:t>o</a:t>
            </a:r>
            <a:r>
              <a:rPr sz="3200" spc="-35" dirty="0">
                <a:latin typeface="Calibri" pitchFamily="34" charset="0"/>
                <a:cs typeface="Calibri" pitchFamily="34" charset="0"/>
              </a:rPr>
              <a:t>v</a:t>
            </a:r>
            <a:r>
              <a:rPr sz="3200" dirty="0">
                <a:latin typeface="Calibri" pitchFamily="34" charset="0"/>
                <a:cs typeface="Calibri" pitchFamily="34" charset="0"/>
              </a:rPr>
              <a:t>e</a:t>
            </a:r>
            <a:r>
              <a:rPr sz="3200" spc="-60" dirty="0">
                <a:latin typeface="Calibri" pitchFamily="34" charset="0"/>
                <a:cs typeface="Calibri" pitchFamily="34" charset="0"/>
              </a:rPr>
              <a:t>r</a:t>
            </a:r>
            <a:r>
              <a:rPr sz="3200" dirty="0">
                <a:latin typeface="Calibri" pitchFamily="34" charset="0"/>
                <a:cs typeface="Calibri" pitchFamily="34" charset="0"/>
              </a:rPr>
              <a:t>s</a:t>
            </a:r>
            <a:r>
              <a:rPr sz="3200" spc="-80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15" dirty="0">
                <a:latin typeface="Calibri" pitchFamily="34" charset="0"/>
                <a:cs typeface="Calibri" pitchFamily="34" charset="0"/>
              </a:rPr>
              <a:t>t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h</a:t>
            </a:r>
            <a:r>
              <a:rPr sz="3200" dirty="0">
                <a:latin typeface="Calibri" pitchFamily="34" charset="0"/>
                <a:cs typeface="Calibri" pitchFamily="34" charset="0"/>
              </a:rPr>
              <a:t>e</a:t>
            </a:r>
            <a:r>
              <a:rPr sz="3200" spc="-75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5" dirty="0" smtClean="0">
                <a:latin typeface="Calibri" pitchFamily="34" charset="0"/>
                <a:cs typeface="Calibri" pitchFamily="34" charset="0"/>
              </a:rPr>
              <a:t>sp</a:t>
            </a:r>
            <a:r>
              <a:rPr sz="3200" dirty="0" smtClean="0">
                <a:latin typeface="Calibri" pitchFamily="34" charset="0"/>
                <a:cs typeface="Calibri" pitchFamily="34" charset="0"/>
              </a:rPr>
              <a:t>leen</a:t>
            </a:r>
            <a:endParaRPr sz="3200" dirty="0">
              <a:latin typeface="Calibri" pitchFamily="34" charset="0"/>
              <a:cs typeface="Calibri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45" dirty="0">
                <a:latin typeface="Calibri" pitchFamily="34" charset="0"/>
                <a:cs typeface="Calibri" pitchFamily="34" charset="0"/>
              </a:rPr>
              <a:t>F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orme</a:t>
            </a:r>
            <a:r>
              <a:rPr sz="3200" dirty="0">
                <a:latin typeface="Calibri" pitchFamily="34" charset="0"/>
                <a:cs typeface="Calibri" pitchFamily="34" charset="0"/>
              </a:rPr>
              <a:t>d</a:t>
            </a:r>
            <a:r>
              <a:rPr sz="32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25" dirty="0">
                <a:latin typeface="Calibri" pitchFamily="34" charset="0"/>
                <a:cs typeface="Calibri" pitchFamily="34" charset="0"/>
              </a:rPr>
              <a:t>b</a:t>
            </a:r>
            <a:r>
              <a:rPr sz="3200" dirty="0">
                <a:latin typeface="Calibri" pitchFamily="34" charset="0"/>
                <a:cs typeface="Calibri" pitchFamily="34" charset="0"/>
              </a:rPr>
              <a:t>y</a:t>
            </a:r>
            <a:r>
              <a:rPr sz="3200" spc="-75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5" dirty="0" smtClean="0">
                <a:latin typeface="Calibri" pitchFamily="34" charset="0"/>
                <a:cs typeface="Calibri" pitchFamily="34" charset="0"/>
              </a:rPr>
              <a:t>dens</a:t>
            </a:r>
            <a:r>
              <a:rPr sz="32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irregular </a:t>
            </a:r>
            <a:r>
              <a:rPr sz="3200" spc="-25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sz="3200" spc="-5" dirty="0" smtClean="0">
                <a:latin typeface="Calibri" pitchFamily="34" charset="0"/>
                <a:cs typeface="Calibri" pitchFamily="34" charset="0"/>
              </a:rPr>
              <a:t>onne</a:t>
            </a:r>
            <a:r>
              <a:rPr sz="3200" spc="1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sz="32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sz="3200" spc="-1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sz="3200" spc="-30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sz="3200" dirty="0" smtClean="0">
                <a:latin typeface="Calibri" pitchFamily="34" charset="0"/>
                <a:cs typeface="Calibri" pitchFamily="34" charset="0"/>
              </a:rPr>
              <a:t>e </a:t>
            </a:r>
            <a:r>
              <a:rPr sz="3200" dirty="0">
                <a:latin typeface="Calibri" pitchFamily="34" charset="0"/>
                <a:cs typeface="Calibri" pitchFamily="34" charset="0"/>
              </a:rPr>
              <a:t>t</a:t>
            </a:r>
            <a:r>
              <a:rPr sz="3200" spc="-10" dirty="0">
                <a:latin typeface="Calibri" pitchFamily="34" charset="0"/>
                <a:cs typeface="Calibri" pitchFamily="34" charset="0"/>
              </a:rPr>
              <a:t>i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ss</a:t>
            </a:r>
            <a:r>
              <a:rPr sz="3200" spc="-15" dirty="0">
                <a:latin typeface="Calibri" pitchFamily="34" charset="0"/>
                <a:cs typeface="Calibri" pitchFamily="34" charset="0"/>
              </a:rPr>
              <a:t>u</a:t>
            </a:r>
            <a:r>
              <a:rPr sz="3200" dirty="0">
                <a:latin typeface="Calibri" pitchFamily="34" charset="0"/>
                <a:cs typeface="Calibri" pitchFamily="34" charset="0"/>
              </a:rPr>
              <a:t>e</a:t>
            </a:r>
            <a:r>
              <a:rPr sz="3200" spc="-60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and</a:t>
            </a:r>
            <a:r>
              <a:rPr sz="32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95" dirty="0">
                <a:latin typeface="Calibri" pitchFamily="34" charset="0"/>
                <a:cs typeface="Calibri" pitchFamily="34" charset="0"/>
              </a:rPr>
              <a:t>f</a:t>
            </a:r>
            <a:r>
              <a:rPr sz="3200" spc="-15" dirty="0">
                <a:latin typeface="Calibri" pitchFamily="34" charset="0"/>
                <a:cs typeface="Calibri" pitchFamily="34" charset="0"/>
              </a:rPr>
              <a:t>e</a:t>
            </a:r>
            <a:r>
              <a:rPr sz="3200" dirty="0">
                <a:latin typeface="Calibri" pitchFamily="34" charset="0"/>
                <a:cs typeface="Calibri" pitchFamily="34" charset="0"/>
              </a:rPr>
              <a:t>w</a:t>
            </a:r>
            <a:r>
              <a:rPr sz="3200" spc="-95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smoot</a:t>
            </a:r>
            <a:r>
              <a:rPr sz="3200" dirty="0">
                <a:latin typeface="Calibri" pitchFamily="34" charset="0"/>
                <a:cs typeface="Calibri" pitchFamily="34" charset="0"/>
              </a:rPr>
              <a:t>h</a:t>
            </a:r>
            <a:r>
              <a:rPr sz="32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mu</a:t>
            </a:r>
            <a:r>
              <a:rPr sz="3200" spc="-15" dirty="0">
                <a:latin typeface="Calibri" pitchFamily="34" charset="0"/>
                <a:cs typeface="Calibri" pitchFamily="34" charset="0"/>
              </a:rPr>
              <a:t>s</a:t>
            </a:r>
            <a:r>
              <a:rPr sz="3200" dirty="0">
                <a:latin typeface="Calibri" pitchFamily="34" charset="0"/>
                <a:cs typeface="Calibri" pitchFamily="34" charset="0"/>
              </a:rPr>
              <a:t>cle</a:t>
            </a:r>
            <a:r>
              <a:rPr sz="3200" spc="-75" dirty="0">
                <a:latin typeface="Calibri" pitchFamily="34" charset="0"/>
                <a:cs typeface="Calibri" pitchFamily="34" charset="0"/>
              </a:rPr>
              <a:t> </a:t>
            </a:r>
            <a:r>
              <a:rPr sz="3200" spc="-5" dirty="0" err="1" smtClean="0">
                <a:latin typeface="Calibri" pitchFamily="34" charset="0"/>
                <a:cs typeface="Calibri" pitchFamily="34" charset="0"/>
              </a:rPr>
              <a:t>f</a:t>
            </a:r>
            <a:r>
              <a:rPr sz="32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sz="3200" spc="-5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sz="3200" spc="-45" dirty="0" err="1" smtClean="0">
                <a:latin typeface="Calibri" pitchFamily="34" charset="0"/>
                <a:cs typeface="Calibri" pitchFamily="34" charset="0"/>
              </a:rPr>
              <a:t>r</a:t>
            </a:r>
            <a:r>
              <a:rPr sz="3200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3200" spc="-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Trabeculae</a:t>
            </a:r>
            <a:r>
              <a:rPr lang="en-US" sz="3200" dirty="0" smtClean="0">
                <a:solidFill>
                  <a:srgbClr val="00277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sz="3200" spc="-45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spc="-9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gi</a:t>
            </a:r>
            <a:r>
              <a:rPr lang="en-US" sz="3200" spc="-40" dirty="0">
                <a:latin typeface="Calibri" pitchFamily="34" charset="0"/>
                <a:cs typeface="Calibri" pitchFamily="34" charset="0"/>
              </a:rPr>
              <a:t>v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en</a:t>
            </a:r>
            <a:r>
              <a:rPr lang="en-US" sz="3200" spc="-8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spc="-5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sz="3200" spc="-40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3200" spc="-8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spc="-5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3200" spc="-55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sz="3200" spc="-5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sz="3200" spc="-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spc="-20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spc="-5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spc="-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spc="-25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3200" spc="-20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sz="3200" spc="-5" dirty="0">
                <a:latin typeface="Calibri" pitchFamily="34" charset="0"/>
                <a:cs typeface="Calibri" pitchFamily="34" charset="0"/>
              </a:rPr>
              <a:t>su</a:t>
            </a:r>
            <a:r>
              <a:rPr lang="en-US" sz="3200" spc="-20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spc="-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spc="-3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spc="-45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sz="3200" spc="-6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3200" spc="-5" dirty="0" smtClean="0">
                <a:latin typeface="Calibri" pitchFamily="34" charset="0"/>
                <a:cs typeface="Calibri" pitchFamily="34" charset="0"/>
              </a:rPr>
              <a:t>sp</a:t>
            </a:r>
            <a:r>
              <a:rPr lang="en-US" sz="3200" spc="-15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een and divide its parenchyma.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pic>
        <p:nvPicPr>
          <p:cNvPr id="1026" name="Picture 2" descr="D:\Histology\color_capsule_light_blue_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5715000" cy="2085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685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Capsule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68610"/>
            <a:ext cx="8229600" cy="955055"/>
          </a:xfrm>
          <a:prstGeom prst="rect">
            <a:avLst/>
          </a:prstGeom>
        </p:spPr>
        <p:txBody>
          <a:bodyPr vert="horz" wrap="square" lIns="0" tIns="275258" rIns="0" bIns="0" rtlCol="0">
            <a:spAutoFit/>
          </a:bodyPr>
          <a:lstStyle/>
          <a:p>
            <a:pPr marL="1083945">
              <a:lnSpc>
                <a:spcPct val="100000"/>
              </a:lnSpc>
            </a:pPr>
            <a:r>
              <a:rPr sz="4400" b="1" spc="-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</a:t>
            </a:r>
            <a:r>
              <a:rPr sz="4400" b="1" spc="1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sz="4400" b="1" spc="-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ic</a:t>
            </a:r>
            <a:r>
              <a:rPr sz="4400" b="1" spc="1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sz="4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lar</a:t>
            </a:r>
            <a:r>
              <a:rPr sz="4400" b="1" spc="17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4400" b="1" spc="-5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Stroma</a:t>
            </a:r>
            <a:endParaRPr sz="4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7199"/>
            <a:ext cx="5871210" cy="2908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 smtClean="0">
                <a:latin typeface="Calibri"/>
                <a:cs typeface="Calibri"/>
              </a:rPr>
              <a:t>Made</a:t>
            </a:r>
            <a:r>
              <a:rPr lang="en-US" sz="3200" dirty="0" smtClean="0">
                <a:latin typeface="Calibri"/>
                <a:cs typeface="Calibri"/>
              </a:rPr>
              <a:t> up</a:t>
            </a:r>
            <a:r>
              <a:rPr sz="3200" spc="-80" dirty="0" smtClean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cu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ar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</a:t>
            </a: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4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ork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Support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cells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enc</a:t>
            </a:r>
            <a:r>
              <a:rPr sz="3200" spc="-70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yma</a:t>
            </a:r>
          </a:p>
        </p:txBody>
      </p:sp>
      <p:sp>
        <p:nvSpPr>
          <p:cNvPr id="4" name="object 4"/>
          <p:cNvSpPr/>
          <p:nvPr/>
        </p:nvSpPr>
        <p:spPr>
          <a:xfrm>
            <a:off x="3429761" y="2134362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152399" y="609599"/>
                </a:moveTo>
                <a:lnTo>
                  <a:pt x="0" y="609599"/>
                </a:lnTo>
                <a:lnTo>
                  <a:pt x="76199" y="685799"/>
                </a:lnTo>
                <a:lnTo>
                  <a:pt x="152399" y="609599"/>
                </a:lnTo>
                <a:close/>
              </a:path>
              <a:path w="152400" h="685800">
                <a:moveTo>
                  <a:pt x="114299" y="0"/>
                </a:moveTo>
                <a:lnTo>
                  <a:pt x="38099" y="0"/>
                </a:lnTo>
                <a:lnTo>
                  <a:pt x="38099" y="609599"/>
                </a:lnTo>
                <a:lnTo>
                  <a:pt x="114299" y="609599"/>
                </a:lnTo>
                <a:lnTo>
                  <a:pt x="114299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761" y="2134362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09599"/>
                </a:moveTo>
                <a:lnTo>
                  <a:pt x="38099" y="609599"/>
                </a:lnTo>
                <a:lnTo>
                  <a:pt x="38099" y="0"/>
                </a:lnTo>
                <a:lnTo>
                  <a:pt x="114299" y="0"/>
                </a:lnTo>
                <a:lnTo>
                  <a:pt x="114299" y="609599"/>
                </a:lnTo>
                <a:lnTo>
                  <a:pt x="152399" y="609599"/>
                </a:lnTo>
                <a:lnTo>
                  <a:pt x="76199" y="685799"/>
                </a:lnTo>
                <a:lnTo>
                  <a:pt x="0" y="609599"/>
                </a:lnTo>
                <a:close/>
              </a:path>
            </a:pathLst>
          </a:custGeom>
          <a:ln w="25907">
            <a:solidFill>
              <a:srgbClr val="BB25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761" y="3353561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152399" y="609599"/>
                </a:moveTo>
                <a:lnTo>
                  <a:pt x="0" y="609599"/>
                </a:lnTo>
                <a:lnTo>
                  <a:pt x="76199" y="685799"/>
                </a:lnTo>
                <a:lnTo>
                  <a:pt x="152399" y="609599"/>
                </a:lnTo>
                <a:close/>
              </a:path>
              <a:path w="152400" h="685800">
                <a:moveTo>
                  <a:pt x="114299" y="0"/>
                </a:moveTo>
                <a:lnTo>
                  <a:pt x="38099" y="0"/>
                </a:lnTo>
                <a:lnTo>
                  <a:pt x="38099" y="609599"/>
                </a:lnTo>
                <a:lnTo>
                  <a:pt x="114299" y="609599"/>
                </a:lnTo>
                <a:lnTo>
                  <a:pt x="114299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761" y="3353561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09599"/>
                </a:moveTo>
                <a:lnTo>
                  <a:pt x="38099" y="609599"/>
                </a:lnTo>
                <a:lnTo>
                  <a:pt x="38099" y="0"/>
                </a:lnTo>
                <a:lnTo>
                  <a:pt x="114299" y="0"/>
                </a:lnTo>
                <a:lnTo>
                  <a:pt x="114299" y="609599"/>
                </a:lnTo>
                <a:lnTo>
                  <a:pt x="152399" y="609599"/>
                </a:lnTo>
                <a:lnTo>
                  <a:pt x="76199" y="685799"/>
                </a:lnTo>
                <a:lnTo>
                  <a:pt x="0" y="609599"/>
                </a:lnTo>
                <a:close/>
              </a:path>
            </a:pathLst>
          </a:custGeom>
          <a:ln w="25907">
            <a:solidFill>
              <a:srgbClr val="BB25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7999"/>
                </a:moveTo>
                <a:lnTo>
                  <a:pt x="8055863" y="6857999"/>
                </a:lnTo>
                <a:lnTo>
                  <a:pt x="805586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3459" y="0"/>
            <a:ext cx="1905" cy="6858000"/>
          </a:xfrm>
          <a:custGeom>
            <a:avLst/>
            <a:gdLst/>
            <a:ahLst/>
            <a:cxnLst/>
            <a:rect l="l" t="t" r="r" b="b"/>
            <a:pathLst>
              <a:path w="1905" h="6858000">
                <a:moveTo>
                  <a:pt x="0" y="6857999"/>
                </a:moveTo>
                <a:lnTo>
                  <a:pt x="1523" y="6857999"/>
                </a:lnTo>
                <a:lnTo>
                  <a:pt x="152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7999"/>
                </a:moveTo>
                <a:lnTo>
                  <a:pt x="73151" y="6857999"/>
                </a:lnTo>
                <a:lnTo>
                  <a:pt x="73151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24200" y="2438400"/>
            <a:ext cx="358076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3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Parenchyma</a:t>
            </a:r>
            <a:endParaRPr sz="4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41745"/>
            <a:ext cx="503428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leen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sh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50" y="1693090"/>
            <a:ext cx="6898005" cy="82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Wingdings"/>
                <a:cs typeface="Wingdings"/>
              </a:rPr>
              <a:t>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whi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Calibri"/>
                <a:cs typeface="Calibri"/>
              </a:rPr>
              <a:t>/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eas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sur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</a:t>
            </a:r>
            <a:endParaRPr sz="28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tabLst>
                <a:tab pos="2686050" algn="l"/>
              </a:tabLst>
            </a:pP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Whi</a:t>
            </a:r>
            <a:r>
              <a:rPr sz="2800" b="1" spc="-5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Pulp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54" y="3144320"/>
            <a:ext cx="259016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Wingdings"/>
                <a:cs typeface="Wingdings"/>
              </a:rPr>
              <a:t></a:t>
            </a:r>
            <a:r>
              <a:rPr sz="2800" spc="-20" dirty="0">
                <a:latin typeface="Calibri"/>
                <a:cs typeface="Calibri"/>
              </a:rPr>
              <a:t>Dar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x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2793" y="3165624"/>
            <a:ext cx="13271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6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Pul</a:t>
            </a:r>
            <a:r>
              <a:rPr sz="2800" b="1" spc="-15" dirty="0">
                <a:latin typeface="Calibri"/>
                <a:cs typeface="Calibri"/>
              </a:rPr>
              <a:t>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5361" y="2210562"/>
            <a:ext cx="990600" cy="228600"/>
          </a:xfrm>
          <a:custGeom>
            <a:avLst/>
            <a:gdLst/>
            <a:ahLst/>
            <a:cxnLst/>
            <a:rect l="l" t="t" r="r" b="b"/>
            <a:pathLst>
              <a:path w="990600" h="228600">
                <a:moveTo>
                  <a:pt x="876299" y="0"/>
                </a:moveTo>
                <a:lnTo>
                  <a:pt x="876299" y="57149"/>
                </a:lnTo>
                <a:lnTo>
                  <a:pt x="0" y="57149"/>
                </a:lnTo>
                <a:lnTo>
                  <a:pt x="0" y="171449"/>
                </a:lnTo>
                <a:lnTo>
                  <a:pt x="876299" y="171449"/>
                </a:lnTo>
                <a:lnTo>
                  <a:pt x="876299" y="228599"/>
                </a:lnTo>
                <a:lnTo>
                  <a:pt x="990599" y="114299"/>
                </a:lnTo>
                <a:lnTo>
                  <a:pt x="876299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5361" y="2210562"/>
            <a:ext cx="990600" cy="228600"/>
          </a:xfrm>
          <a:custGeom>
            <a:avLst/>
            <a:gdLst/>
            <a:ahLst/>
            <a:cxnLst/>
            <a:rect l="l" t="t" r="r" b="b"/>
            <a:pathLst>
              <a:path w="990600" h="228600">
                <a:moveTo>
                  <a:pt x="0" y="57149"/>
                </a:moveTo>
                <a:lnTo>
                  <a:pt x="876299" y="57149"/>
                </a:lnTo>
                <a:lnTo>
                  <a:pt x="876299" y="0"/>
                </a:lnTo>
                <a:lnTo>
                  <a:pt x="990599" y="114299"/>
                </a:lnTo>
                <a:lnTo>
                  <a:pt x="876299" y="228599"/>
                </a:lnTo>
                <a:lnTo>
                  <a:pt x="876299" y="171449"/>
                </a:lnTo>
                <a:lnTo>
                  <a:pt x="0" y="171449"/>
                </a:lnTo>
                <a:lnTo>
                  <a:pt x="0" y="57149"/>
                </a:lnTo>
                <a:close/>
              </a:path>
            </a:pathLst>
          </a:custGeom>
          <a:ln w="25907">
            <a:solidFill>
              <a:srgbClr val="BB25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8361" y="3201162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723899" y="0"/>
                </a:moveTo>
                <a:lnTo>
                  <a:pt x="723899" y="57149"/>
                </a:lnTo>
                <a:lnTo>
                  <a:pt x="0" y="57149"/>
                </a:lnTo>
                <a:lnTo>
                  <a:pt x="0" y="171449"/>
                </a:lnTo>
                <a:lnTo>
                  <a:pt x="723899" y="171449"/>
                </a:lnTo>
                <a:lnTo>
                  <a:pt x="723899" y="228599"/>
                </a:lnTo>
                <a:lnTo>
                  <a:pt x="838199" y="114299"/>
                </a:lnTo>
                <a:lnTo>
                  <a:pt x="723899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8361" y="3201162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57149"/>
                </a:moveTo>
                <a:lnTo>
                  <a:pt x="723899" y="57149"/>
                </a:lnTo>
                <a:lnTo>
                  <a:pt x="723899" y="0"/>
                </a:lnTo>
                <a:lnTo>
                  <a:pt x="838199" y="114299"/>
                </a:lnTo>
                <a:lnTo>
                  <a:pt x="723899" y="228599"/>
                </a:lnTo>
                <a:lnTo>
                  <a:pt x="723899" y="171449"/>
                </a:lnTo>
                <a:lnTo>
                  <a:pt x="0" y="171449"/>
                </a:lnTo>
                <a:lnTo>
                  <a:pt x="0" y="57149"/>
                </a:lnTo>
                <a:close/>
              </a:path>
            </a:pathLst>
          </a:custGeom>
          <a:ln w="25907">
            <a:solidFill>
              <a:srgbClr val="BB25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563</Words>
  <Application>Microsoft Office PowerPoint</Application>
  <PresentationFormat>On-screen Show (4:3)</PresentationFormat>
  <Paragraphs>102</Paragraphs>
  <Slides>39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COMPONENTS</vt:lpstr>
      <vt:lpstr>Slide 5</vt:lpstr>
      <vt:lpstr>Slide 6</vt:lpstr>
      <vt:lpstr>Reticular Stroma</vt:lpstr>
      <vt:lpstr>Slide 8</vt:lpstr>
      <vt:lpstr>Slide 9</vt:lpstr>
      <vt:lpstr>Slide 10</vt:lpstr>
      <vt:lpstr>White Pulp</vt:lpstr>
      <vt:lpstr>Slide 12</vt:lpstr>
      <vt:lpstr>Slide 13</vt:lpstr>
      <vt:lpstr>Spleen</vt:lpstr>
      <vt:lpstr>Spleen</vt:lpstr>
      <vt:lpstr>Slide 16</vt:lpstr>
      <vt:lpstr>Slide 17</vt:lpstr>
      <vt:lpstr>Red Pulp</vt:lpstr>
      <vt:lpstr>Slide 19</vt:lpstr>
      <vt:lpstr>Slide 20</vt:lpstr>
      <vt:lpstr>Spleen</vt:lpstr>
      <vt:lpstr>Splenic Venous Sinuses</vt:lpstr>
      <vt:lpstr>Slide 23</vt:lpstr>
      <vt:lpstr>Slide 24</vt:lpstr>
      <vt:lpstr>Slide 25</vt:lpstr>
      <vt:lpstr>Slide 26</vt:lpstr>
      <vt:lpstr>Slide 27</vt:lpstr>
      <vt:lpstr>Palatine Tonsil</vt:lpstr>
      <vt:lpstr>Slide 29</vt:lpstr>
      <vt:lpstr>Slide 30</vt:lpstr>
      <vt:lpstr>Slide 31</vt:lpstr>
      <vt:lpstr>Slide 32</vt:lpstr>
      <vt:lpstr>Lingual Tonsil</vt:lpstr>
      <vt:lpstr>MCQS</vt:lpstr>
      <vt:lpstr>Slide 35</vt:lpstr>
      <vt:lpstr>Slide 36</vt:lpstr>
      <vt:lpstr>Slide 37</vt:lpstr>
      <vt:lpstr>Identify </vt:lpstr>
      <vt:lpstr>Identify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Aaqib</dc:creator>
  <cp:lastModifiedBy>Dr Aaqib</cp:lastModifiedBy>
  <cp:revision>52</cp:revision>
  <dcterms:created xsi:type="dcterms:W3CDTF">2018-04-21T02:26:16Z</dcterms:created>
  <dcterms:modified xsi:type="dcterms:W3CDTF">2019-05-09T04:12:26Z</dcterms:modified>
</cp:coreProperties>
</file>