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95"/>
  </p:notesMasterIdLst>
  <p:sldIdLst>
    <p:sldId id="289" r:id="rId2"/>
    <p:sldId id="334" r:id="rId3"/>
    <p:sldId id="290" r:id="rId4"/>
    <p:sldId id="332" r:id="rId5"/>
    <p:sldId id="336" r:id="rId6"/>
    <p:sldId id="384" r:id="rId7"/>
    <p:sldId id="306" r:id="rId8"/>
    <p:sldId id="330" r:id="rId9"/>
    <p:sldId id="296" r:id="rId10"/>
    <p:sldId id="304" r:id="rId11"/>
    <p:sldId id="265" r:id="rId12"/>
    <p:sldId id="291" r:id="rId13"/>
    <p:sldId id="297" r:id="rId14"/>
    <p:sldId id="300" r:id="rId15"/>
    <p:sldId id="331" r:id="rId16"/>
    <p:sldId id="292" r:id="rId17"/>
    <p:sldId id="293" r:id="rId18"/>
    <p:sldId id="294" r:id="rId19"/>
    <p:sldId id="295" r:id="rId20"/>
    <p:sldId id="307" r:id="rId21"/>
    <p:sldId id="308" r:id="rId22"/>
    <p:sldId id="281" r:id="rId23"/>
    <p:sldId id="299" r:id="rId24"/>
    <p:sldId id="283" r:id="rId25"/>
    <p:sldId id="301" r:id="rId26"/>
    <p:sldId id="302" r:id="rId27"/>
    <p:sldId id="305" r:id="rId28"/>
    <p:sldId id="284" r:id="rId29"/>
    <p:sldId id="269" r:id="rId30"/>
    <p:sldId id="282" r:id="rId31"/>
    <p:sldId id="258" r:id="rId32"/>
    <p:sldId id="298" r:id="rId33"/>
    <p:sldId id="264" r:id="rId34"/>
    <p:sldId id="312" r:id="rId35"/>
    <p:sldId id="313" r:id="rId36"/>
    <p:sldId id="314" r:id="rId37"/>
    <p:sldId id="315" r:id="rId38"/>
    <p:sldId id="386" r:id="rId39"/>
    <p:sldId id="285" r:id="rId40"/>
    <p:sldId id="286" r:id="rId41"/>
    <p:sldId id="387" r:id="rId42"/>
    <p:sldId id="260" r:id="rId43"/>
    <p:sldId id="261" r:id="rId44"/>
    <p:sldId id="262" r:id="rId45"/>
    <p:sldId id="385" r:id="rId46"/>
    <p:sldId id="263" r:id="rId47"/>
    <p:sldId id="287" r:id="rId48"/>
    <p:sldId id="270" r:id="rId49"/>
    <p:sldId id="271" r:id="rId50"/>
    <p:sldId id="272" r:id="rId51"/>
    <p:sldId id="273" r:id="rId52"/>
    <p:sldId id="274" r:id="rId53"/>
    <p:sldId id="275" r:id="rId54"/>
    <p:sldId id="279" r:id="rId55"/>
    <p:sldId id="277" r:id="rId56"/>
    <p:sldId id="288" r:id="rId57"/>
    <p:sldId id="278" r:id="rId58"/>
    <p:sldId id="388" r:id="rId59"/>
    <p:sldId id="310" r:id="rId60"/>
    <p:sldId id="311" r:id="rId61"/>
    <p:sldId id="318" r:id="rId62"/>
    <p:sldId id="319" r:id="rId63"/>
    <p:sldId id="389" r:id="rId64"/>
    <p:sldId id="320" r:id="rId65"/>
    <p:sldId id="390" r:id="rId66"/>
    <p:sldId id="391" r:id="rId67"/>
    <p:sldId id="309" r:id="rId68"/>
    <p:sldId id="321" r:id="rId69"/>
    <p:sldId id="322" r:id="rId70"/>
    <p:sldId id="323" r:id="rId71"/>
    <p:sldId id="324" r:id="rId72"/>
    <p:sldId id="327" r:id="rId73"/>
    <p:sldId id="343" r:id="rId74"/>
    <p:sldId id="350" r:id="rId75"/>
    <p:sldId id="353" r:id="rId76"/>
    <p:sldId id="354" r:id="rId77"/>
    <p:sldId id="355" r:id="rId78"/>
    <p:sldId id="356" r:id="rId79"/>
    <p:sldId id="357" r:id="rId80"/>
    <p:sldId id="358" r:id="rId81"/>
    <p:sldId id="360" r:id="rId82"/>
    <p:sldId id="361" r:id="rId83"/>
    <p:sldId id="362" r:id="rId84"/>
    <p:sldId id="363" r:id="rId85"/>
    <p:sldId id="364" r:id="rId86"/>
    <p:sldId id="365" r:id="rId87"/>
    <p:sldId id="366" r:id="rId88"/>
    <p:sldId id="367" r:id="rId89"/>
    <p:sldId id="371" r:id="rId90"/>
    <p:sldId id="378" r:id="rId91"/>
    <p:sldId id="393" r:id="rId92"/>
    <p:sldId id="316" r:id="rId93"/>
    <p:sldId id="392" r:id="rId9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MAN SABIR " initials="US" lastIdx="1" clrIdx="0">
    <p:extLst>
      <p:ext uri="{19B8F6BF-5375-455C-9EA6-DF929625EA0E}">
        <p15:presenceInfo xmlns:p15="http://schemas.microsoft.com/office/powerpoint/2012/main" userId="USMAN SABIR "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5118" autoAdjust="0"/>
  </p:normalViewPr>
  <p:slideViewPr>
    <p:cSldViewPr>
      <p:cViewPr varScale="1">
        <p:scale>
          <a:sx n="81" d="100"/>
          <a:sy n="81" d="100"/>
        </p:scale>
        <p:origin x="102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333315-8848-494C-A659-CECD5B61461A}" type="datetimeFigureOut">
              <a:rPr lang="en-US" smtClean="0"/>
              <a:pPr/>
              <a:t>2/10/2020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C53069-7B5F-4178-82FA-2EE320CEB671}"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C53069-7B5F-4178-82FA-2EE320CEB671}"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C53069-7B5F-4178-82FA-2EE320CEB671}"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C53069-7B5F-4178-82FA-2EE320CEB671}"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C53069-7B5F-4178-82FA-2EE320CEB671}"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C53069-7B5F-4178-82FA-2EE320CEB671}" type="slidenum">
              <a:rPr lang="en-US" smtClean="0"/>
              <a:pPr/>
              <a:t>50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C53069-7B5F-4178-82FA-2EE320CEB671}" type="slidenum">
              <a:rPr lang="en-US" smtClean="0"/>
              <a:pPr/>
              <a:t>54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3C131FD-5AD0-404D-8D70-531AEE69BC3A}" type="datetimeFigureOut">
              <a:rPr lang="en-US" smtClean="0"/>
              <a:pPr/>
              <a:t>2/10/2020</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B038F8D-6EE6-48F7-914B-8F3DD92624A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3C131FD-5AD0-404D-8D70-531AEE69BC3A}" type="datetimeFigureOut">
              <a:rPr lang="en-US" smtClean="0"/>
              <a:pPr/>
              <a:t>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038F8D-6EE6-48F7-914B-8F3DD92624A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3C131FD-5AD0-404D-8D70-531AEE69BC3A}" type="datetimeFigureOut">
              <a:rPr lang="en-US" smtClean="0"/>
              <a:pPr/>
              <a:t>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038F8D-6EE6-48F7-914B-8F3DD92624A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3C131FD-5AD0-404D-8D70-531AEE69BC3A}" type="datetimeFigureOut">
              <a:rPr lang="en-US" smtClean="0"/>
              <a:pPr/>
              <a:t>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038F8D-6EE6-48F7-914B-8F3DD92624A0}" type="slidenum">
              <a:rPr lang="en-US" smtClean="0"/>
              <a:pPr/>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3C131FD-5AD0-404D-8D70-531AEE69BC3A}" type="datetimeFigureOut">
              <a:rPr lang="en-US" smtClean="0"/>
              <a:pPr/>
              <a:t>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038F8D-6EE6-48F7-914B-8F3DD92624A0}"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3C131FD-5AD0-404D-8D70-531AEE69BC3A}" type="datetimeFigureOut">
              <a:rPr lang="en-US" smtClean="0"/>
              <a:pPr/>
              <a:t>2/10/2020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B038F8D-6EE6-48F7-914B-8F3DD92624A0}" type="slidenum">
              <a:rPr lang="en-US" smtClean="0"/>
              <a:pPr/>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53C131FD-5AD0-404D-8D70-531AEE69BC3A}" type="datetimeFigureOut">
              <a:rPr lang="en-US" smtClean="0"/>
              <a:pPr/>
              <a:t>2/10/2020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B038F8D-6EE6-48F7-914B-8F3DD92624A0}"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3C131FD-5AD0-404D-8D70-531AEE69BC3A}" type="datetimeFigureOut">
              <a:rPr lang="en-US" smtClean="0"/>
              <a:pPr/>
              <a:t>2/10/2020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B038F8D-6EE6-48F7-914B-8F3DD92624A0}" type="slidenum">
              <a:rPr lang="en-US" smtClean="0"/>
              <a:pPr/>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C131FD-5AD0-404D-8D70-531AEE69BC3A}" type="datetimeFigureOut">
              <a:rPr lang="en-US" smtClean="0"/>
              <a:pPr/>
              <a:t>2/10/2020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B038F8D-6EE6-48F7-914B-8F3DD92624A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53C131FD-5AD0-404D-8D70-531AEE69BC3A}" type="datetimeFigureOut">
              <a:rPr lang="en-US" smtClean="0"/>
              <a:pPr/>
              <a:t>2/10/2020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B038F8D-6EE6-48F7-914B-8F3DD92624A0}"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53C131FD-5AD0-404D-8D70-531AEE69BC3A}" type="datetimeFigureOut">
              <a:rPr lang="en-US" smtClean="0"/>
              <a:pPr/>
              <a:t>2/10/2020</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B038F8D-6EE6-48F7-914B-8F3DD92624A0}"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3C131FD-5AD0-404D-8D70-531AEE69BC3A}" type="datetimeFigureOut">
              <a:rPr lang="en-US" smtClean="0"/>
              <a:pPr/>
              <a:t>2/10/2020</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B038F8D-6EE6-48F7-914B-8F3DD92624A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file:///C:\Users\usman\Desktop\PhD%20%20UOS\SIR%20ALAMMGEER\metabolic%20syndrome\word%20%20MetS\presentation\12986_2016_Article_123.docx"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hyperlink" Target="file:///C:\Users\usman\Desktop\PhD%20%20UOS\SIR%20ALAMMGEER\metabolic%20syndrome\word%20%20MetS\presentation\12986_2016_Article_123.docx"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hyperlink" Target="file:///C:\Users\usman\Desktop\PhD%20%20UOS\SIR%20ALAMMGEER\metabolic%20syndrome\word%20%20MetS\presentation\12986_2016_Article_123.docx"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hyperlink" Target="file:///C:\Users\usman\Desktop\PhD%20%20UOS\SIR%20ALAMMGEER\metabolic%20syndrome\word%20%20MetS\presentation\12986_2016_Article_123.docx"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6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18" Type="http://schemas.openxmlformats.org/officeDocument/2006/relationships/image" Target="../media/image78.png"/><Relationship Id="rId3" Type="http://schemas.openxmlformats.org/officeDocument/2006/relationships/image" Target="../media/image63.png"/><Relationship Id="rId21" Type="http://schemas.openxmlformats.org/officeDocument/2006/relationships/image" Target="../media/image81.png"/><Relationship Id="rId7" Type="http://schemas.openxmlformats.org/officeDocument/2006/relationships/image" Target="../media/image67.png"/><Relationship Id="rId12" Type="http://schemas.openxmlformats.org/officeDocument/2006/relationships/image" Target="../media/image72.png"/><Relationship Id="rId17" Type="http://schemas.openxmlformats.org/officeDocument/2006/relationships/image" Target="../media/image77.png"/><Relationship Id="rId2" Type="http://schemas.openxmlformats.org/officeDocument/2006/relationships/image" Target="../media/image62.jpeg"/><Relationship Id="rId16" Type="http://schemas.openxmlformats.org/officeDocument/2006/relationships/image" Target="../media/image76.png"/><Relationship Id="rId20"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5" Type="http://schemas.openxmlformats.org/officeDocument/2006/relationships/image" Target="../media/image75.png"/><Relationship Id="rId10" Type="http://schemas.openxmlformats.org/officeDocument/2006/relationships/image" Target="../media/image70.png"/><Relationship Id="rId19" Type="http://schemas.openxmlformats.org/officeDocument/2006/relationships/image" Target="../media/image79.png"/><Relationship Id="rId4" Type="http://schemas.openxmlformats.org/officeDocument/2006/relationships/image" Target="../media/image64.png"/><Relationship Id="rId9" Type="http://schemas.openxmlformats.org/officeDocument/2006/relationships/image" Target="../media/image69.png"/><Relationship Id="rId14" Type="http://schemas.openxmlformats.org/officeDocument/2006/relationships/image" Target="../media/image74.png"/></Relationships>
</file>

<file path=ppt/slides/_rels/slide6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file:///C:\Users\usman\Desktop\PhD%20%20UOS\SIR%20ALAMMGEER\metabolic%20syndrome\word%20%20MetS\presentation\pathoo.docx" TargetMode="Externa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31" Type="http://schemas.openxmlformats.org/officeDocument/2006/relationships/image" Target="../media/image32.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 Id="rId30" Type="http://schemas.openxmlformats.org/officeDocument/2006/relationships/image" Target="../media/image31.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069C0-DC59-4979-B884-08CFF6AB29F5}"/>
              </a:ext>
            </a:extLst>
          </p:cNvPr>
          <p:cNvSpPr>
            <a:spLocks noGrp="1"/>
          </p:cNvSpPr>
          <p:nvPr>
            <p:ph type="ctrTitle"/>
          </p:nvPr>
        </p:nvSpPr>
        <p:spPr>
          <a:xfrm>
            <a:off x="685800" y="762001"/>
            <a:ext cx="7772400" cy="1295399"/>
          </a:xfrm>
        </p:spPr>
        <p:txBody>
          <a:bodyPr/>
          <a:lstStyle/>
          <a:p>
            <a:r>
              <a:rPr lang="en-US" dirty="0"/>
              <a:t>Metabolic Syndrome</a:t>
            </a:r>
          </a:p>
        </p:txBody>
      </p:sp>
      <p:sp>
        <p:nvSpPr>
          <p:cNvPr id="3" name="Subtitle 2">
            <a:extLst>
              <a:ext uri="{FF2B5EF4-FFF2-40B4-BE49-F238E27FC236}">
                <a16:creationId xmlns:a16="http://schemas.microsoft.com/office/drawing/2014/main" id="{FEAAD324-E017-499C-8983-7F1BAAE230F0}"/>
              </a:ext>
            </a:extLst>
          </p:cNvPr>
          <p:cNvSpPr>
            <a:spLocks noGrp="1"/>
          </p:cNvSpPr>
          <p:nvPr>
            <p:ph type="subTitle" idx="1"/>
          </p:nvPr>
        </p:nvSpPr>
        <p:spPr>
          <a:xfrm>
            <a:off x="685800" y="2362200"/>
            <a:ext cx="7772400" cy="3352800"/>
          </a:xfrm>
        </p:spPr>
        <p:txBody>
          <a:bodyPr/>
          <a:lstStyle/>
          <a:p>
            <a:r>
              <a:rPr lang="en-US" dirty="0"/>
              <a:t>Usman Sabir</a:t>
            </a:r>
          </a:p>
          <a:p>
            <a:r>
              <a:rPr lang="en-US" dirty="0"/>
              <a:t>Roll No. 03</a:t>
            </a:r>
          </a:p>
          <a:p>
            <a:r>
              <a:rPr lang="en-US" dirty="0"/>
              <a:t>PhD Pharmacology</a:t>
            </a:r>
          </a:p>
          <a:p>
            <a:r>
              <a:rPr lang="en-US" dirty="0"/>
              <a:t>Semester 1</a:t>
            </a:r>
          </a:p>
          <a:p>
            <a:r>
              <a:rPr lang="en-US" dirty="0"/>
              <a:t>Presented to : Dr. Abdul Malik</a:t>
            </a:r>
          </a:p>
          <a:p>
            <a:r>
              <a:rPr lang="en-US" dirty="0"/>
              <a:t>University </a:t>
            </a:r>
            <a:r>
              <a:rPr lang="en-US"/>
              <a:t>of Sargodha</a:t>
            </a:r>
            <a:endParaRPr lang="en-US" dirty="0"/>
          </a:p>
          <a:p>
            <a:endParaRPr lang="en-US" dirty="0"/>
          </a:p>
          <a:p>
            <a:endParaRPr lang="en-US" dirty="0"/>
          </a:p>
        </p:txBody>
      </p:sp>
    </p:spTree>
    <p:extLst>
      <p:ext uri="{BB962C8B-B14F-4D97-AF65-F5344CB8AC3E}">
        <p14:creationId xmlns:p14="http://schemas.microsoft.com/office/powerpoint/2010/main" val="2441760442"/>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03E550-C99B-4037-8CC0-FE504E02AE62}"/>
              </a:ext>
            </a:extLst>
          </p:cNvPr>
          <p:cNvSpPr/>
          <p:nvPr/>
        </p:nvSpPr>
        <p:spPr>
          <a:xfrm>
            <a:off x="685800" y="1219200"/>
            <a:ext cx="7086600" cy="3770263"/>
          </a:xfrm>
          <a:prstGeom prst="rect">
            <a:avLst/>
          </a:prstGeom>
        </p:spPr>
        <p:txBody>
          <a:bodyPr wrap="square">
            <a:spAutoFit/>
          </a:bodyPr>
          <a:lstStyle/>
          <a:p>
            <a:pPr marR="0" lvl="0">
              <a:spcBef>
                <a:spcPts val="0"/>
              </a:spcBef>
              <a:spcAft>
                <a:spcPts val="0"/>
              </a:spcAft>
              <a:tabLst>
                <a:tab pos="942975" algn="l"/>
              </a:tabLst>
            </a:pPr>
            <a:r>
              <a:rPr lang="en-US" sz="3200" b="1" dirty="0">
                <a:latin typeface="Calibri" panose="020F0502020204030204" pitchFamily="34" charset="0"/>
                <a:ea typeface="Calibri" panose="020F0502020204030204" pitchFamily="34" charset="0"/>
              </a:rPr>
              <a:t>                        COMPLICATIONS</a:t>
            </a:r>
          </a:p>
          <a:p>
            <a:pPr marL="342900" marR="0" lvl="0" indent="-342900">
              <a:spcBef>
                <a:spcPts val="280"/>
              </a:spcBef>
              <a:spcAft>
                <a:spcPts val="0"/>
              </a:spcAft>
              <a:buFont typeface="Arial" panose="020B0604020202020204" pitchFamily="34" charset="0"/>
              <a:buChar char="•"/>
              <a:tabLst>
                <a:tab pos="942975" algn="l"/>
              </a:tabLst>
            </a:pPr>
            <a:r>
              <a:rPr lang="en-US" sz="3200" b="1" dirty="0">
                <a:solidFill>
                  <a:srgbClr val="C0504D"/>
                </a:solidFill>
                <a:latin typeface="Calibri" panose="020F0502020204030204" pitchFamily="34" charset="0"/>
                <a:ea typeface="Calibri" panose="020F0502020204030204" pitchFamily="34" charset="0"/>
              </a:rPr>
              <a:t>CVD</a:t>
            </a:r>
            <a:endParaRPr lang="en-US" sz="3200" dirty="0">
              <a:latin typeface="Calibri" panose="020F0502020204030204" pitchFamily="34" charset="0"/>
              <a:ea typeface="Calibri" panose="020F0502020204030204" pitchFamily="34" charset="0"/>
            </a:endParaRPr>
          </a:p>
          <a:p>
            <a:pPr marL="342900" marR="0" lvl="0" indent="-342900">
              <a:spcBef>
                <a:spcPts val="275"/>
              </a:spcBef>
              <a:spcAft>
                <a:spcPts val="0"/>
              </a:spcAft>
              <a:buFont typeface="Arial" panose="020B0604020202020204" pitchFamily="34" charset="0"/>
              <a:buChar char="•"/>
              <a:tabLst>
                <a:tab pos="942975" algn="l"/>
              </a:tabLst>
            </a:pPr>
            <a:r>
              <a:rPr lang="en-US" sz="3200" b="1" spc="-30" dirty="0">
                <a:latin typeface="Calibri" panose="020F0502020204030204" pitchFamily="34" charset="0"/>
                <a:ea typeface="Calibri" panose="020F0502020204030204" pitchFamily="34" charset="0"/>
              </a:rPr>
              <a:t>Fatty</a:t>
            </a:r>
            <a:r>
              <a:rPr lang="en-US" sz="3200" b="1" spc="-10" dirty="0">
                <a:latin typeface="Calibri" panose="020F0502020204030204" pitchFamily="34" charset="0"/>
                <a:ea typeface="Calibri" panose="020F0502020204030204" pitchFamily="34" charset="0"/>
              </a:rPr>
              <a:t> </a:t>
            </a:r>
            <a:r>
              <a:rPr lang="en-US" sz="3200" b="1" dirty="0">
                <a:latin typeface="Calibri" panose="020F0502020204030204" pitchFamily="34" charset="0"/>
                <a:ea typeface="Calibri" panose="020F0502020204030204" pitchFamily="34" charset="0"/>
              </a:rPr>
              <a:t>liver/ NAFLD</a:t>
            </a:r>
          </a:p>
          <a:p>
            <a:pPr marL="342900" marR="0" lvl="0" indent="-342900">
              <a:spcBef>
                <a:spcPts val="280"/>
              </a:spcBef>
              <a:spcAft>
                <a:spcPts val="0"/>
              </a:spcAft>
              <a:buFont typeface="Arial" panose="020B0604020202020204" pitchFamily="34" charset="0"/>
              <a:buChar char="•"/>
              <a:tabLst>
                <a:tab pos="942975" algn="l"/>
              </a:tabLst>
            </a:pPr>
            <a:r>
              <a:rPr lang="en-US" sz="3200" spc="-15" dirty="0">
                <a:latin typeface="Calibri" panose="020F0502020204030204" pitchFamily="34" charset="0"/>
                <a:ea typeface="Calibri" panose="020F0502020204030204" pitchFamily="34" charset="0"/>
              </a:rPr>
              <a:t>PCOD</a:t>
            </a:r>
            <a:endParaRPr lang="en-US" sz="3200" dirty="0">
              <a:latin typeface="Calibri" panose="020F0502020204030204" pitchFamily="34" charset="0"/>
              <a:ea typeface="Calibri" panose="020F0502020204030204" pitchFamily="34" charset="0"/>
            </a:endParaRPr>
          </a:p>
          <a:p>
            <a:pPr marL="342900" marR="0" lvl="0" indent="-342900">
              <a:spcBef>
                <a:spcPts val="280"/>
              </a:spcBef>
              <a:spcAft>
                <a:spcPts val="0"/>
              </a:spcAft>
              <a:buFont typeface="Arial" panose="020B0604020202020204" pitchFamily="34" charset="0"/>
              <a:buChar char="•"/>
              <a:tabLst>
                <a:tab pos="942975" algn="l"/>
              </a:tabLst>
            </a:pPr>
            <a:r>
              <a:rPr lang="en-US" sz="3200" dirty="0">
                <a:latin typeface="Calibri" panose="020F0502020204030204" pitchFamily="34" charset="0"/>
                <a:ea typeface="Calibri" panose="020F0502020204030204" pitchFamily="34" charset="0"/>
              </a:rPr>
              <a:t>Sleep</a:t>
            </a:r>
            <a:r>
              <a:rPr lang="en-US" sz="3200" spc="5" dirty="0">
                <a:latin typeface="Calibri" panose="020F0502020204030204" pitchFamily="34" charset="0"/>
                <a:ea typeface="Calibri" panose="020F0502020204030204" pitchFamily="34" charset="0"/>
              </a:rPr>
              <a:t> </a:t>
            </a:r>
            <a:r>
              <a:rPr lang="en-US" sz="3200" dirty="0" err="1">
                <a:latin typeface="Calibri" panose="020F0502020204030204" pitchFamily="34" charset="0"/>
                <a:ea typeface="Calibri" panose="020F0502020204030204" pitchFamily="34" charset="0"/>
              </a:rPr>
              <a:t>apnoea</a:t>
            </a:r>
            <a:endParaRPr lang="en-US" sz="3200" dirty="0">
              <a:latin typeface="Calibri" panose="020F0502020204030204" pitchFamily="34" charset="0"/>
              <a:ea typeface="Calibri" panose="020F0502020204030204" pitchFamily="34" charset="0"/>
            </a:endParaRPr>
          </a:p>
          <a:p>
            <a:pPr marL="342900" marR="0" lvl="0" indent="-342900">
              <a:spcBef>
                <a:spcPts val="275"/>
              </a:spcBef>
              <a:spcAft>
                <a:spcPts val="0"/>
              </a:spcAft>
              <a:buFont typeface="Arial" panose="020B0604020202020204" pitchFamily="34" charset="0"/>
              <a:buChar char="•"/>
              <a:tabLst>
                <a:tab pos="942975" algn="l"/>
              </a:tabLst>
            </a:pPr>
            <a:r>
              <a:rPr lang="en-US" sz="3200" spc="-15" dirty="0">
                <a:latin typeface="Calibri" panose="020F0502020204030204" pitchFamily="34" charset="0"/>
                <a:ea typeface="Calibri" panose="020F0502020204030204" pitchFamily="34" charset="0"/>
              </a:rPr>
              <a:t>Cholesterol</a:t>
            </a:r>
            <a:r>
              <a:rPr lang="en-US" sz="3200" spc="10" dirty="0">
                <a:latin typeface="Calibri" panose="020F0502020204030204" pitchFamily="34" charset="0"/>
                <a:ea typeface="Calibri" panose="020F0502020204030204" pitchFamily="34" charset="0"/>
              </a:rPr>
              <a:t> </a:t>
            </a:r>
            <a:r>
              <a:rPr lang="en-US" sz="3200" spc="-15" dirty="0">
                <a:latin typeface="Calibri" panose="020F0502020204030204" pitchFamily="34" charset="0"/>
                <a:ea typeface="Calibri" panose="020F0502020204030204" pitchFamily="34" charset="0"/>
              </a:rPr>
              <a:t>gallstones</a:t>
            </a:r>
            <a:endParaRPr lang="en-US" sz="3200" dirty="0">
              <a:latin typeface="Calibri" panose="020F0502020204030204" pitchFamily="34" charset="0"/>
              <a:ea typeface="Calibri" panose="020F0502020204030204" pitchFamily="34" charset="0"/>
            </a:endParaRPr>
          </a:p>
          <a:p>
            <a:pPr marL="342900" marR="0" lvl="0" indent="-342900">
              <a:spcBef>
                <a:spcPts val="280"/>
              </a:spcBef>
              <a:spcAft>
                <a:spcPts val="0"/>
              </a:spcAft>
              <a:buFont typeface="Arial" panose="020B0604020202020204" pitchFamily="34" charset="0"/>
              <a:buChar char="•"/>
              <a:tabLst>
                <a:tab pos="942975" algn="l"/>
              </a:tabLst>
            </a:pPr>
            <a:r>
              <a:rPr lang="en-US" sz="3200" spc="-15" dirty="0">
                <a:latin typeface="Calibri" panose="020F0502020204030204" pitchFamily="34" charset="0"/>
                <a:ea typeface="Calibri" panose="020F0502020204030204" pitchFamily="34" charset="0"/>
              </a:rPr>
              <a:t>Others…….</a:t>
            </a:r>
            <a:endParaRPr lang="en-US" sz="3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987283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914400" y="471898"/>
            <a:ext cx="6857999" cy="5535202"/>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5.jpeg">
            <a:extLst>
              <a:ext uri="{FF2B5EF4-FFF2-40B4-BE49-F238E27FC236}">
                <a16:creationId xmlns:a16="http://schemas.microsoft.com/office/drawing/2014/main" id="{15B821B2-DB6D-442A-A14F-15B165A10067}"/>
              </a:ext>
            </a:extLst>
          </p:cNvPr>
          <p:cNvPicPr/>
          <p:nvPr/>
        </p:nvPicPr>
        <p:blipFill>
          <a:blip r:embed="rId2" cstate="print"/>
          <a:stretch>
            <a:fillRect/>
          </a:stretch>
        </p:blipFill>
        <p:spPr>
          <a:xfrm>
            <a:off x="990600" y="685800"/>
            <a:ext cx="6934200" cy="5410200"/>
          </a:xfrm>
          <a:prstGeom prst="rect">
            <a:avLst/>
          </a:prstGeom>
        </p:spPr>
      </p:pic>
    </p:spTree>
    <p:extLst>
      <p:ext uri="{BB962C8B-B14F-4D97-AF65-F5344CB8AC3E}">
        <p14:creationId xmlns:p14="http://schemas.microsoft.com/office/powerpoint/2010/main" val="265049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3.jpeg">
            <a:extLst>
              <a:ext uri="{FF2B5EF4-FFF2-40B4-BE49-F238E27FC236}">
                <a16:creationId xmlns:a16="http://schemas.microsoft.com/office/drawing/2014/main" id="{CC538CF5-6D5E-49E7-B509-2ACEE85A22BF}"/>
              </a:ext>
            </a:extLst>
          </p:cNvPr>
          <p:cNvPicPr/>
          <p:nvPr/>
        </p:nvPicPr>
        <p:blipFill>
          <a:blip r:embed="rId2" cstate="print"/>
          <a:stretch>
            <a:fillRect/>
          </a:stretch>
        </p:blipFill>
        <p:spPr>
          <a:xfrm>
            <a:off x="1143000" y="1066800"/>
            <a:ext cx="6934199" cy="5029200"/>
          </a:xfrm>
          <a:prstGeom prst="rect">
            <a:avLst/>
          </a:prstGeom>
        </p:spPr>
      </p:pic>
    </p:spTree>
    <p:extLst>
      <p:ext uri="{BB962C8B-B14F-4D97-AF65-F5344CB8AC3E}">
        <p14:creationId xmlns:p14="http://schemas.microsoft.com/office/powerpoint/2010/main" val="1712475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3.jpeg">
            <a:extLst>
              <a:ext uri="{FF2B5EF4-FFF2-40B4-BE49-F238E27FC236}">
                <a16:creationId xmlns:a16="http://schemas.microsoft.com/office/drawing/2014/main" id="{53C8443F-434A-42DA-9136-CAA755E7F054}"/>
              </a:ext>
            </a:extLst>
          </p:cNvPr>
          <p:cNvPicPr/>
          <p:nvPr/>
        </p:nvPicPr>
        <p:blipFill>
          <a:blip r:embed="rId2" cstate="print"/>
          <a:stretch>
            <a:fillRect/>
          </a:stretch>
        </p:blipFill>
        <p:spPr>
          <a:xfrm>
            <a:off x="990600" y="990600"/>
            <a:ext cx="7696199" cy="5181599"/>
          </a:xfrm>
          <a:prstGeom prst="rect">
            <a:avLst/>
          </a:prstGeom>
        </p:spPr>
      </p:pic>
    </p:spTree>
    <p:extLst>
      <p:ext uri="{BB962C8B-B14F-4D97-AF65-F5344CB8AC3E}">
        <p14:creationId xmlns:p14="http://schemas.microsoft.com/office/powerpoint/2010/main" val="1492071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png">
            <a:extLst>
              <a:ext uri="{FF2B5EF4-FFF2-40B4-BE49-F238E27FC236}">
                <a16:creationId xmlns:a16="http://schemas.microsoft.com/office/drawing/2014/main" id="{825F5356-04E5-4443-BBDE-671F15635F41}"/>
              </a:ext>
            </a:extLst>
          </p:cNvPr>
          <p:cNvPicPr/>
          <p:nvPr/>
        </p:nvPicPr>
        <p:blipFill>
          <a:blip r:embed="rId2" cstate="print"/>
          <a:stretch>
            <a:fillRect/>
          </a:stretch>
        </p:blipFill>
        <p:spPr>
          <a:xfrm>
            <a:off x="2208530" y="97790"/>
            <a:ext cx="4726940" cy="6662420"/>
          </a:xfrm>
          <a:prstGeom prst="rect">
            <a:avLst/>
          </a:prstGeom>
        </p:spPr>
      </p:pic>
    </p:spTree>
    <p:extLst>
      <p:ext uri="{BB962C8B-B14F-4D97-AF65-F5344CB8AC3E}">
        <p14:creationId xmlns:p14="http://schemas.microsoft.com/office/powerpoint/2010/main" val="893891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019">
            <a:extLst>
              <a:ext uri="{FF2B5EF4-FFF2-40B4-BE49-F238E27FC236}">
                <a16:creationId xmlns:a16="http://schemas.microsoft.com/office/drawing/2014/main" id="{1629CB95-3CDA-4A99-9620-6688FED8850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38200" y="914400"/>
            <a:ext cx="7162800" cy="5105400"/>
          </a:xfrm>
          <a:prstGeom prst="rect">
            <a:avLst/>
          </a:prstGeom>
          <a:noFill/>
          <a:ln>
            <a:noFill/>
          </a:ln>
        </p:spPr>
      </p:pic>
    </p:spTree>
    <p:extLst>
      <p:ext uri="{BB962C8B-B14F-4D97-AF65-F5344CB8AC3E}">
        <p14:creationId xmlns:p14="http://schemas.microsoft.com/office/powerpoint/2010/main" val="3290579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024">
            <a:extLst>
              <a:ext uri="{FF2B5EF4-FFF2-40B4-BE49-F238E27FC236}">
                <a16:creationId xmlns:a16="http://schemas.microsoft.com/office/drawing/2014/main" id="{87BAF8B4-1FA0-41D0-A589-9A60FB006C8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38200"/>
            <a:ext cx="7010400" cy="5410200"/>
          </a:xfrm>
          <a:prstGeom prst="rect">
            <a:avLst/>
          </a:prstGeom>
          <a:noFill/>
          <a:ln>
            <a:noFill/>
          </a:ln>
        </p:spPr>
      </p:pic>
    </p:spTree>
    <p:extLst>
      <p:ext uri="{BB962C8B-B14F-4D97-AF65-F5344CB8AC3E}">
        <p14:creationId xmlns:p14="http://schemas.microsoft.com/office/powerpoint/2010/main" val="2568539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025">
            <a:extLst>
              <a:ext uri="{FF2B5EF4-FFF2-40B4-BE49-F238E27FC236}">
                <a16:creationId xmlns:a16="http://schemas.microsoft.com/office/drawing/2014/main" id="{1A55BF62-2FCB-4259-8339-946CA1D9002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57200" y="838200"/>
            <a:ext cx="7620000" cy="5410200"/>
          </a:xfrm>
          <a:prstGeom prst="rect">
            <a:avLst/>
          </a:prstGeom>
          <a:noFill/>
          <a:ln>
            <a:noFill/>
          </a:ln>
        </p:spPr>
      </p:pic>
    </p:spTree>
    <p:extLst>
      <p:ext uri="{BB962C8B-B14F-4D97-AF65-F5344CB8AC3E}">
        <p14:creationId xmlns:p14="http://schemas.microsoft.com/office/powerpoint/2010/main" val="2327732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F70DC6-A0AB-4CFF-A7A5-35A75373E207}"/>
              </a:ext>
            </a:extLst>
          </p:cNvPr>
          <p:cNvPicPr/>
          <p:nvPr/>
        </p:nvPicPr>
        <p:blipFill>
          <a:blip r:embed="rId2"/>
          <a:stretch>
            <a:fillRect/>
          </a:stretch>
        </p:blipFill>
        <p:spPr>
          <a:xfrm>
            <a:off x="1524000" y="685800"/>
            <a:ext cx="6858000" cy="5562600"/>
          </a:xfrm>
          <a:prstGeom prst="rect">
            <a:avLst/>
          </a:prstGeom>
        </p:spPr>
      </p:pic>
    </p:spTree>
    <p:extLst>
      <p:ext uri="{BB962C8B-B14F-4D97-AF65-F5344CB8AC3E}">
        <p14:creationId xmlns:p14="http://schemas.microsoft.com/office/powerpoint/2010/main" val="3959353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buNone/>
            </a:pPr>
            <a:r>
              <a:rPr lang="en-US" sz="3200" dirty="0">
                <a:latin typeface="Times New Roman" pitchFamily="18" charset="0"/>
                <a:cs typeface="Times New Roman" pitchFamily="18" charset="0"/>
              </a:rPr>
              <a:t> Metabolic syndrome is also called</a:t>
            </a:r>
          </a:p>
          <a:p>
            <a:r>
              <a:rPr lang="en-US" sz="3200" dirty="0">
                <a:latin typeface="Times New Roman" pitchFamily="18" charset="0"/>
                <a:cs typeface="Times New Roman" pitchFamily="18" charset="0"/>
              </a:rPr>
              <a:t> Insulin resistance syndrome </a:t>
            </a:r>
          </a:p>
          <a:p>
            <a:r>
              <a:rPr lang="en-US" sz="3200" dirty="0">
                <a:latin typeface="Times New Roman" pitchFamily="18" charset="0"/>
                <a:cs typeface="Times New Roman" pitchFamily="18" charset="0"/>
              </a:rPr>
              <a:t> Syndrome X</a:t>
            </a:r>
          </a:p>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Polymetabolic</a:t>
            </a:r>
            <a:r>
              <a:rPr lang="en-US" sz="3200" dirty="0">
                <a:latin typeface="Times New Roman" pitchFamily="18" charset="0"/>
                <a:cs typeface="Times New Roman" pitchFamily="18" charset="0"/>
              </a:rPr>
              <a:t> syndrome </a:t>
            </a:r>
          </a:p>
          <a:p>
            <a:r>
              <a:rPr lang="en-US" sz="3200" dirty="0">
                <a:latin typeface="Times New Roman" pitchFamily="18" charset="0"/>
                <a:cs typeface="Times New Roman" pitchFamily="18" charset="0"/>
              </a:rPr>
              <a:t> Deadly quartet</a:t>
            </a:r>
          </a:p>
          <a:p>
            <a:r>
              <a:rPr lang="en-US" sz="3200" dirty="0">
                <a:latin typeface="Times New Roman" pitchFamily="18" charset="0"/>
                <a:cs typeface="Times New Roman" pitchFamily="18" charset="0"/>
              </a:rPr>
              <a:t> Civilization syndrome</a:t>
            </a:r>
          </a:p>
          <a:p>
            <a:endParaRPr lang="en-US" sz="3200" dirty="0">
              <a:latin typeface="Times New Roman" pitchFamily="18" charset="0"/>
              <a:cs typeface="Times New Roman" pitchFamily="18" charset="0"/>
            </a:endParaRPr>
          </a:p>
          <a:p>
            <a:pPr algn="r">
              <a:buNone/>
            </a:pPr>
            <a:r>
              <a:rPr lang="en-US" sz="1800" dirty="0" err="1"/>
              <a:t>Amaia</a:t>
            </a:r>
            <a:r>
              <a:rPr lang="en-US" sz="1800" dirty="0"/>
              <a:t> </a:t>
            </a:r>
            <a:r>
              <a:rPr lang="en-US" sz="1800" dirty="0" err="1"/>
              <a:t>Rodríguez</a:t>
            </a:r>
            <a:r>
              <a:rPr lang="en-US" sz="1800" dirty="0"/>
              <a:t> et al. 2017</a:t>
            </a:r>
          </a:p>
        </p:txBody>
      </p:sp>
      <p:sp>
        <p:nvSpPr>
          <p:cNvPr id="3" name="Title 2"/>
          <p:cNvSpPr>
            <a:spLocks noGrp="1"/>
          </p:cNvSpPr>
          <p:nvPr>
            <p:ph type="title"/>
          </p:nvPr>
        </p:nvSpPr>
        <p:spPr/>
        <p:txBody>
          <a:bodyPr>
            <a:normAutofit fontScale="90000"/>
          </a:bodyPr>
          <a:lstStyle/>
          <a:p>
            <a:r>
              <a:rPr lang="en-US" sz="3600" dirty="0">
                <a:effectLst>
                  <a:outerShdw blurRad="38100" dist="38100" dir="2700000" algn="tl">
                    <a:srgbClr val="000000">
                      <a:alpha val="43137"/>
                    </a:srgbClr>
                  </a:outerShdw>
                </a:effectLst>
                <a:latin typeface="Times New Roman" pitchFamily="18" charset="0"/>
                <a:cs typeface="Times New Roman" pitchFamily="18" charset="0"/>
              </a:rPr>
              <a:t>     Alternative names for </a:t>
            </a:r>
            <a:r>
              <a:rPr lang="en-US" sz="3600" dirty="0">
                <a:latin typeface="Times New Roman" pitchFamily="18" charset="0"/>
                <a:cs typeface="Times New Roman" pitchFamily="18" charset="0"/>
              </a:rPr>
              <a:t>Metabolic syndrome </a:t>
            </a:r>
          </a:p>
        </p:txBody>
      </p:sp>
    </p:spTree>
    <p:extLst>
      <p:ext uri="{BB962C8B-B14F-4D97-AF65-F5344CB8AC3E}">
        <p14:creationId xmlns:p14="http://schemas.microsoft.com/office/powerpoint/2010/main" val="2175317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7.jpeg">
            <a:extLst>
              <a:ext uri="{FF2B5EF4-FFF2-40B4-BE49-F238E27FC236}">
                <a16:creationId xmlns:a16="http://schemas.microsoft.com/office/drawing/2014/main" id="{A97A2DE5-53B6-47F0-B89D-BD7D9B680BE2}"/>
              </a:ext>
            </a:extLst>
          </p:cNvPr>
          <p:cNvPicPr/>
          <p:nvPr/>
        </p:nvPicPr>
        <p:blipFill>
          <a:blip r:embed="rId2" cstate="print"/>
          <a:stretch>
            <a:fillRect/>
          </a:stretch>
        </p:blipFill>
        <p:spPr>
          <a:xfrm>
            <a:off x="1600200" y="1179830"/>
            <a:ext cx="5867400" cy="4916170"/>
          </a:xfrm>
          <a:prstGeom prst="rect">
            <a:avLst/>
          </a:prstGeom>
        </p:spPr>
      </p:pic>
    </p:spTree>
    <p:extLst>
      <p:ext uri="{BB962C8B-B14F-4D97-AF65-F5344CB8AC3E}">
        <p14:creationId xmlns:p14="http://schemas.microsoft.com/office/powerpoint/2010/main" val="2348400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5.jpeg" descr="Image of Fig. 1">
            <a:extLst>
              <a:ext uri="{FF2B5EF4-FFF2-40B4-BE49-F238E27FC236}">
                <a16:creationId xmlns:a16="http://schemas.microsoft.com/office/drawing/2014/main" id="{224D3D91-133D-4E4A-9A40-385B9CADB12F}"/>
              </a:ext>
            </a:extLst>
          </p:cNvPr>
          <p:cNvPicPr/>
          <p:nvPr/>
        </p:nvPicPr>
        <p:blipFill>
          <a:blip r:embed="rId2" cstate="print"/>
          <a:stretch>
            <a:fillRect/>
          </a:stretch>
        </p:blipFill>
        <p:spPr>
          <a:xfrm>
            <a:off x="1143000" y="990600"/>
            <a:ext cx="6857999" cy="5105400"/>
          </a:xfrm>
          <a:prstGeom prst="rect">
            <a:avLst/>
          </a:prstGeom>
        </p:spPr>
      </p:pic>
    </p:spTree>
    <p:extLst>
      <p:ext uri="{BB962C8B-B14F-4D97-AF65-F5344CB8AC3E}">
        <p14:creationId xmlns:p14="http://schemas.microsoft.com/office/powerpoint/2010/main" val="1566565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a:latin typeface="Times New Roman" pitchFamily="18" charset="0"/>
                <a:cs typeface="Times New Roman" pitchFamily="18" charset="0"/>
              </a:rPr>
              <a:t>  Clinically </a:t>
            </a:r>
            <a:r>
              <a:rPr lang="en-US" dirty="0" err="1">
                <a:latin typeface="Times New Roman" pitchFamily="18" charset="0"/>
                <a:cs typeface="Times New Roman" pitchFamily="18" charset="0"/>
              </a:rPr>
              <a:t>MetS</a:t>
            </a:r>
            <a:r>
              <a:rPr lang="en-US" dirty="0">
                <a:latin typeface="Times New Roman" pitchFamily="18" charset="0"/>
                <a:cs typeface="Times New Roman" pitchFamily="18" charset="0"/>
              </a:rPr>
              <a:t> syndrome is diagnosed on the following criteria:</a:t>
            </a:r>
          </a:p>
          <a:p>
            <a:r>
              <a:rPr lang="en-US" dirty="0">
                <a:latin typeface="Times New Roman" pitchFamily="18" charset="0"/>
                <a:cs typeface="Times New Roman" pitchFamily="18" charset="0"/>
              </a:rPr>
              <a:t>Abdominal obesity/waist circumference ( ≥94-102 cm in men </a:t>
            </a:r>
            <a:r>
              <a:rPr lang="en-US">
                <a:latin typeface="Times New Roman" pitchFamily="18" charset="0"/>
                <a:cs typeface="Times New Roman" pitchFamily="18" charset="0"/>
              </a:rPr>
              <a:t>or ≥ 80-88 </a:t>
            </a:r>
            <a:r>
              <a:rPr lang="en-US" dirty="0">
                <a:latin typeface="Times New Roman" pitchFamily="18" charset="0"/>
                <a:cs typeface="Times New Roman" pitchFamily="18" charset="0"/>
              </a:rPr>
              <a:t>cm in women)</a:t>
            </a:r>
          </a:p>
          <a:p>
            <a:r>
              <a:rPr lang="en-US" dirty="0">
                <a:latin typeface="Times New Roman" pitchFamily="18" charset="0"/>
                <a:cs typeface="Times New Roman" pitchFamily="18" charset="0"/>
              </a:rPr>
              <a:t>High Blood pressure ( ≥130/85 mm Hg)</a:t>
            </a:r>
          </a:p>
          <a:p>
            <a:r>
              <a:rPr lang="en-US" dirty="0">
                <a:latin typeface="Times New Roman" pitchFamily="18" charset="0"/>
                <a:cs typeface="Times New Roman" pitchFamily="18" charset="0"/>
              </a:rPr>
              <a:t>Abnormal fasting glucose ( ≥100 mg/</a:t>
            </a:r>
            <a:r>
              <a:rPr lang="en-US" dirty="0" err="1">
                <a:latin typeface="Times New Roman" pitchFamily="18" charset="0"/>
                <a:cs typeface="Times New Roman" pitchFamily="18" charset="0"/>
              </a:rPr>
              <a:t>dL</a:t>
            </a:r>
            <a:r>
              <a:rPr lang="en-US" dirty="0">
                <a:latin typeface="Times New Roman" pitchFamily="18" charset="0"/>
                <a:cs typeface="Times New Roman" pitchFamily="18" charset="0"/>
              </a:rPr>
              <a:t>)’</a:t>
            </a:r>
          </a:p>
          <a:p>
            <a:r>
              <a:rPr lang="en-US" dirty="0">
                <a:latin typeface="Times New Roman" pitchFamily="18" charset="0"/>
                <a:cs typeface="Times New Roman" pitchFamily="18" charset="0"/>
              </a:rPr>
              <a:t> Elevated Triglycerides ( ≥150 mg/</a:t>
            </a:r>
            <a:r>
              <a:rPr lang="en-US" dirty="0" err="1">
                <a:latin typeface="Times New Roman" pitchFamily="18" charset="0"/>
                <a:cs typeface="Times New Roman" pitchFamily="18" charset="0"/>
              </a:rPr>
              <a:t>dL</a:t>
            </a:r>
            <a:r>
              <a:rPr lang="en-US" dirty="0">
                <a:latin typeface="Times New Roman" pitchFamily="18" charset="0"/>
                <a:cs typeface="Times New Roman" pitchFamily="18" charset="0"/>
              </a:rPr>
              <a:t>)</a:t>
            </a:r>
          </a:p>
          <a:p>
            <a:r>
              <a:rPr lang="en-US" dirty="0">
                <a:latin typeface="Times New Roman" pitchFamily="18" charset="0"/>
                <a:cs typeface="Times New Roman" pitchFamily="18" charset="0"/>
              </a:rPr>
              <a:t>Low HDL ( Males &lt;40 mg/</a:t>
            </a:r>
            <a:r>
              <a:rPr lang="en-US" dirty="0" err="1">
                <a:latin typeface="Times New Roman" pitchFamily="18" charset="0"/>
                <a:cs typeface="Times New Roman" pitchFamily="18" charset="0"/>
              </a:rPr>
              <a:t>dL</a:t>
            </a:r>
            <a:r>
              <a:rPr lang="en-US" dirty="0">
                <a:latin typeface="Times New Roman" pitchFamily="18" charset="0"/>
                <a:cs typeface="Times New Roman" pitchFamily="18" charset="0"/>
              </a:rPr>
              <a:t>; Females&lt;50 mg/</a:t>
            </a:r>
            <a:r>
              <a:rPr lang="en-US" dirty="0" err="1">
                <a:latin typeface="Times New Roman" pitchFamily="18" charset="0"/>
                <a:cs typeface="Times New Roman" pitchFamily="18" charset="0"/>
              </a:rPr>
              <a:t>dL</a:t>
            </a:r>
            <a:r>
              <a:rPr lang="en-US" dirty="0">
                <a:latin typeface="Times New Roman" pitchFamily="18" charset="0"/>
                <a:cs typeface="Times New Roman" pitchFamily="18" charset="0"/>
              </a:rPr>
              <a:t>)</a:t>
            </a:r>
          </a:p>
        </p:txBody>
      </p:sp>
      <p:sp>
        <p:nvSpPr>
          <p:cNvPr id="3" name="Title 2"/>
          <p:cNvSpPr>
            <a:spLocks noGrp="1"/>
          </p:cNvSpPr>
          <p:nvPr>
            <p:ph type="title"/>
          </p:nvPr>
        </p:nvSpPr>
        <p:spPr/>
        <p:txBody>
          <a:bodyPr>
            <a:normAutofit/>
          </a:bodyPr>
          <a:lstStyle/>
          <a:p>
            <a:pPr algn="just"/>
            <a:r>
              <a:rPr lang="en-US" sz="4000" dirty="0" err="1">
                <a:latin typeface="Times New Roman" pitchFamily="18" charset="0"/>
                <a:cs typeface="Times New Roman" pitchFamily="18" charset="0"/>
              </a:rPr>
              <a:t>Digonosis</a:t>
            </a:r>
            <a:r>
              <a:rPr lang="en-US" sz="4000" dirty="0">
                <a:latin typeface="Times New Roman" pitchFamily="18" charset="0"/>
                <a:cs typeface="Times New Roman" pitchFamily="18" charset="0"/>
              </a:rPr>
              <a:t> Criteria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A22FF5C-0448-4F9E-84E3-04735BEC0B57}"/>
              </a:ext>
            </a:extLst>
          </p:cNvPr>
          <p:cNvGraphicFramePr>
            <a:graphicFrameLocks noGrp="1"/>
          </p:cNvGraphicFramePr>
          <p:nvPr>
            <p:extLst>
              <p:ext uri="{D42A27DB-BD31-4B8C-83A1-F6EECF244321}">
                <p14:modId xmlns:p14="http://schemas.microsoft.com/office/powerpoint/2010/main" val="982534100"/>
              </p:ext>
            </p:extLst>
          </p:nvPr>
        </p:nvGraphicFramePr>
        <p:xfrm>
          <a:off x="419101" y="0"/>
          <a:ext cx="8305798" cy="6807725"/>
        </p:xfrm>
        <a:graphic>
          <a:graphicData uri="http://schemas.openxmlformats.org/drawingml/2006/table">
            <a:tbl>
              <a:tblPr firstRow="1" firstCol="1" lastRow="1" lastCol="1" bandRow="1" bandCol="1">
                <a:tableStyleId>{5C22544A-7EE6-4342-B048-85BDC9FD1C3A}</a:tableStyleId>
              </a:tblPr>
              <a:tblGrid>
                <a:gridCol w="860279">
                  <a:extLst>
                    <a:ext uri="{9D8B030D-6E8A-4147-A177-3AD203B41FA5}">
                      <a16:colId xmlns:a16="http://schemas.microsoft.com/office/drawing/2014/main" val="73356092"/>
                    </a:ext>
                  </a:extLst>
                </a:gridCol>
                <a:gridCol w="1556300">
                  <a:extLst>
                    <a:ext uri="{9D8B030D-6E8A-4147-A177-3AD203B41FA5}">
                      <a16:colId xmlns:a16="http://schemas.microsoft.com/office/drawing/2014/main" val="2050789381"/>
                    </a:ext>
                  </a:extLst>
                </a:gridCol>
                <a:gridCol w="1512332">
                  <a:extLst>
                    <a:ext uri="{9D8B030D-6E8A-4147-A177-3AD203B41FA5}">
                      <a16:colId xmlns:a16="http://schemas.microsoft.com/office/drawing/2014/main" val="2466271804"/>
                    </a:ext>
                  </a:extLst>
                </a:gridCol>
                <a:gridCol w="1536389">
                  <a:extLst>
                    <a:ext uri="{9D8B030D-6E8A-4147-A177-3AD203B41FA5}">
                      <a16:colId xmlns:a16="http://schemas.microsoft.com/office/drawing/2014/main" val="3892059237"/>
                    </a:ext>
                  </a:extLst>
                </a:gridCol>
                <a:gridCol w="1535562">
                  <a:extLst>
                    <a:ext uri="{9D8B030D-6E8A-4147-A177-3AD203B41FA5}">
                      <a16:colId xmlns:a16="http://schemas.microsoft.com/office/drawing/2014/main" val="261199655"/>
                    </a:ext>
                  </a:extLst>
                </a:gridCol>
                <a:gridCol w="1304936">
                  <a:extLst>
                    <a:ext uri="{9D8B030D-6E8A-4147-A177-3AD203B41FA5}">
                      <a16:colId xmlns:a16="http://schemas.microsoft.com/office/drawing/2014/main" val="1005678717"/>
                    </a:ext>
                  </a:extLst>
                </a:gridCol>
              </a:tblGrid>
              <a:tr h="677002">
                <a:tc>
                  <a:txBody>
                    <a:bodyPr/>
                    <a:lstStyle/>
                    <a:p>
                      <a:pPr marL="0" marR="0">
                        <a:lnSpc>
                          <a:spcPct val="107000"/>
                        </a:lnSpc>
                        <a:spcBef>
                          <a:spcPts val="0"/>
                        </a:spcBef>
                        <a:spcAft>
                          <a:spcPts val="0"/>
                        </a:spcAft>
                      </a:pPr>
                      <a:r>
                        <a:rPr lang="en-US" sz="1600" dirty="0">
                          <a:effectLst/>
                          <a:latin typeface="Aldhabi" panose="020B0604020202020204" pitchFamily="2" charset="-78"/>
                          <a:cs typeface="Aldhabi" panose="020B0604020202020204" pitchFamily="2" charset="-78"/>
                        </a:rPr>
                        <a:t> </a:t>
                      </a:r>
                      <a:endParaRPr lang="en-US" sz="1600" dirty="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1750" marR="0">
                        <a:lnSpc>
                          <a:spcPct val="107000"/>
                        </a:lnSpc>
                        <a:spcBef>
                          <a:spcPts val="280"/>
                        </a:spcBef>
                        <a:spcAft>
                          <a:spcPts val="0"/>
                        </a:spcAft>
                      </a:pPr>
                      <a:r>
                        <a:rPr lang="en-US" sz="1600" dirty="0">
                          <a:effectLst/>
                          <a:latin typeface="Aldhabi" panose="020B0604020202020204" pitchFamily="2" charset="-78"/>
                          <a:cs typeface="Aldhabi" panose="020B0604020202020204" pitchFamily="2" charset="-78"/>
                        </a:rPr>
                        <a:t>IDF (Obesity + &gt;2)</a:t>
                      </a:r>
                      <a:endParaRPr lang="en-US" sz="1600" dirty="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5560" marR="0">
                        <a:lnSpc>
                          <a:spcPct val="107000"/>
                        </a:lnSpc>
                        <a:spcBef>
                          <a:spcPts val="280"/>
                        </a:spcBef>
                        <a:spcAft>
                          <a:spcPts val="0"/>
                        </a:spcAft>
                      </a:pPr>
                      <a:r>
                        <a:rPr lang="en-US" sz="1600">
                          <a:effectLst/>
                          <a:latin typeface="Aldhabi" panose="020B0604020202020204" pitchFamily="2" charset="-78"/>
                          <a:cs typeface="Aldhabi" panose="020B0604020202020204" pitchFamily="2" charset="-78"/>
                        </a:rPr>
                        <a:t>AHA(&gt;3)</a:t>
                      </a:r>
                      <a:endParaRPr lang="en-US" sz="16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5560" marR="0">
                        <a:lnSpc>
                          <a:spcPct val="107000"/>
                        </a:lnSpc>
                        <a:spcBef>
                          <a:spcPts val="280"/>
                        </a:spcBef>
                        <a:spcAft>
                          <a:spcPts val="0"/>
                        </a:spcAft>
                      </a:pPr>
                      <a:r>
                        <a:rPr lang="en-US" sz="1600">
                          <a:effectLst/>
                          <a:latin typeface="Aldhabi" panose="020B0604020202020204" pitchFamily="2" charset="-78"/>
                          <a:cs typeface="Aldhabi" panose="020B0604020202020204" pitchFamily="2" charset="-78"/>
                        </a:rPr>
                        <a:t>NCEP ATP III (&gt;3)</a:t>
                      </a:r>
                      <a:endParaRPr lang="en-US" sz="16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5560" marR="253365">
                        <a:lnSpc>
                          <a:spcPct val="107000"/>
                        </a:lnSpc>
                        <a:spcBef>
                          <a:spcPts val="280"/>
                        </a:spcBef>
                        <a:spcAft>
                          <a:spcPts val="0"/>
                        </a:spcAft>
                      </a:pPr>
                      <a:r>
                        <a:rPr lang="en-US" sz="1600">
                          <a:effectLst/>
                          <a:latin typeface="Aldhabi" panose="020B0604020202020204" pitchFamily="2" charset="-78"/>
                          <a:cs typeface="Aldhabi" panose="020B0604020202020204" pitchFamily="2" charset="-78"/>
                        </a:rPr>
                        <a:t>WHO( Insulin re- sistance/Diabetes + &gt;2)</a:t>
                      </a:r>
                      <a:endParaRPr lang="en-US" sz="16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4925" marR="0">
                        <a:lnSpc>
                          <a:spcPct val="107000"/>
                        </a:lnSpc>
                        <a:spcBef>
                          <a:spcPts val="280"/>
                        </a:spcBef>
                        <a:spcAft>
                          <a:spcPts val="0"/>
                        </a:spcAft>
                      </a:pPr>
                      <a:r>
                        <a:rPr lang="en-US" sz="1600">
                          <a:effectLst/>
                          <a:latin typeface="Aldhabi" panose="020B0604020202020204" pitchFamily="2" charset="-78"/>
                          <a:cs typeface="Aldhabi" panose="020B0604020202020204" pitchFamily="2" charset="-78"/>
                        </a:rPr>
                        <a:t>EGIR(hyperinsulinemia</a:t>
                      </a:r>
                    </a:p>
                    <a:p>
                      <a:pPr marL="34925" marR="0">
                        <a:lnSpc>
                          <a:spcPct val="107000"/>
                        </a:lnSpc>
                        <a:spcBef>
                          <a:spcPts val="5"/>
                        </a:spcBef>
                        <a:spcAft>
                          <a:spcPts val="0"/>
                        </a:spcAft>
                      </a:pPr>
                      <a:r>
                        <a:rPr lang="en-US" sz="1600">
                          <a:effectLst/>
                          <a:latin typeface="Aldhabi" panose="020B0604020202020204" pitchFamily="2" charset="-78"/>
                          <a:cs typeface="Aldhabi" panose="020B0604020202020204" pitchFamily="2" charset="-78"/>
                        </a:rPr>
                        <a:t>+ &gt;2)</a:t>
                      </a:r>
                      <a:endParaRPr lang="en-US" sz="16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extLst>
                  <a:ext uri="{0D108BD9-81ED-4DB2-BD59-A6C34878D82A}">
                    <a16:rowId xmlns:a16="http://schemas.microsoft.com/office/drawing/2014/main" val="665725982"/>
                  </a:ext>
                </a:extLst>
              </a:tr>
              <a:tr h="903894">
                <a:tc>
                  <a:txBody>
                    <a:bodyPr/>
                    <a:lstStyle/>
                    <a:p>
                      <a:pPr marL="31750" marR="0">
                        <a:lnSpc>
                          <a:spcPct val="107000"/>
                        </a:lnSpc>
                        <a:spcBef>
                          <a:spcPts val="285"/>
                        </a:spcBef>
                        <a:spcAft>
                          <a:spcPts val="0"/>
                        </a:spcAft>
                      </a:pPr>
                      <a:r>
                        <a:rPr lang="en-US" sz="1600">
                          <a:effectLst/>
                          <a:latin typeface="Aldhabi" panose="020B0604020202020204" pitchFamily="2" charset="-78"/>
                          <a:cs typeface="Aldhabi" panose="020B0604020202020204" pitchFamily="2" charset="-78"/>
                        </a:rPr>
                        <a:t>Obesity</a:t>
                      </a:r>
                      <a:endParaRPr lang="en-US" sz="16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1750" marR="161925">
                        <a:lnSpc>
                          <a:spcPct val="107000"/>
                        </a:lnSpc>
                        <a:spcBef>
                          <a:spcPts val="285"/>
                        </a:spcBef>
                        <a:spcAft>
                          <a:spcPts val="0"/>
                        </a:spcAft>
                      </a:pPr>
                      <a:r>
                        <a:rPr lang="en-US" sz="1600" dirty="0">
                          <a:effectLst/>
                          <a:latin typeface="Aldhabi" panose="020B0604020202020204" pitchFamily="2" charset="-78"/>
                          <a:cs typeface="Aldhabi" panose="020B0604020202020204" pitchFamily="2" charset="-78"/>
                        </a:rPr>
                        <a:t>BMI &gt;30kg/m2 or specific gender and ethnicity waist circumference cutoffs</a:t>
                      </a:r>
                      <a:endParaRPr lang="en-US" sz="1600" dirty="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5560" marR="139065">
                        <a:lnSpc>
                          <a:spcPct val="107000"/>
                        </a:lnSpc>
                        <a:spcBef>
                          <a:spcPts val="285"/>
                        </a:spcBef>
                        <a:spcAft>
                          <a:spcPts val="0"/>
                        </a:spcAft>
                      </a:pPr>
                      <a:r>
                        <a:rPr lang="en-US" sz="1600">
                          <a:effectLst/>
                          <a:latin typeface="Aldhabi" panose="020B0604020202020204" pitchFamily="2" charset="-78"/>
                          <a:cs typeface="Aldhabi" panose="020B0604020202020204" pitchFamily="2" charset="-78"/>
                        </a:rPr>
                        <a:t>Waist circumference for males &gt;40in, females&gt;35in</a:t>
                      </a:r>
                      <a:endParaRPr lang="en-US" sz="16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5560" marR="0">
                        <a:lnSpc>
                          <a:spcPct val="107000"/>
                        </a:lnSpc>
                        <a:spcBef>
                          <a:spcPts val="285"/>
                        </a:spcBef>
                        <a:spcAft>
                          <a:spcPts val="0"/>
                        </a:spcAft>
                      </a:pPr>
                      <a:r>
                        <a:rPr lang="en-US" sz="1600">
                          <a:effectLst/>
                          <a:latin typeface="Aldhabi" panose="020B0604020202020204" pitchFamily="2" charset="-78"/>
                          <a:cs typeface="Aldhabi" panose="020B0604020202020204" pitchFamily="2" charset="-78"/>
                        </a:rPr>
                        <a:t>Waist circumference for males</a:t>
                      </a:r>
                    </a:p>
                    <a:p>
                      <a:pPr marL="35560" marR="0">
                        <a:lnSpc>
                          <a:spcPct val="107000"/>
                        </a:lnSpc>
                        <a:spcBef>
                          <a:spcPts val="0"/>
                        </a:spcBef>
                        <a:spcAft>
                          <a:spcPts val="0"/>
                        </a:spcAft>
                      </a:pPr>
                      <a:r>
                        <a:rPr lang="en-US" sz="1600">
                          <a:effectLst/>
                          <a:latin typeface="Aldhabi" panose="020B0604020202020204" pitchFamily="2" charset="-78"/>
                          <a:cs typeface="Aldhabi" panose="020B0604020202020204" pitchFamily="2" charset="-78"/>
                        </a:rPr>
                        <a:t>&gt;40in, females&gt;35in</a:t>
                      </a:r>
                      <a:endParaRPr lang="en-US" sz="16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5560" marR="69215">
                        <a:lnSpc>
                          <a:spcPct val="107000"/>
                        </a:lnSpc>
                        <a:spcBef>
                          <a:spcPts val="285"/>
                        </a:spcBef>
                        <a:spcAft>
                          <a:spcPts val="0"/>
                        </a:spcAft>
                      </a:pPr>
                      <a:r>
                        <a:rPr lang="en-US" sz="1600">
                          <a:effectLst/>
                          <a:latin typeface="Aldhabi" panose="020B0604020202020204" pitchFamily="2" charset="-78"/>
                          <a:cs typeface="Aldhabi" panose="020B0604020202020204" pitchFamily="2" charset="-78"/>
                        </a:rPr>
                        <a:t>Waist/hip ratio&gt;0.9 in males and &gt;0.85 in females or BMI&gt;30kg/m2</a:t>
                      </a:r>
                      <a:endParaRPr lang="en-US" sz="16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4925" marR="72390">
                        <a:lnSpc>
                          <a:spcPct val="107000"/>
                        </a:lnSpc>
                        <a:spcBef>
                          <a:spcPts val="285"/>
                        </a:spcBef>
                        <a:spcAft>
                          <a:spcPts val="0"/>
                        </a:spcAft>
                      </a:pPr>
                      <a:r>
                        <a:rPr lang="en-US" sz="1600">
                          <a:effectLst/>
                          <a:latin typeface="Aldhabi" panose="020B0604020202020204" pitchFamily="2" charset="-78"/>
                          <a:cs typeface="Aldhabi" panose="020B0604020202020204" pitchFamily="2" charset="-78"/>
                        </a:rPr>
                        <a:t>Waist circumference for males</a:t>
                      </a:r>
                      <a:r>
                        <a:rPr lang="en-US" sz="1600" u="sng">
                          <a:effectLst/>
                          <a:latin typeface="Aldhabi" panose="020B0604020202020204" pitchFamily="2" charset="-78"/>
                          <a:cs typeface="Aldhabi" panose="020B0604020202020204" pitchFamily="2" charset="-78"/>
                        </a:rPr>
                        <a:t> &gt;</a:t>
                      </a:r>
                      <a:r>
                        <a:rPr lang="en-US" sz="1600">
                          <a:effectLst/>
                          <a:latin typeface="Aldhabi" panose="020B0604020202020204" pitchFamily="2" charset="-78"/>
                          <a:cs typeface="Aldhabi" panose="020B0604020202020204" pitchFamily="2" charset="-78"/>
                        </a:rPr>
                        <a:t>94cm, fe- males&gt;80cm</a:t>
                      </a:r>
                      <a:endParaRPr lang="en-US" sz="16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extLst>
                  <a:ext uri="{0D108BD9-81ED-4DB2-BD59-A6C34878D82A}">
                    <a16:rowId xmlns:a16="http://schemas.microsoft.com/office/drawing/2014/main" val="1870872162"/>
                  </a:ext>
                </a:extLst>
              </a:tr>
              <a:tr h="814307">
                <a:tc>
                  <a:txBody>
                    <a:bodyPr/>
                    <a:lstStyle/>
                    <a:p>
                      <a:pPr marL="31750" marR="128905">
                        <a:lnSpc>
                          <a:spcPct val="107000"/>
                        </a:lnSpc>
                        <a:spcBef>
                          <a:spcPts val="285"/>
                        </a:spcBef>
                        <a:spcAft>
                          <a:spcPts val="0"/>
                        </a:spcAft>
                      </a:pPr>
                      <a:r>
                        <a:rPr lang="en-US" sz="1600">
                          <a:effectLst/>
                          <a:latin typeface="Aldhabi" panose="020B0604020202020204" pitchFamily="2" charset="-78"/>
                          <a:cs typeface="Aldhabi" panose="020B0604020202020204" pitchFamily="2" charset="-78"/>
                        </a:rPr>
                        <a:t>Elevated Tri- glycerides</a:t>
                      </a:r>
                      <a:endParaRPr lang="en-US" sz="16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1750" marR="0">
                        <a:lnSpc>
                          <a:spcPct val="107000"/>
                        </a:lnSpc>
                        <a:spcBef>
                          <a:spcPts val="285"/>
                        </a:spcBef>
                        <a:spcAft>
                          <a:spcPts val="0"/>
                        </a:spcAft>
                      </a:pPr>
                      <a:r>
                        <a:rPr lang="en-US" sz="1600">
                          <a:effectLst/>
                          <a:latin typeface="Aldhabi" panose="020B0604020202020204" pitchFamily="2" charset="-78"/>
                          <a:cs typeface="Aldhabi" panose="020B0604020202020204" pitchFamily="2" charset="-78"/>
                        </a:rPr>
                        <a:t>TG&gt;150mg/dL or treatment of this lipid abnormality</a:t>
                      </a:r>
                      <a:endParaRPr lang="en-US" sz="16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5560" marR="171450" algn="just">
                        <a:lnSpc>
                          <a:spcPct val="107000"/>
                        </a:lnSpc>
                        <a:spcBef>
                          <a:spcPts val="285"/>
                        </a:spcBef>
                        <a:spcAft>
                          <a:spcPts val="0"/>
                        </a:spcAft>
                      </a:pPr>
                      <a:r>
                        <a:rPr lang="en-US" sz="1600" dirty="0">
                          <a:effectLst/>
                          <a:latin typeface="Aldhabi" panose="020B0604020202020204" pitchFamily="2" charset="-78"/>
                          <a:cs typeface="Aldhabi" panose="020B0604020202020204" pitchFamily="2" charset="-78"/>
                        </a:rPr>
                        <a:t>Fasting TG&gt;150mg/dL or treatment of this lipid ab- normality</a:t>
                      </a:r>
                      <a:endParaRPr lang="en-US" sz="1600" dirty="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5560" marR="90170">
                        <a:lnSpc>
                          <a:spcPct val="107000"/>
                        </a:lnSpc>
                        <a:spcBef>
                          <a:spcPts val="285"/>
                        </a:spcBef>
                        <a:spcAft>
                          <a:spcPts val="0"/>
                        </a:spcAft>
                      </a:pPr>
                      <a:r>
                        <a:rPr lang="en-US" sz="1600">
                          <a:effectLst/>
                          <a:latin typeface="Aldhabi" panose="020B0604020202020204" pitchFamily="2" charset="-78"/>
                          <a:cs typeface="Aldhabi" panose="020B0604020202020204" pitchFamily="2" charset="-78"/>
                        </a:rPr>
                        <a:t>TG&gt;150mg/dL or treatment of this lipid abnormality</a:t>
                      </a:r>
                      <a:endParaRPr lang="en-US" sz="16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5560" marR="0">
                        <a:lnSpc>
                          <a:spcPct val="107000"/>
                        </a:lnSpc>
                        <a:spcBef>
                          <a:spcPts val="285"/>
                        </a:spcBef>
                        <a:spcAft>
                          <a:spcPts val="0"/>
                        </a:spcAft>
                      </a:pPr>
                      <a:r>
                        <a:rPr lang="en-US" sz="1600">
                          <a:effectLst/>
                          <a:latin typeface="Aldhabi" panose="020B0604020202020204" pitchFamily="2" charset="-78"/>
                          <a:cs typeface="Aldhabi" panose="020B0604020202020204" pitchFamily="2" charset="-78"/>
                        </a:rPr>
                        <a:t>TG&gt;150mg/dL</a:t>
                      </a:r>
                      <a:endParaRPr lang="en-US" sz="16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4925" marR="0">
                        <a:lnSpc>
                          <a:spcPct val="107000"/>
                        </a:lnSpc>
                        <a:spcBef>
                          <a:spcPts val="285"/>
                        </a:spcBef>
                        <a:spcAft>
                          <a:spcPts val="0"/>
                        </a:spcAft>
                      </a:pPr>
                      <a:r>
                        <a:rPr lang="en-US" sz="1600">
                          <a:effectLst/>
                          <a:latin typeface="Aldhabi" panose="020B0604020202020204" pitchFamily="2" charset="-78"/>
                          <a:cs typeface="Aldhabi" panose="020B0604020202020204" pitchFamily="2" charset="-78"/>
                        </a:rPr>
                        <a:t>TG</a:t>
                      </a:r>
                      <a:r>
                        <a:rPr lang="en-US" sz="1600" u="sng">
                          <a:effectLst/>
                          <a:latin typeface="Aldhabi" panose="020B0604020202020204" pitchFamily="2" charset="-78"/>
                          <a:cs typeface="Aldhabi" panose="020B0604020202020204" pitchFamily="2" charset="-78"/>
                        </a:rPr>
                        <a:t> &gt;</a:t>
                      </a:r>
                      <a:r>
                        <a:rPr lang="en-US" sz="1600">
                          <a:effectLst/>
                          <a:latin typeface="Aldhabi" panose="020B0604020202020204" pitchFamily="2" charset="-78"/>
                          <a:cs typeface="Aldhabi" panose="020B0604020202020204" pitchFamily="2" charset="-78"/>
                        </a:rPr>
                        <a:t>177mg/dL</a:t>
                      </a:r>
                      <a:endParaRPr lang="en-US" sz="16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extLst>
                  <a:ext uri="{0D108BD9-81ED-4DB2-BD59-A6C34878D82A}">
                    <a16:rowId xmlns:a16="http://schemas.microsoft.com/office/drawing/2014/main" val="500850613"/>
                  </a:ext>
                </a:extLst>
              </a:tr>
              <a:tr h="1130784">
                <a:tc>
                  <a:txBody>
                    <a:bodyPr/>
                    <a:lstStyle/>
                    <a:p>
                      <a:pPr marL="31750" marR="0">
                        <a:lnSpc>
                          <a:spcPct val="107000"/>
                        </a:lnSpc>
                        <a:spcBef>
                          <a:spcPts val="280"/>
                        </a:spcBef>
                        <a:spcAft>
                          <a:spcPts val="0"/>
                        </a:spcAft>
                      </a:pPr>
                      <a:r>
                        <a:rPr lang="en-US" sz="1600">
                          <a:effectLst/>
                          <a:latin typeface="Aldhabi" panose="020B0604020202020204" pitchFamily="2" charset="-78"/>
                          <a:cs typeface="Aldhabi" panose="020B0604020202020204" pitchFamily="2" charset="-78"/>
                        </a:rPr>
                        <a:t>Decreased HDL</a:t>
                      </a:r>
                      <a:endParaRPr lang="en-US" sz="16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1750" marR="0">
                        <a:lnSpc>
                          <a:spcPct val="107000"/>
                        </a:lnSpc>
                        <a:spcBef>
                          <a:spcPts val="280"/>
                        </a:spcBef>
                        <a:spcAft>
                          <a:spcPts val="0"/>
                        </a:spcAft>
                      </a:pPr>
                      <a:r>
                        <a:rPr lang="en-US" sz="1600">
                          <a:effectLst/>
                          <a:latin typeface="Aldhabi" panose="020B0604020202020204" pitchFamily="2" charset="-78"/>
                          <a:cs typeface="Aldhabi" panose="020B0604020202020204" pitchFamily="2" charset="-78"/>
                        </a:rPr>
                        <a:t>HDL &lt;40mg/dL in males and</a:t>
                      </a:r>
                    </a:p>
                    <a:p>
                      <a:pPr marL="31750" marR="0">
                        <a:lnSpc>
                          <a:spcPct val="107000"/>
                        </a:lnSpc>
                        <a:spcBef>
                          <a:spcPts val="0"/>
                        </a:spcBef>
                        <a:spcAft>
                          <a:spcPts val="0"/>
                        </a:spcAft>
                      </a:pPr>
                      <a:r>
                        <a:rPr lang="en-US" sz="1600">
                          <a:effectLst/>
                          <a:latin typeface="Aldhabi" panose="020B0604020202020204" pitchFamily="2" charset="-78"/>
                          <a:cs typeface="Aldhabi" panose="020B0604020202020204" pitchFamily="2" charset="-78"/>
                        </a:rPr>
                        <a:t>&lt;50mg/dL in females or specific treatment for this lipid abnormality</a:t>
                      </a:r>
                      <a:endParaRPr lang="en-US" sz="16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5560" marR="0">
                        <a:lnSpc>
                          <a:spcPct val="107000"/>
                        </a:lnSpc>
                        <a:spcBef>
                          <a:spcPts val="280"/>
                        </a:spcBef>
                        <a:spcAft>
                          <a:spcPts val="0"/>
                        </a:spcAft>
                      </a:pPr>
                      <a:r>
                        <a:rPr lang="en-US" sz="1600" dirty="0">
                          <a:effectLst/>
                          <a:latin typeface="Aldhabi" panose="020B0604020202020204" pitchFamily="2" charset="-78"/>
                          <a:cs typeface="Aldhabi" panose="020B0604020202020204" pitchFamily="2" charset="-78"/>
                        </a:rPr>
                        <a:t>HDL&lt;40mg/dL in males and</a:t>
                      </a:r>
                    </a:p>
                    <a:p>
                      <a:pPr marL="35560" marR="139700">
                        <a:lnSpc>
                          <a:spcPct val="107000"/>
                        </a:lnSpc>
                        <a:spcBef>
                          <a:spcPts val="0"/>
                        </a:spcBef>
                        <a:spcAft>
                          <a:spcPts val="0"/>
                        </a:spcAft>
                      </a:pPr>
                      <a:r>
                        <a:rPr lang="en-US" sz="1600" dirty="0">
                          <a:effectLst/>
                          <a:latin typeface="Aldhabi" panose="020B0604020202020204" pitchFamily="2" charset="-78"/>
                          <a:cs typeface="Aldhabi" panose="020B0604020202020204" pitchFamily="2" charset="-78"/>
                        </a:rPr>
                        <a:t>&lt;50mg/dL in females or treatment for this lipid ab- normality</a:t>
                      </a:r>
                      <a:endParaRPr lang="en-US" sz="1600" dirty="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5560" marR="0">
                        <a:lnSpc>
                          <a:spcPct val="107000"/>
                        </a:lnSpc>
                        <a:spcBef>
                          <a:spcPts val="280"/>
                        </a:spcBef>
                        <a:spcAft>
                          <a:spcPts val="0"/>
                        </a:spcAft>
                      </a:pPr>
                      <a:r>
                        <a:rPr lang="en-US" sz="1600" dirty="0">
                          <a:effectLst/>
                          <a:latin typeface="Aldhabi" panose="020B0604020202020204" pitchFamily="2" charset="-78"/>
                          <a:cs typeface="Aldhabi" panose="020B0604020202020204" pitchFamily="2" charset="-78"/>
                        </a:rPr>
                        <a:t>HDL&lt;40mg/dL in males and</a:t>
                      </a:r>
                    </a:p>
                    <a:p>
                      <a:pPr marL="35560" marR="158115">
                        <a:lnSpc>
                          <a:spcPct val="107000"/>
                        </a:lnSpc>
                        <a:spcBef>
                          <a:spcPts val="0"/>
                        </a:spcBef>
                        <a:spcAft>
                          <a:spcPts val="0"/>
                        </a:spcAft>
                      </a:pPr>
                      <a:r>
                        <a:rPr lang="en-US" sz="1600" dirty="0">
                          <a:effectLst/>
                          <a:latin typeface="Aldhabi" panose="020B0604020202020204" pitchFamily="2" charset="-78"/>
                          <a:cs typeface="Aldhabi" panose="020B0604020202020204" pitchFamily="2" charset="-78"/>
                        </a:rPr>
                        <a:t>&lt;50mg/dL in females or treatment for this lipid ab- normality</a:t>
                      </a:r>
                      <a:endParaRPr lang="en-US" sz="1600" dirty="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5560" marR="0">
                        <a:lnSpc>
                          <a:spcPct val="107000"/>
                        </a:lnSpc>
                        <a:spcBef>
                          <a:spcPts val="280"/>
                        </a:spcBef>
                        <a:spcAft>
                          <a:spcPts val="0"/>
                        </a:spcAft>
                      </a:pPr>
                      <a:r>
                        <a:rPr lang="en-US" sz="1600">
                          <a:effectLst/>
                          <a:latin typeface="Aldhabi" panose="020B0604020202020204" pitchFamily="2" charset="-78"/>
                          <a:cs typeface="Aldhabi" panose="020B0604020202020204" pitchFamily="2" charset="-78"/>
                        </a:rPr>
                        <a:t>HDL&lt;35mg/dL in males and</a:t>
                      </a:r>
                    </a:p>
                    <a:p>
                      <a:pPr marL="35560" marR="0">
                        <a:lnSpc>
                          <a:spcPct val="107000"/>
                        </a:lnSpc>
                        <a:spcBef>
                          <a:spcPts val="0"/>
                        </a:spcBef>
                        <a:spcAft>
                          <a:spcPts val="0"/>
                        </a:spcAft>
                      </a:pPr>
                      <a:r>
                        <a:rPr lang="en-US" sz="1600">
                          <a:effectLst/>
                          <a:latin typeface="Aldhabi" panose="020B0604020202020204" pitchFamily="2" charset="-78"/>
                          <a:cs typeface="Aldhabi" panose="020B0604020202020204" pitchFamily="2" charset="-78"/>
                        </a:rPr>
                        <a:t>&lt;39mg/dL in females</a:t>
                      </a:r>
                      <a:endParaRPr lang="en-US" sz="16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4925" marR="0">
                        <a:lnSpc>
                          <a:spcPct val="107000"/>
                        </a:lnSpc>
                        <a:spcBef>
                          <a:spcPts val="280"/>
                        </a:spcBef>
                        <a:spcAft>
                          <a:spcPts val="0"/>
                        </a:spcAft>
                      </a:pPr>
                      <a:r>
                        <a:rPr lang="en-US" sz="1600">
                          <a:effectLst/>
                          <a:latin typeface="Aldhabi" panose="020B0604020202020204" pitchFamily="2" charset="-78"/>
                          <a:cs typeface="Aldhabi" panose="020B0604020202020204" pitchFamily="2" charset="-78"/>
                        </a:rPr>
                        <a:t>HDL&lt; 39 mg/dL</a:t>
                      </a:r>
                      <a:endParaRPr lang="en-US" sz="16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extLst>
                  <a:ext uri="{0D108BD9-81ED-4DB2-BD59-A6C34878D82A}">
                    <a16:rowId xmlns:a16="http://schemas.microsoft.com/office/drawing/2014/main" val="724536454"/>
                  </a:ext>
                </a:extLst>
              </a:tr>
              <a:tr h="1157972">
                <a:tc>
                  <a:txBody>
                    <a:bodyPr/>
                    <a:lstStyle/>
                    <a:p>
                      <a:pPr marL="31750" marR="0">
                        <a:lnSpc>
                          <a:spcPct val="107000"/>
                        </a:lnSpc>
                        <a:spcBef>
                          <a:spcPts val="285"/>
                        </a:spcBef>
                        <a:spcAft>
                          <a:spcPts val="0"/>
                        </a:spcAft>
                      </a:pPr>
                      <a:r>
                        <a:rPr lang="en-US" sz="1600" dirty="0">
                          <a:effectLst/>
                          <a:latin typeface="Aldhabi" panose="020B0604020202020204" pitchFamily="2" charset="-78"/>
                          <a:cs typeface="Aldhabi" panose="020B0604020202020204" pitchFamily="2" charset="-78"/>
                        </a:rPr>
                        <a:t>Hypertension</a:t>
                      </a:r>
                      <a:endParaRPr lang="en-US" sz="1600" dirty="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1750" marR="0">
                        <a:lnSpc>
                          <a:spcPct val="107000"/>
                        </a:lnSpc>
                        <a:spcBef>
                          <a:spcPts val="285"/>
                        </a:spcBef>
                        <a:spcAft>
                          <a:spcPts val="0"/>
                        </a:spcAft>
                      </a:pPr>
                      <a:r>
                        <a:rPr lang="en-US" sz="1600">
                          <a:effectLst/>
                          <a:latin typeface="Aldhabi" panose="020B0604020202020204" pitchFamily="2" charset="-78"/>
                          <a:cs typeface="Aldhabi" panose="020B0604020202020204" pitchFamily="2" charset="-78"/>
                        </a:rPr>
                        <a:t>SBP &gt;130 or DBP &gt;85 mm Hg</a:t>
                      </a:r>
                    </a:p>
                    <a:p>
                      <a:pPr marL="200025" marR="0">
                        <a:lnSpc>
                          <a:spcPts val="100"/>
                        </a:lnSpc>
                        <a:spcBef>
                          <a:spcPts val="0"/>
                        </a:spcBef>
                        <a:spcAft>
                          <a:spcPts val="0"/>
                        </a:spcAft>
                        <a:tabLst>
                          <a:tab pos="677545" algn="l"/>
                        </a:tabLst>
                      </a:pPr>
                      <a:r>
                        <a:rPr lang="en-US" sz="1600">
                          <a:effectLst/>
                          <a:latin typeface="Aldhabi" panose="020B0604020202020204" pitchFamily="2" charset="-78"/>
                          <a:cs typeface="Aldhabi" panose="020B0604020202020204" pitchFamily="2" charset="-78"/>
                        </a:rPr>
                        <a:t>	 </a:t>
                      </a:r>
                    </a:p>
                    <a:p>
                      <a:pPr marL="31750" marR="176530">
                        <a:lnSpc>
                          <a:spcPct val="107000"/>
                        </a:lnSpc>
                        <a:spcBef>
                          <a:spcPts val="0"/>
                        </a:spcBef>
                        <a:spcAft>
                          <a:spcPts val="0"/>
                        </a:spcAft>
                      </a:pPr>
                      <a:r>
                        <a:rPr lang="en-US" sz="1600">
                          <a:effectLst/>
                          <a:latin typeface="Aldhabi" panose="020B0604020202020204" pitchFamily="2" charset="-78"/>
                          <a:cs typeface="Aldhabi" panose="020B0604020202020204" pitchFamily="2" charset="-78"/>
                        </a:rPr>
                        <a:t>or treatment of previously diagnosed hypertension</a:t>
                      </a:r>
                      <a:endParaRPr lang="en-US" sz="16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5560" marR="64135">
                        <a:lnSpc>
                          <a:spcPct val="107000"/>
                        </a:lnSpc>
                        <a:spcBef>
                          <a:spcPts val="285"/>
                        </a:spcBef>
                        <a:spcAft>
                          <a:spcPts val="0"/>
                        </a:spcAft>
                      </a:pPr>
                      <a:r>
                        <a:rPr lang="en-US" sz="1600">
                          <a:effectLst/>
                          <a:latin typeface="Aldhabi" panose="020B0604020202020204" pitchFamily="2" charset="-78"/>
                          <a:cs typeface="Aldhabi" panose="020B0604020202020204" pitchFamily="2" charset="-78"/>
                        </a:rPr>
                        <a:t>BP&gt;130/85mm Hg or taking medication for hypertension</a:t>
                      </a:r>
                      <a:endParaRPr lang="en-US" sz="16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5560" marR="0">
                        <a:lnSpc>
                          <a:spcPct val="107000"/>
                        </a:lnSpc>
                        <a:spcBef>
                          <a:spcPts val="285"/>
                        </a:spcBef>
                        <a:spcAft>
                          <a:spcPts val="0"/>
                        </a:spcAft>
                      </a:pPr>
                      <a:r>
                        <a:rPr lang="en-US" sz="1600" dirty="0">
                          <a:effectLst/>
                          <a:latin typeface="Aldhabi" panose="020B0604020202020204" pitchFamily="2" charset="-78"/>
                          <a:cs typeface="Aldhabi" panose="020B0604020202020204" pitchFamily="2" charset="-78"/>
                        </a:rPr>
                        <a:t>SBP &gt;130 or DBP &gt;85 mm Hg</a:t>
                      </a:r>
                    </a:p>
                    <a:p>
                      <a:pPr marL="199390" marR="0">
                        <a:lnSpc>
                          <a:spcPts val="100"/>
                        </a:lnSpc>
                        <a:spcBef>
                          <a:spcPts val="0"/>
                        </a:spcBef>
                        <a:spcAft>
                          <a:spcPts val="0"/>
                        </a:spcAft>
                        <a:tabLst>
                          <a:tab pos="677545" algn="l"/>
                        </a:tabLst>
                      </a:pPr>
                      <a:r>
                        <a:rPr lang="en-US" sz="1600" dirty="0">
                          <a:effectLst/>
                          <a:latin typeface="Aldhabi" panose="020B0604020202020204" pitchFamily="2" charset="-78"/>
                          <a:cs typeface="Aldhabi" panose="020B0604020202020204" pitchFamily="2" charset="-78"/>
                        </a:rPr>
                        <a:t>	 </a:t>
                      </a:r>
                    </a:p>
                    <a:p>
                      <a:pPr marL="35560" marR="235585">
                        <a:lnSpc>
                          <a:spcPct val="107000"/>
                        </a:lnSpc>
                        <a:spcBef>
                          <a:spcPts val="0"/>
                        </a:spcBef>
                        <a:spcAft>
                          <a:spcPts val="0"/>
                        </a:spcAft>
                      </a:pPr>
                      <a:r>
                        <a:rPr lang="en-US" sz="1600" dirty="0">
                          <a:effectLst/>
                          <a:latin typeface="Aldhabi" panose="020B0604020202020204" pitchFamily="2" charset="-78"/>
                          <a:cs typeface="Aldhabi" panose="020B0604020202020204" pitchFamily="2" charset="-78"/>
                        </a:rPr>
                        <a:t>or taking medication for hypertension</a:t>
                      </a:r>
                      <a:endParaRPr lang="en-US" sz="1600" dirty="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5560" marR="0">
                        <a:lnSpc>
                          <a:spcPct val="107000"/>
                        </a:lnSpc>
                        <a:spcBef>
                          <a:spcPts val="285"/>
                        </a:spcBef>
                        <a:spcAft>
                          <a:spcPts val="0"/>
                        </a:spcAft>
                      </a:pPr>
                      <a:r>
                        <a:rPr lang="en-US" sz="1600">
                          <a:effectLst/>
                          <a:latin typeface="Aldhabi" panose="020B0604020202020204" pitchFamily="2" charset="-78"/>
                          <a:cs typeface="Aldhabi" panose="020B0604020202020204" pitchFamily="2" charset="-78"/>
                        </a:rPr>
                        <a:t>&gt;140/90mm Hg</a:t>
                      </a:r>
                      <a:endParaRPr lang="en-US" sz="16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4925" marR="157480">
                        <a:lnSpc>
                          <a:spcPct val="107000"/>
                        </a:lnSpc>
                        <a:spcBef>
                          <a:spcPts val="285"/>
                        </a:spcBef>
                        <a:spcAft>
                          <a:spcPts val="0"/>
                        </a:spcAft>
                      </a:pPr>
                      <a:r>
                        <a:rPr lang="en-US" sz="1600">
                          <a:effectLst/>
                          <a:latin typeface="Aldhabi" panose="020B0604020202020204" pitchFamily="2" charset="-78"/>
                          <a:cs typeface="Aldhabi" panose="020B0604020202020204" pitchFamily="2" charset="-78"/>
                        </a:rPr>
                        <a:t>&gt;140/90mm Hg or taking medication for hypertension</a:t>
                      </a:r>
                      <a:endParaRPr lang="en-US" sz="16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extLst>
                  <a:ext uri="{0D108BD9-81ED-4DB2-BD59-A6C34878D82A}">
                    <a16:rowId xmlns:a16="http://schemas.microsoft.com/office/drawing/2014/main" val="2246382790"/>
                  </a:ext>
                </a:extLst>
              </a:tr>
              <a:tr h="903894">
                <a:tc>
                  <a:txBody>
                    <a:bodyPr/>
                    <a:lstStyle/>
                    <a:p>
                      <a:pPr marL="31750" marR="0">
                        <a:lnSpc>
                          <a:spcPct val="107000"/>
                        </a:lnSpc>
                        <a:spcBef>
                          <a:spcPts val="280"/>
                        </a:spcBef>
                        <a:spcAft>
                          <a:spcPts val="0"/>
                        </a:spcAft>
                      </a:pPr>
                      <a:r>
                        <a:rPr lang="en-US" sz="1600">
                          <a:effectLst/>
                          <a:latin typeface="Aldhabi" panose="020B0604020202020204" pitchFamily="2" charset="-78"/>
                          <a:cs typeface="Aldhabi" panose="020B0604020202020204" pitchFamily="2" charset="-78"/>
                        </a:rPr>
                        <a:t>Hyperglycemia</a:t>
                      </a:r>
                      <a:endParaRPr lang="en-US" sz="16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1750" marR="0">
                        <a:lnSpc>
                          <a:spcPct val="107000"/>
                        </a:lnSpc>
                        <a:spcBef>
                          <a:spcPts val="280"/>
                        </a:spcBef>
                        <a:spcAft>
                          <a:spcPts val="0"/>
                        </a:spcAft>
                      </a:pPr>
                      <a:r>
                        <a:rPr lang="en-US" sz="1600">
                          <a:effectLst/>
                          <a:latin typeface="Aldhabi" panose="020B0604020202020204" pitchFamily="2" charset="-78"/>
                          <a:cs typeface="Aldhabi" panose="020B0604020202020204" pitchFamily="2" charset="-78"/>
                        </a:rPr>
                        <a:t>Fasting plasma glucose</a:t>
                      </a:r>
                    </a:p>
                    <a:p>
                      <a:pPr marL="31750" marR="180975">
                        <a:lnSpc>
                          <a:spcPct val="107000"/>
                        </a:lnSpc>
                        <a:spcBef>
                          <a:spcPts val="0"/>
                        </a:spcBef>
                        <a:spcAft>
                          <a:spcPts val="0"/>
                        </a:spcAft>
                      </a:pPr>
                      <a:r>
                        <a:rPr lang="en-US" sz="1600">
                          <a:effectLst/>
                          <a:latin typeface="Aldhabi" panose="020B0604020202020204" pitchFamily="2" charset="-78"/>
                          <a:cs typeface="Aldhabi" panose="020B0604020202020204" pitchFamily="2" charset="-78"/>
                        </a:rPr>
                        <a:t>&gt;100mg/dL or previously diagnosed type 2 diabetes</a:t>
                      </a:r>
                      <a:endParaRPr lang="en-US" sz="16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5560" marR="74930">
                        <a:lnSpc>
                          <a:spcPct val="107000"/>
                        </a:lnSpc>
                        <a:spcBef>
                          <a:spcPts val="280"/>
                        </a:spcBef>
                        <a:spcAft>
                          <a:spcPts val="0"/>
                        </a:spcAft>
                      </a:pPr>
                      <a:r>
                        <a:rPr lang="en-US" sz="1600">
                          <a:effectLst/>
                          <a:latin typeface="Aldhabi" panose="020B0604020202020204" pitchFamily="2" charset="-78"/>
                          <a:cs typeface="Aldhabi" panose="020B0604020202020204" pitchFamily="2" charset="-78"/>
                        </a:rPr>
                        <a:t>Fasting glucose &gt;100mg/dL or taking medicine for high glucose</a:t>
                      </a:r>
                      <a:endParaRPr lang="en-US" sz="16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5560" marR="93345">
                        <a:lnSpc>
                          <a:spcPct val="107000"/>
                        </a:lnSpc>
                        <a:spcBef>
                          <a:spcPts val="280"/>
                        </a:spcBef>
                        <a:spcAft>
                          <a:spcPts val="0"/>
                        </a:spcAft>
                      </a:pPr>
                      <a:r>
                        <a:rPr lang="en-US" sz="1600">
                          <a:effectLst/>
                          <a:latin typeface="Aldhabi" panose="020B0604020202020204" pitchFamily="2" charset="-78"/>
                          <a:cs typeface="Aldhabi" panose="020B0604020202020204" pitchFamily="2" charset="-78"/>
                        </a:rPr>
                        <a:t>Fasting glucose &gt;100mg/dL or taking medicine for high glucose</a:t>
                      </a:r>
                      <a:endParaRPr lang="en-US" sz="16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5560" marR="0">
                        <a:lnSpc>
                          <a:spcPct val="107000"/>
                        </a:lnSpc>
                        <a:spcBef>
                          <a:spcPts val="280"/>
                        </a:spcBef>
                        <a:spcAft>
                          <a:spcPts val="0"/>
                        </a:spcAft>
                      </a:pPr>
                      <a:r>
                        <a:rPr lang="en-US" sz="1600" dirty="0">
                          <a:effectLst/>
                          <a:latin typeface="Aldhabi" panose="020B0604020202020204" pitchFamily="2" charset="-78"/>
                          <a:cs typeface="Aldhabi" panose="020B0604020202020204" pitchFamily="2" charset="-78"/>
                        </a:rPr>
                        <a:t>Insulin resistance required</a:t>
                      </a:r>
                      <a:endParaRPr lang="en-US" sz="1600" dirty="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4925" marR="137160">
                        <a:lnSpc>
                          <a:spcPct val="107000"/>
                        </a:lnSpc>
                        <a:spcBef>
                          <a:spcPts val="280"/>
                        </a:spcBef>
                        <a:spcAft>
                          <a:spcPts val="0"/>
                        </a:spcAft>
                      </a:pPr>
                      <a:r>
                        <a:rPr lang="en-US" sz="1600">
                          <a:effectLst/>
                          <a:latin typeface="Aldhabi" panose="020B0604020202020204" pitchFamily="2" charset="-78"/>
                          <a:cs typeface="Aldhabi" panose="020B0604020202020204" pitchFamily="2" charset="-78"/>
                        </a:rPr>
                        <a:t>Insulin resistance re- quired(plasma insulin</a:t>
                      </a:r>
                    </a:p>
                    <a:p>
                      <a:pPr marL="34925" marR="0">
                        <a:lnSpc>
                          <a:spcPct val="107000"/>
                        </a:lnSpc>
                        <a:spcBef>
                          <a:spcPts val="5"/>
                        </a:spcBef>
                        <a:spcAft>
                          <a:spcPts val="0"/>
                        </a:spcAft>
                      </a:pPr>
                      <a:r>
                        <a:rPr lang="en-US" sz="1600">
                          <a:effectLst/>
                          <a:latin typeface="Aldhabi" panose="020B0604020202020204" pitchFamily="2" charset="-78"/>
                          <a:cs typeface="Aldhabi" panose="020B0604020202020204" pitchFamily="2" charset="-78"/>
                        </a:rPr>
                        <a:t>&gt;75th percentile)</a:t>
                      </a:r>
                      <a:endParaRPr lang="en-US" sz="16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extLst>
                  <a:ext uri="{0D108BD9-81ED-4DB2-BD59-A6C34878D82A}">
                    <a16:rowId xmlns:a16="http://schemas.microsoft.com/office/drawing/2014/main" val="1549669648"/>
                  </a:ext>
                </a:extLst>
              </a:tr>
              <a:tr h="812946">
                <a:tc>
                  <a:txBody>
                    <a:bodyPr/>
                    <a:lstStyle/>
                    <a:p>
                      <a:pPr marL="31750" marR="0">
                        <a:lnSpc>
                          <a:spcPct val="107000"/>
                        </a:lnSpc>
                        <a:spcBef>
                          <a:spcPts val="285"/>
                        </a:spcBef>
                        <a:spcAft>
                          <a:spcPts val="0"/>
                        </a:spcAft>
                      </a:pPr>
                      <a:r>
                        <a:rPr lang="en-US" sz="1600">
                          <a:effectLst/>
                          <a:latin typeface="Aldhabi" panose="020B0604020202020204" pitchFamily="2" charset="-78"/>
                          <a:cs typeface="Aldhabi" panose="020B0604020202020204" pitchFamily="2" charset="-78"/>
                        </a:rPr>
                        <a:t>Other</a:t>
                      </a:r>
                      <a:endParaRPr lang="en-US" sz="16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0" marR="0">
                        <a:lnSpc>
                          <a:spcPct val="107000"/>
                        </a:lnSpc>
                        <a:spcBef>
                          <a:spcPts val="0"/>
                        </a:spcBef>
                        <a:spcAft>
                          <a:spcPts val="0"/>
                        </a:spcAft>
                      </a:pPr>
                      <a:r>
                        <a:rPr lang="en-US" sz="1600">
                          <a:effectLst/>
                          <a:latin typeface="Aldhabi" panose="020B0604020202020204" pitchFamily="2" charset="-78"/>
                          <a:cs typeface="Aldhabi" panose="020B0604020202020204" pitchFamily="2" charset="-78"/>
                        </a:rPr>
                        <a:t> </a:t>
                      </a:r>
                      <a:endParaRPr lang="en-US" sz="16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0" marR="0">
                        <a:lnSpc>
                          <a:spcPct val="107000"/>
                        </a:lnSpc>
                        <a:spcBef>
                          <a:spcPts val="0"/>
                        </a:spcBef>
                        <a:spcAft>
                          <a:spcPts val="0"/>
                        </a:spcAft>
                      </a:pPr>
                      <a:r>
                        <a:rPr lang="en-US" sz="1600">
                          <a:effectLst/>
                          <a:latin typeface="Aldhabi" panose="020B0604020202020204" pitchFamily="2" charset="-78"/>
                          <a:cs typeface="Aldhabi" panose="020B0604020202020204" pitchFamily="2" charset="-78"/>
                        </a:rPr>
                        <a:t> </a:t>
                      </a:r>
                      <a:endParaRPr lang="en-US" sz="16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0" marR="0">
                        <a:lnSpc>
                          <a:spcPct val="107000"/>
                        </a:lnSpc>
                        <a:spcBef>
                          <a:spcPts val="0"/>
                        </a:spcBef>
                        <a:spcAft>
                          <a:spcPts val="0"/>
                        </a:spcAft>
                      </a:pPr>
                      <a:r>
                        <a:rPr lang="en-US" sz="1600">
                          <a:effectLst/>
                          <a:latin typeface="Aldhabi" panose="020B0604020202020204" pitchFamily="2" charset="-78"/>
                          <a:cs typeface="Aldhabi" panose="020B0604020202020204" pitchFamily="2" charset="-78"/>
                        </a:rPr>
                        <a:t> </a:t>
                      </a:r>
                      <a:endParaRPr lang="en-US" sz="16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5560" marR="25400">
                        <a:lnSpc>
                          <a:spcPct val="107000"/>
                        </a:lnSpc>
                        <a:spcBef>
                          <a:spcPts val="285"/>
                        </a:spcBef>
                        <a:spcAft>
                          <a:spcPts val="0"/>
                        </a:spcAft>
                      </a:pPr>
                      <a:r>
                        <a:rPr lang="en-US" sz="1600" dirty="0">
                          <a:effectLst/>
                          <a:latin typeface="Aldhabi" panose="020B0604020202020204" pitchFamily="2" charset="-78"/>
                          <a:cs typeface="Aldhabi" panose="020B0604020202020204" pitchFamily="2" charset="-78"/>
                        </a:rPr>
                        <a:t>Urine albumin &gt; 20µg/min or Albumin: creatinine ratio &gt; 30mg/g</a:t>
                      </a:r>
                      <a:endParaRPr lang="en-US" sz="1600" dirty="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0" marR="0">
                        <a:lnSpc>
                          <a:spcPct val="107000"/>
                        </a:lnSpc>
                        <a:spcBef>
                          <a:spcPts val="0"/>
                        </a:spcBef>
                        <a:spcAft>
                          <a:spcPts val="0"/>
                        </a:spcAft>
                      </a:pPr>
                      <a:r>
                        <a:rPr lang="en-US" sz="1600" dirty="0">
                          <a:effectLst/>
                          <a:latin typeface="Aldhabi" panose="020B0604020202020204" pitchFamily="2" charset="-78"/>
                          <a:cs typeface="Aldhabi" panose="020B0604020202020204" pitchFamily="2" charset="-78"/>
                        </a:rPr>
                        <a:t> </a:t>
                      </a:r>
                      <a:endParaRPr lang="en-US" sz="1600" dirty="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extLst>
                  <a:ext uri="{0D108BD9-81ED-4DB2-BD59-A6C34878D82A}">
                    <a16:rowId xmlns:a16="http://schemas.microsoft.com/office/drawing/2014/main" val="267075245"/>
                  </a:ext>
                </a:extLst>
              </a:tr>
            </a:tbl>
          </a:graphicData>
        </a:graphic>
      </p:graphicFrame>
      <p:grpSp>
        <p:nvGrpSpPr>
          <p:cNvPr id="3" name="Group 2">
            <a:extLst>
              <a:ext uri="{FF2B5EF4-FFF2-40B4-BE49-F238E27FC236}">
                <a16:creationId xmlns:a16="http://schemas.microsoft.com/office/drawing/2014/main" id="{FADE2EE2-E361-43E5-9D7C-0A8E6220F79F}"/>
              </a:ext>
            </a:extLst>
          </p:cNvPr>
          <p:cNvGrpSpPr>
            <a:grpSpLocks/>
          </p:cNvGrpSpPr>
          <p:nvPr/>
        </p:nvGrpSpPr>
        <p:grpSpPr bwMode="auto">
          <a:xfrm>
            <a:off x="2075268" y="2529205"/>
            <a:ext cx="61424" cy="49964"/>
            <a:chOff x="0" y="0"/>
            <a:chExt cx="79" cy="8"/>
          </a:xfrm>
        </p:grpSpPr>
        <p:sp>
          <p:nvSpPr>
            <p:cNvPr id="4" name="Rectangle 3">
              <a:extLst>
                <a:ext uri="{FF2B5EF4-FFF2-40B4-BE49-F238E27FC236}">
                  <a16:creationId xmlns:a16="http://schemas.microsoft.com/office/drawing/2014/main" id="{90BD31F8-ADCF-41EA-9F5B-4E0F64C389F5}"/>
                </a:ext>
              </a:extLst>
            </p:cNvPr>
            <p:cNvSpPr>
              <a:spLocks noChangeArrowheads="1"/>
            </p:cNvSpPr>
            <p:nvPr/>
          </p:nvSpPr>
          <p:spPr bwMode="auto">
            <a:xfrm>
              <a:off x="0" y="0"/>
              <a:ext cx="79"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grpSp>
      <p:grpSp>
        <p:nvGrpSpPr>
          <p:cNvPr id="5" name="Group 4">
            <a:extLst>
              <a:ext uri="{FF2B5EF4-FFF2-40B4-BE49-F238E27FC236}">
                <a16:creationId xmlns:a16="http://schemas.microsoft.com/office/drawing/2014/main" id="{743258C7-C16D-469C-9924-F73ABF08642B}"/>
              </a:ext>
            </a:extLst>
          </p:cNvPr>
          <p:cNvGrpSpPr>
            <a:grpSpLocks/>
          </p:cNvGrpSpPr>
          <p:nvPr/>
        </p:nvGrpSpPr>
        <p:grpSpPr bwMode="auto">
          <a:xfrm>
            <a:off x="2075268" y="2529205"/>
            <a:ext cx="61424" cy="49964"/>
            <a:chOff x="0" y="0"/>
            <a:chExt cx="79" cy="8"/>
          </a:xfrm>
        </p:grpSpPr>
        <p:sp>
          <p:nvSpPr>
            <p:cNvPr id="6" name="Rectangle 5">
              <a:extLst>
                <a:ext uri="{FF2B5EF4-FFF2-40B4-BE49-F238E27FC236}">
                  <a16:creationId xmlns:a16="http://schemas.microsoft.com/office/drawing/2014/main" id="{47469810-B55F-4C7B-810B-AF58F016F92F}"/>
                </a:ext>
              </a:extLst>
            </p:cNvPr>
            <p:cNvSpPr>
              <a:spLocks noChangeArrowheads="1"/>
            </p:cNvSpPr>
            <p:nvPr/>
          </p:nvSpPr>
          <p:spPr bwMode="auto">
            <a:xfrm>
              <a:off x="0" y="0"/>
              <a:ext cx="79"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grpSp>
      <p:grpSp>
        <p:nvGrpSpPr>
          <p:cNvPr id="7" name="Group 6">
            <a:extLst>
              <a:ext uri="{FF2B5EF4-FFF2-40B4-BE49-F238E27FC236}">
                <a16:creationId xmlns:a16="http://schemas.microsoft.com/office/drawing/2014/main" id="{8B8CA054-735C-4650-ADAD-66DB00B3F83F}"/>
              </a:ext>
            </a:extLst>
          </p:cNvPr>
          <p:cNvGrpSpPr>
            <a:grpSpLocks/>
          </p:cNvGrpSpPr>
          <p:nvPr/>
        </p:nvGrpSpPr>
        <p:grpSpPr bwMode="auto">
          <a:xfrm>
            <a:off x="2075405" y="2529205"/>
            <a:ext cx="61424" cy="49964"/>
            <a:chOff x="0" y="0"/>
            <a:chExt cx="78" cy="8"/>
          </a:xfrm>
        </p:grpSpPr>
        <p:sp>
          <p:nvSpPr>
            <p:cNvPr id="8" name="Rectangle 7">
              <a:extLst>
                <a:ext uri="{FF2B5EF4-FFF2-40B4-BE49-F238E27FC236}">
                  <a16:creationId xmlns:a16="http://schemas.microsoft.com/office/drawing/2014/main" id="{A7814A66-F6C6-4935-88DC-CCE82DA116B5}"/>
                </a:ext>
              </a:extLst>
            </p:cNvPr>
            <p:cNvSpPr>
              <a:spLocks noChangeArrowheads="1"/>
            </p:cNvSpPr>
            <p:nvPr/>
          </p:nvSpPr>
          <p:spPr bwMode="auto">
            <a:xfrm>
              <a:off x="0" y="0"/>
              <a:ext cx="7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grpSp>
      <p:grpSp>
        <p:nvGrpSpPr>
          <p:cNvPr id="9" name="Group 8">
            <a:extLst>
              <a:ext uri="{FF2B5EF4-FFF2-40B4-BE49-F238E27FC236}">
                <a16:creationId xmlns:a16="http://schemas.microsoft.com/office/drawing/2014/main" id="{716683E7-2C0F-4DDA-8639-11D072352903}"/>
              </a:ext>
            </a:extLst>
          </p:cNvPr>
          <p:cNvGrpSpPr>
            <a:grpSpLocks/>
          </p:cNvGrpSpPr>
          <p:nvPr/>
        </p:nvGrpSpPr>
        <p:grpSpPr bwMode="auto">
          <a:xfrm>
            <a:off x="2075405" y="2529205"/>
            <a:ext cx="61424" cy="49964"/>
            <a:chOff x="0" y="0"/>
            <a:chExt cx="78" cy="8"/>
          </a:xfrm>
        </p:grpSpPr>
        <p:sp>
          <p:nvSpPr>
            <p:cNvPr id="10" name="Rectangle 9">
              <a:extLst>
                <a:ext uri="{FF2B5EF4-FFF2-40B4-BE49-F238E27FC236}">
                  <a16:creationId xmlns:a16="http://schemas.microsoft.com/office/drawing/2014/main" id="{67B9ADFD-A358-47C5-AE38-D6CA41AE7C46}"/>
                </a:ext>
              </a:extLst>
            </p:cNvPr>
            <p:cNvSpPr>
              <a:spLocks noChangeArrowheads="1"/>
            </p:cNvSpPr>
            <p:nvPr/>
          </p:nvSpPr>
          <p:spPr bwMode="auto">
            <a:xfrm>
              <a:off x="0" y="0"/>
              <a:ext cx="7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grpSp>
      <p:sp>
        <p:nvSpPr>
          <p:cNvPr id="11" name="Rectangle 9">
            <a:extLst>
              <a:ext uri="{FF2B5EF4-FFF2-40B4-BE49-F238E27FC236}">
                <a16:creationId xmlns:a16="http://schemas.microsoft.com/office/drawing/2014/main" id="{2038CB5E-568F-4BF1-89ED-B2839E690B6D}"/>
              </a:ext>
            </a:extLst>
          </p:cNvPr>
          <p:cNvSpPr>
            <a:spLocks noChangeArrowheads="1"/>
          </p:cNvSpPr>
          <p:nvPr/>
        </p:nvSpPr>
        <p:spPr bwMode="auto">
          <a:xfrm>
            <a:off x="1295400" y="2568422"/>
            <a:ext cx="952088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2094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371600"/>
            <a:ext cx="8382000" cy="4635691"/>
          </a:xfrm>
        </p:spPr>
        <p:txBody>
          <a:bodyPr/>
          <a:lstStyle/>
          <a:p>
            <a:pPr algn="just"/>
            <a:r>
              <a:rPr lang="en-US" sz="2800" dirty="0">
                <a:latin typeface="Times New Roman" pitchFamily="18" charset="0"/>
                <a:cs typeface="Times New Roman" pitchFamily="18" charset="0"/>
              </a:rPr>
              <a:t>Based on the risk factors multiple biological markers are suggested for diagnosis of </a:t>
            </a:r>
            <a:r>
              <a:rPr lang="en-US" sz="2800" dirty="0" err="1">
                <a:latin typeface="Times New Roman" pitchFamily="18" charset="0"/>
                <a:cs typeface="Times New Roman" pitchFamily="18" charset="0"/>
              </a:rPr>
              <a:t>MetS</a:t>
            </a:r>
            <a:r>
              <a:rPr lang="en-US" sz="2800" dirty="0">
                <a:latin typeface="Times New Roman" pitchFamily="18" charset="0"/>
                <a:cs typeface="Times New Roman" pitchFamily="18" charset="0"/>
              </a:rPr>
              <a:t>.</a:t>
            </a:r>
          </a:p>
          <a:p>
            <a:pPr algn="just"/>
            <a:r>
              <a:rPr lang="en-US" sz="2800" dirty="0">
                <a:latin typeface="Times New Roman" pitchFamily="18" charset="0"/>
                <a:cs typeface="Times New Roman" pitchFamily="18" charset="0"/>
              </a:rPr>
              <a:t>Adipose tissue marker: </a:t>
            </a:r>
            <a:r>
              <a:rPr lang="en-US" sz="2800" dirty="0" err="1">
                <a:latin typeface="Times New Roman" pitchFamily="18" charset="0"/>
                <a:cs typeface="Times New Roman" pitchFamily="18" charset="0"/>
              </a:rPr>
              <a:t>adiponectin</a:t>
            </a:r>
            <a:r>
              <a:rPr lang="en-US" sz="2800" dirty="0">
                <a:latin typeface="Times New Roman" pitchFamily="18" charset="0"/>
                <a:cs typeface="Times New Roman" pitchFamily="18" charset="0"/>
              </a:rPr>
              <a:t> and </a:t>
            </a:r>
            <a:r>
              <a:rPr lang="en-US" sz="2800" dirty="0" err="1">
                <a:latin typeface="Times New Roman" pitchFamily="18" charset="0"/>
                <a:cs typeface="Times New Roman" pitchFamily="18" charset="0"/>
              </a:rPr>
              <a:t>leptin</a:t>
            </a:r>
            <a:endParaRPr lang="en-US" sz="2800" dirty="0">
              <a:latin typeface="Times New Roman" pitchFamily="18" charset="0"/>
              <a:cs typeface="Times New Roman" pitchFamily="18" charset="0"/>
            </a:endParaRPr>
          </a:p>
          <a:p>
            <a:pPr algn="just"/>
            <a:r>
              <a:rPr lang="en-US" sz="2800" dirty="0">
                <a:latin typeface="Times New Roman" pitchFamily="18" charset="0"/>
                <a:cs typeface="Times New Roman" pitchFamily="18" charset="0"/>
              </a:rPr>
              <a:t>Insulin resistance: Oral Glucose Tolerance Test (OGTT)</a:t>
            </a:r>
          </a:p>
          <a:p>
            <a:pPr algn="just"/>
            <a:r>
              <a:rPr lang="en-US" sz="2800" dirty="0" err="1">
                <a:latin typeface="Times New Roman" pitchFamily="18" charset="0"/>
                <a:cs typeface="Times New Roman" pitchFamily="18" charset="0"/>
              </a:rPr>
              <a:t>Dyslipidemia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Apolipoprotein</a:t>
            </a:r>
            <a:r>
              <a:rPr lang="en-US" sz="2800" dirty="0">
                <a:latin typeface="Times New Roman" pitchFamily="18" charset="0"/>
                <a:cs typeface="Times New Roman" pitchFamily="18" charset="0"/>
              </a:rPr>
              <a:t> B or LDL/HDL)</a:t>
            </a:r>
          </a:p>
          <a:p>
            <a:pPr algn="just"/>
            <a:r>
              <a:rPr lang="en-US" sz="2800" dirty="0">
                <a:latin typeface="Times New Roman" pitchFamily="18" charset="0"/>
                <a:cs typeface="Times New Roman" pitchFamily="18" charset="0"/>
              </a:rPr>
              <a:t> Inflammation markers: C-reactive  protein, </a:t>
            </a:r>
          </a:p>
          <a:p>
            <a:pPr algn="just">
              <a:buFont typeface="Wingdings" pitchFamily="2" charset="2"/>
              <a:buChar char="Ø"/>
            </a:pPr>
            <a:r>
              <a:rPr lang="en-US" sz="2800" dirty="0">
                <a:latin typeface="Times New Roman" pitchFamily="18" charset="0"/>
                <a:cs typeface="Times New Roman" pitchFamily="18" charset="0"/>
              </a:rPr>
              <a:t> Thrombosis markers: high fibrinogen or </a:t>
            </a:r>
            <a:r>
              <a:rPr lang="en-US" sz="2800" dirty="0" err="1">
                <a:latin typeface="Times New Roman" pitchFamily="18" charset="0"/>
                <a:cs typeface="Times New Roman" pitchFamily="18" charset="0"/>
              </a:rPr>
              <a:t>plasminogen</a:t>
            </a:r>
            <a:r>
              <a:rPr lang="en-US" sz="2800" dirty="0">
                <a:latin typeface="Times New Roman" pitchFamily="18" charset="0"/>
                <a:cs typeface="Times New Roman" pitchFamily="18" charset="0"/>
              </a:rPr>
              <a:t> activator inhibitor-1</a:t>
            </a:r>
          </a:p>
          <a:p>
            <a:pPr algn="just">
              <a:buFont typeface="Wingdings" pitchFamily="2" charset="2"/>
              <a:buChar char="Ø"/>
            </a:pPr>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normAutofit/>
          </a:bodyPr>
          <a:lstStyle/>
          <a:p>
            <a:r>
              <a:rPr lang="en-US" sz="3200" dirty="0">
                <a:latin typeface="Times New Roman" pitchFamily="18" charset="0"/>
                <a:cs typeface="Times New Roman" pitchFamily="18" charset="0"/>
              </a:rPr>
              <a:t>Markers of Metabolic Syndrome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675EE43-46FD-4C35-BE39-0C5A711E3EB2}"/>
              </a:ext>
            </a:extLst>
          </p:cNvPr>
          <p:cNvGraphicFramePr>
            <a:graphicFrameLocks noGrp="1"/>
          </p:cNvGraphicFramePr>
          <p:nvPr>
            <p:extLst>
              <p:ext uri="{D42A27DB-BD31-4B8C-83A1-F6EECF244321}">
                <p14:modId xmlns:p14="http://schemas.microsoft.com/office/powerpoint/2010/main" val="1005362269"/>
              </p:ext>
            </p:extLst>
          </p:nvPr>
        </p:nvGraphicFramePr>
        <p:xfrm>
          <a:off x="609600" y="40456"/>
          <a:ext cx="7924800" cy="6512744"/>
        </p:xfrm>
        <a:graphic>
          <a:graphicData uri="http://schemas.openxmlformats.org/drawingml/2006/table">
            <a:tbl>
              <a:tblPr firstRow="1" firstCol="1" lastRow="1" lastCol="1" bandRow="1" bandCol="1">
                <a:tableStyleId>{5C22544A-7EE6-4342-B048-85BDC9FD1C3A}</a:tableStyleId>
              </a:tblPr>
              <a:tblGrid>
                <a:gridCol w="848470">
                  <a:extLst>
                    <a:ext uri="{9D8B030D-6E8A-4147-A177-3AD203B41FA5}">
                      <a16:colId xmlns:a16="http://schemas.microsoft.com/office/drawing/2014/main" val="1954916009"/>
                    </a:ext>
                  </a:extLst>
                </a:gridCol>
                <a:gridCol w="825802">
                  <a:extLst>
                    <a:ext uri="{9D8B030D-6E8A-4147-A177-3AD203B41FA5}">
                      <a16:colId xmlns:a16="http://schemas.microsoft.com/office/drawing/2014/main" val="2529963814"/>
                    </a:ext>
                  </a:extLst>
                </a:gridCol>
                <a:gridCol w="656562">
                  <a:extLst>
                    <a:ext uri="{9D8B030D-6E8A-4147-A177-3AD203B41FA5}">
                      <a16:colId xmlns:a16="http://schemas.microsoft.com/office/drawing/2014/main" val="2516453970"/>
                    </a:ext>
                  </a:extLst>
                </a:gridCol>
                <a:gridCol w="1168819">
                  <a:extLst>
                    <a:ext uri="{9D8B030D-6E8A-4147-A177-3AD203B41FA5}">
                      <a16:colId xmlns:a16="http://schemas.microsoft.com/office/drawing/2014/main" val="1722712898"/>
                    </a:ext>
                  </a:extLst>
                </a:gridCol>
                <a:gridCol w="1168819">
                  <a:extLst>
                    <a:ext uri="{9D8B030D-6E8A-4147-A177-3AD203B41FA5}">
                      <a16:colId xmlns:a16="http://schemas.microsoft.com/office/drawing/2014/main" val="1185939696"/>
                    </a:ext>
                  </a:extLst>
                </a:gridCol>
                <a:gridCol w="1168061">
                  <a:extLst>
                    <a:ext uri="{9D8B030D-6E8A-4147-A177-3AD203B41FA5}">
                      <a16:colId xmlns:a16="http://schemas.microsoft.com/office/drawing/2014/main" val="36401019"/>
                    </a:ext>
                  </a:extLst>
                </a:gridCol>
                <a:gridCol w="1118197">
                  <a:extLst>
                    <a:ext uri="{9D8B030D-6E8A-4147-A177-3AD203B41FA5}">
                      <a16:colId xmlns:a16="http://schemas.microsoft.com/office/drawing/2014/main" val="160093530"/>
                    </a:ext>
                  </a:extLst>
                </a:gridCol>
                <a:gridCol w="970070">
                  <a:extLst>
                    <a:ext uri="{9D8B030D-6E8A-4147-A177-3AD203B41FA5}">
                      <a16:colId xmlns:a16="http://schemas.microsoft.com/office/drawing/2014/main" val="646181906"/>
                    </a:ext>
                  </a:extLst>
                </a:gridCol>
              </a:tblGrid>
              <a:tr h="359935">
                <a:tc rowSpan="2">
                  <a:txBody>
                    <a:bodyPr/>
                    <a:lstStyle/>
                    <a:p>
                      <a:pPr marL="31750" marR="0">
                        <a:lnSpc>
                          <a:spcPct val="107000"/>
                        </a:lnSpc>
                        <a:spcBef>
                          <a:spcPts val="200"/>
                        </a:spcBef>
                        <a:spcAft>
                          <a:spcPts val="0"/>
                        </a:spcAft>
                      </a:pPr>
                      <a:r>
                        <a:rPr lang="en-US" sz="1100" b="1" dirty="0">
                          <a:effectLst/>
                          <a:latin typeface="Times New Roman" panose="02020603050405020304" pitchFamily="18" charset="0"/>
                          <a:cs typeface="Times New Roman" panose="02020603050405020304" pitchFamily="18" charset="0"/>
                        </a:rPr>
                        <a:t>Biomarker</a:t>
                      </a:r>
                      <a:endPar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rowSpan="2">
                  <a:txBody>
                    <a:bodyPr/>
                    <a:lstStyle/>
                    <a:p>
                      <a:pPr marL="31750" marR="0">
                        <a:lnSpc>
                          <a:spcPct val="107000"/>
                        </a:lnSpc>
                        <a:spcBef>
                          <a:spcPts val="200"/>
                        </a:spcBef>
                        <a:spcAft>
                          <a:spcPts val="0"/>
                        </a:spcAft>
                      </a:pPr>
                      <a:r>
                        <a:rPr lang="en-US" sz="1100" b="1" dirty="0">
                          <a:effectLst/>
                          <a:latin typeface="Times New Roman" panose="02020603050405020304" pitchFamily="18" charset="0"/>
                          <a:cs typeface="Times New Roman" panose="02020603050405020304" pitchFamily="18" charset="0"/>
                        </a:rPr>
                        <a:t>Source</a:t>
                      </a:r>
                      <a:endPar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rowSpan="2">
                  <a:txBody>
                    <a:bodyPr/>
                    <a:lstStyle/>
                    <a:p>
                      <a:pPr marL="31750" marR="106680">
                        <a:lnSpc>
                          <a:spcPct val="107000"/>
                        </a:lnSpc>
                        <a:spcBef>
                          <a:spcPts val="200"/>
                        </a:spcBef>
                        <a:spcAft>
                          <a:spcPts val="0"/>
                        </a:spcAft>
                      </a:pPr>
                      <a:r>
                        <a:rPr lang="en-US" sz="1100" b="1">
                          <a:effectLst/>
                          <a:latin typeface="Times New Roman" panose="02020603050405020304" pitchFamily="18" charset="0"/>
                          <a:cs typeface="Times New Roman" panose="02020603050405020304" pitchFamily="18" charset="0"/>
                        </a:rPr>
                        <a:t>Metabolic Syndrome</a:t>
                      </a:r>
                      <a:endParaRPr lang="en-US" sz="11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gridSpan="5">
                  <a:txBody>
                    <a:bodyPr/>
                    <a:lstStyle/>
                    <a:p>
                      <a:pPr marL="1439545" marR="1435100" algn="ctr">
                        <a:lnSpc>
                          <a:spcPct val="107000"/>
                        </a:lnSpc>
                        <a:spcBef>
                          <a:spcPts val="200"/>
                        </a:spcBef>
                        <a:spcAft>
                          <a:spcPts val="0"/>
                        </a:spcAft>
                      </a:pPr>
                      <a:r>
                        <a:rPr lang="en-US" sz="1100" b="1">
                          <a:effectLst/>
                          <a:latin typeface="Times New Roman" panose="02020603050405020304" pitchFamily="18" charset="0"/>
                          <a:cs typeface="Times New Roman" panose="02020603050405020304" pitchFamily="18" charset="0"/>
                        </a:rPr>
                        <a:t>Interventions shown to “normalize” levels</a:t>
                      </a:r>
                      <a:endParaRPr lang="en-US" sz="11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29042851"/>
                  </a:ext>
                </a:extLst>
              </a:tr>
              <a:tr h="37351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31750" marR="73025">
                        <a:lnSpc>
                          <a:spcPct val="107000"/>
                        </a:lnSpc>
                        <a:spcBef>
                          <a:spcPts val="200"/>
                        </a:spcBef>
                        <a:spcAft>
                          <a:spcPts val="0"/>
                        </a:spcAft>
                      </a:pPr>
                      <a:r>
                        <a:rPr lang="en-US" sz="1100" b="1">
                          <a:effectLst/>
                          <a:latin typeface="Times New Roman" panose="02020603050405020304" pitchFamily="18" charset="0"/>
                          <a:cs typeface="Times New Roman" panose="02020603050405020304" pitchFamily="18" charset="0"/>
                        </a:rPr>
                        <a:t>Lifestyle Modi- fication</a:t>
                      </a:r>
                      <a:endParaRPr lang="en-US" sz="11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1750" marR="0">
                        <a:lnSpc>
                          <a:spcPct val="107000"/>
                        </a:lnSpc>
                        <a:spcBef>
                          <a:spcPts val="200"/>
                        </a:spcBef>
                        <a:spcAft>
                          <a:spcPts val="0"/>
                        </a:spcAft>
                      </a:pPr>
                      <a:r>
                        <a:rPr lang="en-US" sz="1100" b="1">
                          <a:effectLst/>
                          <a:latin typeface="Times New Roman" panose="02020603050405020304" pitchFamily="18" charset="0"/>
                          <a:cs typeface="Times New Roman" panose="02020603050405020304" pitchFamily="18" charset="0"/>
                        </a:rPr>
                        <a:t>Antihypertensive</a:t>
                      </a:r>
                      <a:endParaRPr lang="en-US" sz="11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1750" marR="0">
                        <a:lnSpc>
                          <a:spcPct val="107000"/>
                        </a:lnSpc>
                        <a:spcBef>
                          <a:spcPts val="200"/>
                        </a:spcBef>
                        <a:spcAft>
                          <a:spcPts val="0"/>
                        </a:spcAft>
                      </a:pPr>
                      <a:r>
                        <a:rPr lang="en-US" sz="1100" b="1">
                          <a:effectLst/>
                          <a:latin typeface="Times New Roman" panose="02020603050405020304" pitchFamily="18" charset="0"/>
                          <a:cs typeface="Times New Roman" panose="02020603050405020304" pitchFamily="18" charset="0"/>
                        </a:rPr>
                        <a:t>Diabetic</a:t>
                      </a:r>
                      <a:endParaRPr lang="en-US" sz="11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1750" marR="0">
                        <a:lnSpc>
                          <a:spcPct val="107000"/>
                        </a:lnSpc>
                        <a:spcBef>
                          <a:spcPts val="200"/>
                        </a:spcBef>
                        <a:spcAft>
                          <a:spcPts val="0"/>
                        </a:spcAft>
                      </a:pPr>
                      <a:r>
                        <a:rPr lang="en-US" sz="1100" b="1">
                          <a:effectLst/>
                          <a:latin typeface="Times New Roman" panose="02020603050405020304" pitchFamily="18" charset="0"/>
                          <a:cs typeface="Times New Roman" panose="02020603050405020304" pitchFamily="18" charset="0"/>
                        </a:rPr>
                        <a:t>Lipid Lowering</a:t>
                      </a:r>
                      <a:endParaRPr lang="en-US" sz="11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5560" marR="0">
                        <a:lnSpc>
                          <a:spcPct val="107000"/>
                        </a:lnSpc>
                        <a:spcBef>
                          <a:spcPts val="200"/>
                        </a:spcBef>
                        <a:spcAft>
                          <a:spcPts val="0"/>
                        </a:spcAft>
                      </a:pPr>
                      <a:r>
                        <a:rPr lang="en-US" sz="1100" b="1" dirty="0">
                          <a:effectLst/>
                          <a:latin typeface="Times New Roman" panose="02020603050405020304" pitchFamily="18" charset="0"/>
                          <a:cs typeface="Times New Roman" panose="02020603050405020304" pitchFamily="18" charset="0"/>
                        </a:rPr>
                        <a:t>Other</a:t>
                      </a:r>
                      <a:endPar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658903339"/>
                  </a:ext>
                </a:extLst>
              </a:tr>
              <a:tr h="1693849">
                <a:tc>
                  <a:txBody>
                    <a:bodyPr/>
                    <a:lstStyle/>
                    <a:p>
                      <a:pPr marL="31750" marR="0">
                        <a:lnSpc>
                          <a:spcPct val="107000"/>
                        </a:lnSpc>
                        <a:spcBef>
                          <a:spcPts val="200"/>
                        </a:spcBef>
                        <a:spcAft>
                          <a:spcPts val="0"/>
                        </a:spcAft>
                      </a:pPr>
                      <a:r>
                        <a:rPr lang="en-US" sz="1100" b="1" dirty="0">
                          <a:effectLst/>
                          <a:latin typeface="Times New Roman" panose="02020603050405020304" pitchFamily="18" charset="0"/>
                          <a:cs typeface="Times New Roman" panose="02020603050405020304" pitchFamily="18" charset="0"/>
                        </a:rPr>
                        <a:t>Leptin</a:t>
                      </a:r>
                      <a:endPar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1750" marR="16510">
                        <a:lnSpc>
                          <a:spcPct val="107000"/>
                        </a:lnSpc>
                        <a:spcBef>
                          <a:spcPts val="200"/>
                        </a:spcBef>
                        <a:spcAft>
                          <a:spcPts val="0"/>
                        </a:spcAft>
                      </a:pPr>
                      <a:r>
                        <a:rPr lang="en-US" sz="1100" b="1" dirty="0">
                          <a:effectLst/>
                          <a:latin typeface="Times New Roman" panose="02020603050405020304" pitchFamily="18" charset="0"/>
                          <a:cs typeface="Times New Roman" panose="02020603050405020304" pitchFamily="18" charset="0"/>
                        </a:rPr>
                        <a:t>Adipocytes Cardiomyocyte Vascular Smooth Muscle</a:t>
                      </a:r>
                      <a:endPar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1750" marR="0">
                        <a:lnSpc>
                          <a:spcPct val="107000"/>
                        </a:lnSpc>
                        <a:spcBef>
                          <a:spcPts val="200"/>
                        </a:spcBef>
                        <a:spcAft>
                          <a:spcPts val="0"/>
                        </a:spcAft>
                      </a:pPr>
                      <a: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t>I</a:t>
                      </a:r>
                    </a:p>
                  </a:txBody>
                  <a:tcPr marL="0" marR="0" marT="0" marB="0"/>
                </a:tc>
                <a:tc>
                  <a:txBody>
                    <a:bodyPr/>
                    <a:lstStyle/>
                    <a:p>
                      <a:pPr marL="3810" marR="51435" algn="ctr">
                        <a:lnSpc>
                          <a:spcPct val="107000"/>
                        </a:lnSpc>
                        <a:spcBef>
                          <a:spcPts val="200"/>
                        </a:spcBef>
                        <a:spcAft>
                          <a:spcPts val="0"/>
                        </a:spcAft>
                      </a:pPr>
                      <a:r>
                        <a:rPr lang="en-US" sz="1100" b="1" dirty="0">
                          <a:effectLst/>
                          <a:latin typeface="Times New Roman" panose="02020603050405020304" pitchFamily="18" charset="0"/>
                          <a:cs typeface="Times New Roman" panose="02020603050405020304" pitchFamily="18" charset="0"/>
                        </a:rPr>
                        <a:t>Weight loss [98]</a:t>
                      </a:r>
                      <a:endPar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42900" marR="0" lvl="0" indent="-342900">
                        <a:lnSpc>
                          <a:spcPts val="805"/>
                        </a:lnSpc>
                        <a:spcBef>
                          <a:spcPts val="140"/>
                        </a:spcBef>
                        <a:spcAft>
                          <a:spcPts val="0"/>
                        </a:spcAft>
                        <a:buSzPts val="650"/>
                        <a:buFont typeface="Book Antiqua" panose="020B0604020202020204" pitchFamily="18" charset="0"/>
                        <a:buAutoNum type="arabicPeriod"/>
                        <a:tabLst>
                          <a:tab pos="119380" algn="l"/>
                        </a:tabLst>
                      </a:pPr>
                      <a:r>
                        <a:rPr lang="en-US" sz="1100" b="1" dirty="0">
                          <a:effectLst/>
                          <a:latin typeface="Times New Roman" panose="02020603050405020304" pitchFamily="18" charset="0"/>
                          <a:cs typeface="Times New Roman" panose="02020603050405020304" pitchFamily="18" charset="0"/>
                        </a:rPr>
                        <a:t>Hydralazine</a:t>
                      </a:r>
                      <a:r>
                        <a:rPr lang="en-US" sz="1100" b="1" spc="-5" dirty="0">
                          <a:effectLst/>
                          <a:latin typeface="Times New Roman" panose="02020603050405020304" pitchFamily="18" charset="0"/>
                          <a:cs typeface="Times New Roman" panose="02020603050405020304" pitchFamily="18" charset="0"/>
                        </a:rPr>
                        <a:t> </a:t>
                      </a:r>
                      <a:endParaRPr lang="en-US" sz="1100" b="1" dirty="0">
                        <a:effectLst/>
                        <a:latin typeface="Times New Roman" panose="02020603050405020304" pitchFamily="18" charset="0"/>
                        <a:cs typeface="Times New Roman" panose="02020603050405020304" pitchFamily="18" charset="0"/>
                      </a:endParaRPr>
                    </a:p>
                    <a:p>
                      <a:pPr marL="342900" marR="0" lvl="0" indent="-342900">
                        <a:lnSpc>
                          <a:spcPts val="805"/>
                        </a:lnSpc>
                        <a:spcBef>
                          <a:spcPts val="0"/>
                        </a:spcBef>
                        <a:spcAft>
                          <a:spcPts val="0"/>
                        </a:spcAft>
                        <a:buSzPts val="650"/>
                        <a:buFont typeface="Book Antiqua" panose="020B0604020202020204" pitchFamily="18" charset="0"/>
                        <a:buAutoNum type="arabicPeriod"/>
                        <a:tabLst>
                          <a:tab pos="119380" algn="l"/>
                        </a:tabLst>
                      </a:pPr>
                      <a:r>
                        <a:rPr lang="en-US" sz="1100" b="1" dirty="0">
                          <a:effectLst/>
                          <a:latin typeface="Times New Roman" panose="02020603050405020304" pitchFamily="18" charset="0"/>
                          <a:cs typeface="Times New Roman" panose="02020603050405020304" pitchFamily="18" charset="0"/>
                        </a:rPr>
                        <a:t>Valsartan</a:t>
                      </a:r>
                    </a:p>
                    <a:p>
                      <a:pPr marL="342900" marR="0" lvl="0" indent="-342900">
                        <a:lnSpc>
                          <a:spcPct val="107000"/>
                        </a:lnSpc>
                        <a:spcBef>
                          <a:spcPts val="5"/>
                        </a:spcBef>
                        <a:spcAft>
                          <a:spcPts val="0"/>
                        </a:spcAft>
                        <a:buSzPts val="650"/>
                        <a:buFont typeface="Book Antiqua" panose="020B0604020202020204" pitchFamily="18" charset="0"/>
                        <a:buAutoNum type="arabicPeriod"/>
                        <a:tabLst>
                          <a:tab pos="119380" algn="l"/>
                        </a:tabLst>
                      </a:pPr>
                      <a:r>
                        <a:rPr lang="en-US" sz="1100" b="1" dirty="0">
                          <a:effectLst/>
                          <a:latin typeface="Times New Roman" panose="02020603050405020304" pitchFamily="18" charset="0"/>
                          <a:cs typeface="Times New Roman" panose="02020603050405020304" pitchFamily="18" charset="0"/>
                        </a:rPr>
                        <a:t>Ramipril</a:t>
                      </a:r>
                      <a:r>
                        <a:rPr lang="en-US" sz="1100" b="1" spc="-10" dirty="0">
                          <a:effectLst/>
                          <a:latin typeface="Times New Roman" panose="02020603050405020304" pitchFamily="18" charset="0"/>
                          <a:cs typeface="Times New Roman" panose="02020603050405020304" pitchFamily="18" charset="0"/>
                        </a:rPr>
                        <a:t> </a:t>
                      </a:r>
                      <a:r>
                        <a:rPr lang="en-US" sz="1100" b="1" dirty="0">
                          <a:effectLst/>
                          <a:latin typeface="Times New Roman" panose="02020603050405020304" pitchFamily="18" charset="0"/>
                          <a:cs typeface="Times New Roman" panose="02020603050405020304" pitchFamily="18" charset="0"/>
                        </a:rPr>
                        <a:t>[98]</a:t>
                      </a:r>
                    </a:p>
                    <a:p>
                      <a:pPr marL="342900" marR="0" lvl="0" indent="-342900">
                        <a:lnSpc>
                          <a:spcPts val="805"/>
                        </a:lnSpc>
                        <a:spcBef>
                          <a:spcPts val="0"/>
                        </a:spcBef>
                        <a:spcAft>
                          <a:spcPts val="0"/>
                        </a:spcAft>
                        <a:buSzPts val="650"/>
                        <a:buFont typeface="Book Antiqua" panose="020B0604020202020204" pitchFamily="18" charset="0"/>
                        <a:buAutoNum type="arabicPeriod"/>
                        <a:tabLst>
                          <a:tab pos="119380" algn="l"/>
                        </a:tabLst>
                      </a:pPr>
                      <a:r>
                        <a:rPr lang="en-US" sz="1100" b="1" dirty="0">
                          <a:effectLst/>
                          <a:latin typeface="Times New Roman" panose="02020603050405020304" pitchFamily="18" charset="0"/>
                          <a:cs typeface="Times New Roman" panose="02020603050405020304" pitchFamily="18" charset="0"/>
                        </a:rPr>
                        <a:t>Candesartan</a:t>
                      </a:r>
                      <a:r>
                        <a:rPr lang="en-US" sz="1100" b="1" spc="-5" dirty="0">
                          <a:effectLst/>
                          <a:latin typeface="Times New Roman" panose="02020603050405020304" pitchFamily="18" charset="0"/>
                          <a:cs typeface="Times New Roman" panose="02020603050405020304" pitchFamily="18" charset="0"/>
                        </a:rPr>
                        <a:t> </a:t>
                      </a:r>
                      <a:r>
                        <a:rPr lang="en-US" sz="1100" b="1" dirty="0">
                          <a:effectLst/>
                          <a:latin typeface="Times New Roman" panose="02020603050405020304" pitchFamily="18" charset="0"/>
                          <a:cs typeface="Times New Roman" panose="02020603050405020304" pitchFamily="18" charset="0"/>
                        </a:rPr>
                        <a:t>[98]</a:t>
                      </a:r>
                    </a:p>
                    <a:p>
                      <a:pPr marL="342900" marR="0" lvl="0" indent="-342900">
                        <a:lnSpc>
                          <a:spcPts val="805"/>
                        </a:lnSpc>
                        <a:spcBef>
                          <a:spcPts val="0"/>
                        </a:spcBef>
                        <a:spcAft>
                          <a:spcPts val="0"/>
                        </a:spcAft>
                        <a:buSzPts val="650"/>
                        <a:buFont typeface="Book Antiqua" panose="020B0604020202020204" pitchFamily="18" charset="0"/>
                        <a:buAutoNum type="arabicPeriod"/>
                        <a:tabLst>
                          <a:tab pos="119380" algn="l"/>
                        </a:tabLst>
                      </a:pPr>
                      <a:r>
                        <a:rPr lang="en-US" sz="1100" b="1" dirty="0">
                          <a:effectLst/>
                          <a:latin typeface="Times New Roman" panose="02020603050405020304" pitchFamily="18" charset="0"/>
                          <a:cs typeface="Times New Roman" panose="02020603050405020304" pitchFamily="18" charset="0"/>
                        </a:rPr>
                        <a:t>Amlodipine[</a:t>
                      </a:r>
                    </a:p>
                    <a:p>
                      <a:pPr marL="342900" marR="0" lvl="0" indent="-342900">
                        <a:lnSpc>
                          <a:spcPct val="107000"/>
                        </a:lnSpc>
                        <a:spcBef>
                          <a:spcPts val="5"/>
                        </a:spcBef>
                        <a:spcAft>
                          <a:spcPts val="0"/>
                        </a:spcAft>
                        <a:buSzPts val="650"/>
                        <a:buFont typeface="Book Antiqua" panose="020B0604020202020204" pitchFamily="18" charset="0"/>
                        <a:buAutoNum type="arabicPeriod"/>
                        <a:tabLst>
                          <a:tab pos="119380" algn="l"/>
                        </a:tabLst>
                      </a:pPr>
                      <a:r>
                        <a:rPr lang="en-US" sz="1100" b="1" dirty="0">
                          <a:effectLst/>
                          <a:latin typeface="Times New Roman" panose="02020603050405020304" pitchFamily="18" charset="0"/>
                          <a:cs typeface="Times New Roman" panose="02020603050405020304" pitchFamily="18" charset="0"/>
                        </a:rPr>
                        <a:t>Efonidipine</a:t>
                      </a:r>
                      <a:r>
                        <a:rPr lang="en-US" sz="1100" b="1" spc="-5" dirty="0">
                          <a:effectLst/>
                          <a:latin typeface="Times New Roman" panose="02020603050405020304" pitchFamily="18" charset="0"/>
                          <a:cs typeface="Times New Roman" panose="02020603050405020304" pitchFamily="18" charset="0"/>
                        </a:rPr>
                        <a:t> </a:t>
                      </a:r>
                      <a:endParaRPr lang="en-US" sz="1100" b="1" dirty="0">
                        <a:effectLst/>
                        <a:latin typeface="Times New Roman" panose="02020603050405020304" pitchFamily="18" charset="0"/>
                        <a:cs typeface="Times New Roman" panose="02020603050405020304" pitchFamily="18" charset="0"/>
                      </a:endParaRPr>
                    </a:p>
                    <a:p>
                      <a:pPr marL="342900" marR="0" lvl="0" indent="-342900">
                        <a:lnSpc>
                          <a:spcPts val="805"/>
                        </a:lnSpc>
                        <a:spcBef>
                          <a:spcPts val="0"/>
                        </a:spcBef>
                        <a:spcAft>
                          <a:spcPts val="0"/>
                        </a:spcAft>
                        <a:buSzPts val="650"/>
                        <a:buFont typeface="Book Antiqua" panose="020B0604020202020204" pitchFamily="18" charset="0"/>
                        <a:buAutoNum type="arabicPeriod"/>
                        <a:tabLst>
                          <a:tab pos="119380" algn="l"/>
                        </a:tabLst>
                      </a:pPr>
                      <a:r>
                        <a:rPr lang="en-US" sz="1100" b="1" dirty="0">
                          <a:effectLst/>
                          <a:latin typeface="Times New Roman" panose="02020603050405020304" pitchFamily="18" charset="0"/>
                          <a:cs typeface="Times New Roman" panose="02020603050405020304" pitchFamily="18" charset="0"/>
                        </a:rPr>
                        <a:t>pindolol</a:t>
                      </a:r>
                      <a:r>
                        <a:rPr lang="en-US" sz="1100" b="1" spc="-10" dirty="0">
                          <a:effectLst/>
                          <a:latin typeface="Times New Roman" panose="02020603050405020304" pitchFamily="18" charset="0"/>
                          <a:cs typeface="Times New Roman" panose="02020603050405020304" pitchFamily="18" charset="0"/>
                        </a:rPr>
                        <a:t> </a:t>
                      </a:r>
                      <a:endParaRPr lang="en-US" sz="1100" b="1" dirty="0">
                        <a:effectLst/>
                        <a:latin typeface="Times New Roman" panose="02020603050405020304" pitchFamily="18" charset="0"/>
                        <a:cs typeface="Times New Roman" panose="02020603050405020304" pitchFamily="18" charset="0"/>
                      </a:endParaRPr>
                    </a:p>
                    <a:p>
                      <a:pPr marL="342900" marR="0" lvl="0" indent="-342900">
                        <a:lnSpc>
                          <a:spcPts val="805"/>
                        </a:lnSpc>
                        <a:spcBef>
                          <a:spcPts val="0"/>
                        </a:spcBef>
                        <a:spcAft>
                          <a:spcPts val="0"/>
                        </a:spcAft>
                        <a:buSzPts val="650"/>
                        <a:buFont typeface="Book Antiqua" panose="020B0604020202020204" pitchFamily="18" charset="0"/>
                        <a:buAutoNum type="arabicPeriod"/>
                        <a:tabLst>
                          <a:tab pos="119380" algn="l"/>
                        </a:tabLst>
                      </a:pPr>
                      <a:r>
                        <a:rPr lang="en-US" sz="1100" b="1" dirty="0" err="1">
                          <a:effectLst/>
                          <a:latin typeface="Times New Roman" panose="02020603050405020304" pitchFamily="18" charset="0"/>
                          <a:cs typeface="Times New Roman" panose="02020603050405020304" pitchFamily="18" charset="0"/>
                        </a:rPr>
                        <a:t>Bunazosin</a:t>
                      </a:r>
                      <a:r>
                        <a:rPr lang="en-US" sz="1100" b="1" spc="-15" dirty="0">
                          <a:effectLst/>
                          <a:latin typeface="Times New Roman" panose="02020603050405020304" pitchFamily="18" charset="0"/>
                          <a:cs typeface="Times New Roman" panose="02020603050405020304" pitchFamily="18" charset="0"/>
                        </a:rPr>
                        <a:t> </a:t>
                      </a:r>
                      <a:endParaRPr lang="en-US" sz="1100" b="1" dirty="0">
                        <a:effectLst/>
                        <a:latin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SzPts val="650"/>
                        <a:buFont typeface="Book Antiqua" panose="020B0604020202020204" pitchFamily="18" charset="0"/>
                        <a:buAutoNum type="arabicPeriod"/>
                        <a:tabLst>
                          <a:tab pos="119380" algn="l"/>
                        </a:tabLst>
                      </a:pPr>
                      <a:r>
                        <a:rPr lang="en-US" sz="1100" b="1" dirty="0">
                          <a:effectLst/>
                          <a:latin typeface="Times New Roman" panose="02020603050405020304" pitchFamily="18" charset="0"/>
                          <a:cs typeface="Times New Roman" panose="02020603050405020304" pitchFamily="18" charset="0"/>
                        </a:rPr>
                        <a:t>Methyldopa</a:t>
                      </a:r>
                      <a:r>
                        <a:rPr lang="en-US" sz="1100" b="1" spc="-20" dirty="0">
                          <a:effectLst/>
                          <a:latin typeface="Times New Roman" panose="02020603050405020304" pitchFamily="18" charset="0"/>
                          <a:cs typeface="Times New Roman" panose="02020603050405020304" pitchFamily="18" charset="0"/>
                        </a:rPr>
                        <a:t> </a:t>
                      </a:r>
                      <a:endParaRPr lang="en-US" sz="1100" b="1" dirty="0">
                        <a:effectLst/>
                        <a:latin typeface="Times New Roman" panose="02020603050405020304" pitchFamily="18" charset="0"/>
                        <a:ea typeface="Book Antiqua" panose="020B0604020202020204" pitchFamily="18" charset="0"/>
                        <a:cs typeface="Times New Roman" panose="02020603050405020304" pitchFamily="18" charset="0"/>
                      </a:endParaRPr>
                    </a:p>
                  </a:txBody>
                  <a:tcPr marL="0" marR="0" marT="0" marB="0"/>
                </a:tc>
                <a:tc>
                  <a:txBody>
                    <a:bodyPr/>
                    <a:lstStyle/>
                    <a:p>
                      <a:pPr marL="57150" marR="0">
                        <a:lnSpc>
                          <a:spcPct val="107000"/>
                        </a:lnSpc>
                        <a:spcBef>
                          <a:spcPts val="200"/>
                        </a:spcBef>
                        <a:spcAft>
                          <a:spcPts val="0"/>
                        </a:spcAft>
                      </a:pPr>
                      <a:r>
                        <a:rPr lang="en-US" sz="1100" b="1">
                          <a:effectLst/>
                          <a:latin typeface="Times New Roman" panose="02020603050405020304" pitchFamily="18" charset="0"/>
                          <a:cs typeface="Times New Roman" panose="02020603050405020304" pitchFamily="18" charset="0"/>
                        </a:rPr>
                        <a:t>Metformin [104]</a:t>
                      </a:r>
                      <a:endParaRPr lang="en-US" sz="11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100" b="1">
                          <a:effectLst/>
                          <a:latin typeface="Times New Roman" panose="02020603050405020304" pitchFamily="18" charset="0"/>
                          <a:cs typeface="Times New Roman" panose="02020603050405020304" pitchFamily="18" charset="0"/>
                        </a:rPr>
                        <a:t> </a:t>
                      </a:r>
                      <a:endParaRPr lang="en-US" sz="11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5560" marR="0">
                        <a:lnSpc>
                          <a:spcPct val="107000"/>
                        </a:lnSpc>
                        <a:spcBef>
                          <a:spcPts val="200"/>
                        </a:spcBef>
                        <a:spcAft>
                          <a:spcPts val="0"/>
                        </a:spcAft>
                      </a:pPr>
                      <a:r>
                        <a:rPr lang="en-US" sz="1100" b="1" dirty="0">
                          <a:effectLst/>
                          <a:latin typeface="Times New Roman" panose="02020603050405020304" pitchFamily="18" charset="0"/>
                          <a:cs typeface="Times New Roman" panose="02020603050405020304" pitchFamily="18" charset="0"/>
                        </a:rPr>
                        <a:t>Bromocriptine </a:t>
                      </a:r>
                      <a:endPar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031435911"/>
                  </a:ext>
                </a:extLst>
              </a:tr>
              <a:tr h="1498111">
                <a:tc>
                  <a:txBody>
                    <a:bodyPr/>
                    <a:lstStyle/>
                    <a:p>
                      <a:pPr marL="31750" marR="0">
                        <a:lnSpc>
                          <a:spcPct val="107000"/>
                        </a:lnSpc>
                        <a:spcBef>
                          <a:spcPts val="135"/>
                        </a:spcBef>
                        <a:spcAft>
                          <a:spcPts val="0"/>
                        </a:spcAft>
                      </a:pPr>
                      <a:r>
                        <a:rPr lang="en-US" sz="1100" b="1">
                          <a:effectLst/>
                          <a:latin typeface="Times New Roman" panose="02020603050405020304" pitchFamily="18" charset="0"/>
                          <a:cs typeface="Times New Roman" panose="02020603050405020304" pitchFamily="18" charset="0"/>
                        </a:rPr>
                        <a:t>Adiponectin</a:t>
                      </a:r>
                      <a:endParaRPr lang="en-US" sz="11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1750" marR="0">
                        <a:lnSpc>
                          <a:spcPct val="107000"/>
                        </a:lnSpc>
                        <a:spcBef>
                          <a:spcPts val="135"/>
                        </a:spcBef>
                        <a:spcAft>
                          <a:spcPts val="0"/>
                        </a:spcAft>
                      </a:pPr>
                      <a:r>
                        <a:rPr lang="en-US" sz="1100" b="1">
                          <a:effectLst/>
                          <a:latin typeface="Times New Roman" panose="02020603050405020304" pitchFamily="18" charset="0"/>
                          <a:cs typeface="Times New Roman" panose="02020603050405020304" pitchFamily="18" charset="0"/>
                        </a:rPr>
                        <a:t>Adipocytes</a:t>
                      </a:r>
                      <a:endParaRPr lang="en-US" sz="11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1750" marR="0">
                        <a:lnSpc>
                          <a:spcPct val="107000"/>
                        </a:lnSpc>
                        <a:spcBef>
                          <a:spcPts val="135"/>
                        </a:spcBef>
                        <a:spcAft>
                          <a:spcPts val="0"/>
                        </a:spcAft>
                      </a:pPr>
                      <a: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t>D</a:t>
                      </a:r>
                    </a:p>
                  </a:txBody>
                  <a:tcPr marL="0" marR="0" marT="0" marB="0"/>
                </a:tc>
                <a:tc>
                  <a:txBody>
                    <a:bodyPr/>
                    <a:lstStyle/>
                    <a:p>
                      <a:pPr marL="24130" marR="30480" algn="ctr">
                        <a:lnSpc>
                          <a:spcPct val="107000"/>
                        </a:lnSpc>
                        <a:spcBef>
                          <a:spcPts val="135"/>
                        </a:spcBef>
                        <a:spcAft>
                          <a:spcPts val="0"/>
                        </a:spcAft>
                      </a:pPr>
                      <a:r>
                        <a:rPr lang="en-US" sz="1100" b="1" dirty="0">
                          <a:effectLst/>
                          <a:latin typeface="Times New Roman" panose="02020603050405020304" pitchFamily="18" charset="0"/>
                          <a:cs typeface="Times New Roman" panose="02020603050405020304" pitchFamily="18" charset="0"/>
                        </a:rPr>
                        <a:t>Weight loss </a:t>
                      </a:r>
                      <a:endPar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1750" marR="0">
                        <a:lnSpc>
                          <a:spcPct val="107000"/>
                        </a:lnSpc>
                        <a:spcBef>
                          <a:spcPts val="135"/>
                        </a:spcBef>
                        <a:spcAft>
                          <a:spcPts val="0"/>
                        </a:spcAft>
                      </a:pPr>
                      <a:r>
                        <a:rPr lang="en-US" sz="1100" b="1" dirty="0">
                          <a:effectLst/>
                          <a:latin typeface="Times New Roman" panose="02020603050405020304" pitchFamily="18" charset="0"/>
                          <a:cs typeface="Times New Roman" panose="02020603050405020304" pitchFamily="18" charset="0"/>
                        </a:rPr>
                        <a:t>Valsartan </a:t>
                      </a:r>
                      <a:endPar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42900" marR="0" lvl="0" indent="-342900">
                        <a:lnSpc>
                          <a:spcPct val="107000"/>
                        </a:lnSpc>
                        <a:spcBef>
                          <a:spcPts val="135"/>
                        </a:spcBef>
                        <a:spcAft>
                          <a:spcPts val="0"/>
                        </a:spcAft>
                        <a:buSzPts val="650"/>
                        <a:buFont typeface="Book Antiqua" panose="020B0604020202020204" pitchFamily="18" charset="0"/>
                        <a:buAutoNum type="arabicPeriod"/>
                        <a:tabLst>
                          <a:tab pos="119380" algn="l"/>
                        </a:tabLst>
                      </a:pPr>
                      <a:r>
                        <a:rPr lang="en-US" sz="1100" b="1" dirty="0">
                          <a:effectLst/>
                          <a:latin typeface="Times New Roman" panose="02020603050405020304" pitchFamily="18" charset="0"/>
                          <a:cs typeface="Times New Roman" panose="02020603050405020304" pitchFamily="18" charset="0"/>
                        </a:rPr>
                        <a:t>Metformin</a:t>
                      </a:r>
                      <a:r>
                        <a:rPr lang="en-US" sz="1100" b="1" spc="-25" dirty="0">
                          <a:effectLst/>
                          <a:latin typeface="Times New Roman" panose="02020603050405020304" pitchFamily="18" charset="0"/>
                          <a:cs typeface="Times New Roman" panose="02020603050405020304" pitchFamily="18" charset="0"/>
                        </a:rPr>
                        <a:t> </a:t>
                      </a:r>
                      <a:endParaRPr lang="en-US" sz="1100" b="1" dirty="0">
                        <a:effectLst/>
                        <a:latin typeface="Times New Roman" panose="02020603050405020304" pitchFamily="18" charset="0"/>
                        <a:cs typeface="Times New Roman" panose="02020603050405020304" pitchFamily="18" charset="0"/>
                      </a:endParaRPr>
                    </a:p>
                    <a:p>
                      <a:pPr marL="342900" marR="0" lvl="0" indent="-342900">
                        <a:lnSpc>
                          <a:spcPct val="107000"/>
                        </a:lnSpc>
                        <a:spcBef>
                          <a:spcPts val="5"/>
                        </a:spcBef>
                        <a:spcAft>
                          <a:spcPts val="0"/>
                        </a:spcAft>
                        <a:buSzPts val="650"/>
                        <a:buFont typeface="Book Antiqua" panose="020B0604020202020204" pitchFamily="18" charset="0"/>
                        <a:buAutoNum type="arabicPeriod"/>
                        <a:tabLst>
                          <a:tab pos="119380" algn="l"/>
                        </a:tabLst>
                      </a:pPr>
                      <a:r>
                        <a:rPr lang="en-US" sz="1100" b="1" dirty="0">
                          <a:effectLst/>
                          <a:latin typeface="Times New Roman" panose="02020603050405020304" pitchFamily="18" charset="0"/>
                          <a:cs typeface="Times New Roman" panose="02020603050405020304" pitchFamily="18" charset="0"/>
                        </a:rPr>
                        <a:t>Sitagliptin</a:t>
                      </a:r>
                      <a:r>
                        <a:rPr lang="en-US" sz="1100" b="1" spc="-30" dirty="0">
                          <a:effectLst/>
                          <a:latin typeface="Times New Roman" panose="02020603050405020304" pitchFamily="18" charset="0"/>
                          <a:cs typeface="Times New Roman" panose="02020603050405020304" pitchFamily="18" charset="0"/>
                        </a:rPr>
                        <a:t> </a:t>
                      </a:r>
                      <a:endParaRPr lang="en-US" sz="1100" b="1" dirty="0">
                        <a:effectLst/>
                        <a:latin typeface="Times New Roman" panose="02020603050405020304" pitchFamily="18" charset="0"/>
                        <a:cs typeface="Times New Roman" panose="02020603050405020304" pitchFamily="18" charset="0"/>
                      </a:endParaRPr>
                    </a:p>
                    <a:p>
                      <a:pPr marL="342900" marR="0" lvl="0" indent="-342900">
                        <a:lnSpc>
                          <a:spcPts val="805"/>
                        </a:lnSpc>
                        <a:spcBef>
                          <a:spcPts val="0"/>
                        </a:spcBef>
                        <a:spcAft>
                          <a:spcPts val="0"/>
                        </a:spcAft>
                        <a:buSzPts val="650"/>
                        <a:buFont typeface="Book Antiqua" panose="020B0604020202020204" pitchFamily="18" charset="0"/>
                        <a:buAutoNum type="arabicPeriod"/>
                        <a:tabLst>
                          <a:tab pos="119380" algn="l"/>
                        </a:tabLst>
                      </a:pPr>
                      <a:r>
                        <a:rPr lang="en-US" sz="1100" b="1" dirty="0" err="1">
                          <a:effectLst/>
                          <a:latin typeface="Times New Roman" panose="02020603050405020304" pitchFamily="18" charset="0"/>
                          <a:cs typeface="Times New Roman" panose="02020603050405020304" pitchFamily="18" charset="0"/>
                        </a:rPr>
                        <a:t>Pioglitazon</a:t>
                      </a:r>
                      <a:endParaRPr lang="en-US" sz="1100" b="1" dirty="0">
                        <a:effectLst/>
                        <a:latin typeface="Times New Roman" panose="02020603050405020304" pitchFamily="18" charset="0"/>
                        <a:cs typeface="Times New Roman" panose="02020603050405020304" pitchFamily="18" charset="0"/>
                      </a:endParaRPr>
                    </a:p>
                    <a:p>
                      <a:pPr marL="342900" marR="0" lvl="0" indent="-342900">
                        <a:lnSpc>
                          <a:spcPts val="805"/>
                        </a:lnSpc>
                        <a:spcBef>
                          <a:spcPts val="0"/>
                        </a:spcBef>
                        <a:spcAft>
                          <a:spcPts val="0"/>
                        </a:spcAft>
                        <a:buSzPts val="650"/>
                        <a:buFont typeface="Book Antiqua" panose="020B0604020202020204" pitchFamily="18" charset="0"/>
                        <a:buAutoNum type="arabicPeriod"/>
                        <a:tabLst>
                          <a:tab pos="119380" algn="l"/>
                        </a:tabLst>
                      </a:pPr>
                      <a:r>
                        <a:rPr lang="en-US" sz="1100" b="1" dirty="0" err="1">
                          <a:effectLst/>
                          <a:latin typeface="Times New Roman" panose="02020603050405020304" pitchFamily="18" charset="0"/>
                          <a:cs typeface="Times New Roman" panose="02020603050405020304" pitchFamily="18" charset="0"/>
                        </a:rPr>
                        <a:t>Troglitazon</a:t>
                      </a:r>
                      <a:endParaRPr lang="en-US" sz="1100" b="1" dirty="0">
                        <a:effectLst/>
                        <a:latin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SzPts val="650"/>
                        <a:buFont typeface="Book Antiqua" panose="020B0604020202020204" pitchFamily="18" charset="0"/>
                        <a:buAutoNum type="arabicPeriod"/>
                        <a:tabLst>
                          <a:tab pos="119380" algn="l"/>
                        </a:tabLst>
                      </a:pPr>
                      <a:r>
                        <a:rPr lang="en-US" sz="1100" b="1" dirty="0" err="1">
                          <a:effectLst/>
                          <a:latin typeface="Times New Roman" panose="02020603050405020304" pitchFamily="18" charset="0"/>
                          <a:cs typeface="Times New Roman" panose="02020603050405020304" pitchFamily="18" charset="0"/>
                        </a:rPr>
                        <a:t>Rosiglitazon</a:t>
                      </a:r>
                      <a:endParaRPr lang="en-US" sz="1100" b="1" dirty="0">
                        <a:effectLst/>
                        <a:latin typeface="Times New Roman" panose="02020603050405020304" pitchFamily="18" charset="0"/>
                        <a:cs typeface="Times New Roman" panose="02020603050405020304" pitchFamily="18" charset="0"/>
                      </a:endParaRPr>
                    </a:p>
                    <a:p>
                      <a:pPr marL="342900" marR="0" lvl="0" indent="-342900">
                        <a:lnSpc>
                          <a:spcPct val="107000"/>
                        </a:lnSpc>
                        <a:spcBef>
                          <a:spcPts val="5"/>
                        </a:spcBef>
                        <a:spcAft>
                          <a:spcPts val="0"/>
                        </a:spcAft>
                        <a:buSzPts val="650"/>
                        <a:buFont typeface="Book Antiqua" panose="020B0604020202020204" pitchFamily="18" charset="0"/>
                        <a:buAutoNum type="arabicPeriod"/>
                        <a:tabLst>
                          <a:tab pos="119380" algn="l"/>
                        </a:tabLst>
                      </a:pPr>
                      <a:r>
                        <a:rPr lang="en-US" sz="1100" b="1" dirty="0" err="1">
                          <a:effectLst/>
                          <a:latin typeface="Times New Roman" panose="02020603050405020304" pitchFamily="18" charset="0"/>
                          <a:cs typeface="Times New Roman" panose="02020603050405020304" pitchFamily="18" charset="0"/>
                        </a:rPr>
                        <a:t>Glimeperide</a:t>
                      </a:r>
                      <a:endParaRPr lang="en-US" sz="1100" b="1" dirty="0">
                        <a:effectLst/>
                        <a:latin typeface="Times New Roman" panose="02020603050405020304" pitchFamily="18" charset="0"/>
                        <a:ea typeface="Book Antiqua" panose="020B0604020202020204" pitchFamily="18" charset="0"/>
                        <a:cs typeface="Times New Roman" panose="02020603050405020304" pitchFamily="18" charset="0"/>
                      </a:endParaRPr>
                    </a:p>
                  </a:txBody>
                  <a:tcPr marL="0" marR="0" marT="0" marB="0"/>
                </a:tc>
                <a:tc>
                  <a:txBody>
                    <a:bodyPr/>
                    <a:lstStyle/>
                    <a:p>
                      <a:pPr marL="31750" marR="174625">
                        <a:lnSpc>
                          <a:spcPct val="107000"/>
                        </a:lnSpc>
                        <a:spcBef>
                          <a:spcPts val="135"/>
                        </a:spcBef>
                        <a:spcAft>
                          <a:spcPts val="0"/>
                        </a:spcAft>
                      </a:pPr>
                      <a:r>
                        <a:rPr lang="en-US" sz="1100" b="1" dirty="0">
                          <a:effectLst/>
                          <a:latin typeface="Times New Roman" panose="02020603050405020304" pitchFamily="18" charset="0"/>
                          <a:cs typeface="Times New Roman" panose="02020603050405020304" pitchFamily="18" charset="0"/>
                        </a:rPr>
                        <a:t>Atorvastatin (increases HMW adiponectin) [</a:t>
                      </a:r>
                      <a:endPar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100" b="1">
                          <a:effectLst/>
                          <a:latin typeface="Times New Roman" panose="02020603050405020304" pitchFamily="18" charset="0"/>
                          <a:cs typeface="Times New Roman" panose="02020603050405020304" pitchFamily="18" charset="0"/>
                        </a:rPr>
                        <a:t> </a:t>
                      </a:r>
                      <a:endParaRPr lang="en-US" sz="11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195055435"/>
                  </a:ext>
                </a:extLst>
              </a:tr>
              <a:tr h="852216">
                <a:tc>
                  <a:txBody>
                    <a:bodyPr/>
                    <a:lstStyle/>
                    <a:p>
                      <a:pPr marL="31750" marR="0">
                        <a:lnSpc>
                          <a:spcPct val="107000"/>
                        </a:lnSpc>
                        <a:spcBef>
                          <a:spcPts val="200"/>
                        </a:spcBef>
                        <a:spcAft>
                          <a:spcPts val="0"/>
                        </a:spcAft>
                      </a:pPr>
                      <a:r>
                        <a:rPr lang="en-US" sz="1100" b="1">
                          <a:effectLst/>
                          <a:latin typeface="Times New Roman" panose="02020603050405020304" pitchFamily="18" charset="0"/>
                          <a:cs typeface="Times New Roman" panose="02020603050405020304" pitchFamily="18" charset="0"/>
                        </a:rPr>
                        <a:t>Ghrelin</a:t>
                      </a:r>
                      <a:endParaRPr lang="en-US" sz="11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1750" marR="0">
                        <a:lnSpc>
                          <a:spcPct val="107000"/>
                        </a:lnSpc>
                        <a:spcBef>
                          <a:spcPts val="200"/>
                        </a:spcBef>
                        <a:spcAft>
                          <a:spcPts val="0"/>
                        </a:spcAft>
                      </a:pPr>
                      <a:r>
                        <a:rPr lang="en-US" sz="1100" b="1">
                          <a:effectLst/>
                          <a:latin typeface="Times New Roman" panose="02020603050405020304" pitchFamily="18" charset="0"/>
                          <a:cs typeface="Times New Roman" panose="02020603050405020304" pitchFamily="18" charset="0"/>
                        </a:rPr>
                        <a:t>Stomach</a:t>
                      </a:r>
                      <a:endParaRPr lang="en-US" sz="11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1750" marR="0">
                        <a:lnSpc>
                          <a:spcPct val="107000"/>
                        </a:lnSpc>
                        <a:spcBef>
                          <a:spcPts val="200"/>
                        </a:spcBef>
                        <a:spcAft>
                          <a:spcPts val="0"/>
                        </a:spcAft>
                      </a:pPr>
                      <a: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t>D</a:t>
                      </a:r>
                    </a:p>
                  </a:txBody>
                  <a:tcPr marL="0" marR="0" marT="0" marB="0"/>
                </a:tc>
                <a:tc>
                  <a:txBody>
                    <a:bodyPr/>
                    <a:lstStyle/>
                    <a:p>
                      <a:pPr marL="24130" marR="30480" algn="ctr">
                        <a:lnSpc>
                          <a:spcPct val="107000"/>
                        </a:lnSpc>
                        <a:spcBef>
                          <a:spcPts val="200"/>
                        </a:spcBef>
                        <a:spcAft>
                          <a:spcPts val="0"/>
                        </a:spcAft>
                      </a:pPr>
                      <a:r>
                        <a:rPr lang="en-US" sz="1100" b="1">
                          <a:effectLst/>
                          <a:latin typeface="Times New Roman" panose="02020603050405020304" pitchFamily="18" charset="0"/>
                          <a:cs typeface="Times New Roman" panose="02020603050405020304" pitchFamily="18" charset="0"/>
                        </a:rPr>
                        <a:t>Weight loss [115]</a:t>
                      </a:r>
                      <a:endParaRPr lang="en-US" sz="11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1750" marR="0">
                        <a:lnSpc>
                          <a:spcPct val="107000"/>
                        </a:lnSpc>
                        <a:spcBef>
                          <a:spcPts val="200"/>
                        </a:spcBef>
                        <a:spcAft>
                          <a:spcPts val="0"/>
                        </a:spcAft>
                      </a:pPr>
                      <a:r>
                        <a:rPr lang="en-US" sz="1100" b="1" dirty="0">
                          <a:effectLst/>
                          <a:latin typeface="Times New Roman" panose="02020603050405020304" pitchFamily="18" charset="0"/>
                          <a:cs typeface="Times New Roman" panose="02020603050405020304" pitchFamily="18" charset="0"/>
                        </a:rPr>
                        <a:t>Valsartan</a:t>
                      </a:r>
                      <a:endPar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lvl="0" indent="0">
                        <a:lnSpc>
                          <a:spcPct val="107000"/>
                        </a:lnSpc>
                        <a:spcBef>
                          <a:spcPts val="140"/>
                        </a:spcBef>
                        <a:spcAft>
                          <a:spcPts val="0"/>
                        </a:spcAft>
                        <a:buSzPts val="650"/>
                        <a:buFont typeface="Book Antiqua" panose="020B0604020202020204" pitchFamily="18" charset="0"/>
                        <a:buNone/>
                        <a:tabLst>
                          <a:tab pos="119380" algn="l"/>
                        </a:tabLst>
                      </a:pPr>
                      <a:r>
                        <a:rPr lang="en-US" sz="1100" b="1" dirty="0">
                          <a:effectLst/>
                          <a:latin typeface="Times New Roman" panose="02020603050405020304" pitchFamily="18" charset="0"/>
                          <a:cs typeface="Times New Roman" panose="02020603050405020304" pitchFamily="18" charset="0"/>
                        </a:rPr>
                        <a:t>Rosiglitazone</a:t>
                      </a:r>
                      <a:r>
                        <a:rPr lang="en-US" sz="1100" b="1" spc="-5" dirty="0">
                          <a:effectLst/>
                          <a:latin typeface="Times New Roman" panose="02020603050405020304" pitchFamily="18" charset="0"/>
                          <a:cs typeface="Times New Roman" panose="02020603050405020304" pitchFamily="18" charset="0"/>
                        </a:rPr>
                        <a:t> </a:t>
                      </a:r>
                      <a:endParaRPr lang="en-US" sz="1100" b="1" dirty="0">
                        <a:effectLst/>
                        <a:latin typeface="Times New Roman" panose="02020603050405020304" pitchFamily="18" charset="0"/>
                        <a:cs typeface="Times New Roman" panose="02020603050405020304" pitchFamily="18" charset="0"/>
                      </a:endParaRPr>
                    </a:p>
                    <a:p>
                      <a:pPr marL="0" marR="0" lvl="0" indent="0">
                        <a:lnSpc>
                          <a:spcPct val="107000"/>
                        </a:lnSpc>
                        <a:spcBef>
                          <a:spcPts val="5"/>
                        </a:spcBef>
                        <a:spcAft>
                          <a:spcPts val="0"/>
                        </a:spcAft>
                        <a:buSzPts val="650"/>
                        <a:buFont typeface="Book Antiqua" panose="020B0604020202020204" pitchFamily="18" charset="0"/>
                        <a:buNone/>
                        <a:tabLst>
                          <a:tab pos="119380" algn="l"/>
                        </a:tabLst>
                      </a:pPr>
                      <a:r>
                        <a:rPr lang="en-US" sz="1100" b="1" dirty="0">
                          <a:effectLst/>
                          <a:latin typeface="Times New Roman" panose="02020603050405020304" pitchFamily="18" charset="0"/>
                          <a:cs typeface="Times New Roman" panose="02020603050405020304" pitchFamily="18" charset="0"/>
                        </a:rPr>
                        <a:t>Metformin</a:t>
                      </a:r>
                      <a:r>
                        <a:rPr lang="en-US" sz="1100" b="1" spc="-5" dirty="0">
                          <a:effectLst/>
                          <a:latin typeface="Times New Roman" panose="02020603050405020304" pitchFamily="18" charset="0"/>
                          <a:cs typeface="Times New Roman" panose="02020603050405020304" pitchFamily="18" charset="0"/>
                        </a:rPr>
                        <a:t> </a:t>
                      </a:r>
                      <a:r>
                        <a:rPr lang="en-US" sz="1100" b="1" dirty="0">
                          <a:effectLst/>
                          <a:latin typeface="Times New Roman" panose="02020603050405020304" pitchFamily="18" charset="0"/>
                          <a:cs typeface="Times New Roman" panose="02020603050405020304" pitchFamily="18" charset="0"/>
                        </a:rPr>
                        <a:t>[</a:t>
                      </a:r>
                      <a:endParaRPr lang="en-US" sz="1100" b="1" dirty="0">
                        <a:effectLst/>
                        <a:latin typeface="Times New Roman" panose="02020603050405020304" pitchFamily="18" charset="0"/>
                        <a:ea typeface="Book Antiqua" panose="020B0604020202020204" pitchFamily="18"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100" b="1" dirty="0">
                          <a:effectLst/>
                          <a:latin typeface="Times New Roman" panose="02020603050405020304" pitchFamily="18" charset="0"/>
                          <a:cs typeface="Times New Roman" panose="02020603050405020304" pitchFamily="18" charset="0"/>
                        </a:rPr>
                        <a:t> </a:t>
                      </a:r>
                      <a:endPar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lvl="0" indent="0">
                        <a:lnSpc>
                          <a:spcPct val="107000"/>
                        </a:lnSpc>
                        <a:spcBef>
                          <a:spcPts val="140"/>
                        </a:spcBef>
                        <a:spcAft>
                          <a:spcPts val="0"/>
                        </a:spcAft>
                        <a:buSzPts val="550"/>
                        <a:buFont typeface="Book Antiqua" panose="020B0604020202020204" pitchFamily="18" charset="0"/>
                        <a:buNone/>
                        <a:tabLst>
                          <a:tab pos="99060" algn="l"/>
                        </a:tabLst>
                      </a:pPr>
                      <a:r>
                        <a:rPr lang="en-US" sz="1100" b="1" dirty="0">
                          <a:effectLst/>
                          <a:latin typeface="Times New Roman" panose="02020603050405020304" pitchFamily="18" charset="0"/>
                          <a:cs typeface="Times New Roman" panose="02020603050405020304" pitchFamily="18" charset="0"/>
                        </a:rPr>
                        <a:t>Flutamide</a:t>
                      </a:r>
                      <a:r>
                        <a:rPr lang="en-US" sz="1100" b="1" spc="-5" dirty="0">
                          <a:effectLst/>
                          <a:latin typeface="Times New Roman" panose="02020603050405020304" pitchFamily="18" charset="0"/>
                          <a:cs typeface="Times New Roman" panose="02020603050405020304" pitchFamily="18" charset="0"/>
                        </a:rPr>
                        <a:t> </a:t>
                      </a:r>
                      <a:endParaRPr lang="en-US" sz="1100" b="1" dirty="0">
                        <a:effectLst/>
                        <a:latin typeface="Times New Roman" panose="02020603050405020304" pitchFamily="18" charset="0"/>
                        <a:cs typeface="Times New Roman" panose="02020603050405020304" pitchFamily="18" charset="0"/>
                      </a:endParaRPr>
                    </a:p>
                    <a:p>
                      <a:pPr marL="0" marR="185420" lvl="0" indent="0">
                        <a:lnSpc>
                          <a:spcPct val="107000"/>
                        </a:lnSpc>
                        <a:spcBef>
                          <a:spcPts val="5"/>
                        </a:spcBef>
                        <a:spcAft>
                          <a:spcPts val="0"/>
                        </a:spcAft>
                        <a:buSzPts val="550"/>
                        <a:buFont typeface="Book Antiqua" panose="020B0604020202020204" pitchFamily="18" charset="0"/>
                        <a:buNone/>
                        <a:tabLst>
                          <a:tab pos="118745" algn="l"/>
                        </a:tabLst>
                      </a:pPr>
                      <a:r>
                        <a:rPr lang="en-US" sz="1100" b="1" dirty="0">
                          <a:effectLst/>
                          <a:latin typeface="Times New Roman" panose="02020603050405020304" pitchFamily="18" charset="0"/>
                          <a:cs typeface="Times New Roman" panose="02020603050405020304" pitchFamily="18" charset="0"/>
                        </a:rPr>
                        <a:t>Estrogen therapy </a:t>
                      </a:r>
                      <a:endParaRPr lang="en-US" sz="1100" b="1" dirty="0">
                        <a:effectLst/>
                        <a:latin typeface="Times New Roman" panose="02020603050405020304" pitchFamily="18" charset="0"/>
                        <a:ea typeface="Book Antiqua" panose="020B0604020202020204" pitchFamily="18" charset="0"/>
                        <a:cs typeface="Times New Roman" panose="02020603050405020304" pitchFamily="18" charset="0"/>
                      </a:endParaRPr>
                    </a:p>
                  </a:txBody>
                  <a:tcPr marL="0" marR="0" marT="0" marB="0"/>
                </a:tc>
                <a:extLst>
                  <a:ext uri="{0D108BD9-81ED-4DB2-BD59-A6C34878D82A}">
                    <a16:rowId xmlns:a16="http://schemas.microsoft.com/office/drawing/2014/main" val="3455787868"/>
                  </a:ext>
                </a:extLst>
              </a:tr>
              <a:tr h="1384943">
                <a:tc>
                  <a:txBody>
                    <a:bodyPr/>
                    <a:lstStyle/>
                    <a:p>
                      <a:pPr marL="31750" marR="0">
                        <a:lnSpc>
                          <a:spcPct val="107000"/>
                        </a:lnSpc>
                        <a:spcBef>
                          <a:spcPts val="200"/>
                        </a:spcBef>
                        <a:spcAft>
                          <a:spcPts val="0"/>
                        </a:spcAft>
                      </a:pPr>
                      <a:r>
                        <a:rPr lang="en-US" sz="1100" b="1" dirty="0">
                          <a:effectLst/>
                          <a:latin typeface="Times New Roman" panose="02020603050405020304" pitchFamily="18" charset="0"/>
                          <a:cs typeface="Times New Roman" panose="02020603050405020304" pitchFamily="18" charset="0"/>
                        </a:rPr>
                        <a:t>PAI-1</a:t>
                      </a:r>
                      <a:endPar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1750" marR="78740">
                        <a:lnSpc>
                          <a:spcPct val="107000"/>
                        </a:lnSpc>
                        <a:spcBef>
                          <a:spcPts val="200"/>
                        </a:spcBef>
                        <a:spcAft>
                          <a:spcPts val="0"/>
                        </a:spcAft>
                      </a:pPr>
                      <a:r>
                        <a:rPr lang="en-US" sz="1100" b="1">
                          <a:effectLst/>
                          <a:latin typeface="Times New Roman" panose="02020603050405020304" pitchFamily="18" charset="0"/>
                          <a:cs typeface="Times New Roman" panose="02020603050405020304" pitchFamily="18" charset="0"/>
                        </a:rPr>
                        <a:t>Adipocytes Hepatocytes Smooth muscle cells,</a:t>
                      </a:r>
                    </a:p>
                    <a:p>
                      <a:pPr marL="31750" marR="0">
                        <a:lnSpc>
                          <a:spcPts val="805"/>
                        </a:lnSpc>
                        <a:spcBef>
                          <a:spcPts val="0"/>
                        </a:spcBef>
                        <a:spcAft>
                          <a:spcPts val="0"/>
                        </a:spcAft>
                      </a:pPr>
                      <a:r>
                        <a:rPr lang="en-US" sz="1100" b="1">
                          <a:effectLst/>
                          <a:latin typeface="Times New Roman" panose="02020603050405020304" pitchFamily="18" charset="0"/>
                          <a:cs typeface="Times New Roman" panose="02020603050405020304" pitchFamily="18" charset="0"/>
                        </a:rPr>
                        <a:t>Platelets</a:t>
                      </a:r>
                      <a:endParaRPr lang="en-US" sz="11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1750" marR="0">
                        <a:lnSpc>
                          <a:spcPct val="107000"/>
                        </a:lnSpc>
                        <a:spcBef>
                          <a:spcPts val="200"/>
                        </a:spcBef>
                        <a:spcAft>
                          <a:spcPts val="0"/>
                        </a:spcAft>
                      </a:pPr>
                      <a: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t>I</a:t>
                      </a:r>
                    </a:p>
                  </a:txBody>
                  <a:tcPr marL="0" marR="0" marT="0" marB="0"/>
                </a:tc>
                <a:tc>
                  <a:txBody>
                    <a:bodyPr/>
                    <a:lstStyle/>
                    <a:p>
                      <a:pPr marL="3810" marR="51435" algn="ctr">
                        <a:lnSpc>
                          <a:spcPct val="107000"/>
                        </a:lnSpc>
                        <a:spcBef>
                          <a:spcPts val="200"/>
                        </a:spcBef>
                        <a:spcAft>
                          <a:spcPts val="0"/>
                        </a:spcAft>
                      </a:pPr>
                      <a:r>
                        <a:rPr lang="en-US" sz="1100" b="1">
                          <a:effectLst/>
                          <a:latin typeface="Times New Roman" panose="02020603050405020304" pitchFamily="18" charset="0"/>
                          <a:cs typeface="Times New Roman" panose="02020603050405020304" pitchFamily="18" charset="0"/>
                        </a:rPr>
                        <a:t>Weight loss [56]</a:t>
                      </a:r>
                      <a:endParaRPr lang="en-US" sz="11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42900" marR="0" lvl="0" indent="-342900">
                        <a:lnSpc>
                          <a:spcPct val="107000"/>
                        </a:lnSpc>
                        <a:spcBef>
                          <a:spcPts val="140"/>
                        </a:spcBef>
                        <a:spcAft>
                          <a:spcPts val="0"/>
                        </a:spcAft>
                        <a:buSzPts val="650"/>
                        <a:buFont typeface="Book Antiqua" panose="020B0604020202020204" pitchFamily="18" charset="0"/>
                        <a:buAutoNum type="arabicPeriod"/>
                        <a:tabLst>
                          <a:tab pos="119380" algn="l"/>
                        </a:tabLst>
                      </a:pPr>
                      <a:r>
                        <a:rPr lang="en-US" sz="1100" b="1" dirty="0" err="1">
                          <a:effectLst/>
                          <a:latin typeface="Times New Roman" panose="02020603050405020304" pitchFamily="18" charset="0"/>
                          <a:cs typeface="Times New Roman" panose="02020603050405020304" pitchFamily="18" charset="0"/>
                        </a:rPr>
                        <a:t>Imidapril</a:t>
                      </a:r>
                      <a:r>
                        <a:rPr lang="en-US" sz="1100" b="1" spc="-10" dirty="0">
                          <a:effectLst/>
                          <a:latin typeface="Times New Roman" panose="02020603050405020304" pitchFamily="18" charset="0"/>
                          <a:cs typeface="Times New Roman" panose="02020603050405020304" pitchFamily="18" charset="0"/>
                        </a:rPr>
                        <a:t> </a:t>
                      </a:r>
                      <a:endParaRPr lang="en-US" sz="1100" b="1" dirty="0">
                        <a:effectLst/>
                        <a:latin typeface="Times New Roman" panose="02020603050405020304" pitchFamily="18" charset="0"/>
                        <a:cs typeface="Times New Roman" panose="02020603050405020304" pitchFamily="18" charset="0"/>
                      </a:endParaRPr>
                    </a:p>
                    <a:p>
                      <a:pPr marL="342900" marR="98425" lvl="0" indent="-342900">
                        <a:lnSpc>
                          <a:spcPct val="107000"/>
                        </a:lnSpc>
                        <a:spcBef>
                          <a:spcPts val="5"/>
                        </a:spcBef>
                        <a:spcAft>
                          <a:spcPts val="0"/>
                        </a:spcAft>
                        <a:buSzPts val="650"/>
                        <a:buFont typeface="Book Antiqua" panose="020B0604020202020204" pitchFamily="18" charset="0"/>
                        <a:buAutoNum type="arabicPeriod"/>
                        <a:tabLst>
                          <a:tab pos="119380" algn="l"/>
                        </a:tabLst>
                      </a:pPr>
                      <a:r>
                        <a:rPr lang="en-US" sz="1100" b="1" dirty="0">
                          <a:effectLst/>
                          <a:latin typeface="Times New Roman" panose="02020603050405020304" pitchFamily="18" charset="0"/>
                          <a:cs typeface="Times New Roman" panose="02020603050405020304" pitchFamily="18" charset="0"/>
                        </a:rPr>
                        <a:t>Candesartan (cannot sustain decreased</a:t>
                      </a:r>
                      <a:r>
                        <a:rPr lang="en-US" sz="1100" b="1" spc="-15" dirty="0">
                          <a:effectLst/>
                          <a:latin typeface="Times New Roman" panose="02020603050405020304" pitchFamily="18" charset="0"/>
                          <a:cs typeface="Times New Roman" panose="02020603050405020304" pitchFamily="18" charset="0"/>
                        </a:rPr>
                        <a:t> </a:t>
                      </a:r>
                      <a:r>
                        <a:rPr lang="en-US" sz="1100" b="1" dirty="0">
                          <a:effectLst/>
                          <a:latin typeface="Times New Roman" panose="02020603050405020304" pitchFamily="18" charset="0"/>
                          <a:cs typeface="Times New Roman" panose="02020603050405020304" pitchFamily="18" charset="0"/>
                        </a:rPr>
                        <a:t>PAI</a:t>
                      </a:r>
                    </a:p>
                    <a:p>
                      <a:pPr marL="31750" marR="0">
                        <a:lnSpc>
                          <a:spcPts val="805"/>
                        </a:lnSpc>
                        <a:spcBef>
                          <a:spcPts val="0"/>
                        </a:spcBef>
                        <a:spcAft>
                          <a:spcPts val="0"/>
                        </a:spcAft>
                      </a:pPr>
                      <a:r>
                        <a:rPr lang="en-US" sz="1100" b="1" dirty="0">
                          <a:effectLst/>
                          <a:latin typeface="Times New Roman" panose="02020603050405020304" pitchFamily="18" charset="0"/>
                          <a:cs typeface="Times New Roman" panose="02020603050405020304" pitchFamily="18" charset="0"/>
                        </a:rPr>
                        <a:t>&gt;4 weeks) [120]</a:t>
                      </a:r>
                      <a:endPar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42900" marR="0" lvl="0" indent="-342900">
                        <a:lnSpc>
                          <a:spcPct val="107000"/>
                        </a:lnSpc>
                        <a:spcBef>
                          <a:spcPts val="140"/>
                        </a:spcBef>
                        <a:spcAft>
                          <a:spcPts val="0"/>
                        </a:spcAft>
                        <a:buSzPts val="650"/>
                        <a:buFont typeface="Book Antiqua" panose="020B0604020202020204" pitchFamily="18" charset="0"/>
                        <a:buAutoNum type="arabicPeriod"/>
                        <a:tabLst>
                          <a:tab pos="119380" algn="l"/>
                        </a:tabLst>
                      </a:pPr>
                      <a:r>
                        <a:rPr lang="en-US" sz="1100" b="1" dirty="0">
                          <a:effectLst/>
                          <a:latin typeface="Times New Roman" panose="02020603050405020304" pitchFamily="18" charset="0"/>
                          <a:cs typeface="Times New Roman" panose="02020603050405020304" pitchFamily="18" charset="0"/>
                        </a:rPr>
                        <a:t>Metformin</a:t>
                      </a:r>
                      <a:r>
                        <a:rPr lang="en-US" sz="1100" b="1" spc="-5" dirty="0">
                          <a:effectLst/>
                          <a:latin typeface="Times New Roman" panose="02020603050405020304" pitchFamily="18" charset="0"/>
                          <a:cs typeface="Times New Roman" panose="02020603050405020304" pitchFamily="18" charset="0"/>
                        </a:rPr>
                        <a:t> </a:t>
                      </a:r>
                      <a:endParaRPr lang="en-US" sz="1100" b="1" dirty="0">
                        <a:effectLst/>
                        <a:latin typeface="Times New Roman" panose="02020603050405020304" pitchFamily="18" charset="0"/>
                        <a:cs typeface="Times New Roman" panose="02020603050405020304" pitchFamily="18" charset="0"/>
                      </a:endParaRPr>
                    </a:p>
                    <a:p>
                      <a:pPr marL="342900" marR="0" lvl="0" indent="-342900">
                        <a:lnSpc>
                          <a:spcPct val="107000"/>
                        </a:lnSpc>
                        <a:spcBef>
                          <a:spcPts val="5"/>
                        </a:spcBef>
                        <a:spcAft>
                          <a:spcPts val="0"/>
                        </a:spcAft>
                        <a:buSzPts val="650"/>
                        <a:buFont typeface="Book Antiqua" panose="020B0604020202020204" pitchFamily="18" charset="0"/>
                        <a:buAutoNum type="arabicPeriod"/>
                        <a:tabLst>
                          <a:tab pos="119380" algn="l"/>
                        </a:tabLst>
                      </a:pPr>
                      <a:r>
                        <a:rPr lang="en-US" sz="1100" b="1" dirty="0">
                          <a:effectLst/>
                          <a:latin typeface="Times New Roman" panose="02020603050405020304" pitchFamily="18" charset="0"/>
                          <a:cs typeface="Times New Roman" panose="02020603050405020304" pitchFamily="18" charset="0"/>
                        </a:rPr>
                        <a:t>Troglitazone</a:t>
                      </a:r>
                      <a:r>
                        <a:rPr lang="en-US" sz="1100" b="1" spc="-5" dirty="0">
                          <a:effectLst/>
                          <a:latin typeface="Times New Roman" panose="02020603050405020304" pitchFamily="18" charset="0"/>
                          <a:cs typeface="Times New Roman" panose="02020603050405020304" pitchFamily="18" charset="0"/>
                        </a:rPr>
                        <a:t> </a:t>
                      </a:r>
                      <a:endParaRPr lang="en-US" sz="1100" b="1" dirty="0">
                        <a:effectLst/>
                        <a:latin typeface="Times New Roman" panose="02020603050405020304" pitchFamily="18" charset="0"/>
                        <a:ea typeface="Book Antiqua" panose="020B0604020202020204" pitchFamily="18" charset="0"/>
                        <a:cs typeface="Times New Roman" panose="02020603050405020304" pitchFamily="18" charset="0"/>
                      </a:endParaRPr>
                    </a:p>
                  </a:txBody>
                  <a:tcPr marL="0" marR="0" marT="0" marB="0"/>
                </a:tc>
                <a:tc>
                  <a:txBody>
                    <a:bodyPr/>
                    <a:lstStyle/>
                    <a:p>
                      <a:pPr marL="31750" marR="0">
                        <a:lnSpc>
                          <a:spcPct val="107000"/>
                        </a:lnSpc>
                        <a:spcBef>
                          <a:spcPts val="200"/>
                        </a:spcBef>
                        <a:spcAft>
                          <a:spcPts val="0"/>
                        </a:spcAft>
                      </a:pPr>
                      <a:r>
                        <a:rPr lang="en-US" sz="1100" b="1" dirty="0">
                          <a:effectLst/>
                          <a:latin typeface="Times New Roman" panose="02020603050405020304" pitchFamily="18" charset="0"/>
                          <a:cs typeface="Times New Roman" panose="02020603050405020304" pitchFamily="18" charset="0"/>
                        </a:rPr>
                        <a:t>Statins [122]</a:t>
                      </a:r>
                      <a:endPar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56515" marR="0">
                        <a:lnSpc>
                          <a:spcPct val="107000"/>
                        </a:lnSpc>
                        <a:spcBef>
                          <a:spcPts val="200"/>
                        </a:spcBef>
                        <a:spcAft>
                          <a:spcPts val="0"/>
                        </a:spcAft>
                      </a:pPr>
                      <a:r>
                        <a:rPr lang="en-US" sz="1100" b="1" dirty="0">
                          <a:effectLst/>
                          <a:latin typeface="Times New Roman" panose="02020603050405020304" pitchFamily="18" charset="0"/>
                          <a:cs typeface="Times New Roman" panose="02020603050405020304" pitchFamily="18" charset="0"/>
                        </a:rPr>
                        <a:t>Sibutramine </a:t>
                      </a:r>
                      <a:endPar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80523215"/>
                  </a:ext>
                </a:extLst>
              </a:tr>
              <a:tr h="350178">
                <a:tc>
                  <a:txBody>
                    <a:bodyPr/>
                    <a:lstStyle/>
                    <a:p>
                      <a:pPr marL="31750" marR="0">
                        <a:lnSpc>
                          <a:spcPct val="107000"/>
                        </a:lnSpc>
                        <a:spcBef>
                          <a:spcPts val="200"/>
                        </a:spcBef>
                        <a:spcAft>
                          <a:spcPts val="0"/>
                        </a:spcAft>
                      </a:pPr>
                      <a:r>
                        <a:rPr lang="en-US" sz="1100" b="1">
                          <a:effectLst/>
                          <a:latin typeface="Times New Roman" panose="02020603050405020304" pitchFamily="18" charset="0"/>
                          <a:cs typeface="Times New Roman" panose="02020603050405020304" pitchFamily="18" charset="0"/>
                        </a:rPr>
                        <a:t>Uric Acid</a:t>
                      </a:r>
                      <a:endParaRPr lang="en-US" sz="11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1750" marR="0">
                        <a:lnSpc>
                          <a:spcPct val="107000"/>
                        </a:lnSpc>
                        <a:spcBef>
                          <a:spcPts val="200"/>
                        </a:spcBef>
                        <a:spcAft>
                          <a:spcPts val="0"/>
                        </a:spcAft>
                      </a:pPr>
                      <a:r>
                        <a:rPr lang="en-US" sz="1100" b="1">
                          <a:effectLst/>
                          <a:latin typeface="Times New Roman" panose="02020603050405020304" pitchFamily="18" charset="0"/>
                          <a:cs typeface="Times New Roman" panose="02020603050405020304" pitchFamily="18" charset="0"/>
                        </a:rPr>
                        <a:t>Liver</a:t>
                      </a:r>
                      <a:endParaRPr lang="en-US" sz="11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1750" marR="0">
                        <a:lnSpc>
                          <a:spcPct val="107000"/>
                        </a:lnSpc>
                        <a:spcBef>
                          <a:spcPts val="200"/>
                        </a:spcBef>
                        <a:spcAft>
                          <a:spcPts val="0"/>
                        </a:spcAft>
                      </a:pPr>
                      <a: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t>I</a:t>
                      </a:r>
                    </a:p>
                  </a:txBody>
                  <a:tcPr marL="0" marR="0" marT="0" marB="0"/>
                </a:tc>
                <a:tc>
                  <a:txBody>
                    <a:bodyPr/>
                    <a:lstStyle/>
                    <a:p>
                      <a:pPr marL="24130" marR="30480" algn="ctr">
                        <a:lnSpc>
                          <a:spcPct val="107000"/>
                        </a:lnSpc>
                        <a:spcBef>
                          <a:spcPts val="200"/>
                        </a:spcBef>
                        <a:spcAft>
                          <a:spcPts val="0"/>
                        </a:spcAft>
                      </a:pPr>
                      <a:r>
                        <a:rPr lang="en-US" sz="1100" b="1" dirty="0">
                          <a:effectLst/>
                          <a:latin typeface="Times New Roman" panose="02020603050405020304" pitchFamily="18" charset="0"/>
                          <a:cs typeface="Times New Roman" panose="02020603050405020304" pitchFamily="18" charset="0"/>
                        </a:rPr>
                        <a:t>Weight loss </a:t>
                      </a:r>
                      <a:endPar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1750" marR="0">
                        <a:lnSpc>
                          <a:spcPct val="107000"/>
                        </a:lnSpc>
                        <a:spcBef>
                          <a:spcPts val="200"/>
                        </a:spcBef>
                        <a:spcAft>
                          <a:spcPts val="0"/>
                        </a:spcAft>
                      </a:pPr>
                      <a:r>
                        <a:rPr lang="en-US" sz="1100" b="1">
                          <a:effectLst/>
                          <a:latin typeface="Times New Roman" panose="02020603050405020304" pitchFamily="18" charset="0"/>
                          <a:cs typeface="Times New Roman" panose="02020603050405020304" pitchFamily="18" charset="0"/>
                        </a:rPr>
                        <a:t>1. Losartan [124]</a:t>
                      </a:r>
                      <a:endParaRPr lang="en-US" sz="11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1750" marR="0">
                        <a:lnSpc>
                          <a:spcPct val="107000"/>
                        </a:lnSpc>
                        <a:spcBef>
                          <a:spcPts val="200"/>
                        </a:spcBef>
                        <a:spcAft>
                          <a:spcPts val="0"/>
                        </a:spcAft>
                      </a:pPr>
                      <a:r>
                        <a:rPr lang="en-US" sz="1100" b="1" dirty="0">
                          <a:effectLst/>
                          <a:latin typeface="Times New Roman" panose="02020603050405020304" pitchFamily="18" charset="0"/>
                          <a:cs typeface="Times New Roman" panose="02020603050405020304" pitchFamily="18" charset="0"/>
                        </a:rPr>
                        <a:t>1. Metformin </a:t>
                      </a:r>
                      <a:endPar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1750" marR="0">
                        <a:lnSpc>
                          <a:spcPct val="107000"/>
                        </a:lnSpc>
                        <a:spcBef>
                          <a:spcPts val="200"/>
                        </a:spcBef>
                        <a:spcAft>
                          <a:spcPts val="0"/>
                        </a:spcAft>
                      </a:pPr>
                      <a:r>
                        <a:rPr lang="en-US" sz="1100" b="1" dirty="0">
                          <a:effectLst/>
                          <a:latin typeface="Times New Roman" panose="02020603050405020304" pitchFamily="18" charset="0"/>
                          <a:cs typeface="Times New Roman" panose="02020603050405020304" pitchFamily="18" charset="0"/>
                        </a:rPr>
                        <a:t>1.Atorvastatin [</a:t>
                      </a:r>
                      <a:endPar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5560" marR="0">
                        <a:lnSpc>
                          <a:spcPct val="107000"/>
                        </a:lnSpc>
                        <a:spcBef>
                          <a:spcPts val="200"/>
                        </a:spcBef>
                        <a:spcAft>
                          <a:spcPts val="0"/>
                        </a:spcAft>
                      </a:pPr>
                      <a:r>
                        <a:rPr lang="en-US" sz="1100" b="1" dirty="0">
                          <a:effectLst/>
                          <a:latin typeface="Times New Roman" panose="02020603050405020304" pitchFamily="18" charset="0"/>
                          <a:cs typeface="Times New Roman" panose="02020603050405020304" pitchFamily="18" charset="0"/>
                        </a:rPr>
                        <a:t>1.Sibutramine </a:t>
                      </a:r>
                      <a:endPar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542142714"/>
                  </a:ext>
                </a:extLst>
              </a:tr>
            </a:tbl>
          </a:graphicData>
        </a:graphic>
      </p:graphicFrame>
    </p:spTree>
    <p:extLst>
      <p:ext uri="{BB962C8B-B14F-4D97-AF65-F5344CB8AC3E}">
        <p14:creationId xmlns:p14="http://schemas.microsoft.com/office/powerpoint/2010/main" val="3900578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D5203C9-73B2-40B1-8D2A-AD5AE81DCB7D}"/>
              </a:ext>
            </a:extLst>
          </p:cNvPr>
          <p:cNvGraphicFramePr>
            <a:graphicFrameLocks noGrp="1"/>
          </p:cNvGraphicFramePr>
          <p:nvPr>
            <p:extLst>
              <p:ext uri="{D42A27DB-BD31-4B8C-83A1-F6EECF244321}">
                <p14:modId xmlns:p14="http://schemas.microsoft.com/office/powerpoint/2010/main" val="3263709171"/>
              </p:ext>
            </p:extLst>
          </p:nvPr>
        </p:nvGraphicFramePr>
        <p:xfrm>
          <a:off x="701412" y="228600"/>
          <a:ext cx="7741175" cy="6797947"/>
        </p:xfrm>
        <a:graphic>
          <a:graphicData uri="http://schemas.openxmlformats.org/drawingml/2006/table">
            <a:tbl>
              <a:tblPr firstRow="1" firstCol="1" lastRow="1" lastCol="1" bandRow="1" bandCol="1">
                <a:tableStyleId>{5C22544A-7EE6-4342-B048-85BDC9FD1C3A}</a:tableStyleId>
              </a:tblPr>
              <a:tblGrid>
                <a:gridCol w="730250">
                  <a:extLst>
                    <a:ext uri="{9D8B030D-6E8A-4147-A177-3AD203B41FA5}">
                      <a16:colId xmlns:a16="http://schemas.microsoft.com/office/drawing/2014/main" val="3161753211"/>
                    </a:ext>
                  </a:extLst>
                </a:gridCol>
                <a:gridCol w="741133">
                  <a:extLst>
                    <a:ext uri="{9D8B030D-6E8A-4147-A177-3AD203B41FA5}">
                      <a16:colId xmlns:a16="http://schemas.microsoft.com/office/drawing/2014/main" val="615247432"/>
                    </a:ext>
                  </a:extLst>
                </a:gridCol>
                <a:gridCol w="589245">
                  <a:extLst>
                    <a:ext uri="{9D8B030D-6E8A-4147-A177-3AD203B41FA5}">
                      <a16:colId xmlns:a16="http://schemas.microsoft.com/office/drawing/2014/main" val="2254552172"/>
                    </a:ext>
                  </a:extLst>
                </a:gridCol>
                <a:gridCol w="1048977">
                  <a:extLst>
                    <a:ext uri="{9D8B030D-6E8A-4147-A177-3AD203B41FA5}">
                      <a16:colId xmlns:a16="http://schemas.microsoft.com/office/drawing/2014/main" val="1537681898"/>
                    </a:ext>
                  </a:extLst>
                </a:gridCol>
                <a:gridCol w="1048977">
                  <a:extLst>
                    <a:ext uri="{9D8B030D-6E8A-4147-A177-3AD203B41FA5}">
                      <a16:colId xmlns:a16="http://schemas.microsoft.com/office/drawing/2014/main" val="724713199"/>
                    </a:ext>
                  </a:extLst>
                </a:gridCol>
                <a:gridCol w="1048299">
                  <a:extLst>
                    <a:ext uri="{9D8B030D-6E8A-4147-A177-3AD203B41FA5}">
                      <a16:colId xmlns:a16="http://schemas.microsoft.com/office/drawing/2014/main" val="2508837259"/>
                    </a:ext>
                  </a:extLst>
                </a:gridCol>
                <a:gridCol w="1003546">
                  <a:extLst>
                    <a:ext uri="{9D8B030D-6E8A-4147-A177-3AD203B41FA5}">
                      <a16:colId xmlns:a16="http://schemas.microsoft.com/office/drawing/2014/main" val="2728387686"/>
                    </a:ext>
                  </a:extLst>
                </a:gridCol>
                <a:gridCol w="1530748">
                  <a:extLst>
                    <a:ext uri="{9D8B030D-6E8A-4147-A177-3AD203B41FA5}">
                      <a16:colId xmlns:a16="http://schemas.microsoft.com/office/drawing/2014/main" val="1715013564"/>
                    </a:ext>
                  </a:extLst>
                </a:gridCol>
              </a:tblGrid>
              <a:tr h="205408">
                <a:tc rowSpan="2">
                  <a:txBody>
                    <a:bodyPr/>
                    <a:lstStyle/>
                    <a:p>
                      <a:pPr marL="31750" marR="0">
                        <a:lnSpc>
                          <a:spcPct val="107000"/>
                        </a:lnSpc>
                        <a:spcBef>
                          <a:spcPts val="200"/>
                        </a:spcBef>
                        <a:spcAft>
                          <a:spcPts val="0"/>
                        </a:spcAft>
                      </a:pPr>
                      <a:r>
                        <a:rPr lang="en-US" sz="1400" b="0" dirty="0">
                          <a:effectLst/>
                          <a:latin typeface="Aldhabi" panose="020B0604020202020204" pitchFamily="2" charset="-78"/>
                          <a:cs typeface="Aldhabi" panose="020B0604020202020204" pitchFamily="2" charset="-78"/>
                        </a:rPr>
                        <a:t>Biomarker</a:t>
                      </a:r>
                      <a:endParaRPr lang="en-US" sz="1400" b="0" dirty="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rowSpan="2">
                  <a:txBody>
                    <a:bodyPr/>
                    <a:lstStyle/>
                    <a:p>
                      <a:pPr marL="31750" marR="0">
                        <a:lnSpc>
                          <a:spcPct val="107000"/>
                        </a:lnSpc>
                        <a:spcBef>
                          <a:spcPts val="200"/>
                        </a:spcBef>
                        <a:spcAft>
                          <a:spcPts val="0"/>
                        </a:spcAft>
                      </a:pPr>
                      <a:r>
                        <a:rPr lang="en-US" sz="1400" b="0" dirty="0">
                          <a:effectLst/>
                          <a:latin typeface="Aldhabi" panose="020B0604020202020204" pitchFamily="2" charset="-78"/>
                          <a:cs typeface="Aldhabi" panose="020B0604020202020204" pitchFamily="2" charset="-78"/>
                        </a:rPr>
                        <a:t>Source</a:t>
                      </a:r>
                      <a:endParaRPr lang="en-US" sz="1400" b="0" dirty="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rowSpan="2">
                  <a:txBody>
                    <a:bodyPr/>
                    <a:lstStyle/>
                    <a:p>
                      <a:pPr marL="31750" marR="106680">
                        <a:lnSpc>
                          <a:spcPct val="107000"/>
                        </a:lnSpc>
                        <a:spcBef>
                          <a:spcPts val="200"/>
                        </a:spcBef>
                        <a:spcAft>
                          <a:spcPts val="0"/>
                        </a:spcAft>
                      </a:pPr>
                      <a:r>
                        <a:rPr lang="en-US" sz="1400" b="0" dirty="0">
                          <a:effectLst/>
                          <a:latin typeface="Aldhabi" panose="020B0604020202020204" pitchFamily="2" charset="-78"/>
                          <a:cs typeface="Aldhabi" panose="020B0604020202020204" pitchFamily="2" charset="-78"/>
                        </a:rPr>
                        <a:t>Metabolic Syndrome</a:t>
                      </a:r>
                      <a:endParaRPr lang="en-US" sz="1400" b="0" dirty="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gridSpan="5">
                  <a:txBody>
                    <a:bodyPr/>
                    <a:lstStyle/>
                    <a:p>
                      <a:pPr marL="1439545" marR="1435100" algn="ctr">
                        <a:lnSpc>
                          <a:spcPct val="107000"/>
                        </a:lnSpc>
                        <a:spcBef>
                          <a:spcPts val="200"/>
                        </a:spcBef>
                        <a:spcAft>
                          <a:spcPts val="0"/>
                        </a:spcAft>
                      </a:pPr>
                      <a:r>
                        <a:rPr lang="en-US" sz="1400" b="0">
                          <a:effectLst/>
                        </a:rPr>
                        <a:t>Interventions shown to “normalize” levels</a:t>
                      </a:r>
                      <a:endParaRPr lang="en-US" sz="1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51531623"/>
                  </a:ext>
                </a:extLst>
              </a:tr>
              <a:tr h="43856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31750" marR="73025">
                        <a:lnSpc>
                          <a:spcPct val="107000"/>
                        </a:lnSpc>
                        <a:spcBef>
                          <a:spcPts val="135"/>
                        </a:spcBef>
                        <a:spcAft>
                          <a:spcPts val="0"/>
                        </a:spcAft>
                      </a:pPr>
                      <a:r>
                        <a:rPr lang="en-US" sz="1400" b="0" dirty="0">
                          <a:effectLst/>
                          <a:latin typeface="Aldhabi" panose="020B0604020202020204" pitchFamily="2" charset="-78"/>
                          <a:cs typeface="Aldhabi" panose="020B0604020202020204" pitchFamily="2" charset="-78"/>
                        </a:rPr>
                        <a:t>Lifestyle Modi- </a:t>
                      </a:r>
                      <a:r>
                        <a:rPr lang="en-US" sz="1400" b="0" dirty="0" err="1">
                          <a:effectLst/>
                          <a:latin typeface="Aldhabi" panose="020B0604020202020204" pitchFamily="2" charset="-78"/>
                          <a:cs typeface="Aldhabi" panose="020B0604020202020204" pitchFamily="2" charset="-78"/>
                        </a:rPr>
                        <a:t>fication</a:t>
                      </a:r>
                      <a:endParaRPr lang="en-US" sz="1400" b="0" dirty="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1750" marR="0">
                        <a:lnSpc>
                          <a:spcPct val="107000"/>
                        </a:lnSpc>
                        <a:spcBef>
                          <a:spcPts val="135"/>
                        </a:spcBef>
                        <a:spcAft>
                          <a:spcPts val="0"/>
                        </a:spcAft>
                      </a:pPr>
                      <a:r>
                        <a:rPr lang="en-US" sz="1400" b="0">
                          <a:effectLst/>
                          <a:latin typeface="Aldhabi" panose="020B0604020202020204" pitchFamily="2" charset="-78"/>
                          <a:cs typeface="Aldhabi" panose="020B0604020202020204" pitchFamily="2" charset="-78"/>
                        </a:rPr>
                        <a:t>Antihypertensive</a:t>
                      </a:r>
                      <a:endParaRPr lang="en-US" sz="1400" b="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1750" marR="0">
                        <a:lnSpc>
                          <a:spcPct val="107000"/>
                        </a:lnSpc>
                        <a:spcBef>
                          <a:spcPts val="135"/>
                        </a:spcBef>
                        <a:spcAft>
                          <a:spcPts val="0"/>
                        </a:spcAft>
                      </a:pPr>
                      <a:r>
                        <a:rPr lang="en-US" sz="1400" b="0">
                          <a:effectLst/>
                          <a:latin typeface="Aldhabi" panose="020B0604020202020204" pitchFamily="2" charset="-78"/>
                          <a:cs typeface="Aldhabi" panose="020B0604020202020204" pitchFamily="2" charset="-78"/>
                        </a:rPr>
                        <a:t>Diabetic</a:t>
                      </a:r>
                      <a:endParaRPr lang="en-US" sz="1400" b="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1750" marR="0">
                        <a:lnSpc>
                          <a:spcPct val="107000"/>
                        </a:lnSpc>
                        <a:spcBef>
                          <a:spcPts val="135"/>
                        </a:spcBef>
                        <a:spcAft>
                          <a:spcPts val="0"/>
                        </a:spcAft>
                      </a:pPr>
                      <a:r>
                        <a:rPr lang="en-US" sz="1400" b="0">
                          <a:effectLst/>
                          <a:latin typeface="Aldhabi" panose="020B0604020202020204" pitchFamily="2" charset="-78"/>
                          <a:cs typeface="Aldhabi" panose="020B0604020202020204" pitchFamily="2" charset="-78"/>
                        </a:rPr>
                        <a:t>Lipid Lowering</a:t>
                      </a:r>
                      <a:endParaRPr lang="en-US" sz="1400" b="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5560" marR="0">
                        <a:lnSpc>
                          <a:spcPct val="107000"/>
                        </a:lnSpc>
                        <a:spcBef>
                          <a:spcPts val="135"/>
                        </a:spcBef>
                        <a:spcAft>
                          <a:spcPts val="0"/>
                        </a:spcAft>
                      </a:pPr>
                      <a:r>
                        <a:rPr lang="en-US" sz="1400" b="0">
                          <a:effectLst/>
                          <a:latin typeface="Aldhabi" panose="020B0604020202020204" pitchFamily="2" charset="-78"/>
                          <a:cs typeface="Aldhabi" panose="020B0604020202020204" pitchFamily="2" charset="-78"/>
                        </a:rPr>
                        <a:t>Other</a:t>
                      </a:r>
                      <a:endParaRPr lang="en-US" sz="1400" b="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extLst>
                  <a:ext uri="{0D108BD9-81ED-4DB2-BD59-A6C34878D82A}">
                    <a16:rowId xmlns:a16="http://schemas.microsoft.com/office/drawing/2014/main" val="3938005202"/>
                  </a:ext>
                </a:extLst>
              </a:tr>
              <a:tr h="757948">
                <a:tc>
                  <a:txBody>
                    <a:bodyPr/>
                    <a:lstStyle/>
                    <a:p>
                      <a:pPr marL="0" marR="0">
                        <a:lnSpc>
                          <a:spcPct val="107000"/>
                        </a:lnSpc>
                        <a:spcBef>
                          <a:spcPts val="0"/>
                        </a:spcBef>
                        <a:spcAft>
                          <a:spcPts val="0"/>
                        </a:spcAft>
                      </a:pPr>
                      <a:r>
                        <a:rPr lang="en-US" sz="1400" b="0">
                          <a:effectLst/>
                          <a:latin typeface="Aldhabi" panose="020B0604020202020204" pitchFamily="2" charset="-78"/>
                          <a:cs typeface="Aldhabi" panose="020B0604020202020204" pitchFamily="2" charset="-78"/>
                        </a:rPr>
                        <a:t> </a:t>
                      </a:r>
                      <a:endParaRPr lang="en-US" sz="1400" b="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0" marR="0">
                        <a:lnSpc>
                          <a:spcPct val="107000"/>
                        </a:lnSpc>
                        <a:spcBef>
                          <a:spcPts val="0"/>
                        </a:spcBef>
                        <a:spcAft>
                          <a:spcPts val="0"/>
                        </a:spcAft>
                      </a:pPr>
                      <a:r>
                        <a:rPr lang="en-US" sz="1400" b="0">
                          <a:effectLst/>
                          <a:latin typeface="Aldhabi" panose="020B0604020202020204" pitchFamily="2" charset="-78"/>
                          <a:cs typeface="Aldhabi" panose="020B0604020202020204" pitchFamily="2" charset="-78"/>
                        </a:rPr>
                        <a:t> </a:t>
                      </a:r>
                      <a:endParaRPr lang="en-US" sz="1400" b="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0" marR="0">
                        <a:lnSpc>
                          <a:spcPct val="107000"/>
                        </a:lnSpc>
                        <a:spcBef>
                          <a:spcPts val="0"/>
                        </a:spcBef>
                        <a:spcAft>
                          <a:spcPts val="0"/>
                        </a:spcAft>
                      </a:pPr>
                      <a:r>
                        <a:rPr lang="en-US" sz="1400" b="0" dirty="0">
                          <a:effectLst/>
                          <a:latin typeface="Aldhabi" panose="020B0604020202020204" pitchFamily="2" charset="-78"/>
                          <a:cs typeface="Aldhabi" panose="020B0604020202020204" pitchFamily="2" charset="-78"/>
                        </a:rPr>
                        <a:t> </a:t>
                      </a:r>
                      <a:endParaRPr lang="en-US" sz="1400" b="0" dirty="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0" marR="0">
                        <a:lnSpc>
                          <a:spcPct val="107000"/>
                        </a:lnSpc>
                        <a:spcBef>
                          <a:spcPts val="0"/>
                        </a:spcBef>
                        <a:spcAft>
                          <a:spcPts val="0"/>
                        </a:spcAft>
                      </a:pPr>
                      <a:r>
                        <a:rPr lang="en-US" sz="1400" b="0" dirty="0">
                          <a:effectLst/>
                          <a:latin typeface="Aldhabi" panose="020B0604020202020204" pitchFamily="2" charset="-78"/>
                          <a:cs typeface="Aldhabi" panose="020B0604020202020204" pitchFamily="2" charset="-78"/>
                        </a:rPr>
                        <a:t> </a:t>
                      </a:r>
                      <a:endParaRPr lang="en-US" sz="1400" b="0" dirty="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1750" marR="208915">
                        <a:lnSpc>
                          <a:spcPct val="107000"/>
                        </a:lnSpc>
                        <a:spcBef>
                          <a:spcPts val="200"/>
                        </a:spcBef>
                        <a:spcAft>
                          <a:spcPts val="0"/>
                        </a:spcAft>
                      </a:pPr>
                      <a:r>
                        <a:rPr lang="en-US" sz="1400" b="0" dirty="0">
                          <a:effectLst/>
                          <a:latin typeface="Aldhabi" panose="020B0604020202020204" pitchFamily="2" charset="-78"/>
                          <a:cs typeface="Aldhabi" panose="020B0604020202020204" pitchFamily="2" charset="-78"/>
                        </a:rPr>
                        <a:t>2. Calcium Channel Blockers</a:t>
                      </a:r>
                    </a:p>
                    <a:p>
                      <a:pPr marL="31750" marR="0">
                        <a:lnSpc>
                          <a:spcPts val="805"/>
                        </a:lnSpc>
                        <a:spcBef>
                          <a:spcPts val="0"/>
                        </a:spcBef>
                        <a:spcAft>
                          <a:spcPts val="0"/>
                        </a:spcAft>
                      </a:pPr>
                      <a:r>
                        <a:rPr lang="en-US" sz="1400" b="0" dirty="0">
                          <a:effectLst/>
                          <a:latin typeface="Aldhabi" panose="020B0604020202020204" pitchFamily="2" charset="-78"/>
                          <a:cs typeface="Aldhabi" panose="020B0604020202020204" pitchFamily="2" charset="-78"/>
                        </a:rPr>
                        <a:t>3. ACEI</a:t>
                      </a:r>
                      <a:endParaRPr lang="en-US" sz="1400" b="0" dirty="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1750" marR="0">
                        <a:lnSpc>
                          <a:spcPct val="107000"/>
                        </a:lnSpc>
                        <a:spcBef>
                          <a:spcPts val="200"/>
                        </a:spcBef>
                        <a:spcAft>
                          <a:spcPts val="0"/>
                        </a:spcAft>
                      </a:pPr>
                      <a:r>
                        <a:rPr lang="en-US" sz="1400" b="0" dirty="0">
                          <a:effectLst/>
                          <a:latin typeface="Aldhabi" panose="020B0604020202020204" pitchFamily="2" charset="-78"/>
                          <a:cs typeface="Aldhabi" panose="020B0604020202020204" pitchFamily="2" charset="-78"/>
                        </a:rPr>
                        <a:t>2.Troglitazone [</a:t>
                      </a:r>
                      <a:endParaRPr lang="en-US" sz="1400" b="0" dirty="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42900" marR="0" lvl="0" indent="-342900">
                        <a:lnSpc>
                          <a:spcPts val="805"/>
                        </a:lnSpc>
                        <a:spcBef>
                          <a:spcPts val="140"/>
                        </a:spcBef>
                        <a:spcAft>
                          <a:spcPts val="0"/>
                        </a:spcAft>
                        <a:buSzPts val="550"/>
                        <a:buFont typeface="Book Antiqua" panose="020B0604020202020204" pitchFamily="18" charset="0"/>
                        <a:buAutoNum type="arabicPeriod" startAt="2"/>
                        <a:tabLst>
                          <a:tab pos="99060" algn="l"/>
                        </a:tabLst>
                      </a:pPr>
                      <a:r>
                        <a:rPr lang="en-US" sz="1400" b="0" spc="-5" dirty="0">
                          <a:effectLst/>
                          <a:latin typeface="Aldhabi" panose="020B0604020202020204" pitchFamily="2" charset="-78"/>
                          <a:cs typeface="Aldhabi" panose="020B0604020202020204" pitchFamily="2" charset="-78"/>
                        </a:rPr>
                        <a:t>Simvastatin</a:t>
                      </a:r>
                      <a:r>
                        <a:rPr lang="en-US" sz="1400" b="0" spc="-25" dirty="0">
                          <a:effectLst/>
                          <a:latin typeface="Aldhabi" panose="020B0604020202020204" pitchFamily="2" charset="-78"/>
                          <a:cs typeface="Aldhabi" panose="020B0604020202020204" pitchFamily="2" charset="-78"/>
                        </a:rPr>
                        <a:t> </a:t>
                      </a:r>
                      <a:endParaRPr lang="en-US" sz="1400" b="0" spc="-5" dirty="0">
                        <a:effectLst/>
                        <a:latin typeface="Aldhabi" panose="020B0604020202020204" pitchFamily="2" charset="-78"/>
                        <a:cs typeface="Aldhabi" panose="020B0604020202020204" pitchFamily="2" charset="-78"/>
                      </a:endParaRPr>
                    </a:p>
                    <a:p>
                      <a:pPr marL="342900" marR="0" lvl="0" indent="-342900">
                        <a:lnSpc>
                          <a:spcPts val="805"/>
                        </a:lnSpc>
                        <a:spcBef>
                          <a:spcPts val="0"/>
                        </a:spcBef>
                        <a:spcAft>
                          <a:spcPts val="0"/>
                        </a:spcAft>
                        <a:buSzPts val="550"/>
                        <a:buFont typeface="Book Antiqua" panose="020B0604020202020204" pitchFamily="18" charset="0"/>
                        <a:buAutoNum type="arabicPeriod" startAt="2"/>
                        <a:tabLst>
                          <a:tab pos="99060" algn="l"/>
                        </a:tabLst>
                      </a:pPr>
                      <a:r>
                        <a:rPr lang="en-US" sz="1400" b="0" spc="-5" dirty="0">
                          <a:effectLst/>
                          <a:latin typeface="Aldhabi" panose="020B0604020202020204" pitchFamily="2" charset="-78"/>
                          <a:cs typeface="Aldhabi" panose="020B0604020202020204" pitchFamily="2" charset="-78"/>
                        </a:rPr>
                        <a:t>Fenofibrate</a:t>
                      </a:r>
                      <a:r>
                        <a:rPr lang="en-US" sz="1400" b="0" spc="-25" dirty="0">
                          <a:effectLst/>
                          <a:latin typeface="Aldhabi" panose="020B0604020202020204" pitchFamily="2" charset="-78"/>
                          <a:cs typeface="Aldhabi" panose="020B0604020202020204" pitchFamily="2" charset="-78"/>
                        </a:rPr>
                        <a:t> </a:t>
                      </a:r>
                      <a:endParaRPr lang="en-US" sz="1400" b="0" spc="-5" dirty="0">
                        <a:effectLst/>
                        <a:latin typeface="Aldhabi" panose="020B0604020202020204" pitchFamily="2" charset="-78"/>
                        <a:ea typeface="Book Antiqua" panose="020B0604020202020204" pitchFamily="18" charset="0"/>
                        <a:cs typeface="Aldhabi" panose="020B0604020202020204" pitchFamily="2" charset="-78"/>
                      </a:endParaRPr>
                    </a:p>
                  </a:txBody>
                  <a:tcPr marL="0" marR="0" marT="0" marB="0"/>
                </a:tc>
                <a:tc>
                  <a:txBody>
                    <a:bodyPr/>
                    <a:lstStyle/>
                    <a:p>
                      <a:pPr marL="35560" marR="0">
                        <a:lnSpc>
                          <a:spcPct val="107000"/>
                        </a:lnSpc>
                        <a:spcBef>
                          <a:spcPts val="200"/>
                        </a:spcBef>
                        <a:spcAft>
                          <a:spcPts val="0"/>
                        </a:spcAft>
                      </a:pPr>
                      <a:r>
                        <a:rPr lang="en-US" sz="1400" b="0">
                          <a:effectLst/>
                          <a:latin typeface="Aldhabi" panose="020B0604020202020204" pitchFamily="2" charset="-78"/>
                          <a:cs typeface="Aldhabi" panose="020B0604020202020204" pitchFamily="2" charset="-78"/>
                        </a:rPr>
                        <a:t>2. Orlistat [125]</a:t>
                      </a:r>
                      <a:endParaRPr lang="en-US" sz="1400" b="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extLst>
                  <a:ext uri="{0D108BD9-81ED-4DB2-BD59-A6C34878D82A}">
                    <a16:rowId xmlns:a16="http://schemas.microsoft.com/office/drawing/2014/main" val="2472007925"/>
                  </a:ext>
                </a:extLst>
              </a:tr>
              <a:tr h="971916">
                <a:tc>
                  <a:txBody>
                    <a:bodyPr/>
                    <a:lstStyle/>
                    <a:p>
                      <a:pPr marL="31750" marR="0">
                        <a:lnSpc>
                          <a:spcPct val="107000"/>
                        </a:lnSpc>
                        <a:spcBef>
                          <a:spcPts val="135"/>
                        </a:spcBef>
                        <a:spcAft>
                          <a:spcPts val="0"/>
                        </a:spcAft>
                      </a:pPr>
                      <a:r>
                        <a:rPr lang="en-US" sz="1400" b="0">
                          <a:effectLst/>
                          <a:latin typeface="Aldhabi" panose="020B0604020202020204" pitchFamily="2" charset="-78"/>
                          <a:cs typeface="Aldhabi" panose="020B0604020202020204" pitchFamily="2" charset="-78"/>
                        </a:rPr>
                        <a:t>IL-6</a:t>
                      </a:r>
                      <a:endParaRPr lang="en-US" sz="1400" b="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1750" marR="0">
                        <a:lnSpc>
                          <a:spcPct val="107000"/>
                        </a:lnSpc>
                        <a:spcBef>
                          <a:spcPts val="135"/>
                        </a:spcBef>
                        <a:spcAft>
                          <a:spcPts val="0"/>
                        </a:spcAft>
                      </a:pPr>
                      <a:r>
                        <a:rPr lang="en-US" sz="1400" b="0">
                          <a:effectLst/>
                          <a:latin typeface="Aldhabi" panose="020B0604020202020204" pitchFamily="2" charset="-78"/>
                          <a:cs typeface="Aldhabi" panose="020B0604020202020204" pitchFamily="2" charset="-78"/>
                        </a:rPr>
                        <a:t>M1 macrophage</a:t>
                      </a:r>
                      <a:endParaRPr lang="en-US" sz="1400" b="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1750" marR="0">
                        <a:lnSpc>
                          <a:spcPct val="107000"/>
                        </a:lnSpc>
                        <a:spcBef>
                          <a:spcPts val="135"/>
                        </a:spcBef>
                        <a:spcAft>
                          <a:spcPts val="0"/>
                        </a:spcAft>
                      </a:pPr>
                      <a:r>
                        <a:rPr lang="en-US" sz="1400" b="0" dirty="0">
                          <a:effectLst/>
                          <a:latin typeface="Aldhabi" panose="020B0604020202020204" pitchFamily="2" charset="-78"/>
                          <a:ea typeface="Times New Roman" panose="02020603050405020304" pitchFamily="18" charset="0"/>
                          <a:cs typeface="Aldhabi" panose="020B0604020202020204" pitchFamily="2" charset="-78"/>
                        </a:rPr>
                        <a:t>I</a:t>
                      </a:r>
                    </a:p>
                  </a:txBody>
                  <a:tcPr marL="0" marR="0" marT="0" marB="0"/>
                </a:tc>
                <a:tc>
                  <a:txBody>
                    <a:bodyPr/>
                    <a:lstStyle/>
                    <a:p>
                      <a:pPr marL="24130" marR="51435" algn="ctr">
                        <a:lnSpc>
                          <a:spcPct val="107000"/>
                        </a:lnSpc>
                        <a:spcBef>
                          <a:spcPts val="135"/>
                        </a:spcBef>
                        <a:spcAft>
                          <a:spcPts val="0"/>
                        </a:spcAft>
                      </a:pPr>
                      <a:r>
                        <a:rPr lang="en-US" sz="1400" b="0" dirty="0">
                          <a:effectLst/>
                          <a:latin typeface="Aldhabi" panose="020B0604020202020204" pitchFamily="2" charset="-78"/>
                          <a:cs typeface="Aldhabi" panose="020B0604020202020204" pitchFamily="2" charset="-78"/>
                        </a:rPr>
                        <a:t>Weight loss[127]</a:t>
                      </a:r>
                      <a:endParaRPr lang="en-US" sz="1400" b="0" dirty="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1750" marR="0">
                        <a:lnSpc>
                          <a:spcPct val="107000"/>
                        </a:lnSpc>
                        <a:spcBef>
                          <a:spcPts val="135"/>
                        </a:spcBef>
                        <a:spcAft>
                          <a:spcPts val="0"/>
                        </a:spcAft>
                      </a:pPr>
                      <a:r>
                        <a:rPr lang="en-US" sz="1400" b="0" dirty="0">
                          <a:effectLst/>
                          <a:latin typeface="Aldhabi" panose="020B0604020202020204" pitchFamily="2" charset="-78"/>
                          <a:cs typeface="Aldhabi" panose="020B0604020202020204" pitchFamily="2" charset="-78"/>
                        </a:rPr>
                        <a:t>1.ACEI [128]</a:t>
                      </a:r>
                    </a:p>
                    <a:p>
                      <a:pPr marL="31750" marR="0">
                        <a:lnSpc>
                          <a:spcPct val="107000"/>
                        </a:lnSpc>
                        <a:spcBef>
                          <a:spcPts val="0"/>
                        </a:spcBef>
                        <a:spcAft>
                          <a:spcPts val="0"/>
                        </a:spcAft>
                      </a:pPr>
                      <a:r>
                        <a:rPr lang="en-US" sz="1400" b="0" dirty="0">
                          <a:effectLst/>
                          <a:latin typeface="Aldhabi" panose="020B0604020202020204" pitchFamily="2" charset="-78"/>
                          <a:cs typeface="Aldhabi" panose="020B0604020202020204" pitchFamily="2" charset="-78"/>
                        </a:rPr>
                        <a:t>2.Olmesartan [129]</a:t>
                      </a:r>
                      <a:endParaRPr lang="en-US" sz="1400" b="0" dirty="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1750" marR="0">
                        <a:lnSpc>
                          <a:spcPct val="107000"/>
                        </a:lnSpc>
                        <a:spcBef>
                          <a:spcPts val="135"/>
                        </a:spcBef>
                        <a:spcAft>
                          <a:spcPts val="0"/>
                        </a:spcAft>
                      </a:pPr>
                      <a:r>
                        <a:rPr lang="en-US" sz="1400" b="0" dirty="0">
                          <a:effectLst/>
                          <a:latin typeface="Aldhabi" panose="020B0604020202020204" pitchFamily="2" charset="-78"/>
                          <a:cs typeface="Aldhabi" panose="020B0604020202020204" pitchFamily="2" charset="-78"/>
                        </a:rPr>
                        <a:t>Metformin [</a:t>
                      </a:r>
                      <a:endParaRPr lang="en-US" sz="1400" b="0" dirty="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42900" marR="0" lvl="0" indent="-342900">
                        <a:lnSpc>
                          <a:spcPct val="107000"/>
                        </a:lnSpc>
                        <a:spcBef>
                          <a:spcPts val="135"/>
                        </a:spcBef>
                        <a:spcAft>
                          <a:spcPts val="0"/>
                        </a:spcAft>
                        <a:buSzPts val="550"/>
                        <a:buFont typeface="Book Antiqua" panose="020B0604020202020204" pitchFamily="18" charset="0"/>
                        <a:buAutoNum type="arabicPeriod"/>
                        <a:tabLst>
                          <a:tab pos="99060" algn="l"/>
                        </a:tabLst>
                      </a:pPr>
                      <a:r>
                        <a:rPr lang="en-US" sz="1400" b="0" spc="-5">
                          <a:effectLst/>
                          <a:latin typeface="Aldhabi" panose="020B0604020202020204" pitchFamily="2" charset="-78"/>
                          <a:cs typeface="Aldhabi" panose="020B0604020202020204" pitchFamily="2" charset="-78"/>
                        </a:rPr>
                        <a:t>Atorvastatin [131]</a:t>
                      </a:r>
                    </a:p>
                    <a:p>
                      <a:pPr marL="342900" marR="0" lvl="0" indent="-342900">
                        <a:lnSpc>
                          <a:spcPct val="107000"/>
                        </a:lnSpc>
                        <a:spcBef>
                          <a:spcPts val="0"/>
                        </a:spcBef>
                        <a:spcAft>
                          <a:spcPts val="0"/>
                        </a:spcAft>
                        <a:buSzPts val="550"/>
                        <a:buFont typeface="Book Antiqua" panose="020B0604020202020204" pitchFamily="18" charset="0"/>
                        <a:buAutoNum type="arabicPeriod"/>
                        <a:tabLst>
                          <a:tab pos="99060" algn="l"/>
                        </a:tabLst>
                      </a:pPr>
                      <a:r>
                        <a:rPr lang="en-US" sz="1400" b="0" spc="-5">
                          <a:effectLst/>
                          <a:latin typeface="Aldhabi" panose="020B0604020202020204" pitchFamily="2" charset="-78"/>
                          <a:cs typeface="Aldhabi" panose="020B0604020202020204" pitchFamily="2" charset="-78"/>
                        </a:rPr>
                        <a:t>Pravastatin</a:t>
                      </a:r>
                      <a:r>
                        <a:rPr lang="en-US" sz="1400" b="0" spc="-25">
                          <a:effectLst/>
                          <a:latin typeface="Aldhabi" panose="020B0604020202020204" pitchFamily="2" charset="-78"/>
                          <a:cs typeface="Aldhabi" panose="020B0604020202020204" pitchFamily="2" charset="-78"/>
                        </a:rPr>
                        <a:t> </a:t>
                      </a:r>
                      <a:r>
                        <a:rPr lang="en-US" sz="1400" b="0" spc="-5">
                          <a:effectLst/>
                          <a:latin typeface="Aldhabi" panose="020B0604020202020204" pitchFamily="2" charset="-78"/>
                          <a:cs typeface="Aldhabi" panose="020B0604020202020204" pitchFamily="2" charset="-78"/>
                        </a:rPr>
                        <a:t>[132]</a:t>
                      </a:r>
                    </a:p>
                    <a:p>
                      <a:pPr marL="342900" marR="0" lvl="0" indent="-342900">
                        <a:lnSpc>
                          <a:spcPct val="107000"/>
                        </a:lnSpc>
                        <a:spcBef>
                          <a:spcPts val="5"/>
                        </a:spcBef>
                        <a:spcAft>
                          <a:spcPts val="0"/>
                        </a:spcAft>
                        <a:buSzPts val="550"/>
                        <a:buFont typeface="Book Antiqua" panose="020B0604020202020204" pitchFamily="18" charset="0"/>
                        <a:buAutoNum type="arabicPeriod"/>
                        <a:tabLst>
                          <a:tab pos="99060" algn="l"/>
                        </a:tabLst>
                      </a:pPr>
                      <a:r>
                        <a:rPr lang="en-US" sz="1400" b="0" spc="-5">
                          <a:effectLst/>
                          <a:latin typeface="Aldhabi" panose="020B0604020202020204" pitchFamily="2" charset="-78"/>
                          <a:cs typeface="Aldhabi" panose="020B0604020202020204" pitchFamily="2" charset="-78"/>
                        </a:rPr>
                        <a:t>Simvastatin</a:t>
                      </a:r>
                      <a:r>
                        <a:rPr lang="en-US" sz="1400" b="0" spc="-25">
                          <a:effectLst/>
                          <a:latin typeface="Aldhabi" panose="020B0604020202020204" pitchFamily="2" charset="-78"/>
                          <a:cs typeface="Aldhabi" panose="020B0604020202020204" pitchFamily="2" charset="-78"/>
                        </a:rPr>
                        <a:t> </a:t>
                      </a:r>
                      <a:r>
                        <a:rPr lang="en-US" sz="1400" b="0" spc="-5">
                          <a:effectLst/>
                          <a:latin typeface="Aldhabi" panose="020B0604020202020204" pitchFamily="2" charset="-78"/>
                          <a:cs typeface="Aldhabi" panose="020B0604020202020204" pitchFamily="2" charset="-78"/>
                        </a:rPr>
                        <a:t>[133]</a:t>
                      </a:r>
                      <a:endParaRPr lang="en-US" sz="1400" b="0" spc="-5">
                        <a:effectLst/>
                        <a:latin typeface="Aldhabi" panose="020B0604020202020204" pitchFamily="2" charset="-78"/>
                        <a:ea typeface="Book Antiqua" panose="020B0604020202020204" pitchFamily="18" charset="0"/>
                        <a:cs typeface="Aldhabi" panose="020B0604020202020204" pitchFamily="2" charset="-78"/>
                      </a:endParaRPr>
                    </a:p>
                  </a:txBody>
                  <a:tcPr marL="0" marR="0" marT="0" marB="0"/>
                </a:tc>
                <a:tc>
                  <a:txBody>
                    <a:bodyPr/>
                    <a:lstStyle/>
                    <a:p>
                      <a:pPr marL="342900" marR="0" lvl="0" indent="-342900">
                        <a:lnSpc>
                          <a:spcPct val="107000"/>
                        </a:lnSpc>
                        <a:spcBef>
                          <a:spcPts val="135"/>
                        </a:spcBef>
                        <a:spcAft>
                          <a:spcPts val="0"/>
                        </a:spcAft>
                        <a:buSzPts val="550"/>
                        <a:buFont typeface="Book Antiqua" panose="020B0604020202020204" pitchFamily="18" charset="0"/>
                        <a:buAutoNum type="arabicPeriod"/>
                        <a:tabLst>
                          <a:tab pos="99060" algn="l"/>
                        </a:tabLst>
                      </a:pPr>
                      <a:r>
                        <a:rPr lang="en-US" sz="1400" b="0" spc="-5" dirty="0">
                          <a:effectLst/>
                          <a:latin typeface="Aldhabi" panose="020B0604020202020204" pitchFamily="2" charset="-78"/>
                          <a:cs typeface="Aldhabi" panose="020B0604020202020204" pitchFamily="2" charset="-78"/>
                        </a:rPr>
                        <a:t>Hydrocortisone</a:t>
                      </a:r>
                      <a:r>
                        <a:rPr lang="en-US" sz="1400" b="0" spc="-10" dirty="0">
                          <a:effectLst/>
                          <a:latin typeface="Aldhabi" panose="020B0604020202020204" pitchFamily="2" charset="-78"/>
                          <a:cs typeface="Aldhabi" panose="020B0604020202020204" pitchFamily="2" charset="-78"/>
                        </a:rPr>
                        <a:t> </a:t>
                      </a:r>
                      <a:r>
                        <a:rPr lang="en-US" sz="1400" b="0" spc="-5" dirty="0">
                          <a:effectLst/>
                          <a:latin typeface="Aldhabi" panose="020B0604020202020204" pitchFamily="2" charset="-78"/>
                          <a:cs typeface="Aldhabi" panose="020B0604020202020204" pitchFamily="2" charset="-78"/>
                        </a:rPr>
                        <a:t>[</a:t>
                      </a:r>
                    </a:p>
                    <a:p>
                      <a:pPr marL="342900" marR="0" lvl="0" indent="-342900">
                        <a:lnSpc>
                          <a:spcPct val="107000"/>
                        </a:lnSpc>
                        <a:spcBef>
                          <a:spcPts val="0"/>
                        </a:spcBef>
                        <a:spcAft>
                          <a:spcPts val="0"/>
                        </a:spcAft>
                        <a:buSzPts val="550"/>
                        <a:buFont typeface="Book Antiqua" panose="020B0604020202020204" pitchFamily="18" charset="0"/>
                        <a:buAutoNum type="arabicPeriod"/>
                        <a:tabLst>
                          <a:tab pos="99060" algn="l"/>
                        </a:tabLst>
                      </a:pPr>
                      <a:r>
                        <a:rPr lang="en-US" sz="1400" b="0" spc="-5" dirty="0">
                          <a:effectLst/>
                          <a:latin typeface="Aldhabi" panose="020B0604020202020204" pitchFamily="2" charset="-78"/>
                          <a:cs typeface="Aldhabi" panose="020B0604020202020204" pitchFamily="2" charset="-78"/>
                        </a:rPr>
                        <a:t>Celecoxib [135]</a:t>
                      </a:r>
                      <a:endParaRPr lang="en-US" sz="1400" b="0" spc="-5" dirty="0">
                        <a:effectLst/>
                        <a:latin typeface="Aldhabi" panose="020B0604020202020204" pitchFamily="2" charset="-78"/>
                        <a:ea typeface="Book Antiqua" panose="020B0604020202020204" pitchFamily="18" charset="0"/>
                        <a:cs typeface="Aldhabi" panose="020B0604020202020204" pitchFamily="2" charset="-78"/>
                      </a:endParaRPr>
                    </a:p>
                  </a:txBody>
                  <a:tcPr marL="0" marR="0" marT="0" marB="0"/>
                </a:tc>
                <a:extLst>
                  <a:ext uri="{0D108BD9-81ED-4DB2-BD59-A6C34878D82A}">
                    <a16:rowId xmlns:a16="http://schemas.microsoft.com/office/drawing/2014/main" val="3270758580"/>
                  </a:ext>
                </a:extLst>
              </a:tr>
              <a:tr h="807944">
                <a:tc>
                  <a:txBody>
                    <a:bodyPr/>
                    <a:lstStyle/>
                    <a:p>
                      <a:pPr marL="31750" marR="0">
                        <a:lnSpc>
                          <a:spcPct val="107000"/>
                        </a:lnSpc>
                        <a:spcBef>
                          <a:spcPts val="135"/>
                        </a:spcBef>
                        <a:spcAft>
                          <a:spcPts val="0"/>
                        </a:spcAft>
                      </a:pPr>
                      <a:r>
                        <a:rPr lang="en-US" sz="1400" b="0">
                          <a:effectLst/>
                          <a:latin typeface="Aldhabi" panose="020B0604020202020204" pitchFamily="2" charset="-78"/>
                          <a:cs typeface="Aldhabi" panose="020B0604020202020204" pitchFamily="2" charset="-78"/>
                        </a:rPr>
                        <a:t>TNFα</a:t>
                      </a:r>
                      <a:endParaRPr lang="en-US" sz="1400" b="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1750" marR="64135">
                        <a:lnSpc>
                          <a:spcPct val="107000"/>
                        </a:lnSpc>
                        <a:spcBef>
                          <a:spcPts val="135"/>
                        </a:spcBef>
                        <a:spcAft>
                          <a:spcPts val="0"/>
                        </a:spcAft>
                      </a:pPr>
                      <a:r>
                        <a:rPr lang="en-US" sz="1400" b="0">
                          <a:effectLst/>
                          <a:latin typeface="Aldhabi" panose="020B0604020202020204" pitchFamily="2" charset="-78"/>
                          <a:cs typeface="Aldhabi" panose="020B0604020202020204" pitchFamily="2" charset="-78"/>
                        </a:rPr>
                        <a:t>Visceral Adipo- cytes, M1 mac- rophages</a:t>
                      </a:r>
                      <a:endParaRPr lang="en-US" sz="1400" b="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1750" marR="0">
                        <a:lnSpc>
                          <a:spcPct val="107000"/>
                        </a:lnSpc>
                        <a:spcBef>
                          <a:spcPts val="135"/>
                        </a:spcBef>
                        <a:spcAft>
                          <a:spcPts val="0"/>
                        </a:spcAft>
                      </a:pPr>
                      <a:r>
                        <a:rPr lang="en-US" sz="1400" b="0" dirty="0">
                          <a:effectLst/>
                          <a:latin typeface="Aldhabi" panose="020B0604020202020204" pitchFamily="2" charset="-78"/>
                          <a:ea typeface="Times New Roman" panose="02020603050405020304" pitchFamily="18" charset="0"/>
                          <a:cs typeface="Aldhabi" panose="020B0604020202020204" pitchFamily="2" charset="-78"/>
                        </a:rPr>
                        <a:t>II</a:t>
                      </a:r>
                    </a:p>
                  </a:txBody>
                  <a:tcPr marL="0" marR="0" marT="0" marB="0"/>
                </a:tc>
                <a:tc>
                  <a:txBody>
                    <a:bodyPr/>
                    <a:lstStyle/>
                    <a:p>
                      <a:pPr marL="24130" marR="30480" algn="ctr">
                        <a:lnSpc>
                          <a:spcPct val="107000"/>
                        </a:lnSpc>
                        <a:spcBef>
                          <a:spcPts val="135"/>
                        </a:spcBef>
                        <a:spcAft>
                          <a:spcPts val="0"/>
                        </a:spcAft>
                      </a:pPr>
                      <a:r>
                        <a:rPr lang="en-US" sz="1400" b="0">
                          <a:effectLst/>
                          <a:latin typeface="Aldhabi" panose="020B0604020202020204" pitchFamily="2" charset="-78"/>
                          <a:cs typeface="Aldhabi" panose="020B0604020202020204" pitchFamily="2" charset="-78"/>
                        </a:rPr>
                        <a:t>Weight loss [127]</a:t>
                      </a:r>
                      <a:endParaRPr lang="en-US" sz="1400" b="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1750" marR="0">
                        <a:lnSpc>
                          <a:spcPct val="107000"/>
                        </a:lnSpc>
                        <a:spcBef>
                          <a:spcPts val="135"/>
                        </a:spcBef>
                        <a:spcAft>
                          <a:spcPts val="0"/>
                        </a:spcAft>
                      </a:pPr>
                      <a:r>
                        <a:rPr lang="en-US" sz="1400" b="0" dirty="0" err="1">
                          <a:effectLst/>
                          <a:latin typeface="Aldhabi" panose="020B0604020202020204" pitchFamily="2" charset="-78"/>
                          <a:cs typeface="Aldhabi" panose="020B0604020202020204" pitchFamily="2" charset="-78"/>
                        </a:rPr>
                        <a:t>Olmesrtan</a:t>
                      </a:r>
                      <a:r>
                        <a:rPr lang="en-US" sz="1400" b="0" dirty="0">
                          <a:effectLst/>
                          <a:latin typeface="Aldhabi" panose="020B0604020202020204" pitchFamily="2" charset="-78"/>
                          <a:cs typeface="Aldhabi" panose="020B0604020202020204" pitchFamily="2" charset="-78"/>
                        </a:rPr>
                        <a:t>[</a:t>
                      </a:r>
                      <a:endParaRPr lang="en-US" sz="1400" b="0" dirty="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1750" marR="0">
                        <a:lnSpc>
                          <a:spcPct val="107000"/>
                        </a:lnSpc>
                        <a:spcBef>
                          <a:spcPts val="135"/>
                        </a:spcBef>
                        <a:spcAft>
                          <a:spcPts val="0"/>
                        </a:spcAft>
                      </a:pPr>
                      <a:r>
                        <a:rPr lang="en-US" sz="1400" b="0" dirty="0">
                          <a:effectLst/>
                          <a:latin typeface="Aldhabi" panose="020B0604020202020204" pitchFamily="2" charset="-78"/>
                          <a:cs typeface="Aldhabi" panose="020B0604020202020204" pitchFamily="2" charset="-78"/>
                        </a:rPr>
                        <a:t>Metformin [</a:t>
                      </a:r>
                      <a:endParaRPr lang="en-US" sz="1400" b="0" dirty="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42900" marR="0" lvl="0" indent="-342900">
                        <a:lnSpc>
                          <a:spcPct val="107000"/>
                        </a:lnSpc>
                        <a:spcBef>
                          <a:spcPts val="135"/>
                        </a:spcBef>
                        <a:spcAft>
                          <a:spcPts val="0"/>
                        </a:spcAft>
                        <a:buSzPts val="550"/>
                        <a:buFont typeface="Book Antiqua" panose="020B0604020202020204" pitchFamily="18" charset="0"/>
                        <a:buAutoNum type="arabicPeriod"/>
                        <a:tabLst>
                          <a:tab pos="99060" algn="l"/>
                        </a:tabLst>
                      </a:pPr>
                      <a:r>
                        <a:rPr lang="en-US" sz="1400" b="0" spc="-5" dirty="0">
                          <a:effectLst/>
                          <a:latin typeface="Aldhabi" panose="020B0604020202020204" pitchFamily="2" charset="-78"/>
                          <a:cs typeface="Aldhabi" panose="020B0604020202020204" pitchFamily="2" charset="-78"/>
                        </a:rPr>
                        <a:t>Atorvastatin [</a:t>
                      </a:r>
                    </a:p>
                    <a:p>
                      <a:pPr marL="342900" marR="0" lvl="0" indent="-342900">
                        <a:lnSpc>
                          <a:spcPct val="107000"/>
                        </a:lnSpc>
                        <a:spcBef>
                          <a:spcPts val="0"/>
                        </a:spcBef>
                        <a:spcAft>
                          <a:spcPts val="0"/>
                        </a:spcAft>
                        <a:buSzPts val="550"/>
                        <a:buFont typeface="Book Antiqua" panose="020B0604020202020204" pitchFamily="18" charset="0"/>
                        <a:buAutoNum type="arabicPeriod"/>
                        <a:tabLst>
                          <a:tab pos="99060" algn="l"/>
                        </a:tabLst>
                      </a:pPr>
                      <a:r>
                        <a:rPr lang="en-US" sz="1400" b="0" spc="-5" dirty="0">
                          <a:effectLst/>
                          <a:latin typeface="Aldhabi" panose="020B0604020202020204" pitchFamily="2" charset="-78"/>
                          <a:cs typeface="Aldhabi" panose="020B0604020202020204" pitchFamily="2" charset="-78"/>
                        </a:rPr>
                        <a:t>Pravastatin [</a:t>
                      </a:r>
                      <a:endParaRPr lang="en-US" sz="1400" b="0" spc="-5" dirty="0">
                        <a:effectLst/>
                        <a:latin typeface="Aldhabi" panose="020B0604020202020204" pitchFamily="2" charset="-78"/>
                        <a:ea typeface="Book Antiqua" panose="020B0604020202020204" pitchFamily="18" charset="0"/>
                        <a:cs typeface="Aldhabi" panose="020B0604020202020204" pitchFamily="2" charset="-78"/>
                      </a:endParaRPr>
                    </a:p>
                  </a:txBody>
                  <a:tcPr marL="0" marR="0" marT="0" marB="0"/>
                </a:tc>
                <a:tc>
                  <a:txBody>
                    <a:bodyPr/>
                    <a:lstStyle/>
                    <a:p>
                      <a:pPr marL="342900" marR="0" lvl="0" indent="-342900">
                        <a:lnSpc>
                          <a:spcPct val="107000"/>
                        </a:lnSpc>
                        <a:spcBef>
                          <a:spcPts val="135"/>
                        </a:spcBef>
                        <a:spcAft>
                          <a:spcPts val="0"/>
                        </a:spcAft>
                        <a:buSzPts val="550"/>
                        <a:buFont typeface="Book Antiqua" panose="020B0604020202020204" pitchFamily="18" charset="0"/>
                        <a:buAutoNum type="arabicPeriod"/>
                        <a:tabLst>
                          <a:tab pos="99060" algn="l"/>
                        </a:tabLst>
                      </a:pPr>
                      <a:r>
                        <a:rPr lang="en-US" sz="1400" b="0" spc="-5" dirty="0">
                          <a:effectLst/>
                          <a:latin typeface="Aldhabi" panose="020B0604020202020204" pitchFamily="2" charset="-78"/>
                          <a:cs typeface="Aldhabi" panose="020B0604020202020204" pitchFamily="2" charset="-78"/>
                        </a:rPr>
                        <a:t>Orlistat</a:t>
                      </a:r>
                      <a:r>
                        <a:rPr lang="en-US" sz="1400" b="0" spc="-10" dirty="0">
                          <a:effectLst/>
                          <a:latin typeface="Aldhabi" panose="020B0604020202020204" pitchFamily="2" charset="-78"/>
                          <a:cs typeface="Aldhabi" panose="020B0604020202020204" pitchFamily="2" charset="-78"/>
                        </a:rPr>
                        <a:t> </a:t>
                      </a:r>
                      <a:r>
                        <a:rPr lang="en-US" sz="1400" b="0" spc="-5" dirty="0">
                          <a:effectLst/>
                          <a:latin typeface="Aldhabi" panose="020B0604020202020204" pitchFamily="2" charset="-78"/>
                          <a:cs typeface="Aldhabi" panose="020B0604020202020204" pitchFamily="2" charset="-78"/>
                        </a:rPr>
                        <a:t>[</a:t>
                      </a:r>
                    </a:p>
                    <a:p>
                      <a:pPr marL="342900" marR="0" lvl="0" indent="-342900">
                        <a:lnSpc>
                          <a:spcPct val="107000"/>
                        </a:lnSpc>
                        <a:spcBef>
                          <a:spcPts val="0"/>
                        </a:spcBef>
                        <a:spcAft>
                          <a:spcPts val="0"/>
                        </a:spcAft>
                        <a:buSzPts val="550"/>
                        <a:buFont typeface="Book Antiqua" panose="020B0604020202020204" pitchFamily="18" charset="0"/>
                        <a:buAutoNum type="arabicPeriod"/>
                        <a:tabLst>
                          <a:tab pos="99060" algn="l"/>
                        </a:tabLst>
                      </a:pPr>
                      <a:r>
                        <a:rPr lang="en-US" sz="1400" b="0" spc="-5" dirty="0">
                          <a:effectLst/>
                          <a:latin typeface="Aldhabi" panose="020B0604020202020204" pitchFamily="2" charset="-78"/>
                          <a:cs typeface="Aldhabi" panose="020B0604020202020204" pitchFamily="2" charset="-78"/>
                        </a:rPr>
                        <a:t>Hydrocortisone</a:t>
                      </a:r>
                      <a:endParaRPr lang="en-US" sz="1400" b="0" spc="-5" dirty="0">
                        <a:effectLst/>
                        <a:latin typeface="Aldhabi" panose="020B0604020202020204" pitchFamily="2" charset="-78"/>
                        <a:ea typeface="Book Antiqua" panose="020B0604020202020204" pitchFamily="18" charset="0"/>
                        <a:cs typeface="Aldhabi" panose="020B0604020202020204" pitchFamily="2" charset="-78"/>
                      </a:endParaRPr>
                    </a:p>
                  </a:txBody>
                  <a:tcPr marL="0" marR="0" marT="0" marB="0"/>
                </a:tc>
                <a:extLst>
                  <a:ext uri="{0D108BD9-81ED-4DB2-BD59-A6C34878D82A}">
                    <a16:rowId xmlns:a16="http://schemas.microsoft.com/office/drawing/2014/main" val="2282723000"/>
                  </a:ext>
                </a:extLst>
              </a:tr>
              <a:tr h="1040587">
                <a:tc>
                  <a:txBody>
                    <a:bodyPr/>
                    <a:lstStyle/>
                    <a:p>
                      <a:pPr marL="31750" marR="0">
                        <a:lnSpc>
                          <a:spcPct val="107000"/>
                        </a:lnSpc>
                        <a:spcBef>
                          <a:spcPts val="200"/>
                        </a:spcBef>
                        <a:spcAft>
                          <a:spcPts val="0"/>
                        </a:spcAft>
                      </a:pPr>
                      <a:r>
                        <a:rPr lang="en-US" sz="1400" b="0">
                          <a:effectLst/>
                          <a:latin typeface="Aldhabi" panose="020B0604020202020204" pitchFamily="2" charset="-78"/>
                          <a:cs typeface="Aldhabi" panose="020B0604020202020204" pitchFamily="2" charset="-78"/>
                        </a:rPr>
                        <a:t>IL-10</a:t>
                      </a:r>
                      <a:endParaRPr lang="en-US" sz="1400" b="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1750" marR="77470">
                        <a:lnSpc>
                          <a:spcPct val="107000"/>
                        </a:lnSpc>
                        <a:spcBef>
                          <a:spcPts val="200"/>
                        </a:spcBef>
                        <a:spcAft>
                          <a:spcPts val="0"/>
                        </a:spcAft>
                      </a:pPr>
                      <a:r>
                        <a:rPr lang="en-US" sz="1400" b="0">
                          <a:effectLst/>
                          <a:latin typeface="Aldhabi" panose="020B0604020202020204" pitchFamily="2" charset="-78"/>
                          <a:cs typeface="Aldhabi" panose="020B0604020202020204" pitchFamily="2" charset="-78"/>
                        </a:rPr>
                        <a:t>Monocytes, M2 macrophage</a:t>
                      </a:r>
                      <a:endParaRPr lang="en-US" sz="1400" b="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1750" marR="0">
                        <a:lnSpc>
                          <a:spcPct val="107000"/>
                        </a:lnSpc>
                        <a:spcBef>
                          <a:spcPts val="200"/>
                        </a:spcBef>
                        <a:spcAft>
                          <a:spcPts val="0"/>
                        </a:spcAft>
                      </a:pPr>
                      <a:r>
                        <a:rPr lang="en-US" sz="1400" b="0" dirty="0">
                          <a:effectLst/>
                          <a:latin typeface="Aldhabi" panose="020B0604020202020204" pitchFamily="2" charset="-78"/>
                          <a:ea typeface="Times New Roman" panose="02020603050405020304" pitchFamily="18" charset="0"/>
                          <a:cs typeface="Aldhabi" panose="020B0604020202020204" pitchFamily="2" charset="-78"/>
                        </a:rPr>
                        <a:t>D</a:t>
                      </a:r>
                    </a:p>
                  </a:txBody>
                  <a:tcPr marL="0" marR="0" marT="0" marB="0"/>
                </a:tc>
                <a:tc>
                  <a:txBody>
                    <a:bodyPr/>
                    <a:lstStyle/>
                    <a:p>
                      <a:pPr marL="24130" marR="51435" algn="ctr">
                        <a:lnSpc>
                          <a:spcPct val="107000"/>
                        </a:lnSpc>
                        <a:spcBef>
                          <a:spcPts val="200"/>
                        </a:spcBef>
                        <a:spcAft>
                          <a:spcPts val="0"/>
                        </a:spcAft>
                      </a:pPr>
                      <a:r>
                        <a:rPr lang="en-US" sz="1400" b="0">
                          <a:effectLst/>
                          <a:latin typeface="Aldhabi" panose="020B0604020202020204" pitchFamily="2" charset="-78"/>
                          <a:cs typeface="Aldhabi" panose="020B0604020202020204" pitchFamily="2" charset="-78"/>
                        </a:rPr>
                        <a:t>Weight loss[136]</a:t>
                      </a:r>
                      <a:endParaRPr lang="en-US" sz="1400" b="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0" marR="0">
                        <a:lnSpc>
                          <a:spcPct val="107000"/>
                        </a:lnSpc>
                        <a:spcBef>
                          <a:spcPts val="0"/>
                        </a:spcBef>
                        <a:spcAft>
                          <a:spcPts val="0"/>
                        </a:spcAft>
                      </a:pPr>
                      <a:r>
                        <a:rPr lang="en-US" sz="1400" b="0">
                          <a:effectLst/>
                          <a:latin typeface="Aldhabi" panose="020B0604020202020204" pitchFamily="2" charset="-78"/>
                          <a:cs typeface="Aldhabi" panose="020B0604020202020204" pitchFamily="2" charset="-78"/>
                        </a:rPr>
                        <a:t> </a:t>
                      </a:r>
                      <a:endParaRPr lang="en-US" sz="1400" b="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1750" marR="0">
                        <a:lnSpc>
                          <a:spcPct val="107000"/>
                        </a:lnSpc>
                        <a:spcBef>
                          <a:spcPts val="200"/>
                        </a:spcBef>
                        <a:spcAft>
                          <a:spcPts val="0"/>
                        </a:spcAft>
                      </a:pPr>
                      <a:r>
                        <a:rPr lang="en-US" sz="1400" b="0">
                          <a:effectLst/>
                          <a:latin typeface="Aldhabi" panose="020B0604020202020204" pitchFamily="2" charset="-78"/>
                          <a:cs typeface="Aldhabi" panose="020B0604020202020204" pitchFamily="2" charset="-78"/>
                        </a:rPr>
                        <a:t>Metformin [130]</a:t>
                      </a:r>
                      <a:endParaRPr lang="en-US" sz="1400" b="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1750" marR="0">
                        <a:lnSpc>
                          <a:spcPct val="107000"/>
                        </a:lnSpc>
                        <a:spcBef>
                          <a:spcPts val="200"/>
                        </a:spcBef>
                        <a:spcAft>
                          <a:spcPts val="0"/>
                        </a:spcAft>
                      </a:pPr>
                      <a:r>
                        <a:rPr lang="en-US" sz="1400" b="0" dirty="0">
                          <a:effectLst/>
                          <a:latin typeface="Aldhabi" panose="020B0604020202020204" pitchFamily="2" charset="-78"/>
                          <a:cs typeface="Aldhabi" panose="020B0604020202020204" pitchFamily="2" charset="-78"/>
                        </a:rPr>
                        <a:t>Statins [137]</a:t>
                      </a:r>
                      <a:endParaRPr lang="en-US" sz="1400" b="0" dirty="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42900" marR="0" lvl="0" indent="-342900">
                        <a:lnSpc>
                          <a:spcPct val="107000"/>
                        </a:lnSpc>
                        <a:spcBef>
                          <a:spcPts val="140"/>
                        </a:spcBef>
                        <a:spcAft>
                          <a:spcPts val="0"/>
                        </a:spcAft>
                        <a:buSzPts val="550"/>
                        <a:buFont typeface="Book Antiqua" panose="020B0604020202020204" pitchFamily="18" charset="0"/>
                        <a:buAutoNum type="arabicPeriod"/>
                        <a:tabLst>
                          <a:tab pos="99060" algn="l"/>
                        </a:tabLst>
                      </a:pPr>
                      <a:r>
                        <a:rPr lang="en-US" sz="1400" b="0" dirty="0">
                          <a:effectLst/>
                          <a:latin typeface="Aldhabi" panose="020B0604020202020204" pitchFamily="2" charset="-78"/>
                          <a:cs typeface="Aldhabi" panose="020B0604020202020204" pitchFamily="2" charset="-78"/>
                        </a:rPr>
                        <a:t>Triamcinolone</a:t>
                      </a:r>
                      <a:endParaRPr lang="en-US" sz="1400" b="0" spc="-5" dirty="0">
                        <a:effectLst/>
                        <a:latin typeface="Aldhabi" panose="020B0604020202020204" pitchFamily="2" charset="-78"/>
                        <a:cs typeface="Aldhabi" panose="020B0604020202020204" pitchFamily="2" charset="-78"/>
                      </a:endParaRPr>
                    </a:p>
                    <a:p>
                      <a:pPr marL="342900" marR="0" lvl="0" indent="-342900">
                        <a:lnSpc>
                          <a:spcPct val="107000"/>
                        </a:lnSpc>
                        <a:spcBef>
                          <a:spcPts val="140"/>
                        </a:spcBef>
                        <a:spcAft>
                          <a:spcPts val="0"/>
                        </a:spcAft>
                        <a:buSzPts val="550"/>
                        <a:buFont typeface="Book Antiqua" panose="020B0604020202020204" pitchFamily="18" charset="0"/>
                        <a:buAutoNum type="arabicPeriod"/>
                        <a:tabLst>
                          <a:tab pos="99060" algn="l"/>
                        </a:tabLst>
                      </a:pPr>
                      <a:r>
                        <a:rPr lang="en-US" sz="1400" b="0" dirty="0">
                          <a:effectLst/>
                          <a:latin typeface="Aldhabi" panose="020B0604020202020204" pitchFamily="2" charset="-78"/>
                          <a:cs typeface="Aldhabi" panose="020B0604020202020204" pitchFamily="2" charset="-78"/>
                        </a:rPr>
                        <a:t>Montelukast</a:t>
                      </a:r>
                      <a:r>
                        <a:rPr lang="en-US" sz="1400" b="0" spc="-10" dirty="0">
                          <a:effectLst/>
                          <a:latin typeface="Aldhabi" panose="020B0604020202020204" pitchFamily="2" charset="-78"/>
                          <a:cs typeface="Aldhabi" panose="020B0604020202020204" pitchFamily="2" charset="-78"/>
                        </a:rPr>
                        <a:t> </a:t>
                      </a:r>
                      <a:r>
                        <a:rPr lang="en-US" sz="1400" b="0" dirty="0">
                          <a:effectLst/>
                          <a:latin typeface="Aldhabi" panose="020B0604020202020204" pitchFamily="2" charset="-78"/>
                          <a:cs typeface="Aldhabi" panose="020B0604020202020204" pitchFamily="2" charset="-78"/>
                        </a:rPr>
                        <a:t>[138]</a:t>
                      </a:r>
                    </a:p>
                    <a:p>
                      <a:pPr marL="35560" marR="0">
                        <a:lnSpc>
                          <a:spcPts val="805"/>
                        </a:lnSpc>
                        <a:spcBef>
                          <a:spcPts val="0"/>
                        </a:spcBef>
                        <a:spcAft>
                          <a:spcPts val="0"/>
                        </a:spcAft>
                      </a:pPr>
                      <a:r>
                        <a:rPr lang="en-US" sz="1400" b="0" dirty="0">
                          <a:effectLst/>
                          <a:latin typeface="Aldhabi" panose="020B0604020202020204" pitchFamily="2" charset="-78"/>
                          <a:cs typeface="Aldhabi" panose="020B0604020202020204" pitchFamily="2" charset="-78"/>
                        </a:rPr>
                        <a:t>3.IFNβ [</a:t>
                      </a:r>
                    </a:p>
                    <a:p>
                      <a:pPr marL="35560" marR="0">
                        <a:lnSpc>
                          <a:spcPct val="107000"/>
                        </a:lnSpc>
                        <a:spcBef>
                          <a:spcPts val="0"/>
                        </a:spcBef>
                        <a:spcAft>
                          <a:spcPts val="0"/>
                        </a:spcAft>
                      </a:pPr>
                      <a:r>
                        <a:rPr lang="en-US" sz="1400" b="0" dirty="0">
                          <a:effectLst/>
                          <a:latin typeface="Aldhabi" panose="020B0604020202020204" pitchFamily="2" charset="-78"/>
                          <a:cs typeface="Aldhabi" panose="020B0604020202020204" pitchFamily="2" charset="-78"/>
                        </a:rPr>
                        <a:t>4.Beta 1-3 Glucan [140]</a:t>
                      </a:r>
                      <a:endParaRPr lang="en-US" sz="1400" b="0" dirty="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extLst>
                  <a:ext uri="{0D108BD9-81ED-4DB2-BD59-A6C34878D82A}">
                    <a16:rowId xmlns:a16="http://schemas.microsoft.com/office/drawing/2014/main" val="3787313117"/>
                  </a:ext>
                </a:extLst>
              </a:tr>
              <a:tr h="436266">
                <a:tc>
                  <a:txBody>
                    <a:bodyPr/>
                    <a:lstStyle/>
                    <a:p>
                      <a:pPr marL="31750" marR="0">
                        <a:lnSpc>
                          <a:spcPct val="107000"/>
                        </a:lnSpc>
                        <a:spcBef>
                          <a:spcPts val="200"/>
                        </a:spcBef>
                        <a:spcAft>
                          <a:spcPts val="0"/>
                        </a:spcAft>
                      </a:pPr>
                      <a:r>
                        <a:rPr lang="en-US" sz="1400" b="0">
                          <a:effectLst/>
                          <a:latin typeface="Aldhabi" panose="020B0604020202020204" pitchFamily="2" charset="-78"/>
                          <a:cs typeface="Aldhabi" panose="020B0604020202020204" pitchFamily="2" charset="-78"/>
                        </a:rPr>
                        <a:t>OxLDL</a:t>
                      </a:r>
                      <a:endParaRPr lang="en-US" sz="1400" b="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1750" marR="0">
                        <a:lnSpc>
                          <a:spcPct val="107000"/>
                        </a:lnSpc>
                        <a:spcBef>
                          <a:spcPts val="200"/>
                        </a:spcBef>
                        <a:spcAft>
                          <a:spcPts val="0"/>
                        </a:spcAft>
                      </a:pPr>
                      <a:r>
                        <a:rPr lang="en-US" sz="1400" b="0">
                          <a:effectLst/>
                          <a:latin typeface="Aldhabi" panose="020B0604020202020204" pitchFamily="2" charset="-78"/>
                          <a:cs typeface="Aldhabi" panose="020B0604020202020204" pitchFamily="2" charset="-78"/>
                        </a:rPr>
                        <a:t>Adipocytes</a:t>
                      </a:r>
                      <a:endParaRPr lang="en-US" sz="1400" b="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1750" marR="0">
                        <a:lnSpc>
                          <a:spcPct val="107000"/>
                        </a:lnSpc>
                        <a:spcBef>
                          <a:spcPts val="200"/>
                        </a:spcBef>
                        <a:spcAft>
                          <a:spcPts val="0"/>
                        </a:spcAft>
                      </a:pPr>
                      <a:r>
                        <a:rPr lang="en-US" sz="1400" b="0" dirty="0">
                          <a:effectLst/>
                          <a:latin typeface="Aldhabi" panose="020B0604020202020204" pitchFamily="2" charset="-78"/>
                          <a:ea typeface="Times New Roman" panose="02020603050405020304" pitchFamily="18" charset="0"/>
                          <a:cs typeface="Aldhabi" panose="020B0604020202020204" pitchFamily="2" charset="-78"/>
                        </a:rPr>
                        <a:t>I</a:t>
                      </a:r>
                    </a:p>
                  </a:txBody>
                  <a:tcPr marL="0" marR="0" marT="0" marB="0"/>
                </a:tc>
                <a:tc>
                  <a:txBody>
                    <a:bodyPr/>
                    <a:lstStyle/>
                    <a:p>
                      <a:pPr marL="31750" marR="0">
                        <a:lnSpc>
                          <a:spcPts val="805"/>
                        </a:lnSpc>
                        <a:spcBef>
                          <a:spcPts val="200"/>
                        </a:spcBef>
                        <a:spcAft>
                          <a:spcPts val="0"/>
                        </a:spcAft>
                      </a:pPr>
                      <a:r>
                        <a:rPr lang="en-US" sz="1400" b="0">
                          <a:effectLst/>
                          <a:latin typeface="Aldhabi" panose="020B0604020202020204" pitchFamily="2" charset="-78"/>
                          <a:cs typeface="Aldhabi" panose="020B0604020202020204" pitchFamily="2" charset="-78"/>
                        </a:rPr>
                        <a:t>Weight loss</a:t>
                      </a:r>
                      <a:r>
                        <a:rPr lang="en-US" sz="1400" b="0" spc="-25">
                          <a:effectLst/>
                          <a:latin typeface="Aldhabi" panose="020B0604020202020204" pitchFamily="2" charset="-78"/>
                          <a:cs typeface="Aldhabi" panose="020B0604020202020204" pitchFamily="2" charset="-78"/>
                        </a:rPr>
                        <a:t> </a:t>
                      </a:r>
                      <a:r>
                        <a:rPr lang="en-US" sz="1400" b="0">
                          <a:effectLst/>
                          <a:latin typeface="Aldhabi" panose="020B0604020202020204" pitchFamily="2" charset="-78"/>
                          <a:cs typeface="Aldhabi" panose="020B0604020202020204" pitchFamily="2" charset="-78"/>
                        </a:rPr>
                        <a:t>[141]</a:t>
                      </a:r>
                    </a:p>
                    <a:p>
                      <a:pPr marL="31750" marR="0">
                        <a:lnSpc>
                          <a:spcPts val="805"/>
                        </a:lnSpc>
                        <a:spcBef>
                          <a:spcPts val="0"/>
                        </a:spcBef>
                        <a:spcAft>
                          <a:spcPts val="0"/>
                        </a:spcAft>
                      </a:pPr>
                      <a:r>
                        <a:rPr lang="en-US" sz="1400" b="0">
                          <a:effectLst/>
                          <a:latin typeface="Aldhabi" panose="020B0604020202020204" pitchFamily="2" charset="-78"/>
                          <a:cs typeface="Aldhabi" panose="020B0604020202020204" pitchFamily="2" charset="-78"/>
                        </a:rPr>
                        <a:t>Vegan Diet</a:t>
                      </a:r>
                      <a:r>
                        <a:rPr lang="en-US" sz="1400" b="0" spc="-35">
                          <a:effectLst/>
                          <a:latin typeface="Aldhabi" panose="020B0604020202020204" pitchFamily="2" charset="-78"/>
                          <a:cs typeface="Aldhabi" panose="020B0604020202020204" pitchFamily="2" charset="-78"/>
                        </a:rPr>
                        <a:t> </a:t>
                      </a:r>
                      <a:r>
                        <a:rPr lang="en-US" sz="1400" b="0">
                          <a:effectLst/>
                          <a:latin typeface="Aldhabi" panose="020B0604020202020204" pitchFamily="2" charset="-78"/>
                          <a:cs typeface="Aldhabi" panose="020B0604020202020204" pitchFamily="2" charset="-78"/>
                        </a:rPr>
                        <a:t>[142]</a:t>
                      </a:r>
                      <a:endParaRPr lang="en-US" sz="1400" b="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1750" marR="0">
                        <a:lnSpc>
                          <a:spcPct val="107000"/>
                        </a:lnSpc>
                        <a:spcBef>
                          <a:spcPts val="200"/>
                        </a:spcBef>
                        <a:spcAft>
                          <a:spcPts val="0"/>
                        </a:spcAft>
                      </a:pPr>
                      <a:r>
                        <a:rPr lang="en-US" sz="1400" b="0">
                          <a:effectLst/>
                          <a:latin typeface="Aldhabi" panose="020B0604020202020204" pitchFamily="2" charset="-78"/>
                          <a:cs typeface="Aldhabi" panose="020B0604020202020204" pitchFamily="2" charset="-78"/>
                        </a:rPr>
                        <a:t>Fosinopril [143]</a:t>
                      </a:r>
                      <a:endParaRPr lang="en-US" sz="1400" b="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0" marR="0">
                        <a:lnSpc>
                          <a:spcPct val="107000"/>
                        </a:lnSpc>
                        <a:spcBef>
                          <a:spcPts val="0"/>
                        </a:spcBef>
                        <a:spcAft>
                          <a:spcPts val="0"/>
                        </a:spcAft>
                      </a:pPr>
                      <a:r>
                        <a:rPr lang="en-US" sz="1400" b="0">
                          <a:effectLst/>
                          <a:latin typeface="Aldhabi" panose="020B0604020202020204" pitchFamily="2" charset="-78"/>
                          <a:cs typeface="Aldhabi" panose="020B0604020202020204" pitchFamily="2" charset="-78"/>
                        </a:rPr>
                        <a:t> </a:t>
                      </a:r>
                      <a:endParaRPr lang="en-US" sz="1400" b="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42900" marR="0" lvl="0" indent="-342900">
                        <a:lnSpc>
                          <a:spcPts val="805"/>
                        </a:lnSpc>
                        <a:spcBef>
                          <a:spcPts val="140"/>
                        </a:spcBef>
                        <a:spcAft>
                          <a:spcPts val="0"/>
                        </a:spcAft>
                        <a:buSzPts val="550"/>
                        <a:buFont typeface="Book Antiqua" panose="020B0604020202020204" pitchFamily="18" charset="0"/>
                        <a:buAutoNum type="arabicPeriod"/>
                        <a:tabLst>
                          <a:tab pos="99060" algn="l"/>
                        </a:tabLst>
                      </a:pPr>
                      <a:r>
                        <a:rPr lang="en-US" sz="1400" b="0" spc="-5" dirty="0">
                          <a:effectLst/>
                          <a:latin typeface="Aldhabi" panose="020B0604020202020204" pitchFamily="2" charset="-78"/>
                          <a:cs typeface="Aldhabi" panose="020B0604020202020204" pitchFamily="2" charset="-78"/>
                        </a:rPr>
                        <a:t>Statins]</a:t>
                      </a:r>
                    </a:p>
                    <a:p>
                      <a:pPr marL="342900" marR="0" lvl="0" indent="-342900">
                        <a:lnSpc>
                          <a:spcPts val="805"/>
                        </a:lnSpc>
                        <a:spcBef>
                          <a:spcPts val="0"/>
                        </a:spcBef>
                        <a:spcAft>
                          <a:spcPts val="0"/>
                        </a:spcAft>
                        <a:buSzPts val="550"/>
                        <a:buFont typeface="Book Antiqua" panose="020B0604020202020204" pitchFamily="18" charset="0"/>
                        <a:buAutoNum type="arabicPeriod"/>
                        <a:tabLst>
                          <a:tab pos="99060" algn="l"/>
                        </a:tabLst>
                      </a:pPr>
                      <a:r>
                        <a:rPr lang="en-US" sz="1400" b="0" spc="-5" dirty="0">
                          <a:effectLst/>
                          <a:latin typeface="Aldhabi" panose="020B0604020202020204" pitchFamily="2" charset="-78"/>
                          <a:cs typeface="Aldhabi" panose="020B0604020202020204" pitchFamily="2" charset="-78"/>
                        </a:rPr>
                        <a:t>Ezetimibe [145]</a:t>
                      </a:r>
                      <a:endParaRPr lang="en-US" sz="1400" b="0" spc="-5" dirty="0">
                        <a:effectLst/>
                        <a:latin typeface="Aldhabi" panose="020B0604020202020204" pitchFamily="2" charset="-78"/>
                        <a:ea typeface="Book Antiqua" panose="020B0604020202020204" pitchFamily="18" charset="0"/>
                        <a:cs typeface="Aldhabi" panose="020B0604020202020204" pitchFamily="2" charset="-78"/>
                      </a:endParaRPr>
                    </a:p>
                  </a:txBody>
                  <a:tcPr marL="0" marR="0" marT="0" marB="0"/>
                </a:tc>
                <a:tc>
                  <a:txBody>
                    <a:bodyPr/>
                    <a:lstStyle/>
                    <a:p>
                      <a:pPr marL="35560" marR="0">
                        <a:lnSpc>
                          <a:spcPct val="107000"/>
                        </a:lnSpc>
                        <a:spcBef>
                          <a:spcPts val="200"/>
                        </a:spcBef>
                        <a:spcAft>
                          <a:spcPts val="0"/>
                        </a:spcAft>
                      </a:pPr>
                      <a:r>
                        <a:rPr lang="en-US" sz="1400" b="0" dirty="0">
                          <a:effectLst/>
                          <a:latin typeface="Aldhabi" panose="020B0604020202020204" pitchFamily="2" charset="-78"/>
                          <a:cs typeface="Aldhabi" panose="020B0604020202020204" pitchFamily="2" charset="-78"/>
                        </a:rPr>
                        <a:t>Celecoxib [146]</a:t>
                      </a:r>
                      <a:endParaRPr lang="en-US" sz="1400" b="0" dirty="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extLst>
                  <a:ext uri="{0D108BD9-81ED-4DB2-BD59-A6C34878D82A}">
                    <a16:rowId xmlns:a16="http://schemas.microsoft.com/office/drawing/2014/main" val="1740637579"/>
                  </a:ext>
                </a:extLst>
              </a:tr>
              <a:tr h="1361169">
                <a:tc>
                  <a:txBody>
                    <a:bodyPr/>
                    <a:lstStyle/>
                    <a:p>
                      <a:pPr marL="31750" marR="0">
                        <a:lnSpc>
                          <a:spcPct val="107000"/>
                        </a:lnSpc>
                        <a:spcBef>
                          <a:spcPts val="200"/>
                        </a:spcBef>
                        <a:spcAft>
                          <a:spcPts val="0"/>
                        </a:spcAft>
                      </a:pPr>
                      <a:r>
                        <a:rPr lang="en-US" sz="1400" b="0">
                          <a:effectLst/>
                          <a:latin typeface="Aldhabi" panose="020B0604020202020204" pitchFamily="2" charset="-78"/>
                          <a:cs typeface="Aldhabi" panose="020B0604020202020204" pitchFamily="2" charset="-78"/>
                        </a:rPr>
                        <a:t>PON-1</a:t>
                      </a:r>
                      <a:endParaRPr lang="en-US" sz="1400" b="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1750" marR="0">
                        <a:lnSpc>
                          <a:spcPct val="107000"/>
                        </a:lnSpc>
                        <a:spcBef>
                          <a:spcPts val="200"/>
                        </a:spcBef>
                        <a:spcAft>
                          <a:spcPts val="0"/>
                        </a:spcAft>
                      </a:pPr>
                      <a:r>
                        <a:rPr lang="en-US" sz="1400" b="0">
                          <a:effectLst/>
                          <a:latin typeface="Aldhabi" panose="020B0604020202020204" pitchFamily="2" charset="-78"/>
                          <a:cs typeface="Aldhabi" panose="020B0604020202020204" pitchFamily="2" charset="-78"/>
                        </a:rPr>
                        <a:t>Liver</a:t>
                      </a:r>
                      <a:endParaRPr lang="en-US" sz="1400" b="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1750" marR="0">
                        <a:lnSpc>
                          <a:spcPct val="107000"/>
                        </a:lnSpc>
                        <a:spcBef>
                          <a:spcPts val="200"/>
                        </a:spcBef>
                        <a:spcAft>
                          <a:spcPts val="0"/>
                        </a:spcAft>
                      </a:pPr>
                      <a:r>
                        <a:rPr lang="en-US" sz="1400" b="0" dirty="0">
                          <a:effectLst/>
                          <a:latin typeface="Aldhabi" panose="020B0604020202020204" pitchFamily="2" charset="-78"/>
                          <a:ea typeface="Times New Roman" panose="02020603050405020304" pitchFamily="18" charset="0"/>
                          <a:cs typeface="Aldhabi" panose="020B0604020202020204" pitchFamily="2" charset="-78"/>
                        </a:rPr>
                        <a:t>D</a:t>
                      </a:r>
                    </a:p>
                  </a:txBody>
                  <a:tcPr marL="0" marR="0" marT="0" marB="0"/>
                </a:tc>
                <a:tc>
                  <a:txBody>
                    <a:bodyPr/>
                    <a:lstStyle/>
                    <a:p>
                      <a:pPr marL="31750" marR="45720">
                        <a:lnSpc>
                          <a:spcPct val="107000"/>
                        </a:lnSpc>
                        <a:spcBef>
                          <a:spcPts val="200"/>
                        </a:spcBef>
                        <a:spcAft>
                          <a:spcPts val="0"/>
                        </a:spcAft>
                      </a:pPr>
                      <a:r>
                        <a:rPr lang="en-US" sz="1400" b="0">
                          <a:effectLst/>
                          <a:latin typeface="Aldhabi" panose="020B0604020202020204" pitchFamily="2" charset="-78"/>
                          <a:cs typeface="Aldhabi" panose="020B0604020202020204" pitchFamily="2" charset="-78"/>
                        </a:rPr>
                        <a:t>Weightloss**(dec reases pon1) [141]</a:t>
                      </a:r>
                      <a:endParaRPr lang="en-US" sz="1400" b="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1750" marR="0">
                        <a:lnSpc>
                          <a:spcPct val="107000"/>
                        </a:lnSpc>
                        <a:spcBef>
                          <a:spcPts val="200"/>
                        </a:spcBef>
                        <a:spcAft>
                          <a:spcPts val="0"/>
                        </a:spcAft>
                      </a:pPr>
                      <a:r>
                        <a:rPr lang="en-US" sz="1400" b="0">
                          <a:effectLst/>
                          <a:latin typeface="Aldhabi" panose="020B0604020202020204" pitchFamily="2" charset="-78"/>
                          <a:cs typeface="Aldhabi" panose="020B0604020202020204" pitchFamily="2" charset="-78"/>
                        </a:rPr>
                        <a:t>Eplerenone [147])</a:t>
                      </a:r>
                      <a:endParaRPr lang="en-US" sz="1400" b="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1750" marR="169545">
                        <a:lnSpc>
                          <a:spcPct val="107000"/>
                        </a:lnSpc>
                        <a:spcBef>
                          <a:spcPts val="200"/>
                        </a:spcBef>
                        <a:spcAft>
                          <a:spcPts val="0"/>
                        </a:spcAft>
                      </a:pPr>
                      <a:r>
                        <a:rPr lang="en-US" sz="1400" b="0" dirty="0">
                          <a:effectLst/>
                          <a:latin typeface="Aldhabi" panose="020B0604020202020204" pitchFamily="2" charset="-78"/>
                          <a:cs typeface="Aldhabi" panose="020B0604020202020204" pitchFamily="2" charset="-78"/>
                        </a:rPr>
                        <a:t>1.Rosiglitazone  2.Sulfonueras[</a:t>
                      </a:r>
                      <a:endParaRPr lang="en-US" sz="1400" b="0" dirty="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42900" marR="0" lvl="0" indent="-342900">
                        <a:lnSpc>
                          <a:spcPts val="805"/>
                        </a:lnSpc>
                        <a:spcBef>
                          <a:spcPts val="140"/>
                        </a:spcBef>
                        <a:spcAft>
                          <a:spcPts val="0"/>
                        </a:spcAft>
                        <a:buSzPts val="550"/>
                        <a:buFont typeface="Book Antiqua" panose="020B0604020202020204" pitchFamily="18" charset="0"/>
                        <a:buAutoNum type="arabicPeriod"/>
                        <a:tabLst>
                          <a:tab pos="99060" algn="l"/>
                        </a:tabLst>
                      </a:pPr>
                      <a:r>
                        <a:rPr lang="en-US" sz="1400" b="0" dirty="0">
                          <a:effectLst/>
                          <a:latin typeface="Aldhabi" panose="020B0604020202020204" pitchFamily="2" charset="-78"/>
                          <a:cs typeface="Aldhabi" panose="020B0604020202020204" pitchFamily="2" charset="-78"/>
                        </a:rPr>
                        <a:t>Fibrates</a:t>
                      </a:r>
                      <a:r>
                        <a:rPr lang="en-US" sz="1400" b="0" spc="-25" dirty="0">
                          <a:effectLst/>
                          <a:latin typeface="Aldhabi" panose="020B0604020202020204" pitchFamily="2" charset="-78"/>
                          <a:cs typeface="Aldhabi" panose="020B0604020202020204" pitchFamily="2" charset="-78"/>
                        </a:rPr>
                        <a:t> </a:t>
                      </a:r>
                      <a:r>
                        <a:rPr lang="en-US" sz="1400" b="0" dirty="0">
                          <a:effectLst/>
                          <a:latin typeface="Aldhabi" panose="020B0604020202020204" pitchFamily="2" charset="-78"/>
                          <a:cs typeface="Aldhabi" panose="020B0604020202020204" pitchFamily="2" charset="-78"/>
                        </a:rPr>
                        <a:t>[</a:t>
                      </a:r>
                    </a:p>
                    <a:p>
                      <a:pPr marL="342900" marR="0" lvl="0" indent="-342900">
                        <a:lnSpc>
                          <a:spcPts val="805"/>
                        </a:lnSpc>
                        <a:spcBef>
                          <a:spcPts val="0"/>
                        </a:spcBef>
                        <a:spcAft>
                          <a:spcPts val="0"/>
                        </a:spcAft>
                        <a:buSzPts val="550"/>
                        <a:buFont typeface="Book Antiqua" panose="020B0604020202020204" pitchFamily="18" charset="0"/>
                        <a:buAutoNum type="arabicPeriod"/>
                        <a:tabLst>
                          <a:tab pos="99060" algn="l"/>
                        </a:tabLst>
                      </a:pPr>
                      <a:r>
                        <a:rPr lang="en-US" sz="1400" b="0" dirty="0">
                          <a:effectLst/>
                          <a:latin typeface="Aldhabi" panose="020B0604020202020204" pitchFamily="2" charset="-78"/>
                          <a:cs typeface="Aldhabi" panose="020B0604020202020204" pitchFamily="2" charset="-78"/>
                        </a:rPr>
                        <a:t>Statins</a:t>
                      </a:r>
                      <a:r>
                        <a:rPr lang="en-US" sz="1400" b="0" spc="-25" dirty="0">
                          <a:effectLst/>
                          <a:latin typeface="Aldhabi" panose="020B0604020202020204" pitchFamily="2" charset="-78"/>
                          <a:cs typeface="Aldhabi" panose="020B0604020202020204" pitchFamily="2" charset="-78"/>
                        </a:rPr>
                        <a:t> </a:t>
                      </a:r>
                      <a:r>
                        <a:rPr lang="en-US" sz="1400" b="0" dirty="0">
                          <a:effectLst/>
                          <a:latin typeface="Aldhabi" panose="020B0604020202020204" pitchFamily="2" charset="-78"/>
                          <a:cs typeface="Aldhabi" panose="020B0604020202020204" pitchFamily="2" charset="-78"/>
                        </a:rPr>
                        <a:t>([151])</a:t>
                      </a:r>
                    </a:p>
                    <a:p>
                      <a:pPr marL="342900" marR="221615" lvl="0" indent="-342900">
                        <a:lnSpc>
                          <a:spcPct val="107000"/>
                        </a:lnSpc>
                        <a:spcBef>
                          <a:spcPts val="5"/>
                        </a:spcBef>
                        <a:spcAft>
                          <a:spcPts val="0"/>
                        </a:spcAft>
                        <a:buSzPts val="550"/>
                        <a:buFont typeface="Book Antiqua" panose="020B0604020202020204" pitchFamily="18" charset="0"/>
                        <a:buAutoNum type="arabicPeriod"/>
                        <a:tabLst>
                          <a:tab pos="118745" algn="l"/>
                        </a:tabLst>
                      </a:pPr>
                      <a:r>
                        <a:rPr lang="en-US" sz="1400" b="0" dirty="0" err="1">
                          <a:effectLst/>
                          <a:latin typeface="Aldhabi" panose="020B0604020202020204" pitchFamily="2" charset="-78"/>
                          <a:cs typeface="Aldhabi" panose="020B0604020202020204" pitchFamily="2" charset="-78"/>
                        </a:rPr>
                        <a:t>Probu</a:t>
                      </a:r>
                      <a:endParaRPr lang="en-US" sz="1400" b="0" dirty="0">
                        <a:effectLst/>
                        <a:latin typeface="Aldhabi" panose="020B0604020202020204" pitchFamily="2" charset="-78"/>
                        <a:cs typeface="Aldhabi" panose="020B0604020202020204" pitchFamily="2" charset="-78"/>
                      </a:endParaRPr>
                    </a:p>
                    <a:p>
                      <a:pPr marL="342900" marR="221615" lvl="0" indent="-342900">
                        <a:lnSpc>
                          <a:spcPct val="107000"/>
                        </a:lnSpc>
                        <a:spcBef>
                          <a:spcPts val="5"/>
                        </a:spcBef>
                        <a:spcAft>
                          <a:spcPts val="0"/>
                        </a:spcAft>
                        <a:buSzPts val="550"/>
                        <a:buFont typeface="Book Antiqua" panose="020B0604020202020204" pitchFamily="18" charset="0"/>
                        <a:buAutoNum type="arabicPeriod"/>
                        <a:tabLst>
                          <a:tab pos="118745" algn="l"/>
                        </a:tabLst>
                      </a:pPr>
                      <a:r>
                        <a:rPr lang="en-US" sz="1400" b="0" dirty="0">
                          <a:effectLst/>
                          <a:latin typeface="Aldhabi" panose="020B0604020202020204" pitchFamily="2" charset="-78"/>
                          <a:cs typeface="Aldhabi" panose="020B0604020202020204" pitchFamily="2" charset="-78"/>
                        </a:rPr>
                        <a:t>4.Ezetimibe</a:t>
                      </a:r>
                      <a:r>
                        <a:rPr lang="en-US" sz="1400" b="0" spc="-10" dirty="0">
                          <a:effectLst/>
                          <a:latin typeface="Aldhabi" panose="020B0604020202020204" pitchFamily="2" charset="-78"/>
                          <a:cs typeface="Aldhabi" panose="020B0604020202020204" pitchFamily="2" charset="-78"/>
                        </a:rPr>
                        <a:t> </a:t>
                      </a:r>
                      <a:endParaRPr lang="en-US" sz="1400" b="0" dirty="0">
                        <a:effectLst/>
                        <a:latin typeface="Aldhabi" panose="020B0604020202020204" pitchFamily="2" charset="-78"/>
                        <a:ea typeface="Book Antiqua" panose="020B0604020202020204" pitchFamily="18" charset="0"/>
                        <a:cs typeface="Aldhabi" panose="020B0604020202020204" pitchFamily="2" charset="-78"/>
                      </a:endParaRPr>
                    </a:p>
                  </a:txBody>
                  <a:tcPr marL="0" marR="0" marT="0" marB="0"/>
                </a:tc>
                <a:tc>
                  <a:txBody>
                    <a:bodyPr/>
                    <a:lstStyle/>
                    <a:p>
                      <a:pPr marL="0" marR="0">
                        <a:lnSpc>
                          <a:spcPct val="107000"/>
                        </a:lnSpc>
                        <a:spcBef>
                          <a:spcPts val="0"/>
                        </a:spcBef>
                        <a:spcAft>
                          <a:spcPts val="0"/>
                        </a:spcAft>
                      </a:pPr>
                      <a:r>
                        <a:rPr lang="en-US" sz="1400" b="0" dirty="0">
                          <a:effectLst/>
                          <a:latin typeface="Aldhabi" panose="020B0604020202020204" pitchFamily="2" charset="-78"/>
                          <a:cs typeface="Aldhabi" panose="020B0604020202020204" pitchFamily="2" charset="-78"/>
                        </a:rPr>
                        <a:t> </a:t>
                      </a:r>
                      <a:endParaRPr lang="en-US" sz="1400" b="0" dirty="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extLst>
                  <a:ext uri="{0D108BD9-81ED-4DB2-BD59-A6C34878D82A}">
                    <a16:rowId xmlns:a16="http://schemas.microsoft.com/office/drawing/2014/main" val="1786097604"/>
                  </a:ext>
                </a:extLst>
              </a:tr>
            </a:tbl>
          </a:graphicData>
        </a:graphic>
      </p:graphicFrame>
      <p:sp>
        <p:nvSpPr>
          <p:cNvPr id="3" name="Rectangle 1">
            <a:extLst>
              <a:ext uri="{FF2B5EF4-FFF2-40B4-BE49-F238E27FC236}">
                <a16:creationId xmlns:a16="http://schemas.microsoft.com/office/drawing/2014/main" id="{20699DE9-7414-44B0-A2A2-D16CE38A43B9}"/>
              </a:ext>
            </a:extLst>
          </p:cNvPr>
          <p:cNvSpPr>
            <a:spLocks noChangeArrowheads="1"/>
          </p:cNvSpPr>
          <p:nvPr/>
        </p:nvSpPr>
        <p:spPr bwMode="auto">
          <a:xfrm>
            <a:off x="1248339" y="23034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990492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6BEE919-6248-452D-955F-092E112F9F11}"/>
              </a:ext>
            </a:extLst>
          </p:cNvPr>
          <p:cNvGraphicFramePr>
            <a:graphicFrameLocks noGrp="1"/>
          </p:cNvGraphicFramePr>
          <p:nvPr>
            <p:extLst>
              <p:ext uri="{D42A27DB-BD31-4B8C-83A1-F6EECF244321}">
                <p14:modId xmlns:p14="http://schemas.microsoft.com/office/powerpoint/2010/main" val="1814432958"/>
              </p:ext>
            </p:extLst>
          </p:nvPr>
        </p:nvGraphicFramePr>
        <p:xfrm>
          <a:off x="838200" y="500856"/>
          <a:ext cx="7162800" cy="5595142"/>
        </p:xfrm>
        <a:graphic>
          <a:graphicData uri="http://schemas.openxmlformats.org/drawingml/2006/table">
            <a:tbl>
              <a:tblPr firstRow="1" firstCol="1" lastRow="1" lastCol="1" bandRow="1" bandCol="1">
                <a:tableStyleId>{5C22544A-7EE6-4342-B048-85BDC9FD1C3A}</a:tableStyleId>
              </a:tblPr>
              <a:tblGrid>
                <a:gridCol w="3981230">
                  <a:extLst>
                    <a:ext uri="{9D8B030D-6E8A-4147-A177-3AD203B41FA5}">
                      <a16:colId xmlns:a16="http://schemas.microsoft.com/office/drawing/2014/main" val="3970716120"/>
                    </a:ext>
                  </a:extLst>
                </a:gridCol>
                <a:gridCol w="3181570">
                  <a:extLst>
                    <a:ext uri="{9D8B030D-6E8A-4147-A177-3AD203B41FA5}">
                      <a16:colId xmlns:a16="http://schemas.microsoft.com/office/drawing/2014/main" val="2599373936"/>
                    </a:ext>
                  </a:extLst>
                </a:gridCol>
              </a:tblGrid>
              <a:tr h="442038">
                <a:tc>
                  <a:txBody>
                    <a:bodyPr/>
                    <a:lstStyle/>
                    <a:p>
                      <a:pPr marL="1047750" marR="0" algn="l">
                        <a:lnSpc>
                          <a:spcPct val="107000"/>
                        </a:lnSpc>
                        <a:spcBef>
                          <a:spcPts val="225"/>
                        </a:spcBef>
                        <a:spcAft>
                          <a:spcPts val="0"/>
                        </a:spcAft>
                      </a:pPr>
                      <a:r>
                        <a:rPr lang="en-US" sz="1200">
                          <a:effectLst/>
                          <a:latin typeface="Arial Black" panose="020B0A04020102020204" pitchFamily="34" charset="0"/>
                        </a:rPr>
                        <a:t>Adipokine promotors</a:t>
                      </a:r>
                      <a:endParaRPr lang="en-US" sz="7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698500" marR="685165" algn="ctr">
                        <a:lnSpc>
                          <a:spcPct val="107000"/>
                        </a:lnSpc>
                        <a:spcBef>
                          <a:spcPts val="225"/>
                        </a:spcBef>
                        <a:spcAft>
                          <a:spcPts val="0"/>
                        </a:spcAft>
                      </a:pPr>
                      <a:r>
                        <a:rPr lang="en-US" sz="1200">
                          <a:effectLst/>
                          <a:latin typeface="Arial Black" panose="020B0A04020102020204" pitchFamily="34" charset="0"/>
                        </a:rPr>
                        <a:t>Inhibitory/ atheroprotective</a:t>
                      </a:r>
                      <a:endParaRPr lang="en-US" sz="7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710273754"/>
                  </a:ext>
                </a:extLst>
              </a:tr>
              <a:tr h="344389">
                <a:tc>
                  <a:txBody>
                    <a:bodyPr/>
                    <a:lstStyle/>
                    <a:p>
                      <a:pPr marL="31750" marR="0" algn="l">
                        <a:lnSpc>
                          <a:spcPct val="107000"/>
                        </a:lnSpc>
                        <a:spcBef>
                          <a:spcPts val="125"/>
                        </a:spcBef>
                        <a:spcAft>
                          <a:spcPts val="0"/>
                        </a:spcAft>
                      </a:pPr>
                      <a:r>
                        <a:rPr lang="en-US" sz="1200">
                          <a:effectLst/>
                          <a:latin typeface="Arial Black" panose="020B0A04020102020204" pitchFamily="34" charset="0"/>
                        </a:rPr>
                        <a:t>Inflammatory</a:t>
                      </a:r>
                      <a:endParaRPr lang="en-US" sz="7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92075" marR="0" algn="l">
                        <a:lnSpc>
                          <a:spcPct val="107000"/>
                        </a:lnSpc>
                        <a:spcBef>
                          <a:spcPts val="125"/>
                        </a:spcBef>
                        <a:spcAft>
                          <a:spcPts val="0"/>
                        </a:spcAft>
                      </a:pPr>
                      <a:r>
                        <a:rPr lang="en-US" sz="1200">
                          <a:effectLst/>
                          <a:latin typeface="Arial Black" panose="020B0A04020102020204" pitchFamily="34" charset="0"/>
                        </a:rPr>
                        <a:t>Anti-inflammatory</a:t>
                      </a:r>
                      <a:endParaRPr lang="en-US" sz="7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278511923"/>
                  </a:ext>
                </a:extLst>
              </a:tr>
              <a:tr h="629629">
                <a:tc>
                  <a:txBody>
                    <a:bodyPr/>
                    <a:lstStyle/>
                    <a:p>
                      <a:pPr marL="31750" marR="0" algn="l">
                        <a:lnSpc>
                          <a:spcPts val="2180"/>
                        </a:lnSpc>
                        <a:spcBef>
                          <a:spcPts val="225"/>
                        </a:spcBef>
                        <a:spcAft>
                          <a:spcPts val="0"/>
                        </a:spcAft>
                      </a:pPr>
                      <a:r>
                        <a:rPr lang="en-US" sz="1200">
                          <a:effectLst/>
                          <a:latin typeface="Arial Black" panose="020B0A04020102020204" pitchFamily="34" charset="0"/>
                        </a:rPr>
                        <a:t>IL-1, IL-6, TNF-a, IFN-a, IFN-b, IL-8. IP-10,</a:t>
                      </a:r>
                      <a:endParaRPr lang="en-US" sz="700">
                        <a:effectLst/>
                        <a:latin typeface="Arial Black" panose="020B0A04020102020204" pitchFamily="34" charset="0"/>
                      </a:endParaRPr>
                    </a:p>
                    <a:p>
                      <a:pPr marL="31750" marR="0" algn="l">
                        <a:lnSpc>
                          <a:spcPts val="2180"/>
                        </a:lnSpc>
                        <a:spcBef>
                          <a:spcPts val="0"/>
                        </a:spcBef>
                        <a:spcAft>
                          <a:spcPts val="0"/>
                        </a:spcAft>
                      </a:pPr>
                      <a:r>
                        <a:rPr lang="en-US" sz="1200">
                          <a:effectLst/>
                          <a:latin typeface="Arial Black" panose="020B0A04020102020204" pitchFamily="34" charset="0"/>
                        </a:rPr>
                        <a:t>TGF-b, MCP-1, leptin, resistin</a:t>
                      </a:r>
                      <a:endParaRPr lang="en-US" sz="7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92075" marR="0" algn="l">
                        <a:lnSpc>
                          <a:spcPct val="107000"/>
                        </a:lnSpc>
                        <a:spcBef>
                          <a:spcPts val="250"/>
                        </a:spcBef>
                        <a:spcAft>
                          <a:spcPts val="0"/>
                        </a:spcAft>
                      </a:pPr>
                      <a:r>
                        <a:rPr lang="en-US" sz="1200">
                          <a:effectLst/>
                          <a:latin typeface="Arial Black" panose="020B0A04020102020204" pitchFamily="34" charset="0"/>
                        </a:rPr>
                        <a:t>IL_4, IL-10, TGF-b</a:t>
                      </a:r>
                      <a:endParaRPr lang="en-US" sz="7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279793498"/>
                  </a:ext>
                </a:extLst>
              </a:tr>
              <a:tr h="354117">
                <a:tc>
                  <a:txBody>
                    <a:bodyPr/>
                    <a:lstStyle/>
                    <a:p>
                      <a:pPr marL="31750" marR="0" algn="l">
                        <a:lnSpc>
                          <a:spcPct val="107000"/>
                        </a:lnSpc>
                        <a:spcBef>
                          <a:spcPts val="230"/>
                        </a:spcBef>
                        <a:spcAft>
                          <a:spcPts val="0"/>
                        </a:spcAft>
                      </a:pPr>
                      <a:r>
                        <a:rPr lang="en-US" sz="1200">
                          <a:effectLst/>
                          <a:latin typeface="Arial Black" panose="020B0A04020102020204" pitchFamily="34" charset="0"/>
                        </a:rPr>
                        <a:t>Hypertensive</a:t>
                      </a:r>
                      <a:endParaRPr lang="en-US" sz="7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92075" marR="0" algn="l">
                        <a:lnSpc>
                          <a:spcPct val="107000"/>
                        </a:lnSpc>
                        <a:spcBef>
                          <a:spcPts val="230"/>
                        </a:spcBef>
                        <a:spcAft>
                          <a:spcPts val="0"/>
                        </a:spcAft>
                      </a:pPr>
                      <a:r>
                        <a:rPr lang="en-US" sz="1200">
                          <a:effectLst/>
                          <a:latin typeface="Arial Black" panose="020B0A04020102020204" pitchFamily="34" charset="0"/>
                        </a:rPr>
                        <a:t>Antihypertensive</a:t>
                      </a:r>
                      <a:endParaRPr lang="en-US" sz="7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512556187"/>
                  </a:ext>
                </a:extLst>
              </a:tr>
              <a:tr h="354117">
                <a:tc>
                  <a:txBody>
                    <a:bodyPr/>
                    <a:lstStyle/>
                    <a:p>
                      <a:pPr marL="31750" marR="0" algn="l">
                        <a:lnSpc>
                          <a:spcPct val="107000"/>
                        </a:lnSpc>
                        <a:spcBef>
                          <a:spcPts val="230"/>
                        </a:spcBef>
                        <a:spcAft>
                          <a:spcPts val="0"/>
                        </a:spcAft>
                      </a:pPr>
                      <a:r>
                        <a:rPr lang="en-US" sz="1200">
                          <a:effectLst/>
                          <a:latin typeface="Arial Black" panose="020B0A04020102020204" pitchFamily="34" charset="0"/>
                        </a:rPr>
                        <a:t>Renin, angiotensinogen, angiotensin II</a:t>
                      </a:r>
                      <a:endParaRPr lang="en-US" sz="7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92075" marR="0" algn="l">
                        <a:lnSpc>
                          <a:spcPct val="107000"/>
                        </a:lnSpc>
                        <a:spcBef>
                          <a:spcPts val="230"/>
                        </a:spcBef>
                        <a:spcAft>
                          <a:spcPts val="0"/>
                        </a:spcAft>
                      </a:pPr>
                      <a:r>
                        <a:rPr lang="en-US" sz="1200">
                          <a:effectLst/>
                          <a:latin typeface="Arial Black" panose="020B0A04020102020204" pitchFamily="34" charset="0"/>
                        </a:rPr>
                        <a:t>Angiotensin II receptor blockers</a:t>
                      </a:r>
                      <a:endParaRPr lang="en-US" sz="7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571588733"/>
                  </a:ext>
                </a:extLst>
              </a:tr>
              <a:tr h="354117">
                <a:tc>
                  <a:txBody>
                    <a:bodyPr/>
                    <a:lstStyle/>
                    <a:p>
                      <a:pPr marL="31750" marR="0" algn="l">
                        <a:lnSpc>
                          <a:spcPct val="107000"/>
                        </a:lnSpc>
                        <a:spcBef>
                          <a:spcPts val="230"/>
                        </a:spcBef>
                        <a:spcAft>
                          <a:spcPts val="0"/>
                        </a:spcAft>
                      </a:pPr>
                      <a:r>
                        <a:rPr lang="en-US" sz="1200">
                          <a:effectLst/>
                          <a:latin typeface="Arial Black" panose="020B0A04020102020204" pitchFamily="34" charset="0"/>
                        </a:rPr>
                        <a:t>Insulin resistance</a:t>
                      </a:r>
                      <a:endParaRPr lang="en-US" sz="7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92075" marR="0" algn="l">
                        <a:lnSpc>
                          <a:spcPct val="107000"/>
                        </a:lnSpc>
                        <a:spcBef>
                          <a:spcPts val="230"/>
                        </a:spcBef>
                        <a:spcAft>
                          <a:spcPts val="0"/>
                        </a:spcAft>
                      </a:pPr>
                      <a:r>
                        <a:rPr lang="en-US" sz="1200">
                          <a:effectLst/>
                          <a:latin typeface="Arial Black" panose="020B0A04020102020204" pitchFamily="34" charset="0"/>
                        </a:rPr>
                        <a:t>Insulin sensitivity</a:t>
                      </a:r>
                      <a:endParaRPr lang="en-US" sz="7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375110467"/>
                  </a:ext>
                </a:extLst>
              </a:tr>
              <a:tr h="608482">
                <a:tc>
                  <a:txBody>
                    <a:bodyPr/>
                    <a:lstStyle/>
                    <a:p>
                      <a:pPr marL="31750" marR="0" algn="l">
                        <a:lnSpc>
                          <a:spcPct val="107000"/>
                        </a:lnSpc>
                        <a:spcBef>
                          <a:spcPts val="230"/>
                        </a:spcBef>
                        <a:spcAft>
                          <a:spcPts val="0"/>
                        </a:spcAft>
                      </a:pPr>
                      <a:r>
                        <a:rPr lang="en-US" sz="1200">
                          <a:effectLst/>
                          <a:latin typeface="Arial Black" panose="020B0A04020102020204" pitchFamily="34" charset="0"/>
                        </a:rPr>
                        <a:t>TNF-a, IL-6, resistin</a:t>
                      </a:r>
                      <a:endParaRPr lang="en-US" sz="7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92075" marR="927735" algn="l">
                        <a:lnSpc>
                          <a:spcPct val="96000"/>
                        </a:lnSpc>
                        <a:spcBef>
                          <a:spcPts val="265"/>
                        </a:spcBef>
                        <a:spcAft>
                          <a:spcPts val="0"/>
                        </a:spcAft>
                      </a:pPr>
                      <a:r>
                        <a:rPr lang="en-US" sz="1200">
                          <a:effectLst/>
                          <a:latin typeface="Arial Black" panose="020B0A04020102020204" pitchFamily="34" charset="0"/>
                        </a:rPr>
                        <a:t>Adiponectin, leptin, AgRP, MMIF, Acylation-stimulating protein</a:t>
                      </a:r>
                      <a:endParaRPr lang="en-US" sz="7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909647726"/>
                  </a:ext>
                </a:extLst>
              </a:tr>
              <a:tr h="354117">
                <a:tc>
                  <a:txBody>
                    <a:bodyPr/>
                    <a:lstStyle/>
                    <a:p>
                      <a:pPr marL="31750" marR="0" algn="l">
                        <a:lnSpc>
                          <a:spcPct val="107000"/>
                        </a:lnSpc>
                        <a:spcBef>
                          <a:spcPts val="230"/>
                        </a:spcBef>
                        <a:spcAft>
                          <a:spcPts val="0"/>
                        </a:spcAft>
                      </a:pPr>
                      <a:r>
                        <a:rPr lang="en-US" sz="1200">
                          <a:effectLst/>
                          <a:latin typeface="Arial Black" panose="020B0A04020102020204" pitchFamily="34" charset="0"/>
                        </a:rPr>
                        <a:t>Procoagulant</a:t>
                      </a:r>
                      <a:endParaRPr lang="en-US" sz="7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92075" marR="0" algn="l">
                        <a:lnSpc>
                          <a:spcPct val="107000"/>
                        </a:lnSpc>
                        <a:spcBef>
                          <a:spcPts val="230"/>
                        </a:spcBef>
                        <a:spcAft>
                          <a:spcPts val="0"/>
                        </a:spcAft>
                      </a:pPr>
                      <a:r>
                        <a:rPr lang="en-US" sz="1200">
                          <a:effectLst/>
                          <a:latin typeface="Arial Black" panose="020B0A04020102020204" pitchFamily="34" charset="0"/>
                        </a:rPr>
                        <a:t>Anticoagulant</a:t>
                      </a:r>
                      <a:endParaRPr lang="en-US" sz="7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682714189"/>
                  </a:ext>
                </a:extLst>
              </a:tr>
              <a:tr h="354117">
                <a:tc>
                  <a:txBody>
                    <a:bodyPr/>
                    <a:lstStyle/>
                    <a:p>
                      <a:pPr marL="31750" marR="0" algn="l">
                        <a:lnSpc>
                          <a:spcPct val="107000"/>
                        </a:lnSpc>
                        <a:spcBef>
                          <a:spcPts val="255"/>
                        </a:spcBef>
                        <a:spcAft>
                          <a:spcPts val="0"/>
                        </a:spcAft>
                      </a:pPr>
                      <a:r>
                        <a:rPr lang="en-US" sz="1200">
                          <a:effectLst/>
                          <a:latin typeface="Arial Black" panose="020B0A04020102020204" pitchFamily="34" charset="0"/>
                        </a:rPr>
                        <a:t>PAI-I, tissue factor, TNF-a, IL-6, TGF-b</a:t>
                      </a:r>
                      <a:endParaRPr lang="en-US" sz="7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92075" marR="0" algn="l">
                        <a:lnSpc>
                          <a:spcPct val="107000"/>
                        </a:lnSpc>
                        <a:spcBef>
                          <a:spcPts val="230"/>
                        </a:spcBef>
                        <a:spcAft>
                          <a:spcPts val="0"/>
                        </a:spcAft>
                      </a:pPr>
                      <a:r>
                        <a:rPr lang="en-US" sz="1200">
                          <a:effectLst/>
                          <a:latin typeface="Arial Black" panose="020B0A04020102020204" pitchFamily="34" charset="0"/>
                        </a:rPr>
                        <a:t>Adiponectin</a:t>
                      </a:r>
                      <a:endParaRPr lang="en-US" sz="7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47105517"/>
                  </a:ext>
                </a:extLst>
              </a:tr>
              <a:tr h="354117">
                <a:tc>
                  <a:txBody>
                    <a:bodyPr/>
                    <a:lstStyle/>
                    <a:p>
                      <a:pPr marL="31750" marR="0" algn="l">
                        <a:lnSpc>
                          <a:spcPct val="107000"/>
                        </a:lnSpc>
                        <a:spcBef>
                          <a:spcPts val="230"/>
                        </a:spcBef>
                        <a:spcAft>
                          <a:spcPts val="0"/>
                        </a:spcAft>
                      </a:pPr>
                      <a:r>
                        <a:rPr lang="en-US" sz="1200">
                          <a:effectLst/>
                          <a:latin typeface="Arial Black" panose="020B0A04020102020204" pitchFamily="34" charset="0"/>
                        </a:rPr>
                        <a:t>Angiogenetic</a:t>
                      </a:r>
                      <a:endParaRPr lang="en-US" sz="7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92075" marR="0" algn="l">
                        <a:lnSpc>
                          <a:spcPct val="107000"/>
                        </a:lnSpc>
                        <a:spcBef>
                          <a:spcPts val="230"/>
                        </a:spcBef>
                        <a:spcAft>
                          <a:spcPts val="0"/>
                        </a:spcAft>
                      </a:pPr>
                      <a:r>
                        <a:rPr lang="en-US" sz="1200">
                          <a:effectLst/>
                          <a:latin typeface="Arial Black" panose="020B0A04020102020204" pitchFamily="34" charset="0"/>
                        </a:rPr>
                        <a:t>Atheroprotective</a:t>
                      </a:r>
                      <a:endParaRPr lang="en-US" sz="7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572494372"/>
                  </a:ext>
                </a:extLst>
              </a:tr>
              <a:tr h="611196">
                <a:tc>
                  <a:txBody>
                    <a:bodyPr/>
                    <a:lstStyle/>
                    <a:p>
                      <a:pPr marL="31750" marR="0" algn="l">
                        <a:lnSpc>
                          <a:spcPts val="2180"/>
                        </a:lnSpc>
                        <a:spcBef>
                          <a:spcPts val="230"/>
                        </a:spcBef>
                        <a:spcAft>
                          <a:spcPts val="0"/>
                        </a:spcAft>
                      </a:pPr>
                      <a:r>
                        <a:rPr lang="en-US" sz="1200">
                          <a:effectLst/>
                          <a:latin typeface="Arial Black" panose="020B0A04020102020204" pitchFamily="34" charset="0"/>
                        </a:rPr>
                        <a:t>Leptin, IL-8, VEGF, FGF-2, MCP-1, IP-10,</a:t>
                      </a:r>
                      <a:endParaRPr lang="en-US" sz="700">
                        <a:effectLst/>
                        <a:latin typeface="Arial Black" panose="020B0A04020102020204" pitchFamily="34" charset="0"/>
                      </a:endParaRPr>
                    </a:p>
                    <a:p>
                      <a:pPr marL="31750" marR="0" algn="l">
                        <a:lnSpc>
                          <a:spcPts val="2180"/>
                        </a:lnSpc>
                        <a:spcBef>
                          <a:spcPts val="0"/>
                        </a:spcBef>
                        <a:spcAft>
                          <a:spcPts val="0"/>
                        </a:spcAft>
                      </a:pPr>
                      <a:r>
                        <a:rPr lang="en-US" sz="1200">
                          <a:effectLst/>
                          <a:latin typeface="Arial Black" panose="020B0A04020102020204" pitchFamily="34" charset="0"/>
                        </a:rPr>
                        <a:t>VCAM, ICAM, monobutyrin</a:t>
                      </a:r>
                      <a:endParaRPr lang="en-US" sz="7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92075" marR="0" algn="l">
                        <a:lnSpc>
                          <a:spcPct val="107000"/>
                        </a:lnSpc>
                        <a:spcBef>
                          <a:spcPts val="230"/>
                        </a:spcBef>
                        <a:spcAft>
                          <a:spcPts val="0"/>
                        </a:spcAft>
                      </a:pPr>
                      <a:r>
                        <a:rPr lang="en-US" sz="1200">
                          <a:effectLst/>
                          <a:latin typeface="Arial Black" panose="020B0A04020102020204" pitchFamily="34" charset="0"/>
                        </a:rPr>
                        <a:t>Adiponectin</a:t>
                      </a:r>
                      <a:endParaRPr lang="en-US" sz="7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443355614"/>
                  </a:ext>
                </a:extLst>
              </a:tr>
              <a:tr h="354117">
                <a:tc>
                  <a:txBody>
                    <a:bodyPr/>
                    <a:lstStyle/>
                    <a:p>
                      <a:pPr marL="31750" marR="0" algn="l">
                        <a:lnSpc>
                          <a:spcPct val="107000"/>
                        </a:lnSpc>
                        <a:spcBef>
                          <a:spcPts val="235"/>
                        </a:spcBef>
                        <a:spcAft>
                          <a:spcPts val="0"/>
                        </a:spcAft>
                      </a:pPr>
                      <a:r>
                        <a:rPr lang="en-US" sz="1200">
                          <a:effectLst/>
                          <a:latin typeface="Arial Black" panose="020B0A04020102020204" pitchFamily="34" charset="0"/>
                        </a:rPr>
                        <a:t>Lipogenetic (adipogenesis)</a:t>
                      </a:r>
                      <a:endParaRPr lang="en-US" sz="7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92075" marR="0" algn="l">
                        <a:lnSpc>
                          <a:spcPct val="107000"/>
                        </a:lnSpc>
                        <a:spcBef>
                          <a:spcPts val="235"/>
                        </a:spcBef>
                        <a:spcAft>
                          <a:spcPts val="0"/>
                        </a:spcAft>
                      </a:pPr>
                      <a:r>
                        <a:rPr lang="en-US" sz="1200">
                          <a:effectLst/>
                          <a:latin typeface="Arial Black" panose="020B0A04020102020204" pitchFamily="34" charset="0"/>
                        </a:rPr>
                        <a:t>Lipolytic</a:t>
                      </a:r>
                      <a:endParaRPr lang="en-US" sz="7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648621213"/>
                  </a:ext>
                </a:extLst>
              </a:tr>
              <a:tr h="480589">
                <a:tc>
                  <a:txBody>
                    <a:bodyPr/>
                    <a:lstStyle/>
                    <a:p>
                      <a:pPr marL="31750" marR="436245" algn="l">
                        <a:lnSpc>
                          <a:spcPct val="96000"/>
                        </a:lnSpc>
                        <a:spcBef>
                          <a:spcPts val="270"/>
                        </a:spcBef>
                        <a:spcAft>
                          <a:spcPts val="0"/>
                        </a:spcAft>
                      </a:pPr>
                      <a:r>
                        <a:rPr lang="en-US" sz="1200">
                          <a:effectLst/>
                          <a:latin typeface="Arial Black" panose="020B0A04020102020204" pitchFamily="34" charset="0"/>
                        </a:rPr>
                        <a:t>IGF-1, angiotensinogen, angiotensin II, visfatin, acylation-stimulating protein</a:t>
                      </a:r>
                      <a:endParaRPr lang="en-US" sz="7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92075" marR="0" algn="l">
                        <a:lnSpc>
                          <a:spcPct val="107000"/>
                        </a:lnSpc>
                        <a:spcBef>
                          <a:spcPts val="235"/>
                        </a:spcBef>
                        <a:spcAft>
                          <a:spcPts val="0"/>
                        </a:spcAft>
                      </a:pPr>
                      <a:r>
                        <a:rPr lang="en-US" sz="1200" dirty="0">
                          <a:effectLst/>
                          <a:latin typeface="Arial Black" panose="020B0A04020102020204" pitchFamily="34" charset="0"/>
                        </a:rPr>
                        <a:t>TNF-a, IL-6,</a:t>
                      </a:r>
                      <a:endParaRPr lang="en-US" sz="700" dirty="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738115677"/>
                  </a:ext>
                </a:extLst>
              </a:tr>
            </a:tbl>
          </a:graphicData>
        </a:graphic>
      </p:graphicFrame>
    </p:spTree>
    <p:extLst>
      <p:ext uri="{BB962C8B-B14F-4D97-AF65-F5344CB8AC3E}">
        <p14:creationId xmlns:p14="http://schemas.microsoft.com/office/powerpoint/2010/main" val="10148456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43000"/>
            <a:ext cx="8305800" cy="4864291"/>
          </a:xfrm>
        </p:spPr>
        <p:txBody>
          <a:bodyPr>
            <a:noAutofit/>
          </a:bodyPr>
          <a:lstStyle/>
          <a:p>
            <a:pPr algn="just"/>
            <a:r>
              <a:rPr lang="en-US" sz="2800" dirty="0">
                <a:latin typeface="Times New Roman" pitchFamily="18" charset="0"/>
                <a:cs typeface="Times New Roman" pitchFamily="18" charset="0"/>
              </a:rPr>
              <a:t>Risk Factors for Metabolic </a:t>
            </a:r>
            <a:r>
              <a:rPr lang="en-US" sz="2800">
                <a:latin typeface="Times New Roman" pitchFamily="18" charset="0"/>
                <a:cs typeface="Times New Roman" pitchFamily="18" charset="0"/>
              </a:rPr>
              <a:t>Syndrome can be  </a:t>
            </a:r>
            <a:r>
              <a:rPr lang="en-US" sz="2800" dirty="0">
                <a:latin typeface="Times New Roman" pitchFamily="18" charset="0"/>
                <a:cs typeface="Times New Roman" pitchFamily="18" charset="0"/>
              </a:rPr>
              <a:t>classified on the following basis:</a:t>
            </a:r>
          </a:p>
          <a:p>
            <a:pPr algn="just"/>
            <a:r>
              <a:rPr lang="en-US" sz="2800" dirty="0">
                <a:latin typeface="Times New Roman" pitchFamily="18" charset="0"/>
                <a:cs typeface="Times New Roman" pitchFamily="18" charset="0"/>
              </a:rPr>
              <a:t>Non-modifiable risk factors include age, sex, race, and family history of CVD, which can identify high-risk populations</a:t>
            </a:r>
          </a:p>
          <a:p>
            <a:pPr algn="just"/>
            <a:r>
              <a:rPr lang="en-US" sz="2800" dirty="0">
                <a:latin typeface="Times New Roman" pitchFamily="18" charset="0"/>
                <a:cs typeface="Times New Roman" pitchFamily="18" charset="0"/>
              </a:rPr>
              <a:t>Behavioral risk factors include sedentary lifestyle, unhealthful diet, heavy alcohol or cigarette consumption.</a:t>
            </a:r>
          </a:p>
          <a:p>
            <a:pPr algn="just"/>
            <a:r>
              <a:rPr lang="en-US" sz="2800" dirty="0">
                <a:latin typeface="Times New Roman" pitchFamily="18" charset="0"/>
                <a:cs typeface="Times New Roman" pitchFamily="18" charset="0"/>
              </a:rPr>
              <a:t>Physiological risk factors include hypertension, obesity, lipid problems, and diabetes.</a:t>
            </a:r>
          </a:p>
        </p:txBody>
      </p:sp>
      <p:sp>
        <p:nvSpPr>
          <p:cNvPr id="3" name="Title 2"/>
          <p:cNvSpPr>
            <a:spLocks noGrp="1"/>
          </p:cNvSpPr>
          <p:nvPr>
            <p:ph type="title"/>
          </p:nvPr>
        </p:nvSpPr>
        <p:spPr>
          <a:xfrm>
            <a:off x="533400" y="0"/>
            <a:ext cx="8229600" cy="1143000"/>
          </a:xfrm>
        </p:spPr>
        <p:txBody>
          <a:bodyPr>
            <a:normAutofit/>
          </a:bodyPr>
          <a:lstStyle/>
          <a:p>
            <a:r>
              <a:rPr lang="en-US" sz="3200" dirty="0">
                <a:latin typeface="Times New Roman" pitchFamily="18" charset="0"/>
                <a:cs typeface="Times New Roman" pitchFamily="18" charset="0"/>
              </a:rPr>
              <a:t>     Risk Factors</a:t>
            </a:r>
            <a:endParaRPr lang="en-US" sz="3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838200"/>
            <a:ext cx="8382000" cy="5169091"/>
          </a:xfrm>
        </p:spPr>
        <p:txBody>
          <a:bodyPr>
            <a:normAutofit/>
          </a:bodyPr>
          <a:lstStyle/>
          <a:p>
            <a:pPr algn="just"/>
            <a:r>
              <a:rPr lang="en-US" sz="2800" dirty="0">
                <a:latin typeface="Times New Roman" pitchFamily="18" charset="0"/>
                <a:cs typeface="Times New Roman" pitchFamily="18" charset="0"/>
              </a:rPr>
              <a:t>The risk of having metabolic syndrome increases with age, affecting less than 10% of people in their 20’s and 40% of people in their 60’s.</a:t>
            </a:r>
          </a:p>
          <a:p>
            <a:pPr lvl="0" algn="just"/>
            <a:r>
              <a:rPr kumimoji="1" lang="en-US" sz="2800" dirty="0">
                <a:latin typeface="Times New Roman" pitchFamily="18" charset="0"/>
                <a:cs typeface="Times New Roman" pitchFamily="18" charset="0"/>
              </a:rPr>
              <a:t>Metabolic syndrome is generally more common among blacks and Mexican-Americans than among Caucasians.</a:t>
            </a:r>
            <a:endParaRPr lang="en-US" sz="2800" dirty="0">
              <a:latin typeface="Times New Roman" pitchFamily="18" charset="0"/>
              <a:cs typeface="Times New Roman" pitchFamily="18" charset="0"/>
            </a:endParaRPr>
          </a:p>
          <a:p>
            <a:pPr algn="just"/>
            <a:r>
              <a:rPr lang="en-US" sz="2800" dirty="0">
                <a:latin typeface="Times New Roman" pitchFamily="18" charset="0"/>
                <a:cs typeface="Times New Roman" pitchFamily="18" charset="0"/>
              </a:rPr>
              <a:t>However, warning signs of metabolic syndrome can appear during childhood. For children aged between 6 and &lt;10 years: Abdominal obesity is required as essential criteria.</a:t>
            </a:r>
          </a:p>
          <a:p>
            <a:pPr algn="r"/>
            <a:r>
              <a:rPr lang="en-US" sz="1400" dirty="0"/>
              <a:t>Silvia </a:t>
            </a:r>
            <a:r>
              <a:rPr lang="en-US" sz="1400" dirty="0" err="1"/>
              <a:t>Gancheva</a:t>
            </a:r>
            <a:r>
              <a:rPr lang="en-US" sz="1400" dirty="0"/>
              <a:t> et al 2015</a:t>
            </a:r>
            <a:endParaRPr lang="en-US" sz="14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lgn="just"/>
            <a:r>
              <a:rPr lang="en-US" sz="3200" dirty="0">
                <a:latin typeface="Times New Roman" pitchFamily="18" charset="0"/>
                <a:cs typeface="Times New Roman" pitchFamily="18" charset="0"/>
              </a:rPr>
              <a:t>Metabolic syndrome (</a:t>
            </a:r>
            <a:r>
              <a:rPr lang="en-US" sz="3200" dirty="0" err="1">
                <a:latin typeface="Times New Roman" pitchFamily="18" charset="0"/>
                <a:cs typeface="Times New Roman" pitchFamily="18" charset="0"/>
              </a:rPr>
              <a:t>MetS</a:t>
            </a:r>
            <a:r>
              <a:rPr lang="en-US" sz="3200" dirty="0">
                <a:latin typeface="Times New Roman" pitchFamily="18" charset="0"/>
                <a:cs typeface="Times New Roman" pitchFamily="18" charset="0"/>
              </a:rPr>
              <a:t>) is a cluster of metabolic disorders such as abdominal obesity, insulin resistance, atherogenic dyslipidemia and hypertension.</a:t>
            </a:r>
          </a:p>
          <a:p>
            <a:pPr algn="just"/>
            <a:r>
              <a:rPr lang="en-US" sz="3200" dirty="0">
                <a:latin typeface="Times New Roman" pitchFamily="18" charset="0"/>
                <a:cs typeface="Times New Roman" pitchFamily="18" charset="0"/>
              </a:rPr>
              <a:t>Individuals with metabolic syndrome are at higher risk to develop cardiovascular disease, stroke and disease related to fat deposition in artery walls.  </a:t>
            </a:r>
          </a:p>
          <a:p>
            <a:pPr algn="just"/>
            <a:r>
              <a:rPr lang="en-US" sz="3200" dirty="0">
                <a:latin typeface="Times New Roman" pitchFamily="18" charset="0"/>
                <a:cs typeface="Times New Roman" pitchFamily="18" charset="0"/>
              </a:rPr>
              <a:t> Approximately 20-25% of the world population are suffering from it.</a:t>
            </a:r>
          </a:p>
          <a:p>
            <a:pPr algn="r">
              <a:buNone/>
            </a:pPr>
            <a:r>
              <a:rPr lang="en-US" sz="1300" dirty="0" err="1"/>
              <a:t>Amaia</a:t>
            </a:r>
            <a:r>
              <a:rPr lang="en-US" sz="1300" dirty="0"/>
              <a:t> </a:t>
            </a:r>
            <a:r>
              <a:rPr lang="en-US" sz="1300" dirty="0" err="1"/>
              <a:t>Rodríguez</a:t>
            </a:r>
            <a:r>
              <a:rPr lang="en-US" sz="1300" dirty="0"/>
              <a:t> et al 2017.</a:t>
            </a:r>
            <a:r>
              <a:rPr lang="en-US" sz="2800" baseline="30000" dirty="0"/>
              <a:t> </a:t>
            </a:r>
            <a:endParaRPr lang="en-US" sz="2800" dirty="0">
              <a:latin typeface="Times New Roman" pitchFamily="18" charset="0"/>
              <a:cs typeface="Times New Roman" pitchFamily="18" charset="0"/>
            </a:endParaRPr>
          </a:p>
          <a:p>
            <a:pPr algn="just">
              <a:buNone/>
            </a:pPr>
            <a:endParaRPr lang="en-US" sz="2800" dirty="0"/>
          </a:p>
        </p:txBody>
      </p:sp>
      <p:sp>
        <p:nvSpPr>
          <p:cNvPr id="3" name="Title 2"/>
          <p:cNvSpPr>
            <a:spLocks noGrp="1"/>
          </p:cNvSpPr>
          <p:nvPr>
            <p:ph type="title"/>
          </p:nvPr>
        </p:nvSpPr>
        <p:spPr>
          <a:xfrm>
            <a:off x="1371600" y="250575"/>
            <a:ext cx="7315200" cy="1143000"/>
          </a:xfrm>
        </p:spPr>
        <p:txBody>
          <a:bodyPr/>
          <a:lstStyle/>
          <a:p>
            <a:r>
              <a:rPr lang="en-US" dirty="0">
                <a:latin typeface="Times New Roman" pitchFamily="18" charset="0"/>
                <a:cs typeface="Times New Roman" pitchFamily="18" charset="0"/>
              </a:rPr>
              <a:t>       Metabolic Syndrome</a:t>
            </a:r>
            <a:endParaRPr lang="en-US" dirty="0"/>
          </a:p>
        </p:txBody>
      </p:sp>
    </p:spTree>
    <p:extLst>
      <p:ext uri="{BB962C8B-B14F-4D97-AF65-F5344CB8AC3E}">
        <p14:creationId xmlns:p14="http://schemas.microsoft.com/office/powerpoint/2010/main" val="247630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buFont typeface="Wingdings" pitchFamily="2" charset="2"/>
              <a:buChar char="Ø"/>
            </a:pPr>
            <a:r>
              <a:rPr lang="en-US" sz="2800" dirty="0">
                <a:latin typeface="Times New Roman" pitchFamily="18" charset="0"/>
                <a:cs typeface="Times New Roman" pitchFamily="18" charset="0"/>
              </a:rPr>
              <a:t>The prevalence of </a:t>
            </a:r>
            <a:r>
              <a:rPr lang="en-US" sz="2800" dirty="0" err="1">
                <a:latin typeface="Times New Roman" pitchFamily="18" charset="0"/>
                <a:cs typeface="Times New Roman" pitchFamily="18" charset="0"/>
              </a:rPr>
              <a:t>MetS</a:t>
            </a:r>
            <a:r>
              <a:rPr lang="en-US" sz="2800" dirty="0">
                <a:latin typeface="Times New Roman" pitchFamily="18" charset="0"/>
                <a:cs typeface="Times New Roman" pitchFamily="18" charset="0"/>
              </a:rPr>
              <a:t> increases with age, region and population</a:t>
            </a:r>
          </a:p>
          <a:p>
            <a:pPr algn="just">
              <a:buFont typeface="Wingdings" pitchFamily="2" charset="2"/>
              <a:buChar char="Ø"/>
            </a:pPr>
            <a:r>
              <a:rPr lang="en-US" sz="2800" dirty="0">
                <a:latin typeface="Times New Roman" pitchFamily="18" charset="0"/>
                <a:cs typeface="Times New Roman" pitchFamily="18" charset="0"/>
              </a:rPr>
              <a:t> Epidemiologic studies show that the prevalence of metabolic syndrome is higher in men (</a:t>
            </a:r>
            <a:r>
              <a:rPr lang="en-US" sz="2800" dirty="0"/>
              <a:t>31.4% )</a:t>
            </a:r>
            <a:r>
              <a:rPr lang="en-US" sz="2800" dirty="0">
                <a:latin typeface="Times New Roman" pitchFamily="18" charset="0"/>
                <a:cs typeface="Times New Roman" pitchFamily="18" charset="0"/>
              </a:rPr>
              <a:t> than in women (</a:t>
            </a:r>
            <a:r>
              <a:rPr lang="en-US" sz="2800" dirty="0"/>
              <a:t>27.0%)</a:t>
            </a:r>
            <a:r>
              <a:rPr lang="en-US" sz="2800" dirty="0">
                <a:latin typeface="Times New Roman" pitchFamily="18" charset="0"/>
                <a:cs typeface="Times New Roman" pitchFamily="18" charset="0"/>
              </a:rPr>
              <a:t>.</a:t>
            </a:r>
          </a:p>
          <a:p>
            <a:pPr algn="just">
              <a:buFont typeface="Wingdings" pitchFamily="2" charset="2"/>
              <a:buChar char="Ø"/>
            </a:pPr>
            <a:r>
              <a:rPr lang="en-US" sz="2800" dirty="0">
                <a:latin typeface="Times New Roman" pitchFamily="18" charset="0"/>
                <a:cs typeface="Times New Roman" pitchFamily="18" charset="0"/>
              </a:rPr>
              <a:t> Estimates of metabolic syndrome prevalence are 30% to 50% in overweight children and adolescents.</a:t>
            </a:r>
          </a:p>
          <a:p>
            <a:pPr algn="just">
              <a:buFont typeface="Wingdings" pitchFamily="2" charset="2"/>
              <a:buChar char="Ø"/>
            </a:pPr>
            <a:r>
              <a:rPr lang="en-US" sz="2800" dirty="0">
                <a:latin typeface="Times New Roman" pitchFamily="18" charset="0"/>
                <a:cs typeface="Times New Roman" pitchFamily="18" charset="0"/>
              </a:rPr>
              <a:t>Metabolic syndrome was associated with a 1.54 times higher relative cardiovascular risk. </a:t>
            </a:r>
          </a:p>
          <a:p>
            <a:pPr algn="just">
              <a:buFont typeface="Wingdings" pitchFamily="2" charset="2"/>
              <a:buChar char="Ø"/>
            </a:pPr>
            <a:endParaRPr lang="en-US" sz="2400" dirty="0">
              <a:latin typeface="Times New Roman" pitchFamily="18" charset="0"/>
              <a:cs typeface="Times New Roman" pitchFamily="18" charset="0"/>
            </a:endParaRPr>
          </a:p>
          <a:p>
            <a:endParaRPr lang="en-US" dirty="0"/>
          </a:p>
        </p:txBody>
      </p:sp>
      <p:sp>
        <p:nvSpPr>
          <p:cNvPr id="3" name="Title 2"/>
          <p:cNvSpPr>
            <a:spLocks noGrp="1"/>
          </p:cNvSpPr>
          <p:nvPr>
            <p:ph type="title"/>
          </p:nvPr>
        </p:nvSpPr>
        <p:spPr/>
        <p:txBody>
          <a:bodyPr>
            <a:normAutofit/>
          </a:bodyPr>
          <a:lstStyle/>
          <a:p>
            <a:r>
              <a:rPr lang="en-US" sz="3600" dirty="0">
                <a:latin typeface="Times New Roman" pitchFamily="18" charset="0"/>
                <a:cs typeface="Times New Roman" pitchFamily="18" charset="0"/>
              </a:rPr>
              <a:t>       Prevalence</a:t>
            </a:r>
            <a:endParaRPr lang="en-US" sz="36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914401"/>
            <a:ext cx="8077200" cy="5029200"/>
          </a:xfrm>
        </p:spPr>
        <p:txBody>
          <a:bodyPr>
            <a:noAutofit/>
          </a:bodyPr>
          <a:lstStyle/>
          <a:p>
            <a:pPr algn="just">
              <a:buFont typeface="Wingdings" pitchFamily="2" charset="2"/>
              <a:buChar char="Ø"/>
            </a:pPr>
            <a:r>
              <a:rPr lang="en-US" sz="3200" dirty="0">
                <a:latin typeface="Times New Roman" pitchFamily="18" charset="0"/>
                <a:cs typeface="Times New Roman" pitchFamily="18" charset="0"/>
              </a:rPr>
              <a:t>Women with metabolic syndrome had a 1.33 times higher relative risk of cardiovascular events and death compared with men.  </a:t>
            </a:r>
          </a:p>
          <a:p>
            <a:pPr algn="just">
              <a:buFont typeface="Wingdings" pitchFamily="2" charset="2"/>
              <a:buChar char="Ø"/>
            </a:pPr>
            <a:r>
              <a:rPr lang="en-US" sz="3200" dirty="0">
                <a:latin typeface="Times New Roman" pitchFamily="18" charset="0"/>
                <a:cs typeface="Times New Roman" pitchFamily="18" charset="0"/>
              </a:rPr>
              <a:t>A meta-analysis showed that patients with metabolic syndrome had a 1.78 times higher relative risk of cardiovascular events and death compared with individuals without metabolic syndrome.</a:t>
            </a:r>
          </a:p>
          <a:p>
            <a:pPr algn="r">
              <a:buFont typeface="Wingdings" pitchFamily="2" charset="2"/>
              <a:buChar char="Ø"/>
            </a:pPr>
            <a:r>
              <a:rPr lang="en-US" sz="2000" dirty="0"/>
              <a:t>Silvia </a:t>
            </a:r>
            <a:r>
              <a:rPr lang="en-US" sz="2000" dirty="0" err="1"/>
              <a:t>Gancheva</a:t>
            </a:r>
            <a:r>
              <a:rPr lang="en-US" sz="2000" dirty="0"/>
              <a:t> et al 2015</a:t>
            </a:r>
            <a:endParaRPr lang="en-US" sz="2000"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8.png">
            <a:extLst>
              <a:ext uri="{FF2B5EF4-FFF2-40B4-BE49-F238E27FC236}">
                <a16:creationId xmlns:a16="http://schemas.microsoft.com/office/drawing/2014/main" id="{963C5E4E-E33C-4627-A36B-41331BC21A24}"/>
              </a:ext>
            </a:extLst>
          </p:cNvPr>
          <p:cNvPicPr/>
          <p:nvPr/>
        </p:nvPicPr>
        <p:blipFill>
          <a:blip r:embed="rId2" cstate="print"/>
          <a:stretch>
            <a:fillRect/>
          </a:stretch>
        </p:blipFill>
        <p:spPr>
          <a:xfrm>
            <a:off x="1219200" y="1371601"/>
            <a:ext cx="6781799" cy="4724400"/>
          </a:xfrm>
          <a:prstGeom prst="rect">
            <a:avLst/>
          </a:prstGeom>
        </p:spPr>
      </p:pic>
    </p:spTree>
    <p:extLst>
      <p:ext uri="{BB962C8B-B14F-4D97-AF65-F5344CB8AC3E}">
        <p14:creationId xmlns:p14="http://schemas.microsoft.com/office/powerpoint/2010/main" val="6984060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914400"/>
            <a:ext cx="8382000" cy="5092891"/>
          </a:xfrm>
        </p:spPr>
        <p:txBody>
          <a:bodyPr>
            <a:noAutofit/>
          </a:bodyPr>
          <a:lstStyle/>
          <a:p>
            <a:pPr algn="just">
              <a:buNone/>
            </a:pPr>
            <a:r>
              <a:rPr lang="en-US" sz="2800" b="1" dirty="0">
                <a:latin typeface="Times New Roman" pitchFamily="18" charset="0"/>
                <a:cs typeface="Times New Roman" pitchFamily="18" charset="0"/>
              </a:rPr>
              <a:t>Diet induced metabolic syndrome:</a:t>
            </a:r>
          </a:p>
          <a:p>
            <a:pPr algn="just">
              <a:buFont typeface="Wingdings" pitchFamily="2" charset="2"/>
              <a:buChar char="Ø"/>
            </a:pPr>
            <a:r>
              <a:rPr lang="en-US" sz="2400" b="1" dirty="0">
                <a:latin typeface="Times New Roman" pitchFamily="18" charset="0"/>
                <a:cs typeface="Times New Roman" pitchFamily="18" charset="0"/>
              </a:rPr>
              <a:t> </a:t>
            </a:r>
            <a:r>
              <a:rPr lang="en-US" sz="2800" dirty="0">
                <a:latin typeface="Times New Roman" pitchFamily="18" charset="0"/>
                <a:cs typeface="Times New Roman" pitchFamily="18" charset="0"/>
              </a:rPr>
              <a:t>The modern diet, especially in Western countries, is rich in carbohydrates such as fructose and sucrose as well as saturated fat which induced complications including metabolic syndrome, cardiovascular diseases and nonalcoholic fatty liver disease.</a:t>
            </a:r>
          </a:p>
          <a:p>
            <a:pPr marL="624078" indent="-514350" algn="just">
              <a:buAutoNum type="arabicParenR"/>
            </a:pPr>
            <a:r>
              <a:rPr lang="en-US" sz="2800" dirty="0">
                <a:latin typeface="Times New Roman" pitchFamily="18" charset="0"/>
                <a:cs typeface="Times New Roman" pitchFamily="18" charset="0"/>
              </a:rPr>
              <a:t>Carbohydrate enriched diet</a:t>
            </a:r>
          </a:p>
          <a:p>
            <a:pPr marL="624078" indent="-514350" algn="just">
              <a:buAutoNum type="arabicParenR"/>
            </a:pPr>
            <a:r>
              <a:rPr lang="en-US" sz="2800" dirty="0">
                <a:latin typeface="Times New Roman" pitchFamily="18" charset="0"/>
                <a:cs typeface="Times New Roman" pitchFamily="18" charset="0"/>
              </a:rPr>
              <a:t>Fructose induced </a:t>
            </a:r>
            <a:r>
              <a:rPr lang="en-US" sz="2800" dirty="0" err="1">
                <a:latin typeface="Times New Roman" pitchFamily="18" charset="0"/>
                <a:cs typeface="Times New Roman" pitchFamily="18" charset="0"/>
              </a:rPr>
              <a:t>MetS</a:t>
            </a:r>
            <a:endParaRPr lang="en-US" sz="2800" dirty="0">
              <a:latin typeface="Times New Roman" pitchFamily="18" charset="0"/>
              <a:cs typeface="Times New Roman" pitchFamily="18" charset="0"/>
            </a:endParaRPr>
          </a:p>
          <a:p>
            <a:pPr marL="624078" indent="-514350" algn="just">
              <a:buAutoNum type="arabicParenR"/>
            </a:pPr>
            <a:r>
              <a:rPr lang="en-US" sz="2800" dirty="0">
                <a:latin typeface="Times New Roman" pitchFamily="18" charset="0"/>
                <a:cs typeface="Times New Roman" pitchFamily="18" charset="0"/>
              </a:rPr>
              <a:t> Sucrose induced </a:t>
            </a:r>
            <a:r>
              <a:rPr lang="en-US" sz="2800" dirty="0" err="1">
                <a:latin typeface="Times New Roman" pitchFamily="18" charset="0"/>
                <a:cs typeface="Times New Roman" pitchFamily="18" charset="0"/>
              </a:rPr>
              <a:t>MetS</a:t>
            </a:r>
            <a:endParaRPr lang="en-US" sz="2800" dirty="0">
              <a:latin typeface="Times New Roman" pitchFamily="18" charset="0"/>
              <a:cs typeface="Times New Roman" pitchFamily="18" charset="0"/>
            </a:endParaRPr>
          </a:p>
          <a:p>
            <a:pPr marL="624078" indent="-514350" algn="just">
              <a:buAutoNum type="arabicParenR"/>
            </a:pPr>
            <a:r>
              <a:rPr lang="en-US" sz="2800" dirty="0">
                <a:latin typeface="Times New Roman" pitchFamily="18" charset="0"/>
                <a:cs typeface="Times New Roman" pitchFamily="18" charset="0"/>
              </a:rPr>
              <a:t>High Fat Diet Induced </a:t>
            </a:r>
            <a:r>
              <a:rPr lang="en-US" sz="2800" dirty="0" err="1">
                <a:latin typeface="Times New Roman" pitchFamily="18" charset="0"/>
                <a:cs typeface="Times New Roman" pitchFamily="18" charset="0"/>
              </a:rPr>
              <a:t>MetS</a:t>
            </a:r>
            <a:endParaRPr lang="en-US" sz="2800" dirty="0">
              <a:latin typeface="Times New Roman" pitchFamily="18" charset="0"/>
              <a:cs typeface="Times New Roman" pitchFamily="18" charset="0"/>
            </a:endParaRPr>
          </a:p>
          <a:p>
            <a:pPr marL="624078" indent="-514350" algn="just">
              <a:buAutoNum type="arabicParenR"/>
            </a:pPr>
            <a:r>
              <a:rPr lang="en-US" sz="2800" dirty="0" err="1">
                <a:latin typeface="Times New Roman" pitchFamily="18" charset="0"/>
                <a:cs typeface="Times New Roman" pitchFamily="18" charset="0"/>
              </a:rPr>
              <a:t>Hypercholesterolemic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MetS</a:t>
            </a:r>
            <a:r>
              <a:rPr lang="en-US" sz="2800" dirty="0">
                <a:latin typeface="Times New Roman" pitchFamily="18" charset="0"/>
                <a:cs typeface="Times New Roman" pitchFamily="18" charset="0"/>
              </a:rPr>
              <a:t> models</a:t>
            </a:r>
          </a:p>
          <a:p>
            <a:pPr marL="624078" indent="-514350" algn="r">
              <a:buNone/>
            </a:pPr>
            <a:r>
              <a:rPr lang="en-US" sz="1400" dirty="0"/>
              <a:t>Silvia Moreno-</a:t>
            </a:r>
            <a:r>
              <a:rPr lang="en-US" sz="1400" dirty="0" err="1"/>
              <a:t>Fernández</a:t>
            </a:r>
            <a:r>
              <a:rPr lang="en-US" sz="1400" dirty="0"/>
              <a:t> et al 2018 </a:t>
            </a:r>
            <a:endParaRPr lang="en-US" sz="1400" dirty="0">
              <a:latin typeface="Times New Roman" pitchFamily="18" charset="0"/>
              <a:cs typeface="Times New Roman" pitchFamily="18" charset="0"/>
            </a:endParaRPr>
          </a:p>
        </p:txBody>
      </p:sp>
      <p:sp>
        <p:nvSpPr>
          <p:cNvPr id="3" name="Title 2"/>
          <p:cNvSpPr>
            <a:spLocks noGrp="1"/>
          </p:cNvSpPr>
          <p:nvPr>
            <p:ph type="title"/>
          </p:nvPr>
        </p:nvSpPr>
        <p:spPr>
          <a:xfrm>
            <a:off x="457200" y="274638"/>
            <a:ext cx="8229600" cy="715962"/>
          </a:xfrm>
        </p:spPr>
        <p:txBody>
          <a:bodyPr>
            <a:normAutofit fontScale="90000"/>
          </a:bodyPr>
          <a:lstStyle/>
          <a:p>
            <a:r>
              <a:rPr lang="en-US" sz="3100" dirty="0">
                <a:latin typeface="Times New Roman" pitchFamily="18" charset="0"/>
                <a:cs typeface="Times New Roman" pitchFamily="18" charset="0"/>
              </a:rPr>
              <a:t>       </a:t>
            </a:r>
            <a:br>
              <a:rPr lang="en-US" sz="3100" dirty="0">
                <a:latin typeface="Times New Roman" pitchFamily="18" charset="0"/>
                <a:cs typeface="Times New Roman" pitchFamily="18" charset="0"/>
              </a:rPr>
            </a:br>
            <a:r>
              <a:rPr lang="en-US" sz="3100" dirty="0">
                <a:latin typeface="Times New Roman" pitchFamily="18" charset="0"/>
                <a:cs typeface="Times New Roman" pitchFamily="18" charset="0"/>
              </a:rPr>
              <a:t>    Models for Metabolic syndrome</a:t>
            </a:r>
            <a:br>
              <a:rPr lang="en-US" sz="3100" dirty="0">
                <a:latin typeface="Times New Roman" pitchFamily="18" charset="0"/>
                <a:cs typeface="Times New Roman" pitchFamily="18" charset="0"/>
              </a:rPr>
            </a:br>
            <a:br>
              <a:rPr lang="en-US" sz="2800" dirty="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C1919D9-51AF-4662-8D33-487BA8FD2C11}"/>
              </a:ext>
            </a:extLst>
          </p:cNvPr>
          <p:cNvGraphicFramePr>
            <a:graphicFrameLocks noGrp="1"/>
          </p:cNvGraphicFramePr>
          <p:nvPr>
            <p:extLst>
              <p:ext uri="{D42A27DB-BD31-4B8C-83A1-F6EECF244321}">
                <p14:modId xmlns:p14="http://schemas.microsoft.com/office/powerpoint/2010/main" val="2149581623"/>
              </p:ext>
            </p:extLst>
          </p:nvPr>
        </p:nvGraphicFramePr>
        <p:xfrm>
          <a:off x="419101" y="457200"/>
          <a:ext cx="8305798" cy="6212957"/>
        </p:xfrm>
        <a:graphic>
          <a:graphicData uri="http://schemas.openxmlformats.org/drawingml/2006/table">
            <a:tbl>
              <a:tblPr firstRow="1" firstCol="1" lastRow="1" lastCol="1" bandRow="1" bandCol="1">
                <a:tableStyleId>{5C22544A-7EE6-4342-B048-85BDC9FD1C3A}</a:tableStyleId>
              </a:tblPr>
              <a:tblGrid>
                <a:gridCol w="1106387">
                  <a:extLst>
                    <a:ext uri="{9D8B030D-6E8A-4147-A177-3AD203B41FA5}">
                      <a16:colId xmlns:a16="http://schemas.microsoft.com/office/drawing/2014/main" val="968345238"/>
                    </a:ext>
                  </a:extLst>
                </a:gridCol>
                <a:gridCol w="1238119">
                  <a:extLst>
                    <a:ext uri="{9D8B030D-6E8A-4147-A177-3AD203B41FA5}">
                      <a16:colId xmlns:a16="http://schemas.microsoft.com/office/drawing/2014/main" val="1937001831"/>
                    </a:ext>
                  </a:extLst>
                </a:gridCol>
                <a:gridCol w="953335">
                  <a:extLst>
                    <a:ext uri="{9D8B030D-6E8A-4147-A177-3AD203B41FA5}">
                      <a16:colId xmlns:a16="http://schemas.microsoft.com/office/drawing/2014/main" val="3588649159"/>
                    </a:ext>
                  </a:extLst>
                </a:gridCol>
                <a:gridCol w="2345928">
                  <a:extLst>
                    <a:ext uri="{9D8B030D-6E8A-4147-A177-3AD203B41FA5}">
                      <a16:colId xmlns:a16="http://schemas.microsoft.com/office/drawing/2014/main" val="49269484"/>
                    </a:ext>
                  </a:extLst>
                </a:gridCol>
                <a:gridCol w="1287613">
                  <a:extLst>
                    <a:ext uri="{9D8B030D-6E8A-4147-A177-3AD203B41FA5}">
                      <a16:colId xmlns:a16="http://schemas.microsoft.com/office/drawing/2014/main" val="957421548"/>
                    </a:ext>
                  </a:extLst>
                </a:gridCol>
                <a:gridCol w="703580">
                  <a:extLst>
                    <a:ext uri="{9D8B030D-6E8A-4147-A177-3AD203B41FA5}">
                      <a16:colId xmlns:a16="http://schemas.microsoft.com/office/drawing/2014/main" val="909192442"/>
                    </a:ext>
                  </a:extLst>
                </a:gridCol>
                <a:gridCol w="670836">
                  <a:extLst>
                    <a:ext uri="{9D8B030D-6E8A-4147-A177-3AD203B41FA5}">
                      <a16:colId xmlns:a16="http://schemas.microsoft.com/office/drawing/2014/main" val="2208886527"/>
                    </a:ext>
                  </a:extLst>
                </a:gridCol>
              </a:tblGrid>
              <a:tr h="131611">
                <a:tc>
                  <a:txBody>
                    <a:bodyPr/>
                    <a:lstStyle/>
                    <a:p>
                      <a:pPr marL="31750" marR="0">
                        <a:lnSpc>
                          <a:spcPct val="107000"/>
                        </a:lnSpc>
                        <a:spcBef>
                          <a:spcPts val="145"/>
                        </a:spcBef>
                        <a:spcAft>
                          <a:spcPts val="0"/>
                        </a:spcAft>
                      </a:pPr>
                      <a:r>
                        <a:rPr lang="en-US" sz="1400">
                          <a:effectLst/>
                          <a:latin typeface="Aldhabi" panose="020B0604020202020204" pitchFamily="2" charset="-78"/>
                          <a:cs typeface="Aldhabi" panose="020B0604020202020204" pitchFamily="2" charset="-78"/>
                        </a:rPr>
                        <a:t>Researchers (Year)</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43180" marR="0">
                        <a:lnSpc>
                          <a:spcPct val="107000"/>
                        </a:lnSpc>
                        <a:spcBef>
                          <a:spcPts val="145"/>
                        </a:spcBef>
                        <a:spcAft>
                          <a:spcPts val="0"/>
                        </a:spcAft>
                      </a:pPr>
                      <a:r>
                        <a:rPr lang="en-US" sz="1400">
                          <a:effectLst/>
                          <a:latin typeface="Aldhabi" panose="020B0604020202020204" pitchFamily="2" charset="-78"/>
                          <a:cs typeface="Aldhabi" panose="020B0604020202020204" pitchFamily="2" charset="-78"/>
                        </a:rPr>
                        <a:t>Types of diet</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43180" marR="0">
                        <a:lnSpc>
                          <a:spcPct val="107000"/>
                        </a:lnSpc>
                        <a:spcBef>
                          <a:spcPts val="145"/>
                        </a:spcBef>
                        <a:spcAft>
                          <a:spcPts val="0"/>
                        </a:spcAft>
                      </a:pPr>
                      <a:r>
                        <a:rPr lang="en-US" sz="1400">
                          <a:effectLst/>
                          <a:latin typeface="Aldhabi" panose="020B0604020202020204" pitchFamily="2" charset="-78"/>
                          <a:cs typeface="Aldhabi" panose="020B0604020202020204" pitchFamily="2" charset="-78"/>
                        </a:rPr>
                        <a:t>Treatment length</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43815" marR="0">
                        <a:lnSpc>
                          <a:spcPct val="107000"/>
                        </a:lnSpc>
                        <a:spcBef>
                          <a:spcPts val="145"/>
                        </a:spcBef>
                        <a:spcAft>
                          <a:spcPts val="0"/>
                        </a:spcAft>
                      </a:pPr>
                      <a:r>
                        <a:rPr lang="en-US" sz="1400" dirty="0">
                          <a:effectLst/>
                          <a:latin typeface="Aldhabi" panose="020B0604020202020204" pitchFamily="2" charset="-78"/>
                          <a:cs typeface="Aldhabi" panose="020B0604020202020204" pitchFamily="2" charset="-78"/>
                        </a:rPr>
                        <a:t>Strains of animal</a:t>
                      </a:r>
                      <a:endParaRPr lang="en-US" sz="1400" dirty="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1270" marR="0">
                        <a:lnSpc>
                          <a:spcPct val="107000"/>
                        </a:lnSpc>
                        <a:spcBef>
                          <a:spcPts val="145"/>
                        </a:spcBef>
                        <a:spcAft>
                          <a:spcPts val="0"/>
                        </a:spcAft>
                      </a:pPr>
                      <a:r>
                        <a:rPr lang="en-US" sz="1400" dirty="0">
                          <a:effectLst/>
                          <a:latin typeface="Aldhabi" panose="020B0604020202020204" pitchFamily="2" charset="-78"/>
                          <a:cs typeface="Aldhabi" panose="020B0604020202020204" pitchFamily="2" charset="-78"/>
                        </a:rPr>
                        <a:t>Components of</a:t>
                      </a:r>
                      <a:r>
                        <a:rPr lang="en-US" sz="1400" spc="-170" dirty="0">
                          <a:effectLst/>
                          <a:latin typeface="Aldhabi" panose="020B0604020202020204" pitchFamily="2" charset="-78"/>
                          <a:cs typeface="Aldhabi" panose="020B0604020202020204" pitchFamily="2" charset="-78"/>
                        </a:rPr>
                        <a:t> </a:t>
                      </a:r>
                      <a:r>
                        <a:rPr lang="en-US" sz="1400" dirty="0">
                          <a:effectLst/>
                          <a:latin typeface="Aldhabi" panose="020B0604020202020204" pitchFamily="2" charset="-78"/>
                          <a:cs typeface="Aldhabi" panose="020B0604020202020204" pitchFamily="2" charset="-78"/>
                        </a:rPr>
                        <a:t>metabolic</a:t>
                      </a:r>
                      <a:endParaRPr lang="en-US" sz="1400" dirty="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27305" marR="0">
                        <a:lnSpc>
                          <a:spcPct val="107000"/>
                        </a:lnSpc>
                        <a:spcBef>
                          <a:spcPts val="145"/>
                        </a:spcBef>
                        <a:spcAft>
                          <a:spcPts val="0"/>
                        </a:spcAft>
                      </a:pPr>
                      <a:r>
                        <a:rPr lang="en-US" sz="1400">
                          <a:effectLst/>
                          <a:latin typeface="Aldhabi" panose="020B0604020202020204" pitchFamily="2" charset="-78"/>
                          <a:cs typeface="Aldhabi" panose="020B0604020202020204" pitchFamily="2" charset="-78"/>
                        </a:rPr>
                        <a:t>syndrome</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1750" marR="0">
                        <a:lnSpc>
                          <a:spcPct val="107000"/>
                        </a:lnSpc>
                        <a:spcBef>
                          <a:spcPts val="0"/>
                        </a:spcBef>
                        <a:spcAft>
                          <a:spcPts val="0"/>
                        </a:spcAft>
                      </a:pPr>
                      <a:r>
                        <a:rPr lang="en-US" sz="1400">
                          <a:effectLst/>
                          <a:latin typeface="Aldhabi" panose="020B0604020202020204" pitchFamily="2" charset="-78"/>
                          <a:cs typeface="Aldhabi" panose="020B0604020202020204" pitchFamily="2" charset="-78"/>
                        </a:rPr>
                        <a:t> </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extLst>
                  <a:ext uri="{0D108BD9-81ED-4DB2-BD59-A6C34878D82A}">
                    <a16:rowId xmlns:a16="http://schemas.microsoft.com/office/drawing/2014/main" val="2375502832"/>
                  </a:ext>
                </a:extLst>
              </a:tr>
              <a:tr h="305168">
                <a:tc>
                  <a:txBody>
                    <a:bodyPr/>
                    <a:lstStyle/>
                    <a:p>
                      <a:pPr marL="31750" marR="0">
                        <a:lnSpc>
                          <a:spcPct val="107000"/>
                        </a:lnSpc>
                        <a:spcBef>
                          <a:spcPts val="0"/>
                        </a:spcBef>
                        <a:spcAft>
                          <a:spcPts val="0"/>
                        </a:spcAft>
                      </a:pPr>
                      <a:r>
                        <a:rPr lang="en-US" sz="1400">
                          <a:effectLst/>
                          <a:latin typeface="Aldhabi" panose="020B0604020202020204" pitchFamily="2" charset="-78"/>
                          <a:cs typeface="Aldhabi" panose="020B0604020202020204" pitchFamily="2" charset="-78"/>
                        </a:rPr>
                        <a:t> </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1750" marR="0">
                        <a:lnSpc>
                          <a:spcPct val="107000"/>
                        </a:lnSpc>
                        <a:spcBef>
                          <a:spcPts val="0"/>
                        </a:spcBef>
                        <a:spcAft>
                          <a:spcPts val="0"/>
                        </a:spcAft>
                      </a:pPr>
                      <a:r>
                        <a:rPr lang="en-US" sz="1400">
                          <a:effectLst/>
                          <a:latin typeface="Aldhabi" panose="020B0604020202020204" pitchFamily="2" charset="-78"/>
                          <a:cs typeface="Aldhabi" panose="020B0604020202020204" pitchFamily="2" charset="-78"/>
                        </a:rPr>
                        <a:t> </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1750" marR="0">
                        <a:lnSpc>
                          <a:spcPct val="107000"/>
                        </a:lnSpc>
                        <a:spcBef>
                          <a:spcPts val="0"/>
                        </a:spcBef>
                        <a:spcAft>
                          <a:spcPts val="0"/>
                        </a:spcAft>
                      </a:pPr>
                      <a:r>
                        <a:rPr lang="en-US" sz="1400">
                          <a:effectLst/>
                          <a:latin typeface="Aldhabi" panose="020B0604020202020204" pitchFamily="2" charset="-78"/>
                          <a:cs typeface="Aldhabi" panose="020B0604020202020204" pitchFamily="2" charset="-78"/>
                        </a:rPr>
                        <a:t> </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1750" marR="0">
                        <a:lnSpc>
                          <a:spcPct val="107000"/>
                        </a:lnSpc>
                        <a:spcBef>
                          <a:spcPts val="0"/>
                        </a:spcBef>
                        <a:spcAft>
                          <a:spcPts val="0"/>
                        </a:spcAft>
                      </a:pPr>
                      <a:r>
                        <a:rPr lang="en-US" sz="1400" dirty="0">
                          <a:effectLst/>
                          <a:latin typeface="Aldhabi" panose="020B0604020202020204" pitchFamily="2" charset="-78"/>
                          <a:cs typeface="Aldhabi" panose="020B0604020202020204" pitchFamily="2" charset="-78"/>
                        </a:rPr>
                        <a:t> </a:t>
                      </a:r>
                      <a:endParaRPr lang="en-US" sz="1400" dirty="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1270" marR="0">
                        <a:lnSpc>
                          <a:spcPct val="107000"/>
                        </a:lnSpc>
                        <a:spcBef>
                          <a:spcPts val="145"/>
                        </a:spcBef>
                        <a:spcAft>
                          <a:spcPts val="0"/>
                        </a:spcAft>
                      </a:pPr>
                      <a:r>
                        <a:rPr lang="en-US" sz="1400">
                          <a:effectLst/>
                          <a:latin typeface="Aldhabi" panose="020B0604020202020204" pitchFamily="2" charset="-78"/>
                          <a:cs typeface="Aldhabi" panose="020B0604020202020204" pitchFamily="2" charset="-78"/>
                        </a:rPr>
                        <a:t>Obesity Hyperglycemia</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6985" marR="0">
                        <a:lnSpc>
                          <a:spcPct val="107000"/>
                        </a:lnSpc>
                        <a:spcBef>
                          <a:spcPts val="145"/>
                        </a:spcBef>
                        <a:spcAft>
                          <a:spcPts val="0"/>
                        </a:spcAft>
                      </a:pPr>
                      <a:r>
                        <a:rPr lang="en-US" sz="1400">
                          <a:effectLst/>
                          <a:latin typeface="Aldhabi" panose="020B0604020202020204" pitchFamily="2" charset="-78"/>
                          <a:cs typeface="Aldhabi" panose="020B0604020202020204" pitchFamily="2" charset="-78"/>
                        </a:rPr>
                        <a:t>Hypertension</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45720" marR="0">
                        <a:lnSpc>
                          <a:spcPct val="107000"/>
                        </a:lnSpc>
                        <a:spcBef>
                          <a:spcPts val="145"/>
                        </a:spcBef>
                        <a:spcAft>
                          <a:spcPts val="0"/>
                        </a:spcAft>
                      </a:pPr>
                      <a:r>
                        <a:rPr lang="en-US" sz="1400">
                          <a:effectLst/>
                          <a:latin typeface="Aldhabi" panose="020B0604020202020204" pitchFamily="2" charset="-78"/>
                          <a:cs typeface="Aldhabi" panose="020B0604020202020204" pitchFamily="2" charset="-78"/>
                        </a:rPr>
                        <a:t>Dyslipidemia</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extLst>
                  <a:ext uri="{0D108BD9-81ED-4DB2-BD59-A6C34878D82A}">
                    <a16:rowId xmlns:a16="http://schemas.microsoft.com/office/drawing/2014/main" val="2368402909"/>
                  </a:ext>
                </a:extLst>
              </a:tr>
              <a:tr h="415478">
                <a:tc>
                  <a:txBody>
                    <a:bodyPr/>
                    <a:lstStyle/>
                    <a:p>
                      <a:pPr marL="31750" marR="167640">
                        <a:lnSpc>
                          <a:spcPct val="96000"/>
                        </a:lnSpc>
                        <a:spcBef>
                          <a:spcPts val="160"/>
                        </a:spcBef>
                        <a:spcAft>
                          <a:spcPts val="0"/>
                        </a:spcAft>
                      </a:pPr>
                      <a:r>
                        <a:rPr lang="en-US" sz="1400">
                          <a:effectLst/>
                          <a:latin typeface="Aldhabi" panose="020B0604020202020204" pitchFamily="2" charset="-78"/>
                          <a:cs typeface="Aldhabi" panose="020B0604020202020204" pitchFamily="2" charset="-78"/>
                        </a:rPr>
                        <a:t>Thirunavukkarasu et al. [</a:t>
                      </a:r>
                      <a:r>
                        <a:rPr lang="en-US" sz="1400" u="sng">
                          <a:effectLst/>
                          <a:latin typeface="Aldhabi" panose="020B0604020202020204" pitchFamily="2" charset="-78"/>
                          <a:cs typeface="Aldhabi" panose="020B0604020202020204" pitchFamily="2" charset="-78"/>
                          <a:hlinkClick r:id="rId2"/>
                        </a:rPr>
                        <a:t>41</a:t>
                      </a:r>
                      <a:r>
                        <a:rPr lang="en-US" sz="1400">
                          <a:effectLst/>
                          <a:latin typeface="Aldhabi" panose="020B0604020202020204" pitchFamily="2" charset="-78"/>
                          <a:cs typeface="Aldhabi" panose="020B0604020202020204" pitchFamily="2" charset="-78"/>
                        </a:rPr>
                        <a:t>]</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43180" marR="0">
                        <a:lnSpc>
                          <a:spcPct val="107000"/>
                        </a:lnSpc>
                        <a:spcBef>
                          <a:spcPts val="145"/>
                        </a:spcBef>
                        <a:spcAft>
                          <a:spcPts val="0"/>
                        </a:spcAft>
                      </a:pPr>
                      <a:r>
                        <a:rPr lang="en-US" sz="1400">
                          <a:effectLst/>
                          <a:latin typeface="Aldhabi" panose="020B0604020202020204" pitchFamily="2" charset="-78"/>
                          <a:cs typeface="Aldhabi" panose="020B0604020202020204" pitchFamily="2" charset="-78"/>
                        </a:rPr>
                        <a:t>High-fructose diet</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43180" marR="0">
                        <a:lnSpc>
                          <a:spcPct val="107000"/>
                        </a:lnSpc>
                        <a:spcBef>
                          <a:spcPts val="145"/>
                        </a:spcBef>
                        <a:spcAft>
                          <a:spcPts val="0"/>
                        </a:spcAft>
                      </a:pPr>
                      <a:r>
                        <a:rPr lang="en-US" sz="1400">
                          <a:effectLst/>
                          <a:latin typeface="Aldhabi" panose="020B0604020202020204" pitchFamily="2" charset="-78"/>
                          <a:cs typeface="Aldhabi" panose="020B0604020202020204" pitchFamily="2" charset="-78"/>
                        </a:rPr>
                        <a:t>3 weeks</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43815" marR="0">
                        <a:lnSpc>
                          <a:spcPct val="107000"/>
                        </a:lnSpc>
                        <a:spcBef>
                          <a:spcPts val="145"/>
                        </a:spcBef>
                        <a:spcAft>
                          <a:spcPts val="0"/>
                        </a:spcAft>
                      </a:pPr>
                      <a:r>
                        <a:rPr lang="en-US" sz="1400">
                          <a:effectLst/>
                          <a:latin typeface="Aldhabi" panose="020B0604020202020204" pitchFamily="2" charset="-78"/>
                          <a:cs typeface="Aldhabi" panose="020B0604020202020204" pitchFamily="2" charset="-78"/>
                        </a:rPr>
                        <a:t>Male Wistar rats</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1270" marR="0">
                        <a:lnSpc>
                          <a:spcPct val="107000"/>
                        </a:lnSpc>
                        <a:spcBef>
                          <a:spcPts val="95"/>
                        </a:spcBef>
                        <a:spcAft>
                          <a:spcPts val="0"/>
                        </a:spcAft>
                        <a:tabLst>
                          <a:tab pos="392430" algn="l"/>
                        </a:tabLst>
                      </a:pPr>
                      <a:r>
                        <a:rPr lang="en-US" sz="1400">
                          <a:effectLst/>
                          <a:latin typeface="Aldhabi" panose="020B0604020202020204" pitchFamily="2" charset="-78"/>
                          <a:cs typeface="Aldhabi" panose="020B0604020202020204" pitchFamily="2" charset="-78"/>
                        </a:rPr>
                        <a:t>-	✓</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6985" marR="0">
                        <a:lnSpc>
                          <a:spcPct val="107000"/>
                        </a:lnSpc>
                        <a:spcBef>
                          <a:spcPts val="95"/>
                        </a:spcBef>
                        <a:spcAft>
                          <a:spcPts val="0"/>
                        </a:spcAft>
                      </a:pPr>
                      <a:r>
                        <a:rPr lang="en-US" sz="1400">
                          <a:effectLst/>
                          <a:latin typeface="Aldhabi" panose="020B0604020202020204" pitchFamily="2" charset="-78"/>
                          <a:cs typeface="Aldhabi" panose="020B0604020202020204" pitchFamily="2" charset="-78"/>
                        </a:rPr>
                        <a:t>✓</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45720" marR="0">
                        <a:lnSpc>
                          <a:spcPct val="107000"/>
                        </a:lnSpc>
                        <a:spcBef>
                          <a:spcPts val="130"/>
                        </a:spcBef>
                        <a:spcAft>
                          <a:spcPts val="0"/>
                        </a:spcAft>
                      </a:pPr>
                      <a:r>
                        <a:rPr lang="en-US" sz="1400">
                          <a:effectLst/>
                          <a:latin typeface="Aldhabi" panose="020B0604020202020204" pitchFamily="2" charset="-78"/>
                          <a:cs typeface="Aldhabi" panose="020B0604020202020204" pitchFamily="2" charset="-78"/>
                        </a:rPr>
                        <a:t>-</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extLst>
                  <a:ext uri="{0D108BD9-81ED-4DB2-BD59-A6C34878D82A}">
                    <a16:rowId xmlns:a16="http://schemas.microsoft.com/office/drawing/2014/main" val="3360504088"/>
                  </a:ext>
                </a:extLst>
              </a:tr>
              <a:tr h="415478">
                <a:tc>
                  <a:txBody>
                    <a:bodyPr/>
                    <a:lstStyle/>
                    <a:p>
                      <a:pPr marL="31750" marR="236855">
                        <a:lnSpc>
                          <a:spcPct val="96000"/>
                        </a:lnSpc>
                        <a:spcBef>
                          <a:spcPts val="220"/>
                        </a:spcBef>
                        <a:spcAft>
                          <a:spcPts val="0"/>
                        </a:spcAft>
                      </a:pPr>
                      <a:r>
                        <a:rPr lang="en-US" sz="1400">
                          <a:effectLst/>
                          <a:latin typeface="Aldhabi" panose="020B0604020202020204" pitchFamily="2" charset="-78"/>
                          <a:cs typeface="Aldhabi" panose="020B0604020202020204" pitchFamily="2" charset="-78"/>
                        </a:rPr>
                        <a:t>Sanchez-Lozada et al. [</a:t>
                      </a:r>
                      <a:r>
                        <a:rPr lang="en-US" sz="1400" u="sng">
                          <a:effectLst/>
                          <a:latin typeface="Aldhabi" panose="020B0604020202020204" pitchFamily="2" charset="-78"/>
                          <a:cs typeface="Aldhabi" panose="020B0604020202020204" pitchFamily="2" charset="-78"/>
                          <a:hlinkClick r:id="rId2"/>
                        </a:rPr>
                        <a:t>42</a:t>
                      </a:r>
                      <a:r>
                        <a:rPr lang="en-US" sz="1400">
                          <a:effectLst/>
                          <a:latin typeface="Aldhabi" panose="020B0604020202020204" pitchFamily="2" charset="-78"/>
                          <a:cs typeface="Aldhabi" panose="020B0604020202020204" pitchFamily="2" charset="-78"/>
                        </a:rPr>
                        <a:t>]</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43180" marR="431165">
                        <a:lnSpc>
                          <a:spcPct val="96000"/>
                        </a:lnSpc>
                        <a:spcBef>
                          <a:spcPts val="220"/>
                        </a:spcBef>
                        <a:spcAft>
                          <a:spcPts val="0"/>
                        </a:spcAft>
                      </a:pPr>
                      <a:r>
                        <a:rPr lang="en-US" sz="1400">
                          <a:effectLst/>
                          <a:latin typeface="Aldhabi" panose="020B0604020202020204" pitchFamily="2" charset="-78"/>
                          <a:cs typeface="Aldhabi" panose="020B0604020202020204" pitchFamily="2" charset="-78"/>
                        </a:rPr>
                        <a:t>High-fructose diet (60 %)</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43180" marR="0">
                        <a:lnSpc>
                          <a:spcPct val="107000"/>
                        </a:lnSpc>
                        <a:spcBef>
                          <a:spcPts val="200"/>
                        </a:spcBef>
                        <a:spcAft>
                          <a:spcPts val="0"/>
                        </a:spcAft>
                      </a:pPr>
                      <a:r>
                        <a:rPr lang="en-US" sz="1400">
                          <a:effectLst/>
                          <a:latin typeface="Aldhabi" panose="020B0604020202020204" pitchFamily="2" charset="-78"/>
                          <a:cs typeface="Aldhabi" panose="020B0604020202020204" pitchFamily="2" charset="-78"/>
                        </a:rPr>
                        <a:t>8 weeks</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43815" marR="0">
                        <a:lnSpc>
                          <a:spcPct val="107000"/>
                        </a:lnSpc>
                        <a:spcBef>
                          <a:spcPts val="200"/>
                        </a:spcBef>
                        <a:spcAft>
                          <a:spcPts val="0"/>
                        </a:spcAft>
                      </a:pPr>
                      <a:r>
                        <a:rPr lang="en-US" sz="1400">
                          <a:effectLst/>
                          <a:latin typeface="Aldhabi" panose="020B0604020202020204" pitchFamily="2" charset="-78"/>
                          <a:cs typeface="Aldhabi" panose="020B0604020202020204" pitchFamily="2" charset="-78"/>
                        </a:rPr>
                        <a:t>Male Sprague-Dawley rats</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1270" marR="0">
                        <a:lnSpc>
                          <a:spcPct val="107000"/>
                        </a:lnSpc>
                        <a:spcBef>
                          <a:spcPts val="190"/>
                        </a:spcBef>
                        <a:spcAft>
                          <a:spcPts val="0"/>
                        </a:spcAft>
                        <a:tabLst>
                          <a:tab pos="392430" algn="l"/>
                        </a:tabLst>
                      </a:pPr>
                      <a:r>
                        <a:rPr lang="en-US" sz="1400">
                          <a:effectLst/>
                          <a:latin typeface="Aldhabi" panose="020B0604020202020204" pitchFamily="2" charset="-78"/>
                          <a:cs typeface="Aldhabi" panose="020B0604020202020204" pitchFamily="2" charset="-78"/>
                        </a:rPr>
                        <a:t>-	-</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6985" marR="0">
                        <a:lnSpc>
                          <a:spcPct val="107000"/>
                        </a:lnSpc>
                        <a:spcBef>
                          <a:spcPts val="155"/>
                        </a:spcBef>
                        <a:spcAft>
                          <a:spcPts val="0"/>
                        </a:spcAft>
                      </a:pPr>
                      <a:r>
                        <a:rPr lang="en-US" sz="1400">
                          <a:effectLst/>
                          <a:latin typeface="Aldhabi" panose="020B0604020202020204" pitchFamily="2" charset="-78"/>
                          <a:cs typeface="Aldhabi" panose="020B0604020202020204" pitchFamily="2" charset="-78"/>
                        </a:rPr>
                        <a:t>✓</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45720" marR="0">
                        <a:lnSpc>
                          <a:spcPct val="107000"/>
                        </a:lnSpc>
                        <a:spcBef>
                          <a:spcPts val="155"/>
                        </a:spcBef>
                        <a:spcAft>
                          <a:spcPts val="0"/>
                        </a:spcAft>
                      </a:pPr>
                      <a:r>
                        <a:rPr lang="en-US" sz="1400">
                          <a:effectLst/>
                          <a:latin typeface="Aldhabi" panose="020B0604020202020204" pitchFamily="2" charset="-78"/>
                          <a:cs typeface="Aldhabi" panose="020B0604020202020204" pitchFamily="2" charset="-78"/>
                        </a:rPr>
                        <a:t>✓</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extLst>
                  <a:ext uri="{0D108BD9-81ED-4DB2-BD59-A6C34878D82A}">
                    <a16:rowId xmlns:a16="http://schemas.microsoft.com/office/drawing/2014/main" val="97358020"/>
                  </a:ext>
                </a:extLst>
              </a:tr>
              <a:tr h="415478">
                <a:tc>
                  <a:txBody>
                    <a:bodyPr/>
                    <a:lstStyle/>
                    <a:p>
                      <a:pPr marL="31750" marR="0">
                        <a:lnSpc>
                          <a:spcPct val="107000"/>
                        </a:lnSpc>
                        <a:spcBef>
                          <a:spcPts val="0"/>
                        </a:spcBef>
                        <a:spcAft>
                          <a:spcPts val="0"/>
                        </a:spcAft>
                      </a:pPr>
                      <a:r>
                        <a:rPr lang="en-US" sz="1400">
                          <a:effectLst/>
                          <a:latin typeface="Aldhabi" panose="020B0604020202020204" pitchFamily="2" charset="-78"/>
                          <a:cs typeface="Aldhabi" panose="020B0604020202020204" pitchFamily="2" charset="-78"/>
                        </a:rPr>
                        <a:t> </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43180" marR="273050">
                        <a:lnSpc>
                          <a:spcPct val="96000"/>
                        </a:lnSpc>
                        <a:spcBef>
                          <a:spcPts val="215"/>
                        </a:spcBef>
                        <a:spcAft>
                          <a:spcPts val="0"/>
                        </a:spcAft>
                      </a:pPr>
                      <a:r>
                        <a:rPr lang="en-US" sz="1400">
                          <a:effectLst/>
                          <a:latin typeface="Aldhabi" panose="020B0604020202020204" pitchFamily="2" charset="-78"/>
                          <a:cs typeface="Aldhabi" panose="020B0604020202020204" pitchFamily="2" charset="-78"/>
                        </a:rPr>
                        <a:t>Fructose drinking water (10 %)</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1750" marR="0">
                        <a:lnSpc>
                          <a:spcPct val="107000"/>
                        </a:lnSpc>
                        <a:spcBef>
                          <a:spcPts val="0"/>
                        </a:spcBef>
                        <a:spcAft>
                          <a:spcPts val="0"/>
                        </a:spcAft>
                      </a:pPr>
                      <a:r>
                        <a:rPr lang="en-US" sz="1400">
                          <a:effectLst/>
                          <a:latin typeface="Aldhabi" panose="020B0604020202020204" pitchFamily="2" charset="-78"/>
                          <a:cs typeface="Aldhabi" panose="020B0604020202020204" pitchFamily="2" charset="-78"/>
                        </a:rPr>
                        <a:t> </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1750" marR="0">
                        <a:lnSpc>
                          <a:spcPct val="107000"/>
                        </a:lnSpc>
                        <a:spcBef>
                          <a:spcPts val="0"/>
                        </a:spcBef>
                        <a:spcAft>
                          <a:spcPts val="0"/>
                        </a:spcAft>
                      </a:pPr>
                      <a:r>
                        <a:rPr lang="en-US" sz="1400">
                          <a:effectLst/>
                          <a:latin typeface="Aldhabi" panose="020B0604020202020204" pitchFamily="2" charset="-78"/>
                          <a:cs typeface="Aldhabi" panose="020B0604020202020204" pitchFamily="2" charset="-78"/>
                        </a:rPr>
                        <a:t> </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1270" marR="0">
                        <a:lnSpc>
                          <a:spcPct val="107000"/>
                        </a:lnSpc>
                        <a:spcBef>
                          <a:spcPts val="190"/>
                        </a:spcBef>
                        <a:spcAft>
                          <a:spcPts val="0"/>
                        </a:spcAft>
                        <a:tabLst>
                          <a:tab pos="392430" algn="l"/>
                        </a:tabLst>
                      </a:pPr>
                      <a:r>
                        <a:rPr lang="en-US" sz="1400">
                          <a:effectLst/>
                          <a:latin typeface="Aldhabi" panose="020B0604020202020204" pitchFamily="2" charset="-78"/>
                          <a:cs typeface="Aldhabi" panose="020B0604020202020204" pitchFamily="2" charset="-78"/>
                        </a:rPr>
                        <a:t>-	-</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6985" marR="0">
                        <a:lnSpc>
                          <a:spcPct val="107000"/>
                        </a:lnSpc>
                        <a:spcBef>
                          <a:spcPts val="150"/>
                        </a:spcBef>
                        <a:spcAft>
                          <a:spcPts val="0"/>
                        </a:spcAft>
                      </a:pPr>
                      <a:r>
                        <a:rPr lang="en-US" sz="1400">
                          <a:effectLst/>
                          <a:latin typeface="Aldhabi" panose="020B0604020202020204" pitchFamily="2" charset="-78"/>
                          <a:cs typeface="Aldhabi" panose="020B0604020202020204" pitchFamily="2" charset="-78"/>
                        </a:rPr>
                        <a:t>✓</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45720" marR="0">
                        <a:lnSpc>
                          <a:spcPct val="107000"/>
                        </a:lnSpc>
                        <a:spcBef>
                          <a:spcPts val="150"/>
                        </a:spcBef>
                        <a:spcAft>
                          <a:spcPts val="0"/>
                        </a:spcAft>
                      </a:pPr>
                      <a:r>
                        <a:rPr lang="en-US" sz="1400">
                          <a:effectLst/>
                          <a:latin typeface="Aldhabi" panose="020B0604020202020204" pitchFamily="2" charset="-78"/>
                          <a:cs typeface="Aldhabi" panose="020B0604020202020204" pitchFamily="2" charset="-78"/>
                        </a:rPr>
                        <a:t>✓</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extLst>
                  <a:ext uri="{0D108BD9-81ED-4DB2-BD59-A6C34878D82A}">
                    <a16:rowId xmlns:a16="http://schemas.microsoft.com/office/drawing/2014/main" val="1099943321"/>
                  </a:ext>
                </a:extLst>
              </a:tr>
              <a:tr h="305168">
                <a:tc>
                  <a:txBody>
                    <a:bodyPr/>
                    <a:lstStyle/>
                    <a:p>
                      <a:pPr marL="31750" marR="0">
                        <a:lnSpc>
                          <a:spcPct val="107000"/>
                        </a:lnSpc>
                        <a:spcBef>
                          <a:spcPts val="200"/>
                        </a:spcBef>
                        <a:spcAft>
                          <a:spcPts val="0"/>
                        </a:spcAft>
                      </a:pPr>
                      <a:r>
                        <a:rPr lang="en-US" sz="1400">
                          <a:effectLst/>
                          <a:latin typeface="Aldhabi" panose="020B0604020202020204" pitchFamily="2" charset="-78"/>
                          <a:cs typeface="Aldhabi" panose="020B0604020202020204" pitchFamily="2" charset="-78"/>
                        </a:rPr>
                        <a:t>Shahraki et al. [</a:t>
                      </a:r>
                      <a:r>
                        <a:rPr lang="en-US" sz="1400" u="sng">
                          <a:effectLst/>
                          <a:latin typeface="Aldhabi" panose="020B0604020202020204" pitchFamily="2" charset="-78"/>
                          <a:cs typeface="Aldhabi" panose="020B0604020202020204" pitchFamily="2" charset="-78"/>
                          <a:hlinkClick r:id="rId2"/>
                        </a:rPr>
                        <a:t>105</a:t>
                      </a:r>
                      <a:r>
                        <a:rPr lang="en-US" sz="1400">
                          <a:effectLst/>
                          <a:latin typeface="Aldhabi" panose="020B0604020202020204" pitchFamily="2" charset="-78"/>
                          <a:cs typeface="Aldhabi" panose="020B0604020202020204" pitchFamily="2" charset="-78"/>
                        </a:rPr>
                        <a:t>]</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43180" marR="0">
                        <a:lnSpc>
                          <a:spcPct val="107000"/>
                        </a:lnSpc>
                        <a:spcBef>
                          <a:spcPts val="200"/>
                        </a:spcBef>
                        <a:spcAft>
                          <a:spcPts val="0"/>
                        </a:spcAft>
                      </a:pPr>
                      <a:r>
                        <a:rPr lang="en-US" sz="1400">
                          <a:effectLst/>
                          <a:latin typeface="Aldhabi" panose="020B0604020202020204" pitchFamily="2" charset="-78"/>
                          <a:cs typeface="Aldhabi" panose="020B0604020202020204" pitchFamily="2" charset="-78"/>
                        </a:rPr>
                        <a:t>High-fructose diet</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43180" marR="0">
                        <a:lnSpc>
                          <a:spcPct val="107000"/>
                        </a:lnSpc>
                        <a:spcBef>
                          <a:spcPts val="200"/>
                        </a:spcBef>
                        <a:spcAft>
                          <a:spcPts val="0"/>
                        </a:spcAft>
                      </a:pPr>
                      <a:r>
                        <a:rPr lang="en-US" sz="1400">
                          <a:effectLst/>
                          <a:latin typeface="Aldhabi" panose="020B0604020202020204" pitchFamily="2" charset="-78"/>
                          <a:cs typeface="Aldhabi" panose="020B0604020202020204" pitchFamily="2" charset="-78"/>
                        </a:rPr>
                        <a:t>8 weeks</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43815" marR="0">
                        <a:lnSpc>
                          <a:spcPct val="107000"/>
                        </a:lnSpc>
                        <a:spcBef>
                          <a:spcPts val="200"/>
                        </a:spcBef>
                        <a:spcAft>
                          <a:spcPts val="0"/>
                        </a:spcAft>
                      </a:pPr>
                      <a:r>
                        <a:rPr lang="en-US" sz="1400">
                          <a:effectLst/>
                          <a:latin typeface="Aldhabi" panose="020B0604020202020204" pitchFamily="2" charset="-78"/>
                          <a:cs typeface="Aldhabi" panose="020B0604020202020204" pitchFamily="2" charset="-78"/>
                        </a:rPr>
                        <a:t>Male Wistar rats</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1270" marR="0">
                        <a:lnSpc>
                          <a:spcPct val="107000"/>
                        </a:lnSpc>
                        <a:spcBef>
                          <a:spcPts val="155"/>
                        </a:spcBef>
                        <a:spcAft>
                          <a:spcPts val="0"/>
                        </a:spcAft>
                        <a:tabLst>
                          <a:tab pos="392430" algn="l"/>
                        </a:tabLst>
                      </a:pPr>
                      <a:r>
                        <a:rPr lang="en-US" sz="1400">
                          <a:effectLst/>
                          <a:latin typeface="Aldhabi" panose="020B0604020202020204" pitchFamily="2" charset="-78"/>
                          <a:cs typeface="Aldhabi" panose="020B0604020202020204" pitchFamily="2" charset="-78"/>
                        </a:rPr>
                        <a:t>✗	✓</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6985" marR="0">
                        <a:lnSpc>
                          <a:spcPct val="107000"/>
                        </a:lnSpc>
                        <a:spcBef>
                          <a:spcPts val="190"/>
                        </a:spcBef>
                        <a:spcAft>
                          <a:spcPts val="0"/>
                        </a:spcAft>
                      </a:pPr>
                      <a:r>
                        <a:rPr lang="en-US" sz="1400">
                          <a:effectLst/>
                          <a:latin typeface="Aldhabi" panose="020B0604020202020204" pitchFamily="2" charset="-78"/>
                          <a:cs typeface="Aldhabi" panose="020B0604020202020204" pitchFamily="2" charset="-78"/>
                        </a:rPr>
                        <a:t>-</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45720" marR="0">
                        <a:lnSpc>
                          <a:spcPct val="107000"/>
                        </a:lnSpc>
                        <a:spcBef>
                          <a:spcPts val="155"/>
                        </a:spcBef>
                        <a:spcAft>
                          <a:spcPts val="0"/>
                        </a:spcAft>
                      </a:pPr>
                      <a:r>
                        <a:rPr lang="en-US" sz="1400">
                          <a:effectLst/>
                          <a:latin typeface="Aldhabi" panose="020B0604020202020204" pitchFamily="2" charset="-78"/>
                          <a:cs typeface="Aldhabi" panose="020B0604020202020204" pitchFamily="2" charset="-78"/>
                        </a:rPr>
                        <a:t>✓</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extLst>
                  <a:ext uri="{0D108BD9-81ED-4DB2-BD59-A6C34878D82A}">
                    <a16:rowId xmlns:a16="http://schemas.microsoft.com/office/drawing/2014/main" val="2424870884"/>
                  </a:ext>
                </a:extLst>
              </a:tr>
              <a:tr h="415478">
                <a:tc>
                  <a:txBody>
                    <a:bodyPr/>
                    <a:lstStyle/>
                    <a:p>
                      <a:pPr marL="31750" marR="167640">
                        <a:lnSpc>
                          <a:spcPct val="96000"/>
                        </a:lnSpc>
                        <a:spcBef>
                          <a:spcPts val="210"/>
                        </a:spcBef>
                        <a:spcAft>
                          <a:spcPts val="0"/>
                        </a:spcAft>
                      </a:pPr>
                      <a:r>
                        <a:rPr lang="en-US" sz="1400">
                          <a:effectLst/>
                          <a:latin typeface="Aldhabi" panose="020B0604020202020204" pitchFamily="2" charset="-78"/>
                          <a:cs typeface="Aldhabi" panose="020B0604020202020204" pitchFamily="2" charset="-78"/>
                        </a:rPr>
                        <a:t>Mahmoud and Elshazly [</a:t>
                      </a:r>
                      <a:r>
                        <a:rPr lang="en-US" sz="1400" u="sng">
                          <a:effectLst/>
                          <a:latin typeface="Aldhabi" panose="020B0604020202020204" pitchFamily="2" charset="-78"/>
                          <a:cs typeface="Aldhabi" panose="020B0604020202020204" pitchFamily="2" charset="-78"/>
                          <a:hlinkClick r:id="rId2"/>
                        </a:rPr>
                        <a:t>106</a:t>
                      </a:r>
                      <a:r>
                        <a:rPr lang="en-US" sz="1400">
                          <a:effectLst/>
                          <a:latin typeface="Aldhabi" panose="020B0604020202020204" pitchFamily="2" charset="-78"/>
                          <a:cs typeface="Aldhabi" panose="020B0604020202020204" pitchFamily="2" charset="-78"/>
                        </a:rPr>
                        <a:t>]</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43180" marR="273050">
                        <a:lnSpc>
                          <a:spcPct val="96000"/>
                        </a:lnSpc>
                        <a:spcBef>
                          <a:spcPts val="210"/>
                        </a:spcBef>
                        <a:spcAft>
                          <a:spcPts val="0"/>
                        </a:spcAft>
                      </a:pPr>
                      <a:r>
                        <a:rPr lang="en-US" sz="1400">
                          <a:effectLst/>
                          <a:latin typeface="Aldhabi" panose="020B0604020202020204" pitchFamily="2" charset="-78"/>
                          <a:cs typeface="Aldhabi" panose="020B0604020202020204" pitchFamily="2" charset="-78"/>
                        </a:rPr>
                        <a:t>Fructose drinking water (10 %)</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43180" marR="0">
                        <a:lnSpc>
                          <a:spcPct val="107000"/>
                        </a:lnSpc>
                        <a:spcBef>
                          <a:spcPts val="195"/>
                        </a:spcBef>
                        <a:spcAft>
                          <a:spcPts val="0"/>
                        </a:spcAft>
                      </a:pPr>
                      <a:r>
                        <a:rPr lang="en-US" sz="1400">
                          <a:effectLst/>
                          <a:latin typeface="Aldhabi" panose="020B0604020202020204" pitchFamily="2" charset="-78"/>
                          <a:cs typeface="Aldhabi" panose="020B0604020202020204" pitchFamily="2" charset="-78"/>
                        </a:rPr>
                        <a:t>12 weeks</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43815" marR="0">
                        <a:lnSpc>
                          <a:spcPct val="107000"/>
                        </a:lnSpc>
                        <a:spcBef>
                          <a:spcPts val="195"/>
                        </a:spcBef>
                        <a:spcAft>
                          <a:spcPts val="0"/>
                        </a:spcAft>
                      </a:pPr>
                      <a:r>
                        <a:rPr lang="en-US" sz="1400">
                          <a:effectLst/>
                          <a:latin typeface="Aldhabi" panose="020B0604020202020204" pitchFamily="2" charset="-78"/>
                          <a:cs typeface="Aldhabi" panose="020B0604020202020204" pitchFamily="2" charset="-78"/>
                        </a:rPr>
                        <a:t>Male Wistar rats</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1270" marR="0">
                        <a:lnSpc>
                          <a:spcPct val="107000"/>
                        </a:lnSpc>
                        <a:spcBef>
                          <a:spcPts val="145"/>
                        </a:spcBef>
                        <a:spcAft>
                          <a:spcPts val="0"/>
                        </a:spcAft>
                        <a:tabLst>
                          <a:tab pos="392430" algn="l"/>
                        </a:tabLst>
                      </a:pPr>
                      <a:r>
                        <a:rPr lang="en-US" sz="1400">
                          <a:effectLst/>
                          <a:latin typeface="Aldhabi" panose="020B0604020202020204" pitchFamily="2" charset="-78"/>
                          <a:cs typeface="Aldhabi" panose="020B0604020202020204" pitchFamily="2" charset="-78"/>
                        </a:rPr>
                        <a:t>✓	✓</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6985" marR="0">
                        <a:lnSpc>
                          <a:spcPct val="107000"/>
                        </a:lnSpc>
                        <a:spcBef>
                          <a:spcPts val="145"/>
                        </a:spcBef>
                        <a:spcAft>
                          <a:spcPts val="0"/>
                        </a:spcAft>
                      </a:pPr>
                      <a:r>
                        <a:rPr lang="en-US" sz="1400">
                          <a:effectLst/>
                          <a:latin typeface="Aldhabi" panose="020B0604020202020204" pitchFamily="2" charset="-78"/>
                          <a:cs typeface="Aldhabi" panose="020B0604020202020204" pitchFamily="2" charset="-78"/>
                        </a:rPr>
                        <a:t>✓</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45720" marR="0">
                        <a:lnSpc>
                          <a:spcPct val="107000"/>
                        </a:lnSpc>
                        <a:spcBef>
                          <a:spcPts val="145"/>
                        </a:spcBef>
                        <a:spcAft>
                          <a:spcPts val="0"/>
                        </a:spcAft>
                      </a:pPr>
                      <a:r>
                        <a:rPr lang="en-US" sz="1400">
                          <a:effectLst/>
                          <a:latin typeface="Aldhabi" panose="020B0604020202020204" pitchFamily="2" charset="-78"/>
                          <a:cs typeface="Aldhabi" panose="020B0604020202020204" pitchFamily="2" charset="-78"/>
                        </a:rPr>
                        <a:t>✓</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extLst>
                  <a:ext uri="{0D108BD9-81ED-4DB2-BD59-A6C34878D82A}">
                    <a16:rowId xmlns:a16="http://schemas.microsoft.com/office/drawing/2014/main" val="2788076017"/>
                  </a:ext>
                </a:extLst>
              </a:tr>
              <a:tr h="305168">
                <a:tc>
                  <a:txBody>
                    <a:bodyPr/>
                    <a:lstStyle/>
                    <a:p>
                      <a:pPr marL="31750" marR="0">
                        <a:lnSpc>
                          <a:spcPct val="107000"/>
                        </a:lnSpc>
                        <a:spcBef>
                          <a:spcPts val="200"/>
                        </a:spcBef>
                        <a:spcAft>
                          <a:spcPts val="0"/>
                        </a:spcAft>
                      </a:pPr>
                      <a:r>
                        <a:rPr lang="en-US" sz="1400">
                          <a:effectLst/>
                          <a:latin typeface="Aldhabi" panose="020B0604020202020204" pitchFamily="2" charset="-78"/>
                          <a:cs typeface="Aldhabi" panose="020B0604020202020204" pitchFamily="2" charset="-78"/>
                        </a:rPr>
                        <a:t>Mansour et al. [</a:t>
                      </a:r>
                      <a:r>
                        <a:rPr lang="en-US" sz="1400" u="sng">
                          <a:effectLst/>
                          <a:latin typeface="Aldhabi" panose="020B0604020202020204" pitchFamily="2" charset="-78"/>
                          <a:cs typeface="Aldhabi" panose="020B0604020202020204" pitchFamily="2" charset="-78"/>
                          <a:hlinkClick r:id="rId2"/>
                        </a:rPr>
                        <a:t>107</a:t>
                      </a:r>
                      <a:r>
                        <a:rPr lang="en-US" sz="1400">
                          <a:effectLst/>
                          <a:latin typeface="Aldhabi" panose="020B0604020202020204" pitchFamily="2" charset="-78"/>
                          <a:cs typeface="Aldhabi" panose="020B0604020202020204" pitchFamily="2" charset="-78"/>
                        </a:rPr>
                        <a:t>]</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43180" marR="0">
                        <a:lnSpc>
                          <a:spcPct val="107000"/>
                        </a:lnSpc>
                        <a:spcBef>
                          <a:spcPts val="200"/>
                        </a:spcBef>
                        <a:spcAft>
                          <a:spcPts val="0"/>
                        </a:spcAft>
                      </a:pPr>
                      <a:r>
                        <a:rPr lang="en-US" sz="1400">
                          <a:effectLst/>
                          <a:latin typeface="Aldhabi" panose="020B0604020202020204" pitchFamily="2" charset="-78"/>
                          <a:cs typeface="Aldhabi" panose="020B0604020202020204" pitchFamily="2" charset="-78"/>
                        </a:rPr>
                        <a:t>High-fructose diet</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43180" marR="0">
                        <a:lnSpc>
                          <a:spcPct val="107000"/>
                        </a:lnSpc>
                        <a:spcBef>
                          <a:spcPts val="200"/>
                        </a:spcBef>
                        <a:spcAft>
                          <a:spcPts val="0"/>
                        </a:spcAft>
                      </a:pPr>
                      <a:r>
                        <a:rPr lang="en-US" sz="1400">
                          <a:effectLst/>
                          <a:latin typeface="Aldhabi" panose="020B0604020202020204" pitchFamily="2" charset="-78"/>
                          <a:cs typeface="Aldhabi" panose="020B0604020202020204" pitchFamily="2" charset="-78"/>
                        </a:rPr>
                        <a:t>16 weeks</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43815" marR="0">
                        <a:lnSpc>
                          <a:spcPct val="107000"/>
                        </a:lnSpc>
                        <a:spcBef>
                          <a:spcPts val="200"/>
                        </a:spcBef>
                        <a:spcAft>
                          <a:spcPts val="0"/>
                        </a:spcAft>
                      </a:pPr>
                      <a:r>
                        <a:rPr lang="en-US" sz="1400">
                          <a:effectLst/>
                          <a:latin typeface="Aldhabi" panose="020B0604020202020204" pitchFamily="2" charset="-78"/>
                          <a:cs typeface="Aldhabi" panose="020B0604020202020204" pitchFamily="2" charset="-78"/>
                        </a:rPr>
                        <a:t>Male Wistar albino rats</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1270" marR="0">
                        <a:lnSpc>
                          <a:spcPct val="107000"/>
                        </a:lnSpc>
                        <a:spcBef>
                          <a:spcPts val="155"/>
                        </a:spcBef>
                        <a:spcAft>
                          <a:spcPts val="0"/>
                        </a:spcAft>
                        <a:tabLst>
                          <a:tab pos="392430" algn="l"/>
                        </a:tabLst>
                      </a:pPr>
                      <a:r>
                        <a:rPr lang="en-US" sz="1400">
                          <a:effectLst/>
                          <a:latin typeface="Aldhabi" panose="020B0604020202020204" pitchFamily="2" charset="-78"/>
                          <a:cs typeface="Aldhabi" panose="020B0604020202020204" pitchFamily="2" charset="-78"/>
                        </a:rPr>
                        <a:t>✓	✓</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6985" marR="0">
                        <a:lnSpc>
                          <a:spcPct val="107000"/>
                        </a:lnSpc>
                        <a:spcBef>
                          <a:spcPts val="190"/>
                        </a:spcBef>
                        <a:spcAft>
                          <a:spcPts val="0"/>
                        </a:spcAft>
                      </a:pPr>
                      <a:r>
                        <a:rPr lang="en-US" sz="1400">
                          <a:effectLst/>
                          <a:latin typeface="Aldhabi" panose="020B0604020202020204" pitchFamily="2" charset="-78"/>
                          <a:cs typeface="Aldhabi" panose="020B0604020202020204" pitchFamily="2" charset="-78"/>
                        </a:rPr>
                        <a:t>-</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45720" marR="0">
                        <a:lnSpc>
                          <a:spcPct val="107000"/>
                        </a:lnSpc>
                        <a:spcBef>
                          <a:spcPts val="155"/>
                        </a:spcBef>
                        <a:spcAft>
                          <a:spcPts val="0"/>
                        </a:spcAft>
                      </a:pPr>
                      <a:r>
                        <a:rPr lang="en-US" sz="1400">
                          <a:effectLst/>
                          <a:latin typeface="Aldhabi" panose="020B0604020202020204" pitchFamily="2" charset="-78"/>
                          <a:cs typeface="Aldhabi" panose="020B0604020202020204" pitchFamily="2" charset="-78"/>
                        </a:rPr>
                        <a:t>✓</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extLst>
                  <a:ext uri="{0D108BD9-81ED-4DB2-BD59-A6C34878D82A}">
                    <a16:rowId xmlns:a16="http://schemas.microsoft.com/office/drawing/2014/main" val="2123614727"/>
                  </a:ext>
                </a:extLst>
              </a:tr>
              <a:tr h="415478">
                <a:tc>
                  <a:txBody>
                    <a:bodyPr/>
                    <a:lstStyle/>
                    <a:p>
                      <a:pPr marL="31750" marR="0">
                        <a:lnSpc>
                          <a:spcPct val="107000"/>
                        </a:lnSpc>
                        <a:spcBef>
                          <a:spcPts val="195"/>
                        </a:spcBef>
                        <a:spcAft>
                          <a:spcPts val="0"/>
                        </a:spcAft>
                      </a:pPr>
                      <a:r>
                        <a:rPr lang="en-US" sz="1400">
                          <a:effectLst/>
                          <a:latin typeface="Aldhabi" panose="020B0604020202020204" pitchFamily="2" charset="-78"/>
                          <a:cs typeface="Aldhabi" panose="020B0604020202020204" pitchFamily="2" charset="-78"/>
                        </a:rPr>
                        <a:t>Mamikutty et al. [</a:t>
                      </a:r>
                      <a:r>
                        <a:rPr lang="en-US" sz="1400" u="sng">
                          <a:effectLst/>
                          <a:latin typeface="Aldhabi" panose="020B0604020202020204" pitchFamily="2" charset="-78"/>
                          <a:cs typeface="Aldhabi" panose="020B0604020202020204" pitchFamily="2" charset="-78"/>
                          <a:hlinkClick r:id="rId2"/>
                        </a:rPr>
                        <a:t>108</a:t>
                      </a:r>
                      <a:r>
                        <a:rPr lang="en-US" sz="1400">
                          <a:effectLst/>
                          <a:latin typeface="Aldhabi" panose="020B0604020202020204" pitchFamily="2" charset="-78"/>
                          <a:cs typeface="Aldhabi" panose="020B0604020202020204" pitchFamily="2" charset="-78"/>
                        </a:rPr>
                        <a:t>]</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43180" marR="273050">
                        <a:lnSpc>
                          <a:spcPct val="96000"/>
                        </a:lnSpc>
                        <a:spcBef>
                          <a:spcPts val="210"/>
                        </a:spcBef>
                        <a:spcAft>
                          <a:spcPts val="0"/>
                        </a:spcAft>
                      </a:pPr>
                      <a:r>
                        <a:rPr lang="en-US" sz="1400">
                          <a:effectLst/>
                          <a:latin typeface="Aldhabi" panose="020B0604020202020204" pitchFamily="2" charset="-78"/>
                          <a:cs typeface="Aldhabi" panose="020B0604020202020204" pitchFamily="2" charset="-78"/>
                        </a:rPr>
                        <a:t>Fructose drinking water</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43180" marR="0">
                        <a:lnSpc>
                          <a:spcPct val="107000"/>
                        </a:lnSpc>
                        <a:spcBef>
                          <a:spcPts val="195"/>
                        </a:spcBef>
                        <a:spcAft>
                          <a:spcPts val="0"/>
                        </a:spcAft>
                      </a:pPr>
                      <a:r>
                        <a:rPr lang="en-US" sz="1400">
                          <a:effectLst/>
                          <a:latin typeface="Aldhabi" panose="020B0604020202020204" pitchFamily="2" charset="-78"/>
                          <a:cs typeface="Aldhabi" panose="020B0604020202020204" pitchFamily="2" charset="-78"/>
                        </a:rPr>
                        <a:t>8 weeks</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43815" marR="0">
                        <a:lnSpc>
                          <a:spcPct val="107000"/>
                        </a:lnSpc>
                        <a:spcBef>
                          <a:spcPts val="195"/>
                        </a:spcBef>
                        <a:spcAft>
                          <a:spcPts val="0"/>
                        </a:spcAft>
                      </a:pPr>
                      <a:r>
                        <a:rPr lang="en-US" sz="1400">
                          <a:effectLst/>
                          <a:latin typeface="Aldhabi" panose="020B0604020202020204" pitchFamily="2" charset="-78"/>
                          <a:cs typeface="Aldhabi" panose="020B0604020202020204" pitchFamily="2" charset="-78"/>
                        </a:rPr>
                        <a:t>Male Wistar rats</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1270" marR="0">
                        <a:lnSpc>
                          <a:spcPct val="107000"/>
                        </a:lnSpc>
                        <a:spcBef>
                          <a:spcPts val="145"/>
                        </a:spcBef>
                        <a:spcAft>
                          <a:spcPts val="0"/>
                        </a:spcAft>
                        <a:tabLst>
                          <a:tab pos="392430" algn="l"/>
                        </a:tabLst>
                      </a:pPr>
                      <a:r>
                        <a:rPr lang="en-US" sz="1400">
                          <a:effectLst/>
                          <a:latin typeface="Aldhabi" panose="020B0604020202020204" pitchFamily="2" charset="-78"/>
                          <a:cs typeface="Aldhabi" panose="020B0604020202020204" pitchFamily="2" charset="-78"/>
                        </a:rPr>
                        <a:t>✓	✓</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6985" marR="0">
                        <a:lnSpc>
                          <a:spcPct val="107000"/>
                        </a:lnSpc>
                        <a:spcBef>
                          <a:spcPts val="145"/>
                        </a:spcBef>
                        <a:spcAft>
                          <a:spcPts val="0"/>
                        </a:spcAft>
                      </a:pPr>
                      <a:r>
                        <a:rPr lang="en-US" sz="1400">
                          <a:effectLst/>
                          <a:latin typeface="Aldhabi" panose="020B0604020202020204" pitchFamily="2" charset="-78"/>
                          <a:cs typeface="Aldhabi" panose="020B0604020202020204" pitchFamily="2" charset="-78"/>
                        </a:rPr>
                        <a:t>✓</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45720" marR="0">
                        <a:lnSpc>
                          <a:spcPct val="107000"/>
                        </a:lnSpc>
                        <a:spcBef>
                          <a:spcPts val="145"/>
                        </a:spcBef>
                        <a:spcAft>
                          <a:spcPts val="0"/>
                        </a:spcAft>
                      </a:pPr>
                      <a:r>
                        <a:rPr lang="en-US" sz="1400">
                          <a:effectLst/>
                          <a:latin typeface="Aldhabi" panose="020B0604020202020204" pitchFamily="2" charset="-78"/>
                          <a:cs typeface="Aldhabi" panose="020B0604020202020204" pitchFamily="2" charset="-78"/>
                        </a:rPr>
                        <a:t>✓</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extLst>
                  <a:ext uri="{0D108BD9-81ED-4DB2-BD59-A6C34878D82A}">
                    <a16:rowId xmlns:a16="http://schemas.microsoft.com/office/drawing/2014/main" val="1504832063"/>
                  </a:ext>
                </a:extLst>
              </a:tr>
              <a:tr h="305168">
                <a:tc>
                  <a:txBody>
                    <a:bodyPr/>
                    <a:lstStyle/>
                    <a:p>
                      <a:pPr marL="31750" marR="0">
                        <a:lnSpc>
                          <a:spcPct val="107000"/>
                        </a:lnSpc>
                        <a:spcBef>
                          <a:spcPts val="200"/>
                        </a:spcBef>
                        <a:spcAft>
                          <a:spcPts val="0"/>
                        </a:spcAft>
                      </a:pPr>
                      <a:r>
                        <a:rPr lang="en-US" sz="1400">
                          <a:effectLst/>
                          <a:latin typeface="Aldhabi" panose="020B0604020202020204" pitchFamily="2" charset="-78"/>
                          <a:cs typeface="Aldhabi" panose="020B0604020202020204" pitchFamily="2" charset="-78"/>
                        </a:rPr>
                        <a:t>Di Luccia et al. [</a:t>
                      </a:r>
                      <a:r>
                        <a:rPr lang="en-US" sz="1400" u="sng">
                          <a:effectLst/>
                          <a:latin typeface="Aldhabi" panose="020B0604020202020204" pitchFamily="2" charset="-78"/>
                          <a:cs typeface="Aldhabi" panose="020B0604020202020204" pitchFamily="2" charset="-78"/>
                          <a:hlinkClick r:id="rId2"/>
                        </a:rPr>
                        <a:t>109</a:t>
                      </a:r>
                      <a:r>
                        <a:rPr lang="en-US" sz="1400">
                          <a:effectLst/>
                          <a:latin typeface="Aldhabi" panose="020B0604020202020204" pitchFamily="2" charset="-78"/>
                          <a:cs typeface="Aldhabi" panose="020B0604020202020204" pitchFamily="2" charset="-78"/>
                        </a:rPr>
                        <a:t>]</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43180" marR="0">
                        <a:lnSpc>
                          <a:spcPct val="107000"/>
                        </a:lnSpc>
                        <a:spcBef>
                          <a:spcPts val="200"/>
                        </a:spcBef>
                        <a:spcAft>
                          <a:spcPts val="0"/>
                        </a:spcAft>
                      </a:pPr>
                      <a:r>
                        <a:rPr lang="en-US" sz="1400">
                          <a:effectLst/>
                          <a:latin typeface="Aldhabi" panose="020B0604020202020204" pitchFamily="2" charset="-78"/>
                          <a:cs typeface="Aldhabi" panose="020B0604020202020204" pitchFamily="2" charset="-78"/>
                        </a:rPr>
                        <a:t>High-fructose diet</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43180" marR="0">
                        <a:lnSpc>
                          <a:spcPct val="107000"/>
                        </a:lnSpc>
                        <a:spcBef>
                          <a:spcPts val="200"/>
                        </a:spcBef>
                        <a:spcAft>
                          <a:spcPts val="0"/>
                        </a:spcAft>
                      </a:pPr>
                      <a:r>
                        <a:rPr lang="en-US" sz="1400">
                          <a:effectLst/>
                          <a:latin typeface="Aldhabi" panose="020B0604020202020204" pitchFamily="2" charset="-78"/>
                          <a:cs typeface="Aldhabi" panose="020B0604020202020204" pitchFamily="2" charset="-78"/>
                        </a:rPr>
                        <a:t>8 weeks</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43815" marR="0">
                        <a:lnSpc>
                          <a:spcPct val="107000"/>
                        </a:lnSpc>
                        <a:spcBef>
                          <a:spcPts val="200"/>
                        </a:spcBef>
                        <a:spcAft>
                          <a:spcPts val="0"/>
                        </a:spcAft>
                      </a:pPr>
                      <a:r>
                        <a:rPr lang="en-US" sz="1400">
                          <a:effectLst/>
                          <a:latin typeface="Aldhabi" panose="020B0604020202020204" pitchFamily="2" charset="-78"/>
                          <a:cs typeface="Aldhabi" panose="020B0604020202020204" pitchFamily="2" charset="-78"/>
                        </a:rPr>
                        <a:t>Male Sprague-Dawley rats</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1270" marR="0">
                        <a:lnSpc>
                          <a:spcPct val="107000"/>
                        </a:lnSpc>
                        <a:spcBef>
                          <a:spcPts val="150"/>
                        </a:spcBef>
                        <a:spcAft>
                          <a:spcPts val="0"/>
                        </a:spcAft>
                        <a:tabLst>
                          <a:tab pos="392430" algn="l"/>
                        </a:tabLst>
                      </a:pPr>
                      <a:r>
                        <a:rPr lang="en-US" sz="1400">
                          <a:effectLst/>
                          <a:latin typeface="Aldhabi" panose="020B0604020202020204" pitchFamily="2" charset="-78"/>
                          <a:cs typeface="Aldhabi" panose="020B0604020202020204" pitchFamily="2" charset="-78"/>
                        </a:rPr>
                        <a:t>✓	✓</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6985" marR="0">
                        <a:lnSpc>
                          <a:spcPct val="107000"/>
                        </a:lnSpc>
                        <a:spcBef>
                          <a:spcPts val="190"/>
                        </a:spcBef>
                        <a:spcAft>
                          <a:spcPts val="0"/>
                        </a:spcAft>
                      </a:pPr>
                      <a:r>
                        <a:rPr lang="en-US" sz="1400">
                          <a:effectLst/>
                          <a:latin typeface="Aldhabi" panose="020B0604020202020204" pitchFamily="2" charset="-78"/>
                          <a:cs typeface="Aldhabi" panose="020B0604020202020204" pitchFamily="2" charset="-78"/>
                        </a:rPr>
                        <a:t>-</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45720" marR="0">
                        <a:lnSpc>
                          <a:spcPct val="107000"/>
                        </a:lnSpc>
                        <a:spcBef>
                          <a:spcPts val="150"/>
                        </a:spcBef>
                        <a:spcAft>
                          <a:spcPts val="0"/>
                        </a:spcAft>
                      </a:pPr>
                      <a:r>
                        <a:rPr lang="en-US" sz="1400">
                          <a:effectLst/>
                          <a:latin typeface="Aldhabi" panose="020B0604020202020204" pitchFamily="2" charset="-78"/>
                          <a:cs typeface="Aldhabi" panose="020B0604020202020204" pitchFamily="2" charset="-78"/>
                        </a:rPr>
                        <a:t>✓</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extLst>
                  <a:ext uri="{0D108BD9-81ED-4DB2-BD59-A6C34878D82A}">
                    <a16:rowId xmlns:a16="http://schemas.microsoft.com/office/drawing/2014/main" val="4264599826"/>
                  </a:ext>
                </a:extLst>
              </a:tr>
              <a:tr h="415478">
                <a:tc>
                  <a:txBody>
                    <a:bodyPr/>
                    <a:lstStyle/>
                    <a:p>
                      <a:pPr marL="31750" marR="0">
                        <a:lnSpc>
                          <a:spcPct val="107000"/>
                        </a:lnSpc>
                        <a:spcBef>
                          <a:spcPts val="200"/>
                        </a:spcBef>
                        <a:spcAft>
                          <a:spcPts val="0"/>
                        </a:spcAft>
                      </a:pPr>
                      <a:r>
                        <a:rPr lang="en-US" sz="1400">
                          <a:effectLst/>
                          <a:latin typeface="Aldhabi" panose="020B0604020202020204" pitchFamily="2" charset="-78"/>
                          <a:cs typeface="Aldhabi" panose="020B0604020202020204" pitchFamily="2" charset="-78"/>
                        </a:rPr>
                        <a:t>Jurgens et al. [</a:t>
                      </a:r>
                      <a:r>
                        <a:rPr lang="en-US" sz="1400" u="sng">
                          <a:effectLst/>
                          <a:latin typeface="Aldhabi" panose="020B0604020202020204" pitchFamily="2" charset="-78"/>
                          <a:cs typeface="Aldhabi" panose="020B0604020202020204" pitchFamily="2" charset="-78"/>
                          <a:hlinkClick r:id="rId2"/>
                        </a:rPr>
                        <a:t>35</a:t>
                      </a:r>
                      <a:r>
                        <a:rPr lang="en-US" sz="1400">
                          <a:effectLst/>
                          <a:latin typeface="Aldhabi" panose="020B0604020202020204" pitchFamily="2" charset="-78"/>
                          <a:cs typeface="Aldhabi" panose="020B0604020202020204" pitchFamily="2" charset="-78"/>
                        </a:rPr>
                        <a:t>]</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43180" marR="273050">
                        <a:lnSpc>
                          <a:spcPct val="96000"/>
                        </a:lnSpc>
                        <a:spcBef>
                          <a:spcPts val="220"/>
                        </a:spcBef>
                        <a:spcAft>
                          <a:spcPts val="0"/>
                        </a:spcAft>
                      </a:pPr>
                      <a:r>
                        <a:rPr lang="en-US" sz="1400">
                          <a:effectLst/>
                          <a:latin typeface="Aldhabi" panose="020B0604020202020204" pitchFamily="2" charset="-78"/>
                          <a:cs typeface="Aldhabi" panose="020B0604020202020204" pitchFamily="2" charset="-78"/>
                        </a:rPr>
                        <a:t>Fructose drinking water (15 %)</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43180" marR="0">
                        <a:lnSpc>
                          <a:spcPct val="107000"/>
                        </a:lnSpc>
                        <a:spcBef>
                          <a:spcPts val="200"/>
                        </a:spcBef>
                        <a:spcAft>
                          <a:spcPts val="0"/>
                        </a:spcAft>
                      </a:pPr>
                      <a:r>
                        <a:rPr lang="en-US" sz="1400">
                          <a:effectLst/>
                          <a:latin typeface="Aldhabi" panose="020B0604020202020204" pitchFamily="2" charset="-78"/>
                          <a:cs typeface="Aldhabi" panose="020B0604020202020204" pitchFamily="2" charset="-78"/>
                        </a:rPr>
                        <a:t>10 weeks</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43815" marR="0">
                        <a:lnSpc>
                          <a:spcPct val="107000"/>
                        </a:lnSpc>
                        <a:spcBef>
                          <a:spcPts val="200"/>
                        </a:spcBef>
                        <a:spcAft>
                          <a:spcPts val="0"/>
                        </a:spcAft>
                      </a:pPr>
                      <a:r>
                        <a:rPr lang="en-US" sz="1400">
                          <a:effectLst/>
                          <a:latin typeface="Aldhabi" panose="020B0604020202020204" pitchFamily="2" charset="-78"/>
                          <a:cs typeface="Aldhabi" panose="020B0604020202020204" pitchFamily="2" charset="-78"/>
                        </a:rPr>
                        <a:t>Male NMRI mice</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42900" marR="0" lvl="0" indent="-342900">
                        <a:lnSpc>
                          <a:spcPct val="107000"/>
                        </a:lnSpc>
                        <a:spcBef>
                          <a:spcPts val="155"/>
                        </a:spcBef>
                        <a:spcAft>
                          <a:spcPts val="0"/>
                        </a:spcAft>
                        <a:buSzPts val="800"/>
                        <a:buFont typeface="MS UI Gothic" panose="020B0600070205080204" pitchFamily="34" charset="-128"/>
                        <a:buChar char="✓"/>
                        <a:tabLst>
                          <a:tab pos="393065" algn="l"/>
                        </a:tabLst>
                      </a:pPr>
                      <a:r>
                        <a:rPr lang="en-US" sz="1400">
                          <a:effectLst/>
                          <a:latin typeface="Aldhabi" panose="020B0604020202020204" pitchFamily="2" charset="-78"/>
                          <a:cs typeface="Aldhabi" panose="020B0604020202020204" pitchFamily="2" charset="-78"/>
                        </a:rPr>
                        <a:t>-</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6985" marR="0">
                        <a:lnSpc>
                          <a:spcPct val="107000"/>
                        </a:lnSpc>
                        <a:spcBef>
                          <a:spcPts val="190"/>
                        </a:spcBef>
                        <a:spcAft>
                          <a:spcPts val="0"/>
                        </a:spcAft>
                      </a:pPr>
                      <a:r>
                        <a:rPr lang="en-US" sz="1400">
                          <a:effectLst/>
                          <a:latin typeface="Aldhabi" panose="020B0604020202020204" pitchFamily="2" charset="-78"/>
                          <a:cs typeface="Aldhabi" panose="020B0604020202020204" pitchFamily="2" charset="-78"/>
                        </a:rPr>
                        <a:t>-</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45720" marR="0">
                        <a:lnSpc>
                          <a:spcPct val="107000"/>
                        </a:lnSpc>
                        <a:spcBef>
                          <a:spcPts val="190"/>
                        </a:spcBef>
                        <a:spcAft>
                          <a:spcPts val="0"/>
                        </a:spcAft>
                      </a:pPr>
                      <a:r>
                        <a:rPr lang="en-US" sz="1400">
                          <a:effectLst/>
                          <a:latin typeface="Aldhabi" panose="020B0604020202020204" pitchFamily="2" charset="-78"/>
                          <a:cs typeface="Aldhabi" panose="020B0604020202020204" pitchFamily="2" charset="-78"/>
                        </a:rPr>
                        <a:t>-</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extLst>
                  <a:ext uri="{0D108BD9-81ED-4DB2-BD59-A6C34878D82A}">
                    <a16:rowId xmlns:a16="http://schemas.microsoft.com/office/drawing/2014/main" val="1359586626"/>
                  </a:ext>
                </a:extLst>
              </a:tr>
              <a:tr h="305168">
                <a:tc>
                  <a:txBody>
                    <a:bodyPr/>
                    <a:lstStyle/>
                    <a:p>
                      <a:pPr marL="31750" marR="0">
                        <a:lnSpc>
                          <a:spcPct val="107000"/>
                        </a:lnSpc>
                        <a:spcBef>
                          <a:spcPts val="0"/>
                        </a:spcBef>
                        <a:spcAft>
                          <a:spcPts val="0"/>
                        </a:spcAft>
                      </a:pPr>
                      <a:r>
                        <a:rPr lang="en-US" sz="1400">
                          <a:effectLst/>
                          <a:latin typeface="Aldhabi" panose="020B0604020202020204" pitchFamily="2" charset="-78"/>
                          <a:cs typeface="Aldhabi" panose="020B0604020202020204" pitchFamily="2" charset="-78"/>
                        </a:rPr>
                        <a:t> </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43180" marR="0">
                        <a:lnSpc>
                          <a:spcPct val="107000"/>
                        </a:lnSpc>
                        <a:spcBef>
                          <a:spcPts val="200"/>
                        </a:spcBef>
                        <a:spcAft>
                          <a:spcPts val="0"/>
                        </a:spcAft>
                      </a:pPr>
                      <a:r>
                        <a:rPr lang="en-US" sz="1400">
                          <a:effectLst/>
                          <a:latin typeface="Aldhabi" panose="020B0604020202020204" pitchFamily="2" charset="-78"/>
                          <a:cs typeface="Aldhabi" panose="020B0604020202020204" pitchFamily="2" charset="-78"/>
                        </a:rPr>
                        <a:t>Sucrose soft drink (10 %)</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1750" marR="0">
                        <a:lnSpc>
                          <a:spcPct val="107000"/>
                        </a:lnSpc>
                        <a:spcBef>
                          <a:spcPts val="0"/>
                        </a:spcBef>
                        <a:spcAft>
                          <a:spcPts val="0"/>
                        </a:spcAft>
                      </a:pPr>
                      <a:r>
                        <a:rPr lang="en-US" sz="1400">
                          <a:effectLst/>
                          <a:latin typeface="Aldhabi" panose="020B0604020202020204" pitchFamily="2" charset="-78"/>
                          <a:cs typeface="Aldhabi" panose="020B0604020202020204" pitchFamily="2" charset="-78"/>
                        </a:rPr>
                        <a:t> </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1750" marR="0">
                        <a:lnSpc>
                          <a:spcPct val="107000"/>
                        </a:lnSpc>
                        <a:spcBef>
                          <a:spcPts val="0"/>
                        </a:spcBef>
                        <a:spcAft>
                          <a:spcPts val="0"/>
                        </a:spcAft>
                      </a:pPr>
                      <a:r>
                        <a:rPr lang="en-US" sz="1400">
                          <a:effectLst/>
                          <a:latin typeface="Aldhabi" panose="020B0604020202020204" pitchFamily="2" charset="-78"/>
                          <a:cs typeface="Aldhabi" panose="020B0604020202020204" pitchFamily="2" charset="-78"/>
                        </a:rPr>
                        <a:t> </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1270" marR="0">
                        <a:lnSpc>
                          <a:spcPct val="107000"/>
                        </a:lnSpc>
                        <a:spcBef>
                          <a:spcPts val="155"/>
                        </a:spcBef>
                        <a:spcAft>
                          <a:spcPts val="0"/>
                        </a:spcAft>
                        <a:tabLst>
                          <a:tab pos="392430" algn="l"/>
                        </a:tabLst>
                      </a:pPr>
                      <a:r>
                        <a:rPr lang="en-US" sz="1400">
                          <a:effectLst/>
                          <a:latin typeface="Aldhabi" panose="020B0604020202020204" pitchFamily="2" charset="-78"/>
                          <a:cs typeface="Aldhabi" panose="020B0604020202020204" pitchFamily="2" charset="-78"/>
                        </a:rPr>
                        <a:t>✗	-</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6985" marR="0">
                        <a:lnSpc>
                          <a:spcPct val="107000"/>
                        </a:lnSpc>
                        <a:spcBef>
                          <a:spcPts val="190"/>
                        </a:spcBef>
                        <a:spcAft>
                          <a:spcPts val="0"/>
                        </a:spcAft>
                      </a:pPr>
                      <a:r>
                        <a:rPr lang="en-US" sz="1400">
                          <a:effectLst/>
                          <a:latin typeface="Aldhabi" panose="020B0604020202020204" pitchFamily="2" charset="-78"/>
                          <a:cs typeface="Aldhabi" panose="020B0604020202020204" pitchFamily="2" charset="-78"/>
                        </a:rPr>
                        <a:t>-</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45720" marR="0">
                        <a:lnSpc>
                          <a:spcPct val="107000"/>
                        </a:lnSpc>
                        <a:spcBef>
                          <a:spcPts val="190"/>
                        </a:spcBef>
                        <a:spcAft>
                          <a:spcPts val="0"/>
                        </a:spcAft>
                      </a:pPr>
                      <a:r>
                        <a:rPr lang="en-US" sz="1400">
                          <a:effectLst/>
                          <a:latin typeface="Aldhabi" panose="020B0604020202020204" pitchFamily="2" charset="-78"/>
                          <a:cs typeface="Aldhabi" panose="020B0604020202020204" pitchFamily="2" charset="-78"/>
                        </a:rPr>
                        <a:t>-</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extLst>
                  <a:ext uri="{0D108BD9-81ED-4DB2-BD59-A6C34878D82A}">
                    <a16:rowId xmlns:a16="http://schemas.microsoft.com/office/drawing/2014/main" val="1241283547"/>
                  </a:ext>
                </a:extLst>
              </a:tr>
              <a:tr h="305168">
                <a:tc>
                  <a:txBody>
                    <a:bodyPr/>
                    <a:lstStyle/>
                    <a:p>
                      <a:pPr marL="31750" marR="0">
                        <a:lnSpc>
                          <a:spcPct val="107000"/>
                        </a:lnSpc>
                        <a:spcBef>
                          <a:spcPts val="0"/>
                        </a:spcBef>
                        <a:spcAft>
                          <a:spcPts val="0"/>
                        </a:spcAft>
                      </a:pPr>
                      <a:r>
                        <a:rPr lang="en-US" sz="1400">
                          <a:effectLst/>
                          <a:latin typeface="Aldhabi" panose="020B0604020202020204" pitchFamily="2" charset="-78"/>
                          <a:cs typeface="Aldhabi" panose="020B0604020202020204" pitchFamily="2" charset="-78"/>
                        </a:rPr>
                        <a:t> </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43180" marR="0">
                        <a:lnSpc>
                          <a:spcPct val="107000"/>
                        </a:lnSpc>
                        <a:spcBef>
                          <a:spcPts val="200"/>
                        </a:spcBef>
                        <a:spcAft>
                          <a:spcPts val="0"/>
                        </a:spcAft>
                      </a:pPr>
                      <a:r>
                        <a:rPr lang="en-US" sz="1400">
                          <a:effectLst/>
                          <a:latin typeface="Aldhabi" panose="020B0604020202020204" pitchFamily="2" charset="-78"/>
                          <a:cs typeface="Aldhabi" panose="020B0604020202020204" pitchFamily="2" charset="-78"/>
                        </a:rPr>
                        <a:t>Non-caloric soft drink</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1750" marR="0">
                        <a:lnSpc>
                          <a:spcPct val="107000"/>
                        </a:lnSpc>
                        <a:spcBef>
                          <a:spcPts val="0"/>
                        </a:spcBef>
                        <a:spcAft>
                          <a:spcPts val="0"/>
                        </a:spcAft>
                      </a:pPr>
                      <a:r>
                        <a:rPr lang="en-US" sz="1400">
                          <a:effectLst/>
                          <a:latin typeface="Aldhabi" panose="020B0604020202020204" pitchFamily="2" charset="-78"/>
                          <a:cs typeface="Aldhabi" panose="020B0604020202020204" pitchFamily="2" charset="-78"/>
                        </a:rPr>
                        <a:t> </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1750" marR="0">
                        <a:lnSpc>
                          <a:spcPct val="107000"/>
                        </a:lnSpc>
                        <a:spcBef>
                          <a:spcPts val="0"/>
                        </a:spcBef>
                        <a:spcAft>
                          <a:spcPts val="0"/>
                        </a:spcAft>
                      </a:pPr>
                      <a:r>
                        <a:rPr lang="en-US" sz="1400">
                          <a:effectLst/>
                          <a:latin typeface="Aldhabi" panose="020B0604020202020204" pitchFamily="2" charset="-78"/>
                          <a:cs typeface="Aldhabi" panose="020B0604020202020204" pitchFamily="2" charset="-78"/>
                        </a:rPr>
                        <a:t> </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1270" marR="0">
                        <a:lnSpc>
                          <a:spcPct val="107000"/>
                        </a:lnSpc>
                        <a:spcBef>
                          <a:spcPts val="155"/>
                        </a:spcBef>
                        <a:spcAft>
                          <a:spcPts val="0"/>
                        </a:spcAft>
                        <a:tabLst>
                          <a:tab pos="392430" algn="l"/>
                        </a:tabLst>
                      </a:pPr>
                      <a:r>
                        <a:rPr lang="en-US" sz="1400">
                          <a:effectLst/>
                          <a:latin typeface="Aldhabi" panose="020B0604020202020204" pitchFamily="2" charset="-78"/>
                          <a:cs typeface="Aldhabi" panose="020B0604020202020204" pitchFamily="2" charset="-78"/>
                        </a:rPr>
                        <a:t>✗	-</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6985" marR="0">
                        <a:lnSpc>
                          <a:spcPct val="107000"/>
                        </a:lnSpc>
                        <a:spcBef>
                          <a:spcPts val="190"/>
                        </a:spcBef>
                        <a:spcAft>
                          <a:spcPts val="0"/>
                        </a:spcAft>
                      </a:pPr>
                      <a:r>
                        <a:rPr lang="en-US" sz="1400">
                          <a:effectLst/>
                          <a:latin typeface="Aldhabi" panose="020B0604020202020204" pitchFamily="2" charset="-78"/>
                          <a:cs typeface="Aldhabi" panose="020B0604020202020204" pitchFamily="2" charset="-78"/>
                        </a:rPr>
                        <a:t>-</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45720" marR="0">
                        <a:lnSpc>
                          <a:spcPct val="107000"/>
                        </a:lnSpc>
                        <a:spcBef>
                          <a:spcPts val="190"/>
                        </a:spcBef>
                        <a:spcAft>
                          <a:spcPts val="0"/>
                        </a:spcAft>
                      </a:pPr>
                      <a:r>
                        <a:rPr lang="en-US" sz="1400">
                          <a:effectLst/>
                          <a:latin typeface="Aldhabi" panose="020B0604020202020204" pitchFamily="2" charset="-78"/>
                          <a:cs typeface="Aldhabi" panose="020B0604020202020204" pitchFamily="2" charset="-78"/>
                        </a:rPr>
                        <a:t>-</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extLst>
                  <a:ext uri="{0D108BD9-81ED-4DB2-BD59-A6C34878D82A}">
                    <a16:rowId xmlns:a16="http://schemas.microsoft.com/office/drawing/2014/main" val="264478729"/>
                  </a:ext>
                </a:extLst>
              </a:tr>
              <a:tr h="415478">
                <a:tc>
                  <a:txBody>
                    <a:bodyPr/>
                    <a:lstStyle/>
                    <a:p>
                      <a:pPr marL="31750" marR="309245">
                        <a:lnSpc>
                          <a:spcPct val="96000"/>
                        </a:lnSpc>
                        <a:spcBef>
                          <a:spcPts val="210"/>
                        </a:spcBef>
                        <a:spcAft>
                          <a:spcPts val="0"/>
                        </a:spcAft>
                      </a:pPr>
                      <a:r>
                        <a:rPr lang="en-US" sz="1400">
                          <a:effectLst/>
                          <a:latin typeface="Aldhabi" panose="020B0604020202020204" pitchFamily="2" charset="-78"/>
                          <a:cs typeface="Aldhabi" panose="020B0604020202020204" pitchFamily="2" charset="-78"/>
                        </a:rPr>
                        <a:t>Oron-Herman et al. [</a:t>
                      </a:r>
                      <a:r>
                        <a:rPr lang="en-US" sz="1400" u="sng">
                          <a:effectLst/>
                          <a:latin typeface="Aldhabi" panose="020B0604020202020204" pitchFamily="2" charset="-78"/>
                          <a:cs typeface="Aldhabi" panose="020B0604020202020204" pitchFamily="2" charset="-78"/>
                          <a:hlinkClick r:id="rId2"/>
                        </a:rPr>
                        <a:t>51</a:t>
                      </a:r>
                      <a:r>
                        <a:rPr lang="en-US" sz="1400">
                          <a:effectLst/>
                          <a:latin typeface="Aldhabi" panose="020B0604020202020204" pitchFamily="2" charset="-78"/>
                          <a:cs typeface="Aldhabi" panose="020B0604020202020204" pitchFamily="2" charset="-78"/>
                        </a:rPr>
                        <a:t>]</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43180" marR="0">
                        <a:lnSpc>
                          <a:spcPct val="107000"/>
                        </a:lnSpc>
                        <a:spcBef>
                          <a:spcPts val="195"/>
                        </a:spcBef>
                        <a:spcAft>
                          <a:spcPts val="0"/>
                        </a:spcAft>
                      </a:pPr>
                      <a:r>
                        <a:rPr lang="en-US" sz="1400">
                          <a:effectLst/>
                          <a:latin typeface="Aldhabi" panose="020B0604020202020204" pitchFamily="2" charset="-78"/>
                          <a:cs typeface="Aldhabi" panose="020B0604020202020204" pitchFamily="2" charset="-78"/>
                        </a:rPr>
                        <a:t>High-sucrose diet</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43180" marR="0">
                        <a:lnSpc>
                          <a:spcPct val="107000"/>
                        </a:lnSpc>
                        <a:spcBef>
                          <a:spcPts val="195"/>
                        </a:spcBef>
                        <a:spcAft>
                          <a:spcPts val="0"/>
                        </a:spcAft>
                      </a:pPr>
                      <a:r>
                        <a:rPr lang="en-US" sz="1400">
                          <a:effectLst/>
                          <a:latin typeface="Aldhabi" panose="020B0604020202020204" pitchFamily="2" charset="-78"/>
                          <a:cs typeface="Aldhabi" panose="020B0604020202020204" pitchFamily="2" charset="-78"/>
                        </a:rPr>
                        <a:t>7 weeks</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43815" marR="0">
                        <a:lnSpc>
                          <a:spcPct val="96000"/>
                        </a:lnSpc>
                        <a:spcBef>
                          <a:spcPts val="210"/>
                        </a:spcBef>
                        <a:spcAft>
                          <a:spcPts val="0"/>
                        </a:spcAft>
                      </a:pPr>
                      <a:r>
                        <a:rPr lang="en-US" sz="1400">
                          <a:effectLst/>
                          <a:latin typeface="Aldhabi" panose="020B0604020202020204" pitchFamily="2" charset="-78"/>
                          <a:cs typeface="Aldhabi" panose="020B0604020202020204" pitchFamily="2" charset="-78"/>
                        </a:rPr>
                        <a:t>Male spontaneously hypertensive rats</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1270" marR="0">
                        <a:lnSpc>
                          <a:spcPct val="107000"/>
                        </a:lnSpc>
                        <a:spcBef>
                          <a:spcPts val="145"/>
                        </a:spcBef>
                        <a:spcAft>
                          <a:spcPts val="0"/>
                        </a:spcAft>
                        <a:tabLst>
                          <a:tab pos="392430" algn="l"/>
                        </a:tabLst>
                      </a:pPr>
                      <a:r>
                        <a:rPr lang="en-US" sz="1400">
                          <a:effectLst/>
                          <a:latin typeface="Aldhabi" panose="020B0604020202020204" pitchFamily="2" charset="-78"/>
                          <a:cs typeface="Aldhabi" panose="020B0604020202020204" pitchFamily="2" charset="-78"/>
                        </a:rPr>
                        <a:t>✗	✓</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6985" marR="0">
                        <a:lnSpc>
                          <a:spcPct val="107000"/>
                        </a:lnSpc>
                        <a:spcBef>
                          <a:spcPts val="145"/>
                        </a:spcBef>
                        <a:spcAft>
                          <a:spcPts val="0"/>
                        </a:spcAft>
                      </a:pPr>
                      <a:r>
                        <a:rPr lang="en-US" sz="1400">
                          <a:effectLst/>
                          <a:latin typeface="Aldhabi" panose="020B0604020202020204" pitchFamily="2" charset="-78"/>
                          <a:cs typeface="Aldhabi" panose="020B0604020202020204" pitchFamily="2" charset="-78"/>
                        </a:rPr>
                        <a:t>✓</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45720" marR="0">
                        <a:lnSpc>
                          <a:spcPct val="107000"/>
                        </a:lnSpc>
                        <a:spcBef>
                          <a:spcPts val="145"/>
                        </a:spcBef>
                        <a:spcAft>
                          <a:spcPts val="0"/>
                        </a:spcAft>
                      </a:pPr>
                      <a:r>
                        <a:rPr lang="en-US" sz="1400">
                          <a:effectLst/>
                          <a:latin typeface="Aldhabi" panose="020B0604020202020204" pitchFamily="2" charset="-78"/>
                          <a:cs typeface="Aldhabi" panose="020B0604020202020204" pitchFamily="2" charset="-78"/>
                        </a:rPr>
                        <a:t>✗</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extLst>
                  <a:ext uri="{0D108BD9-81ED-4DB2-BD59-A6C34878D82A}">
                    <a16:rowId xmlns:a16="http://schemas.microsoft.com/office/drawing/2014/main" val="2677878908"/>
                  </a:ext>
                </a:extLst>
              </a:tr>
              <a:tr h="205020">
                <a:tc>
                  <a:txBody>
                    <a:bodyPr/>
                    <a:lstStyle/>
                    <a:p>
                      <a:pPr marL="31750" marR="0">
                        <a:lnSpc>
                          <a:spcPct val="107000"/>
                        </a:lnSpc>
                        <a:spcBef>
                          <a:spcPts val="0"/>
                        </a:spcBef>
                        <a:spcAft>
                          <a:spcPts val="0"/>
                        </a:spcAft>
                      </a:pPr>
                      <a:r>
                        <a:rPr lang="en-US" sz="1400">
                          <a:effectLst/>
                          <a:latin typeface="Aldhabi" panose="020B0604020202020204" pitchFamily="2" charset="-78"/>
                          <a:cs typeface="Aldhabi" panose="020B0604020202020204" pitchFamily="2" charset="-78"/>
                        </a:rPr>
                        <a:t> </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43180" marR="0">
                        <a:lnSpc>
                          <a:spcPct val="107000"/>
                        </a:lnSpc>
                        <a:spcBef>
                          <a:spcPts val="195"/>
                        </a:spcBef>
                        <a:spcAft>
                          <a:spcPts val="0"/>
                        </a:spcAft>
                      </a:pPr>
                      <a:r>
                        <a:rPr lang="en-US" sz="1400">
                          <a:effectLst/>
                          <a:latin typeface="Aldhabi" panose="020B0604020202020204" pitchFamily="2" charset="-78"/>
                          <a:cs typeface="Aldhabi" panose="020B0604020202020204" pitchFamily="2" charset="-78"/>
                        </a:rPr>
                        <a:t>High-fructose diet</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1750" marR="0">
                        <a:lnSpc>
                          <a:spcPct val="107000"/>
                        </a:lnSpc>
                        <a:spcBef>
                          <a:spcPts val="0"/>
                        </a:spcBef>
                        <a:spcAft>
                          <a:spcPts val="0"/>
                        </a:spcAft>
                      </a:pPr>
                      <a:r>
                        <a:rPr lang="en-US" sz="1400">
                          <a:effectLst/>
                          <a:latin typeface="Aldhabi" panose="020B0604020202020204" pitchFamily="2" charset="-78"/>
                          <a:cs typeface="Aldhabi" panose="020B0604020202020204" pitchFamily="2" charset="-78"/>
                        </a:rPr>
                        <a:t> </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43815" marR="0">
                        <a:lnSpc>
                          <a:spcPct val="107000"/>
                        </a:lnSpc>
                        <a:spcBef>
                          <a:spcPts val="195"/>
                        </a:spcBef>
                        <a:spcAft>
                          <a:spcPts val="0"/>
                        </a:spcAft>
                      </a:pPr>
                      <a:r>
                        <a:rPr lang="en-US" sz="1400">
                          <a:effectLst/>
                          <a:latin typeface="Aldhabi" panose="020B0604020202020204" pitchFamily="2" charset="-78"/>
                          <a:cs typeface="Aldhabi" panose="020B0604020202020204" pitchFamily="2" charset="-78"/>
                        </a:rPr>
                        <a:t>Male Sprague-Dawley rats</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1270" marR="0">
                        <a:lnSpc>
                          <a:spcPct val="107000"/>
                        </a:lnSpc>
                        <a:spcBef>
                          <a:spcPts val="145"/>
                        </a:spcBef>
                        <a:spcAft>
                          <a:spcPts val="0"/>
                        </a:spcAft>
                        <a:tabLst>
                          <a:tab pos="392430" algn="l"/>
                        </a:tabLst>
                      </a:pPr>
                      <a:r>
                        <a:rPr lang="en-US" sz="1400">
                          <a:effectLst/>
                          <a:latin typeface="Aldhabi" panose="020B0604020202020204" pitchFamily="2" charset="-78"/>
                          <a:cs typeface="Aldhabi" panose="020B0604020202020204" pitchFamily="2" charset="-78"/>
                        </a:rPr>
                        <a:t>✗	✓</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6985" marR="0">
                        <a:lnSpc>
                          <a:spcPct val="107000"/>
                        </a:lnSpc>
                        <a:spcBef>
                          <a:spcPts val="145"/>
                        </a:spcBef>
                        <a:spcAft>
                          <a:spcPts val="0"/>
                        </a:spcAft>
                      </a:pPr>
                      <a:r>
                        <a:rPr lang="en-US" sz="1400">
                          <a:effectLst/>
                          <a:latin typeface="Aldhabi" panose="020B0604020202020204" pitchFamily="2" charset="-78"/>
                          <a:cs typeface="Aldhabi" panose="020B0604020202020204" pitchFamily="2" charset="-78"/>
                        </a:rPr>
                        <a:t>✓</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45720" marR="0">
                        <a:lnSpc>
                          <a:spcPct val="107000"/>
                        </a:lnSpc>
                        <a:spcBef>
                          <a:spcPts val="145"/>
                        </a:spcBef>
                        <a:spcAft>
                          <a:spcPts val="0"/>
                        </a:spcAft>
                      </a:pPr>
                      <a:r>
                        <a:rPr lang="en-US" sz="1400">
                          <a:effectLst/>
                          <a:latin typeface="Aldhabi" panose="020B0604020202020204" pitchFamily="2" charset="-78"/>
                          <a:cs typeface="Aldhabi" panose="020B0604020202020204" pitchFamily="2" charset="-78"/>
                        </a:rPr>
                        <a:t>✓</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extLst>
                  <a:ext uri="{0D108BD9-81ED-4DB2-BD59-A6C34878D82A}">
                    <a16:rowId xmlns:a16="http://schemas.microsoft.com/office/drawing/2014/main" val="300093629"/>
                  </a:ext>
                </a:extLst>
              </a:tr>
              <a:tr h="415478">
                <a:tc>
                  <a:txBody>
                    <a:bodyPr/>
                    <a:lstStyle/>
                    <a:p>
                      <a:pPr marL="31750" marR="0">
                        <a:lnSpc>
                          <a:spcPct val="107000"/>
                        </a:lnSpc>
                        <a:spcBef>
                          <a:spcPts val="200"/>
                        </a:spcBef>
                        <a:spcAft>
                          <a:spcPts val="0"/>
                        </a:spcAft>
                      </a:pPr>
                      <a:r>
                        <a:rPr lang="en-US" sz="1400">
                          <a:effectLst/>
                          <a:latin typeface="Aldhabi" panose="020B0604020202020204" pitchFamily="2" charset="-78"/>
                          <a:cs typeface="Aldhabi" panose="020B0604020202020204" pitchFamily="2" charset="-78"/>
                        </a:rPr>
                        <a:t>Aguilera et al. [</a:t>
                      </a:r>
                      <a:r>
                        <a:rPr lang="en-US" sz="1400" u="sng">
                          <a:effectLst/>
                          <a:latin typeface="Aldhabi" panose="020B0604020202020204" pitchFamily="2" charset="-78"/>
                          <a:cs typeface="Aldhabi" panose="020B0604020202020204" pitchFamily="2" charset="-78"/>
                          <a:hlinkClick r:id="rId2"/>
                        </a:rPr>
                        <a:t>45</a:t>
                      </a:r>
                      <a:r>
                        <a:rPr lang="en-US" sz="1400">
                          <a:effectLst/>
                          <a:latin typeface="Aldhabi" panose="020B0604020202020204" pitchFamily="2" charset="-78"/>
                          <a:cs typeface="Aldhabi" panose="020B0604020202020204" pitchFamily="2" charset="-78"/>
                        </a:rPr>
                        <a:t>]</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43180" marR="273050">
                        <a:lnSpc>
                          <a:spcPct val="96000"/>
                        </a:lnSpc>
                        <a:spcBef>
                          <a:spcPts val="220"/>
                        </a:spcBef>
                        <a:spcAft>
                          <a:spcPts val="0"/>
                        </a:spcAft>
                      </a:pPr>
                      <a:r>
                        <a:rPr lang="en-US" sz="1400">
                          <a:effectLst/>
                          <a:latin typeface="Aldhabi" panose="020B0604020202020204" pitchFamily="2" charset="-78"/>
                          <a:cs typeface="Aldhabi" panose="020B0604020202020204" pitchFamily="2" charset="-78"/>
                        </a:rPr>
                        <a:t>Sucrose drinking water (30 %)</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43180" marR="0">
                        <a:lnSpc>
                          <a:spcPct val="107000"/>
                        </a:lnSpc>
                        <a:spcBef>
                          <a:spcPts val="200"/>
                        </a:spcBef>
                        <a:spcAft>
                          <a:spcPts val="0"/>
                        </a:spcAft>
                      </a:pPr>
                      <a:r>
                        <a:rPr lang="en-US" sz="1400">
                          <a:effectLst/>
                          <a:latin typeface="Aldhabi" panose="020B0604020202020204" pitchFamily="2" charset="-78"/>
                          <a:cs typeface="Aldhabi" panose="020B0604020202020204" pitchFamily="2" charset="-78"/>
                        </a:rPr>
                        <a:t>21 weeks</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43815" marR="0">
                        <a:lnSpc>
                          <a:spcPct val="107000"/>
                        </a:lnSpc>
                        <a:spcBef>
                          <a:spcPts val="200"/>
                        </a:spcBef>
                        <a:spcAft>
                          <a:spcPts val="0"/>
                        </a:spcAft>
                      </a:pPr>
                      <a:r>
                        <a:rPr lang="en-US" sz="1400">
                          <a:effectLst/>
                          <a:latin typeface="Aldhabi" panose="020B0604020202020204" pitchFamily="2" charset="-78"/>
                          <a:cs typeface="Aldhabi" panose="020B0604020202020204" pitchFamily="2" charset="-78"/>
                        </a:rPr>
                        <a:t>Male Wistar rats</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42900" marR="0" lvl="0" indent="-342900">
                        <a:lnSpc>
                          <a:spcPct val="107000"/>
                        </a:lnSpc>
                        <a:spcBef>
                          <a:spcPts val="155"/>
                        </a:spcBef>
                        <a:spcAft>
                          <a:spcPts val="0"/>
                        </a:spcAft>
                        <a:buSzPts val="800"/>
                        <a:buFont typeface="MS UI Gothic" panose="020B0600070205080204" pitchFamily="34" charset="-128"/>
                        <a:buChar char="✓"/>
                        <a:tabLst>
                          <a:tab pos="393065" algn="l"/>
                        </a:tabLst>
                      </a:pPr>
                      <a:r>
                        <a:rPr lang="en-US" sz="1400">
                          <a:effectLst/>
                          <a:latin typeface="Aldhabi" panose="020B0604020202020204" pitchFamily="2" charset="-78"/>
                          <a:cs typeface="Aldhabi" panose="020B0604020202020204" pitchFamily="2" charset="-78"/>
                        </a:rPr>
                        <a:t>-</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6985" marR="0">
                        <a:lnSpc>
                          <a:spcPct val="107000"/>
                        </a:lnSpc>
                        <a:spcBef>
                          <a:spcPts val="155"/>
                        </a:spcBef>
                        <a:spcAft>
                          <a:spcPts val="0"/>
                        </a:spcAft>
                      </a:pPr>
                      <a:r>
                        <a:rPr lang="en-US" sz="1400">
                          <a:effectLst/>
                          <a:latin typeface="Aldhabi" panose="020B0604020202020204" pitchFamily="2" charset="-78"/>
                          <a:cs typeface="Aldhabi" panose="020B0604020202020204" pitchFamily="2" charset="-78"/>
                        </a:rPr>
                        <a:t>✓</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45720" marR="0">
                        <a:lnSpc>
                          <a:spcPct val="107000"/>
                        </a:lnSpc>
                        <a:spcBef>
                          <a:spcPts val="155"/>
                        </a:spcBef>
                        <a:spcAft>
                          <a:spcPts val="0"/>
                        </a:spcAft>
                      </a:pPr>
                      <a:r>
                        <a:rPr lang="en-US" sz="1400">
                          <a:effectLst/>
                          <a:latin typeface="Aldhabi" panose="020B0604020202020204" pitchFamily="2" charset="-78"/>
                          <a:cs typeface="Aldhabi" panose="020B0604020202020204" pitchFamily="2" charset="-78"/>
                        </a:rPr>
                        <a:t>✓</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extLst>
                  <a:ext uri="{0D108BD9-81ED-4DB2-BD59-A6C34878D82A}">
                    <a16:rowId xmlns:a16="http://schemas.microsoft.com/office/drawing/2014/main" val="974767427"/>
                  </a:ext>
                </a:extLst>
              </a:tr>
              <a:tr h="415478">
                <a:tc>
                  <a:txBody>
                    <a:bodyPr/>
                    <a:lstStyle/>
                    <a:p>
                      <a:pPr marL="31750" marR="0">
                        <a:lnSpc>
                          <a:spcPct val="107000"/>
                        </a:lnSpc>
                        <a:spcBef>
                          <a:spcPts val="200"/>
                        </a:spcBef>
                        <a:spcAft>
                          <a:spcPts val="0"/>
                        </a:spcAft>
                      </a:pPr>
                      <a:r>
                        <a:rPr lang="en-US" sz="1400">
                          <a:effectLst/>
                          <a:latin typeface="Aldhabi" panose="020B0604020202020204" pitchFamily="2" charset="-78"/>
                          <a:cs typeface="Aldhabi" panose="020B0604020202020204" pitchFamily="2" charset="-78"/>
                        </a:rPr>
                        <a:t>Vasanji et al. [</a:t>
                      </a:r>
                      <a:r>
                        <a:rPr lang="en-US" sz="1400" u="sng">
                          <a:effectLst/>
                          <a:latin typeface="Aldhabi" panose="020B0604020202020204" pitchFamily="2" charset="-78"/>
                          <a:cs typeface="Aldhabi" panose="020B0604020202020204" pitchFamily="2" charset="-78"/>
                          <a:hlinkClick r:id="rId2"/>
                        </a:rPr>
                        <a:t>49</a:t>
                      </a:r>
                      <a:r>
                        <a:rPr lang="en-US" sz="1400">
                          <a:effectLst/>
                          <a:latin typeface="Aldhabi" panose="020B0604020202020204" pitchFamily="2" charset="-78"/>
                          <a:cs typeface="Aldhabi" panose="020B0604020202020204" pitchFamily="2" charset="-78"/>
                        </a:rPr>
                        <a:t>]</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43180" marR="273050">
                        <a:lnSpc>
                          <a:spcPct val="96000"/>
                        </a:lnSpc>
                        <a:spcBef>
                          <a:spcPts val="220"/>
                        </a:spcBef>
                        <a:spcAft>
                          <a:spcPts val="0"/>
                        </a:spcAft>
                      </a:pPr>
                      <a:r>
                        <a:rPr lang="en-US" sz="1400">
                          <a:effectLst/>
                          <a:latin typeface="Aldhabi" panose="020B0604020202020204" pitchFamily="2" charset="-78"/>
                          <a:cs typeface="Aldhabi" panose="020B0604020202020204" pitchFamily="2" charset="-78"/>
                        </a:rPr>
                        <a:t>Sucrose drinking water (32 %)</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43180" marR="0">
                        <a:lnSpc>
                          <a:spcPct val="107000"/>
                        </a:lnSpc>
                        <a:spcBef>
                          <a:spcPts val="200"/>
                        </a:spcBef>
                        <a:spcAft>
                          <a:spcPts val="0"/>
                        </a:spcAft>
                      </a:pPr>
                      <a:r>
                        <a:rPr lang="en-US" sz="1400">
                          <a:effectLst/>
                          <a:latin typeface="Aldhabi" panose="020B0604020202020204" pitchFamily="2" charset="-78"/>
                          <a:cs typeface="Aldhabi" panose="020B0604020202020204" pitchFamily="2" charset="-78"/>
                        </a:rPr>
                        <a:t>10 weeks</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43815" marR="0">
                        <a:lnSpc>
                          <a:spcPct val="107000"/>
                        </a:lnSpc>
                        <a:spcBef>
                          <a:spcPts val="200"/>
                        </a:spcBef>
                        <a:spcAft>
                          <a:spcPts val="0"/>
                        </a:spcAft>
                      </a:pPr>
                      <a:r>
                        <a:rPr lang="en-US" sz="1400">
                          <a:effectLst/>
                          <a:latin typeface="Aldhabi" panose="020B0604020202020204" pitchFamily="2" charset="-78"/>
                          <a:cs typeface="Aldhabi" panose="020B0604020202020204" pitchFamily="2" charset="-78"/>
                        </a:rPr>
                        <a:t>Male Sprague-Dawley rats</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1270" marR="0">
                        <a:lnSpc>
                          <a:spcPct val="107000"/>
                        </a:lnSpc>
                        <a:spcBef>
                          <a:spcPts val="155"/>
                        </a:spcBef>
                        <a:spcAft>
                          <a:spcPts val="0"/>
                        </a:spcAft>
                        <a:tabLst>
                          <a:tab pos="392430" algn="l"/>
                        </a:tabLst>
                      </a:pPr>
                      <a:r>
                        <a:rPr lang="en-US" sz="1400">
                          <a:effectLst/>
                          <a:latin typeface="Aldhabi" panose="020B0604020202020204" pitchFamily="2" charset="-78"/>
                          <a:cs typeface="Aldhabi" panose="020B0604020202020204" pitchFamily="2" charset="-78"/>
                        </a:rPr>
                        <a:t>-	✓</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6985" marR="0">
                        <a:lnSpc>
                          <a:spcPct val="107000"/>
                        </a:lnSpc>
                        <a:spcBef>
                          <a:spcPts val="190"/>
                        </a:spcBef>
                        <a:spcAft>
                          <a:spcPts val="0"/>
                        </a:spcAft>
                      </a:pPr>
                      <a:r>
                        <a:rPr lang="en-US" sz="1400">
                          <a:effectLst/>
                          <a:latin typeface="Aldhabi" panose="020B0604020202020204" pitchFamily="2" charset="-78"/>
                          <a:cs typeface="Aldhabi" panose="020B0604020202020204" pitchFamily="2" charset="-78"/>
                        </a:rPr>
                        <a:t>-</a:t>
                      </a:r>
                      <a:endParaRPr lang="en-US" sz="14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45720" marR="0">
                        <a:lnSpc>
                          <a:spcPct val="107000"/>
                        </a:lnSpc>
                        <a:spcBef>
                          <a:spcPts val="155"/>
                        </a:spcBef>
                        <a:spcAft>
                          <a:spcPts val="0"/>
                        </a:spcAft>
                      </a:pPr>
                      <a:r>
                        <a:rPr lang="en-US" sz="1400" dirty="0">
                          <a:effectLst/>
                          <a:latin typeface="Aldhabi" panose="020B0604020202020204" pitchFamily="2" charset="-78"/>
                          <a:cs typeface="Aldhabi" panose="020B0604020202020204" pitchFamily="2" charset="-78"/>
                        </a:rPr>
                        <a:t>✓</a:t>
                      </a:r>
                      <a:endParaRPr lang="en-US" sz="1400" dirty="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extLst>
                  <a:ext uri="{0D108BD9-81ED-4DB2-BD59-A6C34878D82A}">
                    <a16:rowId xmlns:a16="http://schemas.microsoft.com/office/drawing/2014/main" val="804472042"/>
                  </a:ext>
                </a:extLst>
              </a:tr>
              <a:tr h="213133">
                <a:tc>
                  <a:txBody>
                    <a:bodyPr/>
                    <a:lstStyle/>
                    <a:p>
                      <a:pPr marL="31750" marR="0">
                        <a:lnSpc>
                          <a:spcPct val="107000"/>
                        </a:lnSpc>
                        <a:spcBef>
                          <a:spcPts val="200"/>
                        </a:spcBef>
                        <a:spcAft>
                          <a:spcPts val="0"/>
                        </a:spcAft>
                      </a:pPr>
                      <a:r>
                        <a:rPr lang="en-US" sz="800">
                          <a:effectLst/>
                        </a:rPr>
                        <a:t>Pang et al. [</a:t>
                      </a:r>
                      <a:r>
                        <a:rPr lang="en-US" sz="800" u="sng">
                          <a:effectLst/>
                          <a:hlinkClick r:id="rId2"/>
                        </a:rPr>
                        <a:t>50</a:t>
                      </a:r>
                      <a:r>
                        <a:rPr lang="en-US" sz="800">
                          <a:effectLst/>
                        </a:rPr>
                        <a:t>]</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43180" marR="0">
                        <a:lnSpc>
                          <a:spcPct val="107000"/>
                        </a:lnSpc>
                        <a:spcBef>
                          <a:spcPts val="200"/>
                        </a:spcBef>
                        <a:spcAft>
                          <a:spcPts val="0"/>
                        </a:spcAft>
                      </a:pPr>
                      <a:r>
                        <a:rPr lang="en-US" sz="800">
                          <a:effectLst/>
                        </a:rPr>
                        <a:t>High-sucrose diet</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43180" marR="0">
                        <a:lnSpc>
                          <a:spcPct val="107000"/>
                        </a:lnSpc>
                        <a:spcBef>
                          <a:spcPts val="200"/>
                        </a:spcBef>
                        <a:spcAft>
                          <a:spcPts val="0"/>
                        </a:spcAft>
                      </a:pPr>
                      <a:r>
                        <a:rPr lang="en-US" sz="800">
                          <a:effectLst/>
                        </a:rPr>
                        <a:t>6 weeks</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43815" marR="0">
                        <a:lnSpc>
                          <a:spcPct val="107000"/>
                        </a:lnSpc>
                        <a:spcBef>
                          <a:spcPts val="200"/>
                        </a:spcBef>
                        <a:spcAft>
                          <a:spcPts val="0"/>
                        </a:spcAft>
                      </a:pPr>
                      <a:r>
                        <a:rPr lang="en-US" sz="800">
                          <a:effectLst/>
                        </a:rPr>
                        <a:t>Male Sprague-Dawley rats</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270" marR="0">
                        <a:lnSpc>
                          <a:spcPct val="107000"/>
                        </a:lnSpc>
                        <a:spcBef>
                          <a:spcPts val="155"/>
                        </a:spcBef>
                        <a:spcAft>
                          <a:spcPts val="0"/>
                        </a:spcAft>
                        <a:tabLst>
                          <a:tab pos="392430" algn="l"/>
                        </a:tabLst>
                      </a:pPr>
                      <a:r>
                        <a:rPr lang="en-US" sz="800">
                          <a:effectLst/>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985" marR="0">
                        <a:lnSpc>
                          <a:spcPct val="107000"/>
                        </a:lnSpc>
                        <a:spcBef>
                          <a:spcPts val="155"/>
                        </a:spcBef>
                        <a:spcAft>
                          <a:spcPts val="0"/>
                        </a:spcAft>
                      </a:pPr>
                      <a:r>
                        <a:rPr lang="en-US" sz="800">
                          <a:effectLst/>
                        </a:rPr>
                        <a:t>✓</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45720" marR="0">
                        <a:lnSpc>
                          <a:spcPct val="107000"/>
                        </a:lnSpc>
                        <a:spcBef>
                          <a:spcPts val="155"/>
                        </a:spcBef>
                        <a:spcAft>
                          <a:spcPts val="0"/>
                        </a:spcAft>
                      </a:pPr>
                      <a:r>
                        <a:rPr lang="en-US" sz="800" dirty="0">
                          <a:effectLst/>
                        </a:rPr>
                        <a:t>✓</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737177832"/>
                  </a:ext>
                </a:extLst>
              </a:tr>
            </a:tbl>
          </a:graphicData>
        </a:graphic>
      </p:graphicFrame>
    </p:spTree>
    <p:extLst>
      <p:ext uri="{BB962C8B-B14F-4D97-AF65-F5344CB8AC3E}">
        <p14:creationId xmlns:p14="http://schemas.microsoft.com/office/powerpoint/2010/main" val="33154936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AF7F12E-6685-4CAB-B901-38F337A79CDB}"/>
              </a:ext>
            </a:extLst>
          </p:cNvPr>
          <p:cNvGraphicFramePr>
            <a:graphicFrameLocks noGrp="1"/>
          </p:cNvGraphicFramePr>
          <p:nvPr>
            <p:extLst>
              <p:ext uri="{D42A27DB-BD31-4B8C-83A1-F6EECF244321}">
                <p14:modId xmlns:p14="http://schemas.microsoft.com/office/powerpoint/2010/main" val="1456225874"/>
              </p:ext>
            </p:extLst>
          </p:nvPr>
        </p:nvGraphicFramePr>
        <p:xfrm>
          <a:off x="381000" y="152400"/>
          <a:ext cx="8534400" cy="6476997"/>
        </p:xfrm>
        <a:graphic>
          <a:graphicData uri="http://schemas.openxmlformats.org/drawingml/2006/table">
            <a:tbl>
              <a:tblPr firstRow="1" firstCol="1" lastRow="1" lastCol="1" bandRow="1" bandCol="1">
                <a:tableStyleId>{5C22544A-7EE6-4342-B048-85BDC9FD1C3A}</a:tableStyleId>
              </a:tblPr>
              <a:tblGrid>
                <a:gridCol w="1461648">
                  <a:extLst>
                    <a:ext uri="{9D8B030D-6E8A-4147-A177-3AD203B41FA5}">
                      <a16:colId xmlns:a16="http://schemas.microsoft.com/office/drawing/2014/main" val="779620443"/>
                    </a:ext>
                  </a:extLst>
                </a:gridCol>
                <a:gridCol w="1220844">
                  <a:extLst>
                    <a:ext uri="{9D8B030D-6E8A-4147-A177-3AD203B41FA5}">
                      <a16:colId xmlns:a16="http://schemas.microsoft.com/office/drawing/2014/main" val="541425914"/>
                    </a:ext>
                  </a:extLst>
                </a:gridCol>
                <a:gridCol w="1100442">
                  <a:extLst>
                    <a:ext uri="{9D8B030D-6E8A-4147-A177-3AD203B41FA5}">
                      <a16:colId xmlns:a16="http://schemas.microsoft.com/office/drawing/2014/main" val="2912438438"/>
                    </a:ext>
                  </a:extLst>
                </a:gridCol>
                <a:gridCol w="1678550">
                  <a:extLst>
                    <a:ext uri="{9D8B030D-6E8A-4147-A177-3AD203B41FA5}">
                      <a16:colId xmlns:a16="http://schemas.microsoft.com/office/drawing/2014/main" val="227886261"/>
                    </a:ext>
                  </a:extLst>
                </a:gridCol>
                <a:gridCol w="2295612">
                  <a:extLst>
                    <a:ext uri="{9D8B030D-6E8A-4147-A177-3AD203B41FA5}">
                      <a16:colId xmlns:a16="http://schemas.microsoft.com/office/drawing/2014/main" val="4110896877"/>
                    </a:ext>
                  </a:extLst>
                </a:gridCol>
                <a:gridCol w="777304">
                  <a:extLst>
                    <a:ext uri="{9D8B030D-6E8A-4147-A177-3AD203B41FA5}">
                      <a16:colId xmlns:a16="http://schemas.microsoft.com/office/drawing/2014/main" val="3550571752"/>
                    </a:ext>
                  </a:extLst>
                </a:gridCol>
              </a:tblGrid>
              <a:tr h="719373">
                <a:tc>
                  <a:txBody>
                    <a:bodyPr/>
                    <a:lstStyle/>
                    <a:p>
                      <a:pPr marL="31750" marR="0">
                        <a:lnSpc>
                          <a:spcPct val="107000"/>
                        </a:lnSpc>
                        <a:spcBef>
                          <a:spcPts val="145"/>
                        </a:spcBef>
                        <a:spcAft>
                          <a:spcPts val="0"/>
                        </a:spcAft>
                      </a:pPr>
                      <a:r>
                        <a:rPr lang="en-US" sz="2000">
                          <a:effectLst/>
                          <a:latin typeface="Aldhabi" panose="020B0604020202020204" pitchFamily="2" charset="-78"/>
                          <a:cs typeface="Aldhabi" panose="020B0604020202020204" pitchFamily="2" charset="-78"/>
                        </a:rPr>
                        <a:t>Researchers (Year)</a:t>
                      </a:r>
                      <a:endParaRPr lang="en-US" sz="20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40005" marR="0">
                        <a:lnSpc>
                          <a:spcPct val="107000"/>
                        </a:lnSpc>
                        <a:spcBef>
                          <a:spcPts val="145"/>
                        </a:spcBef>
                        <a:spcAft>
                          <a:spcPts val="0"/>
                        </a:spcAft>
                      </a:pPr>
                      <a:r>
                        <a:rPr lang="en-US" sz="2000">
                          <a:effectLst/>
                          <a:latin typeface="Aldhabi" panose="020B0604020202020204" pitchFamily="2" charset="-78"/>
                          <a:cs typeface="Aldhabi" panose="020B0604020202020204" pitchFamily="2" charset="-78"/>
                        </a:rPr>
                        <a:t>Types of diet</a:t>
                      </a:r>
                      <a:endParaRPr lang="en-US" sz="20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40005" marR="0">
                        <a:lnSpc>
                          <a:spcPct val="107000"/>
                        </a:lnSpc>
                        <a:spcBef>
                          <a:spcPts val="145"/>
                        </a:spcBef>
                        <a:spcAft>
                          <a:spcPts val="0"/>
                        </a:spcAft>
                      </a:pPr>
                      <a:r>
                        <a:rPr lang="en-US" sz="2000">
                          <a:effectLst/>
                          <a:latin typeface="Aldhabi" panose="020B0604020202020204" pitchFamily="2" charset="-78"/>
                          <a:cs typeface="Aldhabi" panose="020B0604020202020204" pitchFamily="2" charset="-78"/>
                        </a:rPr>
                        <a:t>Treatment length</a:t>
                      </a:r>
                      <a:endParaRPr lang="en-US" sz="20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9370" marR="0">
                        <a:lnSpc>
                          <a:spcPct val="107000"/>
                        </a:lnSpc>
                        <a:spcBef>
                          <a:spcPts val="145"/>
                        </a:spcBef>
                        <a:spcAft>
                          <a:spcPts val="0"/>
                        </a:spcAft>
                      </a:pPr>
                      <a:r>
                        <a:rPr lang="en-US" sz="2000" dirty="0">
                          <a:effectLst/>
                          <a:latin typeface="Aldhabi" panose="020B0604020202020204" pitchFamily="2" charset="-78"/>
                          <a:cs typeface="Aldhabi" panose="020B0604020202020204" pitchFamily="2" charset="-78"/>
                        </a:rPr>
                        <a:t>Strains of animal</a:t>
                      </a:r>
                      <a:endParaRPr lang="en-US" sz="2000" dirty="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1750" marR="0">
                        <a:lnSpc>
                          <a:spcPct val="107000"/>
                        </a:lnSpc>
                        <a:spcBef>
                          <a:spcPts val="145"/>
                        </a:spcBef>
                        <a:spcAft>
                          <a:spcPts val="0"/>
                        </a:spcAft>
                      </a:pPr>
                      <a:r>
                        <a:rPr lang="en-US" sz="2000">
                          <a:effectLst/>
                          <a:latin typeface="Aldhabi" panose="020B0604020202020204" pitchFamily="2" charset="-78"/>
                          <a:cs typeface="Aldhabi" panose="020B0604020202020204" pitchFamily="2" charset="-78"/>
                        </a:rPr>
                        <a:t>Components of metabolic syndrome</a:t>
                      </a:r>
                      <a:endParaRPr lang="en-US" sz="20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1750" marR="0">
                        <a:lnSpc>
                          <a:spcPct val="107000"/>
                        </a:lnSpc>
                        <a:spcBef>
                          <a:spcPts val="0"/>
                        </a:spcBef>
                        <a:spcAft>
                          <a:spcPts val="0"/>
                        </a:spcAft>
                      </a:pPr>
                      <a:r>
                        <a:rPr lang="en-US" sz="2000">
                          <a:effectLst/>
                          <a:latin typeface="Aldhabi" panose="020B0604020202020204" pitchFamily="2" charset="-78"/>
                          <a:cs typeface="Aldhabi" panose="020B0604020202020204" pitchFamily="2" charset="-78"/>
                        </a:rPr>
                        <a:t> </a:t>
                      </a:r>
                      <a:endParaRPr lang="en-US" sz="20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extLst>
                  <a:ext uri="{0D108BD9-81ED-4DB2-BD59-A6C34878D82A}">
                    <a16:rowId xmlns:a16="http://schemas.microsoft.com/office/drawing/2014/main" val="1566702611"/>
                  </a:ext>
                </a:extLst>
              </a:tr>
              <a:tr h="719373">
                <a:tc>
                  <a:txBody>
                    <a:bodyPr/>
                    <a:lstStyle/>
                    <a:p>
                      <a:pPr marL="31750" marR="0">
                        <a:lnSpc>
                          <a:spcPct val="107000"/>
                        </a:lnSpc>
                        <a:spcBef>
                          <a:spcPts val="0"/>
                        </a:spcBef>
                        <a:spcAft>
                          <a:spcPts val="0"/>
                        </a:spcAft>
                      </a:pPr>
                      <a:r>
                        <a:rPr lang="en-US" sz="2000">
                          <a:effectLst/>
                          <a:latin typeface="Aldhabi" panose="020B0604020202020204" pitchFamily="2" charset="-78"/>
                          <a:cs typeface="Aldhabi" panose="020B0604020202020204" pitchFamily="2" charset="-78"/>
                        </a:rPr>
                        <a:t> </a:t>
                      </a:r>
                      <a:endParaRPr lang="en-US" sz="20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1750" marR="0">
                        <a:lnSpc>
                          <a:spcPct val="107000"/>
                        </a:lnSpc>
                        <a:spcBef>
                          <a:spcPts val="0"/>
                        </a:spcBef>
                        <a:spcAft>
                          <a:spcPts val="0"/>
                        </a:spcAft>
                      </a:pPr>
                      <a:r>
                        <a:rPr lang="en-US" sz="2000">
                          <a:effectLst/>
                          <a:latin typeface="Aldhabi" panose="020B0604020202020204" pitchFamily="2" charset="-78"/>
                          <a:cs typeface="Aldhabi" panose="020B0604020202020204" pitchFamily="2" charset="-78"/>
                        </a:rPr>
                        <a:t> </a:t>
                      </a:r>
                      <a:endParaRPr lang="en-US" sz="20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1750" marR="0">
                        <a:lnSpc>
                          <a:spcPct val="107000"/>
                        </a:lnSpc>
                        <a:spcBef>
                          <a:spcPts val="0"/>
                        </a:spcBef>
                        <a:spcAft>
                          <a:spcPts val="0"/>
                        </a:spcAft>
                      </a:pPr>
                      <a:r>
                        <a:rPr lang="en-US" sz="2000">
                          <a:effectLst/>
                          <a:latin typeface="Aldhabi" panose="020B0604020202020204" pitchFamily="2" charset="-78"/>
                          <a:cs typeface="Aldhabi" panose="020B0604020202020204" pitchFamily="2" charset="-78"/>
                        </a:rPr>
                        <a:t> </a:t>
                      </a:r>
                      <a:endParaRPr lang="en-US" sz="20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1750" marR="0">
                        <a:lnSpc>
                          <a:spcPct val="107000"/>
                        </a:lnSpc>
                        <a:spcBef>
                          <a:spcPts val="0"/>
                        </a:spcBef>
                        <a:spcAft>
                          <a:spcPts val="0"/>
                        </a:spcAft>
                      </a:pPr>
                      <a:r>
                        <a:rPr lang="en-US" sz="2000">
                          <a:effectLst/>
                          <a:latin typeface="Aldhabi" panose="020B0604020202020204" pitchFamily="2" charset="-78"/>
                          <a:cs typeface="Aldhabi" panose="020B0604020202020204" pitchFamily="2" charset="-78"/>
                        </a:rPr>
                        <a:t> </a:t>
                      </a:r>
                      <a:endParaRPr lang="en-US" sz="20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1750" marR="0">
                        <a:lnSpc>
                          <a:spcPct val="107000"/>
                        </a:lnSpc>
                        <a:spcBef>
                          <a:spcPts val="145"/>
                        </a:spcBef>
                        <a:spcAft>
                          <a:spcPts val="0"/>
                        </a:spcAft>
                      </a:pPr>
                      <a:r>
                        <a:rPr lang="en-US" sz="2000">
                          <a:effectLst/>
                          <a:latin typeface="Aldhabi" panose="020B0604020202020204" pitchFamily="2" charset="-78"/>
                          <a:cs typeface="Aldhabi" panose="020B0604020202020204" pitchFamily="2" charset="-78"/>
                        </a:rPr>
                        <a:t>Obesity Hyperglycemia Hypertension</a:t>
                      </a:r>
                      <a:endParaRPr lang="en-US" sz="20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8735" marR="0">
                        <a:lnSpc>
                          <a:spcPct val="107000"/>
                        </a:lnSpc>
                        <a:spcBef>
                          <a:spcPts val="145"/>
                        </a:spcBef>
                        <a:spcAft>
                          <a:spcPts val="0"/>
                        </a:spcAft>
                      </a:pPr>
                      <a:r>
                        <a:rPr lang="en-US" sz="2000" spc="-5">
                          <a:effectLst/>
                          <a:latin typeface="Aldhabi" panose="020B0604020202020204" pitchFamily="2" charset="-78"/>
                          <a:cs typeface="Aldhabi" panose="020B0604020202020204" pitchFamily="2" charset="-78"/>
                        </a:rPr>
                        <a:t>Dyslipidemia</a:t>
                      </a:r>
                      <a:endParaRPr lang="en-US" sz="20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extLst>
                  <a:ext uri="{0D108BD9-81ED-4DB2-BD59-A6C34878D82A}">
                    <a16:rowId xmlns:a16="http://schemas.microsoft.com/office/drawing/2014/main" val="3347101049"/>
                  </a:ext>
                </a:extLst>
              </a:tr>
              <a:tr h="719373">
                <a:tc>
                  <a:txBody>
                    <a:bodyPr/>
                    <a:lstStyle/>
                    <a:p>
                      <a:pPr marL="31750" marR="0">
                        <a:lnSpc>
                          <a:spcPct val="107000"/>
                        </a:lnSpc>
                        <a:spcBef>
                          <a:spcPts val="145"/>
                        </a:spcBef>
                        <a:spcAft>
                          <a:spcPts val="0"/>
                        </a:spcAft>
                      </a:pPr>
                      <a:r>
                        <a:rPr lang="en-US" sz="2000">
                          <a:effectLst/>
                          <a:latin typeface="Aldhabi" panose="020B0604020202020204" pitchFamily="2" charset="-78"/>
                          <a:cs typeface="Aldhabi" panose="020B0604020202020204" pitchFamily="2" charset="-78"/>
                        </a:rPr>
                        <a:t>Dobrian et al. [</a:t>
                      </a:r>
                      <a:r>
                        <a:rPr lang="en-US" sz="2000" u="sng">
                          <a:effectLst/>
                          <a:latin typeface="Aldhabi" panose="020B0604020202020204" pitchFamily="2" charset="-78"/>
                          <a:cs typeface="Aldhabi" panose="020B0604020202020204" pitchFamily="2" charset="-78"/>
                          <a:hlinkClick r:id="rId2"/>
                        </a:rPr>
                        <a:t>110</a:t>
                      </a:r>
                      <a:r>
                        <a:rPr lang="en-US" sz="2000">
                          <a:effectLst/>
                          <a:latin typeface="Aldhabi" panose="020B0604020202020204" pitchFamily="2" charset="-78"/>
                          <a:cs typeface="Aldhabi" panose="020B0604020202020204" pitchFamily="2" charset="-78"/>
                        </a:rPr>
                        <a:t>]</a:t>
                      </a:r>
                      <a:endParaRPr lang="en-US" sz="20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40005" marR="0">
                        <a:lnSpc>
                          <a:spcPct val="107000"/>
                        </a:lnSpc>
                        <a:spcBef>
                          <a:spcPts val="145"/>
                        </a:spcBef>
                        <a:spcAft>
                          <a:spcPts val="0"/>
                        </a:spcAft>
                      </a:pPr>
                      <a:r>
                        <a:rPr lang="en-US" sz="2000">
                          <a:effectLst/>
                          <a:latin typeface="Aldhabi" panose="020B0604020202020204" pitchFamily="2" charset="-78"/>
                          <a:cs typeface="Aldhabi" panose="020B0604020202020204" pitchFamily="2" charset="-78"/>
                        </a:rPr>
                        <a:t>High-fat diet</a:t>
                      </a:r>
                      <a:endParaRPr lang="en-US" sz="20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40005" marR="0">
                        <a:lnSpc>
                          <a:spcPct val="107000"/>
                        </a:lnSpc>
                        <a:spcBef>
                          <a:spcPts val="145"/>
                        </a:spcBef>
                        <a:spcAft>
                          <a:spcPts val="0"/>
                        </a:spcAft>
                      </a:pPr>
                      <a:r>
                        <a:rPr lang="en-US" sz="2000">
                          <a:effectLst/>
                          <a:latin typeface="Aldhabi" panose="020B0604020202020204" pitchFamily="2" charset="-78"/>
                          <a:cs typeface="Aldhabi" panose="020B0604020202020204" pitchFamily="2" charset="-78"/>
                        </a:rPr>
                        <a:t>10 weeks</a:t>
                      </a:r>
                      <a:endParaRPr lang="en-US" sz="20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9370" marR="0">
                        <a:lnSpc>
                          <a:spcPct val="107000"/>
                        </a:lnSpc>
                        <a:spcBef>
                          <a:spcPts val="145"/>
                        </a:spcBef>
                        <a:spcAft>
                          <a:spcPts val="0"/>
                        </a:spcAft>
                      </a:pPr>
                      <a:r>
                        <a:rPr lang="en-US" sz="2000">
                          <a:effectLst/>
                          <a:latin typeface="Aldhabi" panose="020B0604020202020204" pitchFamily="2" charset="-78"/>
                          <a:cs typeface="Aldhabi" panose="020B0604020202020204" pitchFamily="2" charset="-78"/>
                        </a:rPr>
                        <a:t>Male Sprague-Dawley rats</a:t>
                      </a:r>
                      <a:endParaRPr lang="en-US" sz="20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1750" marR="0">
                        <a:lnSpc>
                          <a:spcPct val="107000"/>
                        </a:lnSpc>
                        <a:spcBef>
                          <a:spcPts val="95"/>
                        </a:spcBef>
                        <a:spcAft>
                          <a:spcPts val="0"/>
                        </a:spcAft>
                        <a:tabLst>
                          <a:tab pos="382905" algn="l"/>
                          <a:tab pos="1066165" algn="l"/>
                        </a:tabLst>
                      </a:pPr>
                      <a:r>
                        <a:rPr lang="en-US" sz="2000">
                          <a:effectLst/>
                          <a:latin typeface="Aldhabi" panose="020B0604020202020204" pitchFamily="2" charset="-78"/>
                          <a:cs typeface="Aldhabi" panose="020B0604020202020204" pitchFamily="2" charset="-78"/>
                        </a:rPr>
                        <a:t>✓	-	✓</a:t>
                      </a:r>
                      <a:endParaRPr lang="en-US" sz="20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8735" marR="0">
                        <a:lnSpc>
                          <a:spcPct val="107000"/>
                        </a:lnSpc>
                        <a:spcBef>
                          <a:spcPts val="95"/>
                        </a:spcBef>
                        <a:spcAft>
                          <a:spcPts val="0"/>
                        </a:spcAft>
                      </a:pPr>
                      <a:r>
                        <a:rPr lang="en-US" sz="2000">
                          <a:effectLst/>
                          <a:latin typeface="Aldhabi" panose="020B0604020202020204" pitchFamily="2" charset="-78"/>
                          <a:cs typeface="Aldhabi" panose="020B0604020202020204" pitchFamily="2" charset="-78"/>
                        </a:rPr>
                        <a:t>✓</a:t>
                      </a:r>
                      <a:endParaRPr lang="en-US" sz="20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extLst>
                  <a:ext uri="{0D108BD9-81ED-4DB2-BD59-A6C34878D82A}">
                    <a16:rowId xmlns:a16="http://schemas.microsoft.com/office/drawing/2014/main" val="3887925161"/>
                  </a:ext>
                </a:extLst>
              </a:tr>
              <a:tr h="812051">
                <a:tc>
                  <a:txBody>
                    <a:bodyPr/>
                    <a:lstStyle/>
                    <a:p>
                      <a:pPr marL="31750" marR="0">
                        <a:lnSpc>
                          <a:spcPct val="107000"/>
                        </a:lnSpc>
                        <a:spcBef>
                          <a:spcPts val="200"/>
                        </a:spcBef>
                        <a:spcAft>
                          <a:spcPts val="0"/>
                        </a:spcAft>
                      </a:pPr>
                      <a:r>
                        <a:rPr lang="en-US" sz="2000">
                          <a:effectLst/>
                          <a:latin typeface="Aldhabi" panose="020B0604020202020204" pitchFamily="2" charset="-78"/>
                          <a:cs typeface="Aldhabi" panose="020B0604020202020204" pitchFamily="2" charset="-78"/>
                        </a:rPr>
                        <a:t>Ghibaudi et al. [</a:t>
                      </a:r>
                      <a:r>
                        <a:rPr lang="en-US" sz="2000" u="sng">
                          <a:effectLst/>
                          <a:latin typeface="Aldhabi" panose="020B0604020202020204" pitchFamily="2" charset="-78"/>
                          <a:cs typeface="Aldhabi" panose="020B0604020202020204" pitchFamily="2" charset="-78"/>
                          <a:hlinkClick r:id="rId2"/>
                        </a:rPr>
                        <a:t>59</a:t>
                      </a:r>
                      <a:r>
                        <a:rPr lang="en-US" sz="2000">
                          <a:effectLst/>
                          <a:latin typeface="Aldhabi" panose="020B0604020202020204" pitchFamily="2" charset="-78"/>
                          <a:cs typeface="Aldhabi" panose="020B0604020202020204" pitchFamily="2" charset="-78"/>
                        </a:rPr>
                        <a:t>]</a:t>
                      </a:r>
                      <a:endParaRPr lang="en-US" sz="20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40005" marR="0">
                        <a:lnSpc>
                          <a:spcPct val="107000"/>
                        </a:lnSpc>
                        <a:spcBef>
                          <a:spcPts val="200"/>
                        </a:spcBef>
                        <a:spcAft>
                          <a:spcPts val="0"/>
                        </a:spcAft>
                      </a:pPr>
                      <a:r>
                        <a:rPr lang="en-US" sz="2000">
                          <a:effectLst/>
                          <a:latin typeface="Aldhabi" panose="020B0604020202020204" pitchFamily="2" charset="-78"/>
                          <a:cs typeface="Aldhabi" panose="020B0604020202020204" pitchFamily="2" charset="-78"/>
                        </a:rPr>
                        <a:t>High-fat diet</a:t>
                      </a:r>
                      <a:endParaRPr lang="en-US" sz="20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40005" marR="0">
                        <a:lnSpc>
                          <a:spcPct val="107000"/>
                        </a:lnSpc>
                        <a:spcBef>
                          <a:spcPts val="200"/>
                        </a:spcBef>
                        <a:spcAft>
                          <a:spcPts val="0"/>
                        </a:spcAft>
                      </a:pPr>
                      <a:r>
                        <a:rPr lang="en-US" sz="2000">
                          <a:effectLst/>
                          <a:latin typeface="Aldhabi" panose="020B0604020202020204" pitchFamily="2" charset="-78"/>
                          <a:cs typeface="Aldhabi" panose="020B0604020202020204" pitchFamily="2" charset="-78"/>
                        </a:rPr>
                        <a:t>24 weeks</a:t>
                      </a:r>
                      <a:endParaRPr lang="en-US" sz="20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9370" marR="0">
                        <a:lnSpc>
                          <a:spcPct val="96000"/>
                        </a:lnSpc>
                        <a:spcBef>
                          <a:spcPts val="220"/>
                        </a:spcBef>
                        <a:spcAft>
                          <a:spcPts val="0"/>
                        </a:spcAft>
                      </a:pPr>
                      <a:r>
                        <a:rPr lang="en-US" sz="2000">
                          <a:effectLst/>
                          <a:latin typeface="Aldhabi" panose="020B0604020202020204" pitchFamily="2" charset="-78"/>
                          <a:cs typeface="Aldhabi" panose="020B0604020202020204" pitchFamily="2" charset="-78"/>
                        </a:rPr>
                        <a:t>Male Sprague-Dawley weanling rats</a:t>
                      </a:r>
                      <a:endParaRPr lang="en-US" sz="20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1750" marR="0">
                        <a:lnSpc>
                          <a:spcPct val="107000"/>
                        </a:lnSpc>
                        <a:spcBef>
                          <a:spcPts val="155"/>
                        </a:spcBef>
                        <a:spcAft>
                          <a:spcPts val="0"/>
                        </a:spcAft>
                        <a:tabLst>
                          <a:tab pos="382905" algn="l"/>
                          <a:tab pos="1066165" algn="l"/>
                        </a:tabLst>
                      </a:pPr>
                      <a:r>
                        <a:rPr lang="en-US" sz="2000">
                          <a:effectLst/>
                          <a:latin typeface="Aldhabi" panose="020B0604020202020204" pitchFamily="2" charset="-78"/>
                          <a:cs typeface="Aldhabi" panose="020B0604020202020204" pitchFamily="2" charset="-78"/>
                        </a:rPr>
                        <a:t>✓	✓	-</a:t>
                      </a:r>
                      <a:endParaRPr lang="en-US" sz="20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8735" marR="0">
                        <a:lnSpc>
                          <a:spcPct val="107000"/>
                        </a:lnSpc>
                        <a:spcBef>
                          <a:spcPts val="155"/>
                        </a:spcBef>
                        <a:spcAft>
                          <a:spcPts val="0"/>
                        </a:spcAft>
                      </a:pPr>
                      <a:r>
                        <a:rPr lang="en-US" sz="2000">
                          <a:effectLst/>
                          <a:latin typeface="Aldhabi" panose="020B0604020202020204" pitchFamily="2" charset="-78"/>
                          <a:cs typeface="Aldhabi" panose="020B0604020202020204" pitchFamily="2" charset="-78"/>
                        </a:rPr>
                        <a:t>✓</a:t>
                      </a:r>
                      <a:endParaRPr lang="en-US" sz="20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extLst>
                  <a:ext uri="{0D108BD9-81ED-4DB2-BD59-A6C34878D82A}">
                    <a16:rowId xmlns:a16="http://schemas.microsoft.com/office/drawing/2014/main" val="2252227889"/>
                  </a:ext>
                </a:extLst>
              </a:tr>
              <a:tr h="719373">
                <a:tc>
                  <a:txBody>
                    <a:bodyPr/>
                    <a:lstStyle/>
                    <a:p>
                      <a:pPr marL="31750" marR="0">
                        <a:lnSpc>
                          <a:spcPct val="107000"/>
                        </a:lnSpc>
                        <a:spcBef>
                          <a:spcPts val="200"/>
                        </a:spcBef>
                        <a:spcAft>
                          <a:spcPts val="0"/>
                        </a:spcAft>
                      </a:pPr>
                      <a:r>
                        <a:rPr lang="en-US" sz="2000">
                          <a:effectLst/>
                          <a:latin typeface="Aldhabi" panose="020B0604020202020204" pitchFamily="2" charset="-78"/>
                          <a:cs typeface="Aldhabi" panose="020B0604020202020204" pitchFamily="2" charset="-78"/>
                        </a:rPr>
                        <a:t>Rossmeisl et al. [</a:t>
                      </a:r>
                      <a:r>
                        <a:rPr lang="en-US" sz="2000" u="sng">
                          <a:effectLst/>
                          <a:latin typeface="Aldhabi" panose="020B0604020202020204" pitchFamily="2" charset="-78"/>
                          <a:cs typeface="Aldhabi" panose="020B0604020202020204" pitchFamily="2" charset="-78"/>
                          <a:hlinkClick r:id="rId2"/>
                        </a:rPr>
                        <a:t>111</a:t>
                      </a:r>
                      <a:r>
                        <a:rPr lang="en-US" sz="2000">
                          <a:effectLst/>
                          <a:latin typeface="Aldhabi" panose="020B0604020202020204" pitchFamily="2" charset="-78"/>
                          <a:cs typeface="Aldhabi" panose="020B0604020202020204" pitchFamily="2" charset="-78"/>
                        </a:rPr>
                        <a:t>]</a:t>
                      </a:r>
                      <a:endParaRPr lang="en-US" sz="20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40005" marR="0">
                        <a:lnSpc>
                          <a:spcPct val="107000"/>
                        </a:lnSpc>
                        <a:spcBef>
                          <a:spcPts val="200"/>
                        </a:spcBef>
                        <a:spcAft>
                          <a:spcPts val="0"/>
                        </a:spcAft>
                      </a:pPr>
                      <a:r>
                        <a:rPr lang="en-US" sz="2000">
                          <a:effectLst/>
                          <a:latin typeface="Aldhabi" panose="020B0604020202020204" pitchFamily="2" charset="-78"/>
                          <a:cs typeface="Aldhabi" panose="020B0604020202020204" pitchFamily="2" charset="-78"/>
                        </a:rPr>
                        <a:t>High-fat diet</a:t>
                      </a:r>
                      <a:endParaRPr lang="en-US" sz="20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40005" marR="0">
                        <a:lnSpc>
                          <a:spcPct val="107000"/>
                        </a:lnSpc>
                        <a:spcBef>
                          <a:spcPts val="200"/>
                        </a:spcBef>
                        <a:spcAft>
                          <a:spcPts val="0"/>
                        </a:spcAft>
                      </a:pPr>
                      <a:r>
                        <a:rPr lang="en-US" sz="2000">
                          <a:effectLst/>
                          <a:latin typeface="Aldhabi" panose="020B0604020202020204" pitchFamily="2" charset="-78"/>
                          <a:cs typeface="Aldhabi" panose="020B0604020202020204" pitchFamily="2" charset="-78"/>
                        </a:rPr>
                        <a:t>8 weeks</a:t>
                      </a:r>
                      <a:endParaRPr lang="en-US" sz="20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9370" marR="0">
                        <a:lnSpc>
                          <a:spcPct val="107000"/>
                        </a:lnSpc>
                        <a:spcBef>
                          <a:spcPts val="200"/>
                        </a:spcBef>
                        <a:spcAft>
                          <a:spcPts val="0"/>
                        </a:spcAft>
                      </a:pPr>
                      <a:r>
                        <a:rPr lang="en-US" sz="2000">
                          <a:effectLst/>
                          <a:latin typeface="Aldhabi" panose="020B0604020202020204" pitchFamily="2" charset="-78"/>
                          <a:cs typeface="Aldhabi" panose="020B0604020202020204" pitchFamily="2" charset="-78"/>
                        </a:rPr>
                        <a:t>Male C57BL/6 J mice</a:t>
                      </a:r>
                      <a:endParaRPr lang="en-US" sz="20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1750" marR="0">
                        <a:lnSpc>
                          <a:spcPct val="107000"/>
                        </a:lnSpc>
                        <a:spcBef>
                          <a:spcPts val="155"/>
                        </a:spcBef>
                        <a:spcAft>
                          <a:spcPts val="0"/>
                        </a:spcAft>
                        <a:tabLst>
                          <a:tab pos="382905" algn="l"/>
                          <a:tab pos="1066165" algn="l"/>
                        </a:tabLst>
                      </a:pPr>
                      <a:r>
                        <a:rPr lang="en-US" sz="2000">
                          <a:effectLst/>
                          <a:latin typeface="Aldhabi" panose="020B0604020202020204" pitchFamily="2" charset="-78"/>
                          <a:cs typeface="Aldhabi" panose="020B0604020202020204" pitchFamily="2" charset="-78"/>
                        </a:rPr>
                        <a:t>✓	✓	-</a:t>
                      </a:r>
                      <a:endParaRPr lang="en-US" sz="20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8735" marR="0">
                        <a:lnSpc>
                          <a:spcPct val="107000"/>
                        </a:lnSpc>
                        <a:spcBef>
                          <a:spcPts val="155"/>
                        </a:spcBef>
                        <a:spcAft>
                          <a:spcPts val="0"/>
                        </a:spcAft>
                      </a:pPr>
                      <a:r>
                        <a:rPr lang="en-US" sz="2000">
                          <a:effectLst/>
                          <a:latin typeface="Aldhabi" panose="020B0604020202020204" pitchFamily="2" charset="-78"/>
                          <a:cs typeface="Aldhabi" panose="020B0604020202020204" pitchFamily="2" charset="-78"/>
                        </a:rPr>
                        <a:t>✓</a:t>
                      </a:r>
                      <a:endParaRPr lang="en-US" sz="20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extLst>
                  <a:ext uri="{0D108BD9-81ED-4DB2-BD59-A6C34878D82A}">
                    <a16:rowId xmlns:a16="http://schemas.microsoft.com/office/drawing/2014/main" val="2109448731"/>
                  </a:ext>
                </a:extLst>
              </a:tr>
              <a:tr h="494292">
                <a:tc>
                  <a:txBody>
                    <a:bodyPr/>
                    <a:lstStyle/>
                    <a:p>
                      <a:pPr marL="31750" marR="0">
                        <a:lnSpc>
                          <a:spcPct val="107000"/>
                        </a:lnSpc>
                        <a:spcBef>
                          <a:spcPts val="0"/>
                        </a:spcBef>
                        <a:spcAft>
                          <a:spcPts val="0"/>
                        </a:spcAft>
                      </a:pPr>
                      <a:r>
                        <a:rPr lang="en-US" sz="2000">
                          <a:effectLst/>
                          <a:latin typeface="Aldhabi" panose="020B0604020202020204" pitchFamily="2" charset="-78"/>
                          <a:cs typeface="Aldhabi" panose="020B0604020202020204" pitchFamily="2" charset="-78"/>
                        </a:rPr>
                        <a:t> </a:t>
                      </a:r>
                      <a:endParaRPr lang="en-US" sz="20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1750" marR="0">
                        <a:lnSpc>
                          <a:spcPct val="107000"/>
                        </a:lnSpc>
                        <a:spcBef>
                          <a:spcPts val="0"/>
                        </a:spcBef>
                        <a:spcAft>
                          <a:spcPts val="0"/>
                        </a:spcAft>
                      </a:pPr>
                      <a:r>
                        <a:rPr lang="en-US" sz="2000">
                          <a:effectLst/>
                          <a:latin typeface="Aldhabi" panose="020B0604020202020204" pitchFamily="2" charset="-78"/>
                          <a:cs typeface="Aldhabi" panose="020B0604020202020204" pitchFamily="2" charset="-78"/>
                        </a:rPr>
                        <a:t> </a:t>
                      </a:r>
                      <a:endParaRPr lang="en-US" sz="20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1750" marR="0">
                        <a:lnSpc>
                          <a:spcPct val="107000"/>
                        </a:lnSpc>
                        <a:spcBef>
                          <a:spcPts val="0"/>
                        </a:spcBef>
                        <a:spcAft>
                          <a:spcPts val="0"/>
                        </a:spcAft>
                      </a:pPr>
                      <a:r>
                        <a:rPr lang="en-US" sz="2000">
                          <a:effectLst/>
                          <a:latin typeface="Aldhabi" panose="020B0604020202020204" pitchFamily="2" charset="-78"/>
                          <a:cs typeface="Aldhabi" panose="020B0604020202020204" pitchFamily="2" charset="-78"/>
                        </a:rPr>
                        <a:t> </a:t>
                      </a:r>
                      <a:endParaRPr lang="en-US" sz="20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9370" marR="0">
                        <a:lnSpc>
                          <a:spcPct val="107000"/>
                        </a:lnSpc>
                        <a:spcBef>
                          <a:spcPts val="200"/>
                        </a:spcBef>
                        <a:spcAft>
                          <a:spcPts val="0"/>
                        </a:spcAft>
                      </a:pPr>
                      <a:r>
                        <a:rPr lang="en-US" sz="2000">
                          <a:effectLst/>
                          <a:latin typeface="Aldhabi" panose="020B0604020202020204" pitchFamily="2" charset="-78"/>
                          <a:cs typeface="Aldhabi" panose="020B0604020202020204" pitchFamily="2" charset="-78"/>
                        </a:rPr>
                        <a:t>Male AKR/J (AKR) mice</a:t>
                      </a:r>
                      <a:endParaRPr lang="en-US" sz="20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1750" marR="0">
                        <a:lnSpc>
                          <a:spcPct val="107000"/>
                        </a:lnSpc>
                        <a:spcBef>
                          <a:spcPts val="155"/>
                        </a:spcBef>
                        <a:spcAft>
                          <a:spcPts val="0"/>
                        </a:spcAft>
                        <a:tabLst>
                          <a:tab pos="382905" algn="l"/>
                          <a:tab pos="1066165" algn="l"/>
                        </a:tabLst>
                      </a:pPr>
                      <a:r>
                        <a:rPr lang="en-US" sz="2000">
                          <a:effectLst/>
                          <a:latin typeface="Aldhabi" panose="020B0604020202020204" pitchFamily="2" charset="-78"/>
                          <a:cs typeface="Aldhabi" panose="020B0604020202020204" pitchFamily="2" charset="-78"/>
                        </a:rPr>
                        <a:t>✓	✓	-</a:t>
                      </a:r>
                      <a:endParaRPr lang="en-US" sz="20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8735" marR="0">
                        <a:lnSpc>
                          <a:spcPct val="107000"/>
                        </a:lnSpc>
                        <a:spcBef>
                          <a:spcPts val="155"/>
                        </a:spcBef>
                        <a:spcAft>
                          <a:spcPts val="0"/>
                        </a:spcAft>
                      </a:pPr>
                      <a:r>
                        <a:rPr lang="en-US" sz="2000">
                          <a:effectLst/>
                          <a:latin typeface="Aldhabi" panose="020B0604020202020204" pitchFamily="2" charset="-78"/>
                          <a:cs typeface="Aldhabi" panose="020B0604020202020204" pitchFamily="2" charset="-78"/>
                        </a:rPr>
                        <a:t>✓</a:t>
                      </a:r>
                      <a:endParaRPr lang="en-US" sz="20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extLst>
                  <a:ext uri="{0D108BD9-81ED-4DB2-BD59-A6C34878D82A}">
                    <a16:rowId xmlns:a16="http://schemas.microsoft.com/office/drawing/2014/main" val="1512245820"/>
                  </a:ext>
                </a:extLst>
              </a:tr>
              <a:tr h="810286">
                <a:tc>
                  <a:txBody>
                    <a:bodyPr/>
                    <a:lstStyle/>
                    <a:p>
                      <a:pPr marL="31750" marR="0">
                        <a:lnSpc>
                          <a:spcPct val="107000"/>
                        </a:lnSpc>
                        <a:spcBef>
                          <a:spcPts val="200"/>
                        </a:spcBef>
                        <a:spcAft>
                          <a:spcPts val="0"/>
                        </a:spcAft>
                      </a:pPr>
                      <a:r>
                        <a:rPr lang="en-US" sz="2000">
                          <a:effectLst/>
                          <a:latin typeface="Aldhabi" panose="020B0604020202020204" pitchFamily="2" charset="-78"/>
                          <a:cs typeface="Aldhabi" panose="020B0604020202020204" pitchFamily="2" charset="-78"/>
                        </a:rPr>
                        <a:t>Gallou-Kabani et al. [</a:t>
                      </a:r>
                      <a:r>
                        <a:rPr lang="en-US" sz="2000" u="sng">
                          <a:effectLst/>
                          <a:latin typeface="Aldhabi" panose="020B0604020202020204" pitchFamily="2" charset="-78"/>
                          <a:cs typeface="Aldhabi" panose="020B0604020202020204" pitchFamily="2" charset="-78"/>
                          <a:hlinkClick r:id="rId2"/>
                        </a:rPr>
                        <a:t>112</a:t>
                      </a:r>
                      <a:r>
                        <a:rPr lang="en-US" sz="2000">
                          <a:effectLst/>
                          <a:latin typeface="Aldhabi" panose="020B0604020202020204" pitchFamily="2" charset="-78"/>
                          <a:cs typeface="Aldhabi" panose="020B0604020202020204" pitchFamily="2" charset="-78"/>
                        </a:rPr>
                        <a:t>]</a:t>
                      </a:r>
                      <a:endParaRPr lang="en-US" sz="20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40005" marR="0">
                        <a:lnSpc>
                          <a:spcPct val="107000"/>
                        </a:lnSpc>
                        <a:spcBef>
                          <a:spcPts val="200"/>
                        </a:spcBef>
                        <a:spcAft>
                          <a:spcPts val="0"/>
                        </a:spcAft>
                      </a:pPr>
                      <a:r>
                        <a:rPr lang="en-US" sz="2000">
                          <a:effectLst/>
                          <a:latin typeface="Aldhabi" panose="020B0604020202020204" pitchFamily="2" charset="-78"/>
                          <a:cs typeface="Aldhabi" panose="020B0604020202020204" pitchFamily="2" charset="-78"/>
                        </a:rPr>
                        <a:t>High-fat diet (60 %)</a:t>
                      </a:r>
                      <a:endParaRPr lang="en-US" sz="20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40005" marR="0">
                        <a:lnSpc>
                          <a:spcPct val="107000"/>
                        </a:lnSpc>
                        <a:spcBef>
                          <a:spcPts val="200"/>
                        </a:spcBef>
                        <a:spcAft>
                          <a:spcPts val="0"/>
                        </a:spcAft>
                      </a:pPr>
                      <a:r>
                        <a:rPr lang="en-US" sz="2000">
                          <a:effectLst/>
                          <a:latin typeface="Aldhabi" panose="020B0604020202020204" pitchFamily="2" charset="-78"/>
                          <a:cs typeface="Aldhabi" panose="020B0604020202020204" pitchFamily="2" charset="-78"/>
                        </a:rPr>
                        <a:t>20 weeks</a:t>
                      </a:r>
                      <a:endParaRPr lang="en-US" sz="20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9370" marR="238760">
                        <a:lnSpc>
                          <a:spcPct val="96000"/>
                        </a:lnSpc>
                        <a:spcBef>
                          <a:spcPts val="220"/>
                        </a:spcBef>
                        <a:spcAft>
                          <a:spcPts val="0"/>
                        </a:spcAft>
                      </a:pPr>
                      <a:r>
                        <a:rPr lang="en-US" sz="2000">
                          <a:effectLst/>
                          <a:latin typeface="Aldhabi" panose="020B0604020202020204" pitchFamily="2" charset="-78"/>
                          <a:cs typeface="Aldhabi" panose="020B0604020202020204" pitchFamily="2" charset="-78"/>
                        </a:rPr>
                        <a:t>Male &amp; female C57Bl/6 J mice</a:t>
                      </a:r>
                      <a:endParaRPr lang="en-US" sz="20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1750" marR="0">
                        <a:lnSpc>
                          <a:spcPct val="107000"/>
                        </a:lnSpc>
                        <a:spcBef>
                          <a:spcPts val="155"/>
                        </a:spcBef>
                        <a:spcAft>
                          <a:spcPts val="0"/>
                        </a:spcAft>
                        <a:tabLst>
                          <a:tab pos="382905" algn="l"/>
                          <a:tab pos="1066165" algn="l"/>
                        </a:tabLst>
                      </a:pPr>
                      <a:r>
                        <a:rPr lang="en-US" sz="2000">
                          <a:effectLst/>
                          <a:latin typeface="Aldhabi" panose="020B0604020202020204" pitchFamily="2" charset="-78"/>
                          <a:cs typeface="Aldhabi" panose="020B0604020202020204" pitchFamily="2" charset="-78"/>
                        </a:rPr>
                        <a:t>✓	✓	-</a:t>
                      </a:r>
                      <a:endParaRPr lang="en-US" sz="20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8735" marR="0">
                        <a:lnSpc>
                          <a:spcPct val="107000"/>
                        </a:lnSpc>
                        <a:spcBef>
                          <a:spcPts val="155"/>
                        </a:spcBef>
                        <a:spcAft>
                          <a:spcPts val="0"/>
                        </a:spcAft>
                      </a:pPr>
                      <a:r>
                        <a:rPr lang="en-US" sz="2000">
                          <a:effectLst/>
                          <a:latin typeface="Aldhabi" panose="020B0604020202020204" pitchFamily="2" charset="-78"/>
                          <a:cs typeface="Aldhabi" panose="020B0604020202020204" pitchFamily="2" charset="-78"/>
                        </a:rPr>
                        <a:t>✓</a:t>
                      </a:r>
                      <a:endParaRPr lang="en-US" sz="20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extLst>
                  <a:ext uri="{0D108BD9-81ED-4DB2-BD59-A6C34878D82A}">
                    <a16:rowId xmlns:a16="http://schemas.microsoft.com/office/drawing/2014/main" val="4018951364"/>
                  </a:ext>
                </a:extLst>
              </a:tr>
              <a:tr h="494292">
                <a:tc>
                  <a:txBody>
                    <a:bodyPr/>
                    <a:lstStyle/>
                    <a:p>
                      <a:pPr marL="31750" marR="0">
                        <a:lnSpc>
                          <a:spcPct val="107000"/>
                        </a:lnSpc>
                        <a:spcBef>
                          <a:spcPts val="0"/>
                        </a:spcBef>
                        <a:spcAft>
                          <a:spcPts val="0"/>
                        </a:spcAft>
                      </a:pPr>
                      <a:r>
                        <a:rPr lang="en-US" sz="2000">
                          <a:effectLst/>
                          <a:latin typeface="Aldhabi" panose="020B0604020202020204" pitchFamily="2" charset="-78"/>
                          <a:cs typeface="Aldhabi" panose="020B0604020202020204" pitchFamily="2" charset="-78"/>
                        </a:rPr>
                        <a:t> </a:t>
                      </a:r>
                      <a:endParaRPr lang="en-US" sz="20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1750" marR="0">
                        <a:lnSpc>
                          <a:spcPct val="107000"/>
                        </a:lnSpc>
                        <a:spcBef>
                          <a:spcPts val="0"/>
                        </a:spcBef>
                        <a:spcAft>
                          <a:spcPts val="0"/>
                        </a:spcAft>
                      </a:pPr>
                      <a:r>
                        <a:rPr lang="en-US" sz="2000">
                          <a:effectLst/>
                          <a:latin typeface="Aldhabi" panose="020B0604020202020204" pitchFamily="2" charset="-78"/>
                          <a:cs typeface="Aldhabi" panose="020B0604020202020204" pitchFamily="2" charset="-78"/>
                        </a:rPr>
                        <a:t> </a:t>
                      </a:r>
                      <a:endParaRPr lang="en-US" sz="20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1750" marR="0">
                        <a:lnSpc>
                          <a:spcPct val="107000"/>
                        </a:lnSpc>
                        <a:spcBef>
                          <a:spcPts val="0"/>
                        </a:spcBef>
                        <a:spcAft>
                          <a:spcPts val="0"/>
                        </a:spcAft>
                      </a:pPr>
                      <a:r>
                        <a:rPr lang="en-US" sz="2000">
                          <a:effectLst/>
                          <a:latin typeface="Aldhabi" panose="020B0604020202020204" pitchFamily="2" charset="-78"/>
                          <a:cs typeface="Aldhabi" panose="020B0604020202020204" pitchFamily="2" charset="-78"/>
                        </a:rPr>
                        <a:t> </a:t>
                      </a:r>
                      <a:endParaRPr lang="en-US" sz="20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9370" marR="0">
                        <a:lnSpc>
                          <a:spcPct val="107000"/>
                        </a:lnSpc>
                        <a:spcBef>
                          <a:spcPts val="200"/>
                        </a:spcBef>
                        <a:spcAft>
                          <a:spcPts val="0"/>
                        </a:spcAft>
                      </a:pPr>
                      <a:r>
                        <a:rPr lang="en-US" sz="2000">
                          <a:effectLst/>
                          <a:latin typeface="Aldhabi" panose="020B0604020202020204" pitchFamily="2" charset="-78"/>
                          <a:cs typeface="Aldhabi" panose="020B0604020202020204" pitchFamily="2" charset="-78"/>
                        </a:rPr>
                        <a:t>Male &amp; female A/J mice</a:t>
                      </a:r>
                      <a:endParaRPr lang="en-US" sz="20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42900" marR="0" lvl="0" indent="-342900">
                        <a:lnSpc>
                          <a:spcPct val="107000"/>
                        </a:lnSpc>
                        <a:spcBef>
                          <a:spcPts val="155"/>
                        </a:spcBef>
                        <a:spcAft>
                          <a:spcPts val="0"/>
                        </a:spcAft>
                        <a:buSzPts val="800"/>
                        <a:buFont typeface="MS UI Gothic" panose="020B0600070205080204" pitchFamily="34" charset="-128"/>
                        <a:buChar char="✓"/>
                        <a:tabLst>
                          <a:tab pos="383540" algn="l"/>
                          <a:tab pos="1066165" algn="l"/>
                        </a:tabLst>
                      </a:pPr>
                      <a:r>
                        <a:rPr lang="en-US" sz="2000">
                          <a:effectLst/>
                          <a:latin typeface="Aldhabi" panose="020B0604020202020204" pitchFamily="2" charset="-78"/>
                          <a:cs typeface="Aldhabi" panose="020B0604020202020204" pitchFamily="2" charset="-78"/>
                        </a:rPr>
                        <a:t>✗	-</a:t>
                      </a:r>
                      <a:endParaRPr lang="en-US" sz="20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8735" marR="0">
                        <a:lnSpc>
                          <a:spcPct val="107000"/>
                        </a:lnSpc>
                        <a:spcBef>
                          <a:spcPts val="155"/>
                        </a:spcBef>
                        <a:spcAft>
                          <a:spcPts val="0"/>
                        </a:spcAft>
                      </a:pPr>
                      <a:r>
                        <a:rPr lang="en-US" sz="2000">
                          <a:effectLst/>
                          <a:latin typeface="Aldhabi" panose="020B0604020202020204" pitchFamily="2" charset="-78"/>
                          <a:cs typeface="Aldhabi" panose="020B0604020202020204" pitchFamily="2" charset="-78"/>
                        </a:rPr>
                        <a:t>✓</a:t>
                      </a:r>
                      <a:endParaRPr lang="en-US" sz="20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extLst>
                  <a:ext uri="{0D108BD9-81ED-4DB2-BD59-A6C34878D82A}">
                    <a16:rowId xmlns:a16="http://schemas.microsoft.com/office/drawing/2014/main" val="1000114858"/>
                  </a:ext>
                </a:extLst>
              </a:tr>
              <a:tr h="494292">
                <a:tc>
                  <a:txBody>
                    <a:bodyPr/>
                    <a:lstStyle/>
                    <a:p>
                      <a:pPr marL="31750" marR="0">
                        <a:lnSpc>
                          <a:spcPct val="107000"/>
                        </a:lnSpc>
                        <a:spcBef>
                          <a:spcPts val="200"/>
                        </a:spcBef>
                        <a:spcAft>
                          <a:spcPts val="0"/>
                        </a:spcAft>
                      </a:pPr>
                      <a:r>
                        <a:rPr lang="en-US" sz="2000">
                          <a:effectLst/>
                          <a:latin typeface="Aldhabi" panose="020B0604020202020204" pitchFamily="2" charset="-78"/>
                          <a:cs typeface="Aldhabi" panose="020B0604020202020204" pitchFamily="2" charset="-78"/>
                        </a:rPr>
                        <a:t>Fraulob et al. [</a:t>
                      </a:r>
                      <a:r>
                        <a:rPr lang="en-US" sz="2000" u="sng">
                          <a:effectLst/>
                          <a:latin typeface="Aldhabi" panose="020B0604020202020204" pitchFamily="2" charset="-78"/>
                          <a:cs typeface="Aldhabi" panose="020B0604020202020204" pitchFamily="2" charset="-78"/>
                          <a:hlinkClick r:id="rId2"/>
                        </a:rPr>
                        <a:t>60</a:t>
                      </a:r>
                      <a:r>
                        <a:rPr lang="en-US" sz="2000">
                          <a:effectLst/>
                          <a:latin typeface="Aldhabi" panose="020B0604020202020204" pitchFamily="2" charset="-78"/>
                          <a:cs typeface="Aldhabi" panose="020B0604020202020204" pitchFamily="2" charset="-78"/>
                        </a:rPr>
                        <a:t>]</a:t>
                      </a:r>
                      <a:endParaRPr lang="en-US" sz="20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40005" marR="0">
                        <a:lnSpc>
                          <a:spcPct val="107000"/>
                        </a:lnSpc>
                        <a:spcBef>
                          <a:spcPts val="200"/>
                        </a:spcBef>
                        <a:spcAft>
                          <a:spcPts val="0"/>
                        </a:spcAft>
                      </a:pPr>
                      <a:r>
                        <a:rPr lang="en-US" sz="2000">
                          <a:effectLst/>
                          <a:latin typeface="Aldhabi" panose="020B0604020202020204" pitchFamily="2" charset="-78"/>
                          <a:cs typeface="Aldhabi" panose="020B0604020202020204" pitchFamily="2" charset="-78"/>
                        </a:rPr>
                        <a:t>High-fat diet</a:t>
                      </a:r>
                      <a:endParaRPr lang="en-US" sz="20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40005" marR="0">
                        <a:lnSpc>
                          <a:spcPct val="107000"/>
                        </a:lnSpc>
                        <a:spcBef>
                          <a:spcPts val="200"/>
                        </a:spcBef>
                        <a:spcAft>
                          <a:spcPts val="0"/>
                        </a:spcAft>
                      </a:pPr>
                      <a:r>
                        <a:rPr lang="en-US" sz="2000">
                          <a:effectLst/>
                          <a:latin typeface="Aldhabi" panose="020B0604020202020204" pitchFamily="2" charset="-78"/>
                          <a:cs typeface="Aldhabi" panose="020B0604020202020204" pitchFamily="2" charset="-78"/>
                        </a:rPr>
                        <a:t>16 weeks</a:t>
                      </a:r>
                      <a:endParaRPr lang="en-US" sz="20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9370" marR="0">
                        <a:lnSpc>
                          <a:spcPct val="107000"/>
                        </a:lnSpc>
                        <a:spcBef>
                          <a:spcPts val="200"/>
                        </a:spcBef>
                        <a:spcAft>
                          <a:spcPts val="0"/>
                        </a:spcAft>
                      </a:pPr>
                      <a:r>
                        <a:rPr lang="en-US" sz="2000">
                          <a:effectLst/>
                          <a:latin typeface="Aldhabi" panose="020B0604020202020204" pitchFamily="2" charset="-78"/>
                          <a:cs typeface="Aldhabi" panose="020B0604020202020204" pitchFamily="2" charset="-78"/>
                        </a:rPr>
                        <a:t>Male C57BL/6 mice</a:t>
                      </a:r>
                      <a:endParaRPr lang="en-US" sz="20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1750" marR="0">
                        <a:lnSpc>
                          <a:spcPct val="107000"/>
                        </a:lnSpc>
                        <a:spcBef>
                          <a:spcPts val="155"/>
                        </a:spcBef>
                        <a:spcAft>
                          <a:spcPts val="0"/>
                        </a:spcAft>
                        <a:tabLst>
                          <a:tab pos="382905" algn="l"/>
                          <a:tab pos="1066165" algn="l"/>
                        </a:tabLst>
                      </a:pPr>
                      <a:r>
                        <a:rPr lang="en-US" sz="2000">
                          <a:effectLst/>
                          <a:latin typeface="Aldhabi" panose="020B0604020202020204" pitchFamily="2" charset="-78"/>
                          <a:cs typeface="Aldhabi" panose="020B0604020202020204" pitchFamily="2" charset="-78"/>
                        </a:rPr>
                        <a:t>✓	✓	-</a:t>
                      </a:r>
                      <a:endParaRPr lang="en-US" sz="20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8735" marR="0">
                        <a:lnSpc>
                          <a:spcPct val="107000"/>
                        </a:lnSpc>
                        <a:spcBef>
                          <a:spcPts val="155"/>
                        </a:spcBef>
                        <a:spcAft>
                          <a:spcPts val="0"/>
                        </a:spcAft>
                      </a:pPr>
                      <a:r>
                        <a:rPr lang="en-US" sz="2000">
                          <a:effectLst/>
                          <a:latin typeface="Aldhabi" panose="020B0604020202020204" pitchFamily="2" charset="-78"/>
                          <a:cs typeface="Aldhabi" panose="020B0604020202020204" pitchFamily="2" charset="-78"/>
                        </a:rPr>
                        <a:t>✓</a:t>
                      </a:r>
                      <a:endParaRPr lang="en-US" sz="20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extLst>
                  <a:ext uri="{0D108BD9-81ED-4DB2-BD59-A6C34878D82A}">
                    <a16:rowId xmlns:a16="http://schemas.microsoft.com/office/drawing/2014/main" val="1522595606"/>
                  </a:ext>
                </a:extLst>
              </a:tr>
              <a:tr h="494292">
                <a:tc>
                  <a:txBody>
                    <a:bodyPr/>
                    <a:lstStyle/>
                    <a:p>
                      <a:pPr marL="31750" marR="0">
                        <a:lnSpc>
                          <a:spcPct val="107000"/>
                        </a:lnSpc>
                        <a:spcBef>
                          <a:spcPts val="200"/>
                        </a:spcBef>
                        <a:spcAft>
                          <a:spcPts val="0"/>
                        </a:spcAft>
                      </a:pPr>
                      <a:r>
                        <a:rPr lang="en-US" sz="2000">
                          <a:effectLst/>
                          <a:latin typeface="Aldhabi" panose="020B0604020202020204" pitchFamily="2" charset="-78"/>
                          <a:cs typeface="Aldhabi" panose="020B0604020202020204" pitchFamily="2" charset="-78"/>
                        </a:rPr>
                        <a:t>Graham et al. [</a:t>
                      </a:r>
                      <a:r>
                        <a:rPr lang="en-US" sz="2000" u="sng">
                          <a:effectLst/>
                          <a:latin typeface="Aldhabi" panose="020B0604020202020204" pitchFamily="2" charset="-78"/>
                          <a:cs typeface="Aldhabi" panose="020B0604020202020204" pitchFamily="2" charset="-78"/>
                          <a:hlinkClick r:id="rId2"/>
                        </a:rPr>
                        <a:t>61</a:t>
                      </a:r>
                      <a:r>
                        <a:rPr lang="en-US" sz="2000">
                          <a:effectLst/>
                          <a:latin typeface="Aldhabi" panose="020B0604020202020204" pitchFamily="2" charset="-78"/>
                          <a:cs typeface="Aldhabi" panose="020B0604020202020204" pitchFamily="2" charset="-78"/>
                        </a:rPr>
                        <a:t>]</a:t>
                      </a:r>
                      <a:endParaRPr lang="en-US" sz="20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40005" marR="0">
                        <a:lnSpc>
                          <a:spcPct val="107000"/>
                        </a:lnSpc>
                        <a:spcBef>
                          <a:spcPts val="200"/>
                        </a:spcBef>
                        <a:spcAft>
                          <a:spcPts val="0"/>
                        </a:spcAft>
                      </a:pPr>
                      <a:r>
                        <a:rPr lang="en-US" sz="2000">
                          <a:effectLst/>
                          <a:latin typeface="Aldhabi" panose="020B0604020202020204" pitchFamily="2" charset="-78"/>
                          <a:cs typeface="Aldhabi" panose="020B0604020202020204" pitchFamily="2" charset="-78"/>
                        </a:rPr>
                        <a:t>High-fat diet</a:t>
                      </a:r>
                      <a:endParaRPr lang="en-US" sz="20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40005" marR="0">
                        <a:lnSpc>
                          <a:spcPct val="107000"/>
                        </a:lnSpc>
                        <a:spcBef>
                          <a:spcPts val="200"/>
                        </a:spcBef>
                        <a:spcAft>
                          <a:spcPts val="0"/>
                        </a:spcAft>
                      </a:pPr>
                      <a:r>
                        <a:rPr lang="en-US" sz="2000">
                          <a:effectLst/>
                          <a:latin typeface="Aldhabi" panose="020B0604020202020204" pitchFamily="2" charset="-78"/>
                          <a:cs typeface="Aldhabi" panose="020B0604020202020204" pitchFamily="2" charset="-78"/>
                        </a:rPr>
                        <a:t>40 weeks</a:t>
                      </a:r>
                      <a:endParaRPr lang="en-US" sz="20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9370" marR="0">
                        <a:lnSpc>
                          <a:spcPct val="107000"/>
                        </a:lnSpc>
                        <a:spcBef>
                          <a:spcPts val="200"/>
                        </a:spcBef>
                        <a:spcAft>
                          <a:spcPts val="0"/>
                        </a:spcAft>
                      </a:pPr>
                      <a:r>
                        <a:rPr lang="en-US" sz="2000">
                          <a:effectLst/>
                          <a:latin typeface="Aldhabi" panose="020B0604020202020204" pitchFamily="2" charset="-78"/>
                          <a:cs typeface="Aldhabi" panose="020B0604020202020204" pitchFamily="2" charset="-78"/>
                        </a:rPr>
                        <a:t>Male C57BL/6 mice</a:t>
                      </a:r>
                      <a:endParaRPr lang="en-US" sz="20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1750" marR="0">
                        <a:lnSpc>
                          <a:spcPct val="107000"/>
                        </a:lnSpc>
                        <a:spcBef>
                          <a:spcPts val="190"/>
                        </a:spcBef>
                        <a:spcAft>
                          <a:spcPts val="0"/>
                        </a:spcAft>
                        <a:tabLst>
                          <a:tab pos="382905" algn="l"/>
                          <a:tab pos="1066165" algn="l"/>
                        </a:tabLst>
                      </a:pPr>
                      <a:r>
                        <a:rPr lang="en-US" sz="2000">
                          <a:effectLst/>
                          <a:latin typeface="Aldhabi" panose="020B0604020202020204" pitchFamily="2" charset="-78"/>
                          <a:cs typeface="Aldhabi" panose="020B0604020202020204" pitchFamily="2" charset="-78"/>
                        </a:rPr>
                        <a:t>-	-	-</a:t>
                      </a:r>
                      <a:endParaRPr lang="en-US" sz="200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tc>
                  <a:txBody>
                    <a:bodyPr/>
                    <a:lstStyle/>
                    <a:p>
                      <a:pPr marL="38735" marR="0">
                        <a:lnSpc>
                          <a:spcPct val="107000"/>
                        </a:lnSpc>
                        <a:spcBef>
                          <a:spcPts val="155"/>
                        </a:spcBef>
                        <a:spcAft>
                          <a:spcPts val="0"/>
                        </a:spcAft>
                      </a:pPr>
                      <a:r>
                        <a:rPr lang="en-US" sz="2000" dirty="0">
                          <a:effectLst/>
                          <a:latin typeface="Aldhabi" panose="020B0604020202020204" pitchFamily="2" charset="-78"/>
                          <a:cs typeface="Aldhabi" panose="020B0604020202020204" pitchFamily="2" charset="-78"/>
                        </a:rPr>
                        <a:t>✓</a:t>
                      </a:r>
                      <a:endParaRPr lang="en-US" sz="2000" dirty="0">
                        <a:effectLst/>
                        <a:latin typeface="Aldhabi" panose="020B0604020202020204" pitchFamily="2" charset="-78"/>
                        <a:ea typeface="Times New Roman" panose="02020603050405020304" pitchFamily="18" charset="0"/>
                        <a:cs typeface="Aldhabi" panose="020B0604020202020204" pitchFamily="2" charset="-78"/>
                      </a:endParaRPr>
                    </a:p>
                  </a:txBody>
                  <a:tcPr marL="0" marR="0" marT="0" marB="0"/>
                </a:tc>
                <a:extLst>
                  <a:ext uri="{0D108BD9-81ED-4DB2-BD59-A6C34878D82A}">
                    <a16:rowId xmlns:a16="http://schemas.microsoft.com/office/drawing/2014/main" val="585978449"/>
                  </a:ext>
                </a:extLst>
              </a:tr>
            </a:tbl>
          </a:graphicData>
        </a:graphic>
      </p:graphicFrame>
    </p:spTree>
    <p:extLst>
      <p:ext uri="{BB962C8B-B14F-4D97-AF65-F5344CB8AC3E}">
        <p14:creationId xmlns:p14="http://schemas.microsoft.com/office/powerpoint/2010/main" val="1469128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55EC2EF-E773-4AA9-9A8B-F557B51A341E}"/>
              </a:ext>
            </a:extLst>
          </p:cNvPr>
          <p:cNvGraphicFramePr>
            <a:graphicFrameLocks noGrp="1"/>
          </p:cNvGraphicFramePr>
          <p:nvPr>
            <p:extLst>
              <p:ext uri="{D42A27DB-BD31-4B8C-83A1-F6EECF244321}">
                <p14:modId xmlns:p14="http://schemas.microsoft.com/office/powerpoint/2010/main" val="1982563919"/>
              </p:ext>
            </p:extLst>
          </p:nvPr>
        </p:nvGraphicFramePr>
        <p:xfrm>
          <a:off x="685800" y="381000"/>
          <a:ext cx="8229601" cy="6095999"/>
        </p:xfrm>
        <a:graphic>
          <a:graphicData uri="http://schemas.openxmlformats.org/drawingml/2006/table">
            <a:tbl>
              <a:tblPr firstRow="1" firstCol="1" lastRow="1" lastCol="1" bandRow="1" bandCol="1">
                <a:tableStyleId>{5C22544A-7EE6-4342-B048-85BDC9FD1C3A}</a:tableStyleId>
              </a:tblPr>
              <a:tblGrid>
                <a:gridCol w="1409448">
                  <a:extLst>
                    <a:ext uri="{9D8B030D-6E8A-4147-A177-3AD203B41FA5}">
                      <a16:colId xmlns:a16="http://schemas.microsoft.com/office/drawing/2014/main" val="433112783"/>
                    </a:ext>
                  </a:extLst>
                </a:gridCol>
                <a:gridCol w="1177242">
                  <a:extLst>
                    <a:ext uri="{9D8B030D-6E8A-4147-A177-3AD203B41FA5}">
                      <a16:colId xmlns:a16="http://schemas.microsoft.com/office/drawing/2014/main" val="1734249708"/>
                    </a:ext>
                  </a:extLst>
                </a:gridCol>
                <a:gridCol w="1061140">
                  <a:extLst>
                    <a:ext uri="{9D8B030D-6E8A-4147-A177-3AD203B41FA5}">
                      <a16:colId xmlns:a16="http://schemas.microsoft.com/office/drawing/2014/main" val="1928665540"/>
                    </a:ext>
                  </a:extLst>
                </a:gridCol>
                <a:gridCol w="1618602">
                  <a:extLst>
                    <a:ext uri="{9D8B030D-6E8A-4147-A177-3AD203B41FA5}">
                      <a16:colId xmlns:a16="http://schemas.microsoft.com/office/drawing/2014/main" val="4085433933"/>
                    </a:ext>
                  </a:extLst>
                </a:gridCol>
                <a:gridCol w="2213627">
                  <a:extLst>
                    <a:ext uri="{9D8B030D-6E8A-4147-A177-3AD203B41FA5}">
                      <a16:colId xmlns:a16="http://schemas.microsoft.com/office/drawing/2014/main" val="1474704528"/>
                    </a:ext>
                  </a:extLst>
                </a:gridCol>
                <a:gridCol w="749542">
                  <a:extLst>
                    <a:ext uri="{9D8B030D-6E8A-4147-A177-3AD203B41FA5}">
                      <a16:colId xmlns:a16="http://schemas.microsoft.com/office/drawing/2014/main" val="3359900074"/>
                    </a:ext>
                  </a:extLst>
                </a:gridCol>
              </a:tblGrid>
              <a:tr h="475442">
                <a:tc>
                  <a:txBody>
                    <a:bodyPr/>
                    <a:lstStyle/>
                    <a:p>
                      <a:pPr marL="31750" marR="0">
                        <a:lnSpc>
                          <a:spcPct val="107000"/>
                        </a:lnSpc>
                        <a:spcBef>
                          <a:spcPts val="200"/>
                        </a:spcBef>
                        <a:spcAft>
                          <a:spcPts val="0"/>
                        </a:spcAft>
                      </a:pPr>
                      <a:r>
                        <a:rPr lang="en-US" sz="1200">
                          <a:effectLst/>
                          <a:latin typeface="Arial Black" panose="020B0A04020102020204" pitchFamily="34" charset="0"/>
                        </a:rPr>
                        <a:t>Halade et al. [</a:t>
                      </a:r>
                      <a:r>
                        <a:rPr lang="en-US" sz="1200" u="sng">
                          <a:effectLst/>
                          <a:latin typeface="Arial Black" panose="020B0A04020102020204" pitchFamily="34" charset="0"/>
                          <a:hlinkClick r:id="rId2"/>
                        </a:rPr>
                        <a:t>56</a:t>
                      </a:r>
                      <a:r>
                        <a:rPr lang="en-US" sz="1200">
                          <a:effectLst/>
                          <a:latin typeface="Arial Black" panose="020B0A04020102020204" pitchFamily="34" charset="0"/>
                        </a:rPr>
                        <a:t>]</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0005" marR="0">
                        <a:lnSpc>
                          <a:spcPct val="107000"/>
                        </a:lnSpc>
                        <a:spcBef>
                          <a:spcPts val="200"/>
                        </a:spcBef>
                        <a:spcAft>
                          <a:spcPts val="0"/>
                        </a:spcAft>
                      </a:pPr>
                      <a:r>
                        <a:rPr lang="en-US" sz="1200">
                          <a:effectLst/>
                          <a:latin typeface="Arial Black" panose="020B0A04020102020204" pitchFamily="34" charset="0"/>
                        </a:rPr>
                        <a:t>High-fat diet</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0005" marR="0">
                        <a:lnSpc>
                          <a:spcPct val="107000"/>
                        </a:lnSpc>
                        <a:spcBef>
                          <a:spcPts val="200"/>
                        </a:spcBef>
                        <a:spcAft>
                          <a:spcPts val="0"/>
                        </a:spcAft>
                      </a:pPr>
                      <a:r>
                        <a:rPr lang="en-US" sz="1200">
                          <a:effectLst/>
                          <a:latin typeface="Arial Black" panose="020B0A04020102020204" pitchFamily="34" charset="0"/>
                        </a:rPr>
                        <a:t>24 weeks</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9370" marR="0">
                        <a:lnSpc>
                          <a:spcPct val="107000"/>
                        </a:lnSpc>
                        <a:spcBef>
                          <a:spcPts val="200"/>
                        </a:spcBef>
                        <a:spcAft>
                          <a:spcPts val="0"/>
                        </a:spcAft>
                      </a:pPr>
                      <a:r>
                        <a:rPr lang="en-US" sz="1200">
                          <a:effectLst/>
                          <a:latin typeface="Arial Black" panose="020B0A04020102020204" pitchFamily="34" charset="0"/>
                        </a:rPr>
                        <a:t>Female C57Bl/6 J mice</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42900" marR="0" lvl="0" indent="-342900">
                        <a:lnSpc>
                          <a:spcPct val="107000"/>
                        </a:lnSpc>
                        <a:spcBef>
                          <a:spcPts val="155"/>
                        </a:spcBef>
                        <a:spcAft>
                          <a:spcPts val="0"/>
                        </a:spcAft>
                        <a:buSzPts val="800"/>
                        <a:buFont typeface="MS UI Gothic" panose="020B0600070205080204" pitchFamily="34" charset="-128"/>
                        <a:buChar char="✓"/>
                        <a:tabLst>
                          <a:tab pos="383540" algn="l"/>
                          <a:tab pos="1066165" algn="l"/>
                        </a:tabLst>
                      </a:pPr>
                      <a:r>
                        <a:rPr lang="en-US" sz="1200">
                          <a:effectLst/>
                          <a:latin typeface="Arial Black" panose="020B0A04020102020204" pitchFamily="34" charset="0"/>
                        </a:rPr>
                        <a:t>-	-</a:t>
                      </a:r>
                      <a:endParaRPr lang="en-US" sz="1200">
                        <a:effectLst/>
                        <a:latin typeface="Arial Black" panose="020B0A04020102020204" pitchFamily="34" charset="0"/>
                        <a:ea typeface="Times New Roman" panose="02020603050405020304" pitchFamily="18" charset="0"/>
                        <a:cs typeface="MS UI Gothic" panose="020B0600070205080204" pitchFamily="34" charset="-128"/>
                      </a:endParaRPr>
                    </a:p>
                  </a:txBody>
                  <a:tcPr marL="0" marR="0" marT="0" marB="0"/>
                </a:tc>
                <a:tc>
                  <a:txBody>
                    <a:bodyPr/>
                    <a:lstStyle/>
                    <a:p>
                      <a:pPr marL="38735" marR="0">
                        <a:lnSpc>
                          <a:spcPct val="107000"/>
                        </a:lnSpc>
                        <a:spcBef>
                          <a:spcPts val="190"/>
                        </a:spcBef>
                        <a:spcAft>
                          <a:spcPts val="0"/>
                        </a:spcAft>
                      </a:pPr>
                      <a:r>
                        <a:rPr lang="en-US" sz="1200">
                          <a:effectLst/>
                          <a:latin typeface="Arial Black" panose="020B0A04020102020204" pitchFamily="34" charset="0"/>
                        </a:rPr>
                        <a:t>-</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159391840"/>
                  </a:ext>
                </a:extLst>
              </a:tr>
              <a:tr h="623254">
                <a:tc>
                  <a:txBody>
                    <a:bodyPr/>
                    <a:lstStyle/>
                    <a:p>
                      <a:pPr marL="31750" marR="0">
                        <a:lnSpc>
                          <a:spcPct val="107000"/>
                        </a:lnSpc>
                        <a:spcBef>
                          <a:spcPts val="200"/>
                        </a:spcBef>
                        <a:spcAft>
                          <a:spcPts val="0"/>
                        </a:spcAft>
                      </a:pPr>
                      <a:r>
                        <a:rPr lang="en-US" sz="1200">
                          <a:effectLst/>
                          <a:latin typeface="Arial Black" panose="020B0A04020102020204" pitchFamily="34" charset="0"/>
                        </a:rPr>
                        <a:t>Davidson et al. [</a:t>
                      </a:r>
                      <a:r>
                        <a:rPr lang="en-US" sz="1200" u="sng">
                          <a:effectLst/>
                          <a:latin typeface="Arial Black" panose="020B0A04020102020204" pitchFamily="34" charset="0"/>
                          <a:hlinkClick r:id="rId2"/>
                        </a:rPr>
                        <a:t>113</a:t>
                      </a:r>
                      <a:r>
                        <a:rPr lang="en-US" sz="1200">
                          <a:effectLst/>
                          <a:latin typeface="Arial Black" panose="020B0A04020102020204" pitchFamily="34" charset="0"/>
                        </a:rPr>
                        <a:t>]</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0005" marR="0">
                        <a:lnSpc>
                          <a:spcPct val="107000"/>
                        </a:lnSpc>
                        <a:spcBef>
                          <a:spcPts val="200"/>
                        </a:spcBef>
                        <a:spcAft>
                          <a:spcPts val="0"/>
                        </a:spcAft>
                      </a:pPr>
                      <a:r>
                        <a:rPr lang="en-US" sz="1200">
                          <a:effectLst/>
                          <a:latin typeface="Arial Black" panose="020B0A04020102020204" pitchFamily="34" charset="0"/>
                        </a:rPr>
                        <a:t>High-fat diet</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0005" marR="0">
                        <a:lnSpc>
                          <a:spcPct val="107000"/>
                        </a:lnSpc>
                        <a:spcBef>
                          <a:spcPts val="200"/>
                        </a:spcBef>
                        <a:spcAft>
                          <a:spcPts val="0"/>
                        </a:spcAft>
                      </a:pPr>
                      <a:r>
                        <a:rPr lang="en-US" sz="1200">
                          <a:effectLst/>
                          <a:latin typeface="Arial Black" panose="020B0A04020102020204" pitchFamily="34" charset="0"/>
                        </a:rPr>
                        <a:t>24 weeks</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9370" marR="0">
                        <a:lnSpc>
                          <a:spcPct val="107000"/>
                        </a:lnSpc>
                        <a:spcBef>
                          <a:spcPts val="200"/>
                        </a:spcBef>
                        <a:spcAft>
                          <a:spcPts val="0"/>
                        </a:spcAft>
                      </a:pPr>
                      <a:r>
                        <a:rPr lang="en-US" sz="1200">
                          <a:effectLst/>
                          <a:latin typeface="Arial Black" panose="020B0A04020102020204" pitchFamily="34" charset="0"/>
                        </a:rPr>
                        <a:t>Male Sprague-Dawley rats</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1750" marR="0">
                        <a:lnSpc>
                          <a:spcPct val="107000"/>
                        </a:lnSpc>
                        <a:spcBef>
                          <a:spcPts val="155"/>
                        </a:spcBef>
                        <a:spcAft>
                          <a:spcPts val="0"/>
                        </a:spcAft>
                        <a:tabLst>
                          <a:tab pos="382905" algn="l"/>
                          <a:tab pos="1066165" algn="l"/>
                        </a:tabLst>
                      </a:pPr>
                      <a:r>
                        <a:rPr lang="en-US" sz="1200">
                          <a:effectLst/>
                          <a:latin typeface="Arial Black" panose="020B0A04020102020204" pitchFamily="34" charset="0"/>
                        </a:rPr>
                        <a:t>✓	✓	-</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735" marR="0">
                        <a:lnSpc>
                          <a:spcPct val="107000"/>
                        </a:lnSpc>
                        <a:spcBef>
                          <a:spcPts val="155"/>
                        </a:spcBef>
                        <a:spcAft>
                          <a:spcPts val="0"/>
                        </a:spcAft>
                      </a:pPr>
                      <a:r>
                        <a:rPr lang="en-US" sz="1200">
                          <a:effectLst/>
                          <a:latin typeface="Arial Black" panose="020B0A04020102020204" pitchFamily="34" charset="0"/>
                        </a:rPr>
                        <a:t>✓</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021344555"/>
                  </a:ext>
                </a:extLst>
              </a:tr>
              <a:tr h="623254">
                <a:tc>
                  <a:txBody>
                    <a:bodyPr/>
                    <a:lstStyle/>
                    <a:p>
                      <a:pPr marL="31750" marR="0">
                        <a:lnSpc>
                          <a:spcPct val="107000"/>
                        </a:lnSpc>
                        <a:spcBef>
                          <a:spcPts val="200"/>
                        </a:spcBef>
                        <a:spcAft>
                          <a:spcPts val="0"/>
                        </a:spcAft>
                      </a:pPr>
                      <a:r>
                        <a:rPr lang="en-US" sz="1200">
                          <a:effectLst/>
                          <a:latin typeface="Arial Black" panose="020B0A04020102020204" pitchFamily="34" charset="0"/>
                        </a:rPr>
                        <a:t>Pirih et al. [</a:t>
                      </a:r>
                      <a:r>
                        <a:rPr lang="en-US" sz="1200" u="sng">
                          <a:effectLst/>
                          <a:latin typeface="Arial Black" panose="020B0A04020102020204" pitchFamily="34" charset="0"/>
                          <a:hlinkClick r:id="rId2"/>
                        </a:rPr>
                        <a:t>114</a:t>
                      </a:r>
                      <a:r>
                        <a:rPr lang="en-US" sz="1200">
                          <a:effectLst/>
                          <a:latin typeface="Arial Black" panose="020B0A04020102020204" pitchFamily="34" charset="0"/>
                        </a:rPr>
                        <a:t>]</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0005" marR="0">
                        <a:lnSpc>
                          <a:spcPct val="107000"/>
                        </a:lnSpc>
                        <a:spcBef>
                          <a:spcPts val="200"/>
                        </a:spcBef>
                        <a:spcAft>
                          <a:spcPts val="0"/>
                        </a:spcAft>
                      </a:pPr>
                      <a:r>
                        <a:rPr lang="en-US" sz="1200">
                          <a:effectLst/>
                          <a:latin typeface="Arial Black" panose="020B0A04020102020204" pitchFamily="34" charset="0"/>
                        </a:rPr>
                        <a:t>High-fat diet</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0005" marR="0">
                        <a:lnSpc>
                          <a:spcPct val="107000"/>
                        </a:lnSpc>
                        <a:spcBef>
                          <a:spcPts val="200"/>
                        </a:spcBef>
                        <a:spcAft>
                          <a:spcPts val="0"/>
                        </a:spcAft>
                      </a:pPr>
                      <a:r>
                        <a:rPr lang="en-US" sz="1200">
                          <a:effectLst/>
                          <a:latin typeface="Arial Black" panose="020B0A04020102020204" pitchFamily="34" charset="0"/>
                        </a:rPr>
                        <a:t>13 weeks</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9370" marR="0">
                        <a:lnSpc>
                          <a:spcPct val="107000"/>
                        </a:lnSpc>
                        <a:spcBef>
                          <a:spcPts val="200"/>
                        </a:spcBef>
                        <a:spcAft>
                          <a:spcPts val="0"/>
                        </a:spcAft>
                      </a:pPr>
                      <a:r>
                        <a:rPr lang="en-US" sz="1200">
                          <a:effectLst/>
                          <a:latin typeface="Arial Black" panose="020B0A04020102020204" pitchFamily="34" charset="0"/>
                        </a:rPr>
                        <a:t>C57BL/6 mice (wild type)</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1750" marR="0">
                        <a:lnSpc>
                          <a:spcPct val="107000"/>
                        </a:lnSpc>
                        <a:spcBef>
                          <a:spcPts val="155"/>
                        </a:spcBef>
                        <a:spcAft>
                          <a:spcPts val="0"/>
                        </a:spcAft>
                        <a:tabLst>
                          <a:tab pos="382905" algn="l"/>
                          <a:tab pos="1066165" algn="l"/>
                        </a:tabLst>
                      </a:pPr>
                      <a:r>
                        <a:rPr lang="en-US" sz="1200">
                          <a:effectLst/>
                          <a:latin typeface="Arial Black" panose="020B0A04020102020204" pitchFamily="34" charset="0"/>
                        </a:rPr>
                        <a:t>-	✗	-</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735" marR="0">
                        <a:lnSpc>
                          <a:spcPct val="107000"/>
                        </a:lnSpc>
                        <a:spcBef>
                          <a:spcPts val="155"/>
                        </a:spcBef>
                        <a:spcAft>
                          <a:spcPts val="0"/>
                        </a:spcAft>
                      </a:pPr>
                      <a:r>
                        <a:rPr lang="en-US" sz="1200">
                          <a:effectLst/>
                          <a:latin typeface="Arial Black" panose="020B0A04020102020204" pitchFamily="34" charset="0"/>
                        </a:rPr>
                        <a:t>✓</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207202072"/>
                  </a:ext>
                </a:extLst>
              </a:tr>
              <a:tr h="1130419">
                <a:tc>
                  <a:txBody>
                    <a:bodyPr/>
                    <a:lstStyle/>
                    <a:p>
                      <a:pPr marL="31750" marR="0">
                        <a:lnSpc>
                          <a:spcPct val="107000"/>
                        </a:lnSpc>
                        <a:spcBef>
                          <a:spcPts val="0"/>
                        </a:spcBef>
                        <a:spcAft>
                          <a:spcPts val="0"/>
                        </a:spcAft>
                      </a:pPr>
                      <a:r>
                        <a:rPr lang="en-US" sz="1200">
                          <a:effectLst/>
                          <a:latin typeface="Arial Black" panose="020B0A04020102020204" pitchFamily="34" charset="0"/>
                        </a:rPr>
                        <a:t> </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1750" marR="0">
                        <a:lnSpc>
                          <a:spcPct val="107000"/>
                        </a:lnSpc>
                        <a:spcBef>
                          <a:spcPts val="0"/>
                        </a:spcBef>
                        <a:spcAft>
                          <a:spcPts val="0"/>
                        </a:spcAft>
                      </a:pPr>
                      <a:r>
                        <a:rPr lang="en-US" sz="1200">
                          <a:effectLst/>
                          <a:latin typeface="Arial Black" panose="020B0A04020102020204" pitchFamily="34" charset="0"/>
                        </a:rPr>
                        <a:t> </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1750" marR="0">
                        <a:lnSpc>
                          <a:spcPct val="107000"/>
                        </a:lnSpc>
                        <a:spcBef>
                          <a:spcPts val="0"/>
                        </a:spcBef>
                        <a:spcAft>
                          <a:spcPts val="0"/>
                        </a:spcAft>
                      </a:pPr>
                      <a:r>
                        <a:rPr lang="en-US" sz="1200">
                          <a:effectLst/>
                          <a:latin typeface="Arial Black" panose="020B0A04020102020204" pitchFamily="34" charset="0"/>
                        </a:rPr>
                        <a:t> </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9370" marR="552450">
                        <a:lnSpc>
                          <a:spcPct val="96000"/>
                        </a:lnSpc>
                        <a:spcBef>
                          <a:spcPts val="220"/>
                        </a:spcBef>
                        <a:spcAft>
                          <a:spcPts val="0"/>
                        </a:spcAft>
                      </a:pPr>
                      <a:r>
                        <a:rPr lang="en-US" sz="1200">
                          <a:effectLst/>
                          <a:latin typeface="Arial Black" panose="020B0A04020102020204" pitchFamily="34" charset="0"/>
                        </a:rPr>
                        <a:t>Hyperlipidemic (Ldlr−/−) mice</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1750" marR="0">
                        <a:lnSpc>
                          <a:spcPct val="107000"/>
                        </a:lnSpc>
                        <a:spcBef>
                          <a:spcPts val="155"/>
                        </a:spcBef>
                        <a:spcAft>
                          <a:spcPts val="0"/>
                        </a:spcAft>
                        <a:tabLst>
                          <a:tab pos="382905" algn="l"/>
                          <a:tab pos="1066165" algn="l"/>
                        </a:tabLst>
                      </a:pPr>
                      <a:r>
                        <a:rPr lang="en-US" sz="1200">
                          <a:effectLst/>
                          <a:latin typeface="Arial Black" panose="020B0A04020102020204" pitchFamily="34" charset="0"/>
                        </a:rPr>
                        <a:t>-	✓	-</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735" marR="0">
                        <a:lnSpc>
                          <a:spcPct val="107000"/>
                        </a:lnSpc>
                        <a:spcBef>
                          <a:spcPts val="155"/>
                        </a:spcBef>
                        <a:spcAft>
                          <a:spcPts val="0"/>
                        </a:spcAft>
                      </a:pPr>
                      <a:r>
                        <a:rPr lang="en-US" sz="1200">
                          <a:effectLst/>
                          <a:latin typeface="Arial Black" panose="020B0A04020102020204" pitchFamily="34" charset="0"/>
                        </a:rPr>
                        <a:t>✓</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496049513"/>
                  </a:ext>
                </a:extLst>
              </a:tr>
              <a:tr h="718608">
                <a:tc>
                  <a:txBody>
                    <a:bodyPr/>
                    <a:lstStyle/>
                    <a:p>
                      <a:pPr marL="31750" marR="0">
                        <a:lnSpc>
                          <a:spcPct val="107000"/>
                        </a:lnSpc>
                        <a:spcBef>
                          <a:spcPts val="200"/>
                        </a:spcBef>
                        <a:spcAft>
                          <a:spcPts val="0"/>
                        </a:spcAft>
                      </a:pPr>
                      <a:r>
                        <a:rPr lang="en-US" sz="1200">
                          <a:effectLst/>
                          <a:latin typeface="Arial Black" panose="020B0A04020102020204" pitchFamily="34" charset="0"/>
                        </a:rPr>
                        <a:t>Podrini et al. [</a:t>
                      </a:r>
                      <a:r>
                        <a:rPr lang="en-US" sz="1200" u="sng">
                          <a:effectLst/>
                          <a:latin typeface="Arial Black" panose="020B0A04020102020204" pitchFamily="34" charset="0"/>
                          <a:hlinkClick r:id="rId2"/>
                        </a:rPr>
                        <a:t>115</a:t>
                      </a:r>
                      <a:r>
                        <a:rPr lang="en-US" sz="1200">
                          <a:effectLst/>
                          <a:latin typeface="Arial Black" panose="020B0A04020102020204" pitchFamily="34" charset="0"/>
                        </a:rPr>
                        <a:t>]</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0005" marR="0">
                        <a:lnSpc>
                          <a:spcPct val="107000"/>
                        </a:lnSpc>
                        <a:spcBef>
                          <a:spcPts val="200"/>
                        </a:spcBef>
                        <a:spcAft>
                          <a:spcPts val="0"/>
                        </a:spcAft>
                      </a:pPr>
                      <a:r>
                        <a:rPr lang="en-US" sz="1200">
                          <a:effectLst/>
                          <a:latin typeface="Arial Black" panose="020B0A04020102020204" pitchFamily="34" charset="0"/>
                        </a:rPr>
                        <a:t>High-fat diet</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0005" marR="0">
                        <a:lnSpc>
                          <a:spcPct val="107000"/>
                        </a:lnSpc>
                        <a:spcBef>
                          <a:spcPts val="200"/>
                        </a:spcBef>
                        <a:spcAft>
                          <a:spcPts val="0"/>
                        </a:spcAft>
                      </a:pPr>
                      <a:r>
                        <a:rPr lang="en-US" sz="1200">
                          <a:effectLst/>
                          <a:latin typeface="Arial Black" panose="020B0A04020102020204" pitchFamily="34" charset="0"/>
                        </a:rPr>
                        <a:t>12 weeks</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9370" marR="0">
                        <a:lnSpc>
                          <a:spcPct val="107000"/>
                        </a:lnSpc>
                        <a:spcBef>
                          <a:spcPts val="200"/>
                        </a:spcBef>
                        <a:spcAft>
                          <a:spcPts val="0"/>
                        </a:spcAft>
                      </a:pPr>
                      <a:r>
                        <a:rPr lang="en-US" sz="1200">
                          <a:effectLst/>
                          <a:latin typeface="Arial Black" panose="020B0A04020102020204" pitchFamily="34" charset="0"/>
                        </a:rPr>
                        <a:t>Female C57BL/6NTac mice</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1750" marR="0">
                        <a:lnSpc>
                          <a:spcPct val="107000"/>
                        </a:lnSpc>
                        <a:spcBef>
                          <a:spcPts val="155"/>
                        </a:spcBef>
                        <a:spcAft>
                          <a:spcPts val="0"/>
                        </a:spcAft>
                        <a:tabLst>
                          <a:tab pos="382905" algn="l"/>
                          <a:tab pos="1066165" algn="l"/>
                        </a:tabLst>
                      </a:pPr>
                      <a:r>
                        <a:rPr lang="en-US" sz="1200">
                          <a:effectLst/>
                          <a:latin typeface="Arial Black" panose="020B0A04020102020204" pitchFamily="34" charset="0"/>
                        </a:rPr>
                        <a:t>✓	✓	-</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735" marR="0">
                        <a:lnSpc>
                          <a:spcPct val="107000"/>
                        </a:lnSpc>
                        <a:spcBef>
                          <a:spcPts val="155"/>
                        </a:spcBef>
                        <a:spcAft>
                          <a:spcPts val="0"/>
                        </a:spcAft>
                      </a:pPr>
                      <a:r>
                        <a:rPr lang="en-US" sz="1200">
                          <a:effectLst/>
                          <a:latin typeface="Arial Black" panose="020B0A04020102020204" pitchFamily="34" charset="0"/>
                        </a:rPr>
                        <a:t>✓</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222379334"/>
                  </a:ext>
                </a:extLst>
              </a:tr>
              <a:tr h="475442">
                <a:tc>
                  <a:txBody>
                    <a:bodyPr/>
                    <a:lstStyle/>
                    <a:p>
                      <a:pPr marL="31750" marR="0">
                        <a:lnSpc>
                          <a:spcPct val="107000"/>
                        </a:lnSpc>
                        <a:spcBef>
                          <a:spcPts val="200"/>
                        </a:spcBef>
                        <a:spcAft>
                          <a:spcPts val="0"/>
                        </a:spcAft>
                      </a:pPr>
                      <a:r>
                        <a:rPr lang="en-US" sz="1200">
                          <a:effectLst/>
                          <a:latin typeface="Arial Black" panose="020B0A04020102020204" pitchFamily="34" charset="0"/>
                        </a:rPr>
                        <a:t>Xu et al. [</a:t>
                      </a:r>
                      <a:r>
                        <a:rPr lang="en-US" sz="1200" u="sng">
                          <a:effectLst/>
                          <a:latin typeface="Arial Black" panose="020B0A04020102020204" pitchFamily="34" charset="0"/>
                          <a:hlinkClick r:id="rId2"/>
                        </a:rPr>
                        <a:t>57</a:t>
                      </a:r>
                      <a:r>
                        <a:rPr lang="en-US" sz="1200">
                          <a:effectLst/>
                          <a:latin typeface="Arial Black" panose="020B0A04020102020204" pitchFamily="34" charset="0"/>
                        </a:rPr>
                        <a:t>]</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0005" marR="0">
                        <a:lnSpc>
                          <a:spcPct val="107000"/>
                        </a:lnSpc>
                        <a:spcBef>
                          <a:spcPts val="200"/>
                        </a:spcBef>
                        <a:spcAft>
                          <a:spcPts val="0"/>
                        </a:spcAft>
                      </a:pPr>
                      <a:r>
                        <a:rPr lang="en-US" sz="1200">
                          <a:effectLst/>
                          <a:latin typeface="Arial Black" panose="020B0A04020102020204" pitchFamily="34" charset="0"/>
                        </a:rPr>
                        <a:t>High-fat diet</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9370" marR="0">
                        <a:lnSpc>
                          <a:spcPct val="107000"/>
                        </a:lnSpc>
                        <a:spcBef>
                          <a:spcPts val="200"/>
                        </a:spcBef>
                        <a:spcAft>
                          <a:spcPts val="0"/>
                        </a:spcAft>
                      </a:pPr>
                      <a:r>
                        <a:rPr lang="en-US" sz="1200">
                          <a:effectLst/>
                          <a:latin typeface="Arial Black" panose="020B0A04020102020204" pitchFamily="34" charset="0"/>
                        </a:rPr>
                        <a:t>12 weeks</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9370" marR="0">
                        <a:lnSpc>
                          <a:spcPct val="107000"/>
                        </a:lnSpc>
                        <a:spcBef>
                          <a:spcPts val="200"/>
                        </a:spcBef>
                        <a:spcAft>
                          <a:spcPts val="0"/>
                        </a:spcAft>
                      </a:pPr>
                      <a:r>
                        <a:rPr lang="en-US" sz="1200">
                          <a:effectLst/>
                          <a:latin typeface="Arial Black" panose="020B0A04020102020204" pitchFamily="34" charset="0"/>
                        </a:rPr>
                        <a:t>Male C57BL/6 mice</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42900" marR="0" lvl="0" indent="-342900">
                        <a:lnSpc>
                          <a:spcPct val="107000"/>
                        </a:lnSpc>
                        <a:spcBef>
                          <a:spcPts val="155"/>
                        </a:spcBef>
                        <a:spcAft>
                          <a:spcPts val="0"/>
                        </a:spcAft>
                        <a:buSzPts val="800"/>
                        <a:buFont typeface="MS UI Gothic" panose="020B0600070205080204" pitchFamily="34" charset="-128"/>
                        <a:buChar char="✓"/>
                        <a:tabLst>
                          <a:tab pos="383540" algn="l"/>
                          <a:tab pos="1066165" algn="l"/>
                        </a:tabLst>
                      </a:pPr>
                      <a:r>
                        <a:rPr lang="en-US" sz="1200">
                          <a:effectLst/>
                          <a:latin typeface="Arial Black" panose="020B0A04020102020204" pitchFamily="34" charset="0"/>
                        </a:rPr>
                        <a:t>-	-</a:t>
                      </a:r>
                      <a:endParaRPr lang="en-US" sz="1200">
                        <a:effectLst/>
                        <a:latin typeface="Arial Black" panose="020B0A04020102020204" pitchFamily="34" charset="0"/>
                        <a:ea typeface="Times New Roman" panose="02020603050405020304" pitchFamily="18" charset="0"/>
                        <a:cs typeface="MS UI Gothic" panose="020B0600070205080204" pitchFamily="34" charset="-128"/>
                      </a:endParaRPr>
                    </a:p>
                  </a:txBody>
                  <a:tcPr marL="0" marR="0" marT="0" marB="0"/>
                </a:tc>
                <a:tc>
                  <a:txBody>
                    <a:bodyPr/>
                    <a:lstStyle/>
                    <a:p>
                      <a:pPr marL="38735" marR="0">
                        <a:lnSpc>
                          <a:spcPct val="107000"/>
                        </a:lnSpc>
                        <a:spcBef>
                          <a:spcPts val="190"/>
                        </a:spcBef>
                        <a:spcAft>
                          <a:spcPts val="0"/>
                        </a:spcAft>
                      </a:pPr>
                      <a:r>
                        <a:rPr lang="en-US" sz="1200">
                          <a:effectLst/>
                          <a:latin typeface="Arial Black" panose="020B0A04020102020204" pitchFamily="34" charset="0"/>
                        </a:rPr>
                        <a:t>-</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221286628"/>
                  </a:ext>
                </a:extLst>
              </a:tr>
              <a:tr h="475442">
                <a:tc>
                  <a:txBody>
                    <a:bodyPr/>
                    <a:lstStyle/>
                    <a:p>
                      <a:pPr marL="31750" marR="0">
                        <a:lnSpc>
                          <a:spcPct val="107000"/>
                        </a:lnSpc>
                        <a:spcBef>
                          <a:spcPts val="200"/>
                        </a:spcBef>
                        <a:spcAft>
                          <a:spcPts val="0"/>
                        </a:spcAft>
                      </a:pPr>
                      <a:r>
                        <a:rPr lang="en-US" sz="1200">
                          <a:effectLst/>
                          <a:latin typeface="Arial Black" panose="020B0A04020102020204" pitchFamily="34" charset="0"/>
                        </a:rPr>
                        <a:t>Fujita and Maki [</a:t>
                      </a:r>
                      <a:r>
                        <a:rPr lang="en-US" sz="1200" u="sng">
                          <a:effectLst/>
                          <a:latin typeface="Arial Black" panose="020B0A04020102020204" pitchFamily="34" charset="0"/>
                          <a:hlinkClick r:id="rId2"/>
                        </a:rPr>
                        <a:t>24</a:t>
                      </a:r>
                      <a:r>
                        <a:rPr lang="en-US" sz="1200">
                          <a:effectLst/>
                          <a:latin typeface="Arial Black" panose="020B0A04020102020204" pitchFamily="34" charset="0"/>
                        </a:rPr>
                        <a:t>]</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0005" marR="0">
                        <a:lnSpc>
                          <a:spcPct val="107000"/>
                        </a:lnSpc>
                        <a:spcBef>
                          <a:spcPts val="200"/>
                        </a:spcBef>
                        <a:spcAft>
                          <a:spcPts val="0"/>
                        </a:spcAft>
                      </a:pPr>
                      <a:r>
                        <a:rPr lang="en-US" sz="1200">
                          <a:effectLst/>
                          <a:latin typeface="Arial Black" panose="020B0A04020102020204" pitchFamily="34" charset="0"/>
                        </a:rPr>
                        <a:t>High-fat diet</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0005" marR="0">
                        <a:lnSpc>
                          <a:spcPct val="107000"/>
                        </a:lnSpc>
                        <a:spcBef>
                          <a:spcPts val="200"/>
                        </a:spcBef>
                        <a:spcAft>
                          <a:spcPts val="0"/>
                        </a:spcAft>
                      </a:pPr>
                      <a:r>
                        <a:rPr lang="en-US" sz="1200">
                          <a:effectLst/>
                          <a:latin typeface="Arial Black" panose="020B0A04020102020204" pitchFamily="34" charset="0"/>
                        </a:rPr>
                        <a:t>4 weeks</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9370" marR="0">
                        <a:lnSpc>
                          <a:spcPct val="107000"/>
                        </a:lnSpc>
                        <a:spcBef>
                          <a:spcPts val="200"/>
                        </a:spcBef>
                        <a:spcAft>
                          <a:spcPts val="0"/>
                        </a:spcAft>
                      </a:pPr>
                      <a:r>
                        <a:rPr lang="en-US" sz="1200">
                          <a:effectLst/>
                          <a:latin typeface="Arial Black" panose="020B0A04020102020204" pitchFamily="34" charset="0"/>
                        </a:rPr>
                        <a:t>Male C57BL/6 J mice</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42900" marR="0" lvl="0" indent="-342900">
                        <a:lnSpc>
                          <a:spcPct val="107000"/>
                        </a:lnSpc>
                        <a:spcBef>
                          <a:spcPts val="150"/>
                        </a:spcBef>
                        <a:spcAft>
                          <a:spcPts val="0"/>
                        </a:spcAft>
                        <a:buSzPts val="800"/>
                        <a:buFont typeface="MS UI Gothic" panose="020B0600070205080204" pitchFamily="34" charset="-128"/>
                        <a:buChar char="✓"/>
                        <a:tabLst>
                          <a:tab pos="383540" algn="l"/>
                          <a:tab pos="1066165" algn="l"/>
                        </a:tabLst>
                      </a:pPr>
                      <a:r>
                        <a:rPr lang="en-US" sz="1200">
                          <a:effectLst/>
                          <a:latin typeface="Arial Black" panose="020B0A04020102020204" pitchFamily="34" charset="0"/>
                        </a:rPr>
                        <a:t>-	-</a:t>
                      </a:r>
                      <a:endParaRPr lang="en-US" sz="1200">
                        <a:effectLst/>
                        <a:latin typeface="Arial Black" panose="020B0A04020102020204" pitchFamily="34" charset="0"/>
                        <a:ea typeface="Times New Roman" panose="02020603050405020304" pitchFamily="18" charset="0"/>
                        <a:cs typeface="MS UI Gothic" panose="020B0600070205080204" pitchFamily="34" charset="-128"/>
                      </a:endParaRPr>
                    </a:p>
                  </a:txBody>
                  <a:tcPr marL="0" marR="0" marT="0" marB="0"/>
                </a:tc>
                <a:tc>
                  <a:txBody>
                    <a:bodyPr/>
                    <a:lstStyle/>
                    <a:p>
                      <a:pPr marL="38735" marR="0">
                        <a:lnSpc>
                          <a:spcPct val="107000"/>
                        </a:lnSpc>
                        <a:spcBef>
                          <a:spcPts val="150"/>
                        </a:spcBef>
                        <a:spcAft>
                          <a:spcPts val="0"/>
                        </a:spcAft>
                      </a:pPr>
                      <a:r>
                        <a:rPr lang="en-US" sz="1200">
                          <a:effectLst/>
                          <a:latin typeface="Arial Black" panose="020B0A04020102020204" pitchFamily="34" charset="0"/>
                        </a:rPr>
                        <a:t>✓</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67409100"/>
                  </a:ext>
                </a:extLst>
              </a:tr>
              <a:tr h="623254">
                <a:tc>
                  <a:txBody>
                    <a:bodyPr/>
                    <a:lstStyle/>
                    <a:p>
                      <a:pPr marL="31750" marR="0">
                        <a:lnSpc>
                          <a:spcPct val="107000"/>
                        </a:lnSpc>
                        <a:spcBef>
                          <a:spcPts val="200"/>
                        </a:spcBef>
                        <a:spcAft>
                          <a:spcPts val="0"/>
                        </a:spcAft>
                      </a:pPr>
                      <a:r>
                        <a:rPr lang="en-US" sz="1200">
                          <a:effectLst/>
                          <a:latin typeface="Arial Black" panose="020B0A04020102020204" pitchFamily="34" charset="0"/>
                        </a:rPr>
                        <a:t>Gancheva et al. [</a:t>
                      </a:r>
                      <a:r>
                        <a:rPr lang="en-US" sz="1200" u="sng">
                          <a:effectLst/>
                          <a:latin typeface="Arial Black" panose="020B0A04020102020204" pitchFamily="34" charset="0"/>
                          <a:hlinkClick r:id="rId2"/>
                        </a:rPr>
                        <a:t>116</a:t>
                      </a:r>
                      <a:r>
                        <a:rPr lang="en-US" sz="1200">
                          <a:effectLst/>
                          <a:latin typeface="Arial Black" panose="020B0A04020102020204" pitchFamily="34" charset="0"/>
                        </a:rPr>
                        <a:t>]</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0005" marR="0">
                        <a:lnSpc>
                          <a:spcPct val="107000"/>
                        </a:lnSpc>
                        <a:spcBef>
                          <a:spcPts val="200"/>
                        </a:spcBef>
                        <a:spcAft>
                          <a:spcPts val="0"/>
                        </a:spcAft>
                      </a:pPr>
                      <a:r>
                        <a:rPr lang="en-US" sz="1200">
                          <a:effectLst/>
                          <a:latin typeface="Arial Black" panose="020B0A04020102020204" pitchFamily="34" charset="0"/>
                        </a:rPr>
                        <a:t>High-fat diet</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9370" marR="0">
                        <a:lnSpc>
                          <a:spcPct val="107000"/>
                        </a:lnSpc>
                        <a:spcBef>
                          <a:spcPts val="200"/>
                        </a:spcBef>
                        <a:spcAft>
                          <a:spcPts val="0"/>
                        </a:spcAft>
                      </a:pPr>
                      <a:r>
                        <a:rPr lang="en-US" sz="1200">
                          <a:effectLst/>
                          <a:latin typeface="Arial Black" panose="020B0A04020102020204" pitchFamily="34" charset="0"/>
                        </a:rPr>
                        <a:t>8 weeks</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9370" marR="0">
                        <a:lnSpc>
                          <a:spcPct val="107000"/>
                        </a:lnSpc>
                        <a:spcBef>
                          <a:spcPts val="200"/>
                        </a:spcBef>
                        <a:spcAft>
                          <a:spcPts val="0"/>
                        </a:spcAft>
                      </a:pPr>
                      <a:r>
                        <a:rPr lang="en-US" sz="1200">
                          <a:effectLst/>
                          <a:latin typeface="Arial Black" panose="020B0A04020102020204" pitchFamily="34" charset="0"/>
                        </a:rPr>
                        <a:t>Male Wistar rats</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1750" marR="0">
                        <a:lnSpc>
                          <a:spcPct val="107000"/>
                        </a:lnSpc>
                        <a:spcBef>
                          <a:spcPts val="155"/>
                        </a:spcBef>
                        <a:spcAft>
                          <a:spcPts val="0"/>
                        </a:spcAft>
                        <a:tabLst>
                          <a:tab pos="382905" algn="l"/>
                          <a:tab pos="1066165" algn="l"/>
                        </a:tabLst>
                      </a:pPr>
                      <a:r>
                        <a:rPr lang="en-US" sz="1200">
                          <a:effectLst/>
                          <a:latin typeface="Arial Black" panose="020B0A04020102020204" pitchFamily="34" charset="0"/>
                        </a:rPr>
                        <a:t>✓	✓	-</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735" marR="0">
                        <a:lnSpc>
                          <a:spcPct val="107000"/>
                        </a:lnSpc>
                        <a:spcBef>
                          <a:spcPts val="155"/>
                        </a:spcBef>
                        <a:spcAft>
                          <a:spcPts val="0"/>
                        </a:spcAft>
                      </a:pPr>
                      <a:r>
                        <a:rPr lang="en-US" sz="1200">
                          <a:effectLst/>
                          <a:latin typeface="Arial Black" panose="020B0A04020102020204" pitchFamily="34" charset="0"/>
                        </a:rPr>
                        <a:t>✓</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273077747"/>
                  </a:ext>
                </a:extLst>
              </a:tr>
              <a:tr h="475442">
                <a:tc>
                  <a:txBody>
                    <a:bodyPr/>
                    <a:lstStyle/>
                    <a:p>
                      <a:pPr marL="31750" marR="0">
                        <a:lnSpc>
                          <a:spcPct val="107000"/>
                        </a:lnSpc>
                        <a:spcBef>
                          <a:spcPts val="200"/>
                        </a:spcBef>
                        <a:spcAft>
                          <a:spcPts val="0"/>
                        </a:spcAft>
                      </a:pPr>
                      <a:r>
                        <a:rPr lang="en-US" sz="1200">
                          <a:effectLst/>
                          <a:latin typeface="Arial Black" panose="020B0A04020102020204" pitchFamily="34" charset="0"/>
                        </a:rPr>
                        <a:t>Li et al. [</a:t>
                      </a:r>
                      <a:r>
                        <a:rPr lang="en-US" sz="1200" u="sng">
                          <a:effectLst/>
                          <a:latin typeface="Arial Black" panose="020B0A04020102020204" pitchFamily="34" charset="0"/>
                          <a:hlinkClick r:id="rId2"/>
                        </a:rPr>
                        <a:t>62</a:t>
                      </a:r>
                      <a:r>
                        <a:rPr lang="en-US" sz="1200">
                          <a:effectLst/>
                          <a:latin typeface="Arial Black" panose="020B0A04020102020204" pitchFamily="34" charset="0"/>
                        </a:rPr>
                        <a:t>]</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0005" marR="0">
                        <a:lnSpc>
                          <a:spcPct val="107000"/>
                        </a:lnSpc>
                        <a:spcBef>
                          <a:spcPts val="200"/>
                        </a:spcBef>
                        <a:spcAft>
                          <a:spcPts val="0"/>
                        </a:spcAft>
                      </a:pPr>
                      <a:r>
                        <a:rPr lang="en-US" sz="1200">
                          <a:effectLst/>
                          <a:latin typeface="Arial Black" panose="020B0A04020102020204" pitchFamily="34" charset="0"/>
                        </a:rPr>
                        <a:t>High-fat diet</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0005" marR="0">
                        <a:lnSpc>
                          <a:spcPct val="107000"/>
                        </a:lnSpc>
                        <a:spcBef>
                          <a:spcPts val="200"/>
                        </a:spcBef>
                        <a:spcAft>
                          <a:spcPts val="0"/>
                        </a:spcAft>
                      </a:pPr>
                      <a:r>
                        <a:rPr lang="en-US" sz="1200">
                          <a:effectLst/>
                          <a:latin typeface="Arial Black" panose="020B0A04020102020204" pitchFamily="34" charset="0"/>
                        </a:rPr>
                        <a:t>16 weeks</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9370" marR="0">
                        <a:lnSpc>
                          <a:spcPct val="107000"/>
                        </a:lnSpc>
                        <a:spcBef>
                          <a:spcPts val="200"/>
                        </a:spcBef>
                        <a:spcAft>
                          <a:spcPts val="0"/>
                        </a:spcAft>
                      </a:pPr>
                      <a:r>
                        <a:rPr lang="en-US" sz="1200">
                          <a:effectLst/>
                          <a:latin typeface="Arial Black" panose="020B0A04020102020204" pitchFamily="34" charset="0"/>
                        </a:rPr>
                        <a:t>Male C57BL/6 mice</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1750" marR="0">
                        <a:lnSpc>
                          <a:spcPct val="107000"/>
                        </a:lnSpc>
                        <a:spcBef>
                          <a:spcPts val="155"/>
                        </a:spcBef>
                        <a:spcAft>
                          <a:spcPts val="0"/>
                        </a:spcAft>
                        <a:tabLst>
                          <a:tab pos="382905" algn="l"/>
                          <a:tab pos="1066165" algn="l"/>
                        </a:tabLst>
                      </a:pPr>
                      <a:r>
                        <a:rPr lang="en-US" sz="1200" dirty="0">
                          <a:effectLst/>
                          <a:latin typeface="Arial Black" panose="020B0A04020102020204" pitchFamily="34" charset="0"/>
                        </a:rPr>
                        <a:t>✓	✓	-</a:t>
                      </a:r>
                      <a:endParaRPr lang="en-US" sz="1200" dirty="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735" marR="0">
                        <a:lnSpc>
                          <a:spcPct val="107000"/>
                        </a:lnSpc>
                        <a:spcBef>
                          <a:spcPts val="155"/>
                        </a:spcBef>
                        <a:spcAft>
                          <a:spcPts val="0"/>
                        </a:spcAft>
                      </a:pPr>
                      <a:r>
                        <a:rPr lang="en-US" sz="1200">
                          <a:effectLst/>
                          <a:latin typeface="Arial Black" panose="020B0A04020102020204" pitchFamily="34" charset="0"/>
                        </a:rPr>
                        <a:t>✓</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456769485"/>
                  </a:ext>
                </a:extLst>
              </a:tr>
              <a:tr h="475442">
                <a:tc>
                  <a:txBody>
                    <a:bodyPr/>
                    <a:lstStyle/>
                    <a:p>
                      <a:pPr marL="31750" marR="0">
                        <a:lnSpc>
                          <a:spcPct val="107000"/>
                        </a:lnSpc>
                        <a:spcBef>
                          <a:spcPts val="195"/>
                        </a:spcBef>
                        <a:spcAft>
                          <a:spcPts val="0"/>
                        </a:spcAft>
                      </a:pPr>
                      <a:r>
                        <a:rPr lang="en-US" sz="1200">
                          <a:effectLst/>
                          <a:latin typeface="Arial Black" panose="020B0A04020102020204" pitchFamily="34" charset="0"/>
                        </a:rPr>
                        <a:t>Suman et al. [</a:t>
                      </a:r>
                      <a:r>
                        <a:rPr lang="en-US" sz="1200" u="sng">
                          <a:effectLst/>
                          <a:latin typeface="Arial Black" panose="020B0A04020102020204" pitchFamily="34" charset="0"/>
                          <a:hlinkClick r:id="rId2"/>
                        </a:rPr>
                        <a:t>23</a:t>
                      </a:r>
                      <a:r>
                        <a:rPr lang="en-US" sz="1200">
                          <a:effectLst/>
                          <a:latin typeface="Arial Black" panose="020B0A04020102020204" pitchFamily="34" charset="0"/>
                        </a:rPr>
                        <a:t>]</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0005" marR="0">
                        <a:lnSpc>
                          <a:spcPct val="107000"/>
                        </a:lnSpc>
                        <a:spcBef>
                          <a:spcPts val="195"/>
                        </a:spcBef>
                        <a:spcAft>
                          <a:spcPts val="0"/>
                        </a:spcAft>
                      </a:pPr>
                      <a:r>
                        <a:rPr lang="en-US" sz="1200">
                          <a:effectLst/>
                          <a:latin typeface="Arial Black" panose="020B0A04020102020204" pitchFamily="34" charset="0"/>
                        </a:rPr>
                        <a:t>High-fat diet</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0005" marR="0">
                        <a:lnSpc>
                          <a:spcPct val="107000"/>
                        </a:lnSpc>
                        <a:spcBef>
                          <a:spcPts val="195"/>
                        </a:spcBef>
                        <a:spcAft>
                          <a:spcPts val="0"/>
                        </a:spcAft>
                      </a:pPr>
                      <a:r>
                        <a:rPr lang="en-US" sz="1200">
                          <a:effectLst/>
                          <a:latin typeface="Arial Black" panose="020B0A04020102020204" pitchFamily="34" charset="0"/>
                        </a:rPr>
                        <a:t>10 weeks</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9370" marR="0">
                        <a:lnSpc>
                          <a:spcPct val="107000"/>
                        </a:lnSpc>
                        <a:spcBef>
                          <a:spcPts val="195"/>
                        </a:spcBef>
                        <a:spcAft>
                          <a:spcPts val="0"/>
                        </a:spcAft>
                      </a:pPr>
                      <a:r>
                        <a:rPr lang="en-US" sz="1200">
                          <a:effectLst/>
                          <a:latin typeface="Arial Black" panose="020B0A04020102020204" pitchFamily="34" charset="0"/>
                        </a:rPr>
                        <a:t>Male Wistar rats</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1750" marR="0">
                        <a:lnSpc>
                          <a:spcPct val="107000"/>
                        </a:lnSpc>
                        <a:spcBef>
                          <a:spcPts val="145"/>
                        </a:spcBef>
                        <a:spcAft>
                          <a:spcPts val="0"/>
                        </a:spcAft>
                        <a:tabLst>
                          <a:tab pos="382905" algn="l"/>
                          <a:tab pos="1066165" algn="l"/>
                        </a:tabLst>
                      </a:pPr>
                      <a:r>
                        <a:rPr lang="en-US" sz="1200">
                          <a:effectLst/>
                          <a:latin typeface="Arial Black" panose="020B0A04020102020204" pitchFamily="34" charset="0"/>
                        </a:rPr>
                        <a:t>✓	✓	✓</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735" marR="0">
                        <a:lnSpc>
                          <a:spcPct val="107000"/>
                        </a:lnSpc>
                        <a:spcBef>
                          <a:spcPts val="145"/>
                        </a:spcBef>
                        <a:spcAft>
                          <a:spcPts val="0"/>
                        </a:spcAft>
                      </a:pPr>
                      <a:r>
                        <a:rPr lang="en-US" sz="1200" dirty="0">
                          <a:effectLst/>
                          <a:latin typeface="Arial Black" panose="020B0A04020102020204" pitchFamily="34" charset="0"/>
                        </a:rPr>
                        <a:t>✓</a:t>
                      </a:r>
                      <a:endParaRPr lang="en-US" sz="1200" dirty="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118632852"/>
                  </a:ext>
                </a:extLst>
              </a:tr>
            </a:tbl>
          </a:graphicData>
        </a:graphic>
      </p:graphicFrame>
    </p:spTree>
    <p:extLst>
      <p:ext uri="{BB962C8B-B14F-4D97-AF65-F5344CB8AC3E}">
        <p14:creationId xmlns:p14="http://schemas.microsoft.com/office/powerpoint/2010/main" val="26581165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4349460-7E49-4A4F-A993-434FD7FD53D2}"/>
              </a:ext>
            </a:extLst>
          </p:cNvPr>
          <p:cNvGraphicFramePr>
            <a:graphicFrameLocks noGrp="1"/>
          </p:cNvGraphicFramePr>
          <p:nvPr>
            <p:extLst>
              <p:ext uri="{D42A27DB-BD31-4B8C-83A1-F6EECF244321}">
                <p14:modId xmlns:p14="http://schemas.microsoft.com/office/powerpoint/2010/main" val="1215956006"/>
              </p:ext>
            </p:extLst>
          </p:nvPr>
        </p:nvGraphicFramePr>
        <p:xfrm>
          <a:off x="685800" y="609600"/>
          <a:ext cx="7772399" cy="6020519"/>
        </p:xfrm>
        <a:graphic>
          <a:graphicData uri="http://schemas.openxmlformats.org/drawingml/2006/table">
            <a:tbl>
              <a:tblPr firstRow="1" firstCol="1" lastRow="1" lastCol="1" bandRow="1" bandCol="1">
                <a:tableStyleId>{5C22544A-7EE6-4342-B048-85BDC9FD1C3A}</a:tableStyleId>
              </a:tblPr>
              <a:tblGrid>
                <a:gridCol w="1352142">
                  <a:extLst>
                    <a:ext uri="{9D8B030D-6E8A-4147-A177-3AD203B41FA5}">
                      <a16:colId xmlns:a16="http://schemas.microsoft.com/office/drawing/2014/main" val="3474337262"/>
                    </a:ext>
                  </a:extLst>
                </a:gridCol>
                <a:gridCol w="1755526">
                  <a:extLst>
                    <a:ext uri="{9D8B030D-6E8A-4147-A177-3AD203B41FA5}">
                      <a16:colId xmlns:a16="http://schemas.microsoft.com/office/drawing/2014/main" val="1534451098"/>
                    </a:ext>
                  </a:extLst>
                </a:gridCol>
                <a:gridCol w="646221">
                  <a:extLst>
                    <a:ext uri="{9D8B030D-6E8A-4147-A177-3AD203B41FA5}">
                      <a16:colId xmlns:a16="http://schemas.microsoft.com/office/drawing/2014/main" val="1716799486"/>
                    </a:ext>
                  </a:extLst>
                </a:gridCol>
                <a:gridCol w="1172233">
                  <a:extLst>
                    <a:ext uri="{9D8B030D-6E8A-4147-A177-3AD203B41FA5}">
                      <a16:colId xmlns:a16="http://schemas.microsoft.com/office/drawing/2014/main" val="884837601"/>
                    </a:ext>
                  </a:extLst>
                </a:gridCol>
                <a:gridCol w="1372312">
                  <a:extLst>
                    <a:ext uri="{9D8B030D-6E8A-4147-A177-3AD203B41FA5}">
                      <a16:colId xmlns:a16="http://schemas.microsoft.com/office/drawing/2014/main" val="2410224327"/>
                    </a:ext>
                  </a:extLst>
                </a:gridCol>
                <a:gridCol w="758362">
                  <a:extLst>
                    <a:ext uri="{9D8B030D-6E8A-4147-A177-3AD203B41FA5}">
                      <a16:colId xmlns:a16="http://schemas.microsoft.com/office/drawing/2014/main" val="3471554985"/>
                    </a:ext>
                  </a:extLst>
                </a:gridCol>
                <a:gridCol w="715603">
                  <a:extLst>
                    <a:ext uri="{9D8B030D-6E8A-4147-A177-3AD203B41FA5}">
                      <a16:colId xmlns:a16="http://schemas.microsoft.com/office/drawing/2014/main" val="3655423776"/>
                    </a:ext>
                  </a:extLst>
                </a:gridCol>
              </a:tblGrid>
              <a:tr h="453066">
                <a:tc>
                  <a:txBody>
                    <a:bodyPr/>
                    <a:lstStyle/>
                    <a:p>
                      <a:pPr marL="31750" marR="0">
                        <a:lnSpc>
                          <a:spcPct val="107000"/>
                        </a:lnSpc>
                        <a:spcBef>
                          <a:spcPts val="145"/>
                        </a:spcBef>
                        <a:spcAft>
                          <a:spcPts val="0"/>
                        </a:spcAft>
                      </a:pPr>
                      <a:r>
                        <a:rPr lang="en-US" sz="1200">
                          <a:effectLst/>
                          <a:latin typeface="Arial Black" panose="020B0A04020102020204" pitchFamily="34" charset="0"/>
                        </a:rPr>
                        <a:t>Researchers (Year)</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6355" marR="0">
                        <a:lnSpc>
                          <a:spcPct val="107000"/>
                        </a:lnSpc>
                        <a:spcBef>
                          <a:spcPts val="145"/>
                        </a:spcBef>
                        <a:spcAft>
                          <a:spcPts val="0"/>
                        </a:spcAft>
                      </a:pPr>
                      <a:r>
                        <a:rPr lang="en-US" sz="1200">
                          <a:effectLst/>
                          <a:latin typeface="Arial Black" panose="020B0A04020102020204" pitchFamily="34" charset="0"/>
                        </a:rPr>
                        <a:t>Types of diet</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6355" marR="0">
                        <a:lnSpc>
                          <a:spcPct val="107000"/>
                        </a:lnSpc>
                        <a:spcBef>
                          <a:spcPts val="145"/>
                        </a:spcBef>
                        <a:spcAft>
                          <a:spcPts val="0"/>
                        </a:spcAft>
                      </a:pPr>
                      <a:r>
                        <a:rPr lang="en-US" sz="1200">
                          <a:effectLst/>
                          <a:latin typeface="Arial Black" panose="020B0A04020102020204" pitchFamily="34" charset="0"/>
                        </a:rPr>
                        <a:t>Treatment</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6990" marR="0">
                        <a:lnSpc>
                          <a:spcPct val="107000"/>
                        </a:lnSpc>
                        <a:spcBef>
                          <a:spcPts val="145"/>
                        </a:spcBef>
                        <a:spcAft>
                          <a:spcPts val="0"/>
                        </a:spcAft>
                      </a:pPr>
                      <a:r>
                        <a:rPr lang="en-US" sz="1200">
                          <a:effectLst/>
                          <a:latin typeface="Arial Black" panose="020B0A04020102020204" pitchFamily="34" charset="0"/>
                        </a:rPr>
                        <a:t>Strains of animal</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1270" marR="0">
                        <a:lnSpc>
                          <a:spcPct val="107000"/>
                        </a:lnSpc>
                        <a:spcBef>
                          <a:spcPts val="145"/>
                        </a:spcBef>
                        <a:spcAft>
                          <a:spcPts val="0"/>
                        </a:spcAft>
                      </a:pPr>
                      <a:r>
                        <a:rPr lang="en-US" sz="1200">
                          <a:effectLst/>
                          <a:latin typeface="Arial Black" panose="020B0A04020102020204" pitchFamily="34" charset="0"/>
                        </a:rPr>
                        <a:t>Components of</a:t>
                      </a:r>
                      <a:r>
                        <a:rPr lang="en-US" sz="1200" spc="-120">
                          <a:effectLst/>
                          <a:latin typeface="Arial Black" panose="020B0A04020102020204" pitchFamily="34" charset="0"/>
                        </a:rPr>
                        <a:t> </a:t>
                      </a:r>
                      <a:r>
                        <a:rPr lang="en-US" sz="1200">
                          <a:effectLst/>
                          <a:latin typeface="Arial Black" panose="020B0A04020102020204" pitchFamily="34" charset="0"/>
                        </a:rPr>
                        <a:t>metabolic</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19685" marR="0">
                        <a:lnSpc>
                          <a:spcPct val="107000"/>
                        </a:lnSpc>
                        <a:spcBef>
                          <a:spcPts val="145"/>
                        </a:spcBef>
                        <a:spcAft>
                          <a:spcPts val="0"/>
                        </a:spcAft>
                      </a:pPr>
                      <a:r>
                        <a:rPr lang="en-US" sz="1200">
                          <a:effectLst/>
                          <a:latin typeface="Arial Black" panose="020B0A04020102020204" pitchFamily="34" charset="0"/>
                        </a:rPr>
                        <a:t>syndrome</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1750" marR="0">
                        <a:lnSpc>
                          <a:spcPct val="107000"/>
                        </a:lnSpc>
                        <a:spcBef>
                          <a:spcPts val="0"/>
                        </a:spcBef>
                        <a:spcAft>
                          <a:spcPts val="0"/>
                        </a:spcAft>
                      </a:pPr>
                      <a:r>
                        <a:rPr lang="en-US" sz="1200">
                          <a:effectLst/>
                          <a:latin typeface="Arial Black" panose="020B0A04020102020204" pitchFamily="34" charset="0"/>
                        </a:rPr>
                        <a:t> </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685811685"/>
                  </a:ext>
                </a:extLst>
              </a:tr>
              <a:tr h="453066">
                <a:tc>
                  <a:txBody>
                    <a:bodyPr/>
                    <a:lstStyle/>
                    <a:p>
                      <a:pPr marL="31750" marR="0">
                        <a:lnSpc>
                          <a:spcPct val="107000"/>
                        </a:lnSpc>
                        <a:spcBef>
                          <a:spcPts val="0"/>
                        </a:spcBef>
                        <a:spcAft>
                          <a:spcPts val="0"/>
                        </a:spcAft>
                      </a:pPr>
                      <a:r>
                        <a:rPr lang="en-US" sz="1200">
                          <a:effectLst/>
                          <a:latin typeface="Arial Black" panose="020B0A04020102020204" pitchFamily="34" charset="0"/>
                        </a:rPr>
                        <a:t> </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1750" marR="0">
                        <a:lnSpc>
                          <a:spcPct val="107000"/>
                        </a:lnSpc>
                        <a:spcBef>
                          <a:spcPts val="0"/>
                        </a:spcBef>
                        <a:spcAft>
                          <a:spcPts val="0"/>
                        </a:spcAft>
                      </a:pPr>
                      <a:r>
                        <a:rPr lang="en-US" sz="1200">
                          <a:effectLst/>
                          <a:latin typeface="Arial Black" panose="020B0A04020102020204" pitchFamily="34" charset="0"/>
                        </a:rPr>
                        <a:t> </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6355" marR="0">
                        <a:lnSpc>
                          <a:spcPts val="645"/>
                        </a:lnSpc>
                        <a:spcBef>
                          <a:spcPts val="0"/>
                        </a:spcBef>
                        <a:spcAft>
                          <a:spcPts val="0"/>
                        </a:spcAft>
                      </a:pPr>
                      <a:r>
                        <a:rPr lang="en-US" sz="1200">
                          <a:effectLst/>
                          <a:latin typeface="Arial Black" panose="020B0A04020102020204" pitchFamily="34" charset="0"/>
                        </a:rPr>
                        <a:t>length</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1750" marR="0">
                        <a:lnSpc>
                          <a:spcPct val="107000"/>
                        </a:lnSpc>
                        <a:spcBef>
                          <a:spcPts val="0"/>
                        </a:spcBef>
                        <a:spcAft>
                          <a:spcPts val="0"/>
                        </a:spcAft>
                      </a:pPr>
                      <a:r>
                        <a:rPr lang="en-US" sz="1200">
                          <a:effectLst/>
                          <a:latin typeface="Arial Black" panose="020B0A04020102020204" pitchFamily="34" charset="0"/>
                        </a:rPr>
                        <a:t> </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1270" marR="0">
                        <a:lnSpc>
                          <a:spcPct val="107000"/>
                        </a:lnSpc>
                        <a:spcBef>
                          <a:spcPts val="145"/>
                        </a:spcBef>
                        <a:spcAft>
                          <a:spcPts val="0"/>
                        </a:spcAft>
                      </a:pPr>
                      <a:r>
                        <a:rPr lang="en-US" sz="1200">
                          <a:effectLst/>
                          <a:latin typeface="Arial Black" panose="020B0A04020102020204" pitchFamily="34" charset="0"/>
                        </a:rPr>
                        <a:t>Obesity Hyperglycemia</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13335" marR="0">
                        <a:lnSpc>
                          <a:spcPct val="107000"/>
                        </a:lnSpc>
                        <a:spcBef>
                          <a:spcPts val="145"/>
                        </a:spcBef>
                        <a:spcAft>
                          <a:spcPts val="0"/>
                        </a:spcAft>
                      </a:pPr>
                      <a:r>
                        <a:rPr lang="en-US" sz="1200">
                          <a:effectLst/>
                          <a:latin typeface="Arial Black" panose="020B0A04020102020204" pitchFamily="34" charset="0"/>
                        </a:rPr>
                        <a:t>Hypertension</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8260" marR="0">
                        <a:lnSpc>
                          <a:spcPct val="107000"/>
                        </a:lnSpc>
                        <a:spcBef>
                          <a:spcPts val="145"/>
                        </a:spcBef>
                        <a:spcAft>
                          <a:spcPts val="0"/>
                        </a:spcAft>
                      </a:pPr>
                      <a:r>
                        <a:rPr lang="en-US" sz="1200">
                          <a:effectLst/>
                          <a:latin typeface="Arial Black" panose="020B0A04020102020204" pitchFamily="34" charset="0"/>
                        </a:rPr>
                        <a:t>Dyslipidemia</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111781009"/>
                  </a:ext>
                </a:extLst>
              </a:tr>
              <a:tr h="453066">
                <a:tc>
                  <a:txBody>
                    <a:bodyPr/>
                    <a:lstStyle/>
                    <a:p>
                      <a:pPr marL="31750" marR="0">
                        <a:lnSpc>
                          <a:spcPct val="107000"/>
                        </a:lnSpc>
                        <a:spcBef>
                          <a:spcPts val="140"/>
                        </a:spcBef>
                        <a:spcAft>
                          <a:spcPts val="0"/>
                        </a:spcAft>
                      </a:pPr>
                      <a:r>
                        <a:rPr lang="en-US" sz="1200">
                          <a:effectLst/>
                          <a:latin typeface="Arial Black" panose="020B0A04020102020204" pitchFamily="34" charset="0"/>
                        </a:rPr>
                        <a:t>Poudyal et al. [</a:t>
                      </a:r>
                      <a:r>
                        <a:rPr lang="en-US" sz="1200" u="sng">
                          <a:effectLst/>
                          <a:latin typeface="Arial Black" panose="020B0A04020102020204" pitchFamily="34" charset="0"/>
                          <a:hlinkClick r:id="rId2"/>
                        </a:rPr>
                        <a:t>29</a:t>
                      </a:r>
                      <a:r>
                        <a:rPr lang="en-US" sz="1200">
                          <a:effectLst/>
                          <a:latin typeface="Arial Black" panose="020B0A04020102020204" pitchFamily="34" charset="0"/>
                        </a:rPr>
                        <a:t>]</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6355" marR="0">
                        <a:lnSpc>
                          <a:spcPct val="107000"/>
                        </a:lnSpc>
                        <a:spcBef>
                          <a:spcPts val="140"/>
                        </a:spcBef>
                        <a:spcAft>
                          <a:spcPts val="0"/>
                        </a:spcAft>
                      </a:pPr>
                      <a:r>
                        <a:rPr lang="en-US" sz="1200">
                          <a:effectLst/>
                          <a:latin typeface="Arial Black" panose="020B0A04020102020204" pitchFamily="34" charset="0"/>
                        </a:rPr>
                        <a:t>High-carbohydrate high-fat diet</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6355" marR="0">
                        <a:lnSpc>
                          <a:spcPct val="107000"/>
                        </a:lnSpc>
                        <a:spcBef>
                          <a:spcPts val="140"/>
                        </a:spcBef>
                        <a:spcAft>
                          <a:spcPts val="0"/>
                        </a:spcAft>
                      </a:pPr>
                      <a:r>
                        <a:rPr lang="en-US" sz="1200">
                          <a:effectLst/>
                          <a:latin typeface="Arial Black" panose="020B0A04020102020204" pitchFamily="34" charset="0"/>
                        </a:rPr>
                        <a:t>16 weeks</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6990" marR="0">
                        <a:lnSpc>
                          <a:spcPct val="107000"/>
                        </a:lnSpc>
                        <a:spcBef>
                          <a:spcPts val="140"/>
                        </a:spcBef>
                        <a:spcAft>
                          <a:spcPts val="0"/>
                        </a:spcAft>
                      </a:pPr>
                      <a:r>
                        <a:rPr lang="en-US" sz="1200">
                          <a:effectLst/>
                          <a:latin typeface="Arial Black" panose="020B0A04020102020204" pitchFamily="34" charset="0"/>
                        </a:rPr>
                        <a:t>Male Wistar rats</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1270" marR="0">
                        <a:lnSpc>
                          <a:spcPct val="107000"/>
                        </a:lnSpc>
                        <a:spcBef>
                          <a:spcPts val="90"/>
                        </a:spcBef>
                        <a:spcAft>
                          <a:spcPts val="0"/>
                        </a:spcAft>
                        <a:tabLst>
                          <a:tab pos="397510" algn="l"/>
                        </a:tabLst>
                      </a:pPr>
                      <a:r>
                        <a:rPr lang="en-US" sz="1200">
                          <a:effectLst/>
                          <a:latin typeface="Arial Black" panose="020B0A04020102020204" pitchFamily="34" charset="0"/>
                        </a:rPr>
                        <a:t>✓	✓</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13335" marR="0">
                        <a:lnSpc>
                          <a:spcPct val="107000"/>
                        </a:lnSpc>
                        <a:spcBef>
                          <a:spcPts val="90"/>
                        </a:spcBef>
                        <a:spcAft>
                          <a:spcPts val="0"/>
                        </a:spcAft>
                      </a:pPr>
                      <a:r>
                        <a:rPr lang="en-US" sz="1200">
                          <a:effectLst/>
                          <a:latin typeface="Arial Black" panose="020B0A04020102020204" pitchFamily="34" charset="0"/>
                        </a:rPr>
                        <a:t>✓</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8260" marR="0">
                        <a:lnSpc>
                          <a:spcPct val="107000"/>
                        </a:lnSpc>
                        <a:spcBef>
                          <a:spcPts val="90"/>
                        </a:spcBef>
                        <a:spcAft>
                          <a:spcPts val="0"/>
                        </a:spcAft>
                      </a:pPr>
                      <a:r>
                        <a:rPr lang="en-US" sz="1200">
                          <a:effectLst/>
                          <a:latin typeface="Arial Black" panose="020B0A04020102020204" pitchFamily="34" charset="0"/>
                        </a:rPr>
                        <a:t>✓</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541827246"/>
                  </a:ext>
                </a:extLst>
              </a:tr>
              <a:tr h="453066">
                <a:tc>
                  <a:txBody>
                    <a:bodyPr/>
                    <a:lstStyle/>
                    <a:p>
                      <a:pPr marL="31750" marR="0">
                        <a:lnSpc>
                          <a:spcPct val="107000"/>
                        </a:lnSpc>
                        <a:spcBef>
                          <a:spcPts val="195"/>
                        </a:spcBef>
                        <a:spcAft>
                          <a:spcPts val="0"/>
                        </a:spcAft>
                      </a:pPr>
                      <a:r>
                        <a:rPr lang="en-US" sz="1200">
                          <a:effectLst/>
                          <a:latin typeface="Arial Black" panose="020B0A04020102020204" pitchFamily="34" charset="0"/>
                        </a:rPr>
                        <a:t>Panchal et al. [</a:t>
                      </a:r>
                      <a:r>
                        <a:rPr lang="en-US" sz="1200" u="sng">
                          <a:effectLst/>
                          <a:latin typeface="Arial Black" panose="020B0A04020102020204" pitchFamily="34" charset="0"/>
                          <a:hlinkClick r:id="rId2"/>
                        </a:rPr>
                        <a:t>30</a:t>
                      </a:r>
                      <a:r>
                        <a:rPr lang="en-US" sz="1200">
                          <a:effectLst/>
                          <a:latin typeface="Arial Black" panose="020B0A04020102020204" pitchFamily="34" charset="0"/>
                        </a:rPr>
                        <a:t>]</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6355" marR="0">
                        <a:lnSpc>
                          <a:spcPct val="107000"/>
                        </a:lnSpc>
                        <a:spcBef>
                          <a:spcPts val="195"/>
                        </a:spcBef>
                        <a:spcAft>
                          <a:spcPts val="0"/>
                        </a:spcAft>
                      </a:pPr>
                      <a:r>
                        <a:rPr lang="en-US" sz="1200">
                          <a:effectLst/>
                          <a:latin typeface="Arial Black" panose="020B0A04020102020204" pitchFamily="34" charset="0"/>
                        </a:rPr>
                        <a:t>High-carbohydrate high-fat diet</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6355" marR="0">
                        <a:lnSpc>
                          <a:spcPct val="107000"/>
                        </a:lnSpc>
                        <a:spcBef>
                          <a:spcPts val="195"/>
                        </a:spcBef>
                        <a:spcAft>
                          <a:spcPts val="0"/>
                        </a:spcAft>
                      </a:pPr>
                      <a:r>
                        <a:rPr lang="en-US" sz="1200">
                          <a:effectLst/>
                          <a:latin typeface="Arial Black" panose="020B0A04020102020204" pitchFamily="34" charset="0"/>
                        </a:rPr>
                        <a:t>16 weeks</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6990" marR="0">
                        <a:lnSpc>
                          <a:spcPct val="107000"/>
                        </a:lnSpc>
                        <a:spcBef>
                          <a:spcPts val="195"/>
                        </a:spcBef>
                        <a:spcAft>
                          <a:spcPts val="0"/>
                        </a:spcAft>
                      </a:pPr>
                      <a:r>
                        <a:rPr lang="en-US" sz="1200">
                          <a:effectLst/>
                          <a:latin typeface="Arial Black" panose="020B0A04020102020204" pitchFamily="34" charset="0"/>
                        </a:rPr>
                        <a:t>Male Wistar rats</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1270" marR="0">
                        <a:lnSpc>
                          <a:spcPct val="107000"/>
                        </a:lnSpc>
                        <a:spcBef>
                          <a:spcPts val="145"/>
                        </a:spcBef>
                        <a:spcAft>
                          <a:spcPts val="0"/>
                        </a:spcAft>
                        <a:tabLst>
                          <a:tab pos="397510" algn="l"/>
                        </a:tabLst>
                      </a:pPr>
                      <a:r>
                        <a:rPr lang="en-US" sz="1200">
                          <a:effectLst/>
                          <a:latin typeface="Arial Black" panose="020B0A04020102020204" pitchFamily="34" charset="0"/>
                        </a:rPr>
                        <a:t>✓	✓</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13335" marR="0">
                        <a:lnSpc>
                          <a:spcPct val="107000"/>
                        </a:lnSpc>
                        <a:spcBef>
                          <a:spcPts val="145"/>
                        </a:spcBef>
                        <a:spcAft>
                          <a:spcPts val="0"/>
                        </a:spcAft>
                      </a:pPr>
                      <a:r>
                        <a:rPr lang="en-US" sz="1200">
                          <a:effectLst/>
                          <a:latin typeface="Arial Black" panose="020B0A04020102020204" pitchFamily="34" charset="0"/>
                        </a:rPr>
                        <a:t>✓</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8260" marR="0">
                        <a:lnSpc>
                          <a:spcPct val="107000"/>
                        </a:lnSpc>
                        <a:spcBef>
                          <a:spcPts val="145"/>
                        </a:spcBef>
                        <a:spcAft>
                          <a:spcPts val="0"/>
                        </a:spcAft>
                      </a:pPr>
                      <a:r>
                        <a:rPr lang="en-US" sz="1200">
                          <a:effectLst/>
                          <a:latin typeface="Arial Black" panose="020B0A04020102020204" pitchFamily="34" charset="0"/>
                        </a:rPr>
                        <a:t>✓</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118330225"/>
                  </a:ext>
                </a:extLst>
              </a:tr>
              <a:tr h="453066">
                <a:tc>
                  <a:txBody>
                    <a:bodyPr/>
                    <a:lstStyle/>
                    <a:p>
                      <a:pPr marL="31750" marR="0">
                        <a:lnSpc>
                          <a:spcPct val="107000"/>
                        </a:lnSpc>
                        <a:spcBef>
                          <a:spcPts val="195"/>
                        </a:spcBef>
                        <a:spcAft>
                          <a:spcPts val="0"/>
                        </a:spcAft>
                      </a:pPr>
                      <a:r>
                        <a:rPr lang="en-US" sz="1200" dirty="0">
                          <a:effectLst/>
                          <a:latin typeface="Arial Black" panose="020B0A04020102020204" pitchFamily="34" charset="0"/>
                        </a:rPr>
                        <a:t>Hao et al. [</a:t>
                      </a:r>
                      <a:r>
                        <a:rPr lang="en-US" sz="1200" u="sng" dirty="0">
                          <a:effectLst/>
                          <a:latin typeface="Arial Black" panose="020B0A04020102020204" pitchFamily="34" charset="0"/>
                          <a:hlinkClick r:id="rId2"/>
                        </a:rPr>
                        <a:t>31</a:t>
                      </a:r>
                      <a:r>
                        <a:rPr lang="en-US" sz="1200" dirty="0">
                          <a:effectLst/>
                          <a:latin typeface="Arial Black" panose="020B0A04020102020204" pitchFamily="34" charset="0"/>
                        </a:rPr>
                        <a:t>]</a:t>
                      </a:r>
                      <a:endParaRPr lang="en-US" sz="1200" dirty="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6355" marR="0">
                        <a:lnSpc>
                          <a:spcPct val="107000"/>
                        </a:lnSpc>
                        <a:spcBef>
                          <a:spcPts val="195"/>
                        </a:spcBef>
                        <a:spcAft>
                          <a:spcPts val="0"/>
                        </a:spcAft>
                      </a:pPr>
                      <a:r>
                        <a:rPr lang="en-US" sz="1200" dirty="0">
                          <a:effectLst/>
                          <a:latin typeface="Arial Black" panose="020B0A04020102020204" pitchFamily="34" charset="0"/>
                        </a:rPr>
                        <a:t>High-carbohydrate high-fat diet</a:t>
                      </a:r>
                      <a:endParaRPr lang="en-US" sz="1200" dirty="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6355" marR="0">
                        <a:lnSpc>
                          <a:spcPct val="107000"/>
                        </a:lnSpc>
                        <a:spcBef>
                          <a:spcPts val="195"/>
                        </a:spcBef>
                        <a:spcAft>
                          <a:spcPts val="0"/>
                        </a:spcAft>
                      </a:pPr>
                      <a:r>
                        <a:rPr lang="en-US" sz="1200">
                          <a:effectLst/>
                          <a:latin typeface="Arial Black" panose="020B0A04020102020204" pitchFamily="34" charset="0"/>
                        </a:rPr>
                        <a:t>14 weeks</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6990" marR="0">
                        <a:lnSpc>
                          <a:spcPct val="107000"/>
                        </a:lnSpc>
                        <a:spcBef>
                          <a:spcPts val="195"/>
                        </a:spcBef>
                        <a:spcAft>
                          <a:spcPts val="0"/>
                        </a:spcAft>
                      </a:pPr>
                      <a:r>
                        <a:rPr lang="en-US" sz="1200">
                          <a:effectLst/>
                          <a:latin typeface="Arial Black" panose="020B0A04020102020204" pitchFamily="34" charset="0"/>
                        </a:rPr>
                        <a:t>Male Wistar rats</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1270" marR="0">
                        <a:lnSpc>
                          <a:spcPct val="107000"/>
                        </a:lnSpc>
                        <a:spcBef>
                          <a:spcPts val="145"/>
                        </a:spcBef>
                        <a:spcAft>
                          <a:spcPts val="0"/>
                        </a:spcAft>
                        <a:tabLst>
                          <a:tab pos="397510" algn="l"/>
                        </a:tabLst>
                      </a:pPr>
                      <a:r>
                        <a:rPr lang="en-US" sz="1200">
                          <a:effectLst/>
                          <a:latin typeface="Arial Black" panose="020B0A04020102020204" pitchFamily="34" charset="0"/>
                        </a:rPr>
                        <a:t>✓	✓</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13335" marR="0">
                        <a:lnSpc>
                          <a:spcPct val="107000"/>
                        </a:lnSpc>
                        <a:spcBef>
                          <a:spcPts val="145"/>
                        </a:spcBef>
                        <a:spcAft>
                          <a:spcPts val="0"/>
                        </a:spcAft>
                      </a:pPr>
                      <a:r>
                        <a:rPr lang="en-US" sz="1200">
                          <a:effectLst/>
                          <a:latin typeface="Arial Black" panose="020B0A04020102020204" pitchFamily="34" charset="0"/>
                        </a:rPr>
                        <a:t>✓</a:t>
                      </a:r>
                      <a:endParaRPr lang="en-US" sz="1200" dirty="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8260" marR="0">
                        <a:lnSpc>
                          <a:spcPct val="107000"/>
                        </a:lnSpc>
                        <a:spcBef>
                          <a:spcPts val="145"/>
                        </a:spcBef>
                        <a:spcAft>
                          <a:spcPts val="0"/>
                        </a:spcAft>
                      </a:pPr>
                      <a:r>
                        <a:rPr lang="en-US" sz="1200" dirty="0">
                          <a:effectLst/>
                          <a:latin typeface="Arial Black" panose="020B0A04020102020204" pitchFamily="34" charset="0"/>
                        </a:rPr>
                        <a:t>✓</a:t>
                      </a:r>
                      <a:endParaRPr lang="en-US" sz="1200" dirty="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109623941"/>
                  </a:ext>
                </a:extLst>
              </a:tr>
              <a:tr h="616835">
                <a:tc>
                  <a:txBody>
                    <a:bodyPr/>
                    <a:lstStyle/>
                    <a:p>
                      <a:pPr marL="31750" marR="0">
                        <a:lnSpc>
                          <a:spcPct val="107000"/>
                        </a:lnSpc>
                        <a:spcBef>
                          <a:spcPts val="195"/>
                        </a:spcBef>
                        <a:spcAft>
                          <a:spcPts val="0"/>
                        </a:spcAft>
                      </a:pPr>
                      <a:r>
                        <a:rPr lang="en-US" sz="1200">
                          <a:effectLst/>
                          <a:latin typeface="Arial Black" panose="020B0A04020102020204" pitchFamily="34" charset="0"/>
                        </a:rPr>
                        <a:t>Senaphan et al. [</a:t>
                      </a:r>
                      <a:r>
                        <a:rPr lang="en-US" sz="1200" u="sng">
                          <a:effectLst/>
                          <a:latin typeface="Arial Black" panose="020B0A04020102020204" pitchFamily="34" charset="0"/>
                          <a:hlinkClick r:id="rId2"/>
                        </a:rPr>
                        <a:t>22</a:t>
                      </a:r>
                      <a:r>
                        <a:rPr lang="en-US" sz="1200">
                          <a:effectLst/>
                          <a:latin typeface="Arial Black" panose="020B0A04020102020204" pitchFamily="34" charset="0"/>
                        </a:rPr>
                        <a:t>]</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6355" marR="0">
                        <a:lnSpc>
                          <a:spcPct val="107000"/>
                        </a:lnSpc>
                        <a:spcBef>
                          <a:spcPts val="195"/>
                        </a:spcBef>
                        <a:spcAft>
                          <a:spcPts val="0"/>
                        </a:spcAft>
                      </a:pPr>
                      <a:r>
                        <a:rPr lang="en-US" sz="1200">
                          <a:effectLst/>
                          <a:latin typeface="Arial Black" panose="020B0A04020102020204" pitchFamily="34" charset="0"/>
                        </a:rPr>
                        <a:t>High-carbohydrate high-fat diet</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6355" marR="0">
                        <a:lnSpc>
                          <a:spcPct val="107000"/>
                        </a:lnSpc>
                        <a:spcBef>
                          <a:spcPts val="195"/>
                        </a:spcBef>
                        <a:spcAft>
                          <a:spcPts val="0"/>
                        </a:spcAft>
                      </a:pPr>
                      <a:r>
                        <a:rPr lang="en-US" sz="1200">
                          <a:effectLst/>
                          <a:latin typeface="Arial Black" panose="020B0A04020102020204" pitchFamily="34" charset="0"/>
                        </a:rPr>
                        <a:t>16 weeks</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6990" marR="167640">
                        <a:lnSpc>
                          <a:spcPct val="96000"/>
                        </a:lnSpc>
                        <a:spcBef>
                          <a:spcPts val="210"/>
                        </a:spcBef>
                        <a:spcAft>
                          <a:spcPts val="0"/>
                        </a:spcAft>
                      </a:pPr>
                      <a:r>
                        <a:rPr lang="en-US" sz="1200">
                          <a:effectLst/>
                          <a:latin typeface="Arial Black" panose="020B0A04020102020204" pitchFamily="34" charset="0"/>
                        </a:rPr>
                        <a:t>Male Sprague- Dawley rats</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1270" marR="0">
                        <a:lnSpc>
                          <a:spcPct val="107000"/>
                        </a:lnSpc>
                        <a:spcBef>
                          <a:spcPts val="145"/>
                        </a:spcBef>
                        <a:spcAft>
                          <a:spcPts val="0"/>
                        </a:spcAft>
                        <a:tabLst>
                          <a:tab pos="397510" algn="l"/>
                        </a:tabLst>
                      </a:pPr>
                      <a:r>
                        <a:rPr lang="en-US" sz="1200">
                          <a:effectLst/>
                          <a:latin typeface="Arial Black" panose="020B0A04020102020204" pitchFamily="34" charset="0"/>
                        </a:rPr>
                        <a:t>✗	✓</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13335" marR="0">
                        <a:lnSpc>
                          <a:spcPct val="107000"/>
                        </a:lnSpc>
                        <a:spcBef>
                          <a:spcPts val="145"/>
                        </a:spcBef>
                        <a:spcAft>
                          <a:spcPts val="0"/>
                        </a:spcAft>
                      </a:pPr>
                      <a:r>
                        <a:rPr lang="en-US" sz="1200">
                          <a:effectLst/>
                          <a:latin typeface="Arial Black" panose="020B0A04020102020204" pitchFamily="34" charset="0"/>
                        </a:rPr>
                        <a:t>✓</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8260" marR="0">
                        <a:lnSpc>
                          <a:spcPct val="107000"/>
                        </a:lnSpc>
                        <a:spcBef>
                          <a:spcPts val="145"/>
                        </a:spcBef>
                        <a:spcAft>
                          <a:spcPts val="0"/>
                        </a:spcAft>
                      </a:pPr>
                      <a:r>
                        <a:rPr lang="en-US" sz="1200">
                          <a:effectLst/>
                          <a:latin typeface="Arial Black" panose="020B0A04020102020204" pitchFamily="34" charset="0"/>
                        </a:rPr>
                        <a:t>✓</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605231689"/>
                  </a:ext>
                </a:extLst>
              </a:tr>
              <a:tr h="453066">
                <a:tc>
                  <a:txBody>
                    <a:bodyPr/>
                    <a:lstStyle/>
                    <a:p>
                      <a:pPr marL="31750" marR="0">
                        <a:lnSpc>
                          <a:spcPct val="107000"/>
                        </a:lnSpc>
                        <a:spcBef>
                          <a:spcPts val="195"/>
                        </a:spcBef>
                        <a:spcAft>
                          <a:spcPts val="0"/>
                        </a:spcAft>
                      </a:pPr>
                      <a:r>
                        <a:rPr lang="en-US" sz="1200">
                          <a:effectLst/>
                          <a:latin typeface="Arial Black" panose="020B0A04020102020204" pitchFamily="34" charset="0"/>
                        </a:rPr>
                        <a:t>Dissard et al. [</a:t>
                      </a:r>
                      <a:r>
                        <a:rPr lang="en-US" sz="1200" u="sng">
                          <a:effectLst/>
                          <a:latin typeface="Arial Black" panose="020B0A04020102020204" pitchFamily="34" charset="0"/>
                          <a:hlinkClick r:id="rId2"/>
                        </a:rPr>
                        <a:t>117</a:t>
                      </a:r>
                      <a:r>
                        <a:rPr lang="en-US" sz="1200">
                          <a:effectLst/>
                          <a:latin typeface="Arial Black" panose="020B0A04020102020204" pitchFamily="34" charset="0"/>
                        </a:rPr>
                        <a:t>]</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6355" marR="0">
                        <a:lnSpc>
                          <a:spcPct val="107000"/>
                        </a:lnSpc>
                        <a:spcBef>
                          <a:spcPts val="195"/>
                        </a:spcBef>
                        <a:spcAft>
                          <a:spcPts val="0"/>
                        </a:spcAft>
                      </a:pPr>
                      <a:r>
                        <a:rPr lang="en-US" sz="1200">
                          <a:effectLst/>
                          <a:latin typeface="Arial Black" panose="020B0A04020102020204" pitchFamily="34" charset="0"/>
                        </a:rPr>
                        <a:t>High-fat high-fructose diet</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6355" marR="0">
                        <a:lnSpc>
                          <a:spcPct val="107000"/>
                        </a:lnSpc>
                        <a:spcBef>
                          <a:spcPts val="195"/>
                        </a:spcBef>
                        <a:spcAft>
                          <a:spcPts val="0"/>
                        </a:spcAft>
                      </a:pPr>
                      <a:r>
                        <a:rPr lang="en-US" sz="1200">
                          <a:effectLst/>
                          <a:latin typeface="Arial Black" panose="020B0A04020102020204" pitchFamily="34" charset="0"/>
                        </a:rPr>
                        <a:t>32 weeks</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6990" marR="0">
                        <a:lnSpc>
                          <a:spcPct val="107000"/>
                        </a:lnSpc>
                        <a:spcBef>
                          <a:spcPts val="195"/>
                        </a:spcBef>
                        <a:spcAft>
                          <a:spcPts val="0"/>
                        </a:spcAft>
                      </a:pPr>
                      <a:r>
                        <a:rPr lang="en-US" sz="1200">
                          <a:effectLst/>
                          <a:latin typeface="Arial Black" panose="020B0A04020102020204" pitchFamily="34" charset="0"/>
                        </a:rPr>
                        <a:t>Male C57BL/6 mice</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1270" marR="0">
                        <a:lnSpc>
                          <a:spcPct val="107000"/>
                        </a:lnSpc>
                        <a:spcBef>
                          <a:spcPts val="145"/>
                        </a:spcBef>
                        <a:spcAft>
                          <a:spcPts val="0"/>
                        </a:spcAft>
                        <a:tabLst>
                          <a:tab pos="397510" algn="l"/>
                        </a:tabLst>
                      </a:pPr>
                      <a:r>
                        <a:rPr lang="en-US" sz="1200">
                          <a:effectLst/>
                          <a:latin typeface="Arial Black" panose="020B0A04020102020204" pitchFamily="34" charset="0"/>
                        </a:rPr>
                        <a:t>✓	✓</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13335" marR="0">
                        <a:lnSpc>
                          <a:spcPct val="107000"/>
                        </a:lnSpc>
                        <a:spcBef>
                          <a:spcPts val="145"/>
                        </a:spcBef>
                        <a:spcAft>
                          <a:spcPts val="0"/>
                        </a:spcAft>
                      </a:pPr>
                      <a:r>
                        <a:rPr lang="en-US" sz="1200">
                          <a:effectLst/>
                          <a:latin typeface="Arial Black" panose="020B0A04020102020204" pitchFamily="34" charset="0"/>
                        </a:rPr>
                        <a:t>✗</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8260" marR="0">
                        <a:lnSpc>
                          <a:spcPct val="107000"/>
                        </a:lnSpc>
                        <a:spcBef>
                          <a:spcPts val="145"/>
                        </a:spcBef>
                        <a:spcAft>
                          <a:spcPts val="0"/>
                        </a:spcAft>
                      </a:pPr>
                      <a:r>
                        <a:rPr lang="en-US" sz="1200">
                          <a:effectLst/>
                          <a:latin typeface="Arial Black" panose="020B0A04020102020204" pitchFamily="34" charset="0"/>
                        </a:rPr>
                        <a:t>✓</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561268958"/>
                  </a:ext>
                </a:extLst>
              </a:tr>
              <a:tr h="616835">
                <a:tc>
                  <a:txBody>
                    <a:bodyPr/>
                    <a:lstStyle/>
                    <a:p>
                      <a:pPr marL="31750" marR="0">
                        <a:lnSpc>
                          <a:spcPct val="107000"/>
                        </a:lnSpc>
                        <a:spcBef>
                          <a:spcPts val="195"/>
                        </a:spcBef>
                        <a:spcAft>
                          <a:spcPts val="0"/>
                        </a:spcAft>
                      </a:pPr>
                      <a:r>
                        <a:rPr lang="en-US" sz="1200">
                          <a:effectLst/>
                          <a:latin typeface="Arial Black" panose="020B0A04020102020204" pitchFamily="34" charset="0"/>
                        </a:rPr>
                        <a:t>Barrios-Ramos et al. [</a:t>
                      </a:r>
                      <a:r>
                        <a:rPr lang="en-US" sz="1200" u="sng">
                          <a:effectLst/>
                          <a:latin typeface="Arial Black" panose="020B0A04020102020204" pitchFamily="34" charset="0"/>
                          <a:hlinkClick r:id="rId2"/>
                        </a:rPr>
                        <a:t>118</a:t>
                      </a:r>
                      <a:r>
                        <a:rPr lang="en-US" sz="1200">
                          <a:effectLst/>
                          <a:latin typeface="Arial Black" panose="020B0A04020102020204" pitchFamily="34" charset="0"/>
                        </a:rPr>
                        <a:t>]</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6355" marR="181610">
                        <a:lnSpc>
                          <a:spcPct val="96000"/>
                        </a:lnSpc>
                        <a:spcBef>
                          <a:spcPts val="210"/>
                        </a:spcBef>
                        <a:spcAft>
                          <a:spcPts val="0"/>
                        </a:spcAft>
                      </a:pPr>
                      <a:r>
                        <a:rPr lang="en-US" sz="1200">
                          <a:effectLst/>
                          <a:latin typeface="Arial Black" panose="020B0A04020102020204" pitchFamily="34" charset="0"/>
                        </a:rPr>
                        <a:t>Hypercholesterolemic diet &amp; fructose drinking water</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6355" marR="0">
                        <a:lnSpc>
                          <a:spcPct val="107000"/>
                        </a:lnSpc>
                        <a:spcBef>
                          <a:spcPts val="195"/>
                        </a:spcBef>
                        <a:spcAft>
                          <a:spcPts val="0"/>
                        </a:spcAft>
                      </a:pPr>
                      <a:r>
                        <a:rPr lang="en-US" sz="1200">
                          <a:effectLst/>
                          <a:latin typeface="Arial Black" panose="020B0A04020102020204" pitchFamily="34" charset="0"/>
                        </a:rPr>
                        <a:t>4 weeks</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6990" marR="0">
                        <a:lnSpc>
                          <a:spcPct val="107000"/>
                        </a:lnSpc>
                        <a:spcBef>
                          <a:spcPts val="195"/>
                        </a:spcBef>
                        <a:spcAft>
                          <a:spcPts val="0"/>
                        </a:spcAft>
                      </a:pPr>
                      <a:r>
                        <a:rPr lang="en-US" sz="1200">
                          <a:effectLst/>
                          <a:latin typeface="Arial Black" panose="020B0A04020102020204" pitchFamily="34" charset="0"/>
                        </a:rPr>
                        <a:t>Male Wistar rats</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1270" marR="0">
                        <a:lnSpc>
                          <a:spcPct val="107000"/>
                        </a:lnSpc>
                        <a:spcBef>
                          <a:spcPts val="145"/>
                        </a:spcBef>
                        <a:spcAft>
                          <a:spcPts val="0"/>
                        </a:spcAft>
                        <a:tabLst>
                          <a:tab pos="397510" algn="l"/>
                        </a:tabLst>
                      </a:pPr>
                      <a:r>
                        <a:rPr lang="en-US" sz="1200">
                          <a:effectLst/>
                          <a:latin typeface="Arial Black" panose="020B0A04020102020204" pitchFamily="34" charset="0"/>
                        </a:rPr>
                        <a:t>✓	✓</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13335" marR="0">
                        <a:lnSpc>
                          <a:spcPct val="107000"/>
                        </a:lnSpc>
                        <a:spcBef>
                          <a:spcPts val="145"/>
                        </a:spcBef>
                        <a:spcAft>
                          <a:spcPts val="0"/>
                        </a:spcAft>
                      </a:pPr>
                      <a:r>
                        <a:rPr lang="en-US" sz="1200">
                          <a:effectLst/>
                          <a:latin typeface="Arial Black" panose="020B0A04020102020204" pitchFamily="34" charset="0"/>
                        </a:rPr>
                        <a:t>✓</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8260" marR="0">
                        <a:lnSpc>
                          <a:spcPct val="107000"/>
                        </a:lnSpc>
                        <a:spcBef>
                          <a:spcPts val="145"/>
                        </a:spcBef>
                        <a:spcAft>
                          <a:spcPts val="0"/>
                        </a:spcAft>
                      </a:pPr>
                      <a:r>
                        <a:rPr lang="en-US" sz="1200">
                          <a:effectLst/>
                          <a:latin typeface="Arial Black" panose="020B0A04020102020204" pitchFamily="34" charset="0"/>
                        </a:rPr>
                        <a:t>✓</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31565660"/>
                  </a:ext>
                </a:extLst>
              </a:tr>
              <a:tr h="453066">
                <a:tc>
                  <a:txBody>
                    <a:bodyPr/>
                    <a:lstStyle/>
                    <a:p>
                      <a:pPr marL="31750" marR="0">
                        <a:lnSpc>
                          <a:spcPct val="107000"/>
                        </a:lnSpc>
                        <a:spcBef>
                          <a:spcPts val="200"/>
                        </a:spcBef>
                        <a:spcAft>
                          <a:spcPts val="0"/>
                        </a:spcAft>
                      </a:pPr>
                      <a:r>
                        <a:rPr lang="en-US" sz="1200">
                          <a:effectLst/>
                          <a:latin typeface="Arial Black" panose="020B0A04020102020204" pitchFamily="34" charset="0"/>
                        </a:rPr>
                        <a:t>Gancheva et al. [</a:t>
                      </a:r>
                      <a:r>
                        <a:rPr lang="en-US" sz="1200" u="sng">
                          <a:effectLst/>
                          <a:latin typeface="Arial Black" panose="020B0A04020102020204" pitchFamily="34" charset="0"/>
                          <a:hlinkClick r:id="rId2"/>
                        </a:rPr>
                        <a:t>116</a:t>
                      </a:r>
                      <a:r>
                        <a:rPr lang="en-US" sz="1200">
                          <a:effectLst/>
                          <a:latin typeface="Arial Black" panose="020B0A04020102020204" pitchFamily="34" charset="0"/>
                        </a:rPr>
                        <a:t>]</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6355" marR="0">
                        <a:lnSpc>
                          <a:spcPct val="107000"/>
                        </a:lnSpc>
                        <a:spcBef>
                          <a:spcPts val="200"/>
                        </a:spcBef>
                        <a:spcAft>
                          <a:spcPts val="0"/>
                        </a:spcAft>
                      </a:pPr>
                      <a:r>
                        <a:rPr lang="en-US" sz="1200">
                          <a:effectLst/>
                          <a:latin typeface="Arial Black" panose="020B0A04020102020204" pitchFamily="34" charset="0"/>
                        </a:rPr>
                        <a:t>High-fat high-fructose diet</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6355" marR="0">
                        <a:lnSpc>
                          <a:spcPct val="107000"/>
                        </a:lnSpc>
                        <a:spcBef>
                          <a:spcPts val="200"/>
                        </a:spcBef>
                        <a:spcAft>
                          <a:spcPts val="0"/>
                        </a:spcAft>
                      </a:pPr>
                      <a:r>
                        <a:rPr lang="en-US" sz="1200">
                          <a:effectLst/>
                          <a:latin typeface="Arial Black" panose="020B0A04020102020204" pitchFamily="34" charset="0"/>
                        </a:rPr>
                        <a:t>8 weeks</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6990" marR="0">
                        <a:lnSpc>
                          <a:spcPct val="107000"/>
                        </a:lnSpc>
                        <a:spcBef>
                          <a:spcPts val="200"/>
                        </a:spcBef>
                        <a:spcAft>
                          <a:spcPts val="0"/>
                        </a:spcAft>
                      </a:pPr>
                      <a:r>
                        <a:rPr lang="en-US" sz="1200">
                          <a:effectLst/>
                          <a:latin typeface="Arial Black" panose="020B0A04020102020204" pitchFamily="34" charset="0"/>
                        </a:rPr>
                        <a:t>Male Wistar rats</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1270" marR="0">
                        <a:lnSpc>
                          <a:spcPct val="107000"/>
                        </a:lnSpc>
                        <a:spcBef>
                          <a:spcPts val="155"/>
                        </a:spcBef>
                        <a:spcAft>
                          <a:spcPts val="0"/>
                        </a:spcAft>
                        <a:tabLst>
                          <a:tab pos="397510" algn="l"/>
                        </a:tabLst>
                      </a:pPr>
                      <a:r>
                        <a:rPr lang="en-US" sz="1200">
                          <a:effectLst/>
                          <a:latin typeface="Arial Black" panose="020B0A04020102020204" pitchFamily="34" charset="0"/>
                        </a:rPr>
                        <a:t>✓	✓</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13335" marR="0">
                        <a:lnSpc>
                          <a:spcPct val="107000"/>
                        </a:lnSpc>
                        <a:spcBef>
                          <a:spcPts val="190"/>
                        </a:spcBef>
                        <a:spcAft>
                          <a:spcPts val="0"/>
                        </a:spcAft>
                      </a:pPr>
                      <a:r>
                        <a:rPr lang="en-US" sz="1200">
                          <a:effectLst/>
                          <a:latin typeface="Arial Black" panose="020B0A04020102020204" pitchFamily="34" charset="0"/>
                        </a:rPr>
                        <a:t>-</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8260" marR="0">
                        <a:lnSpc>
                          <a:spcPct val="107000"/>
                        </a:lnSpc>
                        <a:spcBef>
                          <a:spcPts val="155"/>
                        </a:spcBef>
                        <a:spcAft>
                          <a:spcPts val="0"/>
                        </a:spcAft>
                      </a:pPr>
                      <a:r>
                        <a:rPr lang="en-US" sz="1200">
                          <a:effectLst/>
                          <a:latin typeface="Arial Black" panose="020B0A04020102020204" pitchFamily="34" charset="0"/>
                        </a:rPr>
                        <a:t>✓</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657412552"/>
                  </a:ext>
                </a:extLst>
              </a:tr>
              <a:tr h="616835">
                <a:tc>
                  <a:txBody>
                    <a:bodyPr/>
                    <a:lstStyle/>
                    <a:p>
                      <a:pPr marL="31750" marR="0">
                        <a:lnSpc>
                          <a:spcPct val="107000"/>
                        </a:lnSpc>
                        <a:spcBef>
                          <a:spcPts val="200"/>
                        </a:spcBef>
                        <a:spcAft>
                          <a:spcPts val="0"/>
                        </a:spcAft>
                      </a:pPr>
                      <a:r>
                        <a:rPr lang="en-US" sz="1200">
                          <a:effectLst/>
                          <a:latin typeface="Arial Black" panose="020B0A04020102020204" pitchFamily="34" charset="0"/>
                        </a:rPr>
                        <a:t>Yang et al. [</a:t>
                      </a:r>
                      <a:r>
                        <a:rPr lang="en-US" sz="1200" u="sng">
                          <a:effectLst/>
                          <a:latin typeface="Arial Black" panose="020B0A04020102020204" pitchFamily="34" charset="0"/>
                          <a:hlinkClick r:id="rId2"/>
                        </a:rPr>
                        <a:t>119</a:t>
                      </a:r>
                      <a:r>
                        <a:rPr lang="en-US" sz="1200">
                          <a:effectLst/>
                          <a:latin typeface="Arial Black" panose="020B0A04020102020204" pitchFamily="34" charset="0"/>
                        </a:rPr>
                        <a:t>]</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6355" marR="0">
                        <a:lnSpc>
                          <a:spcPct val="107000"/>
                        </a:lnSpc>
                        <a:spcBef>
                          <a:spcPts val="200"/>
                        </a:spcBef>
                        <a:spcAft>
                          <a:spcPts val="0"/>
                        </a:spcAft>
                      </a:pPr>
                      <a:r>
                        <a:rPr lang="en-US" sz="1200">
                          <a:effectLst/>
                          <a:latin typeface="Arial Black" panose="020B0A04020102020204" pitchFamily="34" charset="0"/>
                        </a:rPr>
                        <a:t>High-fat high sucrose diet</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6355" marR="0">
                        <a:lnSpc>
                          <a:spcPct val="107000"/>
                        </a:lnSpc>
                        <a:spcBef>
                          <a:spcPts val="200"/>
                        </a:spcBef>
                        <a:spcAft>
                          <a:spcPts val="0"/>
                        </a:spcAft>
                      </a:pPr>
                      <a:r>
                        <a:rPr lang="en-US" sz="1200">
                          <a:effectLst/>
                          <a:latin typeface="Arial Black" panose="020B0A04020102020204" pitchFamily="34" charset="0"/>
                        </a:rPr>
                        <a:t>4 weeks</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6990" marR="309245" indent="-635">
                        <a:lnSpc>
                          <a:spcPct val="96000"/>
                        </a:lnSpc>
                        <a:spcBef>
                          <a:spcPts val="220"/>
                        </a:spcBef>
                        <a:spcAft>
                          <a:spcPts val="0"/>
                        </a:spcAft>
                      </a:pPr>
                      <a:r>
                        <a:rPr lang="en-US" sz="1200">
                          <a:effectLst/>
                          <a:latin typeface="Arial Black" panose="020B0A04020102020204" pitchFamily="34" charset="0"/>
                        </a:rPr>
                        <a:t>Male C57BL/6 J mice</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1270" marR="0">
                        <a:lnSpc>
                          <a:spcPct val="107000"/>
                        </a:lnSpc>
                        <a:spcBef>
                          <a:spcPts val="155"/>
                        </a:spcBef>
                        <a:spcAft>
                          <a:spcPts val="0"/>
                        </a:spcAft>
                        <a:tabLst>
                          <a:tab pos="397510" algn="l"/>
                        </a:tabLst>
                      </a:pPr>
                      <a:r>
                        <a:rPr lang="en-US" sz="1200">
                          <a:effectLst/>
                          <a:latin typeface="Arial Black" panose="020B0A04020102020204" pitchFamily="34" charset="0"/>
                        </a:rPr>
                        <a:t>✓	✓</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13335" marR="0">
                        <a:lnSpc>
                          <a:spcPct val="107000"/>
                        </a:lnSpc>
                        <a:spcBef>
                          <a:spcPts val="190"/>
                        </a:spcBef>
                        <a:spcAft>
                          <a:spcPts val="0"/>
                        </a:spcAft>
                      </a:pPr>
                      <a:r>
                        <a:rPr lang="en-US" sz="1200">
                          <a:effectLst/>
                          <a:latin typeface="Arial Black" panose="020B0A04020102020204" pitchFamily="34" charset="0"/>
                        </a:rPr>
                        <a:t>-</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8260" marR="0">
                        <a:lnSpc>
                          <a:spcPct val="107000"/>
                        </a:lnSpc>
                        <a:spcBef>
                          <a:spcPts val="155"/>
                        </a:spcBef>
                        <a:spcAft>
                          <a:spcPts val="0"/>
                        </a:spcAft>
                      </a:pPr>
                      <a:r>
                        <a:rPr lang="en-US" sz="1200">
                          <a:effectLst/>
                          <a:latin typeface="Arial Black" panose="020B0A04020102020204" pitchFamily="34" charset="0"/>
                        </a:rPr>
                        <a:t>✓</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502517960"/>
                  </a:ext>
                </a:extLst>
              </a:tr>
              <a:tr h="616835">
                <a:tc>
                  <a:txBody>
                    <a:bodyPr/>
                    <a:lstStyle/>
                    <a:p>
                      <a:pPr marL="31750" marR="0">
                        <a:lnSpc>
                          <a:spcPct val="107000"/>
                        </a:lnSpc>
                        <a:spcBef>
                          <a:spcPts val="200"/>
                        </a:spcBef>
                        <a:spcAft>
                          <a:spcPts val="0"/>
                        </a:spcAft>
                      </a:pPr>
                      <a:r>
                        <a:rPr lang="en-US" sz="1200">
                          <a:effectLst/>
                          <a:latin typeface="Arial Black" panose="020B0A04020102020204" pitchFamily="34" charset="0"/>
                        </a:rPr>
                        <a:t>Zhou et al. [</a:t>
                      </a:r>
                      <a:r>
                        <a:rPr lang="en-US" sz="1200" u="sng">
                          <a:effectLst/>
                          <a:latin typeface="Arial Black" panose="020B0A04020102020204" pitchFamily="34" charset="0"/>
                          <a:hlinkClick r:id="rId2"/>
                        </a:rPr>
                        <a:t>120</a:t>
                      </a:r>
                      <a:r>
                        <a:rPr lang="en-US" sz="1200">
                          <a:effectLst/>
                          <a:latin typeface="Arial Black" panose="020B0A04020102020204" pitchFamily="34" charset="0"/>
                        </a:rPr>
                        <a:t>]</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6355" marR="0">
                        <a:lnSpc>
                          <a:spcPct val="107000"/>
                        </a:lnSpc>
                        <a:spcBef>
                          <a:spcPts val="200"/>
                        </a:spcBef>
                        <a:spcAft>
                          <a:spcPts val="0"/>
                        </a:spcAft>
                      </a:pPr>
                      <a:r>
                        <a:rPr lang="en-US" sz="1200">
                          <a:effectLst/>
                          <a:latin typeface="Arial Black" panose="020B0A04020102020204" pitchFamily="34" charset="0"/>
                        </a:rPr>
                        <a:t>High-sucrose high-fat diet</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6355" marR="0">
                        <a:lnSpc>
                          <a:spcPct val="107000"/>
                        </a:lnSpc>
                        <a:spcBef>
                          <a:spcPts val="200"/>
                        </a:spcBef>
                        <a:spcAft>
                          <a:spcPts val="0"/>
                        </a:spcAft>
                      </a:pPr>
                      <a:r>
                        <a:rPr lang="en-US" sz="1200">
                          <a:effectLst/>
                          <a:latin typeface="Arial Black" panose="020B0A04020102020204" pitchFamily="34" charset="0"/>
                        </a:rPr>
                        <a:t>48 weeks</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6990" marR="167640">
                        <a:lnSpc>
                          <a:spcPct val="96000"/>
                        </a:lnSpc>
                        <a:spcBef>
                          <a:spcPts val="220"/>
                        </a:spcBef>
                        <a:spcAft>
                          <a:spcPts val="0"/>
                        </a:spcAft>
                      </a:pPr>
                      <a:r>
                        <a:rPr lang="en-US" sz="1200">
                          <a:effectLst/>
                          <a:latin typeface="Arial Black" panose="020B0A04020102020204" pitchFamily="34" charset="0"/>
                        </a:rPr>
                        <a:t>Male Sprague- Dawley rats</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1270" marR="0">
                        <a:lnSpc>
                          <a:spcPct val="107000"/>
                        </a:lnSpc>
                        <a:spcBef>
                          <a:spcPts val="155"/>
                        </a:spcBef>
                        <a:spcAft>
                          <a:spcPts val="0"/>
                        </a:spcAft>
                        <a:tabLst>
                          <a:tab pos="397510" algn="l"/>
                        </a:tabLst>
                      </a:pPr>
                      <a:r>
                        <a:rPr lang="en-US" sz="1200">
                          <a:effectLst/>
                          <a:latin typeface="Arial Black" panose="020B0A04020102020204" pitchFamily="34" charset="0"/>
                        </a:rPr>
                        <a:t>✓	✓</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13335" marR="0">
                        <a:lnSpc>
                          <a:spcPct val="107000"/>
                        </a:lnSpc>
                        <a:spcBef>
                          <a:spcPts val="190"/>
                        </a:spcBef>
                        <a:spcAft>
                          <a:spcPts val="0"/>
                        </a:spcAft>
                      </a:pPr>
                      <a:r>
                        <a:rPr lang="en-US" sz="1200">
                          <a:effectLst/>
                          <a:latin typeface="Arial Black" panose="020B0A04020102020204" pitchFamily="34" charset="0"/>
                        </a:rPr>
                        <a:t>-</a:t>
                      </a:r>
                      <a:endParaRPr lang="en-US" sz="12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8260" marR="0">
                        <a:lnSpc>
                          <a:spcPct val="107000"/>
                        </a:lnSpc>
                        <a:spcBef>
                          <a:spcPts val="155"/>
                        </a:spcBef>
                        <a:spcAft>
                          <a:spcPts val="0"/>
                        </a:spcAft>
                      </a:pPr>
                      <a:r>
                        <a:rPr lang="en-US" sz="1200" dirty="0">
                          <a:effectLst/>
                          <a:latin typeface="Arial Black" panose="020B0A04020102020204" pitchFamily="34" charset="0"/>
                        </a:rPr>
                        <a:t>✓</a:t>
                      </a:r>
                      <a:endParaRPr lang="en-US" sz="1200" dirty="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564022319"/>
                  </a:ext>
                </a:extLst>
              </a:tr>
            </a:tbl>
          </a:graphicData>
        </a:graphic>
      </p:graphicFrame>
      <p:sp>
        <p:nvSpPr>
          <p:cNvPr id="3" name="Rectangle 1">
            <a:extLst>
              <a:ext uri="{FF2B5EF4-FFF2-40B4-BE49-F238E27FC236}">
                <a16:creationId xmlns:a16="http://schemas.microsoft.com/office/drawing/2014/main" id="{5DB65695-1D27-4355-B919-F0E179D2C5BA}"/>
              </a:ext>
            </a:extLst>
          </p:cNvPr>
          <p:cNvSpPr>
            <a:spLocks noChangeArrowheads="1"/>
          </p:cNvSpPr>
          <p:nvPr/>
        </p:nvSpPr>
        <p:spPr bwMode="auto">
          <a:xfrm>
            <a:off x="1512888" y="2469748"/>
            <a:ext cx="215123"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96875" algn="l"/>
              </a:tabLst>
              <a:defRPr>
                <a:solidFill>
                  <a:schemeClr val="tx1"/>
                </a:solidFill>
                <a:latin typeface="Arial" panose="020B0604020202020204" pitchFamily="34" charset="0"/>
              </a:defRPr>
            </a:lvl1pPr>
            <a:lvl2pPr eaLnBrk="0" fontAlgn="base" hangingPunct="0">
              <a:spcBef>
                <a:spcPct val="0"/>
              </a:spcBef>
              <a:spcAft>
                <a:spcPct val="0"/>
              </a:spcAft>
              <a:tabLst>
                <a:tab pos="396875" algn="l"/>
              </a:tabLst>
              <a:defRPr>
                <a:solidFill>
                  <a:schemeClr val="tx1"/>
                </a:solidFill>
                <a:latin typeface="Arial" panose="020B0604020202020204" pitchFamily="34" charset="0"/>
              </a:defRPr>
            </a:lvl2pPr>
            <a:lvl3pPr eaLnBrk="0" fontAlgn="base" hangingPunct="0">
              <a:spcBef>
                <a:spcPct val="0"/>
              </a:spcBef>
              <a:spcAft>
                <a:spcPct val="0"/>
              </a:spcAft>
              <a:tabLst>
                <a:tab pos="396875" algn="l"/>
              </a:tabLst>
              <a:defRPr>
                <a:solidFill>
                  <a:schemeClr val="tx1"/>
                </a:solidFill>
                <a:latin typeface="Arial" panose="020B0604020202020204" pitchFamily="34" charset="0"/>
              </a:defRPr>
            </a:lvl3pPr>
            <a:lvl4pPr eaLnBrk="0" fontAlgn="base" hangingPunct="0">
              <a:spcBef>
                <a:spcPct val="0"/>
              </a:spcBef>
              <a:spcAft>
                <a:spcPct val="0"/>
              </a:spcAft>
              <a:tabLst>
                <a:tab pos="396875" algn="l"/>
              </a:tabLst>
              <a:defRPr>
                <a:solidFill>
                  <a:schemeClr val="tx1"/>
                </a:solidFill>
                <a:latin typeface="Arial" panose="020B0604020202020204" pitchFamily="34" charset="0"/>
              </a:defRPr>
            </a:lvl4pPr>
            <a:lvl5pPr eaLnBrk="0" fontAlgn="base" hangingPunct="0">
              <a:spcBef>
                <a:spcPct val="0"/>
              </a:spcBef>
              <a:spcAft>
                <a:spcPct val="0"/>
              </a:spcAft>
              <a:tabLst>
                <a:tab pos="396875" algn="l"/>
              </a:tabLst>
              <a:defRPr>
                <a:solidFill>
                  <a:schemeClr val="tx1"/>
                </a:solidFill>
                <a:latin typeface="Arial" panose="020B0604020202020204" pitchFamily="34" charset="0"/>
              </a:defRPr>
            </a:lvl5pPr>
            <a:lvl6pPr eaLnBrk="0" fontAlgn="base" hangingPunct="0">
              <a:spcBef>
                <a:spcPct val="0"/>
              </a:spcBef>
              <a:spcAft>
                <a:spcPct val="0"/>
              </a:spcAft>
              <a:tabLst>
                <a:tab pos="396875" algn="l"/>
              </a:tabLst>
              <a:defRPr>
                <a:solidFill>
                  <a:schemeClr val="tx1"/>
                </a:solidFill>
                <a:latin typeface="Arial" panose="020B0604020202020204" pitchFamily="34" charset="0"/>
              </a:defRPr>
            </a:lvl6pPr>
            <a:lvl7pPr eaLnBrk="0" fontAlgn="base" hangingPunct="0">
              <a:spcBef>
                <a:spcPct val="0"/>
              </a:spcBef>
              <a:spcAft>
                <a:spcPct val="0"/>
              </a:spcAft>
              <a:tabLst>
                <a:tab pos="396875" algn="l"/>
              </a:tabLst>
              <a:defRPr>
                <a:solidFill>
                  <a:schemeClr val="tx1"/>
                </a:solidFill>
                <a:latin typeface="Arial" panose="020B0604020202020204" pitchFamily="34" charset="0"/>
              </a:defRPr>
            </a:lvl7pPr>
            <a:lvl8pPr eaLnBrk="0" fontAlgn="base" hangingPunct="0">
              <a:spcBef>
                <a:spcPct val="0"/>
              </a:spcBef>
              <a:spcAft>
                <a:spcPct val="0"/>
              </a:spcAft>
              <a:tabLst>
                <a:tab pos="396875" algn="l"/>
              </a:tabLst>
              <a:defRPr>
                <a:solidFill>
                  <a:schemeClr val="tx1"/>
                </a:solidFill>
                <a:latin typeface="Arial" panose="020B0604020202020204" pitchFamily="34" charset="0"/>
              </a:defRPr>
            </a:lvl8pPr>
            <a:lvl9pPr eaLnBrk="0" fontAlgn="base" hangingPunct="0">
              <a:spcBef>
                <a:spcPct val="0"/>
              </a:spcBef>
              <a:spcAft>
                <a:spcPct val="0"/>
              </a:spcAft>
              <a:tabLst>
                <a:tab pos="3968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96875" algn="l"/>
              </a:tabLst>
            </a:pPr>
            <a:r>
              <a:rPr kumimoji="0" lang="en-US" altLang="en-US" sz="7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96875"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9258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4D10B0-C8AE-463B-A5AE-C07F39F30A12}"/>
              </a:ext>
            </a:extLst>
          </p:cNvPr>
          <p:cNvSpPr>
            <a:spLocks noGrp="1"/>
          </p:cNvSpPr>
          <p:nvPr>
            <p:ph idx="1"/>
          </p:nvPr>
        </p:nvSpPr>
        <p:spPr/>
        <p:txBody>
          <a:bodyPr/>
          <a:lstStyle/>
          <a:p>
            <a:pPr lvl="0"/>
            <a:r>
              <a:rPr lang="en-US" dirty="0"/>
              <a:t>Suitable for the investigations of non-genetic lifestyle-dependent </a:t>
            </a:r>
            <a:r>
              <a:rPr lang="en-US" dirty="0" err="1"/>
              <a:t>MetS</a:t>
            </a:r>
            <a:r>
              <a:rPr lang="en-US" dirty="0"/>
              <a:t> in humans</a:t>
            </a:r>
          </a:p>
          <a:p>
            <a:pPr marL="109728" indent="0">
              <a:buNone/>
            </a:pPr>
            <a:r>
              <a:rPr lang="en-US" dirty="0"/>
              <a:t>  Inexpensive (dependent on the kind of diet)</a:t>
            </a:r>
          </a:p>
          <a:p>
            <a:pPr lvl="0"/>
            <a:r>
              <a:rPr lang="en-US" b="1" dirty="0"/>
              <a:t>CON</a:t>
            </a:r>
            <a:r>
              <a:rPr lang="en-US" dirty="0"/>
              <a:t>S :</a:t>
            </a:r>
            <a:br>
              <a:rPr lang="en-US" dirty="0"/>
            </a:br>
            <a:r>
              <a:rPr lang="en-US" dirty="0"/>
              <a:t>  Delayed onset of </a:t>
            </a:r>
            <a:r>
              <a:rPr lang="en-US" dirty="0" err="1"/>
              <a:t>MetS</a:t>
            </a:r>
            <a:endParaRPr lang="en-US" dirty="0"/>
          </a:p>
          <a:p>
            <a:r>
              <a:rPr lang="en-US" dirty="0"/>
              <a:t>A lengthy duration of diet regimen (usually takes up to 16 weeks</a:t>
            </a:r>
          </a:p>
          <a:p>
            <a:endParaRPr lang="en-US" dirty="0"/>
          </a:p>
          <a:p>
            <a:pPr algn="r">
              <a:buNone/>
            </a:pPr>
            <a:r>
              <a:rPr lang="en-US" sz="1400" dirty="0" err="1"/>
              <a:t>Sok</a:t>
            </a:r>
            <a:r>
              <a:rPr lang="en-US" sz="1400" dirty="0"/>
              <a:t> </a:t>
            </a:r>
            <a:r>
              <a:rPr lang="en-US" sz="1400" dirty="0" err="1"/>
              <a:t>Kuan</a:t>
            </a:r>
            <a:r>
              <a:rPr lang="en-US" sz="1400" dirty="0"/>
              <a:t> Wong et al 2017</a:t>
            </a:r>
          </a:p>
        </p:txBody>
      </p:sp>
      <p:sp>
        <p:nvSpPr>
          <p:cNvPr id="3" name="Title 2">
            <a:extLst>
              <a:ext uri="{FF2B5EF4-FFF2-40B4-BE49-F238E27FC236}">
                <a16:creationId xmlns:a16="http://schemas.microsoft.com/office/drawing/2014/main" id="{8738889C-C2BA-4CC8-9101-2A227668C8B0}"/>
              </a:ext>
            </a:extLst>
          </p:cNvPr>
          <p:cNvSpPr>
            <a:spLocks noGrp="1"/>
          </p:cNvSpPr>
          <p:nvPr>
            <p:ph type="title"/>
          </p:nvPr>
        </p:nvSpPr>
        <p:spPr/>
        <p:txBody>
          <a:bodyPr>
            <a:normAutofit/>
          </a:bodyPr>
          <a:lstStyle/>
          <a:p>
            <a:r>
              <a:rPr lang="en-US" dirty="0"/>
              <a:t>PROS </a:t>
            </a:r>
          </a:p>
        </p:txBody>
      </p:sp>
    </p:spTree>
    <p:extLst>
      <p:ext uri="{BB962C8B-B14F-4D97-AF65-F5344CB8AC3E}">
        <p14:creationId xmlns:p14="http://schemas.microsoft.com/office/powerpoint/2010/main" val="7375512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066800"/>
            <a:ext cx="8382000" cy="4940491"/>
          </a:xfrm>
        </p:spPr>
        <p:txBody>
          <a:bodyPr>
            <a:normAutofit lnSpcReduction="10000"/>
          </a:bodyPr>
          <a:lstStyle/>
          <a:p>
            <a:pPr algn="just"/>
            <a:r>
              <a:rPr lang="en-US" sz="2800" dirty="0">
                <a:latin typeface="Times New Roman" pitchFamily="18" charset="0"/>
                <a:cs typeface="Times New Roman" pitchFamily="18" charset="0"/>
              </a:rPr>
              <a:t>Genetic animal models are imperative in order to investigate the pathogenesis of </a:t>
            </a:r>
            <a:r>
              <a:rPr lang="en-US" sz="2800" dirty="0" err="1">
                <a:latin typeface="Times New Roman" pitchFamily="18" charset="0"/>
                <a:cs typeface="Times New Roman" pitchFamily="18" charset="0"/>
              </a:rPr>
              <a:t>MetS</a:t>
            </a:r>
            <a:r>
              <a:rPr lang="en-US" sz="2800" dirty="0">
                <a:latin typeface="Times New Roman" pitchFamily="18" charset="0"/>
                <a:cs typeface="Times New Roman" pitchFamily="18" charset="0"/>
              </a:rPr>
              <a:t> caused by genetic factors. </a:t>
            </a:r>
          </a:p>
          <a:p>
            <a:pPr algn="just"/>
            <a:r>
              <a:rPr lang="en-US" sz="2800" b="1" dirty="0" err="1">
                <a:latin typeface="Times New Roman" pitchFamily="18" charset="0"/>
                <a:cs typeface="Times New Roman" pitchFamily="18" charset="0"/>
              </a:rPr>
              <a:t>Zucker</a:t>
            </a:r>
            <a:r>
              <a:rPr lang="en-US" sz="2800" b="1" dirty="0">
                <a:latin typeface="Times New Roman" pitchFamily="18" charset="0"/>
                <a:cs typeface="Times New Roman" pitchFamily="18" charset="0"/>
              </a:rPr>
              <a:t> rats (ZDF): </a:t>
            </a:r>
            <a:r>
              <a:rPr lang="en-US" sz="2800" dirty="0">
                <a:latin typeface="Times New Roman" pitchFamily="18" charset="0"/>
                <a:cs typeface="Times New Roman" pitchFamily="18" charset="0"/>
              </a:rPr>
              <a:t>Obese </a:t>
            </a:r>
            <a:r>
              <a:rPr lang="en-US" sz="2800" dirty="0" err="1">
                <a:latin typeface="Times New Roman" pitchFamily="18" charset="0"/>
                <a:cs typeface="Times New Roman" pitchFamily="18" charset="0"/>
              </a:rPr>
              <a:t>Zucker</a:t>
            </a:r>
            <a:r>
              <a:rPr lang="en-US" sz="2800" dirty="0">
                <a:latin typeface="Times New Roman" pitchFamily="18" charset="0"/>
                <a:cs typeface="Times New Roman" pitchFamily="18" charset="0"/>
              </a:rPr>
              <a:t> rats  are widely investigated and are among the best models for the study </a:t>
            </a:r>
            <a:r>
              <a:rPr lang="en-US" sz="2800" dirty="0" err="1">
                <a:latin typeface="Times New Roman" pitchFamily="18" charset="0"/>
                <a:cs typeface="Times New Roman" pitchFamily="18" charset="0"/>
              </a:rPr>
              <a:t>MetS</a:t>
            </a:r>
            <a:r>
              <a:rPr lang="en-US" sz="2800" dirty="0">
                <a:latin typeface="Times New Roman" pitchFamily="18" charset="0"/>
                <a:cs typeface="Times New Roman" pitchFamily="18" charset="0"/>
              </a:rPr>
              <a:t>. ZDF possess a (</a:t>
            </a:r>
            <a:r>
              <a:rPr lang="en-US" sz="2800" dirty="0" err="1">
                <a:latin typeface="Times New Roman" pitchFamily="18" charset="0"/>
                <a:cs typeface="Times New Roman" pitchFamily="18" charset="0"/>
              </a:rPr>
              <a:t>fa</a:t>
            </a:r>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fa</a:t>
            </a:r>
            <a:r>
              <a:rPr lang="en-US" sz="2800" dirty="0">
                <a:latin typeface="Times New Roman" pitchFamily="18" charset="0"/>
                <a:cs typeface="Times New Roman" pitchFamily="18" charset="0"/>
              </a:rPr>
              <a:t>) mutation and </a:t>
            </a:r>
            <a:r>
              <a:rPr lang="en-US" sz="2800" dirty="0" err="1">
                <a:latin typeface="Times New Roman" pitchFamily="18" charset="0"/>
                <a:cs typeface="Times New Roman" pitchFamily="18" charset="0"/>
              </a:rPr>
              <a:t>leptin</a:t>
            </a:r>
            <a:r>
              <a:rPr lang="en-US" sz="2800" dirty="0">
                <a:latin typeface="Times New Roman" pitchFamily="18" charset="0"/>
                <a:cs typeface="Times New Roman" pitchFamily="18" charset="0"/>
              </a:rPr>
              <a:t> receptor deficiency.</a:t>
            </a:r>
          </a:p>
          <a:p>
            <a:pPr algn="just"/>
            <a:r>
              <a:rPr lang="en-US" sz="2800" b="1" dirty="0">
                <a:latin typeface="Times New Roman" pitchFamily="18" charset="0"/>
                <a:cs typeface="Times New Roman" pitchFamily="18" charset="0"/>
              </a:rPr>
              <a:t>SHR (Spontaneously Hypertensive Rats): </a:t>
            </a:r>
            <a:r>
              <a:rPr lang="en-US" sz="2800" dirty="0">
                <a:latin typeface="Times New Roman" pitchFamily="18" charset="0"/>
                <a:cs typeface="Times New Roman" pitchFamily="18" charset="0"/>
              </a:rPr>
              <a:t>SHR are predominantly used for studies of arterial hypertension and the related medication treatment.</a:t>
            </a:r>
          </a:p>
          <a:p>
            <a:pPr algn="just"/>
            <a:r>
              <a:rPr lang="pl-PL" sz="2800" b="1" dirty="0">
                <a:latin typeface="Times New Roman" pitchFamily="18" charset="0"/>
                <a:cs typeface="Times New Roman" pitchFamily="18" charset="0"/>
              </a:rPr>
              <a:t>Wistar Ottawa Karlsburg W rats</a:t>
            </a:r>
            <a:r>
              <a:rPr lang="en-US" sz="2800" b="1" dirty="0">
                <a:latin typeface="Times New Roman" pitchFamily="18" charset="0"/>
                <a:cs typeface="Times New Roman" pitchFamily="18" charset="0"/>
              </a:rPr>
              <a:t>: </a:t>
            </a:r>
            <a:r>
              <a:rPr lang="en-US" sz="2800" dirty="0">
                <a:latin typeface="Times New Roman" pitchFamily="18" charset="0"/>
                <a:cs typeface="Times New Roman" pitchFamily="18" charset="0"/>
              </a:rPr>
              <a:t>This was one of the first genetic models used for the study of diabetes. </a:t>
            </a:r>
          </a:p>
          <a:p>
            <a:pPr algn="just"/>
            <a:endParaRPr lang="en-US" sz="2800" dirty="0">
              <a:latin typeface="Times New Roman" pitchFamily="18" charset="0"/>
              <a:cs typeface="Times New Roman" pitchFamily="18" charset="0"/>
            </a:endParaRPr>
          </a:p>
        </p:txBody>
      </p:sp>
      <p:sp>
        <p:nvSpPr>
          <p:cNvPr id="3" name="Title 2"/>
          <p:cNvSpPr>
            <a:spLocks noGrp="1"/>
          </p:cNvSpPr>
          <p:nvPr>
            <p:ph type="title"/>
          </p:nvPr>
        </p:nvSpPr>
        <p:spPr>
          <a:xfrm>
            <a:off x="1066800" y="274638"/>
            <a:ext cx="7620000" cy="639762"/>
          </a:xfrm>
        </p:spPr>
        <p:txBody>
          <a:bodyPr>
            <a:normAutofit/>
          </a:bodyPr>
          <a:lstStyle/>
          <a:p>
            <a:r>
              <a:rPr lang="en-US" sz="3200" dirty="0">
                <a:latin typeface="Times New Roman" pitchFamily="18" charset="0"/>
                <a:cs typeface="Times New Roman" pitchFamily="18" charset="0"/>
              </a:rPr>
              <a:t>Genetic Models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F9EF34-5A52-4128-9F8F-69B1732FFE9D}"/>
              </a:ext>
            </a:extLst>
          </p:cNvPr>
          <p:cNvSpPr>
            <a:spLocks noGrp="1"/>
          </p:cNvSpPr>
          <p:nvPr>
            <p:ph idx="1"/>
          </p:nvPr>
        </p:nvSpPr>
        <p:spPr/>
        <p:txBody>
          <a:bodyPr>
            <a:normAutofit fontScale="92500" lnSpcReduction="10000"/>
          </a:bodyPr>
          <a:lstStyle/>
          <a:p>
            <a:pPr marL="109728" indent="0">
              <a:buNone/>
            </a:pPr>
            <a:r>
              <a:rPr lang="en-US" sz="2800" dirty="0" err="1">
                <a:latin typeface="Times New Roman" panose="02020603050405020304" pitchFamily="18" charset="0"/>
                <a:cs typeface="Times New Roman" panose="02020603050405020304" pitchFamily="18" charset="0"/>
              </a:rPr>
              <a:t>MetS</a:t>
            </a:r>
            <a:r>
              <a:rPr lang="en-US" sz="2800" dirty="0">
                <a:latin typeface="Times New Roman" panose="02020603050405020304" pitchFamily="18" charset="0"/>
                <a:cs typeface="Times New Roman" panose="02020603050405020304" pitchFamily="18" charset="0"/>
              </a:rPr>
              <a:t> is defined by a constellation of an interconnected</a:t>
            </a:r>
          </a:p>
          <a:p>
            <a:pPr marL="109728" indent="0">
              <a:buNone/>
            </a:pPr>
            <a:r>
              <a:rPr lang="en-US" sz="2800" dirty="0">
                <a:latin typeface="Times New Roman" panose="02020603050405020304" pitchFamily="18" charset="0"/>
                <a:cs typeface="Times New Roman" panose="02020603050405020304" pitchFamily="18" charset="0"/>
              </a:rPr>
              <a:t>physiological, biochemical, clinical, and metabolic factors that directly increases the risk of atherosclerotic cardiovascular disease (ASCVD), T2DM, and all cause mortality.</a:t>
            </a:r>
          </a:p>
          <a:p>
            <a:pPr marL="109728" indent="0">
              <a:buNone/>
            </a:pPr>
            <a:r>
              <a:rPr lang="en-US" sz="2800" dirty="0">
                <a:latin typeface="Times New Roman" panose="02020603050405020304" pitchFamily="18" charset="0"/>
                <a:cs typeface="Times New Roman" panose="02020603050405020304" pitchFamily="18" charset="0"/>
              </a:rPr>
              <a:t>According to WHO :</a:t>
            </a:r>
          </a:p>
          <a:p>
            <a:pPr marL="109728" indent="0">
              <a:buNone/>
            </a:pPr>
            <a:r>
              <a:rPr lang="en-US" sz="2800" dirty="0">
                <a:latin typeface="Times New Roman" panose="02020603050405020304" pitchFamily="18" charset="0"/>
                <a:cs typeface="Times New Roman" panose="02020603050405020304" pitchFamily="18" charset="0"/>
              </a:rPr>
              <a:t>“This is collection of unhealthy body measurements and abnormal laboratory test results include atherogenic dyslipidemia, hypertension, glucose intolerance, proinflammatory state, and a prothrombotic hypercoagulability state.”</a:t>
            </a:r>
          </a:p>
          <a:p>
            <a:pPr algn="r"/>
            <a:r>
              <a:rPr lang="en-US" sz="1200" dirty="0" err="1"/>
              <a:t>Amaia</a:t>
            </a:r>
            <a:r>
              <a:rPr lang="en-US" sz="1200" dirty="0"/>
              <a:t> </a:t>
            </a:r>
            <a:r>
              <a:rPr lang="en-US" sz="1200" dirty="0" err="1"/>
              <a:t>Rodríguez</a:t>
            </a:r>
            <a:r>
              <a:rPr lang="en-US" sz="1200" dirty="0"/>
              <a:t> et al 2017.</a:t>
            </a:r>
          </a:p>
        </p:txBody>
      </p:sp>
      <p:sp>
        <p:nvSpPr>
          <p:cNvPr id="3" name="Title 2">
            <a:extLst>
              <a:ext uri="{FF2B5EF4-FFF2-40B4-BE49-F238E27FC236}">
                <a16:creationId xmlns:a16="http://schemas.microsoft.com/office/drawing/2014/main" id="{59B5B200-4537-485D-BA80-6C8AEBAB19CF}"/>
              </a:ext>
            </a:extLst>
          </p:cNvPr>
          <p:cNvSpPr>
            <a:spLocks noGrp="1"/>
          </p:cNvSpPr>
          <p:nvPr>
            <p:ph type="title"/>
          </p:nvPr>
        </p:nvSpPr>
        <p:spPr/>
        <p:txBody>
          <a:bodyPr/>
          <a:lstStyle/>
          <a:p>
            <a:r>
              <a:rPr lang="en-US" dirty="0"/>
              <a:t>Definition</a:t>
            </a:r>
          </a:p>
        </p:txBody>
      </p:sp>
    </p:spTree>
    <p:extLst>
      <p:ext uri="{BB962C8B-B14F-4D97-AF65-F5344CB8AC3E}">
        <p14:creationId xmlns:p14="http://schemas.microsoft.com/office/powerpoint/2010/main" val="10305370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685800"/>
            <a:ext cx="8382000" cy="5321491"/>
          </a:xfrm>
        </p:spPr>
        <p:txBody>
          <a:bodyPr>
            <a:normAutofit fontScale="92500"/>
          </a:bodyPr>
          <a:lstStyle/>
          <a:p>
            <a:pPr marL="566928" indent="-457200" algn="just">
              <a:buFont typeface="Wingdings" pitchFamily="2" charset="2"/>
              <a:buChar char="Ø"/>
            </a:pPr>
            <a:r>
              <a:rPr lang="en-US" sz="2400" b="1" dirty="0">
                <a:latin typeface="Times New Roman" pitchFamily="18" charset="0"/>
                <a:cs typeface="Times New Roman" pitchFamily="18" charset="0"/>
              </a:rPr>
              <a:t>LCR (Low capacity runners): </a:t>
            </a:r>
            <a:r>
              <a:rPr lang="en-US" sz="2400" dirty="0">
                <a:latin typeface="Times New Roman" pitchFamily="18" charset="0"/>
                <a:cs typeface="Times New Roman" pitchFamily="18" charset="0"/>
              </a:rPr>
              <a:t>LCR represent a genetic model of rats with low aerobic capacity. </a:t>
            </a:r>
          </a:p>
          <a:p>
            <a:pPr algn="just"/>
            <a:r>
              <a:rPr lang="en-US" sz="2400" b="1" dirty="0">
                <a:latin typeface="Times New Roman" pitchFamily="18" charset="0"/>
                <a:cs typeface="Times New Roman" pitchFamily="18" charset="0"/>
              </a:rPr>
              <a:t>Sterol regulatory element binding protein spontaneously hypertensive rats: </a:t>
            </a:r>
            <a:r>
              <a:rPr lang="en-US" sz="2400" dirty="0">
                <a:latin typeface="Times New Roman" pitchFamily="18" charset="0"/>
                <a:cs typeface="Times New Roman" pitchFamily="18" charset="0"/>
              </a:rPr>
              <a:t>This model could therefore provide valuable opportunities for investigating </a:t>
            </a:r>
            <a:r>
              <a:rPr lang="en-US" sz="2400" dirty="0" err="1">
                <a:latin typeface="Times New Roman" pitchFamily="18" charset="0"/>
                <a:cs typeface="Times New Roman" pitchFamily="18" charset="0"/>
              </a:rPr>
              <a:t>pathogenetic</a:t>
            </a:r>
            <a:r>
              <a:rPr lang="en-US" sz="2400" dirty="0">
                <a:latin typeface="Times New Roman" pitchFamily="18" charset="0"/>
                <a:cs typeface="Times New Roman" pitchFamily="18" charset="0"/>
              </a:rPr>
              <a:t> mechanisms that may relate fatty liver disease to the metabolic syndrome.</a:t>
            </a:r>
          </a:p>
          <a:p>
            <a:pPr algn="just"/>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Stroke prone – SHR fatty (</a:t>
            </a:r>
            <a:r>
              <a:rPr lang="en-US" sz="2400" b="1" dirty="0" err="1">
                <a:latin typeface="Times New Roman" pitchFamily="18" charset="0"/>
                <a:cs typeface="Times New Roman" pitchFamily="18" charset="0"/>
              </a:rPr>
              <a:t>fa</a:t>
            </a:r>
            <a:r>
              <a:rPr lang="en-US" sz="2400" b="1" dirty="0">
                <a:latin typeface="Times New Roman" pitchFamily="18" charset="0"/>
                <a:cs typeface="Times New Roman" pitchFamily="18" charset="0"/>
              </a:rPr>
              <a:t>/</a:t>
            </a:r>
            <a:r>
              <a:rPr lang="en-US" sz="2400" b="1" dirty="0" err="1">
                <a:latin typeface="Times New Roman" pitchFamily="18" charset="0"/>
                <a:cs typeface="Times New Roman" pitchFamily="18" charset="0"/>
              </a:rPr>
              <a:t>fa</a:t>
            </a:r>
            <a:r>
              <a:rPr lang="en-US" sz="2400" b="1" dirty="0">
                <a:latin typeface="Times New Roman" pitchFamily="18" charset="0"/>
                <a:cs typeface="Times New Roman" pitchFamily="18" charset="0"/>
              </a:rPr>
              <a:t>) rats: </a:t>
            </a:r>
            <a:r>
              <a:rPr lang="en-US" sz="2400" dirty="0">
                <a:latin typeface="Times New Roman" pitchFamily="18" charset="0"/>
                <a:cs typeface="Times New Roman" pitchFamily="18" charset="0"/>
              </a:rPr>
              <a:t>SHRSP rats develop hypertension related disorders, such as nephropathy, cardiac hypertrophy and atherosclerosis. </a:t>
            </a:r>
          </a:p>
          <a:p>
            <a:pPr algn="just"/>
            <a:r>
              <a:rPr lang="en-US" sz="2400" dirty="0">
                <a:latin typeface="Times New Roman" pitchFamily="18" charset="0"/>
                <a:cs typeface="Times New Roman" pitchFamily="18" charset="0"/>
              </a:rPr>
              <a:t> </a:t>
            </a:r>
            <a:r>
              <a:rPr lang="en-US" sz="2400" b="1" dirty="0" err="1">
                <a:latin typeface="Times New Roman" pitchFamily="18" charset="0"/>
                <a:cs typeface="Times New Roman" pitchFamily="18" charset="0"/>
              </a:rPr>
              <a:t>Spontaneoulsy</a:t>
            </a:r>
            <a:r>
              <a:rPr lang="en-US" sz="2400" b="1" dirty="0">
                <a:latin typeface="Times New Roman" pitchFamily="18" charset="0"/>
                <a:cs typeface="Times New Roman" pitchFamily="18" charset="0"/>
              </a:rPr>
              <a:t> hypertensive/</a:t>
            </a:r>
            <a:r>
              <a:rPr lang="en-US" sz="2400" b="1" dirty="0" err="1">
                <a:latin typeface="Times New Roman" pitchFamily="18" charset="0"/>
                <a:cs typeface="Times New Roman" pitchFamily="18" charset="0"/>
              </a:rPr>
              <a:t>NDmc</a:t>
            </a:r>
            <a:r>
              <a:rPr lang="en-US" sz="2400" b="1" dirty="0">
                <a:latin typeface="Times New Roman" pitchFamily="18" charset="0"/>
                <a:cs typeface="Times New Roman" pitchFamily="18" charset="0"/>
              </a:rPr>
              <a:t>-corpulent rats: </a:t>
            </a:r>
            <a:r>
              <a:rPr lang="en-US" sz="2400" dirty="0">
                <a:latin typeface="Times New Roman" pitchFamily="18" charset="0"/>
                <a:cs typeface="Times New Roman" pitchFamily="18" charset="0"/>
              </a:rPr>
              <a:t>The SHR-cp exhibit, in fact, metabolic and histopathologic characteristics associated with metabolic disorders</a:t>
            </a:r>
          </a:p>
          <a:p>
            <a:pPr marL="109728" indent="0" algn="just">
              <a:buNone/>
            </a:pPr>
            <a:r>
              <a:rPr lang="en-US" sz="2400" b="1" dirty="0">
                <a:latin typeface="Times New Roman" pitchFamily="18" charset="0"/>
                <a:cs typeface="Times New Roman" pitchFamily="18" charset="0"/>
              </a:rPr>
              <a:t>  Leptin receptor deficit rats.</a:t>
            </a:r>
          </a:p>
          <a:p>
            <a:pPr marL="109728" indent="0" algn="just">
              <a:buNone/>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Oa</a:t>
            </a:r>
            <a:r>
              <a:rPr lang="en-US" sz="2400" b="1" dirty="0">
                <a:latin typeface="Times New Roman" pitchFamily="18" charset="0"/>
                <a:cs typeface="Times New Roman" pitchFamily="18" charset="0"/>
              </a:rPr>
              <a:t>/ob mice</a:t>
            </a:r>
          </a:p>
          <a:p>
            <a:pPr marL="109728" indent="0" algn="r">
              <a:buNone/>
            </a:pPr>
            <a:r>
              <a:rPr lang="en-US" sz="1300" dirty="0" err="1"/>
              <a:t>Sok</a:t>
            </a:r>
            <a:r>
              <a:rPr lang="en-US" sz="1300" dirty="0"/>
              <a:t> </a:t>
            </a:r>
            <a:r>
              <a:rPr lang="en-US" sz="1300" dirty="0" err="1"/>
              <a:t>Kuan</a:t>
            </a:r>
            <a:r>
              <a:rPr lang="en-US" sz="1300" dirty="0"/>
              <a:t> Wong et al 2017</a:t>
            </a:r>
          </a:p>
          <a:p>
            <a:pPr marL="109728" indent="0" algn="just">
              <a:buNone/>
            </a:pPr>
            <a:endParaRPr lang="en-US" sz="2400" b="1" dirty="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B44BDE-57D9-4796-B067-EB650B2E139A}"/>
              </a:ext>
            </a:extLst>
          </p:cNvPr>
          <p:cNvSpPr>
            <a:spLocks noGrp="1"/>
          </p:cNvSpPr>
          <p:nvPr>
            <p:ph idx="1"/>
          </p:nvPr>
        </p:nvSpPr>
        <p:spPr/>
        <p:txBody>
          <a:bodyPr>
            <a:normAutofit lnSpcReduction="10000"/>
          </a:bodyPr>
          <a:lstStyle/>
          <a:p>
            <a:r>
              <a:rPr lang="en-US" dirty="0"/>
              <a:t>Examples: ZF rat, ZDF rat, DS/obese rat, </a:t>
            </a:r>
            <a:r>
              <a:rPr lang="en-US" dirty="0" err="1"/>
              <a:t>Koletsky</a:t>
            </a:r>
            <a:r>
              <a:rPr lang="en-US" dirty="0"/>
              <a:t> rat, POUND mouse</a:t>
            </a:r>
          </a:p>
          <a:p>
            <a:r>
              <a:rPr lang="en-US" dirty="0"/>
              <a:t>Severe and spontaneous occurring </a:t>
            </a:r>
            <a:r>
              <a:rPr lang="en-US" dirty="0" err="1"/>
              <a:t>MetS</a:t>
            </a:r>
            <a:endParaRPr lang="en-US" dirty="0"/>
          </a:p>
          <a:p>
            <a:pPr marL="109728" indent="0">
              <a:buNone/>
            </a:pPr>
            <a:r>
              <a:rPr lang="en-US" b="1" dirty="0"/>
              <a:t>CONS</a:t>
            </a:r>
          </a:p>
          <a:p>
            <a:pPr lvl="0"/>
            <a:r>
              <a:rPr lang="en-US" dirty="0"/>
              <a:t>Do not resemble the criteria of </a:t>
            </a:r>
            <a:r>
              <a:rPr lang="en-US" dirty="0" err="1"/>
              <a:t>MetS</a:t>
            </a:r>
            <a:r>
              <a:rPr lang="en-US" dirty="0"/>
              <a:t> in humans with intact leptin receptor gene</a:t>
            </a:r>
          </a:p>
          <a:p>
            <a:pPr lvl="0"/>
            <a:r>
              <a:rPr lang="en-US" dirty="0"/>
              <a:t>Mutation in leptin or leptin receptor gene rarely occur in humans</a:t>
            </a:r>
          </a:p>
          <a:p>
            <a:pPr lvl="0"/>
            <a:r>
              <a:rPr lang="en-US" dirty="0"/>
              <a:t>Costly</a:t>
            </a:r>
          </a:p>
          <a:p>
            <a:r>
              <a:rPr lang="en-US" dirty="0"/>
              <a:t>Mutations/deficiencies in animals are not easily manipulated</a:t>
            </a:r>
          </a:p>
        </p:txBody>
      </p:sp>
      <p:sp>
        <p:nvSpPr>
          <p:cNvPr id="3" name="Title 2">
            <a:extLst>
              <a:ext uri="{FF2B5EF4-FFF2-40B4-BE49-F238E27FC236}">
                <a16:creationId xmlns:a16="http://schemas.microsoft.com/office/drawing/2014/main" id="{64B12882-9551-4DAA-AF8A-18A6ACC4007D}"/>
              </a:ext>
            </a:extLst>
          </p:cNvPr>
          <p:cNvSpPr>
            <a:spLocks noGrp="1"/>
          </p:cNvSpPr>
          <p:nvPr>
            <p:ph type="title"/>
          </p:nvPr>
        </p:nvSpPr>
        <p:spPr/>
        <p:txBody>
          <a:bodyPr/>
          <a:lstStyle/>
          <a:p>
            <a:r>
              <a:rPr lang="en-US" dirty="0"/>
              <a:t>pros</a:t>
            </a:r>
          </a:p>
        </p:txBody>
      </p:sp>
    </p:spTree>
    <p:extLst>
      <p:ext uri="{BB962C8B-B14F-4D97-AF65-F5344CB8AC3E}">
        <p14:creationId xmlns:p14="http://schemas.microsoft.com/office/powerpoint/2010/main" val="28542997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200"/>
            <a:ext cx="8305800" cy="4788091"/>
          </a:xfrm>
        </p:spPr>
        <p:txBody>
          <a:bodyPr>
            <a:normAutofit fontScale="70000" lnSpcReduction="20000"/>
          </a:bodyPr>
          <a:lstStyle/>
          <a:p>
            <a:pPr algn="just">
              <a:buNone/>
            </a:pPr>
            <a:r>
              <a:rPr lang="en-US" sz="3100" dirty="0">
                <a:latin typeface="Times New Roman" pitchFamily="18" charset="0"/>
                <a:cs typeface="Times New Roman" pitchFamily="18" charset="0"/>
              </a:rPr>
              <a:t>   </a:t>
            </a:r>
            <a:r>
              <a:rPr lang="en-US" sz="3600" dirty="0" err="1">
                <a:latin typeface="Times New Roman" pitchFamily="18" charset="0"/>
                <a:cs typeface="Times New Roman" pitchFamily="18" charset="0"/>
              </a:rPr>
              <a:t>MetS</a:t>
            </a:r>
            <a:r>
              <a:rPr lang="en-US" sz="3600" dirty="0">
                <a:latin typeface="Times New Roman" pitchFamily="18" charset="0"/>
                <a:cs typeface="Times New Roman" pitchFamily="18" charset="0"/>
              </a:rPr>
              <a:t> model induced by using chemical such as </a:t>
            </a:r>
            <a:r>
              <a:rPr lang="en-US" sz="3600" dirty="0" err="1">
                <a:latin typeface="Times New Roman" pitchFamily="18" charset="0"/>
                <a:cs typeface="Times New Roman" pitchFamily="18" charset="0"/>
              </a:rPr>
              <a:t>glucocorticoid</a:t>
            </a:r>
            <a:r>
              <a:rPr lang="en-US" sz="3600" dirty="0">
                <a:latin typeface="Times New Roman" pitchFamily="18" charset="0"/>
                <a:cs typeface="Times New Roman" pitchFamily="18" charset="0"/>
              </a:rPr>
              <a:t>, antipsychotic, </a:t>
            </a:r>
            <a:r>
              <a:rPr lang="en-US" sz="3600" dirty="0" err="1">
                <a:latin typeface="Times New Roman" pitchFamily="18" charset="0"/>
                <a:cs typeface="Times New Roman" pitchFamily="18" charset="0"/>
              </a:rPr>
              <a:t>alloxan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andstreptozotocin</a:t>
            </a:r>
            <a:r>
              <a:rPr lang="en-US" sz="3600" dirty="0">
                <a:latin typeface="Times New Roman" pitchFamily="18" charset="0"/>
                <a:cs typeface="Times New Roman" pitchFamily="18" charset="0"/>
              </a:rPr>
              <a:t>.</a:t>
            </a:r>
          </a:p>
          <a:p>
            <a:pPr>
              <a:buNone/>
            </a:pPr>
            <a:r>
              <a:rPr lang="en-US" sz="3600" b="1" dirty="0" err="1">
                <a:latin typeface="Times New Roman" pitchFamily="18" charset="0"/>
                <a:cs typeface="Times New Roman" pitchFamily="18" charset="0"/>
              </a:rPr>
              <a:t>Glucocorticoid</a:t>
            </a:r>
            <a:r>
              <a:rPr lang="en-US" sz="3600" b="1" dirty="0">
                <a:latin typeface="Times New Roman" pitchFamily="18" charset="0"/>
                <a:cs typeface="Times New Roman" pitchFamily="18" charset="0"/>
              </a:rPr>
              <a:t> induced </a:t>
            </a:r>
            <a:r>
              <a:rPr lang="en-US" sz="3600" b="1" dirty="0" err="1">
                <a:latin typeface="Times New Roman" pitchFamily="18" charset="0"/>
                <a:cs typeface="Times New Roman" pitchFamily="18" charset="0"/>
              </a:rPr>
              <a:t>MetS</a:t>
            </a:r>
            <a:r>
              <a:rPr lang="en-US" sz="3600" b="1" dirty="0">
                <a:latin typeface="Times New Roman" pitchFamily="18" charset="0"/>
                <a:cs typeface="Times New Roman" pitchFamily="18" charset="0"/>
              </a:rPr>
              <a:t>:</a:t>
            </a:r>
          </a:p>
          <a:p>
            <a:pPr algn="just"/>
            <a:r>
              <a:rPr lang="en-US" sz="3600" dirty="0">
                <a:latin typeface="Times New Roman" pitchFamily="18" charset="0"/>
                <a:cs typeface="Times New Roman" pitchFamily="18" charset="0"/>
              </a:rPr>
              <a:t>Both endogenous and exogenous </a:t>
            </a:r>
            <a:r>
              <a:rPr lang="en-US" sz="3600" dirty="0" err="1">
                <a:latin typeface="Times New Roman" pitchFamily="18" charset="0"/>
                <a:cs typeface="Times New Roman" pitchFamily="18" charset="0"/>
              </a:rPr>
              <a:t>glucocorticoids</a:t>
            </a:r>
            <a:r>
              <a:rPr lang="en-US" sz="3600" dirty="0">
                <a:latin typeface="Times New Roman" pitchFamily="18" charset="0"/>
                <a:cs typeface="Times New Roman" pitchFamily="18" charset="0"/>
              </a:rPr>
              <a:t> have been used to develop </a:t>
            </a:r>
            <a:r>
              <a:rPr lang="en-US" sz="3600" dirty="0" err="1">
                <a:latin typeface="Times New Roman" pitchFamily="18" charset="0"/>
                <a:cs typeface="Times New Roman" pitchFamily="18" charset="0"/>
              </a:rPr>
              <a:t>MetS</a:t>
            </a:r>
            <a:r>
              <a:rPr lang="en-US" sz="3600" dirty="0">
                <a:latin typeface="Times New Roman" pitchFamily="18" charset="0"/>
                <a:cs typeface="Times New Roman" pitchFamily="18" charset="0"/>
              </a:rPr>
              <a:t> in animal models.</a:t>
            </a:r>
          </a:p>
          <a:p>
            <a:pPr algn="just">
              <a:buFont typeface="Wingdings" pitchFamily="2" charset="2"/>
              <a:buChar char="Ø"/>
            </a:pPr>
            <a:r>
              <a:rPr lang="en-US" sz="3600" dirty="0" err="1">
                <a:latin typeface="Times New Roman" pitchFamily="18" charset="0"/>
                <a:cs typeface="Times New Roman" pitchFamily="18" charset="0"/>
              </a:rPr>
              <a:t>Glucocorticoids</a:t>
            </a:r>
            <a:r>
              <a:rPr lang="en-US" sz="3600" dirty="0">
                <a:latin typeface="Times New Roman" pitchFamily="18" charset="0"/>
                <a:cs typeface="Times New Roman" pitchFamily="18" charset="0"/>
              </a:rPr>
              <a:t> stimulate the differentiation of pre-</a:t>
            </a:r>
            <a:r>
              <a:rPr lang="en-US" sz="3600" dirty="0" err="1">
                <a:latin typeface="Times New Roman" pitchFamily="18" charset="0"/>
                <a:cs typeface="Times New Roman" pitchFamily="18" charset="0"/>
              </a:rPr>
              <a:t>adipocytes</a:t>
            </a:r>
            <a:r>
              <a:rPr lang="en-US" sz="3600" dirty="0">
                <a:latin typeface="Times New Roman" pitchFamily="18" charset="0"/>
                <a:cs typeface="Times New Roman" pitchFamily="18" charset="0"/>
              </a:rPr>
              <a:t> into mature </a:t>
            </a:r>
            <a:r>
              <a:rPr lang="en-US" sz="3600" dirty="0" err="1">
                <a:latin typeface="Times New Roman" pitchFamily="18" charset="0"/>
                <a:cs typeface="Times New Roman" pitchFamily="18" charset="0"/>
              </a:rPr>
              <a:t>adipocytes</a:t>
            </a:r>
            <a:r>
              <a:rPr lang="en-US" sz="3600" dirty="0">
                <a:latin typeface="Times New Roman" pitchFamily="18" charset="0"/>
                <a:cs typeface="Times New Roman" pitchFamily="18" charset="0"/>
              </a:rPr>
              <a:t>.</a:t>
            </a:r>
          </a:p>
          <a:p>
            <a:pPr algn="just">
              <a:buFont typeface="Wingdings" pitchFamily="2" charset="2"/>
              <a:buChar char="Ø"/>
            </a:pPr>
            <a:r>
              <a:rPr lang="en-US" sz="3600" dirty="0" err="1">
                <a:latin typeface="Times New Roman" pitchFamily="18" charset="0"/>
                <a:cs typeface="Times New Roman" pitchFamily="18" charset="0"/>
              </a:rPr>
              <a:t>Glucocorticoids</a:t>
            </a:r>
            <a:r>
              <a:rPr lang="en-US" sz="3600" dirty="0">
                <a:latin typeface="Times New Roman" pitchFamily="18" charset="0"/>
                <a:cs typeface="Times New Roman" pitchFamily="18" charset="0"/>
              </a:rPr>
              <a:t> increase </a:t>
            </a:r>
            <a:r>
              <a:rPr lang="en-US" sz="3600" dirty="0" err="1">
                <a:latin typeface="Times New Roman" pitchFamily="18" charset="0"/>
                <a:cs typeface="Times New Roman" pitchFamily="18" charset="0"/>
              </a:rPr>
              <a:t>lipolysis</a:t>
            </a:r>
            <a:r>
              <a:rPr lang="en-US" sz="3600" dirty="0">
                <a:latin typeface="Times New Roman" pitchFamily="18" charset="0"/>
                <a:cs typeface="Times New Roman" pitchFamily="18" charset="0"/>
              </a:rPr>
              <a:t> to release free fatty acids and increase proteolysis in muscle to increase</a:t>
            </a:r>
          </a:p>
          <a:p>
            <a:pPr algn="just">
              <a:buNone/>
            </a:pPr>
            <a:r>
              <a:rPr lang="en-US" sz="3600" dirty="0">
                <a:latin typeface="Times New Roman" pitchFamily="18" charset="0"/>
                <a:cs typeface="Times New Roman" pitchFamily="18" charset="0"/>
              </a:rPr>
              <a:t>    free amino acids.</a:t>
            </a:r>
          </a:p>
          <a:p>
            <a:pPr algn="just"/>
            <a:r>
              <a:rPr lang="en-US" sz="3600" dirty="0" err="1">
                <a:latin typeface="Times New Roman" pitchFamily="18" charset="0"/>
                <a:cs typeface="Times New Roman" pitchFamily="18" charset="0"/>
              </a:rPr>
              <a:t>Glucocorticoids</a:t>
            </a:r>
            <a:r>
              <a:rPr lang="en-US" sz="3600" dirty="0">
                <a:latin typeface="Times New Roman" pitchFamily="18" charset="0"/>
                <a:cs typeface="Times New Roman" pitchFamily="18" charset="0"/>
              </a:rPr>
              <a:t> promote </a:t>
            </a:r>
            <a:r>
              <a:rPr lang="en-US" sz="3600" dirty="0" err="1">
                <a:latin typeface="Times New Roman" pitchFamily="18" charset="0"/>
                <a:cs typeface="Times New Roman" pitchFamily="18" charset="0"/>
              </a:rPr>
              <a:t>gluconeogenesis</a:t>
            </a:r>
            <a:r>
              <a:rPr lang="en-US" sz="3600" dirty="0">
                <a:latin typeface="Times New Roman" pitchFamily="18" charset="0"/>
                <a:cs typeface="Times New Roman" pitchFamily="18" charset="0"/>
              </a:rPr>
              <a:t> in liver and cause hyperglycemia. </a:t>
            </a:r>
          </a:p>
          <a:p>
            <a:pPr algn="r">
              <a:buNone/>
            </a:pPr>
            <a:r>
              <a:rPr lang="en-US" sz="2000" dirty="0"/>
              <a:t>Sunil K. </a:t>
            </a:r>
            <a:r>
              <a:rPr lang="en-US" sz="2000" dirty="0" err="1"/>
              <a:t>Panchal</a:t>
            </a:r>
            <a:r>
              <a:rPr lang="en-US" sz="2000" dirty="0"/>
              <a:t> and Lindsay Brown 2011</a:t>
            </a:r>
          </a:p>
          <a:p>
            <a:pPr algn="just"/>
            <a:endParaRPr lang="en-US" sz="3600" dirty="0">
              <a:latin typeface="Times New Roman" pitchFamily="18" charset="0"/>
              <a:cs typeface="Times New Roman" pitchFamily="18" charset="0"/>
            </a:endParaRPr>
          </a:p>
        </p:txBody>
      </p:sp>
      <p:sp>
        <p:nvSpPr>
          <p:cNvPr id="3" name="Title 2"/>
          <p:cNvSpPr>
            <a:spLocks noGrp="1"/>
          </p:cNvSpPr>
          <p:nvPr>
            <p:ph type="title"/>
          </p:nvPr>
        </p:nvSpPr>
        <p:spPr>
          <a:xfrm>
            <a:off x="609600" y="0"/>
            <a:ext cx="6248400" cy="1295400"/>
          </a:xfrm>
        </p:spPr>
        <p:txBody>
          <a:bodyPr>
            <a:normAutofit fontScale="90000"/>
          </a:bodyPr>
          <a:lstStyle/>
          <a:p>
            <a:br>
              <a:rPr lang="en-US" sz="2800" dirty="0">
                <a:latin typeface="Times New Roman" pitchFamily="18" charset="0"/>
                <a:cs typeface="Times New Roman" pitchFamily="18" charset="0"/>
              </a:rPr>
            </a:b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       </a:t>
            </a:r>
            <a:r>
              <a:rPr lang="en-US" sz="3600" dirty="0">
                <a:latin typeface="Times New Roman" pitchFamily="18" charset="0"/>
                <a:cs typeface="Times New Roman" pitchFamily="18" charset="0"/>
              </a:rPr>
              <a:t>Chemical induced </a:t>
            </a:r>
            <a:r>
              <a:rPr lang="en-US" sz="3600" dirty="0" err="1">
                <a:latin typeface="Times New Roman" pitchFamily="18" charset="0"/>
                <a:cs typeface="Times New Roman" pitchFamily="18" charset="0"/>
              </a:rPr>
              <a:t>MetS</a:t>
            </a:r>
            <a:br>
              <a:rPr lang="en-US" sz="3600" dirty="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US" sz="3200" dirty="0">
                <a:latin typeface="Times New Roman" pitchFamily="18" charset="0"/>
                <a:cs typeface="Times New Roman" pitchFamily="18" charset="0"/>
              </a:rPr>
              <a:t>Antipsychotic drugs have been associated with a high incidence of </a:t>
            </a:r>
            <a:r>
              <a:rPr lang="en-US" sz="3200" dirty="0" err="1">
                <a:latin typeface="Times New Roman" pitchFamily="18" charset="0"/>
                <a:cs typeface="Times New Roman" pitchFamily="18" charset="0"/>
              </a:rPr>
              <a:t>MetS</a:t>
            </a:r>
            <a:r>
              <a:rPr lang="en-US" sz="3200" dirty="0">
                <a:latin typeface="Times New Roman" pitchFamily="18" charset="0"/>
                <a:cs typeface="Times New Roman" pitchFamily="18" charset="0"/>
              </a:rPr>
              <a:t>, evidenced by body weight gain, increased visceral fat, impaired glucose tolerance, and insulin resistance in animal studies.</a:t>
            </a:r>
          </a:p>
          <a:p>
            <a:pPr algn="just"/>
            <a:r>
              <a:rPr lang="en-US" sz="3200" dirty="0">
                <a:latin typeface="Times New Roman" pitchFamily="18" charset="0"/>
                <a:cs typeface="Times New Roman" pitchFamily="18" charset="0"/>
              </a:rPr>
              <a:t>The weight gain caused by antipsychotic treatment contributes to the development of diabetes and </a:t>
            </a:r>
            <a:r>
              <a:rPr lang="en-US" sz="3200" dirty="0" err="1">
                <a:latin typeface="Times New Roman" pitchFamily="18" charset="0"/>
                <a:cs typeface="Times New Roman" pitchFamily="18" charset="0"/>
              </a:rPr>
              <a:t>dyslipidemia</a:t>
            </a:r>
            <a:r>
              <a:rPr lang="en-US" sz="3200" dirty="0">
                <a:latin typeface="Times New Roman" pitchFamily="18" charset="0"/>
                <a:cs typeface="Times New Roman" pitchFamily="18" charset="0"/>
              </a:rPr>
              <a:t>.</a:t>
            </a:r>
          </a:p>
        </p:txBody>
      </p:sp>
      <p:sp>
        <p:nvSpPr>
          <p:cNvPr id="3" name="Title 2"/>
          <p:cNvSpPr>
            <a:spLocks noGrp="1"/>
          </p:cNvSpPr>
          <p:nvPr>
            <p:ph type="title"/>
          </p:nvPr>
        </p:nvSpPr>
        <p:spPr/>
        <p:txBody>
          <a:bodyPr>
            <a:normAutofit/>
          </a:bodyPr>
          <a:lstStyle/>
          <a:p>
            <a:r>
              <a:rPr lang="en-US" sz="2800" dirty="0">
                <a:latin typeface="Times New Roman" pitchFamily="18" charset="0"/>
                <a:cs typeface="Times New Roman" pitchFamily="18" charset="0"/>
              </a:rPr>
              <a:t>Antipsychotic induced </a:t>
            </a:r>
            <a:r>
              <a:rPr lang="en-US" sz="2800" dirty="0" err="1">
                <a:latin typeface="Times New Roman" pitchFamily="18" charset="0"/>
                <a:cs typeface="Times New Roman" pitchFamily="18" charset="0"/>
              </a:rPr>
              <a:t>MetS</a:t>
            </a:r>
            <a:endParaRPr lang="en-US" sz="2800" dirty="0">
              <a:latin typeface="Times New Roman"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US" sz="2800" dirty="0" err="1">
                <a:latin typeface="Times New Roman" pitchFamily="18" charset="0"/>
                <a:cs typeface="Times New Roman" pitchFamily="18" charset="0"/>
              </a:rPr>
              <a:t>Alloxan</a:t>
            </a:r>
            <a:r>
              <a:rPr lang="en-US" sz="2800" dirty="0">
                <a:latin typeface="Times New Roman" pitchFamily="18" charset="0"/>
                <a:cs typeface="Times New Roman" pitchFamily="18" charset="0"/>
              </a:rPr>
              <a:t> and </a:t>
            </a:r>
            <a:r>
              <a:rPr lang="en-US" sz="2800" dirty="0" err="1">
                <a:latin typeface="Times New Roman" pitchFamily="18" charset="0"/>
                <a:cs typeface="Times New Roman" pitchFamily="18" charset="0"/>
              </a:rPr>
              <a:t>streptozotocin</a:t>
            </a:r>
            <a:r>
              <a:rPr lang="en-US" sz="2800" dirty="0">
                <a:latin typeface="Times New Roman" pitchFamily="18" charset="0"/>
                <a:cs typeface="Times New Roman" pitchFamily="18" charset="0"/>
              </a:rPr>
              <a:t> are structural analogues of glucose that enter pancreatic beta cells via the GLUT2 transporter. </a:t>
            </a:r>
          </a:p>
          <a:p>
            <a:pPr algn="just"/>
            <a:r>
              <a:rPr lang="en-US" sz="2800" dirty="0">
                <a:latin typeface="Times New Roman" pitchFamily="18" charset="0"/>
                <a:cs typeface="Times New Roman" pitchFamily="18" charset="0"/>
              </a:rPr>
              <a:t>In contrast to patients with metabolic syndrome, </a:t>
            </a:r>
            <a:r>
              <a:rPr lang="en-US" sz="2800" dirty="0" err="1">
                <a:latin typeface="Times New Roman" pitchFamily="18" charset="0"/>
                <a:cs typeface="Times New Roman" pitchFamily="18" charset="0"/>
              </a:rPr>
              <a:t>alloxan</a:t>
            </a:r>
            <a:r>
              <a:rPr lang="en-US" sz="2800" dirty="0">
                <a:latin typeface="Times New Roman" pitchFamily="18" charset="0"/>
                <a:cs typeface="Times New Roman" pitchFamily="18" charset="0"/>
              </a:rPr>
              <a:t> and </a:t>
            </a:r>
            <a:r>
              <a:rPr lang="en-US" sz="2800" dirty="0" err="1">
                <a:latin typeface="Times New Roman" pitchFamily="18" charset="0"/>
                <a:cs typeface="Times New Roman" pitchFamily="18" charset="0"/>
              </a:rPr>
              <a:t>streptozotocin</a:t>
            </a:r>
            <a:r>
              <a:rPr lang="en-US" sz="2800" dirty="0">
                <a:latin typeface="Times New Roman" pitchFamily="18" charset="0"/>
                <a:cs typeface="Times New Roman" pitchFamily="18" charset="0"/>
              </a:rPr>
              <a:t> induced diabetic rats are </a:t>
            </a:r>
            <a:r>
              <a:rPr lang="en-US" sz="2800" dirty="0" err="1">
                <a:latin typeface="Times New Roman" pitchFamily="18" charset="0"/>
                <a:cs typeface="Times New Roman" pitchFamily="18" charset="0"/>
              </a:rPr>
              <a:t>hypoinsulinaemic</a:t>
            </a:r>
            <a:r>
              <a:rPr lang="en-US" sz="2800" dirty="0">
                <a:latin typeface="Times New Roman" pitchFamily="18" charset="0"/>
                <a:cs typeface="Times New Roman" pitchFamily="18" charset="0"/>
              </a:rPr>
              <a:t>, do not gain </a:t>
            </a:r>
            <a:r>
              <a:rPr lang="en-US" sz="2800" dirty="0" err="1">
                <a:latin typeface="Times New Roman" pitchFamily="18" charset="0"/>
                <a:cs typeface="Times New Roman" pitchFamily="18" charset="0"/>
              </a:rPr>
              <a:t>weightand</a:t>
            </a:r>
            <a:r>
              <a:rPr lang="en-US" sz="2800" dirty="0">
                <a:latin typeface="Times New Roman" pitchFamily="18" charset="0"/>
                <a:cs typeface="Times New Roman" pitchFamily="18" charset="0"/>
              </a:rPr>
              <a:t> are usually </a:t>
            </a:r>
            <a:r>
              <a:rPr lang="en-US" sz="2800" dirty="0" err="1">
                <a:latin typeface="Times New Roman" pitchFamily="18" charset="0"/>
                <a:cs typeface="Times New Roman" pitchFamily="18" charset="0"/>
              </a:rPr>
              <a:t>hypotensive</a:t>
            </a:r>
            <a:r>
              <a:rPr lang="en-US" sz="2800" dirty="0">
                <a:latin typeface="Times New Roman" pitchFamily="18" charset="0"/>
                <a:cs typeface="Times New Roman" pitchFamily="18" charset="0"/>
              </a:rPr>
              <a:t>.</a:t>
            </a:r>
          </a:p>
        </p:txBody>
      </p:sp>
      <p:sp>
        <p:nvSpPr>
          <p:cNvPr id="3" name="Title 2"/>
          <p:cNvSpPr>
            <a:spLocks noGrp="1"/>
          </p:cNvSpPr>
          <p:nvPr>
            <p:ph type="title"/>
          </p:nvPr>
        </p:nvSpPr>
        <p:spPr/>
        <p:txBody>
          <a:bodyPr>
            <a:noAutofit/>
          </a:bodyPr>
          <a:lstStyle/>
          <a:p>
            <a:r>
              <a:rPr lang="en-US" sz="3200" dirty="0" err="1">
                <a:latin typeface="Times New Roman" pitchFamily="18" charset="0"/>
                <a:cs typeface="Times New Roman" pitchFamily="18" charset="0"/>
              </a:rPr>
              <a:t>Alloxan</a:t>
            </a:r>
            <a:r>
              <a:rPr lang="en-US" sz="3200" dirty="0">
                <a:latin typeface="Times New Roman" pitchFamily="18" charset="0"/>
                <a:cs typeface="Times New Roman" pitchFamily="18" charset="0"/>
              </a:rPr>
              <a:t> and </a:t>
            </a:r>
            <a:r>
              <a:rPr lang="en-US" sz="3200" dirty="0" err="1">
                <a:latin typeface="Times New Roman" pitchFamily="18" charset="0"/>
                <a:cs typeface="Times New Roman" pitchFamily="18" charset="0"/>
              </a:rPr>
              <a:t>streptozotocin</a:t>
            </a:r>
            <a:r>
              <a:rPr lang="en-US" sz="3200" dirty="0">
                <a:latin typeface="Times New Roman" pitchFamily="18" charset="0"/>
                <a:cs typeface="Times New Roman" pitchFamily="18" charset="0"/>
              </a:rPr>
              <a:t> induced </a:t>
            </a:r>
            <a:r>
              <a:rPr lang="en-US" sz="3200" dirty="0" err="1">
                <a:latin typeface="Times New Roman" pitchFamily="18" charset="0"/>
                <a:cs typeface="Times New Roman" pitchFamily="18" charset="0"/>
              </a:rPr>
              <a:t>MetS</a:t>
            </a:r>
            <a:endParaRPr lang="en-US" sz="3200" dirty="0">
              <a:latin typeface="Times New Roman"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DD58B8-95D9-42C6-85CC-F06B28B08668}"/>
              </a:ext>
            </a:extLst>
          </p:cNvPr>
          <p:cNvSpPr>
            <a:spLocks noGrp="1"/>
          </p:cNvSpPr>
          <p:nvPr>
            <p:ph idx="1"/>
          </p:nvPr>
        </p:nvSpPr>
        <p:spPr/>
        <p:txBody>
          <a:bodyPr/>
          <a:lstStyle/>
          <a:p>
            <a:r>
              <a:rPr lang="en-US" dirty="0"/>
              <a:t>Suitable for the investigations of drug-related </a:t>
            </a:r>
            <a:r>
              <a:rPr lang="en-US" dirty="0" err="1"/>
              <a:t>MetS</a:t>
            </a:r>
            <a:r>
              <a:rPr lang="en-US" dirty="0"/>
              <a:t> in human</a:t>
            </a:r>
          </a:p>
          <a:p>
            <a:r>
              <a:rPr lang="en-US" dirty="0"/>
              <a:t>Inexpensive</a:t>
            </a:r>
          </a:p>
          <a:p>
            <a:endParaRPr lang="en-US" dirty="0"/>
          </a:p>
          <a:p>
            <a:pPr marL="109728" indent="0">
              <a:buNone/>
            </a:pPr>
            <a:r>
              <a:rPr lang="en-US" b="1" dirty="0"/>
              <a:t>   C0NS</a:t>
            </a:r>
          </a:p>
          <a:p>
            <a:endParaRPr lang="en-US" dirty="0"/>
          </a:p>
          <a:p>
            <a:r>
              <a:rPr lang="en-US" dirty="0"/>
              <a:t>Delayed onset of </a:t>
            </a:r>
            <a:r>
              <a:rPr lang="en-US" dirty="0" err="1"/>
              <a:t>MetS</a:t>
            </a:r>
            <a:endParaRPr lang="en-US" dirty="0"/>
          </a:p>
          <a:p>
            <a:endParaRPr lang="en-US" dirty="0"/>
          </a:p>
          <a:p>
            <a:pPr algn="r">
              <a:buNone/>
            </a:pPr>
            <a:r>
              <a:rPr lang="en-US" sz="1100" dirty="0" err="1"/>
              <a:t>Sujay</a:t>
            </a:r>
            <a:r>
              <a:rPr lang="en-US" sz="1100" dirty="0"/>
              <a:t> </a:t>
            </a:r>
            <a:r>
              <a:rPr lang="en-US" sz="1100" dirty="0" err="1"/>
              <a:t>kumar</a:t>
            </a:r>
            <a:r>
              <a:rPr lang="en-US" sz="1100" dirty="0"/>
              <a:t> </a:t>
            </a:r>
            <a:r>
              <a:rPr lang="en-US" sz="1100" dirty="0" err="1"/>
              <a:t>Raut</a:t>
            </a:r>
            <a:r>
              <a:rPr lang="en-US" sz="1100" dirty="0"/>
              <a:t> et al 2018</a:t>
            </a:r>
          </a:p>
        </p:txBody>
      </p:sp>
      <p:sp>
        <p:nvSpPr>
          <p:cNvPr id="3" name="Title 2">
            <a:extLst>
              <a:ext uri="{FF2B5EF4-FFF2-40B4-BE49-F238E27FC236}">
                <a16:creationId xmlns:a16="http://schemas.microsoft.com/office/drawing/2014/main" id="{70594663-45DA-4D93-8F0F-668F31F3A6A1}"/>
              </a:ext>
            </a:extLst>
          </p:cNvPr>
          <p:cNvSpPr>
            <a:spLocks noGrp="1"/>
          </p:cNvSpPr>
          <p:nvPr>
            <p:ph type="title"/>
          </p:nvPr>
        </p:nvSpPr>
        <p:spPr/>
        <p:txBody>
          <a:bodyPr>
            <a:normAutofit/>
          </a:bodyPr>
          <a:lstStyle/>
          <a:p>
            <a:r>
              <a:rPr lang="en-US" dirty="0"/>
              <a:t>PROS</a:t>
            </a:r>
          </a:p>
        </p:txBody>
      </p:sp>
    </p:spTree>
    <p:extLst>
      <p:ext uri="{BB962C8B-B14F-4D97-AF65-F5344CB8AC3E}">
        <p14:creationId xmlns:p14="http://schemas.microsoft.com/office/powerpoint/2010/main" val="27587723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itchFamily="2" charset="2"/>
              <a:buChar char="§"/>
            </a:pPr>
            <a:r>
              <a:rPr lang="en-US" sz="2800" b="1" dirty="0">
                <a:latin typeface="Times New Roman" pitchFamily="18" charset="0"/>
                <a:cs typeface="Times New Roman" pitchFamily="18" charset="0"/>
              </a:rPr>
              <a:t> </a:t>
            </a:r>
            <a:r>
              <a:rPr lang="en-US" sz="3200" b="1" dirty="0">
                <a:latin typeface="Times New Roman" pitchFamily="18" charset="0"/>
                <a:cs typeface="Times New Roman" pitchFamily="18" charset="0"/>
              </a:rPr>
              <a:t>Treatment of Obesity:</a:t>
            </a:r>
          </a:p>
          <a:p>
            <a:pPr marL="624078" indent="-514350">
              <a:buNone/>
            </a:pPr>
            <a:r>
              <a:rPr lang="en-US" sz="3200" dirty="0">
                <a:latin typeface="Times New Roman" pitchFamily="18" charset="0"/>
                <a:cs typeface="Times New Roman" pitchFamily="18" charset="0"/>
              </a:rPr>
              <a:t>    Treatment of obesity includes two major approaches:</a:t>
            </a:r>
          </a:p>
          <a:p>
            <a:pPr marL="624078" indent="-514350">
              <a:buFont typeface="Wingdings" pitchFamily="2" charset="2"/>
              <a:buChar char="Ø"/>
            </a:pPr>
            <a:r>
              <a:rPr lang="en-US" sz="3200" b="1" dirty="0">
                <a:latin typeface="Times New Roman" pitchFamily="18" charset="0"/>
                <a:cs typeface="Times New Roman" pitchFamily="18" charset="0"/>
              </a:rPr>
              <a:t>Lifestyle-based intervention: </a:t>
            </a:r>
            <a:r>
              <a:rPr lang="en-US" sz="3200" dirty="0">
                <a:latin typeface="Times New Roman" pitchFamily="18" charset="0"/>
                <a:cs typeface="Times New Roman" pitchFamily="18" charset="0"/>
              </a:rPr>
              <a:t>(Diet, Exercise and Behavior therapy).</a:t>
            </a:r>
          </a:p>
          <a:p>
            <a:pPr marL="624078" indent="-514350">
              <a:buFont typeface="Wingdings" pitchFamily="2" charset="2"/>
              <a:buChar char="Ø"/>
            </a:pPr>
            <a:r>
              <a:rPr lang="en-US" sz="3200" b="1" dirty="0">
                <a:latin typeface="Times New Roman" pitchFamily="18" charset="0"/>
                <a:cs typeface="Times New Roman" pitchFamily="18" charset="0"/>
              </a:rPr>
              <a:t>Medical/surgical intervention</a:t>
            </a:r>
            <a:r>
              <a:rPr lang="en-US" sz="3200" dirty="0">
                <a:latin typeface="Times New Roman" pitchFamily="18" charset="0"/>
                <a:cs typeface="Times New Roman" pitchFamily="18" charset="0"/>
              </a:rPr>
              <a:t>: (Pharmacotherapy and Bariatric surgery).</a:t>
            </a:r>
          </a:p>
          <a:p>
            <a:pPr marL="624078" indent="-514350">
              <a:buFont typeface="Wingdings" pitchFamily="2" charset="2"/>
              <a:buChar char="Ø"/>
            </a:pPr>
            <a:endParaRPr lang="en-US" sz="3200" dirty="0">
              <a:latin typeface="Times New Roman" pitchFamily="18" charset="0"/>
              <a:cs typeface="Times New Roman" pitchFamily="18" charset="0"/>
            </a:endParaRPr>
          </a:p>
          <a:p>
            <a:pPr marL="624078" indent="-514350" algn="r">
              <a:buNone/>
            </a:pPr>
            <a:r>
              <a:rPr lang="en-US" sz="1600" dirty="0"/>
              <a:t>Christina L et al 2017</a:t>
            </a:r>
            <a:endParaRPr lang="en-US" sz="1600" dirty="0">
              <a:latin typeface="Times New Roman" pitchFamily="18" charset="0"/>
              <a:cs typeface="Times New Roman" pitchFamily="18" charset="0"/>
            </a:endParaRPr>
          </a:p>
        </p:txBody>
      </p:sp>
      <p:sp>
        <p:nvSpPr>
          <p:cNvPr id="3" name="Title 2"/>
          <p:cNvSpPr>
            <a:spLocks noGrp="1"/>
          </p:cNvSpPr>
          <p:nvPr>
            <p:ph type="title"/>
          </p:nvPr>
        </p:nvSpPr>
        <p:spPr/>
        <p:txBody>
          <a:bodyPr>
            <a:normAutofit/>
          </a:bodyPr>
          <a:lstStyle/>
          <a:p>
            <a:r>
              <a:rPr lang="en-US" sz="3200" dirty="0">
                <a:latin typeface="Times New Roman" pitchFamily="18" charset="0"/>
                <a:cs typeface="Times New Roman" pitchFamily="18" charset="0"/>
              </a:rPr>
              <a:t>Treatment of Metabolic Syndrome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533400"/>
            <a:ext cx="8305800" cy="5473891"/>
          </a:xfrm>
        </p:spPr>
        <p:txBody>
          <a:bodyPr>
            <a:normAutofit/>
          </a:bodyPr>
          <a:lstStyle/>
          <a:p>
            <a:pPr algn="just"/>
            <a:r>
              <a:rPr lang="en-US" sz="2800" dirty="0">
                <a:latin typeface="Times New Roman" pitchFamily="18" charset="0"/>
                <a:cs typeface="Times New Roman" pitchFamily="18" charset="0"/>
              </a:rPr>
              <a:t>Dietary modification should be age-specific, providing appropriate optimum nutrient intake for the maintenance of normal growth and development.</a:t>
            </a:r>
          </a:p>
          <a:p>
            <a:pPr algn="just"/>
            <a:r>
              <a:rPr lang="en-US" sz="2800" dirty="0">
                <a:latin typeface="Times New Roman" pitchFamily="18" charset="0"/>
                <a:cs typeface="Times New Roman" pitchFamily="18" charset="0"/>
              </a:rPr>
              <a:t>Regular physical activity is important for the prevention of excessive weight gain. The current recommendation is for 30–60 minutes of regular physical activity daily.</a:t>
            </a:r>
          </a:p>
          <a:p>
            <a:pPr algn="just"/>
            <a:r>
              <a:rPr lang="en-US" sz="2800" dirty="0">
                <a:latin typeface="Times New Roman" pitchFamily="18" charset="0"/>
                <a:cs typeface="Times New Roman" pitchFamily="18" charset="0"/>
              </a:rPr>
              <a:t>Behavior modification programs have been shown to have both short- and long-term beneficial effects in some patients, and involve intensive parental involvement.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305800" cy="4711891"/>
          </a:xfrm>
        </p:spPr>
        <p:txBody>
          <a:bodyPr>
            <a:normAutofit lnSpcReduction="10000"/>
          </a:bodyPr>
          <a:lstStyle/>
          <a:p>
            <a:pPr algn="just"/>
            <a:r>
              <a:rPr lang="en-US" b="1" dirty="0" err="1">
                <a:latin typeface="Times New Roman" pitchFamily="18" charset="0"/>
                <a:cs typeface="Times New Roman" pitchFamily="18" charset="0"/>
              </a:rPr>
              <a:t>Orlistat</a:t>
            </a:r>
            <a:r>
              <a:rPr lang="en-US" dirty="0">
                <a:latin typeface="Times New Roman" pitchFamily="18" charset="0"/>
                <a:cs typeface="Times New Roman" pitchFamily="18" charset="0"/>
              </a:rPr>
              <a:t> is a gastric and pancreatic lipase inhibitor that decreases free fatty acid and cholesterol absorption.</a:t>
            </a:r>
          </a:p>
          <a:p>
            <a:pPr algn="just"/>
            <a:r>
              <a:rPr lang="en-US" dirty="0">
                <a:latin typeface="Times New Roman" pitchFamily="18" charset="0"/>
                <a:cs typeface="Times New Roman" pitchFamily="18" charset="0"/>
              </a:rPr>
              <a:t>It can reduce fat absorption by ~ 30% in individuals eating a 30% fat diet.</a:t>
            </a:r>
          </a:p>
          <a:p>
            <a:pPr algn="just"/>
            <a:r>
              <a:rPr lang="en-US" b="1" dirty="0" err="1">
                <a:latin typeface="Times New Roman" pitchFamily="18" charset="0"/>
                <a:cs typeface="Times New Roman" pitchFamily="18" charset="0"/>
              </a:rPr>
              <a:t>Octreotide</a:t>
            </a:r>
            <a:r>
              <a:rPr lang="en-US" dirty="0">
                <a:latin typeface="Times New Roman" pitchFamily="18" charset="0"/>
                <a:cs typeface="Times New Roman" pitchFamily="18" charset="0"/>
              </a:rPr>
              <a:t> treatment caused weight loss, reduced insulin resistance, and reduced </a:t>
            </a:r>
            <a:r>
              <a:rPr lang="en-US" dirty="0" err="1">
                <a:latin typeface="Times New Roman" pitchFamily="18" charset="0"/>
                <a:cs typeface="Times New Roman" pitchFamily="18" charset="0"/>
              </a:rPr>
              <a:t>acanthosis</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nigricans</a:t>
            </a:r>
            <a:r>
              <a:rPr lang="en-US" dirty="0">
                <a:latin typeface="Times New Roman" pitchFamily="18" charset="0"/>
                <a:cs typeface="Times New Roman" pitchFamily="18" charset="0"/>
              </a:rPr>
              <a:t>.</a:t>
            </a:r>
          </a:p>
          <a:p>
            <a:pPr algn="just"/>
            <a:r>
              <a:rPr lang="en-US" b="1" dirty="0" err="1">
                <a:latin typeface="Times New Roman" pitchFamily="18" charset="0"/>
                <a:cs typeface="Times New Roman" pitchFamily="18" charset="0"/>
              </a:rPr>
              <a:t>Sibutramine</a:t>
            </a:r>
            <a:r>
              <a:rPr lang="en-US" dirty="0">
                <a:latin typeface="Times New Roman" pitchFamily="18" charset="0"/>
                <a:cs typeface="Times New Roman" pitchFamily="18" charset="0"/>
              </a:rPr>
              <a:t> is a serotonin and adrenaline reuptake inhibitor that decreases appetite and reduces food intake.</a:t>
            </a:r>
          </a:p>
          <a:p>
            <a:pPr algn="just"/>
            <a:r>
              <a:rPr lang="en-US" b="1" dirty="0" err="1">
                <a:latin typeface="Times New Roman" pitchFamily="18" charset="0"/>
                <a:cs typeface="Times New Roman" pitchFamily="18" charset="0"/>
              </a:rPr>
              <a:t>Metformin</a:t>
            </a:r>
            <a:r>
              <a:rPr lang="en-US" dirty="0">
                <a:latin typeface="Times New Roman" pitchFamily="18" charset="0"/>
                <a:cs typeface="Times New Roman" pitchFamily="18" charset="0"/>
              </a:rPr>
              <a:t> is a </a:t>
            </a:r>
            <a:r>
              <a:rPr lang="en-US" dirty="0" err="1">
                <a:latin typeface="Times New Roman" pitchFamily="18" charset="0"/>
                <a:cs typeface="Times New Roman" pitchFamily="18" charset="0"/>
              </a:rPr>
              <a:t>biguanide</a:t>
            </a:r>
            <a:r>
              <a:rPr lang="en-US" dirty="0">
                <a:latin typeface="Times New Roman" pitchFamily="18" charset="0"/>
                <a:cs typeface="Times New Roman" pitchFamily="18" charset="0"/>
              </a:rPr>
              <a:t> frequently used to treat type 2 diabetes in adolescents.  </a:t>
            </a:r>
          </a:p>
        </p:txBody>
      </p:sp>
      <p:sp>
        <p:nvSpPr>
          <p:cNvPr id="3" name="Title 2"/>
          <p:cNvSpPr>
            <a:spLocks noGrp="1"/>
          </p:cNvSpPr>
          <p:nvPr>
            <p:ph type="title"/>
          </p:nvPr>
        </p:nvSpPr>
        <p:spPr>
          <a:xfrm>
            <a:off x="609600" y="274638"/>
            <a:ext cx="8077200" cy="868362"/>
          </a:xfrm>
        </p:spPr>
        <p:txBody>
          <a:bodyPr>
            <a:normAutofit/>
          </a:bodyPr>
          <a:lstStyle/>
          <a:p>
            <a:r>
              <a:rPr lang="en-US" sz="2800" dirty="0">
                <a:latin typeface="Times New Roman" pitchFamily="18" charset="0"/>
                <a:cs typeface="Times New Roman" pitchFamily="18" charset="0"/>
              </a:rPr>
              <a:t>   Pharmacological therapy</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
            <a:ext cx="8305800" cy="5854891"/>
          </a:xfrm>
        </p:spPr>
        <p:txBody>
          <a:bodyPr>
            <a:normAutofit/>
          </a:bodyPr>
          <a:lstStyle/>
          <a:p>
            <a:pPr algn="just">
              <a:buNone/>
            </a:pPr>
            <a:r>
              <a:rPr lang="en-US" dirty="0">
                <a:latin typeface="Times New Roman" pitchFamily="18" charset="0"/>
                <a:cs typeface="Times New Roman" pitchFamily="18" charset="0"/>
              </a:rPr>
              <a:t>    </a:t>
            </a:r>
            <a:r>
              <a:rPr lang="en-US" sz="2800" b="1" dirty="0">
                <a:latin typeface="Times New Roman" pitchFamily="18" charset="0"/>
                <a:cs typeface="Times New Roman" pitchFamily="18" charset="0"/>
              </a:rPr>
              <a:t>Promising new drugs </a:t>
            </a:r>
            <a:endParaRPr lang="en-US" b="1" dirty="0">
              <a:latin typeface="Times New Roman" pitchFamily="18" charset="0"/>
              <a:cs typeface="Times New Roman" pitchFamily="18" charset="0"/>
            </a:endParaRPr>
          </a:p>
          <a:p>
            <a:pPr algn="just">
              <a:buFont typeface="Wingdings" pitchFamily="2" charset="2"/>
              <a:buChar char="Ø"/>
            </a:pPr>
            <a:r>
              <a:rPr lang="en-US" sz="2800" b="1" dirty="0">
                <a:latin typeface="Times New Roman" pitchFamily="18" charset="0"/>
                <a:cs typeface="Times New Roman" pitchFamily="18" charset="0"/>
              </a:rPr>
              <a:t>Noradrenergic drugs, </a:t>
            </a:r>
            <a:r>
              <a:rPr lang="en-US" sz="2800" dirty="0">
                <a:latin typeface="Times New Roman" pitchFamily="18" charset="0"/>
                <a:cs typeface="Times New Roman" pitchFamily="18" charset="0"/>
              </a:rPr>
              <a:t>such as </a:t>
            </a:r>
            <a:r>
              <a:rPr lang="en-US" sz="2800" dirty="0" err="1">
                <a:latin typeface="Times New Roman" pitchFamily="18" charset="0"/>
                <a:cs typeface="Times New Roman" pitchFamily="18" charset="0"/>
              </a:rPr>
              <a:t>phentermine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chlorphentermine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phenylpropanolamine</a:t>
            </a:r>
            <a:r>
              <a:rPr lang="en-US" sz="2800" dirty="0">
                <a:latin typeface="Times New Roman" pitchFamily="18" charset="0"/>
                <a:cs typeface="Times New Roman" pitchFamily="18" charset="0"/>
              </a:rPr>
              <a:t>, and </a:t>
            </a:r>
            <a:r>
              <a:rPr lang="en-US" sz="2800" dirty="0" err="1">
                <a:latin typeface="Times New Roman" pitchFamily="18" charset="0"/>
                <a:cs typeface="Times New Roman" pitchFamily="18" charset="0"/>
              </a:rPr>
              <a:t>amphepramone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diethylpropion</a:t>
            </a:r>
            <a:r>
              <a:rPr lang="en-US" sz="2800" dirty="0">
                <a:latin typeface="Times New Roman" pitchFamily="18" charset="0"/>
                <a:cs typeface="Times New Roman" pitchFamily="18" charset="0"/>
              </a:rPr>
              <a:t>), decrease appetite and food intake.</a:t>
            </a:r>
            <a:endParaRPr lang="en-US" sz="2800" b="1" dirty="0">
              <a:latin typeface="Times New Roman" pitchFamily="18" charset="0"/>
              <a:cs typeface="Times New Roman" pitchFamily="18" charset="0"/>
            </a:endParaRPr>
          </a:p>
          <a:p>
            <a:pPr algn="just">
              <a:buFont typeface="Wingdings" pitchFamily="2" charset="2"/>
              <a:buChar char="Ø"/>
            </a:pPr>
            <a:r>
              <a:rPr lang="en-US" sz="2800" b="1" dirty="0" err="1">
                <a:latin typeface="Times New Roman" pitchFamily="18" charset="0"/>
                <a:cs typeface="Times New Roman" pitchFamily="18" charset="0"/>
              </a:rPr>
              <a:t>Topiramate</a:t>
            </a:r>
            <a:r>
              <a:rPr lang="en-US" sz="2800" dirty="0">
                <a:latin typeface="Times New Roman" pitchFamily="18" charset="0"/>
                <a:cs typeface="Times New Roman" pitchFamily="18" charset="0"/>
              </a:rPr>
              <a:t> is a novel broad spectrum anticonvulsant drug used in children and adults. </a:t>
            </a:r>
            <a:r>
              <a:rPr lang="en-US" sz="2800" dirty="0" err="1">
                <a:latin typeface="Times New Roman" pitchFamily="18" charset="0"/>
                <a:cs typeface="Times New Roman" pitchFamily="18" charset="0"/>
              </a:rPr>
              <a:t>Topiramate</a:t>
            </a:r>
            <a:r>
              <a:rPr lang="en-US" sz="2800" dirty="0">
                <a:latin typeface="Times New Roman" pitchFamily="18" charset="0"/>
                <a:cs typeface="Times New Roman" pitchFamily="18" charset="0"/>
              </a:rPr>
              <a:t> causes weight loss in normal weight and obese patients.</a:t>
            </a:r>
          </a:p>
          <a:p>
            <a:pPr algn="just">
              <a:buFont typeface="Wingdings" pitchFamily="2" charset="2"/>
              <a:buChar char="Ø"/>
            </a:pPr>
            <a:r>
              <a:rPr lang="en-US" sz="2800" b="1" dirty="0" err="1">
                <a:latin typeface="Times New Roman" pitchFamily="18" charset="0"/>
                <a:cs typeface="Times New Roman" pitchFamily="18" charset="0"/>
              </a:rPr>
              <a:t>Rimonabant</a:t>
            </a:r>
            <a:r>
              <a:rPr lang="en-US" sz="2800" dirty="0">
                <a:latin typeface="Times New Roman" pitchFamily="18" charset="0"/>
                <a:cs typeface="Times New Roman" pitchFamily="18" charset="0"/>
              </a:rPr>
              <a:t> is the first in the class of selective </a:t>
            </a:r>
            <a:r>
              <a:rPr lang="en-US" sz="2800" dirty="0" err="1">
                <a:latin typeface="Times New Roman" pitchFamily="18" charset="0"/>
                <a:cs typeface="Times New Roman" pitchFamily="18" charset="0"/>
              </a:rPr>
              <a:t>endocannabinoid</a:t>
            </a:r>
            <a:r>
              <a:rPr lang="en-US" sz="2800" dirty="0">
                <a:latin typeface="Times New Roman" pitchFamily="18" charset="0"/>
                <a:cs typeface="Times New Roman" pitchFamily="18" charset="0"/>
              </a:rPr>
              <a:t> type 1 receptor blockers. Blocking these </a:t>
            </a:r>
            <a:r>
              <a:rPr lang="en-US" sz="2800" dirty="0" err="1">
                <a:latin typeface="Times New Roman" pitchFamily="18" charset="0"/>
                <a:cs typeface="Times New Roman" pitchFamily="18" charset="0"/>
              </a:rPr>
              <a:t>eceptors</a:t>
            </a:r>
            <a:r>
              <a:rPr lang="en-US" sz="2800" dirty="0">
                <a:latin typeface="Times New Roman" pitchFamily="18" charset="0"/>
                <a:cs typeface="Times New Roman" pitchFamily="18" charset="0"/>
              </a:rPr>
              <a:t> is thought to decrease feeding behavior.</a:t>
            </a:r>
          </a:p>
          <a:p>
            <a:pPr algn="just">
              <a:buNone/>
            </a:pPr>
            <a:endParaRPr lang="en-US" b="1"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43000"/>
            <a:ext cx="8305800" cy="4864291"/>
          </a:xfrm>
        </p:spPr>
        <p:txBody>
          <a:bodyPr>
            <a:normAutofit fontScale="92500" lnSpcReduction="20000"/>
          </a:bodyPr>
          <a:lstStyle/>
          <a:p>
            <a:pPr algn="just">
              <a:buNone/>
            </a:pPr>
            <a:r>
              <a:rPr lang="en-US" sz="3500" dirty="0">
                <a:latin typeface="Times New Roman" pitchFamily="18" charset="0"/>
                <a:cs typeface="Times New Roman" pitchFamily="18" charset="0"/>
              </a:rPr>
              <a:t>  The major features of metabolic syndrome include:</a:t>
            </a:r>
          </a:p>
          <a:p>
            <a:pPr algn="just"/>
            <a:r>
              <a:rPr lang="en-US" sz="3500" dirty="0">
                <a:latin typeface="Times New Roman" pitchFamily="18" charset="0"/>
                <a:cs typeface="Times New Roman" pitchFamily="18" charset="0"/>
              </a:rPr>
              <a:t>High blood pressure</a:t>
            </a:r>
          </a:p>
          <a:p>
            <a:pPr algn="just"/>
            <a:r>
              <a:rPr lang="en-US" sz="3500" dirty="0">
                <a:latin typeface="Times New Roman" pitchFamily="18" charset="0"/>
                <a:cs typeface="Times New Roman" pitchFamily="18" charset="0"/>
              </a:rPr>
              <a:t>Central Obesity</a:t>
            </a:r>
          </a:p>
          <a:p>
            <a:pPr algn="just"/>
            <a:r>
              <a:rPr lang="en-US" sz="3500" dirty="0">
                <a:latin typeface="Times New Roman" pitchFamily="18" charset="0"/>
                <a:cs typeface="Times New Roman" pitchFamily="18" charset="0"/>
              </a:rPr>
              <a:t>Hypertension</a:t>
            </a:r>
          </a:p>
          <a:p>
            <a:pPr algn="just"/>
            <a:r>
              <a:rPr lang="en-US" sz="3500" dirty="0">
                <a:latin typeface="Times New Roman" pitchFamily="18" charset="0"/>
                <a:cs typeface="Times New Roman" pitchFamily="18" charset="0"/>
              </a:rPr>
              <a:t>Elevated LDL</a:t>
            </a:r>
          </a:p>
          <a:p>
            <a:pPr algn="just"/>
            <a:r>
              <a:rPr lang="en-US" sz="3500" dirty="0">
                <a:latin typeface="Times New Roman" pitchFamily="18" charset="0"/>
                <a:cs typeface="Times New Roman" pitchFamily="18" charset="0"/>
              </a:rPr>
              <a:t>low HDL cholesterol</a:t>
            </a:r>
          </a:p>
          <a:p>
            <a:pPr algn="just"/>
            <a:r>
              <a:rPr lang="en-US" sz="3500" dirty="0">
                <a:latin typeface="Times New Roman" pitchFamily="18" charset="0"/>
                <a:cs typeface="Times New Roman" pitchFamily="18" charset="0"/>
              </a:rPr>
              <a:t>Insulin resistance</a:t>
            </a:r>
          </a:p>
          <a:p>
            <a:pPr algn="just"/>
            <a:r>
              <a:rPr lang="en-US" sz="3500" dirty="0">
                <a:latin typeface="Times New Roman" pitchFamily="18" charset="0"/>
                <a:cs typeface="Times New Roman" pitchFamily="18" charset="0"/>
              </a:rPr>
              <a:t>High triglyceride levels </a:t>
            </a:r>
          </a:p>
          <a:p>
            <a:pPr algn="just"/>
            <a:r>
              <a:rPr lang="en-US" sz="3500" dirty="0">
                <a:latin typeface="Times New Roman" pitchFamily="18" charset="0"/>
                <a:cs typeface="Times New Roman" pitchFamily="18" charset="0"/>
              </a:rPr>
              <a:t>Excess body fat around the waist</a:t>
            </a:r>
          </a:p>
          <a:p>
            <a:pPr algn="just"/>
            <a:endParaRPr lang="en-US" sz="3200" dirty="0">
              <a:latin typeface="Times New Roman" pitchFamily="18" charset="0"/>
              <a:cs typeface="Times New Roman" pitchFamily="18" charset="0"/>
            </a:endParaRPr>
          </a:p>
        </p:txBody>
      </p:sp>
      <p:sp>
        <p:nvSpPr>
          <p:cNvPr id="3" name="Title 2"/>
          <p:cNvSpPr>
            <a:spLocks noGrp="1"/>
          </p:cNvSpPr>
          <p:nvPr>
            <p:ph type="title"/>
          </p:nvPr>
        </p:nvSpPr>
        <p:spPr>
          <a:xfrm>
            <a:off x="457200" y="274638"/>
            <a:ext cx="7467600" cy="639762"/>
          </a:xfrm>
        </p:spPr>
        <p:txBody>
          <a:bodyPr>
            <a:noAutofit/>
          </a:bodyPr>
          <a:lstStyle/>
          <a:p>
            <a:r>
              <a:rPr lang="en-US" sz="3200" dirty="0">
                <a:latin typeface="Times New Roman" pitchFamily="18" charset="0"/>
                <a:cs typeface="Times New Roman" pitchFamily="18" charset="0"/>
              </a:rPr>
              <a:t>      </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    </a:t>
            </a:r>
            <a:r>
              <a:rPr lang="en-US" sz="3600" dirty="0">
                <a:latin typeface="Times New Roman" pitchFamily="18" charset="0"/>
                <a:cs typeface="Times New Roman" pitchFamily="18" charset="0"/>
              </a:rPr>
              <a:t>Signs and Symptoms</a:t>
            </a:r>
            <a:br>
              <a:rPr lang="en-US" sz="3600" dirty="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4882429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635691"/>
          </a:xfrm>
        </p:spPr>
        <p:txBody>
          <a:bodyPr>
            <a:normAutofit fontScale="92500"/>
          </a:bodyPr>
          <a:lstStyle/>
          <a:p>
            <a:pPr algn="just"/>
            <a:r>
              <a:rPr lang="en-US" sz="2800" b="1" dirty="0" err="1">
                <a:latin typeface="Times New Roman" pitchFamily="18" charset="0"/>
                <a:cs typeface="Times New Roman" pitchFamily="18" charset="0"/>
              </a:rPr>
              <a:t>Gastroplasty</a:t>
            </a:r>
            <a:r>
              <a:rPr lang="en-US" sz="2800" dirty="0">
                <a:latin typeface="Times New Roman" pitchFamily="18" charset="0"/>
                <a:cs typeface="Times New Roman" pitchFamily="18" charset="0"/>
              </a:rPr>
              <a:t> is a procedure that decreases the storage capacity of the stomach and consumption of solid food.</a:t>
            </a:r>
          </a:p>
          <a:p>
            <a:pPr algn="just"/>
            <a:r>
              <a:rPr lang="en-US" sz="2800" dirty="0">
                <a:latin typeface="Times New Roman" pitchFamily="18" charset="0"/>
                <a:cs typeface="Times New Roman" pitchFamily="18" charset="0"/>
              </a:rPr>
              <a:t> </a:t>
            </a:r>
            <a:r>
              <a:rPr lang="en-US" sz="2800" b="1" dirty="0">
                <a:latin typeface="Times New Roman" pitchFamily="18" charset="0"/>
                <a:cs typeface="Times New Roman" pitchFamily="18" charset="0"/>
              </a:rPr>
              <a:t>Bariatric procedures </a:t>
            </a:r>
            <a:r>
              <a:rPr lang="en-US" sz="2800" dirty="0">
                <a:latin typeface="Times New Roman" pitchFamily="18" charset="0"/>
                <a:cs typeface="Times New Roman" pitchFamily="18" charset="0"/>
              </a:rPr>
              <a:t>for weight loss can be divided into </a:t>
            </a:r>
            <a:r>
              <a:rPr lang="en-US" sz="2800" dirty="0" err="1">
                <a:latin typeface="Times New Roman" pitchFamily="18" charset="0"/>
                <a:cs typeface="Times New Roman" pitchFamily="18" charset="0"/>
              </a:rPr>
              <a:t>malabsorptive</a:t>
            </a:r>
            <a:r>
              <a:rPr lang="en-US" sz="2800" dirty="0">
                <a:latin typeface="Times New Roman" pitchFamily="18" charset="0"/>
                <a:cs typeface="Times New Roman" pitchFamily="18" charset="0"/>
              </a:rPr>
              <a:t> and restrictive procedures.</a:t>
            </a:r>
          </a:p>
          <a:p>
            <a:pPr algn="just"/>
            <a:r>
              <a:rPr lang="en-US" sz="2800" dirty="0">
                <a:latin typeface="Times New Roman" pitchFamily="18" charset="0"/>
                <a:cs typeface="Times New Roman" pitchFamily="18" charset="0"/>
              </a:rPr>
              <a:t>Although they are effective in inducing weight loss, because of the increased risk of metabolic complications.</a:t>
            </a:r>
          </a:p>
          <a:p>
            <a:pPr algn="just">
              <a:buFont typeface="Wingdings" pitchFamily="2" charset="2"/>
              <a:buChar char="Ø"/>
            </a:pPr>
            <a:r>
              <a:rPr lang="en-US" sz="2800" dirty="0">
                <a:latin typeface="Times New Roman" pitchFamily="18" charset="0"/>
                <a:cs typeface="Times New Roman" pitchFamily="18" charset="0"/>
              </a:rPr>
              <a:t>There are several reports on bariatric surgery in adolescents supporting sustained weight loss and improvement or resolution in obesity related morbidity.</a:t>
            </a:r>
          </a:p>
        </p:txBody>
      </p:sp>
      <p:sp>
        <p:nvSpPr>
          <p:cNvPr id="3" name="Title 2"/>
          <p:cNvSpPr>
            <a:spLocks noGrp="1"/>
          </p:cNvSpPr>
          <p:nvPr>
            <p:ph type="title"/>
          </p:nvPr>
        </p:nvSpPr>
        <p:spPr>
          <a:xfrm>
            <a:off x="1143000" y="274638"/>
            <a:ext cx="7543800" cy="1143000"/>
          </a:xfrm>
        </p:spPr>
        <p:txBody>
          <a:bodyPr>
            <a:normAutofit/>
          </a:bodyPr>
          <a:lstStyle/>
          <a:p>
            <a:r>
              <a:rPr lang="en-US" sz="3200" dirty="0">
                <a:latin typeface="Times New Roman" pitchFamily="18" charset="0"/>
                <a:cs typeface="Times New Roman" pitchFamily="18" charset="0"/>
              </a:rPr>
              <a:t>Bariatric surgery</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788091"/>
          </a:xfrm>
        </p:spPr>
        <p:txBody>
          <a:bodyPr>
            <a:normAutofit lnSpcReduction="10000"/>
          </a:bodyPr>
          <a:lstStyle/>
          <a:p>
            <a:pPr algn="just">
              <a:buNone/>
            </a:pPr>
            <a:r>
              <a:rPr lang="en-US" dirty="0">
                <a:latin typeface="Times New Roman" pitchFamily="18" charset="0"/>
                <a:cs typeface="Times New Roman" pitchFamily="18" charset="0"/>
              </a:rPr>
              <a:t>Pharmacological therapy: </a:t>
            </a:r>
          </a:p>
          <a:p>
            <a:pPr algn="just">
              <a:buFont typeface="Wingdings" pitchFamily="2" charset="2"/>
              <a:buChar char="Ø"/>
            </a:pPr>
            <a:r>
              <a:rPr lang="en-US" b="1" dirty="0">
                <a:latin typeface="Times New Roman" pitchFamily="18" charset="0"/>
                <a:cs typeface="Times New Roman" pitchFamily="18" charset="0"/>
              </a:rPr>
              <a:t>Bile acid </a:t>
            </a:r>
            <a:r>
              <a:rPr lang="en-US" b="1" dirty="0" err="1">
                <a:latin typeface="Times New Roman" pitchFamily="18" charset="0"/>
                <a:cs typeface="Times New Roman" pitchFamily="18" charset="0"/>
              </a:rPr>
              <a:t>sequestrants</a:t>
            </a: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(resins, such as </a:t>
            </a:r>
            <a:r>
              <a:rPr lang="en-US" dirty="0" err="1">
                <a:latin typeface="Times New Roman" pitchFamily="18" charset="0"/>
                <a:cs typeface="Times New Roman" pitchFamily="18" charset="0"/>
              </a:rPr>
              <a:t>cholestyramine</a:t>
            </a:r>
            <a:r>
              <a:rPr lang="en-US" dirty="0">
                <a:latin typeface="Times New Roman" pitchFamily="18" charset="0"/>
                <a:cs typeface="Times New Roman" pitchFamily="18" charset="0"/>
              </a:rPr>
              <a:t> and </a:t>
            </a:r>
            <a:r>
              <a:rPr lang="en-US" dirty="0" err="1">
                <a:latin typeface="Times New Roman" pitchFamily="18" charset="0"/>
                <a:cs typeface="Times New Roman" pitchFamily="18" charset="0"/>
              </a:rPr>
              <a:t>cholestipol</a:t>
            </a:r>
            <a:r>
              <a:rPr lang="en-US" dirty="0">
                <a:latin typeface="Times New Roman" pitchFamily="18" charset="0"/>
                <a:cs typeface="Times New Roman" pitchFamily="18" charset="0"/>
              </a:rPr>
              <a:t>) used to be the preferred drug in pediatric patients with familial hypercholesterolemia.</a:t>
            </a:r>
          </a:p>
          <a:p>
            <a:pPr algn="just"/>
            <a:r>
              <a:rPr lang="en-US" dirty="0">
                <a:latin typeface="Times New Roman" pitchFamily="18" charset="0"/>
                <a:cs typeface="Times New Roman" pitchFamily="18" charset="0"/>
              </a:rPr>
              <a:t>The preferred drugs for the treatment of hypercholesterolemia in adults are the 3-hydroxy-3-methylglutaryl coenzyme A </a:t>
            </a:r>
            <a:r>
              <a:rPr lang="en-US" dirty="0" err="1">
                <a:latin typeface="Times New Roman" pitchFamily="18" charset="0"/>
                <a:cs typeface="Times New Roman" pitchFamily="18" charset="0"/>
              </a:rPr>
              <a:t>reductase</a:t>
            </a:r>
            <a:r>
              <a:rPr lang="en-US" dirty="0">
                <a:latin typeface="Times New Roman" pitchFamily="18" charset="0"/>
                <a:cs typeface="Times New Roman" pitchFamily="18" charset="0"/>
              </a:rPr>
              <a:t> inhibitors (</a:t>
            </a:r>
            <a:r>
              <a:rPr lang="en-US" dirty="0" err="1">
                <a:latin typeface="Times New Roman" pitchFamily="18" charset="0"/>
                <a:cs typeface="Times New Roman" pitchFamily="18" charset="0"/>
              </a:rPr>
              <a:t>statins</a:t>
            </a:r>
            <a:r>
              <a:rPr lang="en-US" dirty="0">
                <a:latin typeface="Times New Roman" pitchFamily="18" charset="0"/>
                <a:cs typeface="Times New Roman" pitchFamily="18" charset="0"/>
              </a:rPr>
              <a:t>).</a:t>
            </a:r>
          </a:p>
          <a:p>
            <a:pPr algn="just"/>
            <a:r>
              <a:rPr lang="en-US" b="1" dirty="0" err="1">
                <a:latin typeface="Times New Roman" pitchFamily="18" charset="0"/>
                <a:cs typeface="Times New Roman" pitchFamily="18" charset="0"/>
              </a:rPr>
              <a:t>Statin</a:t>
            </a:r>
            <a:r>
              <a:rPr lang="en-US" b="1" dirty="0">
                <a:latin typeface="Times New Roman" pitchFamily="18" charset="0"/>
                <a:cs typeface="Times New Roman" pitchFamily="18" charset="0"/>
              </a:rPr>
              <a:t> therapy </a:t>
            </a:r>
            <a:r>
              <a:rPr lang="en-US" dirty="0">
                <a:latin typeface="Times New Roman" pitchFamily="18" charset="0"/>
                <a:cs typeface="Times New Roman" pitchFamily="18" charset="0"/>
              </a:rPr>
              <a:t>results in an up to 30–40% reduction in LDL, a more modest reduction in triglycerides, </a:t>
            </a:r>
            <a:r>
              <a:rPr lang="en-US" dirty="0" err="1">
                <a:latin typeface="Times New Roman" pitchFamily="18" charset="0"/>
                <a:cs typeface="Times New Roman" pitchFamily="18" charset="0"/>
              </a:rPr>
              <a:t>nd</a:t>
            </a:r>
            <a:r>
              <a:rPr lang="en-US" dirty="0">
                <a:latin typeface="Times New Roman" pitchFamily="18" charset="0"/>
                <a:cs typeface="Times New Roman" pitchFamily="18" charset="0"/>
              </a:rPr>
              <a:t> an elevation in HDL levels.</a:t>
            </a:r>
            <a:endParaRPr lang="en-US" sz="1600" dirty="0">
              <a:latin typeface="Times New Roman" pitchFamily="18" charset="0"/>
              <a:cs typeface="Times New Roman" pitchFamily="18" charset="0"/>
            </a:endParaRPr>
          </a:p>
          <a:p>
            <a:pPr algn="r"/>
            <a:r>
              <a:rPr lang="en-US" sz="1600" dirty="0"/>
              <a:t>Christina L et al 2017</a:t>
            </a:r>
            <a:endParaRPr lang="en-US" sz="1600" dirty="0">
              <a:latin typeface="Times New Roman" pitchFamily="18" charset="0"/>
              <a:cs typeface="Times New Roman" pitchFamily="18" charset="0"/>
            </a:endParaRPr>
          </a:p>
        </p:txBody>
      </p:sp>
      <p:sp>
        <p:nvSpPr>
          <p:cNvPr id="3" name="Title 2"/>
          <p:cNvSpPr>
            <a:spLocks noGrp="1"/>
          </p:cNvSpPr>
          <p:nvPr>
            <p:ph type="title"/>
          </p:nvPr>
        </p:nvSpPr>
        <p:spPr/>
        <p:txBody>
          <a:bodyPr>
            <a:normAutofit/>
          </a:bodyPr>
          <a:lstStyle/>
          <a:p>
            <a:r>
              <a:rPr lang="en-US" sz="3200" dirty="0">
                <a:latin typeface="Times New Roman" pitchFamily="18" charset="0"/>
                <a:cs typeface="Times New Roman" pitchFamily="18" charset="0"/>
              </a:rPr>
              <a:t>Treatment of </a:t>
            </a:r>
            <a:r>
              <a:rPr lang="en-US" sz="3200" dirty="0" err="1">
                <a:latin typeface="Times New Roman" pitchFamily="18" charset="0"/>
                <a:cs typeface="Times New Roman" pitchFamily="18" charset="0"/>
              </a:rPr>
              <a:t>Dyslipidemia</a:t>
            </a:r>
            <a:endParaRPr lang="en-US" sz="3200" dirty="0">
              <a:latin typeface="Times New Roman" pitchFamily="18" charset="0"/>
              <a:cs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838200"/>
            <a:ext cx="8458200" cy="5169091"/>
          </a:xfrm>
        </p:spPr>
        <p:txBody>
          <a:bodyPr>
            <a:normAutofit fontScale="92500"/>
          </a:bodyPr>
          <a:lstStyle/>
          <a:p>
            <a:pPr algn="just"/>
            <a:r>
              <a:rPr lang="en-US" sz="3200" dirty="0">
                <a:latin typeface="Times New Roman" pitchFamily="18" charset="0"/>
                <a:cs typeface="Times New Roman" pitchFamily="18" charset="0"/>
              </a:rPr>
              <a:t>Alternative drugs such as </a:t>
            </a:r>
            <a:r>
              <a:rPr lang="en-US" sz="3200" b="1" dirty="0" err="1">
                <a:latin typeface="Times New Roman" pitchFamily="18" charset="0"/>
                <a:cs typeface="Times New Roman" pitchFamily="18" charset="0"/>
              </a:rPr>
              <a:t>ezetimibe</a:t>
            </a:r>
            <a:r>
              <a:rPr lang="en-US" sz="3200" b="1" dirty="0">
                <a:latin typeface="Times New Roman" pitchFamily="18" charset="0"/>
                <a:cs typeface="Times New Roman" pitchFamily="18" charset="0"/>
              </a:rPr>
              <a:t> </a:t>
            </a:r>
            <a:r>
              <a:rPr lang="en-US" sz="3200" dirty="0">
                <a:latin typeface="Times New Roman" pitchFamily="18" charset="0"/>
                <a:cs typeface="Times New Roman" pitchFamily="18" charset="0"/>
              </a:rPr>
              <a:t>that primarily</a:t>
            </a:r>
          </a:p>
          <a:p>
            <a:pPr algn="just">
              <a:buNone/>
            </a:pPr>
            <a:r>
              <a:rPr lang="en-US" sz="3200" dirty="0">
                <a:latin typeface="Times New Roman" pitchFamily="18" charset="0"/>
                <a:cs typeface="Times New Roman" pitchFamily="18" charset="0"/>
              </a:rPr>
              <a:t>   lower LDL levels by reducing cholesterol absorption in the intestine, such are now available.</a:t>
            </a:r>
          </a:p>
          <a:p>
            <a:pPr algn="just">
              <a:buFont typeface="Wingdings" pitchFamily="2" charset="2"/>
              <a:buChar char="Ø"/>
            </a:pPr>
            <a:r>
              <a:rPr lang="en-US" sz="3200" b="1" dirty="0" err="1">
                <a:latin typeface="Times New Roman" pitchFamily="18" charset="0"/>
                <a:cs typeface="Times New Roman" pitchFamily="18" charset="0"/>
              </a:rPr>
              <a:t>Fibrates</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gemfibrozil</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fenofibrate</a:t>
            </a:r>
            <a:r>
              <a:rPr lang="en-US" sz="3200" dirty="0">
                <a:latin typeface="Times New Roman" pitchFamily="18" charset="0"/>
                <a:cs typeface="Times New Roman" pitchFamily="18" charset="0"/>
              </a:rPr>
              <a:t>) are primarily used to treat </a:t>
            </a:r>
            <a:r>
              <a:rPr lang="en-US" sz="3200" dirty="0" err="1">
                <a:latin typeface="Times New Roman" pitchFamily="18" charset="0"/>
                <a:cs typeface="Times New Roman" pitchFamily="18" charset="0"/>
              </a:rPr>
              <a:t>hightriglyceride</a:t>
            </a:r>
            <a:r>
              <a:rPr lang="en-US" sz="3200" dirty="0">
                <a:latin typeface="Times New Roman" pitchFamily="18" charset="0"/>
                <a:cs typeface="Times New Roman" pitchFamily="18" charset="0"/>
              </a:rPr>
              <a:t> levels, usually with accompanying low HDL levels.</a:t>
            </a:r>
          </a:p>
          <a:p>
            <a:pPr algn="just">
              <a:buFont typeface="Wingdings" pitchFamily="2" charset="2"/>
              <a:buChar char="Ø"/>
            </a:pPr>
            <a:r>
              <a:rPr lang="en-US" sz="3200" b="1" dirty="0">
                <a:latin typeface="Times New Roman" pitchFamily="18" charset="0"/>
                <a:cs typeface="Times New Roman" pitchFamily="18" charset="0"/>
              </a:rPr>
              <a:t>Cholesterol absorption inhibitors, </a:t>
            </a:r>
            <a:r>
              <a:rPr lang="en-US" sz="3200" dirty="0">
                <a:latin typeface="Times New Roman" pitchFamily="18" charset="0"/>
                <a:cs typeface="Times New Roman" pitchFamily="18" charset="0"/>
              </a:rPr>
              <a:t>or plant sterols and </a:t>
            </a:r>
            <a:r>
              <a:rPr lang="en-US" sz="3200" dirty="0" err="1">
                <a:latin typeface="Times New Roman" pitchFamily="18" charset="0"/>
                <a:cs typeface="Times New Roman" pitchFamily="18" charset="0"/>
              </a:rPr>
              <a:t>stanols</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coadministered</a:t>
            </a:r>
            <a:r>
              <a:rPr lang="en-US" sz="3200" dirty="0">
                <a:latin typeface="Times New Roman" pitchFamily="18" charset="0"/>
                <a:cs typeface="Times New Roman" pitchFamily="18" charset="0"/>
              </a:rPr>
              <a:t> with a </a:t>
            </a:r>
            <a:r>
              <a:rPr lang="en-US" sz="3200" dirty="0" err="1">
                <a:latin typeface="Times New Roman" pitchFamily="18" charset="0"/>
                <a:cs typeface="Times New Roman" pitchFamily="18" charset="0"/>
              </a:rPr>
              <a:t>statin</a:t>
            </a:r>
            <a:r>
              <a:rPr lang="en-US" sz="3200" dirty="0">
                <a:latin typeface="Times New Roman" pitchFamily="18" charset="0"/>
                <a:cs typeface="Times New Roman" pitchFamily="18" charset="0"/>
              </a:rPr>
              <a:t>, offer new options in the treatment of adult patients with familial </a:t>
            </a:r>
            <a:r>
              <a:rPr lang="en-US" sz="3200" dirty="0" err="1">
                <a:latin typeface="Times New Roman" pitchFamily="18" charset="0"/>
                <a:cs typeface="Times New Roman" pitchFamily="18" charset="0"/>
              </a:rPr>
              <a:t>hypercholes</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terolemia</a:t>
            </a:r>
            <a:r>
              <a:rPr lang="en-US" sz="3200" dirty="0">
                <a:latin typeface="Times New Roman" pitchFamily="18" charset="0"/>
                <a:cs typeface="Times New Roman" pitchFamily="18" charset="0"/>
              </a:rPr>
              <a:t>.</a:t>
            </a:r>
          </a:p>
          <a:p>
            <a:pPr algn="just">
              <a:buNone/>
            </a:pPr>
            <a:endParaRPr lang="en-US" sz="2800" dirty="0">
              <a:latin typeface="Times New Roman" pitchFamily="18" charset="0"/>
              <a:cs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609599"/>
            <a:ext cx="8458200" cy="5486401"/>
          </a:xfrm>
        </p:spPr>
        <p:txBody>
          <a:bodyPr>
            <a:normAutofit fontScale="92500" lnSpcReduction="10000"/>
          </a:bodyPr>
          <a:lstStyle/>
          <a:p>
            <a:pPr algn="just">
              <a:buNone/>
            </a:pPr>
            <a:r>
              <a:rPr lang="en-US" sz="3200" dirty="0">
                <a:latin typeface="Times New Roman" pitchFamily="18" charset="0"/>
                <a:cs typeface="Times New Roman" pitchFamily="18" charset="0"/>
              </a:rPr>
              <a:t>   </a:t>
            </a:r>
            <a:r>
              <a:rPr lang="en-US" sz="3200" b="1" dirty="0">
                <a:latin typeface="Times New Roman" pitchFamily="18" charset="0"/>
                <a:cs typeface="Times New Roman" pitchFamily="18" charset="0"/>
              </a:rPr>
              <a:t>Promising new drugs:</a:t>
            </a:r>
          </a:p>
          <a:p>
            <a:pPr algn="just"/>
            <a:r>
              <a:rPr lang="en-US" sz="3200" dirty="0">
                <a:latin typeface="Times New Roman" pitchFamily="18" charset="0"/>
                <a:cs typeface="Times New Roman" pitchFamily="18" charset="0"/>
              </a:rPr>
              <a:t>Alternative treatment for high triglyceride concentration is </a:t>
            </a:r>
            <a:r>
              <a:rPr lang="en-US" sz="3200" u="sng" dirty="0">
                <a:latin typeface="Times New Roman" pitchFamily="18" charset="0"/>
                <a:cs typeface="Times New Roman" pitchFamily="18" charset="0"/>
              </a:rPr>
              <a:t>fish oil or omega-3 fatty acids</a:t>
            </a:r>
            <a:r>
              <a:rPr lang="en-US" sz="3200" dirty="0">
                <a:latin typeface="Times New Roman" pitchFamily="18" charset="0"/>
                <a:cs typeface="Times New Roman" pitchFamily="18" charset="0"/>
              </a:rPr>
              <a:t>. </a:t>
            </a:r>
          </a:p>
          <a:p>
            <a:pPr algn="just"/>
            <a:r>
              <a:rPr lang="en-US" sz="3200" dirty="0">
                <a:latin typeface="Times New Roman" pitchFamily="18" charset="0"/>
                <a:cs typeface="Times New Roman" pitchFamily="18" charset="0"/>
              </a:rPr>
              <a:t>The </a:t>
            </a:r>
            <a:r>
              <a:rPr lang="en-US" sz="3200" b="1" dirty="0">
                <a:latin typeface="Times New Roman" pitchFamily="18" charset="0"/>
                <a:cs typeface="Times New Roman" pitchFamily="18" charset="0"/>
              </a:rPr>
              <a:t>PPAR</a:t>
            </a:r>
            <a:r>
              <a:rPr lang="el-GR" sz="3200" b="1" dirty="0">
                <a:latin typeface="Times New Roman" pitchFamily="18" charset="0"/>
                <a:cs typeface="Times New Roman" pitchFamily="18" charset="0"/>
              </a:rPr>
              <a:t>α</a:t>
            </a:r>
            <a:r>
              <a:rPr lang="en-US" sz="3200" b="1" dirty="0">
                <a:latin typeface="Times New Roman" pitchFamily="18" charset="0"/>
                <a:cs typeface="Times New Roman" pitchFamily="18" charset="0"/>
              </a:rPr>
              <a:t>/ dual agonist </a:t>
            </a:r>
            <a:r>
              <a:rPr lang="en-US" sz="3200" dirty="0">
                <a:latin typeface="Times New Roman" pitchFamily="18" charset="0"/>
                <a:cs typeface="Times New Roman" pitchFamily="18" charset="0"/>
              </a:rPr>
              <a:t>drug has efficacious glucose- and lipid-low-</a:t>
            </a:r>
            <a:r>
              <a:rPr lang="en-US" sz="3200" dirty="0" err="1">
                <a:latin typeface="Times New Roman" pitchFamily="18" charset="0"/>
                <a:cs typeface="Times New Roman" pitchFamily="18" charset="0"/>
              </a:rPr>
              <a:t>ering</a:t>
            </a:r>
            <a:r>
              <a:rPr lang="en-US" sz="3200" dirty="0">
                <a:latin typeface="Times New Roman" pitchFamily="18" charset="0"/>
                <a:cs typeface="Times New Roman" pitchFamily="18" charset="0"/>
              </a:rPr>
              <a:t> activities. Thus, this drug is ideal for treatment of type 2 diabetes an </a:t>
            </a:r>
            <a:r>
              <a:rPr lang="en-US" sz="3200" dirty="0" err="1">
                <a:latin typeface="Times New Roman" pitchFamily="18" charset="0"/>
                <a:cs typeface="Times New Roman" pitchFamily="18" charset="0"/>
              </a:rPr>
              <a:t>dyslipidemia</a:t>
            </a:r>
            <a:r>
              <a:rPr lang="en-US" sz="3200" dirty="0">
                <a:latin typeface="Times New Roman" pitchFamily="18" charset="0"/>
                <a:cs typeface="Times New Roman" pitchFamily="18" charset="0"/>
              </a:rPr>
              <a:t>.</a:t>
            </a:r>
          </a:p>
          <a:p>
            <a:pPr algn="just"/>
            <a:r>
              <a:rPr lang="en-US" sz="3200" dirty="0" err="1">
                <a:latin typeface="Times New Roman" pitchFamily="18" charset="0"/>
                <a:cs typeface="Times New Roman" pitchFamily="18" charset="0"/>
              </a:rPr>
              <a:t>Colesevelam</a:t>
            </a:r>
            <a:r>
              <a:rPr lang="en-US" sz="3200" dirty="0">
                <a:latin typeface="Times New Roman" pitchFamily="18" charset="0"/>
                <a:cs typeface="Times New Roman" pitchFamily="18" charset="0"/>
              </a:rPr>
              <a:t> is the newest bile resin with fewer side effects and drug interactions. It has been found to be safe alone or in combination with </a:t>
            </a:r>
            <a:r>
              <a:rPr lang="en-US" sz="3200" dirty="0" err="1">
                <a:latin typeface="Times New Roman" pitchFamily="18" charset="0"/>
                <a:cs typeface="Times New Roman" pitchFamily="18" charset="0"/>
              </a:rPr>
              <a:t>statin</a:t>
            </a:r>
            <a:r>
              <a:rPr lang="en-US" sz="3200" dirty="0">
                <a:latin typeface="Times New Roman" pitchFamily="18" charset="0"/>
                <a:cs typeface="Times New Roman" pitchFamily="18" charset="0"/>
              </a:rPr>
              <a:t> therapy in lowering LDL levels.</a:t>
            </a:r>
          </a:p>
          <a:p>
            <a:pPr algn="r"/>
            <a:r>
              <a:rPr lang="en-US" sz="1300" dirty="0"/>
              <a:t>Scott M. Grundy 2009</a:t>
            </a:r>
            <a:endParaRPr lang="en-US" sz="1300" dirty="0">
              <a:latin typeface="Times New Roman" pitchFamily="18" charset="0"/>
              <a:cs typeface="Times New Roman"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90600"/>
            <a:ext cx="8458200" cy="5016691"/>
          </a:xfrm>
        </p:spPr>
        <p:txBody>
          <a:bodyPr>
            <a:normAutofit/>
          </a:bodyPr>
          <a:lstStyle/>
          <a:p>
            <a:pPr algn="just">
              <a:buNone/>
            </a:pP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Pharmacological therapy:</a:t>
            </a:r>
          </a:p>
          <a:p>
            <a:pPr algn="just">
              <a:buFont typeface="Wingdings" pitchFamily="2" charset="2"/>
              <a:buChar char="Ø"/>
            </a:pPr>
            <a:r>
              <a:rPr lang="en-US" sz="2400" dirty="0">
                <a:latin typeface="Times New Roman" pitchFamily="18" charset="0"/>
                <a:cs typeface="Times New Roman" pitchFamily="18" charset="0"/>
              </a:rPr>
              <a:t> </a:t>
            </a:r>
            <a:r>
              <a:rPr lang="en-US" dirty="0">
                <a:latin typeface="Times New Roman" pitchFamily="18" charset="0"/>
                <a:cs typeface="Times New Roman" pitchFamily="18" charset="0"/>
              </a:rPr>
              <a:t>A number of novel drug include endothelin receptor antagonists, renin inhibitors, and </a:t>
            </a:r>
            <a:r>
              <a:rPr lang="en-US" dirty="0" err="1">
                <a:latin typeface="Times New Roman" pitchFamily="18" charset="0"/>
                <a:cs typeface="Times New Roman" pitchFamily="18" charset="0"/>
              </a:rPr>
              <a:t>vasopeptidase</a:t>
            </a:r>
            <a:r>
              <a:rPr lang="en-US" dirty="0">
                <a:latin typeface="Times New Roman" pitchFamily="18" charset="0"/>
                <a:cs typeface="Times New Roman" pitchFamily="18" charset="0"/>
              </a:rPr>
              <a:t> inhibitors are under active investigation in adults for the treatment of hypertension. </a:t>
            </a:r>
          </a:p>
          <a:p>
            <a:pPr algn="just"/>
            <a:r>
              <a:rPr lang="en-US" dirty="0">
                <a:latin typeface="Times New Roman" pitchFamily="18" charset="0"/>
                <a:cs typeface="Times New Roman" pitchFamily="18" charset="0"/>
              </a:rPr>
              <a:t>The use of ACE inhibitors or </a:t>
            </a:r>
            <a:r>
              <a:rPr lang="en-US" dirty="0" err="1">
                <a:latin typeface="Times New Roman" pitchFamily="18" charset="0"/>
                <a:cs typeface="Times New Roman" pitchFamily="18" charset="0"/>
              </a:rPr>
              <a:t>angiotensin</a:t>
            </a:r>
            <a:r>
              <a:rPr lang="en-US" dirty="0">
                <a:latin typeface="Times New Roman" pitchFamily="18" charset="0"/>
                <a:cs typeface="Times New Roman" pitchFamily="18" charset="0"/>
              </a:rPr>
              <a:t> receptor blockers  in children with diabetes and  </a:t>
            </a:r>
            <a:r>
              <a:rPr lang="en-US" dirty="0" err="1">
                <a:latin typeface="Times New Roman" pitchFamily="18" charset="0"/>
                <a:cs typeface="Times New Roman" pitchFamily="18" charset="0"/>
              </a:rPr>
              <a:t>proteinuric</a:t>
            </a:r>
            <a:r>
              <a:rPr lang="en-US" dirty="0">
                <a:latin typeface="Times New Roman" pitchFamily="18" charset="0"/>
                <a:cs typeface="Times New Roman" pitchFamily="18" charset="0"/>
              </a:rPr>
              <a:t> renal diseases and the use of ?-adrenergic blockers or calcium channel blockers in hypertensive children with migraine headaches.</a:t>
            </a:r>
          </a:p>
          <a:p>
            <a:pPr algn="just"/>
            <a:endParaRPr lang="en-US" dirty="0">
              <a:latin typeface="Times New Roman" pitchFamily="18" charset="0"/>
              <a:cs typeface="Times New Roman" pitchFamily="18" charset="0"/>
            </a:endParaRPr>
          </a:p>
          <a:p>
            <a:pPr algn="r"/>
            <a:r>
              <a:rPr lang="en-US" sz="1400" dirty="0"/>
              <a:t>Lawson </a:t>
            </a:r>
            <a:r>
              <a:rPr lang="en-US" sz="1400" dirty="0" err="1"/>
              <a:t>Wulsin</a:t>
            </a:r>
            <a:r>
              <a:rPr lang="en-US" sz="1400" dirty="0"/>
              <a:t> et al 2015</a:t>
            </a:r>
            <a:endParaRPr lang="en-US" sz="1400" dirty="0">
              <a:latin typeface="Times New Roman" pitchFamily="18" charset="0"/>
              <a:cs typeface="Times New Roman" pitchFamily="18" charset="0"/>
            </a:endParaRPr>
          </a:p>
        </p:txBody>
      </p:sp>
      <p:sp>
        <p:nvSpPr>
          <p:cNvPr id="3" name="Title 2"/>
          <p:cNvSpPr>
            <a:spLocks noGrp="1"/>
          </p:cNvSpPr>
          <p:nvPr>
            <p:ph type="title"/>
          </p:nvPr>
        </p:nvSpPr>
        <p:spPr>
          <a:xfrm>
            <a:off x="1447800" y="381000"/>
            <a:ext cx="6324600" cy="609600"/>
          </a:xfrm>
        </p:spPr>
        <p:txBody>
          <a:bodyPr>
            <a:normAutofit fontScale="90000"/>
          </a:bodyPr>
          <a:lstStyle/>
          <a:p>
            <a:br>
              <a:rPr lang="en-US" sz="2800" dirty="0">
                <a:latin typeface="Times New Roman" pitchFamily="18" charset="0"/>
                <a:cs typeface="Times New Roman" pitchFamily="18" charset="0"/>
              </a:rPr>
            </a:br>
            <a:r>
              <a:rPr lang="en-US" sz="3100" dirty="0">
                <a:latin typeface="Times New Roman" pitchFamily="18" charset="0"/>
                <a:cs typeface="Times New Roman" pitchFamily="18" charset="0"/>
              </a:rPr>
              <a:t>Treatment of Hypertension</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 </a:t>
            </a:r>
            <a:br>
              <a:rPr lang="en-US" sz="2800" dirty="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457200"/>
            <a:ext cx="8382000" cy="5550091"/>
          </a:xfrm>
        </p:spPr>
        <p:txBody>
          <a:bodyPr/>
          <a:lstStyle/>
          <a:p>
            <a:pPr algn="just">
              <a:buNone/>
            </a:pPr>
            <a:r>
              <a:rPr lang="en-US" sz="2800" dirty="0">
                <a:latin typeface="Times New Roman" pitchFamily="18" charset="0"/>
                <a:cs typeface="Times New Roman" pitchFamily="18" charset="0"/>
              </a:rPr>
              <a:t>   </a:t>
            </a:r>
            <a:r>
              <a:rPr lang="en-US" sz="2800" b="1" dirty="0">
                <a:latin typeface="Times New Roman" pitchFamily="18" charset="0"/>
                <a:cs typeface="Times New Roman" pitchFamily="18" charset="0"/>
              </a:rPr>
              <a:t>Promising new drugs</a:t>
            </a:r>
          </a:p>
          <a:p>
            <a:pPr algn="just"/>
            <a:r>
              <a:rPr lang="en-US" sz="2800" dirty="0" err="1">
                <a:latin typeface="Times New Roman" pitchFamily="18" charset="0"/>
                <a:cs typeface="Times New Roman" pitchFamily="18" charset="0"/>
              </a:rPr>
              <a:t>Endothelin</a:t>
            </a:r>
            <a:r>
              <a:rPr lang="en-US" sz="2800" dirty="0">
                <a:latin typeface="Times New Roman" pitchFamily="18" charset="0"/>
                <a:cs typeface="Times New Roman" pitchFamily="18" charset="0"/>
              </a:rPr>
              <a:t> is a small peptide hormone important in the control of blood flow and cell growth.</a:t>
            </a:r>
          </a:p>
          <a:p>
            <a:pPr algn="just"/>
            <a:r>
              <a:rPr lang="en-US" sz="2800" u="sng" dirty="0" err="1">
                <a:latin typeface="Times New Roman" pitchFamily="18" charset="0"/>
                <a:cs typeface="Times New Roman" pitchFamily="18" charset="0"/>
              </a:rPr>
              <a:t>Darusentan</a:t>
            </a:r>
            <a:r>
              <a:rPr lang="en-US" sz="2800" dirty="0">
                <a:latin typeface="Times New Roman" pitchFamily="18" charset="0"/>
                <a:cs typeface="Times New Roman" pitchFamily="18" charset="0"/>
              </a:rPr>
              <a:t> is a selective </a:t>
            </a:r>
            <a:r>
              <a:rPr lang="en-US" sz="2800" dirty="0" err="1">
                <a:latin typeface="Times New Roman" pitchFamily="18" charset="0"/>
                <a:cs typeface="Times New Roman" pitchFamily="18" charset="0"/>
              </a:rPr>
              <a:t>endothelin</a:t>
            </a:r>
            <a:r>
              <a:rPr lang="en-US" sz="2800" dirty="0">
                <a:latin typeface="Times New Roman" pitchFamily="18" charset="0"/>
                <a:cs typeface="Times New Roman" pitchFamily="18" charset="0"/>
              </a:rPr>
              <a:t> receptor A antagonist under development for treating cardiovascular disorders. </a:t>
            </a:r>
          </a:p>
          <a:p>
            <a:pPr algn="just"/>
            <a:r>
              <a:rPr lang="en-US" sz="2800" u="sng" dirty="0" err="1">
                <a:latin typeface="Times New Roman" pitchFamily="18" charset="0"/>
                <a:cs typeface="Times New Roman" pitchFamily="18" charset="0"/>
              </a:rPr>
              <a:t>Aliskiren</a:t>
            </a:r>
            <a:r>
              <a:rPr lang="en-US" sz="2800" dirty="0">
                <a:latin typeface="Times New Roman" pitchFamily="18" charset="0"/>
                <a:cs typeface="Times New Roman" pitchFamily="18" charset="0"/>
              </a:rPr>
              <a:t> is a </a:t>
            </a:r>
            <a:r>
              <a:rPr lang="en-US" sz="2800" dirty="0" err="1">
                <a:latin typeface="Times New Roman" pitchFamily="18" charset="0"/>
                <a:cs typeface="Times New Roman" pitchFamily="18" charset="0"/>
              </a:rPr>
              <a:t>renin</a:t>
            </a:r>
            <a:r>
              <a:rPr lang="en-US" sz="2800" dirty="0">
                <a:latin typeface="Times New Roman" pitchFamily="18" charset="0"/>
                <a:cs typeface="Times New Roman" pitchFamily="18" charset="0"/>
              </a:rPr>
              <a:t> inhibitor that prevents the formation of both </a:t>
            </a:r>
            <a:r>
              <a:rPr lang="en-US" sz="2800" dirty="0" err="1">
                <a:latin typeface="Times New Roman" pitchFamily="18" charset="0"/>
                <a:cs typeface="Times New Roman" pitchFamily="18" charset="0"/>
              </a:rPr>
              <a:t>angiotensin</a:t>
            </a:r>
            <a:r>
              <a:rPr lang="en-US" sz="2800" dirty="0">
                <a:latin typeface="Times New Roman" pitchFamily="18" charset="0"/>
                <a:cs typeface="Times New Roman" pitchFamily="18" charset="0"/>
              </a:rPr>
              <a:t> I and II.</a:t>
            </a:r>
          </a:p>
          <a:p>
            <a:pPr algn="just"/>
            <a:r>
              <a:rPr lang="en-US" sz="2800" u="sng" dirty="0" err="1">
                <a:latin typeface="Times New Roman" pitchFamily="18" charset="0"/>
                <a:cs typeface="Times New Roman" pitchFamily="18" charset="0"/>
              </a:rPr>
              <a:t>Omapatrilat</a:t>
            </a:r>
            <a:r>
              <a:rPr lang="en-US" sz="2800" dirty="0">
                <a:latin typeface="Times New Roman" pitchFamily="18" charset="0"/>
                <a:cs typeface="Times New Roman" pitchFamily="18" charset="0"/>
              </a:rPr>
              <a:t> is a </a:t>
            </a:r>
            <a:r>
              <a:rPr lang="en-US" sz="2800" dirty="0" err="1">
                <a:latin typeface="Times New Roman" pitchFamily="18" charset="0"/>
                <a:cs typeface="Times New Roman" pitchFamily="18" charset="0"/>
              </a:rPr>
              <a:t>vasopeptidase</a:t>
            </a:r>
            <a:r>
              <a:rPr lang="en-US" sz="2800" dirty="0">
                <a:latin typeface="Times New Roman" pitchFamily="18" charset="0"/>
                <a:cs typeface="Times New Roman" pitchFamily="18" charset="0"/>
              </a:rPr>
              <a:t> inhibitor that is furthest along in clinical development for reduction in blood</a:t>
            </a:r>
          </a:p>
          <a:p>
            <a:pPr algn="just"/>
            <a:r>
              <a:rPr lang="en-US" sz="2800" dirty="0">
                <a:latin typeface="Times New Roman" pitchFamily="18" charset="0"/>
                <a:cs typeface="Times New Roman" pitchFamily="18" charset="0"/>
              </a:rPr>
              <a:t>pressure.</a:t>
            </a:r>
          </a:p>
          <a:p>
            <a:pPr algn="just"/>
            <a:endParaRPr lang="en-US" dirty="0">
              <a:latin typeface="Times New Roman" pitchFamily="18" charset="0"/>
              <a:cs typeface="Times New Roman"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43000"/>
            <a:ext cx="8305800" cy="4864291"/>
          </a:xfrm>
        </p:spPr>
        <p:txBody>
          <a:bodyPr>
            <a:normAutofit lnSpcReduction="10000"/>
          </a:bodyPr>
          <a:lstStyle/>
          <a:p>
            <a:pPr algn="just"/>
            <a:r>
              <a:rPr lang="en-US" dirty="0" err="1">
                <a:latin typeface="Times New Roman" pitchFamily="18" charset="0"/>
                <a:cs typeface="Times New Roman" pitchFamily="18" charset="0"/>
              </a:rPr>
              <a:t>Taurine</a:t>
            </a:r>
            <a:r>
              <a:rPr lang="en-US" dirty="0">
                <a:latin typeface="Times New Roman" pitchFamily="18" charset="0"/>
                <a:cs typeface="Times New Roman" pitchFamily="18" charset="0"/>
              </a:rPr>
              <a:t> (2-aminoethanesulfonic acid) is a sulfur-containing amino acid  that </a:t>
            </a:r>
            <a:r>
              <a:rPr lang="en-US" dirty="0" err="1">
                <a:latin typeface="Times New Roman" pitchFamily="18" charset="0"/>
                <a:cs typeface="Times New Roman" pitchFamily="18" charset="0"/>
              </a:rPr>
              <a:t>taurine</a:t>
            </a:r>
            <a:r>
              <a:rPr lang="en-US" dirty="0">
                <a:latin typeface="Times New Roman" pitchFamily="18" charset="0"/>
                <a:cs typeface="Times New Roman" pitchFamily="18" charset="0"/>
              </a:rPr>
              <a:t> intake may be beneficial in the prevention of metabolic syndrome including diabetes, obesity, </a:t>
            </a:r>
            <a:r>
              <a:rPr lang="en-US" dirty="0" err="1">
                <a:latin typeface="Times New Roman" pitchFamily="18" charset="0"/>
                <a:cs typeface="Times New Roman" pitchFamily="18" charset="0"/>
              </a:rPr>
              <a:t>dyslipidemia</a:t>
            </a:r>
            <a:r>
              <a:rPr lang="en-US" dirty="0">
                <a:latin typeface="Times New Roman" pitchFamily="18" charset="0"/>
                <a:cs typeface="Times New Roman" pitchFamily="18" charset="0"/>
              </a:rPr>
              <a:t>, and hypertension. </a:t>
            </a:r>
          </a:p>
          <a:p>
            <a:pPr algn="just"/>
            <a:r>
              <a:rPr lang="en-US" dirty="0">
                <a:latin typeface="Times New Roman" pitchFamily="18" charset="0"/>
                <a:cs typeface="Times New Roman" pitchFamily="18" charset="0"/>
              </a:rPr>
              <a:t>Type 1 diabetes is usually induced by administering either </a:t>
            </a:r>
            <a:r>
              <a:rPr lang="en-US" dirty="0" err="1">
                <a:latin typeface="Times New Roman" pitchFamily="18" charset="0"/>
                <a:cs typeface="Times New Roman" pitchFamily="18" charset="0"/>
              </a:rPr>
              <a:t>streptozotocin</a:t>
            </a:r>
            <a:r>
              <a:rPr lang="en-US" dirty="0">
                <a:latin typeface="Times New Roman" pitchFamily="18" charset="0"/>
                <a:cs typeface="Times New Roman" pitchFamily="18" charset="0"/>
              </a:rPr>
              <a:t> or </a:t>
            </a:r>
            <a:r>
              <a:rPr lang="en-US" dirty="0" err="1">
                <a:latin typeface="Times New Roman" pitchFamily="18" charset="0"/>
                <a:cs typeface="Times New Roman" pitchFamily="18" charset="0"/>
              </a:rPr>
              <a:t>alloxan</a:t>
            </a:r>
            <a:r>
              <a:rPr lang="en-US" dirty="0">
                <a:latin typeface="Times New Roman" pitchFamily="18" charset="0"/>
                <a:cs typeface="Times New Roman" pitchFamily="18" charset="0"/>
              </a:rPr>
              <a:t>, both of which destroy pancreatic b cells.</a:t>
            </a:r>
          </a:p>
          <a:p>
            <a:pPr algn="just"/>
            <a:r>
              <a:rPr lang="en-US" dirty="0">
                <a:latin typeface="Times New Roman" pitchFamily="18" charset="0"/>
                <a:cs typeface="Times New Roman" pitchFamily="18" charset="0"/>
              </a:rPr>
              <a:t>Treatment with </a:t>
            </a:r>
            <a:r>
              <a:rPr lang="en-US" dirty="0" err="1">
                <a:latin typeface="Times New Roman" pitchFamily="18" charset="0"/>
                <a:cs typeface="Times New Roman" pitchFamily="18" charset="0"/>
              </a:rPr>
              <a:t>taurine</a:t>
            </a:r>
            <a:r>
              <a:rPr lang="en-US" dirty="0">
                <a:latin typeface="Times New Roman" pitchFamily="18" charset="0"/>
                <a:cs typeface="Times New Roman" pitchFamily="18" charset="0"/>
              </a:rPr>
              <a:t> has been shown to  improve hyperglycemia  in  </a:t>
            </a:r>
            <a:r>
              <a:rPr lang="en-US" dirty="0" err="1">
                <a:latin typeface="Times New Roman" pitchFamily="18" charset="0"/>
                <a:cs typeface="Times New Roman" pitchFamily="18" charset="0"/>
              </a:rPr>
              <a:t>streptozotocin</a:t>
            </a:r>
            <a:r>
              <a:rPr lang="en-US" dirty="0">
                <a:latin typeface="Times New Roman" pitchFamily="18" charset="0"/>
                <a:cs typeface="Times New Roman" pitchFamily="18" charset="0"/>
              </a:rPr>
              <a:t>-treated  rats.</a:t>
            </a:r>
          </a:p>
          <a:p>
            <a:pPr algn="just"/>
            <a:r>
              <a:rPr lang="en-US" dirty="0" err="1">
                <a:latin typeface="Times New Roman" pitchFamily="18" charset="0"/>
                <a:cs typeface="Times New Roman" pitchFamily="18" charset="0"/>
              </a:rPr>
              <a:t>Taurine</a:t>
            </a:r>
            <a:r>
              <a:rPr lang="en-US" dirty="0">
                <a:latin typeface="Times New Roman" pitchFamily="18" charset="0"/>
                <a:cs typeface="Times New Roman" pitchFamily="18" charset="0"/>
              </a:rPr>
              <a:t> also improve </a:t>
            </a:r>
            <a:r>
              <a:rPr lang="en-US" dirty="0" err="1">
                <a:latin typeface="Times New Roman" pitchFamily="18" charset="0"/>
                <a:cs typeface="Times New Roman" pitchFamily="18" charset="0"/>
              </a:rPr>
              <a:t>alloxan</a:t>
            </a:r>
            <a:r>
              <a:rPr lang="en-US" dirty="0">
                <a:latin typeface="Times New Roman" pitchFamily="18" charset="0"/>
                <a:cs typeface="Times New Roman" pitchFamily="18" charset="0"/>
              </a:rPr>
              <a:t>- induced declines in the number and the size of pancreatic islets</a:t>
            </a:r>
          </a:p>
        </p:txBody>
      </p:sp>
      <p:sp>
        <p:nvSpPr>
          <p:cNvPr id="3" name="Title 2"/>
          <p:cNvSpPr>
            <a:spLocks noGrp="1"/>
          </p:cNvSpPr>
          <p:nvPr>
            <p:ph type="title"/>
          </p:nvPr>
        </p:nvSpPr>
        <p:spPr/>
        <p:txBody>
          <a:bodyPr>
            <a:normAutofit fontScale="90000"/>
          </a:bodyPr>
          <a:lstStyle/>
          <a:p>
            <a:r>
              <a:rPr lang="en-US" sz="4400" dirty="0">
                <a:latin typeface="Times New Roman" pitchFamily="18" charset="0"/>
                <a:cs typeface="Times New Roman" pitchFamily="18" charset="0"/>
              </a:rPr>
              <a:t>Treatment of </a:t>
            </a:r>
            <a:r>
              <a:rPr lang="en-US" dirty="0">
                <a:latin typeface="Times New Roman" pitchFamily="18" charset="0"/>
                <a:cs typeface="Times New Roman" pitchFamily="18" charset="0"/>
              </a:rPr>
              <a:t>Type 1 diabetes</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just"/>
            <a:r>
              <a:rPr lang="en-US" dirty="0">
                <a:latin typeface="Times New Roman" pitchFamily="18" charset="0"/>
                <a:cs typeface="Times New Roman" pitchFamily="18" charset="0"/>
              </a:rPr>
              <a:t>Four classes of pharmacological agents: insulin, insulin-sensitizing agents, insulin-stimulating agents, and glucose absorption inhibitors are available for the treatment of type 2 diabetes.</a:t>
            </a:r>
          </a:p>
          <a:p>
            <a:pPr algn="just"/>
            <a:r>
              <a:rPr lang="en-US" b="1" dirty="0" err="1">
                <a:latin typeface="Times New Roman" pitchFamily="18" charset="0"/>
                <a:cs typeface="Times New Roman" pitchFamily="18" charset="0"/>
              </a:rPr>
              <a:t>Repaglinide</a:t>
            </a:r>
            <a:r>
              <a:rPr lang="en-US" b="1" dirty="0">
                <a:latin typeface="Times New Roman" pitchFamily="18" charset="0"/>
                <a:cs typeface="Times New Roman" pitchFamily="18" charset="0"/>
              </a:rPr>
              <a:t> and </a:t>
            </a:r>
            <a:r>
              <a:rPr lang="en-US" b="1" dirty="0" err="1">
                <a:latin typeface="Times New Roman" pitchFamily="18" charset="0"/>
                <a:cs typeface="Times New Roman" pitchFamily="18" charset="0"/>
              </a:rPr>
              <a:t>nateglinide</a:t>
            </a: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are non sulfonylurea agents that cause a prompt short-lived burst of insulin secretion.</a:t>
            </a:r>
          </a:p>
          <a:p>
            <a:pPr algn="just"/>
            <a:r>
              <a:rPr lang="en-US" b="1" dirty="0">
                <a:latin typeface="Times New Roman" pitchFamily="18" charset="0"/>
                <a:cs typeface="Times New Roman" pitchFamily="18" charset="0"/>
              </a:rPr>
              <a:t>The </a:t>
            </a:r>
            <a:r>
              <a:rPr lang="en-US" b="1" dirty="0" err="1">
                <a:latin typeface="Times New Roman" pitchFamily="18" charset="0"/>
                <a:cs typeface="Times New Roman" pitchFamily="18" charset="0"/>
              </a:rPr>
              <a:t>amylin</a:t>
            </a:r>
            <a:r>
              <a:rPr lang="en-US" b="1" dirty="0">
                <a:latin typeface="Times New Roman" pitchFamily="18" charset="0"/>
                <a:cs typeface="Times New Roman" pitchFamily="18" charset="0"/>
              </a:rPr>
              <a:t> analogs, </a:t>
            </a:r>
            <a:r>
              <a:rPr lang="en-US" dirty="0">
                <a:latin typeface="Times New Roman" pitchFamily="18" charset="0"/>
                <a:cs typeface="Times New Roman" pitchFamily="18" charset="0"/>
              </a:rPr>
              <a:t>glucagon like peptide 1 (GLP-1) agonists, </a:t>
            </a:r>
            <a:r>
              <a:rPr lang="en-US" dirty="0" err="1">
                <a:latin typeface="Times New Roman" pitchFamily="18" charset="0"/>
                <a:cs typeface="Times New Roman" pitchFamily="18" charset="0"/>
              </a:rPr>
              <a:t>dipeptidyl</a:t>
            </a:r>
            <a:r>
              <a:rPr lang="en-US" dirty="0">
                <a:latin typeface="Times New Roman" pitchFamily="18" charset="0"/>
                <a:cs typeface="Times New Roman" pitchFamily="18" charset="0"/>
              </a:rPr>
              <a:t> peptidase IV inhibitors, and </a:t>
            </a:r>
            <a:r>
              <a:rPr lang="en-US" dirty="0" err="1">
                <a:latin typeface="Times New Roman" pitchFamily="18" charset="0"/>
                <a:cs typeface="Times New Roman" pitchFamily="18" charset="0"/>
              </a:rPr>
              <a:t>glitazars</a:t>
            </a:r>
            <a:r>
              <a:rPr lang="en-US" dirty="0">
                <a:latin typeface="Times New Roman" pitchFamily="18" charset="0"/>
                <a:cs typeface="Times New Roman" pitchFamily="18" charset="0"/>
              </a:rPr>
              <a:t> are  promising new agents that control glucose levels.</a:t>
            </a:r>
          </a:p>
          <a:p>
            <a:pPr algn="r">
              <a:buNone/>
            </a:pPr>
            <a:r>
              <a:rPr lang="en-US" sz="1200" dirty="0"/>
              <a:t>CLIFFORD J BAILEY et al 2015</a:t>
            </a:r>
          </a:p>
          <a:p>
            <a:pPr algn="just"/>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normAutofit/>
          </a:bodyPr>
          <a:lstStyle/>
          <a:p>
            <a:pPr algn="just"/>
            <a:r>
              <a:rPr lang="en-US" sz="2800" dirty="0">
                <a:latin typeface="Times New Roman" pitchFamily="18" charset="0"/>
                <a:cs typeface="Times New Roman" pitchFamily="18" charset="0"/>
              </a:rPr>
              <a:t>Treatment of Type 2 Diabetes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0FA93B6-C45A-443F-B402-813207BD6213}"/>
              </a:ext>
            </a:extLst>
          </p:cNvPr>
          <p:cNvSpPr>
            <a:spLocks noGrp="1"/>
          </p:cNvSpPr>
          <p:nvPr>
            <p:ph idx="1"/>
          </p:nvPr>
        </p:nvSpPr>
        <p:spPr/>
        <p:txBody>
          <a:bodyPr/>
          <a:lstStyle/>
          <a:p>
            <a:endParaRPr lang="en-US" dirty="0"/>
          </a:p>
          <a:p>
            <a:r>
              <a:rPr lang="en-US" dirty="0"/>
              <a:t>1. </a:t>
            </a:r>
            <a:r>
              <a:rPr lang="en-US" b="1" u="sng" dirty="0"/>
              <a:t>PPAR beta/delta </a:t>
            </a:r>
            <a:r>
              <a:rPr lang="en-US" dirty="0"/>
              <a:t>is emerging as a potential target for the pharmacotherapy of metabolic syndrome. Activation of this nuclear receptor seems improve both insulin sensitivity and plasma lipid profile without causing weight gain (Coll et al., 2009). </a:t>
            </a:r>
          </a:p>
        </p:txBody>
      </p:sp>
      <p:sp>
        <p:nvSpPr>
          <p:cNvPr id="3" name="Title 2">
            <a:extLst>
              <a:ext uri="{FF2B5EF4-FFF2-40B4-BE49-F238E27FC236}">
                <a16:creationId xmlns:a16="http://schemas.microsoft.com/office/drawing/2014/main" id="{D12B8F71-D026-4933-B328-2E6C7098B5FD}"/>
              </a:ext>
            </a:extLst>
          </p:cNvPr>
          <p:cNvSpPr>
            <a:spLocks noGrp="1"/>
          </p:cNvSpPr>
          <p:nvPr>
            <p:ph type="title"/>
          </p:nvPr>
        </p:nvSpPr>
        <p:spPr/>
        <p:txBody>
          <a:bodyPr>
            <a:normAutofit fontScale="90000"/>
          </a:bodyPr>
          <a:lstStyle/>
          <a:p>
            <a:r>
              <a:rPr lang="en-US" dirty="0"/>
              <a:t>NOVEL TARGETS AND FUTURE PROSPECTS</a:t>
            </a:r>
          </a:p>
        </p:txBody>
      </p:sp>
    </p:spTree>
    <p:extLst>
      <p:ext uri="{BB962C8B-B14F-4D97-AF65-F5344CB8AC3E}">
        <p14:creationId xmlns:p14="http://schemas.microsoft.com/office/powerpoint/2010/main" val="19634381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7.png">
            <a:extLst>
              <a:ext uri="{FF2B5EF4-FFF2-40B4-BE49-F238E27FC236}">
                <a16:creationId xmlns:a16="http://schemas.microsoft.com/office/drawing/2014/main" id="{4878F1A0-70A9-44BF-8C43-61CBFEDDC2DF}"/>
              </a:ext>
            </a:extLst>
          </p:cNvPr>
          <p:cNvPicPr/>
          <p:nvPr/>
        </p:nvPicPr>
        <p:blipFill>
          <a:blip r:embed="rId2" cstate="print"/>
          <a:stretch>
            <a:fillRect/>
          </a:stretch>
        </p:blipFill>
        <p:spPr>
          <a:xfrm>
            <a:off x="1600200" y="838200"/>
            <a:ext cx="6858000" cy="5257800"/>
          </a:xfrm>
          <a:prstGeom prst="rect">
            <a:avLst/>
          </a:prstGeom>
        </p:spPr>
      </p:pic>
    </p:spTree>
    <p:extLst>
      <p:ext uri="{BB962C8B-B14F-4D97-AF65-F5344CB8AC3E}">
        <p14:creationId xmlns:p14="http://schemas.microsoft.com/office/powerpoint/2010/main" val="1361059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etabolicSyndrome">
            <a:extLst>
              <a:ext uri="{FF2B5EF4-FFF2-40B4-BE49-F238E27FC236}">
                <a16:creationId xmlns:a16="http://schemas.microsoft.com/office/drawing/2014/main" id="{19305B14-E4C5-444D-9C1A-B33771362B8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09600" y="990600"/>
            <a:ext cx="8305800" cy="4874895"/>
          </a:xfrm>
          <a:prstGeom prst="rect">
            <a:avLst/>
          </a:prstGeom>
          <a:noFill/>
          <a:ln w="349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2083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8.png">
            <a:extLst>
              <a:ext uri="{FF2B5EF4-FFF2-40B4-BE49-F238E27FC236}">
                <a16:creationId xmlns:a16="http://schemas.microsoft.com/office/drawing/2014/main" id="{DD185F47-3CD1-4BC4-931C-716760263CB0}"/>
              </a:ext>
            </a:extLst>
          </p:cNvPr>
          <p:cNvPicPr/>
          <p:nvPr/>
        </p:nvPicPr>
        <p:blipFill>
          <a:blip r:embed="rId2" cstate="print"/>
          <a:stretch>
            <a:fillRect/>
          </a:stretch>
        </p:blipFill>
        <p:spPr>
          <a:xfrm>
            <a:off x="1219200" y="838200"/>
            <a:ext cx="6705600" cy="5181600"/>
          </a:xfrm>
          <a:prstGeom prst="rect">
            <a:avLst/>
          </a:prstGeom>
        </p:spPr>
      </p:pic>
    </p:spTree>
    <p:extLst>
      <p:ext uri="{BB962C8B-B14F-4D97-AF65-F5344CB8AC3E}">
        <p14:creationId xmlns:p14="http://schemas.microsoft.com/office/powerpoint/2010/main" val="5462794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CB92AD7-DCDC-4A21-968D-A197B1039BCC}"/>
              </a:ext>
            </a:extLst>
          </p:cNvPr>
          <p:cNvGrpSpPr>
            <a:grpSpLocks/>
          </p:cNvGrpSpPr>
          <p:nvPr/>
        </p:nvGrpSpPr>
        <p:grpSpPr bwMode="auto">
          <a:xfrm>
            <a:off x="838200" y="1143000"/>
            <a:ext cx="7467599" cy="4419600"/>
            <a:chOff x="2" y="2"/>
            <a:chExt cx="10200" cy="5266"/>
          </a:xfrm>
        </p:grpSpPr>
        <p:sp>
          <p:nvSpPr>
            <p:cNvPr id="3" name="Rectangle 2">
              <a:extLst>
                <a:ext uri="{FF2B5EF4-FFF2-40B4-BE49-F238E27FC236}">
                  <a16:creationId xmlns:a16="http://schemas.microsoft.com/office/drawing/2014/main" id="{1660B23A-F048-4DCA-B253-CD737B392901}"/>
                </a:ext>
              </a:extLst>
            </p:cNvPr>
            <p:cNvSpPr>
              <a:spLocks noChangeArrowheads="1"/>
            </p:cNvSpPr>
            <p:nvPr/>
          </p:nvSpPr>
          <p:spPr bwMode="auto">
            <a:xfrm>
              <a:off x="2" y="2"/>
              <a:ext cx="10200" cy="5266"/>
            </a:xfrm>
            <a:prstGeom prst="rect">
              <a:avLst/>
            </a:prstGeom>
            <a:noFill/>
            <a:ln w="3175">
              <a:solidFill>
                <a:srgbClr val="231F2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4" name="Freeform 138">
              <a:extLst>
                <a:ext uri="{FF2B5EF4-FFF2-40B4-BE49-F238E27FC236}">
                  <a16:creationId xmlns:a16="http://schemas.microsoft.com/office/drawing/2014/main" id="{4D6E62C7-0954-4673-A738-FA5F49AAE029}"/>
                </a:ext>
              </a:extLst>
            </p:cNvPr>
            <p:cNvSpPr>
              <a:spLocks/>
            </p:cNvSpPr>
            <p:nvPr/>
          </p:nvSpPr>
          <p:spPr bwMode="auto">
            <a:xfrm>
              <a:off x="2057" y="938"/>
              <a:ext cx="6107" cy="3457"/>
            </a:xfrm>
            <a:custGeom>
              <a:avLst/>
              <a:gdLst>
                <a:gd name="T0" fmla="+- 0 7581 2058"/>
                <a:gd name="T1" fmla="*/ T0 w 6107"/>
                <a:gd name="T2" fmla="+- 0 938 938"/>
                <a:gd name="T3" fmla="*/ 938 h 3457"/>
                <a:gd name="T4" fmla="+- 0 2641 2058"/>
                <a:gd name="T5" fmla="*/ T4 w 6107"/>
                <a:gd name="T6" fmla="+- 0 938 938"/>
                <a:gd name="T7" fmla="*/ 938 h 3457"/>
                <a:gd name="T8" fmla="+- 0 2568 2058"/>
                <a:gd name="T9" fmla="*/ T8 w 6107"/>
                <a:gd name="T10" fmla="+- 0 943 938"/>
                <a:gd name="T11" fmla="*/ 943 h 3457"/>
                <a:gd name="T12" fmla="+- 0 2498 2058"/>
                <a:gd name="T13" fmla="*/ T12 w 6107"/>
                <a:gd name="T14" fmla="+- 0 956 938"/>
                <a:gd name="T15" fmla="*/ 956 h 3457"/>
                <a:gd name="T16" fmla="+- 0 2430 2058"/>
                <a:gd name="T17" fmla="*/ T16 w 6107"/>
                <a:gd name="T18" fmla="+- 0 978 938"/>
                <a:gd name="T19" fmla="*/ 978 h 3457"/>
                <a:gd name="T20" fmla="+- 0 2367 2058"/>
                <a:gd name="T21" fmla="*/ T20 w 6107"/>
                <a:gd name="T22" fmla="+- 0 1007 938"/>
                <a:gd name="T23" fmla="*/ 1007 h 3457"/>
                <a:gd name="T24" fmla="+- 0 2308 2058"/>
                <a:gd name="T25" fmla="*/ T24 w 6107"/>
                <a:gd name="T26" fmla="+- 0 1044 938"/>
                <a:gd name="T27" fmla="*/ 1044 h 3457"/>
                <a:gd name="T28" fmla="+- 0 2254 2058"/>
                <a:gd name="T29" fmla="*/ T28 w 6107"/>
                <a:gd name="T30" fmla="+- 0 1087 938"/>
                <a:gd name="T31" fmla="*/ 1087 h 3457"/>
                <a:gd name="T32" fmla="+- 0 2205 2058"/>
                <a:gd name="T33" fmla="*/ T32 w 6107"/>
                <a:gd name="T34" fmla="+- 0 1136 938"/>
                <a:gd name="T35" fmla="*/ 1136 h 3457"/>
                <a:gd name="T36" fmla="+- 0 2162 2058"/>
                <a:gd name="T37" fmla="*/ T36 w 6107"/>
                <a:gd name="T38" fmla="+- 0 1191 938"/>
                <a:gd name="T39" fmla="*/ 1191 h 3457"/>
                <a:gd name="T40" fmla="+- 0 2126 2058"/>
                <a:gd name="T41" fmla="*/ T40 w 6107"/>
                <a:gd name="T42" fmla="+- 0 1251 938"/>
                <a:gd name="T43" fmla="*/ 1251 h 3457"/>
                <a:gd name="T44" fmla="+- 0 2097 2058"/>
                <a:gd name="T45" fmla="*/ T44 w 6107"/>
                <a:gd name="T46" fmla="+- 0 1315 938"/>
                <a:gd name="T47" fmla="*/ 1315 h 3457"/>
                <a:gd name="T48" fmla="+- 0 2076 2058"/>
                <a:gd name="T49" fmla="*/ T48 w 6107"/>
                <a:gd name="T50" fmla="+- 0 1383 938"/>
                <a:gd name="T51" fmla="*/ 1383 h 3457"/>
                <a:gd name="T52" fmla="+- 0 2062 2058"/>
                <a:gd name="T53" fmla="*/ T52 w 6107"/>
                <a:gd name="T54" fmla="+- 0 1454 938"/>
                <a:gd name="T55" fmla="*/ 1454 h 3457"/>
                <a:gd name="T56" fmla="+- 0 2058 2058"/>
                <a:gd name="T57" fmla="*/ T56 w 6107"/>
                <a:gd name="T58" fmla="+- 0 1528 938"/>
                <a:gd name="T59" fmla="*/ 1528 h 3457"/>
                <a:gd name="T60" fmla="+- 0 2058 2058"/>
                <a:gd name="T61" fmla="*/ T60 w 6107"/>
                <a:gd name="T62" fmla="+- 0 3804 938"/>
                <a:gd name="T63" fmla="*/ 3804 h 3457"/>
                <a:gd name="T64" fmla="+- 0 2062 2058"/>
                <a:gd name="T65" fmla="*/ T64 w 6107"/>
                <a:gd name="T66" fmla="+- 0 3878 938"/>
                <a:gd name="T67" fmla="*/ 3878 h 3457"/>
                <a:gd name="T68" fmla="+- 0 2076 2058"/>
                <a:gd name="T69" fmla="*/ T68 w 6107"/>
                <a:gd name="T70" fmla="+- 0 3950 938"/>
                <a:gd name="T71" fmla="*/ 3950 h 3457"/>
                <a:gd name="T72" fmla="+- 0 2097 2058"/>
                <a:gd name="T73" fmla="*/ T72 w 6107"/>
                <a:gd name="T74" fmla="+- 0 4018 938"/>
                <a:gd name="T75" fmla="*/ 4018 h 3457"/>
                <a:gd name="T76" fmla="+- 0 2126 2058"/>
                <a:gd name="T77" fmla="*/ T76 w 6107"/>
                <a:gd name="T78" fmla="+- 0 4082 938"/>
                <a:gd name="T79" fmla="*/ 4082 h 3457"/>
                <a:gd name="T80" fmla="+- 0 2162 2058"/>
                <a:gd name="T81" fmla="*/ T80 w 6107"/>
                <a:gd name="T82" fmla="+- 0 4141 938"/>
                <a:gd name="T83" fmla="*/ 4141 h 3457"/>
                <a:gd name="T84" fmla="+- 0 2205 2058"/>
                <a:gd name="T85" fmla="*/ T84 w 6107"/>
                <a:gd name="T86" fmla="+- 0 4196 938"/>
                <a:gd name="T87" fmla="*/ 4196 h 3457"/>
                <a:gd name="T88" fmla="+- 0 2254 2058"/>
                <a:gd name="T89" fmla="*/ T88 w 6107"/>
                <a:gd name="T90" fmla="+- 0 4245 938"/>
                <a:gd name="T91" fmla="*/ 4245 h 3457"/>
                <a:gd name="T92" fmla="+- 0 2308 2058"/>
                <a:gd name="T93" fmla="*/ T92 w 6107"/>
                <a:gd name="T94" fmla="+- 0 4289 938"/>
                <a:gd name="T95" fmla="*/ 4289 h 3457"/>
                <a:gd name="T96" fmla="+- 0 2367 2058"/>
                <a:gd name="T97" fmla="*/ T96 w 6107"/>
                <a:gd name="T98" fmla="+- 0 4325 938"/>
                <a:gd name="T99" fmla="*/ 4325 h 3457"/>
                <a:gd name="T100" fmla="+- 0 2430 2058"/>
                <a:gd name="T101" fmla="*/ T100 w 6107"/>
                <a:gd name="T102" fmla="+- 0 4355 938"/>
                <a:gd name="T103" fmla="*/ 4355 h 3457"/>
                <a:gd name="T104" fmla="+- 0 2498 2058"/>
                <a:gd name="T105" fmla="*/ T104 w 6107"/>
                <a:gd name="T106" fmla="+- 0 4376 938"/>
                <a:gd name="T107" fmla="*/ 4376 h 3457"/>
                <a:gd name="T108" fmla="+- 0 2568 2058"/>
                <a:gd name="T109" fmla="*/ T108 w 6107"/>
                <a:gd name="T110" fmla="+- 0 4390 938"/>
                <a:gd name="T111" fmla="*/ 4390 h 3457"/>
                <a:gd name="T112" fmla="+- 0 2641 2058"/>
                <a:gd name="T113" fmla="*/ T112 w 6107"/>
                <a:gd name="T114" fmla="+- 0 4394 938"/>
                <a:gd name="T115" fmla="*/ 4394 h 3457"/>
                <a:gd name="T116" fmla="+- 0 7581 2058"/>
                <a:gd name="T117" fmla="*/ T116 w 6107"/>
                <a:gd name="T118" fmla="+- 0 4394 938"/>
                <a:gd name="T119" fmla="*/ 4394 h 3457"/>
                <a:gd name="T120" fmla="+- 0 7655 2058"/>
                <a:gd name="T121" fmla="*/ T120 w 6107"/>
                <a:gd name="T122" fmla="+- 0 4390 938"/>
                <a:gd name="T123" fmla="*/ 4390 h 3457"/>
                <a:gd name="T124" fmla="+- 0 7725 2058"/>
                <a:gd name="T125" fmla="*/ T124 w 6107"/>
                <a:gd name="T126" fmla="+- 0 4376 938"/>
                <a:gd name="T127" fmla="*/ 4376 h 3457"/>
                <a:gd name="T128" fmla="+- 0 7792 2058"/>
                <a:gd name="T129" fmla="*/ T128 w 6107"/>
                <a:gd name="T130" fmla="+- 0 4355 938"/>
                <a:gd name="T131" fmla="*/ 4355 h 3457"/>
                <a:gd name="T132" fmla="+- 0 7856 2058"/>
                <a:gd name="T133" fmla="*/ T132 w 6107"/>
                <a:gd name="T134" fmla="+- 0 4325 938"/>
                <a:gd name="T135" fmla="*/ 4325 h 3457"/>
                <a:gd name="T136" fmla="+- 0 7915 2058"/>
                <a:gd name="T137" fmla="*/ T136 w 6107"/>
                <a:gd name="T138" fmla="+- 0 4289 938"/>
                <a:gd name="T139" fmla="*/ 4289 h 3457"/>
                <a:gd name="T140" fmla="+- 0 7969 2058"/>
                <a:gd name="T141" fmla="*/ T140 w 6107"/>
                <a:gd name="T142" fmla="+- 0 4245 938"/>
                <a:gd name="T143" fmla="*/ 4245 h 3457"/>
                <a:gd name="T144" fmla="+- 0 8018 2058"/>
                <a:gd name="T145" fmla="*/ T144 w 6107"/>
                <a:gd name="T146" fmla="+- 0 4196 938"/>
                <a:gd name="T147" fmla="*/ 4196 h 3457"/>
                <a:gd name="T148" fmla="+- 0 8060 2058"/>
                <a:gd name="T149" fmla="*/ T148 w 6107"/>
                <a:gd name="T150" fmla="+- 0 4141 938"/>
                <a:gd name="T151" fmla="*/ 4141 h 3457"/>
                <a:gd name="T152" fmla="+- 0 8096 2058"/>
                <a:gd name="T153" fmla="*/ T152 w 6107"/>
                <a:gd name="T154" fmla="+- 0 4082 938"/>
                <a:gd name="T155" fmla="*/ 4082 h 3457"/>
                <a:gd name="T156" fmla="+- 0 8125 2058"/>
                <a:gd name="T157" fmla="*/ T156 w 6107"/>
                <a:gd name="T158" fmla="+- 0 4018 938"/>
                <a:gd name="T159" fmla="*/ 4018 h 3457"/>
                <a:gd name="T160" fmla="+- 0 8147 2058"/>
                <a:gd name="T161" fmla="*/ T160 w 6107"/>
                <a:gd name="T162" fmla="+- 0 3950 938"/>
                <a:gd name="T163" fmla="*/ 3950 h 3457"/>
                <a:gd name="T164" fmla="+- 0 8160 2058"/>
                <a:gd name="T165" fmla="*/ T164 w 6107"/>
                <a:gd name="T166" fmla="+- 0 3878 938"/>
                <a:gd name="T167" fmla="*/ 3878 h 3457"/>
                <a:gd name="T168" fmla="+- 0 8165 2058"/>
                <a:gd name="T169" fmla="*/ T168 w 6107"/>
                <a:gd name="T170" fmla="+- 0 3804 938"/>
                <a:gd name="T171" fmla="*/ 3804 h 3457"/>
                <a:gd name="T172" fmla="+- 0 8165 2058"/>
                <a:gd name="T173" fmla="*/ T172 w 6107"/>
                <a:gd name="T174" fmla="+- 0 1528 938"/>
                <a:gd name="T175" fmla="*/ 1528 h 3457"/>
                <a:gd name="T176" fmla="+- 0 8160 2058"/>
                <a:gd name="T177" fmla="*/ T176 w 6107"/>
                <a:gd name="T178" fmla="+- 0 1454 938"/>
                <a:gd name="T179" fmla="*/ 1454 h 3457"/>
                <a:gd name="T180" fmla="+- 0 8147 2058"/>
                <a:gd name="T181" fmla="*/ T180 w 6107"/>
                <a:gd name="T182" fmla="+- 0 1383 938"/>
                <a:gd name="T183" fmla="*/ 1383 h 3457"/>
                <a:gd name="T184" fmla="+- 0 8125 2058"/>
                <a:gd name="T185" fmla="*/ T184 w 6107"/>
                <a:gd name="T186" fmla="+- 0 1315 938"/>
                <a:gd name="T187" fmla="*/ 1315 h 3457"/>
                <a:gd name="T188" fmla="+- 0 8096 2058"/>
                <a:gd name="T189" fmla="*/ T188 w 6107"/>
                <a:gd name="T190" fmla="+- 0 1251 938"/>
                <a:gd name="T191" fmla="*/ 1251 h 3457"/>
                <a:gd name="T192" fmla="+- 0 8060 2058"/>
                <a:gd name="T193" fmla="*/ T192 w 6107"/>
                <a:gd name="T194" fmla="+- 0 1191 938"/>
                <a:gd name="T195" fmla="*/ 1191 h 3457"/>
                <a:gd name="T196" fmla="+- 0 8018 2058"/>
                <a:gd name="T197" fmla="*/ T196 w 6107"/>
                <a:gd name="T198" fmla="+- 0 1136 938"/>
                <a:gd name="T199" fmla="*/ 1136 h 3457"/>
                <a:gd name="T200" fmla="+- 0 7969 2058"/>
                <a:gd name="T201" fmla="*/ T200 w 6107"/>
                <a:gd name="T202" fmla="+- 0 1087 938"/>
                <a:gd name="T203" fmla="*/ 1087 h 3457"/>
                <a:gd name="T204" fmla="+- 0 7915 2058"/>
                <a:gd name="T205" fmla="*/ T204 w 6107"/>
                <a:gd name="T206" fmla="+- 0 1044 938"/>
                <a:gd name="T207" fmla="*/ 1044 h 3457"/>
                <a:gd name="T208" fmla="+- 0 7856 2058"/>
                <a:gd name="T209" fmla="*/ T208 w 6107"/>
                <a:gd name="T210" fmla="+- 0 1007 938"/>
                <a:gd name="T211" fmla="*/ 1007 h 3457"/>
                <a:gd name="T212" fmla="+- 0 7792 2058"/>
                <a:gd name="T213" fmla="*/ T212 w 6107"/>
                <a:gd name="T214" fmla="+- 0 978 938"/>
                <a:gd name="T215" fmla="*/ 978 h 3457"/>
                <a:gd name="T216" fmla="+- 0 7725 2058"/>
                <a:gd name="T217" fmla="*/ T216 w 6107"/>
                <a:gd name="T218" fmla="+- 0 956 938"/>
                <a:gd name="T219" fmla="*/ 956 h 3457"/>
                <a:gd name="T220" fmla="+- 0 7655 2058"/>
                <a:gd name="T221" fmla="*/ T220 w 6107"/>
                <a:gd name="T222" fmla="+- 0 943 938"/>
                <a:gd name="T223" fmla="*/ 943 h 3457"/>
                <a:gd name="T224" fmla="+- 0 7581 2058"/>
                <a:gd name="T225" fmla="*/ T224 w 6107"/>
                <a:gd name="T226" fmla="+- 0 938 938"/>
                <a:gd name="T227" fmla="*/ 938 h 345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6107" h="3457">
                  <a:moveTo>
                    <a:pt x="5523" y="0"/>
                  </a:moveTo>
                  <a:lnTo>
                    <a:pt x="583" y="0"/>
                  </a:lnTo>
                  <a:lnTo>
                    <a:pt x="510" y="5"/>
                  </a:lnTo>
                  <a:lnTo>
                    <a:pt x="440" y="18"/>
                  </a:lnTo>
                  <a:lnTo>
                    <a:pt x="372" y="40"/>
                  </a:lnTo>
                  <a:lnTo>
                    <a:pt x="309" y="69"/>
                  </a:lnTo>
                  <a:lnTo>
                    <a:pt x="250" y="106"/>
                  </a:lnTo>
                  <a:lnTo>
                    <a:pt x="196" y="149"/>
                  </a:lnTo>
                  <a:lnTo>
                    <a:pt x="147" y="198"/>
                  </a:lnTo>
                  <a:lnTo>
                    <a:pt x="104" y="253"/>
                  </a:lnTo>
                  <a:lnTo>
                    <a:pt x="68" y="313"/>
                  </a:lnTo>
                  <a:lnTo>
                    <a:pt x="39" y="377"/>
                  </a:lnTo>
                  <a:lnTo>
                    <a:pt x="18" y="445"/>
                  </a:lnTo>
                  <a:lnTo>
                    <a:pt x="4" y="516"/>
                  </a:lnTo>
                  <a:lnTo>
                    <a:pt x="0" y="590"/>
                  </a:lnTo>
                  <a:lnTo>
                    <a:pt x="0" y="2866"/>
                  </a:lnTo>
                  <a:lnTo>
                    <a:pt x="4" y="2940"/>
                  </a:lnTo>
                  <a:lnTo>
                    <a:pt x="18" y="3012"/>
                  </a:lnTo>
                  <a:lnTo>
                    <a:pt x="39" y="3080"/>
                  </a:lnTo>
                  <a:lnTo>
                    <a:pt x="68" y="3144"/>
                  </a:lnTo>
                  <a:lnTo>
                    <a:pt x="104" y="3203"/>
                  </a:lnTo>
                  <a:lnTo>
                    <a:pt x="147" y="3258"/>
                  </a:lnTo>
                  <a:lnTo>
                    <a:pt x="196" y="3307"/>
                  </a:lnTo>
                  <a:lnTo>
                    <a:pt x="250" y="3351"/>
                  </a:lnTo>
                  <a:lnTo>
                    <a:pt x="309" y="3387"/>
                  </a:lnTo>
                  <a:lnTo>
                    <a:pt x="372" y="3417"/>
                  </a:lnTo>
                  <a:lnTo>
                    <a:pt x="440" y="3438"/>
                  </a:lnTo>
                  <a:lnTo>
                    <a:pt x="510" y="3452"/>
                  </a:lnTo>
                  <a:lnTo>
                    <a:pt x="583" y="3456"/>
                  </a:lnTo>
                  <a:lnTo>
                    <a:pt x="5523" y="3456"/>
                  </a:lnTo>
                  <a:lnTo>
                    <a:pt x="5597" y="3452"/>
                  </a:lnTo>
                  <a:lnTo>
                    <a:pt x="5667" y="3438"/>
                  </a:lnTo>
                  <a:lnTo>
                    <a:pt x="5734" y="3417"/>
                  </a:lnTo>
                  <a:lnTo>
                    <a:pt x="5798" y="3387"/>
                  </a:lnTo>
                  <a:lnTo>
                    <a:pt x="5857" y="3351"/>
                  </a:lnTo>
                  <a:lnTo>
                    <a:pt x="5911" y="3307"/>
                  </a:lnTo>
                  <a:lnTo>
                    <a:pt x="5960" y="3258"/>
                  </a:lnTo>
                  <a:lnTo>
                    <a:pt x="6002" y="3203"/>
                  </a:lnTo>
                  <a:lnTo>
                    <a:pt x="6038" y="3144"/>
                  </a:lnTo>
                  <a:lnTo>
                    <a:pt x="6067" y="3080"/>
                  </a:lnTo>
                  <a:lnTo>
                    <a:pt x="6089" y="3012"/>
                  </a:lnTo>
                  <a:lnTo>
                    <a:pt x="6102" y="2940"/>
                  </a:lnTo>
                  <a:lnTo>
                    <a:pt x="6107" y="2866"/>
                  </a:lnTo>
                  <a:lnTo>
                    <a:pt x="6107" y="590"/>
                  </a:lnTo>
                  <a:lnTo>
                    <a:pt x="6102" y="516"/>
                  </a:lnTo>
                  <a:lnTo>
                    <a:pt x="6089" y="445"/>
                  </a:lnTo>
                  <a:lnTo>
                    <a:pt x="6067" y="377"/>
                  </a:lnTo>
                  <a:lnTo>
                    <a:pt x="6038" y="313"/>
                  </a:lnTo>
                  <a:lnTo>
                    <a:pt x="6002" y="253"/>
                  </a:lnTo>
                  <a:lnTo>
                    <a:pt x="5960" y="198"/>
                  </a:lnTo>
                  <a:lnTo>
                    <a:pt x="5911" y="149"/>
                  </a:lnTo>
                  <a:lnTo>
                    <a:pt x="5857" y="106"/>
                  </a:lnTo>
                  <a:lnTo>
                    <a:pt x="5798" y="69"/>
                  </a:lnTo>
                  <a:lnTo>
                    <a:pt x="5734" y="40"/>
                  </a:lnTo>
                  <a:lnTo>
                    <a:pt x="5667" y="18"/>
                  </a:lnTo>
                  <a:lnTo>
                    <a:pt x="5597" y="5"/>
                  </a:lnTo>
                  <a:lnTo>
                    <a:pt x="5523" y="0"/>
                  </a:lnTo>
                  <a:close/>
                </a:path>
              </a:pathLst>
            </a:custGeom>
            <a:solidFill>
              <a:srgbClr val="FFE1B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 name="Freeform 139">
              <a:extLst>
                <a:ext uri="{FF2B5EF4-FFF2-40B4-BE49-F238E27FC236}">
                  <a16:creationId xmlns:a16="http://schemas.microsoft.com/office/drawing/2014/main" id="{3CBDE32E-0E56-4654-825B-3AD3DDF541EB}"/>
                </a:ext>
              </a:extLst>
            </p:cNvPr>
            <p:cNvSpPr>
              <a:spLocks/>
            </p:cNvSpPr>
            <p:nvPr/>
          </p:nvSpPr>
          <p:spPr bwMode="auto">
            <a:xfrm>
              <a:off x="2057" y="938"/>
              <a:ext cx="6107" cy="3457"/>
            </a:xfrm>
            <a:custGeom>
              <a:avLst/>
              <a:gdLst>
                <a:gd name="T0" fmla="+- 0 2058 2058"/>
                <a:gd name="T1" fmla="*/ T0 w 6107"/>
                <a:gd name="T2" fmla="+- 0 1528 938"/>
                <a:gd name="T3" fmla="*/ 1528 h 3457"/>
                <a:gd name="T4" fmla="+- 0 2062 2058"/>
                <a:gd name="T5" fmla="*/ T4 w 6107"/>
                <a:gd name="T6" fmla="+- 0 1454 938"/>
                <a:gd name="T7" fmla="*/ 1454 h 3457"/>
                <a:gd name="T8" fmla="+- 0 2076 2058"/>
                <a:gd name="T9" fmla="*/ T8 w 6107"/>
                <a:gd name="T10" fmla="+- 0 1383 938"/>
                <a:gd name="T11" fmla="*/ 1383 h 3457"/>
                <a:gd name="T12" fmla="+- 0 2097 2058"/>
                <a:gd name="T13" fmla="*/ T12 w 6107"/>
                <a:gd name="T14" fmla="+- 0 1315 938"/>
                <a:gd name="T15" fmla="*/ 1315 h 3457"/>
                <a:gd name="T16" fmla="+- 0 2126 2058"/>
                <a:gd name="T17" fmla="*/ T16 w 6107"/>
                <a:gd name="T18" fmla="+- 0 1251 938"/>
                <a:gd name="T19" fmla="*/ 1251 h 3457"/>
                <a:gd name="T20" fmla="+- 0 2162 2058"/>
                <a:gd name="T21" fmla="*/ T20 w 6107"/>
                <a:gd name="T22" fmla="+- 0 1191 938"/>
                <a:gd name="T23" fmla="*/ 1191 h 3457"/>
                <a:gd name="T24" fmla="+- 0 2205 2058"/>
                <a:gd name="T25" fmla="*/ T24 w 6107"/>
                <a:gd name="T26" fmla="+- 0 1136 938"/>
                <a:gd name="T27" fmla="*/ 1136 h 3457"/>
                <a:gd name="T28" fmla="+- 0 2254 2058"/>
                <a:gd name="T29" fmla="*/ T28 w 6107"/>
                <a:gd name="T30" fmla="+- 0 1087 938"/>
                <a:gd name="T31" fmla="*/ 1087 h 3457"/>
                <a:gd name="T32" fmla="+- 0 2308 2058"/>
                <a:gd name="T33" fmla="*/ T32 w 6107"/>
                <a:gd name="T34" fmla="+- 0 1044 938"/>
                <a:gd name="T35" fmla="*/ 1044 h 3457"/>
                <a:gd name="T36" fmla="+- 0 2367 2058"/>
                <a:gd name="T37" fmla="*/ T36 w 6107"/>
                <a:gd name="T38" fmla="+- 0 1007 938"/>
                <a:gd name="T39" fmla="*/ 1007 h 3457"/>
                <a:gd name="T40" fmla="+- 0 2430 2058"/>
                <a:gd name="T41" fmla="*/ T40 w 6107"/>
                <a:gd name="T42" fmla="+- 0 978 938"/>
                <a:gd name="T43" fmla="*/ 978 h 3457"/>
                <a:gd name="T44" fmla="+- 0 2498 2058"/>
                <a:gd name="T45" fmla="*/ T44 w 6107"/>
                <a:gd name="T46" fmla="+- 0 956 938"/>
                <a:gd name="T47" fmla="*/ 956 h 3457"/>
                <a:gd name="T48" fmla="+- 0 2568 2058"/>
                <a:gd name="T49" fmla="*/ T48 w 6107"/>
                <a:gd name="T50" fmla="+- 0 943 938"/>
                <a:gd name="T51" fmla="*/ 943 h 3457"/>
                <a:gd name="T52" fmla="+- 0 2641 2058"/>
                <a:gd name="T53" fmla="*/ T52 w 6107"/>
                <a:gd name="T54" fmla="+- 0 938 938"/>
                <a:gd name="T55" fmla="*/ 938 h 3457"/>
                <a:gd name="T56" fmla="+- 0 7581 2058"/>
                <a:gd name="T57" fmla="*/ T56 w 6107"/>
                <a:gd name="T58" fmla="+- 0 938 938"/>
                <a:gd name="T59" fmla="*/ 938 h 3457"/>
                <a:gd name="T60" fmla="+- 0 7655 2058"/>
                <a:gd name="T61" fmla="*/ T60 w 6107"/>
                <a:gd name="T62" fmla="+- 0 943 938"/>
                <a:gd name="T63" fmla="*/ 943 h 3457"/>
                <a:gd name="T64" fmla="+- 0 7725 2058"/>
                <a:gd name="T65" fmla="*/ T64 w 6107"/>
                <a:gd name="T66" fmla="+- 0 956 938"/>
                <a:gd name="T67" fmla="*/ 956 h 3457"/>
                <a:gd name="T68" fmla="+- 0 7792 2058"/>
                <a:gd name="T69" fmla="*/ T68 w 6107"/>
                <a:gd name="T70" fmla="+- 0 978 938"/>
                <a:gd name="T71" fmla="*/ 978 h 3457"/>
                <a:gd name="T72" fmla="+- 0 7856 2058"/>
                <a:gd name="T73" fmla="*/ T72 w 6107"/>
                <a:gd name="T74" fmla="+- 0 1007 938"/>
                <a:gd name="T75" fmla="*/ 1007 h 3457"/>
                <a:gd name="T76" fmla="+- 0 7915 2058"/>
                <a:gd name="T77" fmla="*/ T76 w 6107"/>
                <a:gd name="T78" fmla="+- 0 1044 938"/>
                <a:gd name="T79" fmla="*/ 1044 h 3457"/>
                <a:gd name="T80" fmla="+- 0 7969 2058"/>
                <a:gd name="T81" fmla="*/ T80 w 6107"/>
                <a:gd name="T82" fmla="+- 0 1087 938"/>
                <a:gd name="T83" fmla="*/ 1087 h 3457"/>
                <a:gd name="T84" fmla="+- 0 8018 2058"/>
                <a:gd name="T85" fmla="*/ T84 w 6107"/>
                <a:gd name="T86" fmla="+- 0 1136 938"/>
                <a:gd name="T87" fmla="*/ 1136 h 3457"/>
                <a:gd name="T88" fmla="+- 0 8060 2058"/>
                <a:gd name="T89" fmla="*/ T88 w 6107"/>
                <a:gd name="T90" fmla="+- 0 1191 938"/>
                <a:gd name="T91" fmla="*/ 1191 h 3457"/>
                <a:gd name="T92" fmla="+- 0 8096 2058"/>
                <a:gd name="T93" fmla="*/ T92 w 6107"/>
                <a:gd name="T94" fmla="+- 0 1251 938"/>
                <a:gd name="T95" fmla="*/ 1251 h 3457"/>
                <a:gd name="T96" fmla="+- 0 8125 2058"/>
                <a:gd name="T97" fmla="*/ T96 w 6107"/>
                <a:gd name="T98" fmla="+- 0 1315 938"/>
                <a:gd name="T99" fmla="*/ 1315 h 3457"/>
                <a:gd name="T100" fmla="+- 0 8147 2058"/>
                <a:gd name="T101" fmla="*/ T100 w 6107"/>
                <a:gd name="T102" fmla="+- 0 1383 938"/>
                <a:gd name="T103" fmla="*/ 1383 h 3457"/>
                <a:gd name="T104" fmla="+- 0 8160 2058"/>
                <a:gd name="T105" fmla="*/ T104 w 6107"/>
                <a:gd name="T106" fmla="+- 0 1454 938"/>
                <a:gd name="T107" fmla="*/ 1454 h 3457"/>
                <a:gd name="T108" fmla="+- 0 8165 2058"/>
                <a:gd name="T109" fmla="*/ T108 w 6107"/>
                <a:gd name="T110" fmla="+- 0 1528 938"/>
                <a:gd name="T111" fmla="*/ 1528 h 3457"/>
                <a:gd name="T112" fmla="+- 0 8165 2058"/>
                <a:gd name="T113" fmla="*/ T112 w 6107"/>
                <a:gd name="T114" fmla="+- 0 3804 938"/>
                <a:gd name="T115" fmla="*/ 3804 h 3457"/>
                <a:gd name="T116" fmla="+- 0 8160 2058"/>
                <a:gd name="T117" fmla="*/ T116 w 6107"/>
                <a:gd name="T118" fmla="+- 0 3878 938"/>
                <a:gd name="T119" fmla="*/ 3878 h 3457"/>
                <a:gd name="T120" fmla="+- 0 8147 2058"/>
                <a:gd name="T121" fmla="*/ T120 w 6107"/>
                <a:gd name="T122" fmla="+- 0 3950 938"/>
                <a:gd name="T123" fmla="*/ 3950 h 3457"/>
                <a:gd name="T124" fmla="+- 0 8125 2058"/>
                <a:gd name="T125" fmla="*/ T124 w 6107"/>
                <a:gd name="T126" fmla="+- 0 4018 938"/>
                <a:gd name="T127" fmla="*/ 4018 h 3457"/>
                <a:gd name="T128" fmla="+- 0 8096 2058"/>
                <a:gd name="T129" fmla="*/ T128 w 6107"/>
                <a:gd name="T130" fmla="+- 0 4082 938"/>
                <a:gd name="T131" fmla="*/ 4082 h 3457"/>
                <a:gd name="T132" fmla="+- 0 8060 2058"/>
                <a:gd name="T133" fmla="*/ T132 w 6107"/>
                <a:gd name="T134" fmla="+- 0 4141 938"/>
                <a:gd name="T135" fmla="*/ 4141 h 3457"/>
                <a:gd name="T136" fmla="+- 0 8018 2058"/>
                <a:gd name="T137" fmla="*/ T136 w 6107"/>
                <a:gd name="T138" fmla="+- 0 4196 938"/>
                <a:gd name="T139" fmla="*/ 4196 h 3457"/>
                <a:gd name="T140" fmla="+- 0 7969 2058"/>
                <a:gd name="T141" fmla="*/ T140 w 6107"/>
                <a:gd name="T142" fmla="+- 0 4245 938"/>
                <a:gd name="T143" fmla="*/ 4245 h 3457"/>
                <a:gd name="T144" fmla="+- 0 7915 2058"/>
                <a:gd name="T145" fmla="*/ T144 w 6107"/>
                <a:gd name="T146" fmla="+- 0 4289 938"/>
                <a:gd name="T147" fmla="*/ 4289 h 3457"/>
                <a:gd name="T148" fmla="+- 0 7856 2058"/>
                <a:gd name="T149" fmla="*/ T148 w 6107"/>
                <a:gd name="T150" fmla="+- 0 4325 938"/>
                <a:gd name="T151" fmla="*/ 4325 h 3457"/>
                <a:gd name="T152" fmla="+- 0 7792 2058"/>
                <a:gd name="T153" fmla="*/ T152 w 6107"/>
                <a:gd name="T154" fmla="+- 0 4355 938"/>
                <a:gd name="T155" fmla="*/ 4355 h 3457"/>
                <a:gd name="T156" fmla="+- 0 7725 2058"/>
                <a:gd name="T157" fmla="*/ T156 w 6107"/>
                <a:gd name="T158" fmla="+- 0 4376 938"/>
                <a:gd name="T159" fmla="*/ 4376 h 3457"/>
                <a:gd name="T160" fmla="+- 0 7655 2058"/>
                <a:gd name="T161" fmla="*/ T160 w 6107"/>
                <a:gd name="T162" fmla="+- 0 4390 938"/>
                <a:gd name="T163" fmla="*/ 4390 h 3457"/>
                <a:gd name="T164" fmla="+- 0 7581 2058"/>
                <a:gd name="T165" fmla="*/ T164 w 6107"/>
                <a:gd name="T166" fmla="+- 0 4394 938"/>
                <a:gd name="T167" fmla="*/ 4394 h 3457"/>
                <a:gd name="T168" fmla="+- 0 2641 2058"/>
                <a:gd name="T169" fmla="*/ T168 w 6107"/>
                <a:gd name="T170" fmla="+- 0 4394 938"/>
                <a:gd name="T171" fmla="*/ 4394 h 3457"/>
                <a:gd name="T172" fmla="+- 0 2568 2058"/>
                <a:gd name="T173" fmla="*/ T172 w 6107"/>
                <a:gd name="T174" fmla="+- 0 4390 938"/>
                <a:gd name="T175" fmla="*/ 4390 h 3457"/>
                <a:gd name="T176" fmla="+- 0 2498 2058"/>
                <a:gd name="T177" fmla="*/ T176 w 6107"/>
                <a:gd name="T178" fmla="+- 0 4376 938"/>
                <a:gd name="T179" fmla="*/ 4376 h 3457"/>
                <a:gd name="T180" fmla="+- 0 2430 2058"/>
                <a:gd name="T181" fmla="*/ T180 w 6107"/>
                <a:gd name="T182" fmla="+- 0 4355 938"/>
                <a:gd name="T183" fmla="*/ 4355 h 3457"/>
                <a:gd name="T184" fmla="+- 0 2367 2058"/>
                <a:gd name="T185" fmla="*/ T184 w 6107"/>
                <a:gd name="T186" fmla="+- 0 4325 938"/>
                <a:gd name="T187" fmla="*/ 4325 h 3457"/>
                <a:gd name="T188" fmla="+- 0 2308 2058"/>
                <a:gd name="T189" fmla="*/ T188 w 6107"/>
                <a:gd name="T190" fmla="+- 0 4289 938"/>
                <a:gd name="T191" fmla="*/ 4289 h 3457"/>
                <a:gd name="T192" fmla="+- 0 2254 2058"/>
                <a:gd name="T193" fmla="*/ T192 w 6107"/>
                <a:gd name="T194" fmla="+- 0 4245 938"/>
                <a:gd name="T195" fmla="*/ 4245 h 3457"/>
                <a:gd name="T196" fmla="+- 0 2205 2058"/>
                <a:gd name="T197" fmla="*/ T196 w 6107"/>
                <a:gd name="T198" fmla="+- 0 4196 938"/>
                <a:gd name="T199" fmla="*/ 4196 h 3457"/>
                <a:gd name="T200" fmla="+- 0 2162 2058"/>
                <a:gd name="T201" fmla="*/ T200 w 6107"/>
                <a:gd name="T202" fmla="+- 0 4141 938"/>
                <a:gd name="T203" fmla="*/ 4141 h 3457"/>
                <a:gd name="T204" fmla="+- 0 2126 2058"/>
                <a:gd name="T205" fmla="*/ T204 w 6107"/>
                <a:gd name="T206" fmla="+- 0 4082 938"/>
                <a:gd name="T207" fmla="*/ 4082 h 3457"/>
                <a:gd name="T208" fmla="+- 0 2097 2058"/>
                <a:gd name="T209" fmla="*/ T208 w 6107"/>
                <a:gd name="T210" fmla="+- 0 4018 938"/>
                <a:gd name="T211" fmla="*/ 4018 h 3457"/>
                <a:gd name="T212" fmla="+- 0 2076 2058"/>
                <a:gd name="T213" fmla="*/ T212 w 6107"/>
                <a:gd name="T214" fmla="+- 0 3950 938"/>
                <a:gd name="T215" fmla="*/ 3950 h 3457"/>
                <a:gd name="T216" fmla="+- 0 2062 2058"/>
                <a:gd name="T217" fmla="*/ T216 w 6107"/>
                <a:gd name="T218" fmla="+- 0 3878 938"/>
                <a:gd name="T219" fmla="*/ 3878 h 3457"/>
                <a:gd name="T220" fmla="+- 0 2058 2058"/>
                <a:gd name="T221" fmla="*/ T220 w 6107"/>
                <a:gd name="T222" fmla="+- 0 3804 938"/>
                <a:gd name="T223" fmla="*/ 3804 h 3457"/>
                <a:gd name="T224" fmla="+- 0 2058 2058"/>
                <a:gd name="T225" fmla="*/ T224 w 6107"/>
                <a:gd name="T226" fmla="+- 0 1528 938"/>
                <a:gd name="T227" fmla="*/ 1528 h 345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6107" h="3457">
                  <a:moveTo>
                    <a:pt x="0" y="590"/>
                  </a:moveTo>
                  <a:lnTo>
                    <a:pt x="4" y="516"/>
                  </a:lnTo>
                  <a:lnTo>
                    <a:pt x="18" y="445"/>
                  </a:lnTo>
                  <a:lnTo>
                    <a:pt x="39" y="377"/>
                  </a:lnTo>
                  <a:lnTo>
                    <a:pt x="68" y="313"/>
                  </a:lnTo>
                  <a:lnTo>
                    <a:pt x="104" y="253"/>
                  </a:lnTo>
                  <a:lnTo>
                    <a:pt x="147" y="198"/>
                  </a:lnTo>
                  <a:lnTo>
                    <a:pt x="196" y="149"/>
                  </a:lnTo>
                  <a:lnTo>
                    <a:pt x="250" y="106"/>
                  </a:lnTo>
                  <a:lnTo>
                    <a:pt x="309" y="69"/>
                  </a:lnTo>
                  <a:lnTo>
                    <a:pt x="372" y="40"/>
                  </a:lnTo>
                  <a:lnTo>
                    <a:pt x="440" y="18"/>
                  </a:lnTo>
                  <a:lnTo>
                    <a:pt x="510" y="5"/>
                  </a:lnTo>
                  <a:lnTo>
                    <a:pt x="583" y="0"/>
                  </a:lnTo>
                  <a:lnTo>
                    <a:pt x="5523" y="0"/>
                  </a:lnTo>
                  <a:lnTo>
                    <a:pt x="5597" y="5"/>
                  </a:lnTo>
                  <a:lnTo>
                    <a:pt x="5667" y="18"/>
                  </a:lnTo>
                  <a:lnTo>
                    <a:pt x="5734" y="40"/>
                  </a:lnTo>
                  <a:lnTo>
                    <a:pt x="5798" y="69"/>
                  </a:lnTo>
                  <a:lnTo>
                    <a:pt x="5857" y="106"/>
                  </a:lnTo>
                  <a:lnTo>
                    <a:pt x="5911" y="149"/>
                  </a:lnTo>
                  <a:lnTo>
                    <a:pt x="5960" y="198"/>
                  </a:lnTo>
                  <a:lnTo>
                    <a:pt x="6002" y="253"/>
                  </a:lnTo>
                  <a:lnTo>
                    <a:pt x="6038" y="313"/>
                  </a:lnTo>
                  <a:lnTo>
                    <a:pt x="6067" y="377"/>
                  </a:lnTo>
                  <a:lnTo>
                    <a:pt x="6089" y="445"/>
                  </a:lnTo>
                  <a:lnTo>
                    <a:pt x="6102" y="516"/>
                  </a:lnTo>
                  <a:lnTo>
                    <a:pt x="6107" y="590"/>
                  </a:lnTo>
                  <a:lnTo>
                    <a:pt x="6107" y="2866"/>
                  </a:lnTo>
                  <a:lnTo>
                    <a:pt x="6102" y="2940"/>
                  </a:lnTo>
                  <a:lnTo>
                    <a:pt x="6089" y="3012"/>
                  </a:lnTo>
                  <a:lnTo>
                    <a:pt x="6067" y="3080"/>
                  </a:lnTo>
                  <a:lnTo>
                    <a:pt x="6038" y="3144"/>
                  </a:lnTo>
                  <a:lnTo>
                    <a:pt x="6002" y="3203"/>
                  </a:lnTo>
                  <a:lnTo>
                    <a:pt x="5960" y="3258"/>
                  </a:lnTo>
                  <a:lnTo>
                    <a:pt x="5911" y="3307"/>
                  </a:lnTo>
                  <a:lnTo>
                    <a:pt x="5857" y="3351"/>
                  </a:lnTo>
                  <a:lnTo>
                    <a:pt x="5798" y="3387"/>
                  </a:lnTo>
                  <a:lnTo>
                    <a:pt x="5734" y="3417"/>
                  </a:lnTo>
                  <a:lnTo>
                    <a:pt x="5667" y="3438"/>
                  </a:lnTo>
                  <a:lnTo>
                    <a:pt x="5597" y="3452"/>
                  </a:lnTo>
                  <a:lnTo>
                    <a:pt x="5523" y="3456"/>
                  </a:lnTo>
                  <a:lnTo>
                    <a:pt x="583" y="3456"/>
                  </a:lnTo>
                  <a:lnTo>
                    <a:pt x="510" y="3452"/>
                  </a:lnTo>
                  <a:lnTo>
                    <a:pt x="440" y="3438"/>
                  </a:lnTo>
                  <a:lnTo>
                    <a:pt x="372" y="3417"/>
                  </a:lnTo>
                  <a:lnTo>
                    <a:pt x="309" y="3387"/>
                  </a:lnTo>
                  <a:lnTo>
                    <a:pt x="250" y="3351"/>
                  </a:lnTo>
                  <a:lnTo>
                    <a:pt x="196" y="3307"/>
                  </a:lnTo>
                  <a:lnTo>
                    <a:pt x="147" y="3258"/>
                  </a:lnTo>
                  <a:lnTo>
                    <a:pt x="104" y="3203"/>
                  </a:lnTo>
                  <a:lnTo>
                    <a:pt x="68" y="3144"/>
                  </a:lnTo>
                  <a:lnTo>
                    <a:pt x="39" y="3080"/>
                  </a:lnTo>
                  <a:lnTo>
                    <a:pt x="18" y="3012"/>
                  </a:lnTo>
                  <a:lnTo>
                    <a:pt x="4" y="2940"/>
                  </a:lnTo>
                  <a:lnTo>
                    <a:pt x="0" y="2866"/>
                  </a:lnTo>
                  <a:lnTo>
                    <a:pt x="0" y="590"/>
                  </a:lnTo>
                  <a:close/>
                </a:path>
              </a:pathLst>
            </a:custGeom>
            <a:noFill/>
            <a:ln w="11189">
              <a:solidFill>
                <a:srgbClr val="231F2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6" name="Freeform 140">
              <a:extLst>
                <a:ext uri="{FF2B5EF4-FFF2-40B4-BE49-F238E27FC236}">
                  <a16:creationId xmlns:a16="http://schemas.microsoft.com/office/drawing/2014/main" id="{8C5DC6C6-70E5-48CB-89C2-635D640A91B8}"/>
                </a:ext>
              </a:extLst>
            </p:cNvPr>
            <p:cNvSpPr>
              <a:spLocks/>
            </p:cNvSpPr>
            <p:nvPr/>
          </p:nvSpPr>
          <p:spPr bwMode="auto">
            <a:xfrm>
              <a:off x="2429" y="1308"/>
              <a:ext cx="3912" cy="2785"/>
            </a:xfrm>
            <a:custGeom>
              <a:avLst/>
              <a:gdLst>
                <a:gd name="T0" fmla="+- 0 5942 2430"/>
                <a:gd name="T1" fmla="*/ T0 w 3912"/>
                <a:gd name="T2" fmla="+- 0 1308 1308"/>
                <a:gd name="T3" fmla="*/ 1308 h 2785"/>
                <a:gd name="T4" fmla="+- 0 2829 2430"/>
                <a:gd name="T5" fmla="*/ T4 w 3912"/>
                <a:gd name="T6" fmla="+- 0 1308 1308"/>
                <a:gd name="T7" fmla="*/ 1308 h 2785"/>
                <a:gd name="T8" fmla="+- 0 2757 2430"/>
                <a:gd name="T9" fmla="*/ T8 w 3912"/>
                <a:gd name="T10" fmla="+- 0 1315 1308"/>
                <a:gd name="T11" fmla="*/ 1315 h 2785"/>
                <a:gd name="T12" fmla="+- 0 2690 2430"/>
                <a:gd name="T13" fmla="*/ T12 w 3912"/>
                <a:gd name="T14" fmla="+- 0 1333 1308"/>
                <a:gd name="T15" fmla="*/ 1333 h 2785"/>
                <a:gd name="T16" fmla="+- 0 2628 2430"/>
                <a:gd name="T17" fmla="*/ T16 w 3912"/>
                <a:gd name="T18" fmla="+- 0 1363 1308"/>
                <a:gd name="T19" fmla="*/ 1363 h 2785"/>
                <a:gd name="T20" fmla="+- 0 2572 2430"/>
                <a:gd name="T21" fmla="*/ T20 w 3912"/>
                <a:gd name="T22" fmla="+- 0 1402 1308"/>
                <a:gd name="T23" fmla="*/ 1402 h 2785"/>
                <a:gd name="T24" fmla="+- 0 2524 2430"/>
                <a:gd name="T25" fmla="*/ T24 w 3912"/>
                <a:gd name="T26" fmla="+- 0 1450 1308"/>
                <a:gd name="T27" fmla="*/ 1450 h 2785"/>
                <a:gd name="T28" fmla="+- 0 2484 2430"/>
                <a:gd name="T29" fmla="*/ T28 w 3912"/>
                <a:gd name="T30" fmla="+- 0 1506 1308"/>
                <a:gd name="T31" fmla="*/ 1506 h 2785"/>
                <a:gd name="T32" fmla="+- 0 2455 2430"/>
                <a:gd name="T33" fmla="*/ T32 w 3912"/>
                <a:gd name="T34" fmla="+- 0 1568 1308"/>
                <a:gd name="T35" fmla="*/ 1568 h 2785"/>
                <a:gd name="T36" fmla="+- 0 2436 2430"/>
                <a:gd name="T37" fmla="*/ T36 w 3912"/>
                <a:gd name="T38" fmla="+- 0 1636 1308"/>
                <a:gd name="T39" fmla="*/ 1636 h 2785"/>
                <a:gd name="T40" fmla="+- 0 2430 2430"/>
                <a:gd name="T41" fmla="*/ T40 w 3912"/>
                <a:gd name="T42" fmla="+- 0 1708 1308"/>
                <a:gd name="T43" fmla="*/ 1708 h 2785"/>
                <a:gd name="T44" fmla="+- 0 2430 2430"/>
                <a:gd name="T45" fmla="*/ T44 w 3912"/>
                <a:gd name="T46" fmla="+- 0 3693 1308"/>
                <a:gd name="T47" fmla="*/ 3693 h 2785"/>
                <a:gd name="T48" fmla="+- 0 2436 2430"/>
                <a:gd name="T49" fmla="*/ T48 w 3912"/>
                <a:gd name="T50" fmla="+- 0 3765 1308"/>
                <a:gd name="T51" fmla="*/ 3765 h 2785"/>
                <a:gd name="T52" fmla="+- 0 2455 2430"/>
                <a:gd name="T53" fmla="*/ T52 w 3912"/>
                <a:gd name="T54" fmla="+- 0 3832 1308"/>
                <a:gd name="T55" fmla="*/ 3832 h 2785"/>
                <a:gd name="T56" fmla="+- 0 2484 2430"/>
                <a:gd name="T57" fmla="*/ T56 w 3912"/>
                <a:gd name="T58" fmla="+- 0 3894 1308"/>
                <a:gd name="T59" fmla="*/ 3894 h 2785"/>
                <a:gd name="T60" fmla="+- 0 2524 2430"/>
                <a:gd name="T61" fmla="*/ T60 w 3912"/>
                <a:gd name="T62" fmla="+- 0 3950 1308"/>
                <a:gd name="T63" fmla="*/ 3950 h 2785"/>
                <a:gd name="T64" fmla="+- 0 2572 2430"/>
                <a:gd name="T65" fmla="*/ T64 w 3912"/>
                <a:gd name="T66" fmla="+- 0 3998 1308"/>
                <a:gd name="T67" fmla="*/ 3998 h 2785"/>
                <a:gd name="T68" fmla="+- 0 2628 2430"/>
                <a:gd name="T69" fmla="*/ T68 w 3912"/>
                <a:gd name="T70" fmla="+- 0 4038 1308"/>
                <a:gd name="T71" fmla="*/ 4038 h 2785"/>
                <a:gd name="T72" fmla="+- 0 2690 2430"/>
                <a:gd name="T73" fmla="*/ T72 w 3912"/>
                <a:gd name="T74" fmla="+- 0 4067 1308"/>
                <a:gd name="T75" fmla="*/ 4067 h 2785"/>
                <a:gd name="T76" fmla="+- 0 2757 2430"/>
                <a:gd name="T77" fmla="*/ T76 w 3912"/>
                <a:gd name="T78" fmla="+- 0 4086 1308"/>
                <a:gd name="T79" fmla="*/ 4086 h 2785"/>
                <a:gd name="T80" fmla="+- 0 2829 2430"/>
                <a:gd name="T81" fmla="*/ T80 w 3912"/>
                <a:gd name="T82" fmla="+- 0 4092 1308"/>
                <a:gd name="T83" fmla="*/ 4092 h 2785"/>
                <a:gd name="T84" fmla="+- 0 5942 2430"/>
                <a:gd name="T85" fmla="*/ T84 w 3912"/>
                <a:gd name="T86" fmla="+- 0 4092 1308"/>
                <a:gd name="T87" fmla="*/ 4092 h 2785"/>
                <a:gd name="T88" fmla="+- 0 6013 2430"/>
                <a:gd name="T89" fmla="*/ T88 w 3912"/>
                <a:gd name="T90" fmla="+- 0 4086 1308"/>
                <a:gd name="T91" fmla="*/ 4086 h 2785"/>
                <a:gd name="T92" fmla="+- 0 6081 2430"/>
                <a:gd name="T93" fmla="*/ T92 w 3912"/>
                <a:gd name="T94" fmla="+- 0 4067 1308"/>
                <a:gd name="T95" fmla="*/ 4067 h 2785"/>
                <a:gd name="T96" fmla="+- 0 6143 2430"/>
                <a:gd name="T97" fmla="*/ T96 w 3912"/>
                <a:gd name="T98" fmla="+- 0 4038 1308"/>
                <a:gd name="T99" fmla="*/ 4038 h 2785"/>
                <a:gd name="T100" fmla="+- 0 6199 2430"/>
                <a:gd name="T101" fmla="*/ T100 w 3912"/>
                <a:gd name="T102" fmla="+- 0 3998 1308"/>
                <a:gd name="T103" fmla="*/ 3998 h 2785"/>
                <a:gd name="T104" fmla="+- 0 6247 2430"/>
                <a:gd name="T105" fmla="*/ T104 w 3912"/>
                <a:gd name="T106" fmla="+- 0 3950 1308"/>
                <a:gd name="T107" fmla="*/ 3950 h 2785"/>
                <a:gd name="T108" fmla="+- 0 6287 2430"/>
                <a:gd name="T109" fmla="*/ T108 w 3912"/>
                <a:gd name="T110" fmla="+- 0 3894 1308"/>
                <a:gd name="T111" fmla="*/ 3894 h 2785"/>
                <a:gd name="T112" fmla="+- 0 6316 2430"/>
                <a:gd name="T113" fmla="*/ T112 w 3912"/>
                <a:gd name="T114" fmla="+- 0 3832 1308"/>
                <a:gd name="T115" fmla="*/ 3832 h 2785"/>
                <a:gd name="T116" fmla="+- 0 6335 2430"/>
                <a:gd name="T117" fmla="*/ T116 w 3912"/>
                <a:gd name="T118" fmla="+- 0 3765 1308"/>
                <a:gd name="T119" fmla="*/ 3765 h 2785"/>
                <a:gd name="T120" fmla="+- 0 6341 2430"/>
                <a:gd name="T121" fmla="*/ T120 w 3912"/>
                <a:gd name="T122" fmla="+- 0 3693 1308"/>
                <a:gd name="T123" fmla="*/ 3693 h 2785"/>
                <a:gd name="T124" fmla="+- 0 6341 2430"/>
                <a:gd name="T125" fmla="*/ T124 w 3912"/>
                <a:gd name="T126" fmla="+- 0 1708 1308"/>
                <a:gd name="T127" fmla="*/ 1708 h 2785"/>
                <a:gd name="T128" fmla="+- 0 6335 2430"/>
                <a:gd name="T129" fmla="*/ T128 w 3912"/>
                <a:gd name="T130" fmla="+- 0 1636 1308"/>
                <a:gd name="T131" fmla="*/ 1636 h 2785"/>
                <a:gd name="T132" fmla="+- 0 6316 2430"/>
                <a:gd name="T133" fmla="*/ T132 w 3912"/>
                <a:gd name="T134" fmla="+- 0 1568 1308"/>
                <a:gd name="T135" fmla="*/ 1568 h 2785"/>
                <a:gd name="T136" fmla="+- 0 6287 2430"/>
                <a:gd name="T137" fmla="*/ T136 w 3912"/>
                <a:gd name="T138" fmla="+- 0 1506 1308"/>
                <a:gd name="T139" fmla="*/ 1506 h 2785"/>
                <a:gd name="T140" fmla="+- 0 6247 2430"/>
                <a:gd name="T141" fmla="*/ T140 w 3912"/>
                <a:gd name="T142" fmla="+- 0 1450 1308"/>
                <a:gd name="T143" fmla="*/ 1450 h 2785"/>
                <a:gd name="T144" fmla="+- 0 6199 2430"/>
                <a:gd name="T145" fmla="*/ T144 w 3912"/>
                <a:gd name="T146" fmla="+- 0 1402 1308"/>
                <a:gd name="T147" fmla="*/ 1402 h 2785"/>
                <a:gd name="T148" fmla="+- 0 6143 2430"/>
                <a:gd name="T149" fmla="*/ T148 w 3912"/>
                <a:gd name="T150" fmla="+- 0 1363 1308"/>
                <a:gd name="T151" fmla="*/ 1363 h 2785"/>
                <a:gd name="T152" fmla="+- 0 6081 2430"/>
                <a:gd name="T153" fmla="*/ T152 w 3912"/>
                <a:gd name="T154" fmla="+- 0 1333 1308"/>
                <a:gd name="T155" fmla="*/ 1333 h 2785"/>
                <a:gd name="T156" fmla="+- 0 6013 2430"/>
                <a:gd name="T157" fmla="*/ T156 w 3912"/>
                <a:gd name="T158" fmla="+- 0 1315 1308"/>
                <a:gd name="T159" fmla="*/ 1315 h 2785"/>
                <a:gd name="T160" fmla="+- 0 5942 2430"/>
                <a:gd name="T161" fmla="*/ T160 w 3912"/>
                <a:gd name="T162" fmla="+- 0 1308 1308"/>
                <a:gd name="T163" fmla="*/ 1308 h 27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Lst>
              <a:rect l="0" t="0" r="r" b="b"/>
              <a:pathLst>
                <a:path w="3912" h="2785">
                  <a:moveTo>
                    <a:pt x="3512" y="0"/>
                  </a:moveTo>
                  <a:lnTo>
                    <a:pt x="399" y="0"/>
                  </a:lnTo>
                  <a:lnTo>
                    <a:pt x="327" y="7"/>
                  </a:lnTo>
                  <a:lnTo>
                    <a:pt x="260" y="25"/>
                  </a:lnTo>
                  <a:lnTo>
                    <a:pt x="198" y="55"/>
                  </a:lnTo>
                  <a:lnTo>
                    <a:pt x="142" y="94"/>
                  </a:lnTo>
                  <a:lnTo>
                    <a:pt x="94" y="142"/>
                  </a:lnTo>
                  <a:lnTo>
                    <a:pt x="54" y="198"/>
                  </a:lnTo>
                  <a:lnTo>
                    <a:pt x="25" y="260"/>
                  </a:lnTo>
                  <a:lnTo>
                    <a:pt x="6" y="328"/>
                  </a:lnTo>
                  <a:lnTo>
                    <a:pt x="0" y="400"/>
                  </a:lnTo>
                  <a:lnTo>
                    <a:pt x="0" y="2385"/>
                  </a:lnTo>
                  <a:lnTo>
                    <a:pt x="6" y="2457"/>
                  </a:lnTo>
                  <a:lnTo>
                    <a:pt x="25" y="2524"/>
                  </a:lnTo>
                  <a:lnTo>
                    <a:pt x="54" y="2586"/>
                  </a:lnTo>
                  <a:lnTo>
                    <a:pt x="94" y="2642"/>
                  </a:lnTo>
                  <a:lnTo>
                    <a:pt x="142" y="2690"/>
                  </a:lnTo>
                  <a:lnTo>
                    <a:pt x="198" y="2730"/>
                  </a:lnTo>
                  <a:lnTo>
                    <a:pt x="260" y="2759"/>
                  </a:lnTo>
                  <a:lnTo>
                    <a:pt x="327" y="2778"/>
                  </a:lnTo>
                  <a:lnTo>
                    <a:pt x="399" y="2784"/>
                  </a:lnTo>
                  <a:lnTo>
                    <a:pt x="3512" y="2784"/>
                  </a:lnTo>
                  <a:lnTo>
                    <a:pt x="3583" y="2778"/>
                  </a:lnTo>
                  <a:lnTo>
                    <a:pt x="3651" y="2759"/>
                  </a:lnTo>
                  <a:lnTo>
                    <a:pt x="3713" y="2730"/>
                  </a:lnTo>
                  <a:lnTo>
                    <a:pt x="3769" y="2690"/>
                  </a:lnTo>
                  <a:lnTo>
                    <a:pt x="3817" y="2642"/>
                  </a:lnTo>
                  <a:lnTo>
                    <a:pt x="3857" y="2586"/>
                  </a:lnTo>
                  <a:lnTo>
                    <a:pt x="3886" y="2524"/>
                  </a:lnTo>
                  <a:lnTo>
                    <a:pt x="3905" y="2457"/>
                  </a:lnTo>
                  <a:lnTo>
                    <a:pt x="3911" y="2385"/>
                  </a:lnTo>
                  <a:lnTo>
                    <a:pt x="3911" y="400"/>
                  </a:lnTo>
                  <a:lnTo>
                    <a:pt x="3905" y="328"/>
                  </a:lnTo>
                  <a:lnTo>
                    <a:pt x="3886" y="260"/>
                  </a:lnTo>
                  <a:lnTo>
                    <a:pt x="3857" y="198"/>
                  </a:lnTo>
                  <a:lnTo>
                    <a:pt x="3817" y="142"/>
                  </a:lnTo>
                  <a:lnTo>
                    <a:pt x="3769" y="94"/>
                  </a:lnTo>
                  <a:lnTo>
                    <a:pt x="3713" y="55"/>
                  </a:lnTo>
                  <a:lnTo>
                    <a:pt x="3651" y="25"/>
                  </a:lnTo>
                  <a:lnTo>
                    <a:pt x="3583" y="7"/>
                  </a:lnTo>
                  <a:lnTo>
                    <a:pt x="3512" y="0"/>
                  </a:lnTo>
                  <a:close/>
                </a:path>
              </a:pathLst>
            </a:custGeom>
            <a:solidFill>
              <a:srgbClr val="A3A0C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 name="Freeform 141">
              <a:extLst>
                <a:ext uri="{FF2B5EF4-FFF2-40B4-BE49-F238E27FC236}">
                  <a16:creationId xmlns:a16="http://schemas.microsoft.com/office/drawing/2014/main" id="{ABD3DD94-7A64-4383-803B-D2E4C915441D}"/>
                </a:ext>
              </a:extLst>
            </p:cNvPr>
            <p:cNvSpPr>
              <a:spLocks/>
            </p:cNvSpPr>
            <p:nvPr/>
          </p:nvSpPr>
          <p:spPr bwMode="auto">
            <a:xfrm>
              <a:off x="2429" y="1308"/>
              <a:ext cx="3912" cy="2785"/>
            </a:xfrm>
            <a:custGeom>
              <a:avLst/>
              <a:gdLst>
                <a:gd name="T0" fmla="+- 0 2430 2430"/>
                <a:gd name="T1" fmla="*/ T0 w 3912"/>
                <a:gd name="T2" fmla="+- 0 1708 1308"/>
                <a:gd name="T3" fmla="*/ 1708 h 2785"/>
                <a:gd name="T4" fmla="+- 0 2436 2430"/>
                <a:gd name="T5" fmla="*/ T4 w 3912"/>
                <a:gd name="T6" fmla="+- 0 1636 1308"/>
                <a:gd name="T7" fmla="*/ 1636 h 2785"/>
                <a:gd name="T8" fmla="+- 0 2455 2430"/>
                <a:gd name="T9" fmla="*/ T8 w 3912"/>
                <a:gd name="T10" fmla="+- 0 1568 1308"/>
                <a:gd name="T11" fmla="*/ 1568 h 2785"/>
                <a:gd name="T12" fmla="+- 0 2484 2430"/>
                <a:gd name="T13" fmla="*/ T12 w 3912"/>
                <a:gd name="T14" fmla="+- 0 1506 1308"/>
                <a:gd name="T15" fmla="*/ 1506 h 2785"/>
                <a:gd name="T16" fmla="+- 0 2524 2430"/>
                <a:gd name="T17" fmla="*/ T16 w 3912"/>
                <a:gd name="T18" fmla="+- 0 1450 1308"/>
                <a:gd name="T19" fmla="*/ 1450 h 2785"/>
                <a:gd name="T20" fmla="+- 0 2572 2430"/>
                <a:gd name="T21" fmla="*/ T20 w 3912"/>
                <a:gd name="T22" fmla="+- 0 1402 1308"/>
                <a:gd name="T23" fmla="*/ 1402 h 2785"/>
                <a:gd name="T24" fmla="+- 0 2628 2430"/>
                <a:gd name="T25" fmla="*/ T24 w 3912"/>
                <a:gd name="T26" fmla="+- 0 1363 1308"/>
                <a:gd name="T27" fmla="*/ 1363 h 2785"/>
                <a:gd name="T28" fmla="+- 0 2690 2430"/>
                <a:gd name="T29" fmla="*/ T28 w 3912"/>
                <a:gd name="T30" fmla="+- 0 1333 1308"/>
                <a:gd name="T31" fmla="*/ 1333 h 2785"/>
                <a:gd name="T32" fmla="+- 0 2757 2430"/>
                <a:gd name="T33" fmla="*/ T32 w 3912"/>
                <a:gd name="T34" fmla="+- 0 1315 1308"/>
                <a:gd name="T35" fmla="*/ 1315 h 2785"/>
                <a:gd name="T36" fmla="+- 0 2829 2430"/>
                <a:gd name="T37" fmla="*/ T36 w 3912"/>
                <a:gd name="T38" fmla="+- 0 1308 1308"/>
                <a:gd name="T39" fmla="*/ 1308 h 2785"/>
                <a:gd name="T40" fmla="+- 0 5942 2430"/>
                <a:gd name="T41" fmla="*/ T40 w 3912"/>
                <a:gd name="T42" fmla="+- 0 1308 1308"/>
                <a:gd name="T43" fmla="*/ 1308 h 2785"/>
                <a:gd name="T44" fmla="+- 0 6013 2430"/>
                <a:gd name="T45" fmla="*/ T44 w 3912"/>
                <a:gd name="T46" fmla="+- 0 1315 1308"/>
                <a:gd name="T47" fmla="*/ 1315 h 2785"/>
                <a:gd name="T48" fmla="+- 0 6081 2430"/>
                <a:gd name="T49" fmla="*/ T48 w 3912"/>
                <a:gd name="T50" fmla="+- 0 1333 1308"/>
                <a:gd name="T51" fmla="*/ 1333 h 2785"/>
                <a:gd name="T52" fmla="+- 0 6143 2430"/>
                <a:gd name="T53" fmla="*/ T52 w 3912"/>
                <a:gd name="T54" fmla="+- 0 1363 1308"/>
                <a:gd name="T55" fmla="*/ 1363 h 2785"/>
                <a:gd name="T56" fmla="+- 0 6199 2430"/>
                <a:gd name="T57" fmla="*/ T56 w 3912"/>
                <a:gd name="T58" fmla="+- 0 1402 1308"/>
                <a:gd name="T59" fmla="*/ 1402 h 2785"/>
                <a:gd name="T60" fmla="+- 0 6247 2430"/>
                <a:gd name="T61" fmla="*/ T60 w 3912"/>
                <a:gd name="T62" fmla="+- 0 1450 1308"/>
                <a:gd name="T63" fmla="*/ 1450 h 2785"/>
                <a:gd name="T64" fmla="+- 0 6287 2430"/>
                <a:gd name="T65" fmla="*/ T64 w 3912"/>
                <a:gd name="T66" fmla="+- 0 1506 1308"/>
                <a:gd name="T67" fmla="*/ 1506 h 2785"/>
                <a:gd name="T68" fmla="+- 0 6316 2430"/>
                <a:gd name="T69" fmla="*/ T68 w 3912"/>
                <a:gd name="T70" fmla="+- 0 1568 1308"/>
                <a:gd name="T71" fmla="*/ 1568 h 2785"/>
                <a:gd name="T72" fmla="+- 0 6335 2430"/>
                <a:gd name="T73" fmla="*/ T72 w 3912"/>
                <a:gd name="T74" fmla="+- 0 1636 1308"/>
                <a:gd name="T75" fmla="*/ 1636 h 2785"/>
                <a:gd name="T76" fmla="+- 0 6341 2430"/>
                <a:gd name="T77" fmla="*/ T76 w 3912"/>
                <a:gd name="T78" fmla="+- 0 1708 1308"/>
                <a:gd name="T79" fmla="*/ 1708 h 2785"/>
                <a:gd name="T80" fmla="+- 0 6341 2430"/>
                <a:gd name="T81" fmla="*/ T80 w 3912"/>
                <a:gd name="T82" fmla="+- 0 3693 1308"/>
                <a:gd name="T83" fmla="*/ 3693 h 2785"/>
                <a:gd name="T84" fmla="+- 0 6335 2430"/>
                <a:gd name="T85" fmla="*/ T84 w 3912"/>
                <a:gd name="T86" fmla="+- 0 3765 1308"/>
                <a:gd name="T87" fmla="*/ 3765 h 2785"/>
                <a:gd name="T88" fmla="+- 0 6316 2430"/>
                <a:gd name="T89" fmla="*/ T88 w 3912"/>
                <a:gd name="T90" fmla="+- 0 3832 1308"/>
                <a:gd name="T91" fmla="*/ 3832 h 2785"/>
                <a:gd name="T92" fmla="+- 0 6287 2430"/>
                <a:gd name="T93" fmla="*/ T92 w 3912"/>
                <a:gd name="T94" fmla="+- 0 3894 1308"/>
                <a:gd name="T95" fmla="*/ 3894 h 2785"/>
                <a:gd name="T96" fmla="+- 0 6247 2430"/>
                <a:gd name="T97" fmla="*/ T96 w 3912"/>
                <a:gd name="T98" fmla="+- 0 3950 1308"/>
                <a:gd name="T99" fmla="*/ 3950 h 2785"/>
                <a:gd name="T100" fmla="+- 0 6199 2430"/>
                <a:gd name="T101" fmla="*/ T100 w 3912"/>
                <a:gd name="T102" fmla="+- 0 3998 1308"/>
                <a:gd name="T103" fmla="*/ 3998 h 2785"/>
                <a:gd name="T104" fmla="+- 0 6143 2430"/>
                <a:gd name="T105" fmla="*/ T104 w 3912"/>
                <a:gd name="T106" fmla="+- 0 4038 1308"/>
                <a:gd name="T107" fmla="*/ 4038 h 2785"/>
                <a:gd name="T108" fmla="+- 0 6081 2430"/>
                <a:gd name="T109" fmla="*/ T108 w 3912"/>
                <a:gd name="T110" fmla="+- 0 4067 1308"/>
                <a:gd name="T111" fmla="*/ 4067 h 2785"/>
                <a:gd name="T112" fmla="+- 0 6013 2430"/>
                <a:gd name="T113" fmla="*/ T112 w 3912"/>
                <a:gd name="T114" fmla="+- 0 4086 1308"/>
                <a:gd name="T115" fmla="*/ 4086 h 2785"/>
                <a:gd name="T116" fmla="+- 0 5942 2430"/>
                <a:gd name="T117" fmla="*/ T116 w 3912"/>
                <a:gd name="T118" fmla="+- 0 4092 1308"/>
                <a:gd name="T119" fmla="*/ 4092 h 2785"/>
                <a:gd name="T120" fmla="+- 0 2829 2430"/>
                <a:gd name="T121" fmla="*/ T120 w 3912"/>
                <a:gd name="T122" fmla="+- 0 4092 1308"/>
                <a:gd name="T123" fmla="*/ 4092 h 2785"/>
                <a:gd name="T124" fmla="+- 0 2757 2430"/>
                <a:gd name="T125" fmla="*/ T124 w 3912"/>
                <a:gd name="T126" fmla="+- 0 4086 1308"/>
                <a:gd name="T127" fmla="*/ 4086 h 2785"/>
                <a:gd name="T128" fmla="+- 0 2690 2430"/>
                <a:gd name="T129" fmla="*/ T128 w 3912"/>
                <a:gd name="T130" fmla="+- 0 4067 1308"/>
                <a:gd name="T131" fmla="*/ 4067 h 2785"/>
                <a:gd name="T132" fmla="+- 0 2628 2430"/>
                <a:gd name="T133" fmla="*/ T132 w 3912"/>
                <a:gd name="T134" fmla="+- 0 4038 1308"/>
                <a:gd name="T135" fmla="*/ 4038 h 2785"/>
                <a:gd name="T136" fmla="+- 0 2572 2430"/>
                <a:gd name="T137" fmla="*/ T136 w 3912"/>
                <a:gd name="T138" fmla="+- 0 3998 1308"/>
                <a:gd name="T139" fmla="*/ 3998 h 2785"/>
                <a:gd name="T140" fmla="+- 0 2524 2430"/>
                <a:gd name="T141" fmla="*/ T140 w 3912"/>
                <a:gd name="T142" fmla="+- 0 3950 1308"/>
                <a:gd name="T143" fmla="*/ 3950 h 2785"/>
                <a:gd name="T144" fmla="+- 0 2484 2430"/>
                <a:gd name="T145" fmla="*/ T144 w 3912"/>
                <a:gd name="T146" fmla="+- 0 3894 1308"/>
                <a:gd name="T147" fmla="*/ 3894 h 2785"/>
                <a:gd name="T148" fmla="+- 0 2455 2430"/>
                <a:gd name="T149" fmla="*/ T148 w 3912"/>
                <a:gd name="T150" fmla="+- 0 3832 1308"/>
                <a:gd name="T151" fmla="*/ 3832 h 2785"/>
                <a:gd name="T152" fmla="+- 0 2436 2430"/>
                <a:gd name="T153" fmla="*/ T152 w 3912"/>
                <a:gd name="T154" fmla="+- 0 3765 1308"/>
                <a:gd name="T155" fmla="*/ 3765 h 2785"/>
                <a:gd name="T156" fmla="+- 0 2430 2430"/>
                <a:gd name="T157" fmla="*/ T156 w 3912"/>
                <a:gd name="T158" fmla="+- 0 3693 1308"/>
                <a:gd name="T159" fmla="*/ 3693 h 2785"/>
                <a:gd name="T160" fmla="+- 0 2430 2430"/>
                <a:gd name="T161" fmla="*/ T160 w 3912"/>
                <a:gd name="T162" fmla="+- 0 1708 1308"/>
                <a:gd name="T163" fmla="*/ 1708 h 27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Lst>
              <a:rect l="0" t="0" r="r" b="b"/>
              <a:pathLst>
                <a:path w="3912" h="2785">
                  <a:moveTo>
                    <a:pt x="0" y="400"/>
                  </a:moveTo>
                  <a:lnTo>
                    <a:pt x="6" y="328"/>
                  </a:lnTo>
                  <a:lnTo>
                    <a:pt x="25" y="260"/>
                  </a:lnTo>
                  <a:lnTo>
                    <a:pt x="54" y="198"/>
                  </a:lnTo>
                  <a:lnTo>
                    <a:pt x="94" y="142"/>
                  </a:lnTo>
                  <a:lnTo>
                    <a:pt x="142" y="94"/>
                  </a:lnTo>
                  <a:lnTo>
                    <a:pt x="198" y="55"/>
                  </a:lnTo>
                  <a:lnTo>
                    <a:pt x="260" y="25"/>
                  </a:lnTo>
                  <a:lnTo>
                    <a:pt x="327" y="7"/>
                  </a:lnTo>
                  <a:lnTo>
                    <a:pt x="399" y="0"/>
                  </a:lnTo>
                  <a:lnTo>
                    <a:pt x="3512" y="0"/>
                  </a:lnTo>
                  <a:lnTo>
                    <a:pt x="3583" y="7"/>
                  </a:lnTo>
                  <a:lnTo>
                    <a:pt x="3651" y="25"/>
                  </a:lnTo>
                  <a:lnTo>
                    <a:pt x="3713" y="55"/>
                  </a:lnTo>
                  <a:lnTo>
                    <a:pt x="3769" y="94"/>
                  </a:lnTo>
                  <a:lnTo>
                    <a:pt x="3817" y="142"/>
                  </a:lnTo>
                  <a:lnTo>
                    <a:pt x="3857" y="198"/>
                  </a:lnTo>
                  <a:lnTo>
                    <a:pt x="3886" y="260"/>
                  </a:lnTo>
                  <a:lnTo>
                    <a:pt x="3905" y="328"/>
                  </a:lnTo>
                  <a:lnTo>
                    <a:pt x="3911" y="400"/>
                  </a:lnTo>
                  <a:lnTo>
                    <a:pt x="3911" y="2385"/>
                  </a:lnTo>
                  <a:lnTo>
                    <a:pt x="3905" y="2457"/>
                  </a:lnTo>
                  <a:lnTo>
                    <a:pt x="3886" y="2524"/>
                  </a:lnTo>
                  <a:lnTo>
                    <a:pt x="3857" y="2586"/>
                  </a:lnTo>
                  <a:lnTo>
                    <a:pt x="3817" y="2642"/>
                  </a:lnTo>
                  <a:lnTo>
                    <a:pt x="3769" y="2690"/>
                  </a:lnTo>
                  <a:lnTo>
                    <a:pt x="3713" y="2730"/>
                  </a:lnTo>
                  <a:lnTo>
                    <a:pt x="3651" y="2759"/>
                  </a:lnTo>
                  <a:lnTo>
                    <a:pt x="3583" y="2778"/>
                  </a:lnTo>
                  <a:lnTo>
                    <a:pt x="3512" y="2784"/>
                  </a:lnTo>
                  <a:lnTo>
                    <a:pt x="399" y="2784"/>
                  </a:lnTo>
                  <a:lnTo>
                    <a:pt x="327" y="2778"/>
                  </a:lnTo>
                  <a:lnTo>
                    <a:pt x="260" y="2759"/>
                  </a:lnTo>
                  <a:lnTo>
                    <a:pt x="198" y="2730"/>
                  </a:lnTo>
                  <a:lnTo>
                    <a:pt x="142" y="2690"/>
                  </a:lnTo>
                  <a:lnTo>
                    <a:pt x="94" y="2642"/>
                  </a:lnTo>
                  <a:lnTo>
                    <a:pt x="54" y="2586"/>
                  </a:lnTo>
                  <a:lnTo>
                    <a:pt x="25" y="2524"/>
                  </a:lnTo>
                  <a:lnTo>
                    <a:pt x="6" y="2457"/>
                  </a:lnTo>
                  <a:lnTo>
                    <a:pt x="0" y="2385"/>
                  </a:lnTo>
                  <a:lnTo>
                    <a:pt x="0" y="400"/>
                  </a:lnTo>
                  <a:close/>
                </a:path>
              </a:pathLst>
            </a:custGeom>
            <a:noFill/>
            <a:ln w="11189">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8" name="Picture 7">
              <a:extLst>
                <a:ext uri="{FF2B5EF4-FFF2-40B4-BE49-F238E27FC236}">
                  <a16:creationId xmlns:a16="http://schemas.microsoft.com/office/drawing/2014/main" id="{09533ACB-C713-43E3-9F3F-DCCEE525D7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9" y="1488"/>
              <a:ext cx="269" cy="19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DB1A9F73-08B1-41C9-AFC0-CF9C59414CDF}"/>
                </a:ext>
              </a:extLst>
            </p:cNvPr>
            <p:cNvSpPr>
              <a:spLocks noChangeArrowheads="1"/>
            </p:cNvSpPr>
            <p:nvPr/>
          </p:nvSpPr>
          <p:spPr bwMode="auto">
            <a:xfrm>
              <a:off x="4067" y="1512"/>
              <a:ext cx="187" cy="187"/>
            </a:xfrm>
            <a:prstGeom prst="rect">
              <a:avLst/>
            </a:prstGeom>
            <a:solidFill>
              <a:srgbClr val="A3A0C6"/>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10" name="Rectangle 9">
              <a:extLst>
                <a:ext uri="{FF2B5EF4-FFF2-40B4-BE49-F238E27FC236}">
                  <a16:creationId xmlns:a16="http://schemas.microsoft.com/office/drawing/2014/main" id="{F950203C-20E6-4DE1-9E0B-8BE5BCAEA7C2}"/>
                </a:ext>
              </a:extLst>
            </p:cNvPr>
            <p:cNvSpPr>
              <a:spLocks noChangeArrowheads="1"/>
            </p:cNvSpPr>
            <p:nvPr/>
          </p:nvSpPr>
          <p:spPr bwMode="auto">
            <a:xfrm>
              <a:off x="4067" y="1512"/>
              <a:ext cx="187" cy="187"/>
            </a:xfrm>
            <a:prstGeom prst="rect">
              <a:avLst/>
            </a:prstGeom>
            <a:noFill/>
            <a:ln w="11189">
              <a:solidFill>
                <a:srgbClr val="231F2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11" name="Line 145">
              <a:extLst>
                <a:ext uri="{FF2B5EF4-FFF2-40B4-BE49-F238E27FC236}">
                  <a16:creationId xmlns:a16="http://schemas.microsoft.com/office/drawing/2014/main" id="{0AB22DA8-A760-4F76-8EDD-742769385DB6}"/>
                </a:ext>
              </a:extLst>
            </p:cNvPr>
            <p:cNvCxnSpPr>
              <a:cxnSpLocks noChangeShapeType="1"/>
            </p:cNvCxnSpPr>
            <p:nvPr/>
          </p:nvCxnSpPr>
          <p:spPr bwMode="auto">
            <a:xfrm>
              <a:off x="3513" y="1731"/>
              <a:ext cx="0" cy="168"/>
            </a:xfrm>
            <a:prstGeom prst="line">
              <a:avLst/>
            </a:prstGeom>
            <a:noFill/>
            <a:ln w="11189">
              <a:solidFill>
                <a:srgbClr val="231F20"/>
              </a:solidFill>
              <a:round/>
              <a:headEnd/>
              <a:tailEnd/>
            </a:ln>
            <a:extLst>
              <a:ext uri="{909E8E84-426E-40DD-AFC4-6F175D3DCCD1}">
                <a14:hiddenFill xmlns:a14="http://schemas.microsoft.com/office/drawing/2010/main">
                  <a:noFill/>
                </a14:hiddenFill>
              </a:ext>
            </a:extLst>
          </p:spPr>
        </p:cxnSp>
        <p:sp>
          <p:nvSpPr>
            <p:cNvPr id="12" name="Freeform 146">
              <a:extLst>
                <a:ext uri="{FF2B5EF4-FFF2-40B4-BE49-F238E27FC236}">
                  <a16:creationId xmlns:a16="http://schemas.microsoft.com/office/drawing/2014/main" id="{97599B81-85EF-412E-8C9A-019505F826CD}"/>
                </a:ext>
              </a:extLst>
            </p:cNvPr>
            <p:cNvSpPr>
              <a:spLocks/>
            </p:cNvSpPr>
            <p:nvPr/>
          </p:nvSpPr>
          <p:spPr bwMode="auto">
            <a:xfrm>
              <a:off x="3469" y="1891"/>
              <a:ext cx="89" cy="111"/>
            </a:xfrm>
            <a:custGeom>
              <a:avLst/>
              <a:gdLst>
                <a:gd name="T0" fmla="+- 0 3557 3469"/>
                <a:gd name="T1" fmla="*/ T0 w 89"/>
                <a:gd name="T2" fmla="+- 0 1892 1892"/>
                <a:gd name="T3" fmla="*/ 1892 h 111"/>
                <a:gd name="T4" fmla="+- 0 3469 3469"/>
                <a:gd name="T5" fmla="*/ T4 w 89"/>
                <a:gd name="T6" fmla="+- 0 1892 1892"/>
                <a:gd name="T7" fmla="*/ 1892 h 111"/>
                <a:gd name="T8" fmla="+- 0 3513 3469"/>
                <a:gd name="T9" fmla="*/ T8 w 89"/>
                <a:gd name="T10" fmla="+- 0 2002 1892"/>
                <a:gd name="T11" fmla="*/ 2002 h 111"/>
                <a:gd name="T12" fmla="+- 0 3557 3469"/>
                <a:gd name="T13" fmla="*/ T12 w 89"/>
                <a:gd name="T14" fmla="+- 0 1892 1892"/>
                <a:gd name="T15" fmla="*/ 1892 h 111"/>
              </a:gdLst>
              <a:ahLst/>
              <a:cxnLst>
                <a:cxn ang="0">
                  <a:pos x="T1" y="T3"/>
                </a:cxn>
                <a:cxn ang="0">
                  <a:pos x="T5" y="T7"/>
                </a:cxn>
                <a:cxn ang="0">
                  <a:pos x="T9" y="T11"/>
                </a:cxn>
                <a:cxn ang="0">
                  <a:pos x="T13" y="T15"/>
                </a:cxn>
              </a:cxnLst>
              <a:rect l="0" t="0" r="r" b="b"/>
              <a:pathLst>
                <a:path w="89" h="111">
                  <a:moveTo>
                    <a:pt x="88" y="0"/>
                  </a:moveTo>
                  <a:lnTo>
                    <a:pt x="0" y="0"/>
                  </a:lnTo>
                  <a:lnTo>
                    <a:pt x="44" y="110"/>
                  </a:lnTo>
                  <a:lnTo>
                    <a:pt x="8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cxnSp>
          <p:nvCxnSpPr>
            <p:cNvPr id="13" name="Line 147">
              <a:extLst>
                <a:ext uri="{FF2B5EF4-FFF2-40B4-BE49-F238E27FC236}">
                  <a16:creationId xmlns:a16="http://schemas.microsoft.com/office/drawing/2014/main" id="{D4AC9B3C-22EE-499F-BEC3-982036DD7488}"/>
                </a:ext>
              </a:extLst>
            </p:cNvPr>
            <p:cNvCxnSpPr>
              <a:cxnSpLocks noChangeShapeType="1"/>
            </p:cNvCxnSpPr>
            <p:nvPr/>
          </p:nvCxnSpPr>
          <p:spPr bwMode="auto">
            <a:xfrm>
              <a:off x="4163" y="1731"/>
              <a:ext cx="0" cy="168"/>
            </a:xfrm>
            <a:prstGeom prst="line">
              <a:avLst/>
            </a:prstGeom>
            <a:noFill/>
            <a:ln w="11189">
              <a:solidFill>
                <a:srgbClr val="231F20"/>
              </a:solidFill>
              <a:round/>
              <a:headEnd/>
              <a:tailEnd/>
            </a:ln>
            <a:extLst>
              <a:ext uri="{909E8E84-426E-40DD-AFC4-6F175D3DCCD1}">
                <a14:hiddenFill xmlns:a14="http://schemas.microsoft.com/office/drawing/2010/main">
                  <a:noFill/>
                </a14:hiddenFill>
              </a:ext>
            </a:extLst>
          </p:spPr>
        </p:cxnSp>
        <p:sp>
          <p:nvSpPr>
            <p:cNvPr id="14" name="Freeform 148">
              <a:extLst>
                <a:ext uri="{FF2B5EF4-FFF2-40B4-BE49-F238E27FC236}">
                  <a16:creationId xmlns:a16="http://schemas.microsoft.com/office/drawing/2014/main" id="{F93C47D2-627C-445D-BDF8-8C022BAEDAE7}"/>
                </a:ext>
              </a:extLst>
            </p:cNvPr>
            <p:cNvSpPr>
              <a:spLocks/>
            </p:cNvSpPr>
            <p:nvPr/>
          </p:nvSpPr>
          <p:spPr bwMode="auto">
            <a:xfrm>
              <a:off x="4119" y="1891"/>
              <a:ext cx="89" cy="111"/>
            </a:xfrm>
            <a:custGeom>
              <a:avLst/>
              <a:gdLst>
                <a:gd name="T0" fmla="+- 0 4207 4119"/>
                <a:gd name="T1" fmla="*/ T0 w 89"/>
                <a:gd name="T2" fmla="+- 0 1892 1892"/>
                <a:gd name="T3" fmla="*/ 1892 h 111"/>
                <a:gd name="T4" fmla="+- 0 4119 4119"/>
                <a:gd name="T5" fmla="*/ T4 w 89"/>
                <a:gd name="T6" fmla="+- 0 1892 1892"/>
                <a:gd name="T7" fmla="*/ 1892 h 111"/>
                <a:gd name="T8" fmla="+- 0 4163 4119"/>
                <a:gd name="T9" fmla="*/ T8 w 89"/>
                <a:gd name="T10" fmla="+- 0 2002 1892"/>
                <a:gd name="T11" fmla="*/ 2002 h 111"/>
                <a:gd name="T12" fmla="+- 0 4207 4119"/>
                <a:gd name="T13" fmla="*/ T12 w 89"/>
                <a:gd name="T14" fmla="+- 0 1892 1892"/>
                <a:gd name="T15" fmla="*/ 1892 h 111"/>
              </a:gdLst>
              <a:ahLst/>
              <a:cxnLst>
                <a:cxn ang="0">
                  <a:pos x="T1" y="T3"/>
                </a:cxn>
                <a:cxn ang="0">
                  <a:pos x="T5" y="T7"/>
                </a:cxn>
                <a:cxn ang="0">
                  <a:pos x="T9" y="T11"/>
                </a:cxn>
                <a:cxn ang="0">
                  <a:pos x="T13" y="T15"/>
                </a:cxn>
              </a:cxnLst>
              <a:rect l="0" t="0" r="r" b="b"/>
              <a:pathLst>
                <a:path w="89" h="111">
                  <a:moveTo>
                    <a:pt x="88" y="0"/>
                  </a:moveTo>
                  <a:lnTo>
                    <a:pt x="0" y="0"/>
                  </a:lnTo>
                  <a:lnTo>
                    <a:pt x="44" y="110"/>
                  </a:lnTo>
                  <a:lnTo>
                    <a:pt x="8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cxnSp>
          <p:nvCxnSpPr>
            <p:cNvPr id="15" name="Line 149">
              <a:extLst>
                <a:ext uri="{FF2B5EF4-FFF2-40B4-BE49-F238E27FC236}">
                  <a16:creationId xmlns:a16="http://schemas.microsoft.com/office/drawing/2014/main" id="{CC358318-B38B-4B9A-AB15-D0E794DE4C4B}"/>
                </a:ext>
              </a:extLst>
            </p:cNvPr>
            <p:cNvCxnSpPr>
              <a:cxnSpLocks noChangeShapeType="1"/>
            </p:cNvCxnSpPr>
            <p:nvPr/>
          </p:nvCxnSpPr>
          <p:spPr bwMode="auto">
            <a:xfrm>
              <a:off x="3859" y="2546"/>
              <a:ext cx="0" cy="168"/>
            </a:xfrm>
            <a:prstGeom prst="line">
              <a:avLst/>
            </a:prstGeom>
            <a:noFill/>
            <a:ln w="11189">
              <a:solidFill>
                <a:srgbClr val="231F20"/>
              </a:solidFill>
              <a:round/>
              <a:headEnd/>
              <a:tailEnd/>
            </a:ln>
            <a:extLst>
              <a:ext uri="{909E8E84-426E-40DD-AFC4-6F175D3DCCD1}">
                <a14:hiddenFill xmlns:a14="http://schemas.microsoft.com/office/drawing/2010/main">
                  <a:noFill/>
                </a14:hiddenFill>
              </a:ext>
            </a:extLst>
          </p:spPr>
        </p:cxnSp>
        <p:sp>
          <p:nvSpPr>
            <p:cNvPr id="16" name="Freeform 150">
              <a:extLst>
                <a:ext uri="{FF2B5EF4-FFF2-40B4-BE49-F238E27FC236}">
                  <a16:creationId xmlns:a16="http://schemas.microsoft.com/office/drawing/2014/main" id="{B0F79D7B-6261-4D0F-B65C-29D844B2C159}"/>
                </a:ext>
              </a:extLst>
            </p:cNvPr>
            <p:cNvSpPr>
              <a:spLocks/>
            </p:cNvSpPr>
            <p:nvPr/>
          </p:nvSpPr>
          <p:spPr bwMode="auto">
            <a:xfrm>
              <a:off x="3815" y="2706"/>
              <a:ext cx="89" cy="111"/>
            </a:xfrm>
            <a:custGeom>
              <a:avLst/>
              <a:gdLst>
                <a:gd name="T0" fmla="+- 0 3903 3815"/>
                <a:gd name="T1" fmla="*/ T0 w 89"/>
                <a:gd name="T2" fmla="+- 0 2707 2707"/>
                <a:gd name="T3" fmla="*/ 2707 h 111"/>
                <a:gd name="T4" fmla="+- 0 3815 3815"/>
                <a:gd name="T5" fmla="*/ T4 w 89"/>
                <a:gd name="T6" fmla="+- 0 2707 2707"/>
                <a:gd name="T7" fmla="*/ 2707 h 111"/>
                <a:gd name="T8" fmla="+- 0 3859 3815"/>
                <a:gd name="T9" fmla="*/ T8 w 89"/>
                <a:gd name="T10" fmla="+- 0 2817 2707"/>
                <a:gd name="T11" fmla="*/ 2817 h 111"/>
                <a:gd name="T12" fmla="+- 0 3903 3815"/>
                <a:gd name="T13" fmla="*/ T12 w 89"/>
                <a:gd name="T14" fmla="+- 0 2707 2707"/>
                <a:gd name="T15" fmla="*/ 2707 h 111"/>
              </a:gdLst>
              <a:ahLst/>
              <a:cxnLst>
                <a:cxn ang="0">
                  <a:pos x="T1" y="T3"/>
                </a:cxn>
                <a:cxn ang="0">
                  <a:pos x="T5" y="T7"/>
                </a:cxn>
                <a:cxn ang="0">
                  <a:pos x="T9" y="T11"/>
                </a:cxn>
                <a:cxn ang="0">
                  <a:pos x="T13" y="T15"/>
                </a:cxn>
              </a:cxnLst>
              <a:rect l="0" t="0" r="r" b="b"/>
              <a:pathLst>
                <a:path w="89" h="111">
                  <a:moveTo>
                    <a:pt x="88" y="0"/>
                  </a:moveTo>
                  <a:lnTo>
                    <a:pt x="0" y="0"/>
                  </a:lnTo>
                  <a:lnTo>
                    <a:pt x="44" y="110"/>
                  </a:lnTo>
                  <a:lnTo>
                    <a:pt x="8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7" name="AutoShape 151">
              <a:extLst>
                <a:ext uri="{FF2B5EF4-FFF2-40B4-BE49-F238E27FC236}">
                  <a16:creationId xmlns:a16="http://schemas.microsoft.com/office/drawing/2014/main" id="{78676938-36A8-423F-A1FC-ED6196AAA88F}"/>
                </a:ext>
              </a:extLst>
            </p:cNvPr>
            <p:cNvSpPr>
              <a:spLocks/>
            </p:cNvSpPr>
            <p:nvPr/>
          </p:nvSpPr>
          <p:spPr bwMode="auto">
            <a:xfrm>
              <a:off x="3343" y="1947"/>
              <a:ext cx="342" cy="370"/>
            </a:xfrm>
            <a:custGeom>
              <a:avLst/>
              <a:gdLst>
                <a:gd name="T0" fmla="+- 0 3388 3343"/>
                <a:gd name="T1" fmla="*/ T0 w 342"/>
                <a:gd name="T2" fmla="+- 0 1950 1948"/>
                <a:gd name="T3" fmla="*/ 1950 h 370"/>
                <a:gd name="T4" fmla="+- 0 3343 3343"/>
                <a:gd name="T5" fmla="*/ T4 w 342"/>
                <a:gd name="T6" fmla="+- 0 1950 1948"/>
                <a:gd name="T7" fmla="*/ 1950 h 370"/>
                <a:gd name="T8" fmla="+- 0 3343 3343"/>
                <a:gd name="T9" fmla="*/ T8 w 342"/>
                <a:gd name="T10" fmla="+- 0 2317 1948"/>
                <a:gd name="T11" fmla="*/ 2317 h 370"/>
                <a:gd name="T12" fmla="+- 0 3685 3343"/>
                <a:gd name="T13" fmla="*/ T12 w 342"/>
                <a:gd name="T14" fmla="+- 0 2317 1948"/>
                <a:gd name="T15" fmla="*/ 2317 h 370"/>
                <a:gd name="T16" fmla="+- 0 3685 3343"/>
                <a:gd name="T17" fmla="*/ T16 w 342"/>
                <a:gd name="T18" fmla="+- 0 2035 1948"/>
                <a:gd name="T19" fmla="*/ 2035 h 370"/>
                <a:gd name="T20" fmla="+- 0 3496 3343"/>
                <a:gd name="T21" fmla="*/ T20 w 342"/>
                <a:gd name="T22" fmla="+- 0 2035 1948"/>
                <a:gd name="T23" fmla="*/ 2035 h 370"/>
                <a:gd name="T24" fmla="+- 0 3439 3343"/>
                <a:gd name="T25" fmla="*/ T24 w 342"/>
                <a:gd name="T26" fmla="+- 0 2021 1948"/>
                <a:gd name="T27" fmla="*/ 2021 h 370"/>
                <a:gd name="T28" fmla="+- 0 3406 3343"/>
                <a:gd name="T29" fmla="*/ T28 w 342"/>
                <a:gd name="T30" fmla="+- 0 1992 1948"/>
                <a:gd name="T31" fmla="*/ 1992 h 370"/>
                <a:gd name="T32" fmla="+- 0 3391 3343"/>
                <a:gd name="T33" fmla="*/ T32 w 342"/>
                <a:gd name="T34" fmla="+- 0 1963 1948"/>
                <a:gd name="T35" fmla="*/ 1963 h 370"/>
                <a:gd name="T36" fmla="+- 0 3388 3343"/>
                <a:gd name="T37" fmla="*/ T36 w 342"/>
                <a:gd name="T38" fmla="+- 0 1950 1948"/>
                <a:gd name="T39" fmla="*/ 1950 h 370"/>
                <a:gd name="T40" fmla="+- 0 3685 3343"/>
                <a:gd name="T41" fmla="*/ T40 w 342"/>
                <a:gd name="T42" fmla="+- 0 1948 1948"/>
                <a:gd name="T43" fmla="*/ 1948 h 370"/>
                <a:gd name="T44" fmla="+- 0 3601 3343"/>
                <a:gd name="T45" fmla="*/ T44 w 342"/>
                <a:gd name="T46" fmla="+- 0 1948 1948"/>
                <a:gd name="T47" fmla="*/ 1948 h 370"/>
                <a:gd name="T48" fmla="+- 0 3599 3343"/>
                <a:gd name="T49" fmla="*/ T48 w 342"/>
                <a:gd name="T50" fmla="+- 0 2000 1948"/>
                <a:gd name="T51" fmla="*/ 2000 h 370"/>
                <a:gd name="T52" fmla="+- 0 3588 3343"/>
                <a:gd name="T53" fmla="*/ T52 w 342"/>
                <a:gd name="T54" fmla="+- 0 2026 1948"/>
                <a:gd name="T55" fmla="*/ 2026 h 370"/>
                <a:gd name="T56" fmla="+- 0 3556 3343"/>
                <a:gd name="T57" fmla="*/ T56 w 342"/>
                <a:gd name="T58" fmla="+- 0 2035 1948"/>
                <a:gd name="T59" fmla="*/ 2035 h 370"/>
                <a:gd name="T60" fmla="+- 0 3496 3343"/>
                <a:gd name="T61" fmla="*/ T60 w 342"/>
                <a:gd name="T62" fmla="+- 0 2035 1948"/>
                <a:gd name="T63" fmla="*/ 2035 h 370"/>
                <a:gd name="T64" fmla="+- 0 3685 3343"/>
                <a:gd name="T65" fmla="*/ T64 w 342"/>
                <a:gd name="T66" fmla="+- 0 2035 1948"/>
                <a:gd name="T67" fmla="*/ 2035 h 370"/>
                <a:gd name="T68" fmla="+- 0 3685 3343"/>
                <a:gd name="T69" fmla="*/ T68 w 342"/>
                <a:gd name="T70" fmla="+- 0 1948 1948"/>
                <a:gd name="T71" fmla="*/ 1948 h 3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342" h="370">
                  <a:moveTo>
                    <a:pt x="45" y="2"/>
                  </a:moveTo>
                  <a:lnTo>
                    <a:pt x="0" y="2"/>
                  </a:lnTo>
                  <a:lnTo>
                    <a:pt x="0" y="369"/>
                  </a:lnTo>
                  <a:lnTo>
                    <a:pt x="342" y="369"/>
                  </a:lnTo>
                  <a:lnTo>
                    <a:pt x="342" y="87"/>
                  </a:lnTo>
                  <a:lnTo>
                    <a:pt x="153" y="87"/>
                  </a:lnTo>
                  <a:lnTo>
                    <a:pt x="96" y="73"/>
                  </a:lnTo>
                  <a:lnTo>
                    <a:pt x="63" y="44"/>
                  </a:lnTo>
                  <a:lnTo>
                    <a:pt x="48" y="15"/>
                  </a:lnTo>
                  <a:lnTo>
                    <a:pt x="45" y="2"/>
                  </a:lnTo>
                  <a:close/>
                  <a:moveTo>
                    <a:pt x="342" y="0"/>
                  </a:moveTo>
                  <a:lnTo>
                    <a:pt x="258" y="0"/>
                  </a:lnTo>
                  <a:lnTo>
                    <a:pt x="256" y="52"/>
                  </a:lnTo>
                  <a:lnTo>
                    <a:pt x="245" y="78"/>
                  </a:lnTo>
                  <a:lnTo>
                    <a:pt x="213" y="87"/>
                  </a:lnTo>
                  <a:lnTo>
                    <a:pt x="153" y="87"/>
                  </a:lnTo>
                  <a:lnTo>
                    <a:pt x="342" y="87"/>
                  </a:lnTo>
                  <a:lnTo>
                    <a:pt x="342" y="0"/>
                  </a:lnTo>
                  <a:close/>
                </a:path>
              </a:pathLst>
            </a:custGeom>
            <a:solidFill>
              <a:srgbClr val="FFE1B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8" name="Freeform 152">
              <a:extLst>
                <a:ext uri="{FF2B5EF4-FFF2-40B4-BE49-F238E27FC236}">
                  <a16:creationId xmlns:a16="http://schemas.microsoft.com/office/drawing/2014/main" id="{A12D74B8-F02E-4EFE-ACBC-9ABDE98CD007}"/>
                </a:ext>
              </a:extLst>
            </p:cNvPr>
            <p:cNvSpPr>
              <a:spLocks/>
            </p:cNvSpPr>
            <p:nvPr/>
          </p:nvSpPr>
          <p:spPr bwMode="auto">
            <a:xfrm>
              <a:off x="3343" y="1947"/>
              <a:ext cx="342" cy="370"/>
            </a:xfrm>
            <a:custGeom>
              <a:avLst/>
              <a:gdLst>
                <a:gd name="T0" fmla="+- 0 3388 3343"/>
                <a:gd name="T1" fmla="*/ T0 w 342"/>
                <a:gd name="T2" fmla="+- 0 1950 1948"/>
                <a:gd name="T3" fmla="*/ 1950 h 370"/>
                <a:gd name="T4" fmla="+- 0 3343 3343"/>
                <a:gd name="T5" fmla="*/ T4 w 342"/>
                <a:gd name="T6" fmla="+- 0 1950 1948"/>
                <a:gd name="T7" fmla="*/ 1950 h 370"/>
                <a:gd name="T8" fmla="+- 0 3343 3343"/>
                <a:gd name="T9" fmla="*/ T8 w 342"/>
                <a:gd name="T10" fmla="+- 0 2317 1948"/>
                <a:gd name="T11" fmla="*/ 2317 h 370"/>
                <a:gd name="T12" fmla="+- 0 3685 3343"/>
                <a:gd name="T13" fmla="*/ T12 w 342"/>
                <a:gd name="T14" fmla="+- 0 2317 1948"/>
                <a:gd name="T15" fmla="*/ 2317 h 370"/>
                <a:gd name="T16" fmla="+- 0 3685 3343"/>
                <a:gd name="T17" fmla="*/ T16 w 342"/>
                <a:gd name="T18" fmla="+- 0 1948 1948"/>
                <a:gd name="T19" fmla="*/ 1948 h 370"/>
                <a:gd name="T20" fmla="+- 0 3601 3343"/>
                <a:gd name="T21" fmla="*/ T20 w 342"/>
                <a:gd name="T22" fmla="+- 0 1948 1948"/>
                <a:gd name="T23" fmla="*/ 1948 h 370"/>
                <a:gd name="T24" fmla="+- 0 3599 3343"/>
                <a:gd name="T25" fmla="*/ T24 w 342"/>
                <a:gd name="T26" fmla="+- 0 2000 1948"/>
                <a:gd name="T27" fmla="*/ 2000 h 370"/>
                <a:gd name="T28" fmla="+- 0 3588 3343"/>
                <a:gd name="T29" fmla="*/ T28 w 342"/>
                <a:gd name="T30" fmla="+- 0 2026 1948"/>
                <a:gd name="T31" fmla="*/ 2026 h 370"/>
                <a:gd name="T32" fmla="+- 0 3556 3343"/>
                <a:gd name="T33" fmla="*/ T32 w 342"/>
                <a:gd name="T34" fmla="+- 0 2035 1948"/>
                <a:gd name="T35" fmla="*/ 2035 h 370"/>
                <a:gd name="T36" fmla="+- 0 3496 3343"/>
                <a:gd name="T37" fmla="*/ T36 w 342"/>
                <a:gd name="T38" fmla="+- 0 2035 1948"/>
                <a:gd name="T39" fmla="*/ 2035 h 370"/>
                <a:gd name="T40" fmla="+- 0 3439 3343"/>
                <a:gd name="T41" fmla="*/ T40 w 342"/>
                <a:gd name="T42" fmla="+- 0 2021 1948"/>
                <a:gd name="T43" fmla="*/ 2021 h 370"/>
                <a:gd name="T44" fmla="+- 0 3406 3343"/>
                <a:gd name="T45" fmla="*/ T44 w 342"/>
                <a:gd name="T46" fmla="+- 0 1992 1948"/>
                <a:gd name="T47" fmla="*/ 1992 h 370"/>
                <a:gd name="T48" fmla="+- 0 3391 3343"/>
                <a:gd name="T49" fmla="*/ T48 w 342"/>
                <a:gd name="T50" fmla="+- 0 1963 1948"/>
                <a:gd name="T51" fmla="*/ 1963 h 370"/>
                <a:gd name="T52" fmla="+- 0 3388 3343"/>
                <a:gd name="T53" fmla="*/ T52 w 342"/>
                <a:gd name="T54" fmla="+- 0 1950 1948"/>
                <a:gd name="T55" fmla="*/ 1950 h 3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342" h="370">
                  <a:moveTo>
                    <a:pt x="45" y="2"/>
                  </a:moveTo>
                  <a:lnTo>
                    <a:pt x="0" y="2"/>
                  </a:lnTo>
                  <a:lnTo>
                    <a:pt x="0" y="369"/>
                  </a:lnTo>
                  <a:lnTo>
                    <a:pt x="342" y="369"/>
                  </a:lnTo>
                  <a:lnTo>
                    <a:pt x="342" y="0"/>
                  </a:lnTo>
                  <a:lnTo>
                    <a:pt x="258" y="0"/>
                  </a:lnTo>
                  <a:lnTo>
                    <a:pt x="256" y="52"/>
                  </a:lnTo>
                  <a:lnTo>
                    <a:pt x="245" y="78"/>
                  </a:lnTo>
                  <a:lnTo>
                    <a:pt x="213" y="87"/>
                  </a:lnTo>
                  <a:lnTo>
                    <a:pt x="153" y="87"/>
                  </a:lnTo>
                  <a:lnTo>
                    <a:pt x="96" y="73"/>
                  </a:lnTo>
                  <a:lnTo>
                    <a:pt x="63" y="44"/>
                  </a:lnTo>
                  <a:lnTo>
                    <a:pt x="48" y="15"/>
                  </a:lnTo>
                  <a:lnTo>
                    <a:pt x="45" y="2"/>
                  </a:lnTo>
                  <a:close/>
                </a:path>
              </a:pathLst>
            </a:custGeom>
            <a:noFill/>
            <a:ln w="11189">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19" name="Picture 18">
              <a:extLst>
                <a:ext uri="{FF2B5EF4-FFF2-40B4-BE49-F238E27FC236}">
                  <a16:creationId xmlns:a16="http://schemas.microsoft.com/office/drawing/2014/main" id="{B42FCE08-17D9-4CA8-AA68-6621D9E730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1" y="1947"/>
              <a:ext cx="342" cy="370"/>
            </a:xfrm>
            <a:prstGeom prst="rect">
              <a:avLst/>
            </a:prstGeom>
            <a:noFill/>
            <a:extLst>
              <a:ext uri="{909E8E84-426E-40DD-AFC4-6F175D3DCCD1}">
                <a14:hiddenFill xmlns:a14="http://schemas.microsoft.com/office/drawing/2010/main">
                  <a:solidFill>
                    <a:srgbClr val="FFFFFF"/>
                  </a:solidFill>
                </a14:hiddenFill>
              </a:ext>
            </a:extLst>
          </p:spPr>
        </p:pic>
        <p:sp>
          <p:nvSpPr>
            <p:cNvPr id="20" name="Freeform 154">
              <a:extLst>
                <a:ext uri="{FF2B5EF4-FFF2-40B4-BE49-F238E27FC236}">
                  <a16:creationId xmlns:a16="http://schemas.microsoft.com/office/drawing/2014/main" id="{642CEC68-2617-4C6A-B276-065C1E480FA5}"/>
                </a:ext>
              </a:extLst>
            </p:cNvPr>
            <p:cNvSpPr>
              <a:spLocks/>
            </p:cNvSpPr>
            <p:nvPr/>
          </p:nvSpPr>
          <p:spPr bwMode="auto">
            <a:xfrm>
              <a:off x="4001" y="1947"/>
              <a:ext cx="342" cy="370"/>
            </a:xfrm>
            <a:custGeom>
              <a:avLst/>
              <a:gdLst>
                <a:gd name="T0" fmla="+- 0 4070 4001"/>
                <a:gd name="T1" fmla="*/ T0 w 342"/>
                <a:gd name="T2" fmla="+- 0 1950 1948"/>
                <a:gd name="T3" fmla="*/ 1950 h 370"/>
                <a:gd name="T4" fmla="+- 0 4001 4001"/>
                <a:gd name="T5" fmla="*/ T4 w 342"/>
                <a:gd name="T6" fmla="+- 0 1950 1948"/>
                <a:gd name="T7" fmla="*/ 1950 h 370"/>
                <a:gd name="T8" fmla="+- 0 4001 4001"/>
                <a:gd name="T9" fmla="*/ T8 w 342"/>
                <a:gd name="T10" fmla="+- 0 2317 1948"/>
                <a:gd name="T11" fmla="*/ 2317 h 370"/>
                <a:gd name="T12" fmla="+- 0 4343 4001"/>
                <a:gd name="T13" fmla="*/ T12 w 342"/>
                <a:gd name="T14" fmla="+- 0 2317 1948"/>
                <a:gd name="T15" fmla="*/ 2317 h 370"/>
                <a:gd name="T16" fmla="+- 0 4343 4001"/>
                <a:gd name="T17" fmla="*/ T16 w 342"/>
                <a:gd name="T18" fmla="+- 0 1948 1948"/>
                <a:gd name="T19" fmla="*/ 1948 h 370"/>
                <a:gd name="T20" fmla="+- 0 4259 4001"/>
                <a:gd name="T21" fmla="*/ T20 w 342"/>
                <a:gd name="T22" fmla="+- 0 1948 1948"/>
                <a:gd name="T23" fmla="*/ 1948 h 370"/>
                <a:gd name="T24" fmla="+- 0 4258 4001"/>
                <a:gd name="T25" fmla="*/ T24 w 342"/>
                <a:gd name="T26" fmla="+- 0 2024 1948"/>
                <a:gd name="T27" fmla="*/ 2024 h 370"/>
                <a:gd name="T28" fmla="+- 0 4073 4001"/>
                <a:gd name="T29" fmla="*/ T28 w 342"/>
                <a:gd name="T30" fmla="+- 0 2026 1948"/>
                <a:gd name="T31" fmla="*/ 2026 h 370"/>
                <a:gd name="T32" fmla="+- 0 4070 4001"/>
                <a:gd name="T33" fmla="*/ T32 w 342"/>
                <a:gd name="T34" fmla="+- 0 1950 1948"/>
                <a:gd name="T35" fmla="*/ 1950 h 3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342" h="370">
                  <a:moveTo>
                    <a:pt x="69" y="2"/>
                  </a:moveTo>
                  <a:lnTo>
                    <a:pt x="0" y="2"/>
                  </a:lnTo>
                  <a:lnTo>
                    <a:pt x="0" y="369"/>
                  </a:lnTo>
                  <a:lnTo>
                    <a:pt x="342" y="369"/>
                  </a:lnTo>
                  <a:lnTo>
                    <a:pt x="342" y="0"/>
                  </a:lnTo>
                  <a:lnTo>
                    <a:pt x="258" y="0"/>
                  </a:lnTo>
                  <a:lnTo>
                    <a:pt x="257" y="76"/>
                  </a:lnTo>
                  <a:lnTo>
                    <a:pt x="72" y="78"/>
                  </a:lnTo>
                  <a:lnTo>
                    <a:pt x="69" y="2"/>
                  </a:lnTo>
                  <a:close/>
                </a:path>
              </a:pathLst>
            </a:custGeom>
            <a:noFill/>
            <a:ln w="11189">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21" name="Line 155">
              <a:extLst>
                <a:ext uri="{FF2B5EF4-FFF2-40B4-BE49-F238E27FC236}">
                  <a16:creationId xmlns:a16="http://schemas.microsoft.com/office/drawing/2014/main" id="{5C38D448-2171-40C9-A9E2-492FE6202E78}"/>
                </a:ext>
              </a:extLst>
            </p:cNvPr>
            <p:cNvCxnSpPr>
              <a:cxnSpLocks noChangeShapeType="1"/>
            </p:cNvCxnSpPr>
            <p:nvPr/>
          </p:nvCxnSpPr>
          <p:spPr bwMode="auto">
            <a:xfrm>
              <a:off x="4008" y="2325"/>
              <a:ext cx="327" cy="0"/>
            </a:xfrm>
            <a:prstGeom prst="line">
              <a:avLst/>
            </a:prstGeom>
            <a:noFill/>
            <a:ln w="69216">
              <a:solidFill>
                <a:srgbClr val="FFE1BA"/>
              </a:solidFill>
              <a:round/>
              <a:headEnd/>
              <a:tailEnd/>
            </a:ln>
            <a:extLst>
              <a:ext uri="{909E8E84-426E-40DD-AFC4-6F175D3DCCD1}">
                <a14:hiddenFill xmlns:a14="http://schemas.microsoft.com/office/drawing/2010/main">
                  <a:noFill/>
                </a14:hiddenFill>
              </a:ext>
            </a:extLst>
          </p:spPr>
        </p:cxnSp>
        <p:sp>
          <p:nvSpPr>
            <p:cNvPr id="22" name="Rectangle 21">
              <a:extLst>
                <a:ext uri="{FF2B5EF4-FFF2-40B4-BE49-F238E27FC236}">
                  <a16:creationId xmlns:a16="http://schemas.microsoft.com/office/drawing/2014/main" id="{89B53BBC-F7C8-4A65-B04A-163417EDAB32}"/>
                </a:ext>
              </a:extLst>
            </p:cNvPr>
            <p:cNvSpPr>
              <a:spLocks noChangeArrowheads="1"/>
            </p:cNvSpPr>
            <p:nvPr/>
          </p:nvSpPr>
          <p:spPr bwMode="auto">
            <a:xfrm>
              <a:off x="4008" y="2270"/>
              <a:ext cx="327" cy="109"/>
            </a:xfrm>
            <a:prstGeom prst="rect">
              <a:avLst/>
            </a:prstGeom>
            <a:noFill/>
            <a:ln w="11189">
              <a:solidFill>
                <a:srgbClr val="231F2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23" name="Picture 22">
              <a:extLst>
                <a:ext uri="{FF2B5EF4-FFF2-40B4-BE49-F238E27FC236}">
                  <a16:creationId xmlns:a16="http://schemas.microsoft.com/office/drawing/2014/main" id="{B93617B6-22AA-4855-A888-7030249933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6" y="2951"/>
              <a:ext cx="941" cy="25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D529544A-66D4-4153-AFFB-C8AF4E07EC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7" y="2951"/>
              <a:ext cx="188" cy="250"/>
            </a:xfrm>
            <a:prstGeom prst="rect">
              <a:avLst/>
            </a:prstGeom>
            <a:noFill/>
            <a:extLst>
              <a:ext uri="{909E8E84-426E-40DD-AFC4-6F175D3DCCD1}">
                <a14:hiddenFill xmlns:a14="http://schemas.microsoft.com/office/drawing/2010/main">
                  <a:solidFill>
                    <a:srgbClr val="FFFFFF"/>
                  </a:solidFill>
                </a14:hiddenFill>
              </a:ext>
            </a:extLst>
          </p:spPr>
        </p:pic>
        <p:sp>
          <p:nvSpPr>
            <p:cNvPr id="25" name="Freeform 159">
              <a:extLst>
                <a:ext uri="{FF2B5EF4-FFF2-40B4-BE49-F238E27FC236}">
                  <a16:creationId xmlns:a16="http://schemas.microsoft.com/office/drawing/2014/main" id="{E1B8B779-A84A-409C-909B-E482FF123B42}"/>
                </a:ext>
              </a:extLst>
            </p:cNvPr>
            <p:cNvSpPr>
              <a:spLocks/>
            </p:cNvSpPr>
            <p:nvPr/>
          </p:nvSpPr>
          <p:spPr bwMode="auto">
            <a:xfrm>
              <a:off x="3306" y="2950"/>
              <a:ext cx="1120" cy="251"/>
            </a:xfrm>
            <a:custGeom>
              <a:avLst/>
              <a:gdLst>
                <a:gd name="T0" fmla="+- 0 3306 3306"/>
                <a:gd name="T1" fmla="*/ T0 w 1120"/>
                <a:gd name="T2" fmla="+- 0 3076 2950"/>
                <a:gd name="T3" fmla="*/ 3076 h 251"/>
                <a:gd name="T4" fmla="+- 0 3318 3306"/>
                <a:gd name="T5" fmla="*/ T4 w 1120"/>
                <a:gd name="T6" fmla="+- 0 3027 2950"/>
                <a:gd name="T7" fmla="*/ 3027 h 251"/>
                <a:gd name="T8" fmla="+- 0 3350 3306"/>
                <a:gd name="T9" fmla="*/ T8 w 1120"/>
                <a:gd name="T10" fmla="+- 0 2987 2950"/>
                <a:gd name="T11" fmla="*/ 2987 h 251"/>
                <a:gd name="T12" fmla="+- 0 3398 3306"/>
                <a:gd name="T13" fmla="*/ T12 w 1120"/>
                <a:gd name="T14" fmla="+- 0 2960 2950"/>
                <a:gd name="T15" fmla="*/ 2960 h 251"/>
                <a:gd name="T16" fmla="+- 0 3456 3306"/>
                <a:gd name="T17" fmla="*/ T16 w 1120"/>
                <a:gd name="T18" fmla="+- 0 2950 2950"/>
                <a:gd name="T19" fmla="*/ 2950 h 251"/>
                <a:gd name="T20" fmla="+- 0 4275 3306"/>
                <a:gd name="T21" fmla="*/ T20 w 1120"/>
                <a:gd name="T22" fmla="+- 0 2950 2950"/>
                <a:gd name="T23" fmla="*/ 2950 h 251"/>
                <a:gd name="T24" fmla="+- 0 4334 3306"/>
                <a:gd name="T25" fmla="*/ T24 w 1120"/>
                <a:gd name="T26" fmla="+- 0 2960 2950"/>
                <a:gd name="T27" fmla="*/ 2960 h 251"/>
                <a:gd name="T28" fmla="+- 0 4381 3306"/>
                <a:gd name="T29" fmla="*/ T28 w 1120"/>
                <a:gd name="T30" fmla="+- 0 2987 2950"/>
                <a:gd name="T31" fmla="*/ 2987 h 251"/>
                <a:gd name="T32" fmla="+- 0 4414 3306"/>
                <a:gd name="T33" fmla="*/ T32 w 1120"/>
                <a:gd name="T34" fmla="+- 0 3027 2950"/>
                <a:gd name="T35" fmla="*/ 3027 h 251"/>
                <a:gd name="T36" fmla="+- 0 4425 3306"/>
                <a:gd name="T37" fmla="*/ T36 w 1120"/>
                <a:gd name="T38" fmla="+- 0 3076 2950"/>
                <a:gd name="T39" fmla="*/ 3076 h 251"/>
                <a:gd name="T40" fmla="+- 0 4414 3306"/>
                <a:gd name="T41" fmla="*/ T40 w 1120"/>
                <a:gd name="T42" fmla="+- 0 3124 2950"/>
                <a:gd name="T43" fmla="*/ 3124 h 251"/>
                <a:gd name="T44" fmla="+- 0 4381 3306"/>
                <a:gd name="T45" fmla="*/ T44 w 1120"/>
                <a:gd name="T46" fmla="+- 0 3164 2950"/>
                <a:gd name="T47" fmla="*/ 3164 h 251"/>
                <a:gd name="T48" fmla="+- 0 4334 3306"/>
                <a:gd name="T49" fmla="*/ T48 w 1120"/>
                <a:gd name="T50" fmla="+- 0 3191 2950"/>
                <a:gd name="T51" fmla="*/ 3191 h 251"/>
                <a:gd name="T52" fmla="+- 0 4275 3306"/>
                <a:gd name="T53" fmla="*/ T52 w 1120"/>
                <a:gd name="T54" fmla="+- 0 3201 2950"/>
                <a:gd name="T55" fmla="*/ 3201 h 251"/>
                <a:gd name="T56" fmla="+- 0 3456 3306"/>
                <a:gd name="T57" fmla="*/ T56 w 1120"/>
                <a:gd name="T58" fmla="+- 0 3201 2950"/>
                <a:gd name="T59" fmla="*/ 3201 h 251"/>
                <a:gd name="T60" fmla="+- 0 3398 3306"/>
                <a:gd name="T61" fmla="*/ T60 w 1120"/>
                <a:gd name="T62" fmla="+- 0 3191 2950"/>
                <a:gd name="T63" fmla="*/ 3191 h 251"/>
                <a:gd name="T64" fmla="+- 0 3350 3306"/>
                <a:gd name="T65" fmla="*/ T64 w 1120"/>
                <a:gd name="T66" fmla="+- 0 3164 2950"/>
                <a:gd name="T67" fmla="*/ 3164 h 251"/>
                <a:gd name="T68" fmla="+- 0 3318 3306"/>
                <a:gd name="T69" fmla="*/ T68 w 1120"/>
                <a:gd name="T70" fmla="+- 0 3124 2950"/>
                <a:gd name="T71" fmla="*/ 3124 h 251"/>
                <a:gd name="T72" fmla="+- 0 3306 3306"/>
                <a:gd name="T73" fmla="*/ T72 w 1120"/>
                <a:gd name="T74" fmla="+- 0 3076 2950"/>
                <a:gd name="T75" fmla="*/ 3076 h 2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1120" h="251">
                  <a:moveTo>
                    <a:pt x="0" y="126"/>
                  </a:moveTo>
                  <a:lnTo>
                    <a:pt x="12" y="77"/>
                  </a:lnTo>
                  <a:lnTo>
                    <a:pt x="44" y="37"/>
                  </a:lnTo>
                  <a:lnTo>
                    <a:pt x="92" y="10"/>
                  </a:lnTo>
                  <a:lnTo>
                    <a:pt x="150" y="0"/>
                  </a:lnTo>
                  <a:lnTo>
                    <a:pt x="969" y="0"/>
                  </a:lnTo>
                  <a:lnTo>
                    <a:pt x="1028" y="10"/>
                  </a:lnTo>
                  <a:lnTo>
                    <a:pt x="1075" y="37"/>
                  </a:lnTo>
                  <a:lnTo>
                    <a:pt x="1108" y="77"/>
                  </a:lnTo>
                  <a:lnTo>
                    <a:pt x="1119" y="126"/>
                  </a:lnTo>
                  <a:lnTo>
                    <a:pt x="1108" y="174"/>
                  </a:lnTo>
                  <a:lnTo>
                    <a:pt x="1075" y="214"/>
                  </a:lnTo>
                  <a:lnTo>
                    <a:pt x="1028" y="241"/>
                  </a:lnTo>
                  <a:lnTo>
                    <a:pt x="969" y="251"/>
                  </a:lnTo>
                  <a:lnTo>
                    <a:pt x="150" y="251"/>
                  </a:lnTo>
                  <a:lnTo>
                    <a:pt x="92" y="241"/>
                  </a:lnTo>
                  <a:lnTo>
                    <a:pt x="44" y="214"/>
                  </a:lnTo>
                  <a:lnTo>
                    <a:pt x="12" y="174"/>
                  </a:lnTo>
                  <a:lnTo>
                    <a:pt x="0" y="126"/>
                  </a:lnTo>
                  <a:close/>
                </a:path>
              </a:pathLst>
            </a:custGeom>
            <a:noFill/>
            <a:ln w="11189">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6" name="AutoShape 160">
              <a:extLst>
                <a:ext uri="{FF2B5EF4-FFF2-40B4-BE49-F238E27FC236}">
                  <a16:creationId xmlns:a16="http://schemas.microsoft.com/office/drawing/2014/main" id="{851169F5-26A8-4418-8773-CDDD2E07A1A7}"/>
                </a:ext>
              </a:extLst>
            </p:cNvPr>
            <p:cNvSpPr>
              <a:spLocks/>
            </p:cNvSpPr>
            <p:nvPr/>
          </p:nvSpPr>
          <p:spPr bwMode="auto">
            <a:xfrm>
              <a:off x="3523" y="2828"/>
              <a:ext cx="308" cy="373"/>
            </a:xfrm>
            <a:custGeom>
              <a:avLst/>
              <a:gdLst>
                <a:gd name="T0" fmla="+- 0 3563 3523"/>
                <a:gd name="T1" fmla="*/ T0 w 308"/>
                <a:gd name="T2" fmla="+- 0 2830 2828"/>
                <a:gd name="T3" fmla="*/ 2830 h 373"/>
                <a:gd name="T4" fmla="+- 0 3523 3523"/>
                <a:gd name="T5" fmla="*/ T4 w 308"/>
                <a:gd name="T6" fmla="+- 0 2830 2828"/>
                <a:gd name="T7" fmla="*/ 2830 h 373"/>
                <a:gd name="T8" fmla="+- 0 3523 3523"/>
                <a:gd name="T9" fmla="*/ T8 w 308"/>
                <a:gd name="T10" fmla="+- 0 3201 2828"/>
                <a:gd name="T11" fmla="*/ 3201 h 373"/>
                <a:gd name="T12" fmla="+- 0 3831 3523"/>
                <a:gd name="T13" fmla="*/ T12 w 308"/>
                <a:gd name="T14" fmla="+- 0 3201 2828"/>
                <a:gd name="T15" fmla="*/ 3201 h 373"/>
                <a:gd name="T16" fmla="+- 0 3831 3523"/>
                <a:gd name="T17" fmla="*/ T16 w 308"/>
                <a:gd name="T18" fmla="+- 0 2907 2828"/>
                <a:gd name="T19" fmla="*/ 2907 h 373"/>
                <a:gd name="T20" fmla="+- 0 3660 3523"/>
                <a:gd name="T21" fmla="*/ T20 w 308"/>
                <a:gd name="T22" fmla="+- 0 2907 2828"/>
                <a:gd name="T23" fmla="*/ 2907 h 373"/>
                <a:gd name="T24" fmla="+- 0 3609 3523"/>
                <a:gd name="T25" fmla="*/ T24 w 308"/>
                <a:gd name="T26" fmla="+- 0 2894 2828"/>
                <a:gd name="T27" fmla="*/ 2894 h 373"/>
                <a:gd name="T28" fmla="+- 0 3580 3523"/>
                <a:gd name="T29" fmla="*/ T28 w 308"/>
                <a:gd name="T30" fmla="+- 0 2868 2828"/>
                <a:gd name="T31" fmla="*/ 2868 h 373"/>
                <a:gd name="T32" fmla="+- 0 3566 3523"/>
                <a:gd name="T33" fmla="*/ T32 w 308"/>
                <a:gd name="T34" fmla="+- 0 2842 2828"/>
                <a:gd name="T35" fmla="*/ 2842 h 373"/>
                <a:gd name="T36" fmla="+- 0 3563 3523"/>
                <a:gd name="T37" fmla="*/ T36 w 308"/>
                <a:gd name="T38" fmla="+- 0 2830 2828"/>
                <a:gd name="T39" fmla="*/ 2830 h 373"/>
                <a:gd name="T40" fmla="+- 0 3831 3523"/>
                <a:gd name="T41" fmla="*/ T40 w 308"/>
                <a:gd name="T42" fmla="+- 0 2828 2828"/>
                <a:gd name="T43" fmla="*/ 2828 h 373"/>
                <a:gd name="T44" fmla="+- 0 3755 3523"/>
                <a:gd name="T45" fmla="*/ T44 w 308"/>
                <a:gd name="T46" fmla="+- 0 2828 2828"/>
                <a:gd name="T47" fmla="*/ 2828 h 373"/>
                <a:gd name="T48" fmla="+- 0 3753 3523"/>
                <a:gd name="T49" fmla="*/ T48 w 308"/>
                <a:gd name="T50" fmla="+- 0 2875 2828"/>
                <a:gd name="T51" fmla="*/ 2875 h 373"/>
                <a:gd name="T52" fmla="+- 0 3743 3523"/>
                <a:gd name="T53" fmla="*/ T52 w 308"/>
                <a:gd name="T54" fmla="+- 0 2899 2828"/>
                <a:gd name="T55" fmla="*/ 2899 h 373"/>
                <a:gd name="T56" fmla="+- 0 3715 3523"/>
                <a:gd name="T57" fmla="*/ T56 w 308"/>
                <a:gd name="T58" fmla="+- 0 2907 2828"/>
                <a:gd name="T59" fmla="*/ 2907 h 373"/>
                <a:gd name="T60" fmla="+- 0 3660 3523"/>
                <a:gd name="T61" fmla="*/ T60 w 308"/>
                <a:gd name="T62" fmla="+- 0 2907 2828"/>
                <a:gd name="T63" fmla="*/ 2907 h 373"/>
                <a:gd name="T64" fmla="+- 0 3831 3523"/>
                <a:gd name="T65" fmla="*/ T64 w 308"/>
                <a:gd name="T66" fmla="+- 0 2907 2828"/>
                <a:gd name="T67" fmla="*/ 2907 h 373"/>
                <a:gd name="T68" fmla="+- 0 3831 3523"/>
                <a:gd name="T69" fmla="*/ T68 w 308"/>
                <a:gd name="T70" fmla="+- 0 2828 2828"/>
                <a:gd name="T71" fmla="*/ 2828 h 37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308" h="373">
                  <a:moveTo>
                    <a:pt x="40" y="2"/>
                  </a:moveTo>
                  <a:lnTo>
                    <a:pt x="0" y="2"/>
                  </a:lnTo>
                  <a:lnTo>
                    <a:pt x="0" y="373"/>
                  </a:lnTo>
                  <a:lnTo>
                    <a:pt x="308" y="373"/>
                  </a:lnTo>
                  <a:lnTo>
                    <a:pt x="308" y="79"/>
                  </a:lnTo>
                  <a:lnTo>
                    <a:pt x="137" y="79"/>
                  </a:lnTo>
                  <a:lnTo>
                    <a:pt x="86" y="66"/>
                  </a:lnTo>
                  <a:lnTo>
                    <a:pt x="57" y="40"/>
                  </a:lnTo>
                  <a:lnTo>
                    <a:pt x="43" y="14"/>
                  </a:lnTo>
                  <a:lnTo>
                    <a:pt x="40" y="2"/>
                  </a:lnTo>
                  <a:close/>
                  <a:moveTo>
                    <a:pt x="308" y="0"/>
                  </a:moveTo>
                  <a:lnTo>
                    <a:pt x="232" y="0"/>
                  </a:lnTo>
                  <a:lnTo>
                    <a:pt x="230" y="47"/>
                  </a:lnTo>
                  <a:lnTo>
                    <a:pt x="220" y="71"/>
                  </a:lnTo>
                  <a:lnTo>
                    <a:pt x="192" y="79"/>
                  </a:lnTo>
                  <a:lnTo>
                    <a:pt x="137" y="79"/>
                  </a:lnTo>
                  <a:lnTo>
                    <a:pt x="308" y="79"/>
                  </a:lnTo>
                  <a:lnTo>
                    <a:pt x="308" y="0"/>
                  </a:lnTo>
                  <a:close/>
                </a:path>
              </a:pathLst>
            </a:custGeom>
            <a:solidFill>
              <a:srgbClr val="FFE1B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7" name="Freeform 161">
              <a:extLst>
                <a:ext uri="{FF2B5EF4-FFF2-40B4-BE49-F238E27FC236}">
                  <a16:creationId xmlns:a16="http://schemas.microsoft.com/office/drawing/2014/main" id="{5EC1729D-C4E8-40A1-B528-45C863289691}"/>
                </a:ext>
              </a:extLst>
            </p:cNvPr>
            <p:cNvSpPr>
              <a:spLocks/>
            </p:cNvSpPr>
            <p:nvPr/>
          </p:nvSpPr>
          <p:spPr bwMode="auto">
            <a:xfrm>
              <a:off x="3523" y="2828"/>
              <a:ext cx="308" cy="373"/>
            </a:xfrm>
            <a:custGeom>
              <a:avLst/>
              <a:gdLst>
                <a:gd name="T0" fmla="+- 0 3563 3523"/>
                <a:gd name="T1" fmla="*/ T0 w 308"/>
                <a:gd name="T2" fmla="+- 0 2830 2828"/>
                <a:gd name="T3" fmla="*/ 2830 h 373"/>
                <a:gd name="T4" fmla="+- 0 3523 3523"/>
                <a:gd name="T5" fmla="*/ T4 w 308"/>
                <a:gd name="T6" fmla="+- 0 2830 2828"/>
                <a:gd name="T7" fmla="*/ 2830 h 373"/>
                <a:gd name="T8" fmla="+- 0 3523 3523"/>
                <a:gd name="T9" fmla="*/ T8 w 308"/>
                <a:gd name="T10" fmla="+- 0 3201 2828"/>
                <a:gd name="T11" fmla="*/ 3201 h 373"/>
                <a:gd name="T12" fmla="+- 0 3831 3523"/>
                <a:gd name="T13" fmla="*/ T12 w 308"/>
                <a:gd name="T14" fmla="+- 0 3201 2828"/>
                <a:gd name="T15" fmla="*/ 3201 h 373"/>
                <a:gd name="T16" fmla="+- 0 3831 3523"/>
                <a:gd name="T17" fmla="*/ T16 w 308"/>
                <a:gd name="T18" fmla="+- 0 2828 2828"/>
                <a:gd name="T19" fmla="*/ 2828 h 373"/>
                <a:gd name="T20" fmla="+- 0 3755 3523"/>
                <a:gd name="T21" fmla="*/ T20 w 308"/>
                <a:gd name="T22" fmla="+- 0 2828 2828"/>
                <a:gd name="T23" fmla="*/ 2828 h 373"/>
                <a:gd name="T24" fmla="+- 0 3753 3523"/>
                <a:gd name="T25" fmla="*/ T24 w 308"/>
                <a:gd name="T26" fmla="+- 0 2875 2828"/>
                <a:gd name="T27" fmla="*/ 2875 h 373"/>
                <a:gd name="T28" fmla="+- 0 3743 3523"/>
                <a:gd name="T29" fmla="*/ T28 w 308"/>
                <a:gd name="T30" fmla="+- 0 2899 2828"/>
                <a:gd name="T31" fmla="*/ 2899 h 373"/>
                <a:gd name="T32" fmla="+- 0 3715 3523"/>
                <a:gd name="T33" fmla="*/ T32 w 308"/>
                <a:gd name="T34" fmla="+- 0 2907 2828"/>
                <a:gd name="T35" fmla="*/ 2907 h 373"/>
                <a:gd name="T36" fmla="+- 0 3660 3523"/>
                <a:gd name="T37" fmla="*/ T36 w 308"/>
                <a:gd name="T38" fmla="+- 0 2907 2828"/>
                <a:gd name="T39" fmla="*/ 2907 h 373"/>
                <a:gd name="T40" fmla="+- 0 3609 3523"/>
                <a:gd name="T41" fmla="*/ T40 w 308"/>
                <a:gd name="T42" fmla="+- 0 2894 2828"/>
                <a:gd name="T43" fmla="*/ 2894 h 373"/>
                <a:gd name="T44" fmla="+- 0 3580 3523"/>
                <a:gd name="T45" fmla="*/ T44 w 308"/>
                <a:gd name="T46" fmla="+- 0 2868 2828"/>
                <a:gd name="T47" fmla="*/ 2868 h 373"/>
                <a:gd name="T48" fmla="+- 0 3566 3523"/>
                <a:gd name="T49" fmla="*/ T48 w 308"/>
                <a:gd name="T50" fmla="+- 0 2842 2828"/>
                <a:gd name="T51" fmla="*/ 2842 h 373"/>
                <a:gd name="T52" fmla="+- 0 3563 3523"/>
                <a:gd name="T53" fmla="*/ T52 w 308"/>
                <a:gd name="T54" fmla="+- 0 2830 2828"/>
                <a:gd name="T55" fmla="*/ 2830 h 37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308" h="373">
                  <a:moveTo>
                    <a:pt x="40" y="2"/>
                  </a:moveTo>
                  <a:lnTo>
                    <a:pt x="0" y="2"/>
                  </a:lnTo>
                  <a:lnTo>
                    <a:pt x="0" y="373"/>
                  </a:lnTo>
                  <a:lnTo>
                    <a:pt x="308" y="373"/>
                  </a:lnTo>
                  <a:lnTo>
                    <a:pt x="308" y="0"/>
                  </a:lnTo>
                  <a:lnTo>
                    <a:pt x="232" y="0"/>
                  </a:lnTo>
                  <a:lnTo>
                    <a:pt x="230" y="47"/>
                  </a:lnTo>
                  <a:lnTo>
                    <a:pt x="220" y="71"/>
                  </a:lnTo>
                  <a:lnTo>
                    <a:pt x="192" y="79"/>
                  </a:lnTo>
                  <a:lnTo>
                    <a:pt x="137" y="79"/>
                  </a:lnTo>
                  <a:lnTo>
                    <a:pt x="86" y="66"/>
                  </a:lnTo>
                  <a:lnTo>
                    <a:pt x="57" y="40"/>
                  </a:lnTo>
                  <a:lnTo>
                    <a:pt x="43" y="14"/>
                  </a:lnTo>
                  <a:lnTo>
                    <a:pt x="40" y="2"/>
                  </a:lnTo>
                  <a:close/>
                </a:path>
              </a:pathLst>
            </a:custGeom>
            <a:noFill/>
            <a:ln w="11189">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28" name="Picture 27">
              <a:extLst>
                <a:ext uri="{FF2B5EF4-FFF2-40B4-BE49-F238E27FC236}">
                  <a16:creationId xmlns:a16="http://schemas.microsoft.com/office/drawing/2014/main" id="{C2FF2F9B-2FE4-41B1-B4D8-BD42BD0F40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64" y="2828"/>
              <a:ext cx="308" cy="372"/>
            </a:xfrm>
            <a:prstGeom prst="rect">
              <a:avLst/>
            </a:prstGeom>
            <a:noFill/>
            <a:extLst>
              <a:ext uri="{909E8E84-426E-40DD-AFC4-6F175D3DCCD1}">
                <a14:hiddenFill xmlns:a14="http://schemas.microsoft.com/office/drawing/2010/main">
                  <a:solidFill>
                    <a:srgbClr val="FFFFFF"/>
                  </a:solidFill>
                </a14:hiddenFill>
              </a:ext>
            </a:extLst>
          </p:spPr>
        </p:pic>
        <p:sp>
          <p:nvSpPr>
            <p:cNvPr id="29" name="Freeform 163">
              <a:extLst>
                <a:ext uri="{FF2B5EF4-FFF2-40B4-BE49-F238E27FC236}">
                  <a16:creationId xmlns:a16="http://schemas.microsoft.com/office/drawing/2014/main" id="{FDDCC231-A792-45BE-BE2B-571F2B080B22}"/>
                </a:ext>
              </a:extLst>
            </p:cNvPr>
            <p:cNvSpPr>
              <a:spLocks/>
            </p:cNvSpPr>
            <p:nvPr/>
          </p:nvSpPr>
          <p:spPr bwMode="auto">
            <a:xfrm>
              <a:off x="3864" y="2828"/>
              <a:ext cx="308" cy="373"/>
            </a:xfrm>
            <a:custGeom>
              <a:avLst/>
              <a:gdLst>
                <a:gd name="T0" fmla="+- 0 3927 3865"/>
                <a:gd name="T1" fmla="*/ T0 w 308"/>
                <a:gd name="T2" fmla="+- 0 2830 2828"/>
                <a:gd name="T3" fmla="*/ 2830 h 373"/>
                <a:gd name="T4" fmla="+- 0 3865 3865"/>
                <a:gd name="T5" fmla="*/ T4 w 308"/>
                <a:gd name="T6" fmla="+- 0 2830 2828"/>
                <a:gd name="T7" fmla="*/ 2830 h 373"/>
                <a:gd name="T8" fmla="+- 0 3865 3865"/>
                <a:gd name="T9" fmla="*/ T8 w 308"/>
                <a:gd name="T10" fmla="+- 0 3201 2828"/>
                <a:gd name="T11" fmla="*/ 3201 h 373"/>
                <a:gd name="T12" fmla="+- 0 4172 3865"/>
                <a:gd name="T13" fmla="*/ T12 w 308"/>
                <a:gd name="T14" fmla="+- 0 3201 2828"/>
                <a:gd name="T15" fmla="*/ 3201 h 373"/>
                <a:gd name="T16" fmla="+- 0 4172 3865"/>
                <a:gd name="T17" fmla="*/ T16 w 308"/>
                <a:gd name="T18" fmla="+- 0 2828 2828"/>
                <a:gd name="T19" fmla="*/ 2828 h 373"/>
                <a:gd name="T20" fmla="+- 0 4096 3865"/>
                <a:gd name="T21" fmla="*/ T20 w 308"/>
                <a:gd name="T22" fmla="+- 0 2828 2828"/>
                <a:gd name="T23" fmla="*/ 2828 h 373"/>
                <a:gd name="T24" fmla="+- 0 4096 3865"/>
                <a:gd name="T25" fmla="*/ T24 w 308"/>
                <a:gd name="T26" fmla="+- 0 2897 2828"/>
                <a:gd name="T27" fmla="*/ 2897 h 373"/>
                <a:gd name="T28" fmla="+- 0 3929 3865"/>
                <a:gd name="T29" fmla="*/ T28 w 308"/>
                <a:gd name="T30" fmla="+- 0 2899 2828"/>
                <a:gd name="T31" fmla="*/ 2899 h 373"/>
                <a:gd name="T32" fmla="+- 0 3927 3865"/>
                <a:gd name="T33" fmla="*/ T32 w 308"/>
                <a:gd name="T34" fmla="+- 0 2830 2828"/>
                <a:gd name="T35" fmla="*/ 2830 h 37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308" h="373">
                  <a:moveTo>
                    <a:pt x="62" y="2"/>
                  </a:moveTo>
                  <a:lnTo>
                    <a:pt x="0" y="2"/>
                  </a:lnTo>
                  <a:lnTo>
                    <a:pt x="0" y="373"/>
                  </a:lnTo>
                  <a:lnTo>
                    <a:pt x="307" y="373"/>
                  </a:lnTo>
                  <a:lnTo>
                    <a:pt x="307" y="0"/>
                  </a:lnTo>
                  <a:lnTo>
                    <a:pt x="231" y="0"/>
                  </a:lnTo>
                  <a:lnTo>
                    <a:pt x="231" y="69"/>
                  </a:lnTo>
                  <a:lnTo>
                    <a:pt x="64" y="71"/>
                  </a:lnTo>
                  <a:lnTo>
                    <a:pt x="62" y="2"/>
                  </a:lnTo>
                  <a:close/>
                </a:path>
              </a:pathLst>
            </a:custGeom>
            <a:noFill/>
            <a:ln w="11189">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0" name="Freeform 164">
              <a:extLst>
                <a:ext uri="{FF2B5EF4-FFF2-40B4-BE49-F238E27FC236}">
                  <a16:creationId xmlns:a16="http://schemas.microsoft.com/office/drawing/2014/main" id="{68D3035B-72BB-40CF-9E56-3818BE7E81B7}"/>
                </a:ext>
              </a:extLst>
            </p:cNvPr>
            <p:cNvSpPr>
              <a:spLocks/>
            </p:cNvSpPr>
            <p:nvPr/>
          </p:nvSpPr>
          <p:spPr bwMode="auto">
            <a:xfrm>
              <a:off x="3560" y="2749"/>
              <a:ext cx="226" cy="158"/>
            </a:xfrm>
            <a:custGeom>
              <a:avLst/>
              <a:gdLst>
                <a:gd name="T0" fmla="+- 0 3673 3560"/>
                <a:gd name="T1" fmla="*/ T0 w 226"/>
                <a:gd name="T2" fmla="+- 0 2750 2750"/>
                <a:gd name="T3" fmla="*/ 2750 h 158"/>
                <a:gd name="T4" fmla="+- 0 3629 3560"/>
                <a:gd name="T5" fmla="*/ T4 w 226"/>
                <a:gd name="T6" fmla="+- 0 2756 2750"/>
                <a:gd name="T7" fmla="*/ 2756 h 158"/>
                <a:gd name="T8" fmla="+- 0 3593 3560"/>
                <a:gd name="T9" fmla="*/ T8 w 226"/>
                <a:gd name="T10" fmla="+- 0 2773 2750"/>
                <a:gd name="T11" fmla="*/ 2773 h 158"/>
                <a:gd name="T12" fmla="+- 0 3569 3560"/>
                <a:gd name="T13" fmla="*/ T12 w 226"/>
                <a:gd name="T14" fmla="+- 0 2798 2750"/>
                <a:gd name="T15" fmla="*/ 2798 h 158"/>
                <a:gd name="T16" fmla="+- 0 3560 3560"/>
                <a:gd name="T17" fmla="*/ T16 w 226"/>
                <a:gd name="T18" fmla="+- 0 2829 2750"/>
                <a:gd name="T19" fmla="*/ 2829 h 158"/>
                <a:gd name="T20" fmla="+- 0 3569 3560"/>
                <a:gd name="T21" fmla="*/ T20 w 226"/>
                <a:gd name="T22" fmla="+- 0 2859 2750"/>
                <a:gd name="T23" fmla="*/ 2859 h 158"/>
                <a:gd name="T24" fmla="+- 0 3593 3560"/>
                <a:gd name="T25" fmla="*/ T24 w 226"/>
                <a:gd name="T26" fmla="+- 0 2884 2750"/>
                <a:gd name="T27" fmla="*/ 2884 h 158"/>
                <a:gd name="T28" fmla="+- 0 3629 3560"/>
                <a:gd name="T29" fmla="*/ T28 w 226"/>
                <a:gd name="T30" fmla="+- 0 2901 2750"/>
                <a:gd name="T31" fmla="*/ 2901 h 158"/>
                <a:gd name="T32" fmla="+- 0 3673 3560"/>
                <a:gd name="T33" fmla="*/ T32 w 226"/>
                <a:gd name="T34" fmla="+- 0 2907 2750"/>
                <a:gd name="T35" fmla="*/ 2907 h 158"/>
                <a:gd name="T36" fmla="+- 0 3717 3560"/>
                <a:gd name="T37" fmla="*/ T36 w 226"/>
                <a:gd name="T38" fmla="+- 0 2901 2750"/>
                <a:gd name="T39" fmla="*/ 2901 h 158"/>
                <a:gd name="T40" fmla="+- 0 3753 3560"/>
                <a:gd name="T41" fmla="*/ T40 w 226"/>
                <a:gd name="T42" fmla="+- 0 2884 2750"/>
                <a:gd name="T43" fmla="*/ 2884 h 158"/>
                <a:gd name="T44" fmla="+- 0 3777 3560"/>
                <a:gd name="T45" fmla="*/ T44 w 226"/>
                <a:gd name="T46" fmla="+- 0 2859 2750"/>
                <a:gd name="T47" fmla="*/ 2859 h 158"/>
                <a:gd name="T48" fmla="+- 0 3786 3560"/>
                <a:gd name="T49" fmla="*/ T48 w 226"/>
                <a:gd name="T50" fmla="+- 0 2829 2750"/>
                <a:gd name="T51" fmla="*/ 2829 h 158"/>
                <a:gd name="T52" fmla="+- 0 3777 3560"/>
                <a:gd name="T53" fmla="*/ T52 w 226"/>
                <a:gd name="T54" fmla="+- 0 2798 2750"/>
                <a:gd name="T55" fmla="*/ 2798 h 158"/>
                <a:gd name="T56" fmla="+- 0 3753 3560"/>
                <a:gd name="T57" fmla="*/ T56 w 226"/>
                <a:gd name="T58" fmla="+- 0 2773 2750"/>
                <a:gd name="T59" fmla="*/ 2773 h 158"/>
                <a:gd name="T60" fmla="+- 0 3717 3560"/>
                <a:gd name="T61" fmla="*/ T60 w 226"/>
                <a:gd name="T62" fmla="+- 0 2756 2750"/>
                <a:gd name="T63" fmla="*/ 2756 h 158"/>
                <a:gd name="T64" fmla="+- 0 3673 3560"/>
                <a:gd name="T65" fmla="*/ T64 w 226"/>
                <a:gd name="T66" fmla="+- 0 2750 2750"/>
                <a:gd name="T67" fmla="*/ 2750 h 1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226" h="158">
                  <a:moveTo>
                    <a:pt x="113" y="0"/>
                  </a:moveTo>
                  <a:lnTo>
                    <a:pt x="69" y="6"/>
                  </a:lnTo>
                  <a:lnTo>
                    <a:pt x="33" y="23"/>
                  </a:lnTo>
                  <a:lnTo>
                    <a:pt x="9" y="48"/>
                  </a:lnTo>
                  <a:lnTo>
                    <a:pt x="0" y="79"/>
                  </a:lnTo>
                  <a:lnTo>
                    <a:pt x="9" y="109"/>
                  </a:lnTo>
                  <a:lnTo>
                    <a:pt x="33" y="134"/>
                  </a:lnTo>
                  <a:lnTo>
                    <a:pt x="69" y="151"/>
                  </a:lnTo>
                  <a:lnTo>
                    <a:pt x="113" y="157"/>
                  </a:lnTo>
                  <a:lnTo>
                    <a:pt x="157" y="151"/>
                  </a:lnTo>
                  <a:lnTo>
                    <a:pt x="193" y="134"/>
                  </a:lnTo>
                  <a:lnTo>
                    <a:pt x="217" y="109"/>
                  </a:lnTo>
                  <a:lnTo>
                    <a:pt x="226" y="79"/>
                  </a:lnTo>
                  <a:lnTo>
                    <a:pt x="217" y="48"/>
                  </a:lnTo>
                  <a:lnTo>
                    <a:pt x="193" y="23"/>
                  </a:lnTo>
                  <a:lnTo>
                    <a:pt x="157" y="6"/>
                  </a:lnTo>
                  <a:lnTo>
                    <a:pt x="113" y="0"/>
                  </a:lnTo>
                  <a:close/>
                </a:path>
              </a:pathLst>
            </a:custGeom>
            <a:solidFill>
              <a:srgbClr val="FFE1B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1" name="Freeform 165">
              <a:extLst>
                <a:ext uri="{FF2B5EF4-FFF2-40B4-BE49-F238E27FC236}">
                  <a16:creationId xmlns:a16="http://schemas.microsoft.com/office/drawing/2014/main" id="{44657458-785A-47AF-94F7-4C55B80F971E}"/>
                </a:ext>
              </a:extLst>
            </p:cNvPr>
            <p:cNvSpPr>
              <a:spLocks/>
            </p:cNvSpPr>
            <p:nvPr/>
          </p:nvSpPr>
          <p:spPr bwMode="auto">
            <a:xfrm>
              <a:off x="3560" y="2749"/>
              <a:ext cx="226" cy="158"/>
            </a:xfrm>
            <a:custGeom>
              <a:avLst/>
              <a:gdLst>
                <a:gd name="T0" fmla="+- 0 3560 3560"/>
                <a:gd name="T1" fmla="*/ T0 w 226"/>
                <a:gd name="T2" fmla="+- 0 2829 2750"/>
                <a:gd name="T3" fmla="*/ 2829 h 158"/>
                <a:gd name="T4" fmla="+- 0 3569 3560"/>
                <a:gd name="T5" fmla="*/ T4 w 226"/>
                <a:gd name="T6" fmla="+- 0 2798 2750"/>
                <a:gd name="T7" fmla="*/ 2798 h 158"/>
                <a:gd name="T8" fmla="+- 0 3593 3560"/>
                <a:gd name="T9" fmla="*/ T8 w 226"/>
                <a:gd name="T10" fmla="+- 0 2773 2750"/>
                <a:gd name="T11" fmla="*/ 2773 h 158"/>
                <a:gd name="T12" fmla="+- 0 3629 3560"/>
                <a:gd name="T13" fmla="*/ T12 w 226"/>
                <a:gd name="T14" fmla="+- 0 2756 2750"/>
                <a:gd name="T15" fmla="*/ 2756 h 158"/>
                <a:gd name="T16" fmla="+- 0 3673 3560"/>
                <a:gd name="T17" fmla="*/ T16 w 226"/>
                <a:gd name="T18" fmla="+- 0 2750 2750"/>
                <a:gd name="T19" fmla="*/ 2750 h 158"/>
                <a:gd name="T20" fmla="+- 0 3717 3560"/>
                <a:gd name="T21" fmla="*/ T20 w 226"/>
                <a:gd name="T22" fmla="+- 0 2756 2750"/>
                <a:gd name="T23" fmla="*/ 2756 h 158"/>
                <a:gd name="T24" fmla="+- 0 3753 3560"/>
                <a:gd name="T25" fmla="*/ T24 w 226"/>
                <a:gd name="T26" fmla="+- 0 2773 2750"/>
                <a:gd name="T27" fmla="*/ 2773 h 158"/>
                <a:gd name="T28" fmla="+- 0 3777 3560"/>
                <a:gd name="T29" fmla="*/ T28 w 226"/>
                <a:gd name="T30" fmla="+- 0 2798 2750"/>
                <a:gd name="T31" fmla="*/ 2798 h 158"/>
                <a:gd name="T32" fmla="+- 0 3786 3560"/>
                <a:gd name="T33" fmla="*/ T32 w 226"/>
                <a:gd name="T34" fmla="+- 0 2829 2750"/>
                <a:gd name="T35" fmla="*/ 2829 h 158"/>
                <a:gd name="T36" fmla="+- 0 3777 3560"/>
                <a:gd name="T37" fmla="*/ T36 w 226"/>
                <a:gd name="T38" fmla="+- 0 2859 2750"/>
                <a:gd name="T39" fmla="*/ 2859 h 158"/>
                <a:gd name="T40" fmla="+- 0 3753 3560"/>
                <a:gd name="T41" fmla="*/ T40 w 226"/>
                <a:gd name="T42" fmla="+- 0 2884 2750"/>
                <a:gd name="T43" fmla="*/ 2884 h 158"/>
                <a:gd name="T44" fmla="+- 0 3717 3560"/>
                <a:gd name="T45" fmla="*/ T44 w 226"/>
                <a:gd name="T46" fmla="+- 0 2901 2750"/>
                <a:gd name="T47" fmla="*/ 2901 h 158"/>
                <a:gd name="T48" fmla="+- 0 3673 3560"/>
                <a:gd name="T49" fmla="*/ T48 w 226"/>
                <a:gd name="T50" fmla="+- 0 2907 2750"/>
                <a:gd name="T51" fmla="*/ 2907 h 158"/>
                <a:gd name="T52" fmla="+- 0 3629 3560"/>
                <a:gd name="T53" fmla="*/ T52 w 226"/>
                <a:gd name="T54" fmla="+- 0 2901 2750"/>
                <a:gd name="T55" fmla="*/ 2901 h 158"/>
                <a:gd name="T56" fmla="+- 0 3593 3560"/>
                <a:gd name="T57" fmla="*/ T56 w 226"/>
                <a:gd name="T58" fmla="+- 0 2884 2750"/>
                <a:gd name="T59" fmla="*/ 2884 h 158"/>
                <a:gd name="T60" fmla="+- 0 3569 3560"/>
                <a:gd name="T61" fmla="*/ T60 w 226"/>
                <a:gd name="T62" fmla="+- 0 2859 2750"/>
                <a:gd name="T63" fmla="*/ 2859 h 158"/>
                <a:gd name="T64" fmla="+- 0 3560 3560"/>
                <a:gd name="T65" fmla="*/ T64 w 226"/>
                <a:gd name="T66" fmla="+- 0 2829 2750"/>
                <a:gd name="T67" fmla="*/ 2829 h 1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226" h="158">
                  <a:moveTo>
                    <a:pt x="0" y="79"/>
                  </a:moveTo>
                  <a:lnTo>
                    <a:pt x="9" y="48"/>
                  </a:lnTo>
                  <a:lnTo>
                    <a:pt x="33" y="23"/>
                  </a:lnTo>
                  <a:lnTo>
                    <a:pt x="69" y="6"/>
                  </a:lnTo>
                  <a:lnTo>
                    <a:pt x="113" y="0"/>
                  </a:lnTo>
                  <a:lnTo>
                    <a:pt x="157" y="6"/>
                  </a:lnTo>
                  <a:lnTo>
                    <a:pt x="193" y="23"/>
                  </a:lnTo>
                  <a:lnTo>
                    <a:pt x="217" y="48"/>
                  </a:lnTo>
                  <a:lnTo>
                    <a:pt x="226" y="79"/>
                  </a:lnTo>
                  <a:lnTo>
                    <a:pt x="217" y="109"/>
                  </a:lnTo>
                  <a:lnTo>
                    <a:pt x="193" y="134"/>
                  </a:lnTo>
                  <a:lnTo>
                    <a:pt x="157" y="151"/>
                  </a:lnTo>
                  <a:lnTo>
                    <a:pt x="113" y="157"/>
                  </a:lnTo>
                  <a:lnTo>
                    <a:pt x="69" y="151"/>
                  </a:lnTo>
                  <a:lnTo>
                    <a:pt x="33" y="134"/>
                  </a:lnTo>
                  <a:lnTo>
                    <a:pt x="9" y="109"/>
                  </a:lnTo>
                  <a:lnTo>
                    <a:pt x="0" y="79"/>
                  </a:lnTo>
                  <a:close/>
                </a:path>
              </a:pathLst>
            </a:custGeom>
            <a:noFill/>
            <a:ln w="11189">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2" name="Rectangle 31">
              <a:extLst>
                <a:ext uri="{FF2B5EF4-FFF2-40B4-BE49-F238E27FC236}">
                  <a16:creationId xmlns:a16="http://schemas.microsoft.com/office/drawing/2014/main" id="{B54CA76E-72B5-428A-B816-90580617EEE3}"/>
                </a:ext>
              </a:extLst>
            </p:cNvPr>
            <p:cNvSpPr>
              <a:spLocks noChangeArrowheads="1"/>
            </p:cNvSpPr>
            <p:nvPr/>
          </p:nvSpPr>
          <p:spPr bwMode="auto">
            <a:xfrm>
              <a:off x="3930" y="2746"/>
              <a:ext cx="169" cy="169"/>
            </a:xfrm>
            <a:prstGeom prst="rect">
              <a:avLst/>
            </a:prstGeom>
            <a:solidFill>
              <a:srgbClr val="A3A0C6"/>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33" name="Rectangle 32">
              <a:extLst>
                <a:ext uri="{FF2B5EF4-FFF2-40B4-BE49-F238E27FC236}">
                  <a16:creationId xmlns:a16="http://schemas.microsoft.com/office/drawing/2014/main" id="{7DDBF9AD-B7C9-467C-BBC9-218DE086EF5B}"/>
                </a:ext>
              </a:extLst>
            </p:cNvPr>
            <p:cNvSpPr>
              <a:spLocks noChangeArrowheads="1"/>
            </p:cNvSpPr>
            <p:nvPr/>
          </p:nvSpPr>
          <p:spPr bwMode="auto">
            <a:xfrm>
              <a:off x="3930" y="2746"/>
              <a:ext cx="169" cy="169"/>
            </a:xfrm>
            <a:prstGeom prst="rect">
              <a:avLst/>
            </a:prstGeom>
            <a:noFill/>
            <a:ln w="11189">
              <a:solidFill>
                <a:srgbClr val="231F2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4" name="Freeform 168">
              <a:extLst>
                <a:ext uri="{FF2B5EF4-FFF2-40B4-BE49-F238E27FC236}">
                  <a16:creationId xmlns:a16="http://schemas.microsoft.com/office/drawing/2014/main" id="{82E789BD-8BBD-4DA8-90AB-5A27E884172C}"/>
                </a:ext>
              </a:extLst>
            </p:cNvPr>
            <p:cNvSpPr>
              <a:spLocks/>
            </p:cNvSpPr>
            <p:nvPr/>
          </p:nvSpPr>
          <p:spPr bwMode="auto">
            <a:xfrm>
              <a:off x="3513" y="2364"/>
              <a:ext cx="650" cy="179"/>
            </a:xfrm>
            <a:custGeom>
              <a:avLst/>
              <a:gdLst>
                <a:gd name="T0" fmla="+- 0 3513 3513"/>
                <a:gd name="T1" fmla="*/ T0 w 650"/>
                <a:gd name="T2" fmla="+- 0 2364 2364"/>
                <a:gd name="T3" fmla="*/ 2364 h 179"/>
                <a:gd name="T4" fmla="+- 0 3513 3513"/>
                <a:gd name="T5" fmla="*/ T4 w 650"/>
                <a:gd name="T6" fmla="+- 0 2543 2364"/>
                <a:gd name="T7" fmla="*/ 2543 h 179"/>
                <a:gd name="T8" fmla="+- 0 4163 3513"/>
                <a:gd name="T9" fmla="*/ T8 w 650"/>
                <a:gd name="T10" fmla="+- 0 2543 2364"/>
                <a:gd name="T11" fmla="*/ 2543 h 179"/>
                <a:gd name="T12" fmla="+- 0 4163 3513"/>
                <a:gd name="T13" fmla="*/ T12 w 650"/>
                <a:gd name="T14" fmla="+- 0 2492 2364"/>
                <a:gd name="T15" fmla="*/ 2492 h 179"/>
              </a:gdLst>
              <a:ahLst/>
              <a:cxnLst>
                <a:cxn ang="0">
                  <a:pos x="T1" y="T3"/>
                </a:cxn>
                <a:cxn ang="0">
                  <a:pos x="T5" y="T7"/>
                </a:cxn>
                <a:cxn ang="0">
                  <a:pos x="T9" y="T11"/>
                </a:cxn>
                <a:cxn ang="0">
                  <a:pos x="T13" y="T15"/>
                </a:cxn>
              </a:cxnLst>
              <a:rect l="0" t="0" r="r" b="b"/>
              <a:pathLst>
                <a:path w="650" h="179">
                  <a:moveTo>
                    <a:pt x="0" y="0"/>
                  </a:moveTo>
                  <a:lnTo>
                    <a:pt x="0" y="179"/>
                  </a:lnTo>
                  <a:lnTo>
                    <a:pt x="650" y="179"/>
                  </a:lnTo>
                  <a:lnTo>
                    <a:pt x="650" y="128"/>
                  </a:lnTo>
                </a:path>
              </a:pathLst>
            </a:custGeom>
            <a:noFill/>
            <a:ln w="11189">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5" name="Freeform 169">
              <a:extLst>
                <a:ext uri="{FF2B5EF4-FFF2-40B4-BE49-F238E27FC236}">
                  <a16:creationId xmlns:a16="http://schemas.microsoft.com/office/drawing/2014/main" id="{92C13036-9CE4-4A6D-9045-2CF537569B55}"/>
                </a:ext>
              </a:extLst>
            </p:cNvPr>
            <p:cNvSpPr>
              <a:spLocks/>
            </p:cNvSpPr>
            <p:nvPr/>
          </p:nvSpPr>
          <p:spPr bwMode="auto">
            <a:xfrm>
              <a:off x="4119" y="2389"/>
              <a:ext cx="89" cy="111"/>
            </a:xfrm>
            <a:custGeom>
              <a:avLst/>
              <a:gdLst>
                <a:gd name="T0" fmla="+- 0 4163 4119"/>
                <a:gd name="T1" fmla="*/ T0 w 89"/>
                <a:gd name="T2" fmla="+- 0 2389 2389"/>
                <a:gd name="T3" fmla="*/ 2389 h 111"/>
                <a:gd name="T4" fmla="+- 0 4119 4119"/>
                <a:gd name="T5" fmla="*/ T4 w 89"/>
                <a:gd name="T6" fmla="+- 0 2499 2389"/>
                <a:gd name="T7" fmla="*/ 2499 h 111"/>
                <a:gd name="T8" fmla="+- 0 4207 4119"/>
                <a:gd name="T9" fmla="*/ T8 w 89"/>
                <a:gd name="T10" fmla="+- 0 2499 2389"/>
                <a:gd name="T11" fmla="*/ 2499 h 111"/>
                <a:gd name="T12" fmla="+- 0 4163 4119"/>
                <a:gd name="T13" fmla="*/ T12 w 89"/>
                <a:gd name="T14" fmla="+- 0 2389 2389"/>
                <a:gd name="T15" fmla="*/ 2389 h 111"/>
              </a:gdLst>
              <a:ahLst/>
              <a:cxnLst>
                <a:cxn ang="0">
                  <a:pos x="T1" y="T3"/>
                </a:cxn>
                <a:cxn ang="0">
                  <a:pos x="T5" y="T7"/>
                </a:cxn>
                <a:cxn ang="0">
                  <a:pos x="T9" y="T11"/>
                </a:cxn>
                <a:cxn ang="0">
                  <a:pos x="T13" y="T15"/>
                </a:cxn>
              </a:cxnLst>
              <a:rect l="0" t="0" r="r" b="b"/>
              <a:pathLst>
                <a:path w="89" h="111">
                  <a:moveTo>
                    <a:pt x="44" y="0"/>
                  </a:moveTo>
                  <a:lnTo>
                    <a:pt x="0" y="110"/>
                  </a:lnTo>
                  <a:lnTo>
                    <a:pt x="88" y="110"/>
                  </a:lnTo>
                  <a:lnTo>
                    <a:pt x="44"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6" name="Freeform 170">
              <a:extLst>
                <a:ext uri="{FF2B5EF4-FFF2-40B4-BE49-F238E27FC236}">
                  <a16:creationId xmlns:a16="http://schemas.microsoft.com/office/drawing/2014/main" id="{84E39901-5FE8-42E1-9CB9-C1D74CDF8DA5}"/>
                </a:ext>
              </a:extLst>
            </p:cNvPr>
            <p:cNvSpPr>
              <a:spLocks/>
            </p:cNvSpPr>
            <p:nvPr/>
          </p:nvSpPr>
          <p:spPr bwMode="auto">
            <a:xfrm>
              <a:off x="3301" y="3663"/>
              <a:ext cx="876" cy="71"/>
            </a:xfrm>
            <a:custGeom>
              <a:avLst/>
              <a:gdLst>
                <a:gd name="T0" fmla="+- 0 3301 3301"/>
                <a:gd name="T1" fmla="*/ T0 w 876"/>
                <a:gd name="T2" fmla="+- 0 3680 3663"/>
                <a:gd name="T3" fmla="*/ 3680 h 71"/>
                <a:gd name="T4" fmla="+- 0 3301 3301"/>
                <a:gd name="T5" fmla="*/ T4 w 876"/>
                <a:gd name="T6" fmla="+- 0 3734 3663"/>
                <a:gd name="T7" fmla="*/ 3734 h 71"/>
                <a:gd name="T8" fmla="+- 0 4176 3301"/>
                <a:gd name="T9" fmla="*/ T8 w 876"/>
                <a:gd name="T10" fmla="+- 0 3734 3663"/>
                <a:gd name="T11" fmla="*/ 3734 h 71"/>
                <a:gd name="T12" fmla="+- 0 4175 3301"/>
                <a:gd name="T13" fmla="*/ T12 w 876"/>
                <a:gd name="T14" fmla="+- 0 3663 3663"/>
                <a:gd name="T15" fmla="*/ 3663 h 71"/>
              </a:gdLst>
              <a:ahLst/>
              <a:cxnLst>
                <a:cxn ang="0">
                  <a:pos x="T1" y="T3"/>
                </a:cxn>
                <a:cxn ang="0">
                  <a:pos x="T5" y="T7"/>
                </a:cxn>
                <a:cxn ang="0">
                  <a:pos x="T9" y="T11"/>
                </a:cxn>
                <a:cxn ang="0">
                  <a:pos x="T13" y="T15"/>
                </a:cxn>
              </a:cxnLst>
              <a:rect l="0" t="0" r="r" b="b"/>
              <a:pathLst>
                <a:path w="876" h="71">
                  <a:moveTo>
                    <a:pt x="0" y="17"/>
                  </a:moveTo>
                  <a:lnTo>
                    <a:pt x="0" y="71"/>
                  </a:lnTo>
                  <a:lnTo>
                    <a:pt x="875" y="71"/>
                  </a:lnTo>
                  <a:lnTo>
                    <a:pt x="874" y="0"/>
                  </a:lnTo>
                </a:path>
              </a:pathLst>
            </a:custGeom>
            <a:noFill/>
            <a:ln w="11189">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37" name="Line 171">
              <a:extLst>
                <a:ext uri="{FF2B5EF4-FFF2-40B4-BE49-F238E27FC236}">
                  <a16:creationId xmlns:a16="http://schemas.microsoft.com/office/drawing/2014/main" id="{186D6190-A4B3-422C-8B5C-12ACDDC4C64C}"/>
                </a:ext>
              </a:extLst>
            </p:cNvPr>
            <p:cNvCxnSpPr>
              <a:cxnSpLocks noChangeShapeType="1"/>
            </p:cNvCxnSpPr>
            <p:nvPr/>
          </p:nvCxnSpPr>
          <p:spPr bwMode="auto">
            <a:xfrm>
              <a:off x="5555" y="3351"/>
              <a:ext cx="930" cy="0"/>
            </a:xfrm>
            <a:prstGeom prst="line">
              <a:avLst/>
            </a:prstGeom>
            <a:noFill/>
            <a:ln w="11189">
              <a:solidFill>
                <a:srgbClr val="231F20"/>
              </a:solidFill>
              <a:round/>
              <a:headEnd/>
              <a:tailEnd/>
            </a:ln>
            <a:extLst>
              <a:ext uri="{909E8E84-426E-40DD-AFC4-6F175D3DCCD1}">
                <a14:hiddenFill xmlns:a14="http://schemas.microsoft.com/office/drawing/2010/main">
                  <a:noFill/>
                </a14:hiddenFill>
              </a:ext>
            </a:extLst>
          </p:spPr>
        </p:cxnSp>
        <p:cxnSp>
          <p:nvCxnSpPr>
            <p:cNvPr id="38" name="Line 172">
              <a:extLst>
                <a:ext uri="{FF2B5EF4-FFF2-40B4-BE49-F238E27FC236}">
                  <a16:creationId xmlns:a16="http://schemas.microsoft.com/office/drawing/2014/main" id="{CFBA8940-6447-492D-AD2A-A561438DEDDD}"/>
                </a:ext>
              </a:extLst>
            </p:cNvPr>
            <p:cNvCxnSpPr>
              <a:cxnSpLocks noChangeShapeType="1"/>
            </p:cNvCxnSpPr>
            <p:nvPr/>
          </p:nvCxnSpPr>
          <p:spPr bwMode="auto">
            <a:xfrm>
              <a:off x="3067" y="2779"/>
              <a:ext cx="164" cy="158"/>
            </a:xfrm>
            <a:prstGeom prst="line">
              <a:avLst/>
            </a:prstGeom>
            <a:noFill/>
            <a:ln w="11189">
              <a:solidFill>
                <a:srgbClr val="231F20"/>
              </a:solidFill>
              <a:round/>
              <a:headEnd/>
              <a:tailEnd/>
            </a:ln>
            <a:extLst>
              <a:ext uri="{909E8E84-426E-40DD-AFC4-6F175D3DCCD1}">
                <a14:hiddenFill xmlns:a14="http://schemas.microsoft.com/office/drawing/2010/main">
                  <a:noFill/>
                </a14:hiddenFill>
              </a:ext>
            </a:extLst>
          </p:spPr>
        </p:cxnSp>
        <p:sp>
          <p:nvSpPr>
            <p:cNvPr id="39" name="Freeform 173">
              <a:extLst>
                <a:ext uri="{FF2B5EF4-FFF2-40B4-BE49-F238E27FC236}">
                  <a16:creationId xmlns:a16="http://schemas.microsoft.com/office/drawing/2014/main" id="{0CA526B0-A189-4CEB-AAAC-7DD3ABE3C883}"/>
                </a:ext>
              </a:extLst>
            </p:cNvPr>
            <p:cNvSpPr>
              <a:spLocks/>
            </p:cNvSpPr>
            <p:nvPr/>
          </p:nvSpPr>
          <p:spPr bwMode="auto">
            <a:xfrm>
              <a:off x="3195" y="2899"/>
              <a:ext cx="110" cy="109"/>
            </a:xfrm>
            <a:custGeom>
              <a:avLst/>
              <a:gdLst>
                <a:gd name="T0" fmla="+- 0 3257 3195"/>
                <a:gd name="T1" fmla="*/ T0 w 110"/>
                <a:gd name="T2" fmla="+- 0 2900 2900"/>
                <a:gd name="T3" fmla="*/ 2900 h 109"/>
                <a:gd name="T4" fmla="+- 0 3195 3195"/>
                <a:gd name="T5" fmla="*/ T4 w 110"/>
                <a:gd name="T6" fmla="+- 0 2963 2900"/>
                <a:gd name="T7" fmla="*/ 2963 h 109"/>
                <a:gd name="T8" fmla="+- 0 3305 3195"/>
                <a:gd name="T9" fmla="*/ T8 w 110"/>
                <a:gd name="T10" fmla="+- 0 3008 2900"/>
                <a:gd name="T11" fmla="*/ 3008 h 109"/>
                <a:gd name="T12" fmla="+- 0 3257 3195"/>
                <a:gd name="T13" fmla="*/ T12 w 110"/>
                <a:gd name="T14" fmla="+- 0 2900 2900"/>
                <a:gd name="T15" fmla="*/ 2900 h 109"/>
              </a:gdLst>
              <a:ahLst/>
              <a:cxnLst>
                <a:cxn ang="0">
                  <a:pos x="T1" y="T3"/>
                </a:cxn>
                <a:cxn ang="0">
                  <a:pos x="T5" y="T7"/>
                </a:cxn>
                <a:cxn ang="0">
                  <a:pos x="T9" y="T11"/>
                </a:cxn>
                <a:cxn ang="0">
                  <a:pos x="T13" y="T15"/>
                </a:cxn>
              </a:cxnLst>
              <a:rect l="0" t="0" r="r" b="b"/>
              <a:pathLst>
                <a:path w="110" h="109">
                  <a:moveTo>
                    <a:pt x="62" y="0"/>
                  </a:moveTo>
                  <a:lnTo>
                    <a:pt x="0" y="63"/>
                  </a:lnTo>
                  <a:lnTo>
                    <a:pt x="110" y="108"/>
                  </a:lnTo>
                  <a:lnTo>
                    <a:pt x="6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0" name="Freeform 174">
              <a:extLst>
                <a:ext uri="{FF2B5EF4-FFF2-40B4-BE49-F238E27FC236}">
                  <a16:creationId xmlns:a16="http://schemas.microsoft.com/office/drawing/2014/main" id="{FF6B889C-1531-4A55-8024-48E14A258DD6}"/>
                </a:ext>
              </a:extLst>
            </p:cNvPr>
            <p:cNvSpPr>
              <a:spLocks/>
            </p:cNvSpPr>
            <p:nvPr/>
          </p:nvSpPr>
          <p:spPr bwMode="auto">
            <a:xfrm>
              <a:off x="4377" y="3259"/>
              <a:ext cx="1094" cy="200"/>
            </a:xfrm>
            <a:custGeom>
              <a:avLst/>
              <a:gdLst>
                <a:gd name="T0" fmla="+- 0 5471 4377"/>
                <a:gd name="T1" fmla="*/ T0 w 1094"/>
                <a:gd name="T2" fmla="+- 0 3344 3260"/>
                <a:gd name="T3" fmla="*/ 3344 h 200"/>
                <a:gd name="T4" fmla="+- 0 5443 4377"/>
                <a:gd name="T5" fmla="*/ T4 w 1094"/>
                <a:gd name="T6" fmla="+- 0 3263 3260"/>
                <a:gd name="T7" fmla="*/ 3263 h 200"/>
                <a:gd name="T8" fmla="+- 0 5361 4377"/>
                <a:gd name="T9" fmla="*/ T8 w 1094"/>
                <a:gd name="T10" fmla="+- 0 3290 3260"/>
                <a:gd name="T11" fmla="*/ 3290 h 200"/>
                <a:gd name="T12" fmla="+- 0 5306 4377"/>
                <a:gd name="T13" fmla="*/ T12 w 1094"/>
                <a:gd name="T14" fmla="+- 0 3425 3260"/>
                <a:gd name="T15" fmla="*/ 3425 h 200"/>
                <a:gd name="T16" fmla="+- 0 5222 4377"/>
                <a:gd name="T17" fmla="*/ T16 w 1094"/>
                <a:gd name="T18" fmla="+- 0 3430 3260"/>
                <a:gd name="T19" fmla="*/ 3430 h 200"/>
                <a:gd name="T20" fmla="+- 0 5167 4377"/>
                <a:gd name="T21" fmla="*/ T20 w 1094"/>
                <a:gd name="T22" fmla="+- 0 3292 3260"/>
                <a:gd name="T23" fmla="*/ 3292 h 200"/>
                <a:gd name="T24" fmla="+- 0 5086 4377"/>
                <a:gd name="T25" fmla="*/ T24 w 1094"/>
                <a:gd name="T26" fmla="+- 0 3291 3260"/>
                <a:gd name="T27" fmla="*/ 3291 h 200"/>
                <a:gd name="T28" fmla="+- 0 5030 4377"/>
                <a:gd name="T29" fmla="*/ T28 w 1094"/>
                <a:gd name="T30" fmla="+- 0 3427 3260"/>
                <a:gd name="T31" fmla="*/ 3427 h 200"/>
                <a:gd name="T32" fmla="+- 0 4947 4377"/>
                <a:gd name="T33" fmla="*/ T32 w 1094"/>
                <a:gd name="T34" fmla="+- 0 3428 3260"/>
                <a:gd name="T35" fmla="*/ 3428 h 200"/>
                <a:gd name="T36" fmla="+- 0 4891 4377"/>
                <a:gd name="T37" fmla="*/ T36 w 1094"/>
                <a:gd name="T38" fmla="+- 0 3291 3260"/>
                <a:gd name="T39" fmla="*/ 3291 h 200"/>
                <a:gd name="T40" fmla="+- 0 4810 4377"/>
                <a:gd name="T41" fmla="*/ T40 w 1094"/>
                <a:gd name="T42" fmla="+- 0 3291 3260"/>
                <a:gd name="T43" fmla="*/ 3291 h 200"/>
                <a:gd name="T44" fmla="+- 0 4754 4377"/>
                <a:gd name="T45" fmla="*/ T44 w 1094"/>
                <a:gd name="T46" fmla="+- 0 3427 3260"/>
                <a:gd name="T47" fmla="*/ 3427 h 200"/>
                <a:gd name="T48" fmla="+- 0 4671 4377"/>
                <a:gd name="T49" fmla="*/ T48 w 1094"/>
                <a:gd name="T50" fmla="+- 0 3428 3260"/>
                <a:gd name="T51" fmla="*/ 3428 h 200"/>
                <a:gd name="T52" fmla="+- 0 4615 4377"/>
                <a:gd name="T53" fmla="*/ T52 w 1094"/>
                <a:gd name="T54" fmla="+- 0 3291 3260"/>
                <a:gd name="T55" fmla="*/ 3291 h 200"/>
                <a:gd name="T56" fmla="+- 0 4534 4377"/>
                <a:gd name="T57" fmla="*/ T56 w 1094"/>
                <a:gd name="T58" fmla="+- 0 3291 3260"/>
                <a:gd name="T59" fmla="*/ 3291 h 200"/>
                <a:gd name="T60" fmla="+- 0 4479 4377"/>
                <a:gd name="T61" fmla="*/ T60 w 1094"/>
                <a:gd name="T62" fmla="+- 0 3429 3260"/>
                <a:gd name="T63" fmla="*/ 3429 h 200"/>
                <a:gd name="T64" fmla="+- 0 4413 4377"/>
                <a:gd name="T65" fmla="*/ T64 w 1094"/>
                <a:gd name="T66" fmla="+- 0 3449 3260"/>
                <a:gd name="T67" fmla="*/ 3449 h 200"/>
                <a:gd name="T68" fmla="+- 0 4385 4377"/>
                <a:gd name="T69" fmla="*/ T68 w 1094"/>
                <a:gd name="T70" fmla="+- 0 3391 3260"/>
                <a:gd name="T71" fmla="*/ 3391 h 200"/>
                <a:gd name="T72" fmla="+- 0 4386 4377"/>
                <a:gd name="T73" fmla="*/ T72 w 1094"/>
                <a:gd name="T74" fmla="+- 0 3319 3260"/>
                <a:gd name="T75" fmla="*/ 3319 h 200"/>
                <a:gd name="T76" fmla="+- 0 4415 4377"/>
                <a:gd name="T77" fmla="*/ T76 w 1094"/>
                <a:gd name="T78" fmla="+- 0 3268 3260"/>
                <a:gd name="T79" fmla="*/ 3268 h 200"/>
                <a:gd name="T80" fmla="+- 0 4479 4377"/>
                <a:gd name="T81" fmla="*/ T80 w 1094"/>
                <a:gd name="T82" fmla="+- 0 3289 3260"/>
                <a:gd name="T83" fmla="*/ 3289 h 200"/>
                <a:gd name="T84" fmla="+- 0 4534 4377"/>
                <a:gd name="T85" fmla="*/ T84 w 1094"/>
                <a:gd name="T86" fmla="+- 0 3427 3260"/>
                <a:gd name="T87" fmla="*/ 3427 h 200"/>
                <a:gd name="T88" fmla="+- 0 4615 4377"/>
                <a:gd name="T89" fmla="*/ T88 w 1094"/>
                <a:gd name="T90" fmla="+- 0 3428 3260"/>
                <a:gd name="T91" fmla="*/ 3428 h 200"/>
                <a:gd name="T92" fmla="+- 0 4671 4377"/>
                <a:gd name="T93" fmla="*/ T92 w 1094"/>
                <a:gd name="T94" fmla="+- 0 3290 3260"/>
                <a:gd name="T95" fmla="*/ 3290 h 200"/>
                <a:gd name="T96" fmla="+- 0 4754 4377"/>
                <a:gd name="T97" fmla="*/ T96 w 1094"/>
                <a:gd name="T98" fmla="+- 0 3291 3260"/>
                <a:gd name="T99" fmla="*/ 3291 h 200"/>
                <a:gd name="T100" fmla="+- 0 4810 4377"/>
                <a:gd name="T101" fmla="*/ T100 w 1094"/>
                <a:gd name="T102" fmla="+- 0 3428 3260"/>
                <a:gd name="T103" fmla="*/ 3428 h 200"/>
                <a:gd name="T104" fmla="+- 0 4891 4377"/>
                <a:gd name="T105" fmla="*/ T104 w 1094"/>
                <a:gd name="T106" fmla="+- 0 3428 3260"/>
                <a:gd name="T107" fmla="*/ 3428 h 200"/>
                <a:gd name="T108" fmla="+- 0 4947 4377"/>
                <a:gd name="T109" fmla="*/ T108 w 1094"/>
                <a:gd name="T110" fmla="+- 0 3290 3260"/>
                <a:gd name="T111" fmla="*/ 3290 h 200"/>
                <a:gd name="T112" fmla="+- 0 5030 4377"/>
                <a:gd name="T113" fmla="*/ T112 w 1094"/>
                <a:gd name="T114" fmla="+- 0 3291 3260"/>
                <a:gd name="T115" fmla="*/ 3291 h 200"/>
                <a:gd name="T116" fmla="+- 0 5086 4377"/>
                <a:gd name="T117" fmla="*/ T116 w 1094"/>
                <a:gd name="T118" fmla="+- 0 3428 3260"/>
                <a:gd name="T119" fmla="*/ 3428 h 200"/>
                <a:gd name="T120" fmla="+- 0 5167 4377"/>
                <a:gd name="T121" fmla="*/ T120 w 1094"/>
                <a:gd name="T122" fmla="+- 0 3427 3260"/>
                <a:gd name="T123" fmla="*/ 3427 h 200"/>
                <a:gd name="T124" fmla="+- 0 5222 4377"/>
                <a:gd name="T125" fmla="*/ T124 w 1094"/>
                <a:gd name="T126" fmla="+- 0 3288 3260"/>
                <a:gd name="T127" fmla="*/ 3288 h 200"/>
                <a:gd name="T128" fmla="+- 0 5306 4377"/>
                <a:gd name="T129" fmla="*/ T128 w 1094"/>
                <a:gd name="T130" fmla="+- 0 3293 3260"/>
                <a:gd name="T131" fmla="*/ 3293 h 200"/>
                <a:gd name="T132" fmla="+- 0 5361 4377"/>
                <a:gd name="T133" fmla="*/ T132 w 1094"/>
                <a:gd name="T134" fmla="+- 0 3429 3260"/>
                <a:gd name="T135" fmla="*/ 3429 h 200"/>
                <a:gd name="T136" fmla="+- 0 5443 4377"/>
                <a:gd name="T137" fmla="*/ T136 w 1094"/>
                <a:gd name="T138" fmla="+- 0 3428 3260"/>
                <a:gd name="T139" fmla="*/ 3428 h 200"/>
                <a:gd name="T140" fmla="+- 0 5470 4377"/>
                <a:gd name="T141" fmla="*/ T140 w 1094"/>
                <a:gd name="T142" fmla="+- 0 3291 3260"/>
                <a:gd name="T143" fmla="*/ 3291 h 2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Lst>
              <a:rect l="0" t="0" r="r" b="b"/>
              <a:pathLst>
                <a:path w="1094" h="200">
                  <a:moveTo>
                    <a:pt x="1094" y="199"/>
                  </a:moveTo>
                  <a:lnTo>
                    <a:pt x="1094" y="84"/>
                  </a:lnTo>
                  <a:lnTo>
                    <a:pt x="1087" y="25"/>
                  </a:lnTo>
                  <a:lnTo>
                    <a:pt x="1066" y="3"/>
                  </a:lnTo>
                  <a:lnTo>
                    <a:pt x="1025" y="0"/>
                  </a:lnTo>
                  <a:lnTo>
                    <a:pt x="984" y="30"/>
                  </a:lnTo>
                  <a:lnTo>
                    <a:pt x="956" y="97"/>
                  </a:lnTo>
                  <a:lnTo>
                    <a:pt x="929" y="165"/>
                  </a:lnTo>
                  <a:lnTo>
                    <a:pt x="887" y="199"/>
                  </a:lnTo>
                  <a:lnTo>
                    <a:pt x="845" y="170"/>
                  </a:lnTo>
                  <a:lnTo>
                    <a:pt x="817" y="101"/>
                  </a:lnTo>
                  <a:lnTo>
                    <a:pt x="790" y="32"/>
                  </a:lnTo>
                  <a:lnTo>
                    <a:pt x="749" y="0"/>
                  </a:lnTo>
                  <a:lnTo>
                    <a:pt x="709" y="31"/>
                  </a:lnTo>
                  <a:lnTo>
                    <a:pt x="681" y="99"/>
                  </a:lnTo>
                  <a:lnTo>
                    <a:pt x="653" y="167"/>
                  </a:lnTo>
                  <a:lnTo>
                    <a:pt x="611" y="199"/>
                  </a:lnTo>
                  <a:lnTo>
                    <a:pt x="570" y="168"/>
                  </a:lnTo>
                  <a:lnTo>
                    <a:pt x="542" y="100"/>
                  </a:lnTo>
                  <a:lnTo>
                    <a:pt x="514" y="31"/>
                  </a:lnTo>
                  <a:lnTo>
                    <a:pt x="474" y="0"/>
                  </a:lnTo>
                  <a:lnTo>
                    <a:pt x="433" y="31"/>
                  </a:lnTo>
                  <a:lnTo>
                    <a:pt x="405" y="99"/>
                  </a:lnTo>
                  <a:lnTo>
                    <a:pt x="377" y="167"/>
                  </a:lnTo>
                  <a:lnTo>
                    <a:pt x="336" y="199"/>
                  </a:lnTo>
                  <a:lnTo>
                    <a:pt x="294" y="168"/>
                  </a:lnTo>
                  <a:lnTo>
                    <a:pt x="266" y="100"/>
                  </a:lnTo>
                  <a:lnTo>
                    <a:pt x="238" y="31"/>
                  </a:lnTo>
                  <a:lnTo>
                    <a:pt x="198" y="0"/>
                  </a:lnTo>
                  <a:lnTo>
                    <a:pt x="157" y="31"/>
                  </a:lnTo>
                  <a:lnTo>
                    <a:pt x="130" y="101"/>
                  </a:lnTo>
                  <a:lnTo>
                    <a:pt x="102" y="169"/>
                  </a:lnTo>
                  <a:lnTo>
                    <a:pt x="60" y="199"/>
                  </a:lnTo>
                  <a:lnTo>
                    <a:pt x="36" y="189"/>
                  </a:lnTo>
                  <a:lnTo>
                    <a:pt x="20" y="164"/>
                  </a:lnTo>
                  <a:lnTo>
                    <a:pt x="8" y="131"/>
                  </a:lnTo>
                  <a:lnTo>
                    <a:pt x="0" y="93"/>
                  </a:lnTo>
                  <a:lnTo>
                    <a:pt x="9" y="59"/>
                  </a:lnTo>
                  <a:lnTo>
                    <a:pt x="21" y="29"/>
                  </a:lnTo>
                  <a:lnTo>
                    <a:pt x="38" y="8"/>
                  </a:lnTo>
                  <a:lnTo>
                    <a:pt x="60" y="0"/>
                  </a:lnTo>
                  <a:lnTo>
                    <a:pt x="102" y="29"/>
                  </a:lnTo>
                  <a:lnTo>
                    <a:pt x="130" y="98"/>
                  </a:lnTo>
                  <a:lnTo>
                    <a:pt x="157" y="167"/>
                  </a:lnTo>
                  <a:lnTo>
                    <a:pt x="198" y="199"/>
                  </a:lnTo>
                  <a:lnTo>
                    <a:pt x="238" y="168"/>
                  </a:lnTo>
                  <a:lnTo>
                    <a:pt x="266" y="99"/>
                  </a:lnTo>
                  <a:lnTo>
                    <a:pt x="294" y="30"/>
                  </a:lnTo>
                  <a:lnTo>
                    <a:pt x="336" y="0"/>
                  </a:lnTo>
                  <a:lnTo>
                    <a:pt x="377" y="31"/>
                  </a:lnTo>
                  <a:lnTo>
                    <a:pt x="405" y="100"/>
                  </a:lnTo>
                  <a:lnTo>
                    <a:pt x="433" y="168"/>
                  </a:lnTo>
                  <a:lnTo>
                    <a:pt x="474" y="199"/>
                  </a:lnTo>
                  <a:lnTo>
                    <a:pt x="514" y="168"/>
                  </a:lnTo>
                  <a:lnTo>
                    <a:pt x="542" y="99"/>
                  </a:lnTo>
                  <a:lnTo>
                    <a:pt x="570" y="30"/>
                  </a:lnTo>
                  <a:lnTo>
                    <a:pt x="611" y="0"/>
                  </a:lnTo>
                  <a:lnTo>
                    <a:pt x="653" y="31"/>
                  </a:lnTo>
                  <a:lnTo>
                    <a:pt x="681" y="100"/>
                  </a:lnTo>
                  <a:lnTo>
                    <a:pt x="709" y="168"/>
                  </a:lnTo>
                  <a:lnTo>
                    <a:pt x="749" y="199"/>
                  </a:lnTo>
                  <a:lnTo>
                    <a:pt x="790" y="167"/>
                  </a:lnTo>
                  <a:lnTo>
                    <a:pt x="817" y="97"/>
                  </a:lnTo>
                  <a:lnTo>
                    <a:pt x="845" y="28"/>
                  </a:lnTo>
                  <a:lnTo>
                    <a:pt x="887" y="0"/>
                  </a:lnTo>
                  <a:lnTo>
                    <a:pt x="929" y="33"/>
                  </a:lnTo>
                  <a:lnTo>
                    <a:pt x="956" y="101"/>
                  </a:lnTo>
                  <a:lnTo>
                    <a:pt x="984" y="169"/>
                  </a:lnTo>
                  <a:lnTo>
                    <a:pt x="1025" y="199"/>
                  </a:lnTo>
                  <a:lnTo>
                    <a:pt x="1066" y="168"/>
                  </a:lnTo>
                  <a:lnTo>
                    <a:pt x="1086" y="99"/>
                  </a:lnTo>
                  <a:lnTo>
                    <a:pt x="1093" y="31"/>
                  </a:lnTo>
                  <a:lnTo>
                    <a:pt x="1094" y="0"/>
                  </a:lnTo>
                </a:path>
              </a:pathLst>
            </a:custGeom>
            <a:noFill/>
            <a:ln w="16777">
              <a:solidFill>
                <a:srgbClr val="433E85"/>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41" name="Freeform 175">
              <a:extLst>
                <a:ext uri="{FF2B5EF4-FFF2-40B4-BE49-F238E27FC236}">
                  <a16:creationId xmlns:a16="http://schemas.microsoft.com/office/drawing/2014/main" id="{5419398D-31DB-4E70-AC6C-BE4144A8B5C0}"/>
                </a:ext>
              </a:extLst>
            </p:cNvPr>
            <p:cNvSpPr>
              <a:spLocks/>
            </p:cNvSpPr>
            <p:nvPr/>
          </p:nvSpPr>
          <p:spPr bwMode="auto">
            <a:xfrm>
              <a:off x="3270" y="3259"/>
              <a:ext cx="1095" cy="200"/>
            </a:xfrm>
            <a:custGeom>
              <a:avLst/>
              <a:gdLst>
                <a:gd name="T0" fmla="+- 0 3271 3271"/>
                <a:gd name="T1" fmla="*/ T0 w 1095"/>
                <a:gd name="T2" fmla="+- 0 3259 3259"/>
                <a:gd name="T3" fmla="*/ 3259 h 200"/>
                <a:gd name="T4" fmla="+- 0 3271 3271"/>
                <a:gd name="T5" fmla="*/ T4 w 1095"/>
                <a:gd name="T6" fmla="+- 0 3373 3259"/>
                <a:gd name="T7" fmla="*/ 3373 h 200"/>
                <a:gd name="T8" fmla="+- 0 3278 3271"/>
                <a:gd name="T9" fmla="*/ T8 w 1095"/>
                <a:gd name="T10" fmla="+- 0 3432 3259"/>
                <a:gd name="T11" fmla="*/ 3432 h 200"/>
                <a:gd name="T12" fmla="+- 0 3299 3271"/>
                <a:gd name="T13" fmla="*/ T12 w 1095"/>
                <a:gd name="T14" fmla="+- 0 3454 3259"/>
                <a:gd name="T15" fmla="*/ 3454 h 200"/>
                <a:gd name="T16" fmla="+- 0 3340 3271"/>
                <a:gd name="T17" fmla="*/ T16 w 1095"/>
                <a:gd name="T18" fmla="+- 0 3459 3259"/>
                <a:gd name="T19" fmla="*/ 3459 h 200"/>
                <a:gd name="T20" fmla="+- 0 3382 3271"/>
                <a:gd name="T21" fmla="*/ T20 w 1095"/>
                <a:gd name="T22" fmla="+- 0 3429 3259"/>
                <a:gd name="T23" fmla="*/ 3429 h 200"/>
                <a:gd name="T24" fmla="+- 0 3410 3271"/>
                <a:gd name="T25" fmla="*/ T24 w 1095"/>
                <a:gd name="T26" fmla="+- 0 3360 3259"/>
                <a:gd name="T27" fmla="*/ 3360 h 200"/>
                <a:gd name="T28" fmla="+- 0 3437 3271"/>
                <a:gd name="T29" fmla="*/ T28 w 1095"/>
                <a:gd name="T30" fmla="+- 0 3291 3259"/>
                <a:gd name="T31" fmla="*/ 3291 h 200"/>
                <a:gd name="T32" fmla="+- 0 3478 3271"/>
                <a:gd name="T33" fmla="*/ T32 w 1095"/>
                <a:gd name="T34" fmla="+- 0 3259 3259"/>
                <a:gd name="T35" fmla="*/ 3259 h 200"/>
                <a:gd name="T36" fmla="+- 0 3519 3271"/>
                <a:gd name="T37" fmla="*/ T36 w 1095"/>
                <a:gd name="T38" fmla="+- 0 3291 3259"/>
                <a:gd name="T39" fmla="*/ 3291 h 200"/>
                <a:gd name="T40" fmla="+- 0 3546 3271"/>
                <a:gd name="T41" fmla="*/ T40 w 1095"/>
                <a:gd name="T42" fmla="+- 0 3360 3259"/>
                <a:gd name="T43" fmla="*/ 3360 h 200"/>
                <a:gd name="T44" fmla="+- 0 3574 3271"/>
                <a:gd name="T45" fmla="*/ T44 w 1095"/>
                <a:gd name="T46" fmla="+- 0 3428 3259"/>
                <a:gd name="T47" fmla="*/ 3428 h 200"/>
                <a:gd name="T48" fmla="+- 0 3616 3271"/>
                <a:gd name="T49" fmla="*/ T48 w 1095"/>
                <a:gd name="T50" fmla="+- 0 3459 3259"/>
                <a:gd name="T51" fmla="*/ 3459 h 200"/>
                <a:gd name="T52" fmla="+- 0 3658 3271"/>
                <a:gd name="T53" fmla="*/ T52 w 1095"/>
                <a:gd name="T54" fmla="+- 0 3427 3259"/>
                <a:gd name="T55" fmla="*/ 3427 h 200"/>
                <a:gd name="T56" fmla="+- 0 3686 3271"/>
                <a:gd name="T57" fmla="*/ T56 w 1095"/>
                <a:gd name="T58" fmla="+- 0 3359 3259"/>
                <a:gd name="T59" fmla="*/ 3359 h 200"/>
                <a:gd name="T60" fmla="+- 0 3713 3271"/>
                <a:gd name="T61" fmla="*/ T60 w 1095"/>
                <a:gd name="T62" fmla="+- 0 3290 3259"/>
                <a:gd name="T63" fmla="*/ 3290 h 200"/>
                <a:gd name="T64" fmla="+- 0 3754 3271"/>
                <a:gd name="T65" fmla="*/ T64 w 1095"/>
                <a:gd name="T66" fmla="+- 0 3259 3259"/>
                <a:gd name="T67" fmla="*/ 3259 h 200"/>
                <a:gd name="T68" fmla="+- 0 3794 3271"/>
                <a:gd name="T69" fmla="*/ T68 w 1095"/>
                <a:gd name="T70" fmla="+- 0 3291 3259"/>
                <a:gd name="T71" fmla="*/ 3291 h 200"/>
                <a:gd name="T72" fmla="+- 0 3822 3271"/>
                <a:gd name="T73" fmla="*/ T72 w 1095"/>
                <a:gd name="T74" fmla="+- 0 3360 3259"/>
                <a:gd name="T75" fmla="*/ 3360 h 200"/>
                <a:gd name="T76" fmla="+- 0 3850 3271"/>
                <a:gd name="T77" fmla="*/ T76 w 1095"/>
                <a:gd name="T78" fmla="+- 0 3428 3259"/>
                <a:gd name="T79" fmla="*/ 3428 h 200"/>
                <a:gd name="T80" fmla="+- 0 3892 3271"/>
                <a:gd name="T81" fmla="*/ T80 w 1095"/>
                <a:gd name="T82" fmla="+- 0 3459 3259"/>
                <a:gd name="T83" fmla="*/ 3459 h 200"/>
                <a:gd name="T84" fmla="+- 0 3933 3271"/>
                <a:gd name="T85" fmla="*/ T84 w 1095"/>
                <a:gd name="T86" fmla="+- 0 3427 3259"/>
                <a:gd name="T87" fmla="*/ 3427 h 200"/>
                <a:gd name="T88" fmla="+- 0 3961 3271"/>
                <a:gd name="T89" fmla="*/ T88 w 1095"/>
                <a:gd name="T90" fmla="+- 0 3359 3259"/>
                <a:gd name="T91" fmla="*/ 3359 h 200"/>
                <a:gd name="T92" fmla="+- 0 3989 3271"/>
                <a:gd name="T93" fmla="*/ T92 w 1095"/>
                <a:gd name="T94" fmla="+- 0 3290 3259"/>
                <a:gd name="T95" fmla="*/ 3290 h 200"/>
                <a:gd name="T96" fmla="+- 0 4029 3271"/>
                <a:gd name="T97" fmla="*/ T96 w 1095"/>
                <a:gd name="T98" fmla="+- 0 3259 3259"/>
                <a:gd name="T99" fmla="*/ 3259 h 200"/>
                <a:gd name="T100" fmla="+- 0 4070 3271"/>
                <a:gd name="T101" fmla="*/ T100 w 1095"/>
                <a:gd name="T102" fmla="+- 0 3291 3259"/>
                <a:gd name="T103" fmla="*/ 3291 h 200"/>
                <a:gd name="T104" fmla="+- 0 4098 3271"/>
                <a:gd name="T105" fmla="*/ T104 w 1095"/>
                <a:gd name="T106" fmla="+- 0 3361 3259"/>
                <a:gd name="T107" fmla="*/ 3361 h 200"/>
                <a:gd name="T108" fmla="+- 0 4125 3271"/>
                <a:gd name="T109" fmla="*/ T108 w 1095"/>
                <a:gd name="T110" fmla="+- 0 3430 3259"/>
                <a:gd name="T111" fmla="*/ 3430 h 200"/>
                <a:gd name="T112" fmla="+- 0 4167 3271"/>
                <a:gd name="T113" fmla="*/ T112 w 1095"/>
                <a:gd name="T114" fmla="+- 0 3459 3259"/>
                <a:gd name="T115" fmla="*/ 3459 h 200"/>
                <a:gd name="T116" fmla="+- 0 4209 3271"/>
                <a:gd name="T117" fmla="*/ T116 w 1095"/>
                <a:gd name="T118" fmla="+- 0 3425 3259"/>
                <a:gd name="T119" fmla="*/ 3425 h 200"/>
                <a:gd name="T120" fmla="+- 0 4236 3271"/>
                <a:gd name="T121" fmla="*/ T120 w 1095"/>
                <a:gd name="T122" fmla="+- 0 3357 3259"/>
                <a:gd name="T123" fmla="*/ 3357 h 200"/>
                <a:gd name="T124" fmla="+- 0 4264 3271"/>
                <a:gd name="T125" fmla="*/ T124 w 1095"/>
                <a:gd name="T126" fmla="+- 0 3290 3259"/>
                <a:gd name="T127" fmla="*/ 3290 h 200"/>
                <a:gd name="T128" fmla="+- 0 4305 3271"/>
                <a:gd name="T129" fmla="*/ T128 w 1095"/>
                <a:gd name="T130" fmla="+- 0 3259 3259"/>
                <a:gd name="T131" fmla="*/ 3259 h 200"/>
                <a:gd name="T132" fmla="+- 0 4328 3271"/>
                <a:gd name="T133" fmla="*/ T132 w 1095"/>
                <a:gd name="T134" fmla="+- 0 3267 3259"/>
                <a:gd name="T135" fmla="*/ 3267 h 200"/>
                <a:gd name="T136" fmla="+- 0 4345 3271"/>
                <a:gd name="T137" fmla="*/ T136 w 1095"/>
                <a:gd name="T138" fmla="+- 0 3289 3259"/>
                <a:gd name="T139" fmla="*/ 3289 h 200"/>
                <a:gd name="T140" fmla="+- 0 4357 3271"/>
                <a:gd name="T141" fmla="*/ T140 w 1095"/>
                <a:gd name="T142" fmla="+- 0 3319 3259"/>
                <a:gd name="T143" fmla="*/ 3319 h 200"/>
                <a:gd name="T144" fmla="+- 0 4365 3271"/>
                <a:gd name="T145" fmla="*/ T144 w 1095"/>
                <a:gd name="T146" fmla="+- 0 3354 3259"/>
                <a:gd name="T147" fmla="*/ 3354 h 2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Lst>
              <a:rect l="0" t="0" r="r" b="b"/>
              <a:pathLst>
                <a:path w="1095" h="200">
                  <a:moveTo>
                    <a:pt x="0" y="0"/>
                  </a:moveTo>
                  <a:lnTo>
                    <a:pt x="0" y="114"/>
                  </a:lnTo>
                  <a:lnTo>
                    <a:pt x="7" y="173"/>
                  </a:lnTo>
                  <a:lnTo>
                    <a:pt x="28" y="195"/>
                  </a:lnTo>
                  <a:lnTo>
                    <a:pt x="69" y="200"/>
                  </a:lnTo>
                  <a:lnTo>
                    <a:pt x="111" y="170"/>
                  </a:lnTo>
                  <a:lnTo>
                    <a:pt x="139" y="101"/>
                  </a:lnTo>
                  <a:lnTo>
                    <a:pt x="166" y="32"/>
                  </a:lnTo>
                  <a:lnTo>
                    <a:pt x="207" y="0"/>
                  </a:lnTo>
                  <a:lnTo>
                    <a:pt x="248" y="32"/>
                  </a:lnTo>
                  <a:lnTo>
                    <a:pt x="275" y="101"/>
                  </a:lnTo>
                  <a:lnTo>
                    <a:pt x="303" y="169"/>
                  </a:lnTo>
                  <a:lnTo>
                    <a:pt x="345" y="200"/>
                  </a:lnTo>
                  <a:lnTo>
                    <a:pt x="387" y="168"/>
                  </a:lnTo>
                  <a:lnTo>
                    <a:pt x="415" y="100"/>
                  </a:lnTo>
                  <a:lnTo>
                    <a:pt x="442" y="31"/>
                  </a:lnTo>
                  <a:lnTo>
                    <a:pt x="483" y="0"/>
                  </a:lnTo>
                  <a:lnTo>
                    <a:pt x="523" y="32"/>
                  </a:lnTo>
                  <a:lnTo>
                    <a:pt x="551" y="101"/>
                  </a:lnTo>
                  <a:lnTo>
                    <a:pt x="579" y="169"/>
                  </a:lnTo>
                  <a:lnTo>
                    <a:pt x="621" y="200"/>
                  </a:lnTo>
                  <a:lnTo>
                    <a:pt x="662" y="168"/>
                  </a:lnTo>
                  <a:lnTo>
                    <a:pt x="690" y="100"/>
                  </a:lnTo>
                  <a:lnTo>
                    <a:pt x="718" y="31"/>
                  </a:lnTo>
                  <a:lnTo>
                    <a:pt x="758" y="0"/>
                  </a:lnTo>
                  <a:lnTo>
                    <a:pt x="799" y="32"/>
                  </a:lnTo>
                  <a:lnTo>
                    <a:pt x="827" y="102"/>
                  </a:lnTo>
                  <a:lnTo>
                    <a:pt x="854" y="171"/>
                  </a:lnTo>
                  <a:lnTo>
                    <a:pt x="896" y="200"/>
                  </a:lnTo>
                  <a:lnTo>
                    <a:pt x="938" y="166"/>
                  </a:lnTo>
                  <a:lnTo>
                    <a:pt x="965" y="98"/>
                  </a:lnTo>
                  <a:lnTo>
                    <a:pt x="993" y="31"/>
                  </a:lnTo>
                  <a:lnTo>
                    <a:pt x="1034" y="0"/>
                  </a:lnTo>
                  <a:lnTo>
                    <a:pt x="1057" y="8"/>
                  </a:lnTo>
                  <a:lnTo>
                    <a:pt x="1074" y="30"/>
                  </a:lnTo>
                  <a:lnTo>
                    <a:pt x="1086" y="60"/>
                  </a:lnTo>
                  <a:lnTo>
                    <a:pt x="1094" y="95"/>
                  </a:lnTo>
                </a:path>
              </a:pathLst>
            </a:custGeom>
            <a:noFill/>
            <a:ln w="16777">
              <a:solidFill>
                <a:srgbClr val="433E85"/>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42" name="Freeform 176">
              <a:extLst>
                <a:ext uri="{FF2B5EF4-FFF2-40B4-BE49-F238E27FC236}">
                  <a16:creationId xmlns:a16="http://schemas.microsoft.com/office/drawing/2014/main" id="{B881EDAE-784C-4DEE-8CBD-C448C0782FF2}"/>
                </a:ext>
              </a:extLst>
            </p:cNvPr>
            <p:cNvSpPr>
              <a:spLocks/>
            </p:cNvSpPr>
            <p:nvPr/>
          </p:nvSpPr>
          <p:spPr bwMode="auto">
            <a:xfrm>
              <a:off x="3270" y="3259"/>
              <a:ext cx="1097" cy="200"/>
            </a:xfrm>
            <a:custGeom>
              <a:avLst/>
              <a:gdLst>
                <a:gd name="T0" fmla="+- 0 3271 3271"/>
                <a:gd name="T1" fmla="*/ T0 w 1097"/>
                <a:gd name="T2" fmla="+- 0 3459 3260"/>
                <a:gd name="T3" fmla="*/ 3459 h 200"/>
                <a:gd name="T4" fmla="+- 0 3271 3271"/>
                <a:gd name="T5" fmla="*/ T4 w 1097"/>
                <a:gd name="T6" fmla="+- 0 3346 3260"/>
                <a:gd name="T7" fmla="*/ 3346 h 200"/>
                <a:gd name="T8" fmla="+- 0 3278 3271"/>
                <a:gd name="T9" fmla="*/ T8 w 1097"/>
                <a:gd name="T10" fmla="+- 0 3287 3260"/>
                <a:gd name="T11" fmla="*/ 3287 h 200"/>
                <a:gd name="T12" fmla="+- 0 3299 3271"/>
                <a:gd name="T13" fmla="*/ T12 w 1097"/>
                <a:gd name="T14" fmla="+- 0 3265 3260"/>
                <a:gd name="T15" fmla="*/ 3265 h 200"/>
                <a:gd name="T16" fmla="+- 0 3340 3271"/>
                <a:gd name="T17" fmla="*/ T16 w 1097"/>
                <a:gd name="T18" fmla="+- 0 3260 3260"/>
                <a:gd name="T19" fmla="*/ 3260 h 200"/>
                <a:gd name="T20" fmla="+- 0 3382 3271"/>
                <a:gd name="T21" fmla="*/ T20 w 1097"/>
                <a:gd name="T22" fmla="+- 0 3289 3260"/>
                <a:gd name="T23" fmla="*/ 3289 h 200"/>
                <a:gd name="T24" fmla="+- 0 3410 3271"/>
                <a:gd name="T25" fmla="*/ T24 w 1097"/>
                <a:gd name="T26" fmla="+- 0 3358 3260"/>
                <a:gd name="T27" fmla="*/ 3358 h 200"/>
                <a:gd name="T28" fmla="+- 0 3437 3271"/>
                <a:gd name="T29" fmla="*/ T28 w 1097"/>
                <a:gd name="T30" fmla="+- 0 3427 3260"/>
                <a:gd name="T31" fmla="*/ 3427 h 200"/>
                <a:gd name="T32" fmla="+- 0 3478 3271"/>
                <a:gd name="T33" fmla="*/ T32 w 1097"/>
                <a:gd name="T34" fmla="+- 0 3459 3260"/>
                <a:gd name="T35" fmla="*/ 3459 h 200"/>
                <a:gd name="T36" fmla="+- 0 3519 3271"/>
                <a:gd name="T37" fmla="*/ T36 w 1097"/>
                <a:gd name="T38" fmla="+- 0 3428 3260"/>
                <a:gd name="T39" fmla="*/ 3428 h 200"/>
                <a:gd name="T40" fmla="+- 0 3546 3271"/>
                <a:gd name="T41" fmla="*/ T40 w 1097"/>
                <a:gd name="T42" fmla="+- 0 3359 3260"/>
                <a:gd name="T43" fmla="*/ 3359 h 200"/>
                <a:gd name="T44" fmla="+- 0 3574 3271"/>
                <a:gd name="T45" fmla="*/ T44 w 1097"/>
                <a:gd name="T46" fmla="+- 0 3290 3260"/>
                <a:gd name="T47" fmla="*/ 3290 h 200"/>
                <a:gd name="T48" fmla="+- 0 3616 3271"/>
                <a:gd name="T49" fmla="*/ T48 w 1097"/>
                <a:gd name="T50" fmla="+- 0 3260 3260"/>
                <a:gd name="T51" fmla="*/ 3260 h 200"/>
                <a:gd name="T52" fmla="+- 0 3658 3271"/>
                <a:gd name="T53" fmla="*/ T52 w 1097"/>
                <a:gd name="T54" fmla="+- 0 3291 3260"/>
                <a:gd name="T55" fmla="*/ 3291 h 200"/>
                <a:gd name="T56" fmla="+- 0 3686 3271"/>
                <a:gd name="T57" fmla="*/ T56 w 1097"/>
                <a:gd name="T58" fmla="+- 0 3360 3260"/>
                <a:gd name="T59" fmla="*/ 3360 h 200"/>
                <a:gd name="T60" fmla="+- 0 3713 3271"/>
                <a:gd name="T61" fmla="*/ T60 w 1097"/>
                <a:gd name="T62" fmla="+- 0 3428 3260"/>
                <a:gd name="T63" fmla="*/ 3428 h 200"/>
                <a:gd name="T64" fmla="+- 0 3754 3271"/>
                <a:gd name="T65" fmla="*/ T64 w 1097"/>
                <a:gd name="T66" fmla="+- 0 3459 3260"/>
                <a:gd name="T67" fmla="*/ 3459 h 200"/>
                <a:gd name="T68" fmla="+- 0 3794 3271"/>
                <a:gd name="T69" fmla="*/ T68 w 1097"/>
                <a:gd name="T70" fmla="+- 0 3428 3260"/>
                <a:gd name="T71" fmla="*/ 3428 h 200"/>
                <a:gd name="T72" fmla="+- 0 3822 3271"/>
                <a:gd name="T73" fmla="*/ T72 w 1097"/>
                <a:gd name="T74" fmla="+- 0 3359 3260"/>
                <a:gd name="T75" fmla="*/ 3359 h 200"/>
                <a:gd name="T76" fmla="+- 0 3850 3271"/>
                <a:gd name="T77" fmla="*/ T76 w 1097"/>
                <a:gd name="T78" fmla="+- 0 3290 3260"/>
                <a:gd name="T79" fmla="*/ 3290 h 200"/>
                <a:gd name="T80" fmla="+- 0 3892 3271"/>
                <a:gd name="T81" fmla="*/ T80 w 1097"/>
                <a:gd name="T82" fmla="+- 0 3260 3260"/>
                <a:gd name="T83" fmla="*/ 3260 h 200"/>
                <a:gd name="T84" fmla="+- 0 3933 3271"/>
                <a:gd name="T85" fmla="*/ T84 w 1097"/>
                <a:gd name="T86" fmla="+- 0 3291 3260"/>
                <a:gd name="T87" fmla="*/ 3291 h 200"/>
                <a:gd name="T88" fmla="+- 0 3961 3271"/>
                <a:gd name="T89" fmla="*/ T88 w 1097"/>
                <a:gd name="T90" fmla="+- 0 3360 3260"/>
                <a:gd name="T91" fmla="*/ 3360 h 200"/>
                <a:gd name="T92" fmla="+- 0 3989 3271"/>
                <a:gd name="T93" fmla="*/ T92 w 1097"/>
                <a:gd name="T94" fmla="+- 0 3428 3260"/>
                <a:gd name="T95" fmla="*/ 3428 h 200"/>
                <a:gd name="T96" fmla="+- 0 4029 3271"/>
                <a:gd name="T97" fmla="*/ T96 w 1097"/>
                <a:gd name="T98" fmla="+- 0 3459 3260"/>
                <a:gd name="T99" fmla="*/ 3459 h 200"/>
                <a:gd name="T100" fmla="+- 0 4070 3271"/>
                <a:gd name="T101" fmla="*/ T100 w 1097"/>
                <a:gd name="T102" fmla="+- 0 3427 3260"/>
                <a:gd name="T103" fmla="*/ 3427 h 200"/>
                <a:gd name="T104" fmla="+- 0 4098 3271"/>
                <a:gd name="T105" fmla="*/ T104 w 1097"/>
                <a:gd name="T106" fmla="+- 0 3357 3260"/>
                <a:gd name="T107" fmla="*/ 3357 h 200"/>
                <a:gd name="T108" fmla="+- 0 4125 3271"/>
                <a:gd name="T109" fmla="*/ T108 w 1097"/>
                <a:gd name="T110" fmla="+- 0 3288 3260"/>
                <a:gd name="T111" fmla="*/ 3288 h 200"/>
                <a:gd name="T112" fmla="+- 0 4167 3271"/>
                <a:gd name="T113" fmla="*/ T112 w 1097"/>
                <a:gd name="T114" fmla="+- 0 3260 3260"/>
                <a:gd name="T115" fmla="*/ 3260 h 200"/>
                <a:gd name="T116" fmla="+- 0 4209 3271"/>
                <a:gd name="T117" fmla="*/ T116 w 1097"/>
                <a:gd name="T118" fmla="+- 0 3293 3260"/>
                <a:gd name="T119" fmla="*/ 3293 h 200"/>
                <a:gd name="T120" fmla="+- 0 4236 3271"/>
                <a:gd name="T121" fmla="*/ T120 w 1097"/>
                <a:gd name="T122" fmla="+- 0 3361 3260"/>
                <a:gd name="T123" fmla="*/ 3361 h 200"/>
                <a:gd name="T124" fmla="+- 0 4264 3271"/>
                <a:gd name="T125" fmla="*/ T124 w 1097"/>
                <a:gd name="T126" fmla="+- 0 3429 3260"/>
                <a:gd name="T127" fmla="*/ 3429 h 200"/>
                <a:gd name="T128" fmla="+- 0 4305 3271"/>
                <a:gd name="T129" fmla="*/ T128 w 1097"/>
                <a:gd name="T130" fmla="+- 0 3459 3260"/>
                <a:gd name="T131" fmla="*/ 3459 h 200"/>
                <a:gd name="T132" fmla="+- 0 4329 3271"/>
                <a:gd name="T133" fmla="*/ T132 w 1097"/>
                <a:gd name="T134" fmla="+- 0 3450 3260"/>
                <a:gd name="T135" fmla="*/ 3450 h 200"/>
                <a:gd name="T136" fmla="+- 0 4347 3271"/>
                <a:gd name="T137" fmla="*/ T136 w 1097"/>
                <a:gd name="T138" fmla="+- 0 3426 3260"/>
                <a:gd name="T139" fmla="*/ 3426 h 200"/>
                <a:gd name="T140" fmla="+- 0 4359 3271"/>
                <a:gd name="T141" fmla="*/ T140 w 1097"/>
                <a:gd name="T142" fmla="+- 0 3393 3260"/>
                <a:gd name="T143" fmla="*/ 3393 h 200"/>
                <a:gd name="T144" fmla="+- 0 4367 3271"/>
                <a:gd name="T145" fmla="*/ T144 w 1097"/>
                <a:gd name="T146" fmla="+- 0 3355 3260"/>
                <a:gd name="T147" fmla="*/ 3355 h 2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Lst>
              <a:rect l="0" t="0" r="r" b="b"/>
              <a:pathLst>
                <a:path w="1097" h="200">
                  <a:moveTo>
                    <a:pt x="0" y="199"/>
                  </a:moveTo>
                  <a:lnTo>
                    <a:pt x="0" y="86"/>
                  </a:lnTo>
                  <a:lnTo>
                    <a:pt x="7" y="27"/>
                  </a:lnTo>
                  <a:lnTo>
                    <a:pt x="28" y="5"/>
                  </a:lnTo>
                  <a:lnTo>
                    <a:pt x="69" y="0"/>
                  </a:lnTo>
                  <a:lnTo>
                    <a:pt x="111" y="29"/>
                  </a:lnTo>
                  <a:lnTo>
                    <a:pt x="139" y="98"/>
                  </a:lnTo>
                  <a:lnTo>
                    <a:pt x="166" y="167"/>
                  </a:lnTo>
                  <a:lnTo>
                    <a:pt x="207" y="199"/>
                  </a:lnTo>
                  <a:lnTo>
                    <a:pt x="248" y="168"/>
                  </a:lnTo>
                  <a:lnTo>
                    <a:pt x="275" y="99"/>
                  </a:lnTo>
                  <a:lnTo>
                    <a:pt x="303" y="30"/>
                  </a:lnTo>
                  <a:lnTo>
                    <a:pt x="345" y="0"/>
                  </a:lnTo>
                  <a:lnTo>
                    <a:pt x="387" y="31"/>
                  </a:lnTo>
                  <a:lnTo>
                    <a:pt x="415" y="100"/>
                  </a:lnTo>
                  <a:lnTo>
                    <a:pt x="442" y="168"/>
                  </a:lnTo>
                  <a:lnTo>
                    <a:pt x="483" y="199"/>
                  </a:lnTo>
                  <a:lnTo>
                    <a:pt x="523" y="168"/>
                  </a:lnTo>
                  <a:lnTo>
                    <a:pt x="551" y="99"/>
                  </a:lnTo>
                  <a:lnTo>
                    <a:pt x="579" y="30"/>
                  </a:lnTo>
                  <a:lnTo>
                    <a:pt x="621" y="0"/>
                  </a:lnTo>
                  <a:lnTo>
                    <a:pt x="662" y="31"/>
                  </a:lnTo>
                  <a:lnTo>
                    <a:pt x="690" y="100"/>
                  </a:lnTo>
                  <a:lnTo>
                    <a:pt x="718" y="168"/>
                  </a:lnTo>
                  <a:lnTo>
                    <a:pt x="758" y="199"/>
                  </a:lnTo>
                  <a:lnTo>
                    <a:pt x="799" y="167"/>
                  </a:lnTo>
                  <a:lnTo>
                    <a:pt x="827" y="97"/>
                  </a:lnTo>
                  <a:lnTo>
                    <a:pt x="854" y="28"/>
                  </a:lnTo>
                  <a:lnTo>
                    <a:pt x="896" y="0"/>
                  </a:lnTo>
                  <a:lnTo>
                    <a:pt x="938" y="33"/>
                  </a:lnTo>
                  <a:lnTo>
                    <a:pt x="965" y="101"/>
                  </a:lnTo>
                  <a:lnTo>
                    <a:pt x="993" y="169"/>
                  </a:lnTo>
                  <a:lnTo>
                    <a:pt x="1034" y="199"/>
                  </a:lnTo>
                  <a:lnTo>
                    <a:pt x="1058" y="190"/>
                  </a:lnTo>
                  <a:lnTo>
                    <a:pt x="1076" y="166"/>
                  </a:lnTo>
                  <a:lnTo>
                    <a:pt x="1088" y="133"/>
                  </a:lnTo>
                  <a:lnTo>
                    <a:pt x="1096" y="95"/>
                  </a:lnTo>
                </a:path>
              </a:pathLst>
            </a:custGeom>
            <a:noFill/>
            <a:ln w="16777">
              <a:solidFill>
                <a:srgbClr val="433E85"/>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43" name="Picture 42">
              <a:extLst>
                <a:ext uri="{FF2B5EF4-FFF2-40B4-BE49-F238E27FC236}">
                  <a16:creationId xmlns:a16="http://schemas.microsoft.com/office/drawing/2014/main" id="{96B80E54-175B-4ED3-ABA6-2C5276C5C8C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20" y="1142"/>
              <a:ext cx="274" cy="326"/>
            </a:xfrm>
            <a:prstGeom prst="rect">
              <a:avLst/>
            </a:prstGeom>
            <a:noFill/>
            <a:extLst>
              <a:ext uri="{909E8E84-426E-40DD-AFC4-6F175D3DCCD1}">
                <a14:hiddenFill xmlns:a14="http://schemas.microsoft.com/office/drawing/2010/main">
                  <a:solidFill>
                    <a:srgbClr val="FFFFFF"/>
                  </a:solidFill>
                </a14:hiddenFill>
              </a:ext>
            </a:extLst>
          </p:spPr>
        </p:pic>
        <p:cxnSp>
          <p:nvCxnSpPr>
            <p:cNvPr id="44" name="Line 178">
              <a:extLst>
                <a:ext uri="{FF2B5EF4-FFF2-40B4-BE49-F238E27FC236}">
                  <a16:creationId xmlns:a16="http://schemas.microsoft.com/office/drawing/2014/main" id="{A7119A55-E03C-476B-9F29-19179B9D7D17}"/>
                </a:ext>
              </a:extLst>
            </p:cNvPr>
            <p:cNvCxnSpPr>
              <a:cxnSpLocks noChangeShapeType="1"/>
            </p:cNvCxnSpPr>
            <p:nvPr/>
          </p:nvCxnSpPr>
          <p:spPr bwMode="auto">
            <a:xfrm>
              <a:off x="6740" y="1406"/>
              <a:ext cx="0" cy="44"/>
            </a:xfrm>
            <a:prstGeom prst="line">
              <a:avLst/>
            </a:prstGeom>
            <a:noFill/>
            <a:ln w="11189">
              <a:solidFill>
                <a:srgbClr val="231F20"/>
              </a:solidFill>
              <a:round/>
              <a:headEnd/>
              <a:tailEnd/>
            </a:ln>
            <a:extLst>
              <a:ext uri="{909E8E84-426E-40DD-AFC4-6F175D3DCCD1}">
                <a14:hiddenFill xmlns:a14="http://schemas.microsoft.com/office/drawing/2010/main">
                  <a:noFill/>
                </a14:hiddenFill>
              </a:ext>
            </a:extLst>
          </p:spPr>
        </p:cxnSp>
        <p:sp>
          <p:nvSpPr>
            <p:cNvPr id="45" name="Freeform 179">
              <a:extLst>
                <a:ext uri="{FF2B5EF4-FFF2-40B4-BE49-F238E27FC236}">
                  <a16:creationId xmlns:a16="http://schemas.microsoft.com/office/drawing/2014/main" id="{91A17D01-E1A4-4CD0-AECE-862E9AA26173}"/>
                </a:ext>
              </a:extLst>
            </p:cNvPr>
            <p:cNvSpPr>
              <a:spLocks/>
            </p:cNvSpPr>
            <p:nvPr/>
          </p:nvSpPr>
          <p:spPr bwMode="auto">
            <a:xfrm>
              <a:off x="6695" y="1303"/>
              <a:ext cx="89" cy="111"/>
            </a:xfrm>
            <a:custGeom>
              <a:avLst/>
              <a:gdLst>
                <a:gd name="T0" fmla="+- 0 6740 6696"/>
                <a:gd name="T1" fmla="*/ T0 w 89"/>
                <a:gd name="T2" fmla="+- 0 1304 1304"/>
                <a:gd name="T3" fmla="*/ 1304 h 111"/>
                <a:gd name="T4" fmla="+- 0 6696 6696"/>
                <a:gd name="T5" fmla="*/ T4 w 89"/>
                <a:gd name="T6" fmla="+- 0 1414 1304"/>
                <a:gd name="T7" fmla="*/ 1414 h 111"/>
                <a:gd name="T8" fmla="+- 0 6784 6696"/>
                <a:gd name="T9" fmla="*/ T8 w 89"/>
                <a:gd name="T10" fmla="+- 0 1414 1304"/>
                <a:gd name="T11" fmla="*/ 1414 h 111"/>
                <a:gd name="T12" fmla="+- 0 6740 6696"/>
                <a:gd name="T13" fmla="*/ T12 w 89"/>
                <a:gd name="T14" fmla="+- 0 1304 1304"/>
                <a:gd name="T15" fmla="*/ 1304 h 111"/>
              </a:gdLst>
              <a:ahLst/>
              <a:cxnLst>
                <a:cxn ang="0">
                  <a:pos x="T1" y="T3"/>
                </a:cxn>
                <a:cxn ang="0">
                  <a:pos x="T5" y="T7"/>
                </a:cxn>
                <a:cxn ang="0">
                  <a:pos x="T9" y="T11"/>
                </a:cxn>
                <a:cxn ang="0">
                  <a:pos x="T13" y="T15"/>
                </a:cxn>
              </a:cxnLst>
              <a:rect l="0" t="0" r="r" b="b"/>
              <a:pathLst>
                <a:path w="89" h="111">
                  <a:moveTo>
                    <a:pt x="44" y="0"/>
                  </a:moveTo>
                  <a:lnTo>
                    <a:pt x="0" y="110"/>
                  </a:lnTo>
                  <a:lnTo>
                    <a:pt x="88" y="110"/>
                  </a:lnTo>
                  <a:lnTo>
                    <a:pt x="44"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pic>
          <p:nvPicPr>
            <p:cNvPr id="46" name="Picture 45">
              <a:extLst>
                <a:ext uri="{FF2B5EF4-FFF2-40B4-BE49-F238E27FC236}">
                  <a16:creationId xmlns:a16="http://schemas.microsoft.com/office/drawing/2014/main" id="{F7E479B4-70D2-404E-8770-9ED65FAB2D4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95" y="2940"/>
              <a:ext cx="326" cy="274"/>
            </a:xfrm>
            <a:prstGeom prst="rect">
              <a:avLst/>
            </a:prstGeom>
            <a:noFill/>
            <a:extLst>
              <a:ext uri="{909E8E84-426E-40DD-AFC4-6F175D3DCCD1}">
                <a14:hiddenFill xmlns:a14="http://schemas.microsoft.com/office/drawing/2010/main">
                  <a:solidFill>
                    <a:srgbClr val="FFFFFF"/>
                  </a:solidFill>
                </a14:hiddenFill>
              </a:ext>
            </a:extLst>
          </p:spPr>
        </p:pic>
        <p:sp>
          <p:nvSpPr>
            <p:cNvPr id="47" name="Freeform 181">
              <a:extLst>
                <a:ext uri="{FF2B5EF4-FFF2-40B4-BE49-F238E27FC236}">
                  <a16:creationId xmlns:a16="http://schemas.microsoft.com/office/drawing/2014/main" id="{C3AFC28A-E5AC-49A0-A466-A8012FEEE544}"/>
                </a:ext>
              </a:extLst>
            </p:cNvPr>
            <p:cNvSpPr>
              <a:spLocks/>
            </p:cNvSpPr>
            <p:nvPr/>
          </p:nvSpPr>
          <p:spPr bwMode="auto">
            <a:xfrm>
              <a:off x="2962" y="820"/>
              <a:ext cx="551" cy="546"/>
            </a:xfrm>
            <a:custGeom>
              <a:avLst/>
              <a:gdLst>
                <a:gd name="T0" fmla="+- 0 2962 2962"/>
                <a:gd name="T1" fmla="*/ T0 w 551"/>
                <a:gd name="T2" fmla="+- 0 830 820"/>
                <a:gd name="T3" fmla="*/ 830 h 546"/>
                <a:gd name="T4" fmla="+- 0 3272 2962"/>
                <a:gd name="T5" fmla="*/ T4 w 551"/>
                <a:gd name="T6" fmla="+- 0 820 820"/>
                <a:gd name="T7" fmla="*/ 820 h 546"/>
                <a:gd name="T8" fmla="+- 0 3432 2962"/>
                <a:gd name="T9" fmla="*/ T8 w 551"/>
                <a:gd name="T10" fmla="+- 0 873 820"/>
                <a:gd name="T11" fmla="*/ 873 h 546"/>
                <a:gd name="T12" fmla="+- 0 3496 2962"/>
                <a:gd name="T13" fmla="*/ T12 w 551"/>
                <a:gd name="T14" fmla="+- 0 1038 820"/>
                <a:gd name="T15" fmla="*/ 1038 h 546"/>
                <a:gd name="T16" fmla="+- 0 3513 2962"/>
                <a:gd name="T17" fmla="*/ T16 w 551"/>
                <a:gd name="T18" fmla="+- 0 1366 820"/>
                <a:gd name="T19" fmla="*/ 1366 h 546"/>
              </a:gdLst>
              <a:ahLst/>
              <a:cxnLst>
                <a:cxn ang="0">
                  <a:pos x="T1" y="T3"/>
                </a:cxn>
                <a:cxn ang="0">
                  <a:pos x="T5" y="T7"/>
                </a:cxn>
                <a:cxn ang="0">
                  <a:pos x="T9" y="T11"/>
                </a:cxn>
                <a:cxn ang="0">
                  <a:pos x="T13" y="T15"/>
                </a:cxn>
                <a:cxn ang="0">
                  <a:pos x="T17" y="T19"/>
                </a:cxn>
              </a:cxnLst>
              <a:rect l="0" t="0" r="r" b="b"/>
              <a:pathLst>
                <a:path w="551" h="546">
                  <a:moveTo>
                    <a:pt x="0" y="10"/>
                  </a:moveTo>
                  <a:lnTo>
                    <a:pt x="310" y="0"/>
                  </a:lnTo>
                  <a:lnTo>
                    <a:pt x="470" y="53"/>
                  </a:lnTo>
                  <a:lnTo>
                    <a:pt x="534" y="218"/>
                  </a:lnTo>
                  <a:lnTo>
                    <a:pt x="551" y="546"/>
                  </a:lnTo>
                </a:path>
              </a:pathLst>
            </a:custGeom>
            <a:noFill/>
            <a:ln w="11189">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48" name="Freeform 182">
              <a:extLst>
                <a:ext uri="{FF2B5EF4-FFF2-40B4-BE49-F238E27FC236}">
                  <a16:creationId xmlns:a16="http://schemas.microsoft.com/office/drawing/2014/main" id="{AC5E6A06-315D-4B02-9F66-D502FC7612E1}"/>
                </a:ext>
              </a:extLst>
            </p:cNvPr>
            <p:cNvSpPr>
              <a:spLocks/>
            </p:cNvSpPr>
            <p:nvPr/>
          </p:nvSpPr>
          <p:spPr bwMode="auto">
            <a:xfrm>
              <a:off x="3469" y="1356"/>
              <a:ext cx="89" cy="112"/>
            </a:xfrm>
            <a:custGeom>
              <a:avLst/>
              <a:gdLst>
                <a:gd name="T0" fmla="+- 0 3557 3469"/>
                <a:gd name="T1" fmla="*/ T0 w 89"/>
                <a:gd name="T2" fmla="+- 0 1357 1357"/>
                <a:gd name="T3" fmla="*/ 1357 h 112"/>
                <a:gd name="T4" fmla="+- 0 3469 3469"/>
                <a:gd name="T5" fmla="*/ T4 w 89"/>
                <a:gd name="T6" fmla="+- 0 1360 1357"/>
                <a:gd name="T7" fmla="*/ 1360 h 112"/>
                <a:gd name="T8" fmla="+- 0 3517 3469"/>
                <a:gd name="T9" fmla="*/ T8 w 89"/>
                <a:gd name="T10" fmla="+- 0 1468 1357"/>
                <a:gd name="T11" fmla="*/ 1468 h 112"/>
                <a:gd name="T12" fmla="+- 0 3557 3469"/>
                <a:gd name="T13" fmla="*/ T12 w 89"/>
                <a:gd name="T14" fmla="+- 0 1357 1357"/>
                <a:gd name="T15" fmla="*/ 1357 h 112"/>
              </a:gdLst>
              <a:ahLst/>
              <a:cxnLst>
                <a:cxn ang="0">
                  <a:pos x="T1" y="T3"/>
                </a:cxn>
                <a:cxn ang="0">
                  <a:pos x="T5" y="T7"/>
                </a:cxn>
                <a:cxn ang="0">
                  <a:pos x="T9" y="T11"/>
                </a:cxn>
                <a:cxn ang="0">
                  <a:pos x="T13" y="T15"/>
                </a:cxn>
              </a:cxnLst>
              <a:rect l="0" t="0" r="r" b="b"/>
              <a:pathLst>
                <a:path w="89" h="112">
                  <a:moveTo>
                    <a:pt x="88" y="0"/>
                  </a:moveTo>
                  <a:lnTo>
                    <a:pt x="0" y="3"/>
                  </a:lnTo>
                  <a:lnTo>
                    <a:pt x="48" y="111"/>
                  </a:lnTo>
                  <a:lnTo>
                    <a:pt x="8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pic>
          <p:nvPicPr>
            <p:cNvPr id="49" name="Picture 48">
              <a:extLst>
                <a:ext uri="{FF2B5EF4-FFF2-40B4-BE49-F238E27FC236}">
                  <a16:creationId xmlns:a16="http://schemas.microsoft.com/office/drawing/2014/main" id="{C16380B4-439A-45FE-9B57-A177B8721D6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52" y="703"/>
              <a:ext cx="269" cy="193"/>
            </a:xfrm>
            <a:prstGeom prst="rect">
              <a:avLst/>
            </a:prstGeom>
            <a:noFill/>
            <a:extLst>
              <a:ext uri="{909E8E84-426E-40DD-AFC4-6F175D3DCCD1}">
                <a14:hiddenFill xmlns:a14="http://schemas.microsoft.com/office/drawing/2010/main">
                  <a:solidFill>
                    <a:srgbClr val="FFFFFF"/>
                  </a:solidFill>
                </a14:hiddenFill>
              </a:ext>
            </a:extLst>
          </p:spPr>
        </p:pic>
        <p:cxnSp>
          <p:nvCxnSpPr>
            <p:cNvPr id="50" name="Line 184">
              <a:extLst>
                <a:ext uri="{FF2B5EF4-FFF2-40B4-BE49-F238E27FC236}">
                  <a16:creationId xmlns:a16="http://schemas.microsoft.com/office/drawing/2014/main" id="{5097563B-A0E6-48C4-8FCF-0E936115B3DD}"/>
                </a:ext>
              </a:extLst>
            </p:cNvPr>
            <p:cNvCxnSpPr>
              <a:cxnSpLocks noChangeShapeType="1"/>
            </p:cNvCxnSpPr>
            <p:nvPr/>
          </p:nvCxnSpPr>
          <p:spPr bwMode="auto">
            <a:xfrm>
              <a:off x="3353" y="2325"/>
              <a:ext cx="326" cy="0"/>
            </a:xfrm>
            <a:prstGeom prst="line">
              <a:avLst/>
            </a:prstGeom>
            <a:noFill/>
            <a:ln w="69216">
              <a:solidFill>
                <a:srgbClr val="7772A7"/>
              </a:solidFill>
              <a:round/>
              <a:headEnd/>
              <a:tailEnd/>
            </a:ln>
            <a:extLst>
              <a:ext uri="{909E8E84-426E-40DD-AFC4-6F175D3DCCD1}">
                <a14:hiddenFill xmlns:a14="http://schemas.microsoft.com/office/drawing/2010/main">
                  <a:noFill/>
                </a14:hiddenFill>
              </a:ext>
            </a:extLst>
          </p:spPr>
        </p:cxnSp>
        <p:sp>
          <p:nvSpPr>
            <p:cNvPr id="51" name="Rectangle 50">
              <a:extLst>
                <a:ext uri="{FF2B5EF4-FFF2-40B4-BE49-F238E27FC236}">
                  <a16:creationId xmlns:a16="http://schemas.microsoft.com/office/drawing/2014/main" id="{32DE4B32-1A67-4C1A-99A5-42F9C3F88592}"/>
                </a:ext>
              </a:extLst>
            </p:cNvPr>
            <p:cNvSpPr>
              <a:spLocks noChangeArrowheads="1"/>
            </p:cNvSpPr>
            <p:nvPr/>
          </p:nvSpPr>
          <p:spPr bwMode="auto">
            <a:xfrm>
              <a:off x="3352" y="2270"/>
              <a:ext cx="327" cy="109"/>
            </a:xfrm>
            <a:prstGeom prst="rect">
              <a:avLst/>
            </a:prstGeom>
            <a:noFill/>
            <a:ln w="11189">
              <a:solidFill>
                <a:srgbClr val="231F2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52" name="Line 186">
              <a:extLst>
                <a:ext uri="{FF2B5EF4-FFF2-40B4-BE49-F238E27FC236}">
                  <a16:creationId xmlns:a16="http://schemas.microsoft.com/office/drawing/2014/main" id="{81BA68C2-98AB-4E33-BA53-9D0F67ABC760}"/>
                </a:ext>
              </a:extLst>
            </p:cNvPr>
            <p:cNvCxnSpPr>
              <a:cxnSpLocks noChangeShapeType="1"/>
            </p:cNvCxnSpPr>
            <p:nvPr/>
          </p:nvCxnSpPr>
          <p:spPr bwMode="auto">
            <a:xfrm>
              <a:off x="6740" y="1712"/>
              <a:ext cx="0" cy="0"/>
            </a:xfrm>
            <a:prstGeom prst="line">
              <a:avLst/>
            </a:prstGeom>
            <a:noFill/>
            <a:ln w="11189">
              <a:solidFill>
                <a:srgbClr val="231F20"/>
              </a:solidFill>
              <a:round/>
              <a:headEnd/>
              <a:tailEnd/>
            </a:ln>
            <a:extLst>
              <a:ext uri="{909E8E84-426E-40DD-AFC4-6F175D3DCCD1}">
                <a14:hiddenFill xmlns:a14="http://schemas.microsoft.com/office/drawing/2010/main">
                  <a:noFill/>
                </a14:hiddenFill>
              </a:ext>
            </a:extLst>
          </p:spPr>
        </p:cxnSp>
        <p:sp>
          <p:nvSpPr>
            <p:cNvPr id="53" name="Freeform 187">
              <a:extLst>
                <a:ext uri="{FF2B5EF4-FFF2-40B4-BE49-F238E27FC236}">
                  <a16:creationId xmlns:a16="http://schemas.microsoft.com/office/drawing/2014/main" id="{702747F8-78A7-4560-8E85-36F054031C08}"/>
                </a:ext>
              </a:extLst>
            </p:cNvPr>
            <p:cNvSpPr>
              <a:spLocks/>
            </p:cNvSpPr>
            <p:nvPr/>
          </p:nvSpPr>
          <p:spPr bwMode="auto">
            <a:xfrm>
              <a:off x="6695" y="1704"/>
              <a:ext cx="89" cy="111"/>
            </a:xfrm>
            <a:custGeom>
              <a:avLst/>
              <a:gdLst>
                <a:gd name="T0" fmla="+- 0 6784 6696"/>
                <a:gd name="T1" fmla="*/ T0 w 89"/>
                <a:gd name="T2" fmla="+- 0 1705 1705"/>
                <a:gd name="T3" fmla="*/ 1705 h 111"/>
                <a:gd name="T4" fmla="+- 0 6696 6696"/>
                <a:gd name="T5" fmla="*/ T4 w 89"/>
                <a:gd name="T6" fmla="+- 0 1705 1705"/>
                <a:gd name="T7" fmla="*/ 1705 h 111"/>
                <a:gd name="T8" fmla="+- 0 6740 6696"/>
                <a:gd name="T9" fmla="*/ T8 w 89"/>
                <a:gd name="T10" fmla="+- 0 1815 1705"/>
                <a:gd name="T11" fmla="*/ 1815 h 111"/>
                <a:gd name="T12" fmla="+- 0 6784 6696"/>
                <a:gd name="T13" fmla="*/ T12 w 89"/>
                <a:gd name="T14" fmla="+- 0 1705 1705"/>
                <a:gd name="T15" fmla="*/ 1705 h 111"/>
              </a:gdLst>
              <a:ahLst/>
              <a:cxnLst>
                <a:cxn ang="0">
                  <a:pos x="T1" y="T3"/>
                </a:cxn>
                <a:cxn ang="0">
                  <a:pos x="T5" y="T7"/>
                </a:cxn>
                <a:cxn ang="0">
                  <a:pos x="T9" y="T11"/>
                </a:cxn>
                <a:cxn ang="0">
                  <a:pos x="T13" y="T15"/>
                </a:cxn>
              </a:cxnLst>
              <a:rect l="0" t="0" r="r" b="b"/>
              <a:pathLst>
                <a:path w="89" h="111">
                  <a:moveTo>
                    <a:pt x="88" y="0"/>
                  </a:moveTo>
                  <a:lnTo>
                    <a:pt x="0" y="0"/>
                  </a:lnTo>
                  <a:lnTo>
                    <a:pt x="44" y="110"/>
                  </a:lnTo>
                  <a:lnTo>
                    <a:pt x="8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cxnSp>
          <p:nvCxnSpPr>
            <p:cNvPr id="54" name="Line 188">
              <a:extLst>
                <a:ext uri="{FF2B5EF4-FFF2-40B4-BE49-F238E27FC236}">
                  <a16:creationId xmlns:a16="http://schemas.microsoft.com/office/drawing/2014/main" id="{2108B002-F24C-4A73-BB82-78FB976CA783}"/>
                </a:ext>
              </a:extLst>
            </p:cNvPr>
            <p:cNvCxnSpPr>
              <a:cxnSpLocks noChangeShapeType="1"/>
            </p:cNvCxnSpPr>
            <p:nvPr/>
          </p:nvCxnSpPr>
          <p:spPr bwMode="auto">
            <a:xfrm>
              <a:off x="6740" y="1539"/>
              <a:ext cx="0" cy="0"/>
            </a:xfrm>
            <a:prstGeom prst="line">
              <a:avLst/>
            </a:prstGeom>
            <a:noFill/>
            <a:ln w="11189">
              <a:solidFill>
                <a:srgbClr val="231F20"/>
              </a:solidFill>
              <a:round/>
              <a:headEnd/>
              <a:tailEnd/>
            </a:ln>
            <a:extLst>
              <a:ext uri="{909E8E84-426E-40DD-AFC4-6F175D3DCCD1}">
                <a14:hiddenFill xmlns:a14="http://schemas.microsoft.com/office/drawing/2010/main">
                  <a:noFill/>
                </a14:hiddenFill>
              </a:ext>
            </a:extLst>
          </p:spPr>
        </p:cxnSp>
        <p:sp>
          <p:nvSpPr>
            <p:cNvPr id="55" name="Freeform 189">
              <a:extLst>
                <a:ext uri="{FF2B5EF4-FFF2-40B4-BE49-F238E27FC236}">
                  <a16:creationId xmlns:a16="http://schemas.microsoft.com/office/drawing/2014/main" id="{A2823AA9-B4F5-4605-BE59-D7F83AF40ECF}"/>
                </a:ext>
              </a:extLst>
            </p:cNvPr>
            <p:cNvSpPr>
              <a:spLocks/>
            </p:cNvSpPr>
            <p:nvPr/>
          </p:nvSpPr>
          <p:spPr bwMode="auto">
            <a:xfrm>
              <a:off x="6695" y="1532"/>
              <a:ext cx="89" cy="111"/>
            </a:xfrm>
            <a:custGeom>
              <a:avLst/>
              <a:gdLst>
                <a:gd name="T0" fmla="+- 0 6784 6696"/>
                <a:gd name="T1" fmla="*/ T0 w 89"/>
                <a:gd name="T2" fmla="+- 0 1532 1532"/>
                <a:gd name="T3" fmla="*/ 1532 h 111"/>
                <a:gd name="T4" fmla="+- 0 6696 6696"/>
                <a:gd name="T5" fmla="*/ T4 w 89"/>
                <a:gd name="T6" fmla="+- 0 1532 1532"/>
                <a:gd name="T7" fmla="*/ 1532 h 111"/>
                <a:gd name="T8" fmla="+- 0 6740 6696"/>
                <a:gd name="T9" fmla="*/ T8 w 89"/>
                <a:gd name="T10" fmla="+- 0 1642 1532"/>
                <a:gd name="T11" fmla="*/ 1642 h 111"/>
                <a:gd name="T12" fmla="+- 0 6784 6696"/>
                <a:gd name="T13" fmla="*/ T12 w 89"/>
                <a:gd name="T14" fmla="+- 0 1532 1532"/>
                <a:gd name="T15" fmla="*/ 1532 h 111"/>
              </a:gdLst>
              <a:ahLst/>
              <a:cxnLst>
                <a:cxn ang="0">
                  <a:pos x="T1" y="T3"/>
                </a:cxn>
                <a:cxn ang="0">
                  <a:pos x="T5" y="T7"/>
                </a:cxn>
                <a:cxn ang="0">
                  <a:pos x="T9" y="T11"/>
                </a:cxn>
                <a:cxn ang="0">
                  <a:pos x="T13" y="T15"/>
                </a:cxn>
              </a:cxnLst>
              <a:rect l="0" t="0" r="r" b="b"/>
              <a:pathLst>
                <a:path w="89" h="111">
                  <a:moveTo>
                    <a:pt x="88" y="0"/>
                  </a:moveTo>
                  <a:lnTo>
                    <a:pt x="0" y="0"/>
                  </a:lnTo>
                  <a:lnTo>
                    <a:pt x="44" y="110"/>
                  </a:lnTo>
                  <a:lnTo>
                    <a:pt x="8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cxnSp>
          <p:nvCxnSpPr>
            <p:cNvPr id="56" name="Line 190">
              <a:extLst>
                <a:ext uri="{FF2B5EF4-FFF2-40B4-BE49-F238E27FC236}">
                  <a16:creationId xmlns:a16="http://schemas.microsoft.com/office/drawing/2014/main" id="{F7DA503C-58BD-4BC6-80C3-CE48F533CBCE}"/>
                </a:ext>
              </a:extLst>
            </p:cNvPr>
            <p:cNvCxnSpPr>
              <a:cxnSpLocks noChangeShapeType="1"/>
            </p:cNvCxnSpPr>
            <p:nvPr/>
          </p:nvCxnSpPr>
          <p:spPr bwMode="auto">
            <a:xfrm>
              <a:off x="6740" y="2892"/>
              <a:ext cx="0" cy="44"/>
            </a:xfrm>
            <a:prstGeom prst="line">
              <a:avLst/>
            </a:prstGeom>
            <a:noFill/>
            <a:ln w="11189">
              <a:solidFill>
                <a:srgbClr val="231F20"/>
              </a:solidFill>
              <a:round/>
              <a:headEnd/>
              <a:tailEnd/>
            </a:ln>
            <a:extLst>
              <a:ext uri="{909E8E84-426E-40DD-AFC4-6F175D3DCCD1}">
                <a14:hiddenFill xmlns:a14="http://schemas.microsoft.com/office/drawing/2010/main">
                  <a:noFill/>
                </a14:hiddenFill>
              </a:ext>
            </a:extLst>
          </p:spPr>
        </p:cxnSp>
        <p:sp>
          <p:nvSpPr>
            <p:cNvPr id="57" name="Freeform 191">
              <a:extLst>
                <a:ext uri="{FF2B5EF4-FFF2-40B4-BE49-F238E27FC236}">
                  <a16:creationId xmlns:a16="http://schemas.microsoft.com/office/drawing/2014/main" id="{D715719D-BD82-48D1-9BB6-38B1AA987159}"/>
                </a:ext>
              </a:extLst>
            </p:cNvPr>
            <p:cNvSpPr>
              <a:spLocks/>
            </p:cNvSpPr>
            <p:nvPr/>
          </p:nvSpPr>
          <p:spPr bwMode="auto">
            <a:xfrm>
              <a:off x="6695" y="2789"/>
              <a:ext cx="89" cy="111"/>
            </a:xfrm>
            <a:custGeom>
              <a:avLst/>
              <a:gdLst>
                <a:gd name="T0" fmla="+- 0 6740 6696"/>
                <a:gd name="T1" fmla="*/ T0 w 89"/>
                <a:gd name="T2" fmla="+- 0 2789 2789"/>
                <a:gd name="T3" fmla="*/ 2789 h 111"/>
                <a:gd name="T4" fmla="+- 0 6696 6696"/>
                <a:gd name="T5" fmla="*/ T4 w 89"/>
                <a:gd name="T6" fmla="+- 0 2900 2789"/>
                <a:gd name="T7" fmla="*/ 2900 h 111"/>
                <a:gd name="T8" fmla="+- 0 6784 6696"/>
                <a:gd name="T9" fmla="*/ T8 w 89"/>
                <a:gd name="T10" fmla="+- 0 2900 2789"/>
                <a:gd name="T11" fmla="*/ 2900 h 111"/>
                <a:gd name="T12" fmla="+- 0 6740 6696"/>
                <a:gd name="T13" fmla="*/ T12 w 89"/>
                <a:gd name="T14" fmla="+- 0 2789 2789"/>
                <a:gd name="T15" fmla="*/ 2789 h 111"/>
              </a:gdLst>
              <a:ahLst/>
              <a:cxnLst>
                <a:cxn ang="0">
                  <a:pos x="T1" y="T3"/>
                </a:cxn>
                <a:cxn ang="0">
                  <a:pos x="T5" y="T7"/>
                </a:cxn>
                <a:cxn ang="0">
                  <a:pos x="T9" y="T11"/>
                </a:cxn>
                <a:cxn ang="0">
                  <a:pos x="T13" y="T15"/>
                </a:cxn>
              </a:cxnLst>
              <a:rect l="0" t="0" r="r" b="b"/>
              <a:pathLst>
                <a:path w="89" h="111">
                  <a:moveTo>
                    <a:pt x="44" y="0"/>
                  </a:moveTo>
                  <a:lnTo>
                    <a:pt x="0" y="111"/>
                  </a:lnTo>
                  <a:lnTo>
                    <a:pt x="88" y="111"/>
                  </a:lnTo>
                  <a:lnTo>
                    <a:pt x="44"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cxnSp>
          <p:nvCxnSpPr>
            <p:cNvPr id="58" name="Line 192">
              <a:extLst>
                <a:ext uri="{FF2B5EF4-FFF2-40B4-BE49-F238E27FC236}">
                  <a16:creationId xmlns:a16="http://schemas.microsoft.com/office/drawing/2014/main" id="{0E52C541-18F4-4511-A8EF-14A76FAF33CE}"/>
                </a:ext>
              </a:extLst>
            </p:cNvPr>
            <p:cNvCxnSpPr>
              <a:cxnSpLocks noChangeShapeType="1"/>
            </p:cNvCxnSpPr>
            <p:nvPr/>
          </p:nvCxnSpPr>
          <p:spPr bwMode="auto">
            <a:xfrm>
              <a:off x="6740" y="2671"/>
              <a:ext cx="0" cy="0"/>
            </a:xfrm>
            <a:prstGeom prst="line">
              <a:avLst/>
            </a:prstGeom>
            <a:noFill/>
            <a:ln w="11189">
              <a:solidFill>
                <a:srgbClr val="231F20"/>
              </a:solidFill>
              <a:round/>
              <a:headEnd/>
              <a:tailEnd/>
            </a:ln>
            <a:extLst>
              <a:ext uri="{909E8E84-426E-40DD-AFC4-6F175D3DCCD1}">
                <a14:hiddenFill xmlns:a14="http://schemas.microsoft.com/office/drawing/2010/main">
                  <a:noFill/>
                </a14:hiddenFill>
              </a:ext>
            </a:extLst>
          </p:spPr>
        </p:cxnSp>
        <p:sp>
          <p:nvSpPr>
            <p:cNvPr id="59" name="Freeform 193">
              <a:extLst>
                <a:ext uri="{FF2B5EF4-FFF2-40B4-BE49-F238E27FC236}">
                  <a16:creationId xmlns:a16="http://schemas.microsoft.com/office/drawing/2014/main" id="{E8ED857D-CE65-4E59-A68C-41CF785BEF84}"/>
                </a:ext>
              </a:extLst>
            </p:cNvPr>
            <p:cNvSpPr>
              <a:spLocks/>
            </p:cNvSpPr>
            <p:nvPr/>
          </p:nvSpPr>
          <p:spPr bwMode="auto">
            <a:xfrm>
              <a:off x="6695" y="2663"/>
              <a:ext cx="89" cy="111"/>
            </a:xfrm>
            <a:custGeom>
              <a:avLst/>
              <a:gdLst>
                <a:gd name="T0" fmla="+- 0 6784 6696"/>
                <a:gd name="T1" fmla="*/ T0 w 89"/>
                <a:gd name="T2" fmla="+- 0 2664 2664"/>
                <a:gd name="T3" fmla="*/ 2664 h 111"/>
                <a:gd name="T4" fmla="+- 0 6696 6696"/>
                <a:gd name="T5" fmla="*/ T4 w 89"/>
                <a:gd name="T6" fmla="+- 0 2664 2664"/>
                <a:gd name="T7" fmla="*/ 2664 h 111"/>
                <a:gd name="T8" fmla="+- 0 6740 6696"/>
                <a:gd name="T9" fmla="*/ T8 w 89"/>
                <a:gd name="T10" fmla="+- 0 2774 2664"/>
                <a:gd name="T11" fmla="*/ 2774 h 111"/>
                <a:gd name="T12" fmla="+- 0 6784 6696"/>
                <a:gd name="T13" fmla="*/ T12 w 89"/>
                <a:gd name="T14" fmla="+- 0 2664 2664"/>
                <a:gd name="T15" fmla="*/ 2664 h 111"/>
              </a:gdLst>
              <a:ahLst/>
              <a:cxnLst>
                <a:cxn ang="0">
                  <a:pos x="T1" y="T3"/>
                </a:cxn>
                <a:cxn ang="0">
                  <a:pos x="T5" y="T7"/>
                </a:cxn>
                <a:cxn ang="0">
                  <a:pos x="T9" y="T11"/>
                </a:cxn>
                <a:cxn ang="0">
                  <a:pos x="T13" y="T15"/>
                </a:cxn>
              </a:cxnLst>
              <a:rect l="0" t="0" r="r" b="b"/>
              <a:pathLst>
                <a:path w="89" h="111">
                  <a:moveTo>
                    <a:pt x="88" y="0"/>
                  </a:moveTo>
                  <a:lnTo>
                    <a:pt x="0" y="0"/>
                  </a:lnTo>
                  <a:lnTo>
                    <a:pt x="44" y="110"/>
                  </a:lnTo>
                  <a:lnTo>
                    <a:pt x="8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cxnSp>
          <p:nvCxnSpPr>
            <p:cNvPr id="60" name="Line 194">
              <a:extLst>
                <a:ext uri="{FF2B5EF4-FFF2-40B4-BE49-F238E27FC236}">
                  <a16:creationId xmlns:a16="http://schemas.microsoft.com/office/drawing/2014/main" id="{5E6FB4E8-13DA-4810-AA93-088030FD7943}"/>
                </a:ext>
              </a:extLst>
            </p:cNvPr>
            <p:cNvCxnSpPr>
              <a:cxnSpLocks noChangeShapeType="1"/>
            </p:cNvCxnSpPr>
            <p:nvPr/>
          </p:nvCxnSpPr>
          <p:spPr bwMode="auto">
            <a:xfrm>
              <a:off x="6740" y="3670"/>
              <a:ext cx="0" cy="44"/>
            </a:xfrm>
            <a:prstGeom prst="line">
              <a:avLst/>
            </a:prstGeom>
            <a:noFill/>
            <a:ln w="11189">
              <a:solidFill>
                <a:srgbClr val="231F20"/>
              </a:solidFill>
              <a:round/>
              <a:headEnd/>
              <a:tailEnd/>
            </a:ln>
            <a:extLst>
              <a:ext uri="{909E8E84-426E-40DD-AFC4-6F175D3DCCD1}">
                <a14:hiddenFill xmlns:a14="http://schemas.microsoft.com/office/drawing/2010/main">
                  <a:noFill/>
                </a14:hiddenFill>
              </a:ext>
            </a:extLst>
          </p:spPr>
        </p:cxnSp>
        <p:sp>
          <p:nvSpPr>
            <p:cNvPr id="61" name="Freeform 195">
              <a:extLst>
                <a:ext uri="{FF2B5EF4-FFF2-40B4-BE49-F238E27FC236}">
                  <a16:creationId xmlns:a16="http://schemas.microsoft.com/office/drawing/2014/main" id="{117E2F22-B3F2-466A-85D2-D8491152CF03}"/>
                </a:ext>
              </a:extLst>
            </p:cNvPr>
            <p:cNvSpPr>
              <a:spLocks/>
            </p:cNvSpPr>
            <p:nvPr/>
          </p:nvSpPr>
          <p:spPr bwMode="auto">
            <a:xfrm>
              <a:off x="6695" y="3567"/>
              <a:ext cx="89" cy="111"/>
            </a:xfrm>
            <a:custGeom>
              <a:avLst/>
              <a:gdLst>
                <a:gd name="T0" fmla="+- 0 6740 6696"/>
                <a:gd name="T1" fmla="*/ T0 w 89"/>
                <a:gd name="T2" fmla="+- 0 3567 3567"/>
                <a:gd name="T3" fmla="*/ 3567 h 111"/>
                <a:gd name="T4" fmla="+- 0 6696 6696"/>
                <a:gd name="T5" fmla="*/ T4 w 89"/>
                <a:gd name="T6" fmla="+- 0 3677 3567"/>
                <a:gd name="T7" fmla="*/ 3677 h 111"/>
                <a:gd name="T8" fmla="+- 0 6784 6696"/>
                <a:gd name="T9" fmla="*/ T8 w 89"/>
                <a:gd name="T10" fmla="+- 0 3677 3567"/>
                <a:gd name="T11" fmla="*/ 3677 h 111"/>
                <a:gd name="T12" fmla="+- 0 6740 6696"/>
                <a:gd name="T13" fmla="*/ T12 w 89"/>
                <a:gd name="T14" fmla="+- 0 3567 3567"/>
                <a:gd name="T15" fmla="*/ 3567 h 111"/>
              </a:gdLst>
              <a:ahLst/>
              <a:cxnLst>
                <a:cxn ang="0">
                  <a:pos x="T1" y="T3"/>
                </a:cxn>
                <a:cxn ang="0">
                  <a:pos x="T5" y="T7"/>
                </a:cxn>
                <a:cxn ang="0">
                  <a:pos x="T9" y="T11"/>
                </a:cxn>
                <a:cxn ang="0">
                  <a:pos x="T13" y="T15"/>
                </a:cxn>
              </a:cxnLst>
              <a:rect l="0" t="0" r="r" b="b"/>
              <a:pathLst>
                <a:path w="89" h="111">
                  <a:moveTo>
                    <a:pt x="44" y="0"/>
                  </a:moveTo>
                  <a:lnTo>
                    <a:pt x="0" y="110"/>
                  </a:lnTo>
                  <a:lnTo>
                    <a:pt x="88" y="110"/>
                  </a:lnTo>
                  <a:lnTo>
                    <a:pt x="44"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cxnSp>
          <p:nvCxnSpPr>
            <p:cNvPr id="62" name="Line 196">
              <a:extLst>
                <a:ext uri="{FF2B5EF4-FFF2-40B4-BE49-F238E27FC236}">
                  <a16:creationId xmlns:a16="http://schemas.microsoft.com/office/drawing/2014/main" id="{36D16FAC-EC92-486F-9F29-6B30494F90E5}"/>
                </a:ext>
              </a:extLst>
            </p:cNvPr>
            <p:cNvCxnSpPr>
              <a:cxnSpLocks noChangeShapeType="1"/>
            </p:cNvCxnSpPr>
            <p:nvPr/>
          </p:nvCxnSpPr>
          <p:spPr bwMode="auto">
            <a:xfrm>
              <a:off x="6740" y="3843"/>
              <a:ext cx="0" cy="44"/>
            </a:xfrm>
            <a:prstGeom prst="line">
              <a:avLst/>
            </a:prstGeom>
            <a:noFill/>
            <a:ln w="11189">
              <a:solidFill>
                <a:srgbClr val="231F20"/>
              </a:solidFill>
              <a:round/>
              <a:headEnd/>
              <a:tailEnd/>
            </a:ln>
            <a:extLst>
              <a:ext uri="{909E8E84-426E-40DD-AFC4-6F175D3DCCD1}">
                <a14:hiddenFill xmlns:a14="http://schemas.microsoft.com/office/drawing/2010/main">
                  <a:noFill/>
                </a14:hiddenFill>
              </a:ext>
            </a:extLst>
          </p:spPr>
        </p:cxnSp>
        <p:sp>
          <p:nvSpPr>
            <p:cNvPr id="63" name="Freeform 197">
              <a:extLst>
                <a:ext uri="{FF2B5EF4-FFF2-40B4-BE49-F238E27FC236}">
                  <a16:creationId xmlns:a16="http://schemas.microsoft.com/office/drawing/2014/main" id="{ABAB86FE-0096-42BA-B6B2-D1C5B1C4174D}"/>
                </a:ext>
              </a:extLst>
            </p:cNvPr>
            <p:cNvSpPr>
              <a:spLocks/>
            </p:cNvSpPr>
            <p:nvPr/>
          </p:nvSpPr>
          <p:spPr bwMode="auto">
            <a:xfrm>
              <a:off x="6695" y="3739"/>
              <a:ext cx="89" cy="111"/>
            </a:xfrm>
            <a:custGeom>
              <a:avLst/>
              <a:gdLst>
                <a:gd name="T0" fmla="+- 0 6740 6696"/>
                <a:gd name="T1" fmla="*/ T0 w 89"/>
                <a:gd name="T2" fmla="+- 0 3740 3740"/>
                <a:gd name="T3" fmla="*/ 3740 h 111"/>
                <a:gd name="T4" fmla="+- 0 6696 6696"/>
                <a:gd name="T5" fmla="*/ T4 w 89"/>
                <a:gd name="T6" fmla="+- 0 3850 3740"/>
                <a:gd name="T7" fmla="*/ 3850 h 111"/>
                <a:gd name="T8" fmla="+- 0 6784 6696"/>
                <a:gd name="T9" fmla="*/ T8 w 89"/>
                <a:gd name="T10" fmla="+- 0 3850 3740"/>
                <a:gd name="T11" fmla="*/ 3850 h 111"/>
                <a:gd name="T12" fmla="+- 0 6740 6696"/>
                <a:gd name="T13" fmla="*/ T12 w 89"/>
                <a:gd name="T14" fmla="+- 0 3740 3740"/>
                <a:gd name="T15" fmla="*/ 3740 h 111"/>
              </a:gdLst>
              <a:ahLst/>
              <a:cxnLst>
                <a:cxn ang="0">
                  <a:pos x="T1" y="T3"/>
                </a:cxn>
                <a:cxn ang="0">
                  <a:pos x="T5" y="T7"/>
                </a:cxn>
                <a:cxn ang="0">
                  <a:pos x="T9" y="T11"/>
                </a:cxn>
                <a:cxn ang="0">
                  <a:pos x="T13" y="T15"/>
                </a:cxn>
              </a:cxnLst>
              <a:rect l="0" t="0" r="r" b="b"/>
              <a:pathLst>
                <a:path w="89" h="111">
                  <a:moveTo>
                    <a:pt x="44" y="0"/>
                  </a:moveTo>
                  <a:lnTo>
                    <a:pt x="0" y="110"/>
                  </a:lnTo>
                  <a:lnTo>
                    <a:pt x="88" y="110"/>
                  </a:lnTo>
                  <a:lnTo>
                    <a:pt x="44"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cxnSp>
          <p:nvCxnSpPr>
            <p:cNvPr id="64" name="Line 198">
              <a:extLst>
                <a:ext uri="{FF2B5EF4-FFF2-40B4-BE49-F238E27FC236}">
                  <a16:creationId xmlns:a16="http://schemas.microsoft.com/office/drawing/2014/main" id="{D74D9573-5626-44EB-B4B7-28687DEF7C2E}"/>
                </a:ext>
              </a:extLst>
            </p:cNvPr>
            <p:cNvCxnSpPr>
              <a:cxnSpLocks noChangeShapeType="1"/>
            </p:cNvCxnSpPr>
            <p:nvPr/>
          </p:nvCxnSpPr>
          <p:spPr bwMode="auto">
            <a:xfrm>
              <a:off x="5555" y="3358"/>
              <a:ext cx="922" cy="116"/>
            </a:xfrm>
            <a:prstGeom prst="line">
              <a:avLst/>
            </a:prstGeom>
            <a:noFill/>
            <a:ln w="11189">
              <a:solidFill>
                <a:srgbClr val="231F20"/>
              </a:solidFill>
              <a:round/>
              <a:headEnd/>
              <a:tailEnd/>
            </a:ln>
            <a:extLst>
              <a:ext uri="{909E8E84-426E-40DD-AFC4-6F175D3DCCD1}">
                <a14:hiddenFill xmlns:a14="http://schemas.microsoft.com/office/drawing/2010/main">
                  <a:noFill/>
                </a14:hiddenFill>
              </a:ext>
            </a:extLst>
          </p:spPr>
        </p:cxnSp>
        <p:pic>
          <p:nvPicPr>
            <p:cNvPr id="65" name="Picture 64">
              <a:extLst>
                <a:ext uri="{FF2B5EF4-FFF2-40B4-BE49-F238E27FC236}">
                  <a16:creationId xmlns:a16="http://schemas.microsoft.com/office/drawing/2014/main" id="{8519EFBB-7515-4726-8361-8E7B4ABDFCB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10" y="3389"/>
              <a:ext cx="220" cy="146"/>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65">
              <a:extLst>
                <a:ext uri="{FF2B5EF4-FFF2-40B4-BE49-F238E27FC236}">
                  <a16:creationId xmlns:a16="http://schemas.microsoft.com/office/drawing/2014/main" id="{70B187FC-B84B-427F-B040-11246F94A11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04" y="2185"/>
              <a:ext cx="207" cy="199"/>
            </a:xfrm>
            <a:prstGeom prst="rect">
              <a:avLst/>
            </a:prstGeom>
            <a:noFill/>
            <a:extLst>
              <a:ext uri="{909E8E84-426E-40DD-AFC4-6F175D3DCCD1}">
                <a14:hiddenFill xmlns:a14="http://schemas.microsoft.com/office/drawing/2010/main">
                  <a:solidFill>
                    <a:srgbClr val="FFFFFF"/>
                  </a:solidFill>
                </a14:hiddenFill>
              </a:ext>
            </a:extLst>
          </p:spPr>
        </p:pic>
        <p:cxnSp>
          <p:nvCxnSpPr>
            <p:cNvPr id="67" name="Line 201">
              <a:extLst>
                <a:ext uri="{FF2B5EF4-FFF2-40B4-BE49-F238E27FC236}">
                  <a16:creationId xmlns:a16="http://schemas.microsoft.com/office/drawing/2014/main" id="{0DD44321-9174-47B4-A1F9-448428E66575}"/>
                </a:ext>
              </a:extLst>
            </p:cNvPr>
            <p:cNvCxnSpPr>
              <a:cxnSpLocks noChangeShapeType="1"/>
            </p:cNvCxnSpPr>
            <p:nvPr/>
          </p:nvCxnSpPr>
          <p:spPr bwMode="auto">
            <a:xfrm>
              <a:off x="5555" y="3351"/>
              <a:ext cx="963" cy="0"/>
            </a:xfrm>
            <a:prstGeom prst="line">
              <a:avLst/>
            </a:prstGeom>
            <a:noFill/>
            <a:ln w="11189">
              <a:solidFill>
                <a:srgbClr val="231F20"/>
              </a:solidFill>
              <a:round/>
              <a:headEnd/>
              <a:tailEnd/>
            </a:ln>
            <a:extLst>
              <a:ext uri="{909E8E84-426E-40DD-AFC4-6F175D3DCCD1}">
                <a14:hiddenFill xmlns:a14="http://schemas.microsoft.com/office/drawing/2010/main">
                  <a:noFill/>
                </a14:hiddenFill>
              </a:ext>
            </a:extLst>
          </p:spPr>
        </p:cxnSp>
        <p:pic>
          <p:nvPicPr>
            <p:cNvPr id="68" name="Picture 67">
              <a:extLst>
                <a:ext uri="{FF2B5EF4-FFF2-40B4-BE49-F238E27FC236}">
                  <a16:creationId xmlns:a16="http://schemas.microsoft.com/office/drawing/2014/main" id="{0DD1DA04-1556-4F52-8BD7-34F05221DCA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16" y="1277"/>
              <a:ext cx="183" cy="219"/>
            </a:xfrm>
            <a:prstGeom prst="rect">
              <a:avLst/>
            </a:prstGeom>
            <a:noFill/>
            <a:extLst>
              <a:ext uri="{909E8E84-426E-40DD-AFC4-6F175D3DCCD1}">
                <a14:hiddenFill xmlns:a14="http://schemas.microsoft.com/office/drawing/2010/main">
                  <a:solidFill>
                    <a:srgbClr val="FFFFFF"/>
                  </a:solidFill>
                </a14:hiddenFill>
              </a:ext>
            </a:extLst>
          </p:spPr>
        </p:pic>
        <p:cxnSp>
          <p:nvCxnSpPr>
            <p:cNvPr id="69" name="Line 203">
              <a:extLst>
                <a:ext uri="{FF2B5EF4-FFF2-40B4-BE49-F238E27FC236}">
                  <a16:creationId xmlns:a16="http://schemas.microsoft.com/office/drawing/2014/main" id="{F09A643A-9F33-4AAF-86B9-F8B6B71CE033}"/>
                </a:ext>
              </a:extLst>
            </p:cNvPr>
            <p:cNvCxnSpPr>
              <a:cxnSpLocks noChangeShapeType="1"/>
            </p:cNvCxnSpPr>
            <p:nvPr/>
          </p:nvCxnSpPr>
          <p:spPr bwMode="auto">
            <a:xfrm>
              <a:off x="7124" y="1762"/>
              <a:ext cx="0" cy="44"/>
            </a:xfrm>
            <a:prstGeom prst="line">
              <a:avLst/>
            </a:prstGeom>
            <a:noFill/>
            <a:ln w="11189">
              <a:solidFill>
                <a:srgbClr val="231F20"/>
              </a:solidFill>
              <a:round/>
              <a:headEnd/>
              <a:tailEnd/>
            </a:ln>
            <a:extLst>
              <a:ext uri="{909E8E84-426E-40DD-AFC4-6F175D3DCCD1}">
                <a14:hiddenFill xmlns:a14="http://schemas.microsoft.com/office/drawing/2010/main">
                  <a:noFill/>
                </a14:hiddenFill>
              </a:ext>
            </a:extLst>
          </p:spPr>
        </p:cxnSp>
        <p:sp>
          <p:nvSpPr>
            <p:cNvPr id="70" name="Freeform 204">
              <a:extLst>
                <a:ext uri="{FF2B5EF4-FFF2-40B4-BE49-F238E27FC236}">
                  <a16:creationId xmlns:a16="http://schemas.microsoft.com/office/drawing/2014/main" id="{09888A8F-81CA-4A07-B3B5-BEFCDB48A954}"/>
                </a:ext>
              </a:extLst>
            </p:cNvPr>
            <p:cNvSpPr>
              <a:spLocks/>
            </p:cNvSpPr>
            <p:nvPr/>
          </p:nvSpPr>
          <p:spPr bwMode="auto">
            <a:xfrm>
              <a:off x="7080" y="1659"/>
              <a:ext cx="89" cy="111"/>
            </a:xfrm>
            <a:custGeom>
              <a:avLst/>
              <a:gdLst>
                <a:gd name="T0" fmla="+- 0 7124 7080"/>
                <a:gd name="T1" fmla="*/ T0 w 89"/>
                <a:gd name="T2" fmla="+- 0 1659 1659"/>
                <a:gd name="T3" fmla="*/ 1659 h 111"/>
                <a:gd name="T4" fmla="+- 0 7080 7080"/>
                <a:gd name="T5" fmla="*/ T4 w 89"/>
                <a:gd name="T6" fmla="+- 0 1770 1659"/>
                <a:gd name="T7" fmla="*/ 1770 h 111"/>
                <a:gd name="T8" fmla="+- 0 7168 7080"/>
                <a:gd name="T9" fmla="*/ T8 w 89"/>
                <a:gd name="T10" fmla="+- 0 1770 1659"/>
                <a:gd name="T11" fmla="*/ 1770 h 111"/>
                <a:gd name="T12" fmla="+- 0 7124 7080"/>
                <a:gd name="T13" fmla="*/ T12 w 89"/>
                <a:gd name="T14" fmla="+- 0 1659 1659"/>
                <a:gd name="T15" fmla="*/ 1659 h 111"/>
              </a:gdLst>
              <a:ahLst/>
              <a:cxnLst>
                <a:cxn ang="0">
                  <a:pos x="T1" y="T3"/>
                </a:cxn>
                <a:cxn ang="0">
                  <a:pos x="T5" y="T7"/>
                </a:cxn>
                <a:cxn ang="0">
                  <a:pos x="T9" y="T11"/>
                </a:cxn>
                <a:cxn ang="0">
                  <a:pos x="T13" y="T15"/>
                </a:cxn>
              </a:cxnLst>
              <a:rect l="0" t="0" r="r" b="b"/>
              <a:pathLst>
                <a:path w="89" h="111">
                  <a:moveTo>
                    <a:pt x="44" y="0"/>
                  </a:moveTo>
                  <a:lnTo>
                    <a:pt x="0" y="111"/>
                  </a:lnTo>
                  <a:lnTo>
                    <a:pt x="88" y="111"/>
                  </a:lnTo>
                  <a:lnTo>
                    <a:pt x="44"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cxnSp>
          <p:nvCxnSpPr>
            <p:cNvPr id="71" name="Line 205">
              <a:extLst>
                <a:ext uri="{FF2B5EF4-FFF2-40B4-BE49-F238E27FC236}">
                  <a16:creationId xmlns:a16="http://schemas.microsoft.com/office/drawing/2014/main" id="{96E469B5-18EC-4A71-9648-2031434B1110}"/>
                </a:ext>
              </a:extLst>
            </p:cNvPr>
            <p:cNvCxnSpPr>
              <a:cxnSpLocks noChangeShapeType="1"/>
            </p:cNvCxnSpPr>
            <p:nvPr/>
          </p:nvCxnSpPr>
          <p:spPr bwMode="auto">
            <a:xfrm>
              <a:off x="287" y="5026"/>
              <a:ext cx="0" cy="0"/>
            </a:xfrm>
            <a:prstGeom prst="line">
              <a:avLst/>
            </a:prstGeom>
            <a:noFill/>
            <a:ln w="12573">
              <a:solidFill>
                <a:srgbClr val="231F20"/>
              </a:solidFill>
              <a:round/>
              <a:headEnd/>
              <a:tailEnd/>
            </a:ln>
            <a:extLst>
              <a:ext uri="{909E8E84-426E-40DD-AFC4-6F175D3DCCD1}">
                <a14:hiddenFill xmlns:a14="http://schemas.microsoft.com/office/drawing/2010/main">
                  <a:noFill/>
                </a14:hiddenFill>
              </a:ext>
            </a:extLst>
          </p:spPr>
        </p:cxnSp>
        <p:sp>
          <p:nvSpPr>
            <p:cNvPr id="72" name="Freeform 206">
              <a:extLst>
                <a:ext uri="{FF2B5EF4-FFF2-40B4-BE49-F238E27FC236}">
                  <a16:creationId xmlns:a16="http://schemas.microsoft.com/office/drawing/2014/main" id="{88F44C9F-D12F-4F19-9DAE-927080566B9F}"/>
                </a:ext>
              </a:extLst>
            </p:cNvPr>
            <p:cNvSpPr>
              <a:spLocks/>
            </p:cNvSpPr>
            <p:nvPr/>
          </p:nvSpPr>
          <p:spPr bwMode="auto">
            <a:xfrm>
              <a:off x="250" y="4828"/>
              <a:ext cx="74" cy="92"/>
            </a:xfrm>
            <a:custGeom>
              <a:avLst/>
              <a:gdLst>
                <a:gd name="T0" fmla="+- 0 287 251"/>
                <a:gd name="T1" fmla="*/ T0 w 74"/>
                <a:gd name="T2" fmla="+- 0 4828 4828"/>
                <a:gd name="T3" fmla="*/ 4828 h 92"/>
                <a:gd name="T4" fmla="+- 0 251 251"/>
                <a:gd name="T5" fmla="*/ T4 w 74"/>
                <a:gd name="T6" fmla="+- 0 4920 4828"/>
                <a:gd name="T7" fmla="*/ 4920 h 92"/>
                <a:gd name="T8" fmla="+- 0 324 251"/>
                <a:gd name="T9" fmla="*/ T8 w 74"/>
                <a:gd name="T10" fmla="+- 0 4920 4828"/>
                <a:gd name="T11" fmla="*/ 4920 h 92"/>
                <a:gd name="T12" fmla="+- 0 287 251"/>
                <a:gd name="T13" fmla="*/ T12 w 74"/>
                <a:gd name="T14" fmla="+- 0 4828 4828"/>
                <a:gd name="T15" fmla="*/ 4828 h 92"/>
              </a:gdLst>
              <a:ahLst/>
              <a:cxnLst>
                <a:cxn ang="0">
                  <a:pos x="T1" y="T3"/>
                </a:cxn>
                <a:cxn ang="0">
                  <a:pos x="T5" y="T7"/>
                </a:cxn>
                <a:cxn ang="0">
                  <a:pos x="T9" y="T11"/>
                </a:cxn>
                <a:cxn ang="0">
                  <a:pos x="T13" y="T15"/>
                </a:cxn>
              </a:cxnLst>
              <a:rect l="0" t="0" r="r" b="b"/>
              <a:pathLst>
                <a:path w="74" h="92">
                  <a:moveTo>
                    <a:pt x="36" y="0"/>
                  </a:moveTo>
                  <a:lnTo>
                    <a:pt x="0" y="92"/>
                  </a:lnTo>
                  <a:lnTo>
                    <a:pt x="73" y="92"/>
                  </a:lnTo>
                  <a:lnTo>
                    <a:pt x="3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cxnSp>
          <p:nvCxnSpPr>
            <p:cNvPr id="73" name="Line 207">
              <a:extLst>
                <a:ext uri="{FF2B5EF4-FFF2-40B4-BE49-F238E27FC236}">
                  <a16:creationId xmlns:a16="http://schemas.microsoft.com/office/drawing/2014/main" id="{07EA29B7-C9A7-41B0-95A6-84E3A527C1FA}"/>
                </a:ext>
              </a:extLst>
            </p:cNvPr>
            <p:cNvCxnSpPr>
              <a:cxnSpLocks noChangeShapeType="1"/>
            </p:cNvCxnSpPr>
            <p:nvPr/>
          </p:nvCxnSpPr>
          <p:spPr bwMode="auto">
            <a:xfrm>
              <a:off x="1241" y="4841"/>
              <a:ext cx="0" cy="112"/>
            </a:xfrm>
            <a:prstGeom prst="line">
              <a:avLst/>
            </a:prstGeom>
            <a:noFill/>
            <a:ln w="12573">
              <a:solidFill>
                <a:srgbClr val="231F20"/>
              </a:solidFill>
              <a:round/>
              <a:headEnd/>
              <a:tailEnd/>
            </a:ln>
            <a:extLst>
              <a:ext uri="{909E8E84-426E-40DD-AFC4-6F175D3DCCD1}">
                <a14:hiddenFill xmlns:a14="http://schemas.microsoft.com/office/drawing/2010/main">
                  <a:noFill/>
                </a14:hiddenFill>
              </a:ext>
            </a:extLst>
          </p:spPr>
        </p:cxnSp>
        <p:sp>
          <p:nvSpPr>
            <p:cNvPr id="74" name="Freeform 208">
              <a:extLst>
                <a:ext uri="{FF2B5EF4-FFF2-40B4-BE49-F238E27FC236}">
                  <a16:creationId xmlns:a16="http://schemas.microsoft.com/office/drawing/2014/main" id="{6F1250A1-CF91-4AB6-873F-FC1EB697DC16}"/>
                </a:ext>
              </a:extLst>
            </p:cNvPr>
            <p:cNvSpPr>
              <a:spLocks/>
            </p:cNvSpPr>
            <p:nvPr/>
          </p:nvSpPr>
          <p:spPr bwMode="auto">
            <a:xfrm>
              <a:off x="1204" y="4946"/>
              <a:ext cx="74" cy="92"/>
            </a:xfrm>
            <a:custGeom>
              <a:avLst/>
              <a:gdLst>
                <a:gd name="T0" fmla="+- 0 1278 1204"/>
                <a:gd name="T1" fmla="*/ T0 w 74"/>
                <a:gd name="T2" fmla="+- 0 4947 4947"/>
                <a:gd name="T3" fmla="*/ 4947 h 92"/>
                <a:gd name="T4" fmla="+- 0 1204 1204"/>
                <a:gd name="T5" fmla="*/ T4 w 74"/>
                <a:gd name="T6" fmla="+- 0 4947 4947"/>
                <a:gd name="T7" fmla="*/ 4947 h 92"/>
                <a:gd name="T8" fmla="+- 0 1241 1204"/>
                <a:gd name="T9" fmla="*/ T8 w 74"/>
                <a:gd name="T10" fmla="+- 0 5038 4947"/>
                <a:gd name="T11" fmla="*/ 5038 h 92"/>
                <a:gd name="T12" fmla="+- 0 1278 1204"/>
                <a:gd name="T13" fmla="*/ T12 w 74"/>
                <a:gd name="T14" fmla="+- 0 4947 4947"/>
                <a:gd name="T15" fmla="*/ 4947 h 92"/>
              </a:gdLst>
              <a:ahLst/>
              <a:cxnLst>
                <a:cxn ang="0">
                  <a:pos x="T1" y="T3"/>
                </a:cxn>
                <a:cxn ang="0">
                  <a:pos x="T5" y="T7"/>
                </a:cxn>
                <a:cxn ang="0">
                  <a:pos x="T9" y="T11"/>
                </a:cxn>
                <a:cxn ang="0">
                  <a:pos x="T13" y="T15"/>
                </a:cxn>
              </a:cxnLst>
              <a:rect l="0" t="0" r="r" b="b"/>
              <a:pathLst>
                <a:path w="74" h="92">
                  <a:moveTo>
                    <a:pt x="74" y="0"/>
                  </a:moveTo>
                  <a:lnTo>
                    <a:pt x="0" y="0"/>
                  </a:lnTo>
                  <a:lnTo>
                    <a:pt x="37" y="91"/>
                  </a:lnTo>
                  <a:lnTo>
                    <a:pt x="74"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5" name="Text Box 209">
              <a:extLst>
                <a:ext uri="{FF2B5EF4-FFF2-40B4-BE49-F238E27FC236}">
                  <a16:creationId xmlns:a16="http://schemas.microsoft.com/office/drawing/2014/main" id="{F1AFA73E-1C05-4CD7-9797-3E4855140607}"/>
                </a:ext>
              </a:extLst>
            </p:cNvPr>
            <p:cNvSpPr txBox="1">
              <a:spLocks noChangeArrowheads="1"/>
            </p:cNvSpPr>
            <p:nvPr/>
          </p:nvSpPr>
          <p:spPr bwMode="auto">
            <a:xfrm>
              <a:off x="211" y="4618"/>
              <a:ext cx="9435"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985"/>
                </a:lnSpc>
                <a:spcBef>
                  <a:spcPts val="0"/>
                </a:spcBef>
                <a:spcAft>
                  <a:spcPts val="800"/>
                </a:spcAft>
              </a:pPr>
              <a:r>
                <a:rPr lang="en-US" sz="800" b="1">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Key:</a:t>
              </a:r>
              <a:r>
                <a:rPr lang="en-US" sz="800" b="1" spc="-11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80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PGC-1</a:t>
              </a:r>
              <a:r>
                <a:rPr lang="en-US" sz="800">
                  <a:solidFill>
                    <a:srgbClr val="231F20"/>
                  </a:solidFill>
                  <a:effectLst/>
                  <a:latin typeface="Symbol" panose="05050102010706020507" pitchFamily="18" charset="2"/>
                  <a:ea typeface="Calibri" panose="020F0502020204030204" pitchFamily="34" charset="0"/>
                  <a:cs typeface="Times New Roman" panose="02020603050405020304" pitchFamily="18" charset="0"/>
                </a:rPr>
                <a:t>a</a:t>
              </a:r>
              <a:r>
                <a:rPr lang="en-US" sz="800" spc="-13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80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a:t>
              </a:r>
              <a:r>
                <a:rPr lang="en-US" sz="800" spc="-105">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800" spc="-2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PPAR</a:t>
              </a:r>
              <a:r>
                <a:rPr lang="en-US" sz="800" spc="-11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80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coactivator</a:t>
              </a:r>
              <a:r>
                <a:rPr lang="en-US" sz="800" spc="-105">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80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PGC-1</a:t>
              </a:r>
              <a:r>
                <a:rPr lang="en-US" sz="800">
                  <a:solidFill>
                    <a:srgbClr val="231F20"/>
                  </a:solidFill>
                  <a:effectLst/>
                  <a:latin typeface="Symbol" panose="05050102010706020507" pitchFamily="18" charset="2"/>
                  <a:ea typeface="Calibri" panose="020F0502020204030204" pitchFamily="34" charset="0"/>
                  <a:cs typeface="Times New Roman" panose="02020603050405020304" pitchFamily="18" charset="0"/>
                </a:rPr>
                <a:t>a</a:t>
              </a:r>
              <a:r>
                <a:rPr lang="en-US" sz="80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a:t>
              </a:r>
              <a:r>
                <a:rPr lang="en-US" sz="800" spc="-11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800" spc="-15">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FA</a:t>
              </a:r>
              <a:r>
                <a:rPr lang="en-US" sz="800" spc="-105">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80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a:t>
              </a:r>
              <a:r>
                <a:rPr lang="en-US" sz="800" spc="-105">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80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fatty</a:t>
              </a:r>
              <a:r>
                <a:rPr lang="en-US" sz="800" spc="-11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80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acid;</a:t>
              </a:r>
              <a:r>
                <a:rPr lang="en-US" sz="800" spc="-105">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80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TG</a:t>
              </a:r>
              <a:r>
                <a:rPr lang="en-US" sz="800" spc="-105">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80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a:t>
              </a:r>
              <a:r>
                <a:rPr lang="en-US" sz="800" spc="-11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80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triglyceride;</a:t>
              </a:r>
              <a:r>
                <a:rPr lang="en-US" sz="800" spc="-11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80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HDL</a:t>
              </a:r>
              <a:r>
                <a:rPr lang="en-US" sz="800" spc="-105">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80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a:t>
              </a:r>
              <a:r>
                <a:rPr lang="en-US" sz="800" spc="-105">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80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high-density</a:t>
              </a:r>
              <a:r>
                <a:rPr lang="en-US" sz="800" spc="-11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80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lipoprotein;</a:t>
              </a:r>
              <a:r>
                <a:rPr lang="en-US" sz="800" spc="-15">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80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PPRE</a:t>
              </a:r>
              <a:r>
                <a:rPr lang="en-US" sz="800" spc="-105">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80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a:t>
              </a:r>
              <a:r>
                <a:rPr lang="en-US" sz="800" spc="-105">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800" spc="-15">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PPAR</a:t>
              </a:r>
              <a:r>
                <a:rPr lang="en-US" sz="800" spc="-105">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80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response</a:t>
              </a:r>
              <a:r>
                <a:rPr lang="en-US" sz="800" spc="-11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80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element;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16205" marR="0">
                <a:lnSpc>
                  <a:spcPct val="107000"/>
                </a:lnSpc>
                <a:spcBef>
                  <a:spcPts val="5"/>
                </a:spcBef>
                <a:spcAft>
                  <a:spcPts val="800"/>
                </a:spcAft>
              </a:pPr>
              <a:r>
                <a:rPr lang="en-US" sz="80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increase; = decrease.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6" name="Text Box 210">
              <a:extLst>
                <a:ext uri="{FF2B5EF4-FFF2-40B4-BE49-F238E27FC236}">
                  <a16:creationId xmlns:a16="http://schemas.microsoft.com/office/drawing/2014/main" id="{C32BDEC3-39FE-424F-9200-7217C08429D1}"/>
                </a:ext>
              </a:extLst>
            </p:cNvPr>
            <p:cNvSpPr txBox="1">
              <a:spLocks noChangeArrowheads="1"/>
            </p:cNvSpPr>
            <p:nvPr/>
          </p:nvSpPr>
          <p:spPr bwMode="auto">
            <a:xfrm>
              <a:off x="6702" y="3399"/>
              <a:ext cx="1124"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755"/>
                </a:lnSpc>
                <a:spcBef>
                  <a:spcPts val="0"/>
                </a:spcBef>
                <a:spcAft>
                  <a:spcPts val="800"/>
                </a:spcAft>
              </a:pPr>
              <a:r>
                <a:rPr lang="en-US" sz="600" b="1">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PPAR</a:t>
              </a:r>
              <a:r>
                <a:rPr lang="en-US" sz="600">
                  <a:solidFill>
                    <a:srgbClr val="231F20"/>
                  </a:solidFill>
                  <a:effectLst/>
                  <a:latin typeface="Symbol" panose="05050102010706020507" pitchFamily="18" charset="2"/>
                  <a:ea typeface="Calibri" panose="020F0502020204030204" pitchFamily="34" charset="0"/>
                  <a:cs typeface="Times New Roman" panose="02020603050405020304" pitchFamily="18" charset="0"/>
                </a:rPr>
                <a:t>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91440" marR="6985">
                <a:lnSpc>
                  <a:spcPct val="116000"/>
                </a:lnSpc>
                <a:spcBef>
                  <a:spcPts val="130"/>
                </a:spcBef>
                <a:spcAft>
                  <a:spcPts val="800"/>
                </a:spcAft>
              </a:pPr>
              <a:r>
                <a:rPr lang="en-US" sz="60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FA oxidation energy uncoupling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7" name="Text Box 211">
              <a:extLst>
                <a:ext uri="{FF2B5EF4-FFF2-40B4-BE49-F238E27FC236}">
                  <a16:creationId xmlns:a16="http://schemas.microsoft.com/office/drawing/2014/main" id="{1A0ADFB3-4DD0-4D4A-B754-A4ABE81BA0E3}"/>
                </a:ext>
              </a:extLst>
            </p:cNvPr>
            <p:cNvSpPr txBox="1">
              <a:spLocks noChangeArrowheads="1"/>
            </p:cNvSpPr>
            <p:nvPr/>
          </p:nvSpPr>
          <p:spPr bwMode="auto">
            <a:xfrm>
              <a:off x="3285" y="3481"/>
              <a:ext cx="1047"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07000"/>
                </a:lnSpc>
                <a:spcBef>
                  <a:spcPts val="20"/>
                </a:spcBef>
                <a:spcAft>
                  <a:spcPts val="800"/>
                </a:spcAft>
              </a:pPr>
              <a:r>
                <a:rPr lang="en-US" sz="60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AGGTCAXAGGTCA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8" name="Text Box 212">
              <a:extLst>
                <a:ext uri="{FF2B5EF4-FFF2-40B4-BE49-F238E27FC236}">
                  <a16:creationId xmlns:a16="http://schemas.microsoft.com/office/drawing/2014/main" id="{8318BF3D-87C5-4B8A-9256-5EF6820EFD43}"/>
                </a:ext>
              </a:extLst>
            </p:cNvPr>
            <p:cNvSpPr txBox="1">
              <a:spLocks noChangeArrowheads="1"/>
            </p:cNvSpPr>
            <p:nvPr/>
          </p:nvSpPr>
          <p:spPr bwMode="auto">
            <a:xfrm>
              <a:off x="6702" y="2095"/>
              <a:ext cx="1030"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755"/>
                </a:lnSpc>
                <a:spcBef>
                  <a:spcPts val="0"/>
                </a:spcBef>
                <a:spcAft>
                  <a:spcPts val="800"/>
                </a:spcAft>
              </a:pPr>
              <a:r>
                <a:rPr lang="en-US" sz="600" b="1">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PPAR</a:t>
              </a:r>
              <a:r>
                <a:rPr lang="en-US" sz="600">
                  <a:solidFill>
                    <a:srgbClr val="231F20"/>
                  </a:solidFill>
                  <a:effectLst/>
                  <a:latin typeface="Symbol" panose="05050102010706020507" pitchFamily="18" charset="2"/>
                  <a:ea typeface="Calibri" panose="020F0502020204030204" pitchFamily="34" charset="0"/>
                  <a:cs typeface="Times New Roman" panose="02020603050405020304" pitchFamily="18" charset="0"/>
                </a:rPr>
                <a:t>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209550">
                <a:lnSpc>
                  <a:spcPct val="116000"/>
                </a:lnSpc>
                <a:spcBef>
                  <a:spcPts val="130"/>
                </a:spcBef>
                <a:spcAft>
                  <a:spcPts val="800"/>
                </a:spcAft>
              </a:pPr>
              <a:r>
                <a:rPr lang="en-US" sz="60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Adipogenesis Lipogenesis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91440" marR="0">
                <a:lnSpc>
                  <a:spcPct val="116000"/>
                </a:lnSpc>
                <a:spcBef>
                  <a:spcPts val="0"/>
                </a:spcBef>
                <a:spcAft>
                  <a:spcPts val="800"/>
                </a:spcAft>
              </a:pPr>
              <a:r>
                <a:rPr lang="en-US" sz="60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inflammation insulin sensitivity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730"/>
                </a:lnSpc>
                <a:spcBef>
                  <a:spcPts val="0"/>
                </a:spcBef>
                <a:spcAft>
                  <a:spcPts val="800"/>
                </a:spcAft>
              </a:pPr>
              <a:r>
                <a:rPr lang="en-US" sz="60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Glucose-lowering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9" name="Text Box 213">
              <a:extLst>
                <a:ext uri="{FF2B5EF4-FFF2-40B4-BE49-F238E27FC236}">
                  <a16:creationId xmlns:a16="http://schemas.microsoft.com/office/drawing/2014/main" id="{4A1BA9F4-CC15-4D2F-9CF5-A8F015CA7A5F}"/>
                </a:ext>
              </a:extLst>
            </p:cNvPr>
            <p:cNvSpPr txBox="1">
              <a:spLocks noChangeArrowheads="1"/>
            </p:cNvSpPr>
            <p:nvPr/>
          </p:nvSpPr>
          <p:spPr bwMode="auto">
            <a:xfrm>
              <a:off x="2786" y="2608"/>
              <a:ext cx="449"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755"/>
                </a:lnSpc>
                <a:spcBef>
                  <a:spcPts val="0"/>
                </a:spcBef>
                <a:spcAft>
                  <a:spcPts val="800"/>
                </a:spcAft>
              </a:pPr>
              <a:r>
                <a:rPr lang="en-US" sz="60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PGC-1</a:t>
              </a:r>
              <a:r>
                <a:rPr lang="en-US" sz="600">
                  <a:solidFill>
                    <a:srgbClr val="231F20"/>
                  </a:solidFill>
                  <a:effectLst/>
                  <a:latin typeface="Symbol" panose="05050102010706020507" pitchFamily="18" charset="2"/>
                  <a:ea typeface="Calibri" panose="020F0502020204030204" pitchFamily="34" charset="0"/>
                  <a:cs typeface="Times New Roman" panose="02020603050405020304" pitchFamily="18" charset="0"/>
                </a:rPr>
                <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0" name="Text Box 214">
              <a:extLst>
                <a:ext uri="{FF2B5EF4-FFF2-40B4-BE49-F238E27FC236}">
                  <a16:creationId xmlns:a16="http://schemas.microsoft.com/office/drawing/2014/main" id="{4074E410-0844-4EC7-8899-7A541F26DE67}"/>
                </a:ext>
              </a:extLst>
            </p:cNvPr>
            <p:cNvSpPr txBox="1">
              <a:spLocks noChangeArrowheads="1"/>
            </p:cNvSpPr>
            <p:nvPr/>
          </p:nvSpPr>
          <p:spPr bwMode="auto">
            <a:xfrm>
              <a:off x="6702" y="1145"/>
              <a:ext cx="849"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755"/>
                </a:lnSpc>
                <a:spcBef>
                  <a:spcPts val="0"/>
                </a:spcBef>
                <a:spcAft>
                  <a:spcPts val="800"/>
                </a:spcAft>
              </a:pPr>
              <a:r>
                <a:rPr lang="en-US" sz="600" b="1">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PPAR</a:t>
              </a:r>
              <a:r>
                <a:rPr lang="en-US" sz="600">
                  <a:solidFill>
                    <a:srgbClr val="231F20"/>
                  </a:solidFill>
                  <a:effectLst/>
                  <a:latin typeface="Symbol" panose="05050102010706020507" pitchFamily="18" charset="2"/>
                  <a:ea typeface="Calibri" panose="020F0502020204030204" pitchFamily="34" charset="0"/>
                  <a:cs typeface="Times New Roman" panose="02020603050405020304" pitchFamily="18" charset="0"/>
                </a:rPr>
                <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91440" marR="11430" algn="just">
                <a:lnSpc>
                  <a:spcPct val="116000"/>
                </a:lnSpc>
                <a:spcBef>
                  <a:spcPts val="130"/>
                </a:spcBef>
                <a:spcAft>
                  <a:spcPts val="800"/>
                </a:spcAft>
              </a:pPr>
              <a:r>
                <a:rPr lang="en-US" sz="60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FA oxidation inflammation TG, HDL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1" name="Text Box 215">
              <a:extLst>
                <a:ext uri="{FF2B5EF4-FFF2-40B4-BE49-F238E27FC236}">
                  <a16:creationId xmlns:a16="http://schemas.microsoft.com/office/drawing/2014/main" id="{1A077C12-0BBA-40F2-B610-752D81F75DB0}"/>
                </a:ext>
              </a:extLst>
            </p:cNvPr>
            <p:cNvSpPr txBox="1">
              <a:spLocks noChangeArrowheads="1"/>
            </p:cNvSpPr>
            <p:nvPr/>
          </p:nvSpPr>
          <p:spPr bwMode="auto">
            <a:xfrm>
              <a:off x="125" y="86"/>
              <a:ext cx="5926" cy="1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07000"/>
                </a:lnSpc>
                <a:spcBef>
                  <a:spcPts val="5"/>
                </a:spcBef>
                <a:spcAft>
                  <a:spcPts val="800"/>
                </a:spcAft>
              </a:pPr>
              <a:r>
                <a:rPr lang="en-US" sz="900" b="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Figure 4. Actions of peroxisome proliferator-activated receptor (PPAR) ligands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40"/>
                </a:spcBef>
                <a:spcAft>
                  <a:spcPts val="800"/>
                </a:spcAft>
              </a:pPr>
              <a:r>
                <a:rPr lang="en-US" sz="85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532890" marR="1798320" algn="ctr">
                <a:lnSpc>
                  <a:spcPct val="107000"/>
                </a:lnSpc>
                <a:spcBef>
                  <a:spcPts val="0"/>
                </a:spcBef>
                <a:spcAft>
                  <a:spcPts val="800"/>
                </a:spcAft>
              </a:pPr>
              <a:r>
                <a:rPr lang="en-US" sz="60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PPAR ligand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7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30"/>
                </a:spcBef>
                <a:spcAft>
                  <a:spcPts val="80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774065" algn="r">
                <a:lnSpc>
                  <a:spcPct val="107000"/>
                </a:lnSpc>
                <a:spcBef>
                  <a:spcPts val="0"/>
                </a:spcBef>
                <a:spcAft>
                  <a:spcPts val="800"/>
                </a:spcAft>
              </a:pPr>
              <a:r>
                <a:rPr lang="en-US" sz="60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Retinoic acid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2" name="Text Box 216">
              <a:extLst>
                <a:ext uri="{FF2B5EF4-FFF2-40B4-BE49-F238E27FC236}">
                  <a16:creationId xmlns:a16="http://schemas.microsoft.com/office/drawing/2014/main" id="{4024913E-C6EB-49C3-8E7A-F59513865559}"/>
                </a:ext>
              </a:extLst>
            </p:cNvPr>
            <p:cNvSpPr txBox="1">
              <a:spLocks noChangeArrowheads="1"/>
            </p:cNvSpPr>
            <p:nvPr/>
          </p:nvSpPr>
          <p:spPr bwMode="auto">
            <a:xfrm>
              <a:off x="3515" y="3784"/>
              <a:ext cx="447" cy="228"/>
            </a:xfrm>
            <a:prstGeom prst="rect">
              <a:avLst/>
            </a:prstGeom>
            <a:solidFill>
              <a:srgbClr val="FFFFFF"/>
            </a:solidFill>
            <a:ln w="11189">
              <a:solidFill>
                <a:srgbClr val="231F20"/>
              </a:solidFill>
              <a:miter lim="800000"/>
              <a:headEnd/>
              <a:tailEnd/>
            </a:ln>
          </p:spPr>
          <p:txBody>
            <a:bodyPr rot="0" vert="horz" wrap="square" lIns="0" tIns="0" rIns="0" bIns="0" anchor="t" anchorCtr="0" upright="1">
              <a:noAutofit/>
            </a:bodyPr>
            <a:lstStyle/>
            <a:p>
              <a:pPr marL="50165" marR="0">
                <a:lnSpc>
                  <a:spcPct val="107000"/>
                </a:lnSpc>
                <a:spcBef>
                  <a:spcPts val="135"/>
                </a:spcBef>
                <a:spcAft>
                  <a:spcPts val="800"/>
                </a:spcAft>
              </a:pPr>
              <a:r>
                <a:rPr lang="en-US" sz="60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PPRE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0429581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6.jpeg">
            <a:extLst>
              <a:ext uri="{FF2B5EF4-FFF2-40B4-BE49-F238E27FC236}">
                <a16:creationId xmlns:a16="http://schemas.microsoft.com/office/drawing/2014/main" id="{045B73AC-552D-4505-9A23-83EEED69CA61}"/>
              </a:ext>
            </a:extLst>
          </p:cNvPr>
          <p:cNvPicPr/>
          <p:nvPr/>
        </p:nvPicPr>
        <p:blipFill>
          <a:blip r:embed="rId2" cstate="print"/>
          <a:stretch>
            <a:fillRect/>
          </a:stretch>
        </p:blipFill>
        <p:spPr>
          <a:xfrm>
            <a:off x="1066800" y="1295400"/>
            <a:ext cx="7086600" cy="4038600"/>
          </a:xfrm>
          <a:prstGeom prst="rect">
            <a:avLst/>
          </a:prstGeom>
        </p:spPr>
      </p:pic>
      <p:sp>
        <p:nvSpPr>
          <p:cNvPr id="3" name="Title 2">
            <a:extLst>
              <a:ext uri="{FF2B5EF4-FFF2-40B4-BE49-F238E27FC236}">
                <a16:creationId xmlns:a16="http://schemas.microsoft.com/office/drawing/2014/main" id="{7EA74E2B-05BB-4ED5-B3A8-3F89578AABAF}"/>
              </a:ext>
            </a:extLst>
          </p:cNvPr>
          <p:cNvSpPr>
            <a:spLocks noGrp="1"/>
          </p:cNvSpPr>
          <p:nvPr>
            <p:ph type="title"/>
          </p:nvPr>
        </p:nvSpPr>
        <p:spPr/>
        <p:txBody>
          <a:bodyPr>
            <a:normAutofit fontScale="90000"/>
          </a:bodyPr>
          <a:lstStyle/>
          <a:p>
            <a:r>
              <a:rPr lang="en-US" dirty="0"/>
              <a:t>Insulin receptor intracellular pathways</a:t>
            </a:r>
          </a:p>
        </p:txBody>
      </p:sp>
      <p:sp>
        <p:nvSpPr>
          <p:cNvPr id="4" name="Content Placeholder 3">
            <a:extLst>
              <a:ext uri="{FF2B5EF4-FFF2-40B4-BE49-F238E27FC236}">
                <a16:creationId xmlns:a16="http://schemas.microsoft.com/office/drawing/2014/main" id="{6AF08BC4-2A80-47C4-9966-68DE3D759A0E}"/>
              </a:ext>
            </a:extLst>
          </p:cNvPr>
          <p:cNvSpPr>
            <a:spLocks noGrp="1"/>
          </p:cNvSpPr>
          <p:nvPr>
            <p:ph idx="1"/>
          </p:nvPr>
        </p:nvSpPr>
        <p:spPr>
          <a:xfrm>
            <a:off x="457200" y="1481328"/>
            <a:ext cx="8229600" cy="4525963"/>
          </a:xfrm>
        </p:spPr>
        <p:txBody>
          <a:bodyPr/>
          <a:lstStyle/>
          <a:p>
            <a:endParaRPr lang="en-US" dirty="0"/>
          </a:p>
        </p:txBody>
      </p:sp>
    </p:spTree>
    <p:extLst>
      <p:ext uri="{BB962C8B-B14F-4D97-AF65-F5344CB8AC3E}">
        <p14:creationId xmlns:p14="http://schemas.microsoft.com/office/powerpoint/2010/main" val="30636085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50EAD9-EEF3-4F0E-AC9B-E0D910D06780}"/>
              </a:ext>
            </a:extLst>
          </p:cNvPr>
          <p:cNvSpPr>
            <a:spLocks noGrp="1"/>
          </p:cNvSpPr>
          <p:nvPr>
            <p:ph idx="1"/>
          </p:nvPr>
        </p:nvSpPr>
        <p:spPr/>
        <p:txBody>
          <a:bodyPr>
            <a:normAutofit fontScale="62500" lnSpcReduction="20000"/>
          </a:bodyPr>
          <a:lstStyle/>
          <a:p>
            <a:r>
              <a:rPr lang="en-US" dirty="0"/>
              <a:t>Ghrelin is a neuroendocrine hormone secreted primarily by the stomach that stimulates appetite directly via activation of the GH secretagogue receptor 1a (GHSR-1a) in the hypothalamus, and indirectly by increasing expression of orexigenic peptides, such as neuropeptide Y (NPY). </a:t>
            </a:r>
          </a:p>
          <a:p>
            <a:r>
              <a:rPr lang="en-US" dirty="0"/>
              <a:t>It may also be protective of vasculature by antagonizing the effects of vasoconstrictors, such as endothelin 1, and promoting the effects of vasodilators, such as nitric oxide (NO).</a:t>
            </a:r>
          </a:p>
          <a:p>
            <a:r>
              <a:rPr lang="en-US" dirty="0"/>
              <a:t>Furthermore, it can help to promote lipolysis via stimulation of hypothalamic AMP-activated protein kinase (AMPK). Research into the </a:t>
            </a:r>
            <a:r>
              <a:rPr lang="en-US" dirty="0" err="1"/>
              <a:t>vasoprotective</a:t>
            </a:r>
            <a:r>
              <a:rPr lang="en-US" dirty="0"/>
              <a:t> and lipolytic properties of ghrelin is emerging and presents two pathways by which ghrelin can exert a protective effect against metabolic syndrome.</a:t>
            </a:r>
          </a:p>
          <a:p>
            <a:r>
              <a:rPr lang="en-US" dirty="0"/>
              <a:t>Metabolic syndrome is associated with lower levels of ghrelin, and progressively lower ghrelin levels are associated with increasing metabolic syndrome severity. Ghrelin levels decrease with increasing number of metabolic syndrome derangements.</a:t>
            </a:r>
          </a:p>
          <a:p>
            <a:endParaRPr lang="en-US" dirty="0"/>
          </a:p>
          <a:p>
            <a:pPr algn="r"/>
            <a:r>
              <a:rPr lang="en-US" sz="1600" dirty="0"/>
              <a:t>Kathleen Martin1 et al 2015</a:t>
            </a:r>
          </a:p>
          <a:p>
            <a:endParaRPr lang="en-US" sz="1600" dirty="0"/>
          </a:p>
        </p:txBody>
      </p:sp>
      <p:sp>
        <p:nvSpPr>
          <p:cNvPr id="3" name="Title 2">
            <a:extLst>
              <a:ext uri="{FF2B5EF4-FFF2-40B4-BE49-F238E27FC236}">
                <a16:creationId xmlns:a16="http://schemas.microsoft.com/office/drawing/2014/main" id="{7D4B758B-AB25-4057-B4EB-D614B342E2F5}"/>
              </a:ext>
            </a:extLst>
          </p:cNvPr>
          <p:cNvSpPr>
            <a:spLocks noGrp="1"/>
          </p:cNvSpPr>
          <p:nvPr>
            <p:ph type="title"/>
          </p:nvPr>
        </p:nvSpPr>
        <p:spPr/>
        <p:txBody>
          <a:bodyPr/>
          <a:lstStyle/>
          <a:p>
            <a:r>
              <a:rPr lang="en-US" dirty="0"/>
              <a:t>GHRELIN</a:t>
            </a:r>
          </a:p>
        </p:txBody>
      </p:sp>
    </p:spTree>
    <p:extLst>
      <p:ext uri="{BB962C8B-B14F-4D97-AF65-F5344CB8AC3E}">
        <p14:creationId xmlns:p14="http://schemas.microsoft.com/office/powerpoint/2010/main" val="18506938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4.jpeg">
            <a:extLst>
              <a:ext uri="{FF2B5EF4-FFF2-40B4-BE49-F238E27FC236}">
                <a16:creationId xmlns:a16="http://schemas.microsoft.com/office/drawing/2014/main" id="{384E17AB-898A-4A38-9560-6C48F2DDDC22}"/>
              </a:ext>
            </a:extLst>
          </p:cNvPr>
          <p:cNvPicPr/>
          <p:nvPr/>
        </p:nvPicPr>
        <p:blipFill>
          <a:blip r:embed="rId2" cstate="print"/>
          <a:stretch>
            <a:fillRect/>
          </a:stretch>
        </p:blipFill>
        <p:spPr>
          <a:xfrm>
            <a:off x="990600" y="1066800"/>
            <a:ext cx="7543799" cy="5029199"/>
          </a:xfrm>
          <a:prstGeom prst="rect">
            <a:avLst/>
          </a:prstGeom>
        </p:spPr>
      </p:pic>
    </p:spTree>
    <p:extLst>
      <p:ext uri="{BB962C8B-B14F-4D97-AF65-F5344CB8AC3E}">
        <p14:creationId xmlns:p14="http://schemas.microsoft.com/office/powerpoint/2010/main" val="11139627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EE1ED4-20EC-4984-A437-89ACF95BC3DC}"/>
              </a:ext>
            </a:extLst>
          </p:cNvPr>
          <p:cNvSpPr>
            <a:spLocks noGrp="1"/>
          </p:cNvSpPr>
          <p:nvPr>
            <p:ph idx="1"/>
          </p:nvPr>
        </p:nvSpPr>
        <p:spPr/>
        <p:txBody>
          <a:bodyPr>
            <a:normAutofit fontScale="85000" lnSpcReduction="10000"/>
          </a:bodyPr>
          <a:lstStyle/>
          <a:p>
            <a:pPr marL="109728" indent="0">
              <a:buNone/>
            </a:pPr>
            <a:endParaRPr lang="en-US" b="1" dirty="0"/>
          </a:p>
          <a:p>
            <a:r>
              <a:rPr lang="en-US" dirty="0"/>
              <a:t>Leptin is an adipokine, which under normal physiological conditions functions to reduce appetite, increase energy expenditure, increase sympathetic activity, facilitate glucose utilization, and improve insulin sensitivity. </a:t>
            </a:r>
          </a:p>
          <a:p>
            <a:r>
              <a:rPr lang="en-US" dirty="0"/>
              <a:t>It is expressed in levels proportionate to adipose mass, and though it is produced mostly by adipocytes, it is also produced by vascular smooth muscle cells, cardiomyocytes, and placenta in pregnant women. The functional leptin receptor is in the hypothalamus where it functions to increase energy expenditure and reduce appetite.</a:t>
            </a:r>
          </a:p>
          <a:p>
            <a:pPr algn="r">
              <a:buNone/>
            </a:pPr>
            <a:r>
              <a:rPr lang="en-US" sz="1200" dirty="0"/>
              <a:t>Kathleen Martin et al 2015</a:t>
            </a:r>
          </a:p>
          <a:p>
            <a:endParaRPr lang="en-US" sz="1200" dirty="0"/>
          </a:p>
        </p:txBody>
      </p:sp>
      <p:sp>
        <p:nvSpPr>
          <p:cNvPr id="3" name="Title 2">
            <a:extLst>
              <a:ext uri="{FF2B5EF4-FFF2-40B4-BE49-F238E27FC236}">
                <a16:creationId xmlns:a16="http://schemas.microsoft.com/office/drawing/2014/main" id="{5F9B61AC-150E-4745-ADD8-D9C9FF7E836C}"/>
              </a:ext>
            </a:extLst>
          </p:cNvPr>
          <p:cNvSpPr>
            <a:spLocks noGrp="1"/>
          </p:cNvSpPr>
          <p:nvPr>
            <p:ph type="title"/>
          </p:nvPr>
        </p:nvSpPr>
        <p:spPr/>
        <p:txBody>
          <a:bodyPr/>
          <a:lstStyle/>
          <a:p>
            <a:r>
              <a:rPr lang="en-US" dirty="0"/>
              <a:t>LEPTIN</a:t>
            </a:r>
          </a:p>
        </p:txBody>
      </p:sp>
    </p:spTree>
    <p:extLst>
      <p:ext uri="{BB962C8B-B14F-4D97-AF65-F5344CB8AC3E}">
        <p14:creationId xmlns:p14="http://schemas.microsoft.com/office/powerpoint/2010/main" val="23459122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E3395B-D1CD-4A52-BE32-D37B40C30F6F}"/>
              </a:ext>
            </a:extLst>
          </p:cNvPr>
          <p:cNvSpPr>
            <a:spLocks noGrp="1"/>
          </p:cNvSpPr>
          <p:nvPr>
            <p:ph idx="1"/>
          </p:nvPr>
        </p:nvSpPr>
        <p:spPr/>
        <p:txBody>
          <a:bodyPr>
            <a:normAutofit fontScale="70000" lnSpcReduction="20000"/>
          </a:bodyPr>
          <a:lstStyle/>
          <a:p>
            <a:r>
              <a:rPr lang="en-US" dirty="0"/>
              <a:t>Adiponectin, like leptin, is an adipose derived plasma protein with widespread effects. </a:t>
            </a:r>
          </a:p>
          <a:p>
            <a:r>
              <a:rPr lang="en-US" dirty="0"/>
              <a:t>The most favorable metabolic effects on insulin sensitization and protection against diabetes. </a:t>
            </a:r>
          </a:p>
          <a:p>
            <a:r>
              <a:rPr lang="en-US" dirty="0"/>
              <a:t>Adiponectin has many functions, including anti-atherogenesis, insulin sensitization, lipid oxidation enhancement, and vasodilatation. </a:t>
            </a:r>
          </a:p>
          <a:p>
            <a:r>
              <a:rPr lang="en-US" dirty="0"/>
              <a:t>The expression of adhesion molecules in vascular endothelial cells, adhesion of monocytes to endothelial cells (via TNF-α inhibition), vascular smooth muscle cell proliferation and migration, and foam cell formation (via oxidized LDL (</a:t>
            </a:r>
            <a:r>
              <a:rPr lang="en-US" dirty="0" err="1"/>
              <a:t>OxLDL</a:t>
            </a:r>
            <a:r>
              <a:rPr lang="en-US" dirty="0"/>
              <a:t>) inhibition).</a:t>
            </a:r>
          </a:p>
          <a:p>
            <a:r>
              <a:rPr lang="en-US" dirty="0"/>
              <a:t>It has insulin-sensitizing activities, with high levels exerting a protective effect against type 2 diabetes in diabetes-prone individuals.</a:t>
            </a:r>
          </a:p>
          <a:p>
            <a:endParaRPr lang="en-US" dirty="0"/>
          </a:p>
          <a:p>
            <a:pPr algn="r"/>
            <a:r>
              <a:rPr lang="en-US" sz="1500" dirty="0" err="1"/>
              <a:t>Magali</a:t>
            </a:r>
            <a:r>
              <a:rPr lang="en-US" sz="1500" dirty="0"/>
              <a:t> Gary-</a:t>
            </a:r>
            <a:r>
              <a:rPr lang="en-US" sz="1500" dirty="0" err="1"/>
              <a:t>Bobo</a:t>
            </a:r>
            <a:r>
              <a:rPr lang="en-US" sz="1500" dirty="0"/>
              <a:t> 2018</a:t>
            </a:r>
          </a:p>
        </p:txBody>
      </p:sp>
      <p:sp>
        <p:nvSpPr>
          <p:cNvPr id="3" name="Title 2">
            <a:extLst>
              <a:ext uri="{FF2B5EF4-FFF2-40B4-BE49-F238E27FC236}">
                <a16:creationId xmlns:a16="http://schemas.microsoft.com/office/drawing/2014/main" id="{F64B2513-DBAA-42E4-85FC-29CAB2324358}"/>
              </a:ext>
            </a:extLst>
          </p:cNvPr>
          <p:cNvSpPr>
            <a:spLocks noGrp="1"/>
          </p:cNvSpPr>
          <p:nvPr>
            <p:ph type="title"/>
          </p:nvPr>
        </p:nvSpPr>
        <p:spPr/>
        <p:txBody>
          <a:bodyPr/>
          <a:lstStyle/>
          <a:p>
            <a:r>
              <a:rPr lang="en-US" dirty="0"/>
              <a:t>ADIPONECTIN</a:t>
            </a:r>
          </a:p>
        </p:txBody>
      </p:sp>
    </p:spTree>
    <p:extLst>
      <p:ext uri="{BB962C8B-B14F-4D97-AF65-F5344CB8AC3E}">
        <p14:creationId xmlns:p14="http://schemas.microsoft.com/office/powerpoint/2010/main" val="3339472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4.jpeg">
            <a:extLst>
              <a:ext uri="{FF2B5EF4-FFF2-40B4-BE49-F238E27FC236}">
                <a16:creationId xmlns:a16="http://schemas.microsoft.com/office/drawing/2014/main" id="{9442901C-68D7-45EA-8AFD-9FBA4CE61FCC}"/>
              </a:ext>
            </a:extLst>
          </p:cNvPr>
          <p:cNvPicPr/>
          <p:nvPr/>
        </p:nvPicPr>
        <p:blipFill>
          <a:blip r:embed="rId2" cstate="print"/>
          <a:stretch>
            <a:fillRect/>
          </a:stretch>
        </p:blipFill>
        <p:spPr>
          <a:xfrm>
            <a:off x="990600" y="762000"/>
            <a:ext cx="7010400" cy="5105400"/>
          </a:xfrm>
          <a:prstGeom prst="rect">
            <a:avLst/>
          </a:prstGeom>
        </p:spPr>
      </p:pic>
    </p:spTree>
    <p:extLst>
      <p:ext uri="{BB962C8B-B14F-4D97-AF65-F5344CB8AC3E}">
        <p14:creationId xmlns:p14="http://schemas.microsoft.com/office/powerpoint/2010/main" val="25015756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9E9CE-B877-41DB-BC25-730F8BF64F8A}"/>
              </a:ext>
            </a:extLst>
          </p:cNvPr>
          <p:cNvGrpSpPr>
            <a:grpSpLocks/>
          </p:cNvGrpSpPr>
          <p:nvPr/>
        </p:nvGrpSpPr>
        <p:grpSpPr bwMode="auto">
          <a:xfrm>
            <a:off x="1295400" y="914401"/>
            <a:ext cx="6553200" cy="5257800"/>
            <a:chOff x="709" y="-1378"/>
            <a:chExt cx="7170" cy="5279"/>
          </a:xfrm>
        </p:grpSpPr>
        <p:pic>
          <p:nvPicPr>
            <p:cNvPr id="3" name="Picture 2">
              <a:extLst>
                <a:ext uri="{FF2B5EF4-FFF2-40B4-BE49-F238E27FC236}">
                  <a16:creationId xmlns:a16="http://schemas.microsoft.com/office/drawing/2014/main" id="{A4DECB7C-FE75-4E1E-B716-747BFD178B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 y="-1378"/>
              <a:ext cx="7170" cy="527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94F5D86-7926-48C2-A6B3-FBF097D747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7" y="1516"/>
              <a:ext cx="389" cy="1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4165FAB-3EC9-4D2E-883D-AFE8C8BCAF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5" y="1435"/>
              <a:ext cx="492" cy="1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F2707FC-98F7-4F3E-AEB2-82148C37DD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0" y="-396"/>
              <a:ext cx="388" cy="1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571D7FA-96DD-4227-BA55-4F75A8599F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4" y="-724"/>
              <a:ext cx="492" cy="10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5E227FA-707C-4F9C-BDEB-FAF8D7ED441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47" y="-61"/>
              <a:ext cx="389" cy="10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A2010DC2-CD7A-472D-A5CD-BCF69517A12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56" y="-142"/>
              <a:ext cx="492" cy="10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7746BA7C-8C29-40CC-ACD7-E88B389FA37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77" y="230"/>
              <a:ext cx="329" cy="10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105F42BD-25A9-4251-9158-C509B0CFDDA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16" y="140"/>
              <a:ext cx="330" cy="10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D9B1D607-AA85-49D9-B86B-2AC5849EF8C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70" y="1725"/>
              <a:ext cx="329" cy="10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05A7AC8B-163B-40AF-A6F5-4355EA2ED69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08" y="1550"/>
              <a:ext cx="344" cy="10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E24853A9-8144-4268-87D4-823FED29D7C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23" y="1724"/>
              <a:ext cx="587" cy="13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9411B390-3CEC-4E67-B5E7-F3B9350FB1B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31" y="3184"/>
              <a:ext cx="496" cy="13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EEE5B5DC-8BFB-4C2E-85F2-EB1979F6011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70" y="3120"/>
              <a:ext cx="502" cy="13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99424186-5319-4A4E-8F6A-C90059330A5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84" y="2829"/>
              <a:ext cx="502" cy="107"/>
            </a:xfrm>
            <a:prstGeom prst="rect">
              <a:avLst/>
            </a:prstGeom>
            <a:noFill/>
            <a:extLst>
              <a:ext uri="{909E8E84-426E-40DD-AFC4-6F175D3DCCD1}">
                <a14:hiddenFill xmlns:a14="http://schemas.microsoft.com/office/drawing/2010/main">
                  <a:solidFill>
                    <a:srgbClr val="FFFFFF"/>
                  </a:solidFill>
                </a14:hiddenFill>
              </a:ext>
            </a:extLst>
          </p:spPr>
        </p:pic>
        <p:sp>
          <p:nvSpPr>
            <p:cNvPr id="18" name="AutoShape 32">
              <a:extLst>
                <a:ext uri="{FF2B5EF4-FFF2-40B4-BE49-F238E27FC236}">
                  <a16:creationId xmlns:a16="http://schemas.microsoft.com/office/drawing/2014/main" id="{40DA4A67-9575-4BD1-BDF4-412987C6BA57}"/>
                </a:ext>
              </a:extLst>
            </p:cNvPr>
            <p:cNvSpPr>
              <a:spLocks/>
            </p:cNvSpPr>
            <p:nvPr/>
          </p:nvSpPr>
          <p:spPr bwMode="auto">
            <a:xfrm>
              <a:off x="4829" y="2691"/>
              <a:ext cx="64" cy="83"/>
            </a:xfrm>
            <a:custGeom>
              <a:avLst/>
              <a:gdLst>
                <a:gd name="T0" fmla="+- 0 4867 4830"/>
                <a:gd name="T1" fmla="*/ T0 w 64"/>
                <a:gd name="T2" fmla="+- 0 2691 2691"/>
                <a:gd name="T3" fmla="*/ 2691 h 83"/>
                <a:gd name="T4" fmla="+- 0 4830 4830"/>
                <a:gd name="T5" fmla="*/ T4 w 64"/>
                <a:gd name="T6" fmla="+- 0 2691 2691"/>
                <a:gd name="T7" fmla="*/ 2691 h 83"/>
                <a:gd name="T8" fmla="+- 0 4830 4830"/>
                <a:gd name="T9" fmla="*/ T8 w 64"/>
                <a:gd name="T10" fmla="+- 0 2774 2691"/>
                <a:gd name="T11" fmla="*/ 2774 h 83"/>
                <a:gd name="T12" fmla="+- 0 4841 4830"/>
                <a:gd name="T13" fmla="*/ T12 w 64"/>
                <a:gd name="T14" fmla="+- 0 2774 2691"/>
                <a:gd name="T15" fmla="*/ 2774 h 83"/>
                <a:gd name="T16" fmla="+- 0 4841 4830"/>
                <a:gd name="T17" fmla="*/ T16 w 64"/>
                <a:gd name="T18" fmla="+- 0 2740 2691"/>
                <a:gd name="T19" fmla="*/ 2740 h 83"/>
                <a:gd name="T20" fmla="+- 0 4874 4830"/>
                <a:gd name="T21" fmla="*/ T20 w 64"/>
                <a:gd name="T22" fmla="+- 0 2740 2691"/>
                <a:gd name="T23" fmla="*/ 2740 h 83"/>
                <a:gd name="T24" fmla="+- 0 4882 4830"/>
                <a:gd name="T25" fmla="*/ T24 w 64"/>
                <a:gd name="T26" fmla="+- 0 2738 2691"/>
                <a:gd name="T27" fmla="*/ 2738 h 83"/>
                <a:gd name="T28" fmla="+- 0 4889 4830"/>
                <a:gd name="T29" fmla="*/ T28 w 64"/>
                <a:gd name="T30" fmla="+- 0 2730 2691"/>
                <a:gd name="T31" fmla="*/ 2730 h 83"/>
                <a:gd name="T32" fmla="+- 0 4841 4830"/>
                <a:gd name="T33" fmla="*/ T32 w 64"/>
                <a:gd name="T34" fmla="+- 0 2730 2691"/>
                <a:gd name="T35" fmla="*/ 2730 h 83"/>
                <a:gd name="T36" fmla="+- 0 4841 4830"/>
                <a:gd name="T37" fmla="*/ T36 w 64"/>
                <a:gd name="T38" fmla="+- 0 2701 2691"/>
                <a:gd name="T39" fmla="*/ 2701 h 83"/>
                <a:gd name="T40" fmla="+- 0 4889 4830"/>
                <a:gd name="T41" fmla="*/ T40 w 64"/>
                <a:gd name="T42" fmla="+- 0 2701 2691"/>
                <a:gd name="T43" fmla="*/ 2701 h 83"/>
                <a:gd name="T44" fmla="+- 0 4889 4830"/>
                <a:gd name="T45" fmla="*/ T44 w 64"/>
                <a:gd name="T46" fmla="+- 0 2700 2691"/>
                <a:gd name="T47" fmla="*/ 2700 h 83"/>
                <a:gd name="T48" fmla="+- 0 4887 4830"/>
                <a:gd name="T49" fmla="*/ T48 w 64"/>
                <a:gd name="T50" fmla="+- 0 2698 2691"/>
                <a:gd name="T51" fmla="*/ 2698 h 83"/>
                <a:gd name="T52" fmla="+- 0 4881 4830"/>
                <a:gd name="T53" fmla="*/ T52 w 64"/>
                <a:gd name="T54" fmla="+- 0 2694 2691"/>
                <a:gd name="T55" fmla="*/ 2694 h 83"/>
                <a:gd name="T56" fmla="+- 0 4878 4830"/>
                <a:gd name="T57" fmla="*/ T56 w 64"/>
                <a:gd name="T58" fmla="+- 0 2693 2691"/>
                <a:gd name="T59" fmla="*/ 2693 h 83"/>
                <a:gd name="T60" fmla="+- 0 4874 4830"/>
                <a:gd name="T61" fmla="*/ T60 w 64"/>
                <a:gd name="T62" fmla="+- 0 2692 2691"/>
                <a:gd name="T63" fmla="*/ 2692 h 83"/>
                <a:gd name="T64" fmla="+- 0 4871 4830"/>
                <a:gd name="T65" fmla="*/ T64 w 64"/>
                <a:gd name="T66" fmla="+- 0 2691 2691"/>
                <a:gd name="T67" fmla="*/ 2691 h 83"/>
                <a:gd name="T68" fmla="+- 0 4867 4830"/>
                <a:gd name="T69" fmla="*/ T68 w 64"/>
                <a:gd name="T70" fmla="+- 0 2691 2691"/>
                <a:gd name="T71" fmla="*/ 2691 h 83"/>
                <a:gd name="T72" fmla="+- 0 4889 4830"/>
                <a:gd name="T73" fmla="*/ T72 w 64"/>
                <a:gd name="T74" fmla="+- 0 2701 2691"/>
                <a:gd name="T75" fmla="*/ 2701 h 83"/>
                <a:gd name="T76" fmla="+- 0 4867 4830"/>
                <a:gd name="T77" fmla="*/ T76 w 64"/>
                <a:gd name="T78" fmla="+- 0 2701 2691"/>
                <a:gd name="T79" fmla="*/ 2701 h 83"/>
                <a:gd name="T80" fmla="+- 0 4870 4830"/>
                <a:gd name="T81" fmla="*/ T80 w 64"/>
                <a:gd name="T82" fmla="+- 0 2701 2691"/>
                <a:gd name="T83" fmla="*/ 2701 h 83"/>
                <a:gd name="T84" fmla="+- 0 4875 4830"/>
                <a:gd name="T85" fmla="*/ T84 w 64"/>
                <a:gd name="T86" fmla="+- 0 2702 2691"/>
                <a:gd name="T87" fmla="*/ 2702 h 83"/>
                <a:gd name="T88" fmla="+- 0 4877 4830"/>
                <a:gd name="T89" fmla="*/ T88 w 64"/>
                <a:gd name="T90" fmla="+- 0 2704 2691"/>
                <a:gd name="T91" fmla="*/ 2704 h 83"/>
                <a:gd name="T92" fmla="+- 0 4881 4830"/>
                <a:gd name="T93" fmla="*/ T92 w 64"/>
                <a:gd name="T94" fmla="+- 0 2709 2691"/>
                <a:gd name="T95" fmla="*/ 2709 h 83"/>
                <a:gd name="T96" fmla="+- 0 4882 4830"/>
                <a:gd name="T97" fmla="*/ T96 w 64"/>
                <a:gd name="T98" fmla="+- 0 2712 2691"/>
                <a:gd name="T99" fmla="*/ 2712 h 83"/>
                <a:gd name="T100" fmla="+- 0 4882 4830"/>
                <a:gd name="T101" fmla="*/ T100 w 64"/>
                <a:gd name="T102" fmla="+- 0 2720 2691"/>
                <a:gd name="T103" fmla="*/ 2720 h 83"/>
                <a:gd name="T104" fmla="+- 0 4880 4830"/>
                <a:gd name="T105" fmla="*/ T104 w 64"/>
                <a:gd name="T106" fmla="+- 0 2724 2691"/>
                <a:gd name="T107" fmla="*/ 2724 h 83"/>
                <a:gd name="T108" fmla="+- 0 4874 4830"/>
                <a:gd name="T109" fmla="*/ T108 w 64"/>
                <a:gd name="T110" fmla="+- 0 2729 2691"/>
                <a:gd name="T111" fmla="*/ 2729 h 83"/>
                <a:gd name="T112" fmla="+- 0 4869 4830"/>
                <a:gd name="T113" fmla="*/ T112 w 64"/>
                <a:gd name="T114" fmla="+- 0 2730 2691"/>
                <a:gd name="T115" fmla="*/ 2730 h 83"/>
                <a:gd name="T116" fmla="+- 0 4889 4830"/>
                <a:gd name="T117" fmla="*/ T116 w 64"/>
                <a:gd name="T118" fmla="+- 0 2730 2691"/>
                <a:gd name="T119" fmla="*/ 2730 h 83"/>
                <a:gd name="T120" fmla="+- 0 4891 4830"/>
                <a:gd name="T121" fmla="*/ T120 w 64"/>
                <a:gd name="T122" fmla="+- 0 2728 2691"/>
                <a:gd name="T123" fmla="*/ 2728 h 83"/>
                <a:gd name="T124" fmla="+- 0 4893 4830"/>
                <a:gd name="T125" fmla="*/ T124 w 64"/>
                <a:gd name="T126" fmla="+- 0 2722 2691"/>
                <a:gd name="T127" fmla="*/ 2722 h 83"/>
                <a:gd name="T128" fmla="+- 0 4893 4830"/>
                <a:gd name="T129" fmla="*/ T128 w 64"/>
                <a:gd name="T130" fmla="+- 0 2711 2691"/>
                <a:gd name="T131" fmla="*/ 2711 h 83"/>
                <a:gd name="T132" fmla="+- 0 4892 4830"/>
                <a:gd name="T133" fmla="*/ T132 w 64"/>
                <a:gd name="T134" fmla="+- 0 2707 2691"/>
                <a:gd name="T135" fmla="*/ 2707 h 83"/>
                <a:gd name="T136" fmla="+- 0 4889 4830"/>
                <a:gd name="T137" fmla="*/ T136 w 64"/>
                <a:gd name="T138" fmla="+- 0 2701 2691"/>
                <a:gd name="T139" fmla="*/ 2701 h 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Lst>
              <a:rect l="0" t="0" r="r" b="b"/>
              <a:pathLst>
                <a:path w="64" h="83">
                  <a:moveTo>
                    <a:pt x="37" y="0"/>
                  </a:moveTo>
                  <a:lnTo>
                    <a:pt x="0" y="0"/>
                  </a:lnTo>
                  <a:lnTo>
                    <a:pt x="0" y="83"/>
                  </a:lnTo>
                  <a:lnTo>
                    <a:pt x="11" y="83"/>
                  </a:lnTo>
                  <a:lnTo>
                    <a:pt x="11" y="49"/>
                  </a:lnTo>
                  <a:lnTo>
                    <a:pt x="44" y="49"/>
                  </a:lnTo>
                  <a:lnTo>
                    <a:pt x="52" y="47"/>
                  </a:lnTo>
                  <a:lnTo>
                    <a:pt x="59" y="39"/>
                  </a:lnTo>
                  <a:lnTo>
                    <a:pt x="11" y="39"/>
                  </a:lnTo>
                  <a:lnTo>
                    <a:pt x="11" y="10"/>
                  </a:lnTo>
                  <a:lnTo>
                    <a:pt x="59" y="10"/>
                  </a:lnTo>
                  <a:lnTo>
                    <a:pt x="59" y="9"/>
                  </a:lnTo>
                  <a:lnTo>
                    <a:pt x="57" y="7"/>
                  </a:lnTo>
                  <a:lnTo>
                    <a:pt x="51" y="3"/>
                  </a:lnTo>
                  <a:lnTo>
                    <a:pt x="48" y="2"/>
                  </a:lnTo>
                  <a:lnTo>
                    <a:pt x="44" y="1"/>
                  </a:lnTo>
                  <a:lnTo>
                    <a:pt x="41" y="0"/>
                  </a:lnTo>
                  <a:lnTo>
                    <a:pt x="37" y="0"/>
                  </a:lnTo>
                  <a:close/>
                  <a:moveTo>
                    <a:pt x="59" y="10"/>
                  </a:moveTo>
                  <a:lnTo>
                    <a:pt x="37" y="10"/>
                  </a:lnTo>
                  <a:lnTo>
                    <a:pt x="40" y="10"/>
                  </a:lnTo>
                  <a:lnTo>
                    <a:pt x="45" y="11"/>
                  </a:lnTo>
                  <a:lnTo>
                    <a:pt x="47" y="13"/>
                  </a:lnTo>
                  <a:lnTo>
                    <a:pt x="51" y="18"/>
                  </a:lnTo>
                  <a:lnTo>
                    <a:pt x="52" y="21"/>
                  </a:lnTo>
                  <a:lnTo>
                    <a:pt x="52" y="29"/>
                  </a:lnTo>
                  <a:lnTo>
                    <a:pt x="50" y="33"/>
                  </a:lnTo>
                  <a:lnTo>
                    <a:pt x="44" y="38"/>
                  </a:lnTo>
                  <a:lnTo>
                    <a:pt x="39" y="39"/>
                  </a:lnTo>
                  <a:lnTo>
                    <a:pt x="59" y="39"/>
                  </a:lnTo>
                  <a:lnTo>
                    <a:pt x="61" y="37"/>
                  </a:lnTo>
                  <a:lnTo>
                    <a:pt x="63" y="31"/>
                  </a:lnTo>
                  <a:lnTo>
                    <a:pt x="63" y="20"/>
                  </a:lnTo>
                  <a:lnTo>
                    <a:pt x="62" y="16"/>
                  </a:lnTo>
                  <a:lnTo>
                    <a:pt x="59"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pic>
          <p:nvPicPr>
            <p:cNvPr id="19" name="Picture 18">
              <a:extLst>
                <a:ext uri="{FF2B5EF4-FFF2-40B4-BE49-F238E27FC236}">
                  <a16:creationId xmlns:a16="http://schemas.microsoft.com/office/drawing/2014/main" id="{76BC4C8D-4F86-4876-9AF4-A2180A67AB1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64" y="3122"/>
              <a:ext cx="495" cy="13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0EB7CB55-7FC7-4A8C-B6C9-023E913BE21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22" y="2829"/>
              <a:ext cx="502" cy="107"/>
            </a:xfrm>
            <a:prstGeom prst="rect">
              <a:avLst/>
            </a:prstGeom>
            <a:noFill/>
            <a:extLst>
              <a:ext uri="{909E8E84-426E-40DD-AFC4-6F175D3DCCD1}">
                <a14:hiddenFill xmlns:a14="http://schemas.microsoft.com/office/drawing/2010/main">
                  <a:solidFill>
                    <a:srgbClr val="FFFFFF"/>
                  </a:solidFill>
                </a14:hiddenFill>
              </a:ext>
            </a:extLst>
          </p:spPr>
        </p:pic>
        <p:sp>
          <p:nvSpPr>
            <p:cNvPr id="21" name="AutoShape 35">
              <a:extLst>
                <a:ext uri="{FF2B5EF4-FFF2-40B4-BE49-F238E27FC236}">
                  <a16:creationId xmlns:a16="http://schemas.microsoft.com/office/drawing/2014/main" id="{04C15366-4D28-4F66-84D7-40BF3D69A05A}"/>
                </a:ext>
              </a:extLst>
            </p:cNvPr>
            <p:cNvSpPr>
              <a:spLocks/>
            </p:cNvSpPr>
            <p:nvPr/>
          </p:nvSpPr>
          <p:spPr bwMode="auto">
            <a:xfrm>
              <a:off x="1654" y="1074"/>
              <a:ext cx="3148" cy="2684"/>
            </a:xfrm>
            <a:custGeom>
              <a:avLst/>
              <a:gdLst>
                <a:gd name="T0" fmla="+- 0 1672 1654"/>
                <a:gd name="T1" fmla="*/ T0 w 3148"/>
                <a:gd name="T2" fmla="+- 0 1836 1074"/>
                <a:gd name="T3" fmla="*/ 1836 h 2684"/>
                <a:gd name="T4" fmla="+- 0 1684 1654"/>
                <a:gd name="T5" fmla="*/ T4 w 3148"/>
                <a:gd name="T6" fmla="+- 0 1779 1074"/>
                <a:gd name="T7" fmla="*/ 1779 h 2684"/>
                <a:gd name="T8" fmla="+- 0 1714 1654"/>
                <a:gd name="T9" fmla="*/ T8 w 3148"/>
                <a:gd name="T10" fmla="+- 0 1779 1074"/>
                <a:gd name="T11" fmla="*/ 1779 h 2684"/>
                <a:gd name="T12" fmla="+- 0 1654 1654"/>
                <a:gd name="T13" fmla="*/ T12 w 3148"/>
                <a:gd name="T14" fmla="+- 0 1817 1074"/>
                <a:gd name="T15" fmla="*/ 1817 h 2684"/>
                <a:gd name="T16" fmla="+- 0 1717 1654"/>
                <a:gd name="T17" fmla="*/ T16 w 3148"/>
                <a:gd name="T18" fmla="+- 0 1839 1074"/>
                <a:gd name="T19" fmla="*/ 1839 h 2684"/>
                <a:gd name="T20" fmla="+- 0 1779 1654"/>
                <a:gd name="T21" fmla="*/ T20 w 3148"/>
                <a:gd name="T22" fmla="+- 0 1821 1074"/>
                <a:gd name="T23" fmla="*/ 1821 h 2684"/>
                <a:gd name="T24" fmla="+- 0 1762 1654"/>
                <a:gd name="T25" fmla="*/ T24 w 3148"/>
                <a:gd name="T26" fmla="+- 0 1792 1074"/>
                <a:gd name="T27" fmla="*/ 1792 h 2684"/>
                <a:gd name="T28" fmla="+- 0 1742 1654"/>
                <a:gd name="T29" fmla="*/ T28 w 3148"/>
                <a:gd name="T30" fmla="+- 0 1806 1074"/>
                <a:gd name="T31" fmla="*/ 1806 h 2684"/>
                <a:gd name="T32" fmla="+- 0 1769 1654"/>
                <a:gd name="T33" fmla="*/ T32 w 3148"/>
                <a:gd name="T34" fmla="+- 0 1821 1074"/>
                <a:gd name="T35" fmla="*/ 1821 h 2684"/>
                <a:gd name="T36" fmla="+- 0 1741 1654"/>
                <a:gd name="T37" fmla="*/ T36 w 3148"/>
                <a:gd name="T38" fmla="+- 0 1839 1074"/>
                <a:gd name="T39" fmla="*/ 1839 h 2684"/>
                <a:gd name="T40" fmla="+- 0 1760 1654"/>
                <a:gd name="T41" fmla="*/ T40 w 3148"/>
                <a:gd name="T42" fmla="+- 0 1824 1074"/>
                <a:gd name="T43" fmla="*/ 1824 h 2684"/>
                <a:gd name="T44" fmla="+- 0 1741 1654"/>
                <a:gd name="T45" fmla="*/ T44 w 3148"/>
                <a:gd name="T46" fmla="+- 0 1819 1074"/>
                <a:gd name="T47" fmla="*/ 1819 h 2684"/>
                <a:gd name="T48" fmla="+- 0 1743 1654"/>
                <a:gd name="T49" fmla="*/ T48 w 3148"/>
                <a:gd name="T50" fmla="+- 0 1850 1074"/>
                <a:gd name="T51" fmla="*/ 1850 h 2684"/>
                <a:gd name="T52" fmla="+- 0 1771 1654"/>
                <a:gd name="T53" fmla="*/ T52 w 3148"/>
                <a:gd name="T54" fmla="+- 0 1847 1074"/>
                <a:gd name="T55" fmla="*/ 1847 h 2684"/>
                <a:gd name="T56" fmla="+- 0 1804 1654"/>
                <a:gd name="T57" fmla="*/ T56 w 3148"/>
                <a:gd name="T58" fmla="+- 0 1799 1074"/>
                <a:gd name="T59" fmla="*/ 1799 h 2684"/>
                <a:gd name="T60" fmla="+- 0 1807 1654"/>
                <a:gd name="T61" fmla="*/ T60 w 3148"/>
                <a:gd name="T62" fmla="+- 0 1770 1074"/>
                <a:gd name="T63" fmla="*/ 1770 h 2684"/>
                <a:gd name="T64" fmla="+- 0 1790 1654"/>
                <a:gd name="T65" fmla="*/ T64 w 3148"/>
                <a:gd name="T66" fmla="+- 0 1778 1074"/>
                <a:gd name="T67" fmla="*/ 1778 h 2684"/>
                <a:gd name="T68" fmla="+- 0 1803 1654"/>
                <a:gd name="T69" fmla="*/ T68 w 3148"/>
                <a:gd name="T70" fmla="+- 0 1792 1074"/>
                <a:gd name="T71" fmla="*/ 1792 h 2684"/>
                <a:gd name="T72" fmla="+- 0 1815 1654"/>
                <a:gd name="T73" fmla="*/ T72 w 3148"/>
                <a:gd name="T74" fmla="+- 0 1818 1074"/>
                <a:gd name="T75" fmla="*/ 1818 h 2684"/>
                <a:gd name="T76" fmla="+- 0 1836 1654"/>
                <a:gd name="T77" fmla="*/ T76 w 3148"/>
                <a:gd name="T78" fmla="+- 0 1797 1074"/>
                <a:gd name="T79" fmla="*/ 1797 h 2684"/>
                <a:gd name="T80" fmla="+- 0 2949 1654"/>
                <a:gd name="T81" fmla="*/ T80 w 3148"/>
                <a:gd name="T82" fmla="+- 0 3700 1074"/>
                <a:gd name="T83" fmla="*/ 3700 h 2684"/>
                <a:gd name="T84" fmla="+- 0 2949 1654"/>
                <a:gd name="T85" fmla="*/ T84 w 3148"/>
                <a:gd name="T86" fmla="+- 0 3726 1074"/>
                <a:gd name="T87" fmla="*/ 3726 h 2684"/>
                <a:gd name="T88" fmla="+- 0 2961 1654"/>
                <a:gd name="T89" fmla="*/ T88 w 3148"/>
                <a:gd name="T90" fmla="+- 0 3758 1074"/>
                <a:gd name="T91" fmla="*/ 3758 h 2684"/>
                <a:gd name="T92" fmla="+- 0 2993 1654"/>
                <a:gd name="T93" fmla="*/ T92 w 3148"/>
                <a:gd name="T94" fmla="+- 0 3681 1074"/>
                <a:gd name="T95" fmla="*/ 3681 h 2684"/>
                <a:gd name="T96" fmla="+- 0 3042 1654"/>
                <a:gd name="T97" fmla="*/ T96 w 3148"/>
                <a:gd name="T98" fmla="+- 0 3758 1074"/>
                <a:gd name="T99" fmla="*/ 3758 h 2684"/>
                <a:gd name="T100" fmla="+- 0 3119 1654"/>
                <a:gd name="T101" fmla="*/ T100 w 3148"/>
                <a:gd name="T102" fmla="+- 0 3684 1074"/>
                <a:gd name="T103" fmla="*/ 3684 h 2684"/>
                <a:gd name="T104" fmla="+- 0 3108 1654"/>
                <a:gd name="T105" fmla="*/ T104 w 3148"/>
                <a:gd name="T106" fmla="+- 0 3690 1074"/>
                <a:gd name="T107" fmla="*/ 3690 h 2684"/>
                <a:gd name="T108" fmla="+- 0 3109 1654"/>
                <a:gd name="T109" fmla="*/ T108 w 3148"/>
                <a:gd name="T110" fmla="+- 0 3681 1074"/>
                <a:gd name="T111" fmla="*/ 3681 h 2684"/>
                <a:gd name="T112" fmla="+- 0 3127 1654"/>
                <a:gd name="T113" fmla="*/ T112 w 3148"/>
                <a:gd name="T114" fmla="+- 0 3715 1074"/>
                <a:gd name="T115" fmla="*/ 3715 h 2684"/>
                <a:gd name="T116" fmla="+- 0 3579 1654"/>
                <a:gd name="T117" fmla="*/ T116 w 3148"/>
                <a:gd name="T118" fmla="+- 0 1157 1074"/>
                <a:gd name="T119" fmla="*/ 1157 h 2684"/>
                <a:gd name="T120" fmla="+- 0 3701 1654"/>
                <a:gd name="T121" fmla="*/ T120 w 3148"/>
                <a:gd name="T122" fmla="+- 0 1133 1074"/>
                <a:gd name="T123" fmla="*/ 1133 h 2684"/>
                <a:gd name="T124" fmla="+- 0 3680 1654"/>
                <a:gd name="T125" fmla="*/ T124 w 3148"/>
                <a:gd name="T126" fmla="+- 0 1142 1074"/>
                <a:gd name="T127" fmla="*/ 1142 h 2684"/>
                <a:gd name="T128" fmla="+- 0 3675 1654"/>
                <a:gd name="T129" fmla="*/ T128 w 3148"/>
                <a:gd name="T130" fmla="+- 0 1158 1074"/>
                <a:gd name="T131" fmla="*/ 1158 h 2684"/>
                <a:gd name="T132" fmla="+- 0 3717 1654"/>
                <a:gd name="T133" fmla="*/ T132 w 3148"/>
                <a:gd name="T134" fmla="+- 0 1148 1074"/>
                <a:gd name="T135" fmla="*/ 1148 h 2684"/>
                <a:gd name="T136" fmla="+- 0 3755 1654"/>
                <a:gd name="T137" fmla="*/ T136 w 3148"/>
                <a:gd name="T138" fmla="+- 0 1146 1074"/>
                <a:gd name="T139" fmla="*/ 1146 h 2684"/>
                <a:gd name="T140" fmla="+- 0 3764 1654"/>
                <a:gd name="T141" fmla="*/ T140 w 3148"/>
                <a:gd name="T142" fmla="+- 0 1109 1074"/>
                <a:gd name="T143" fmla="*/ 1109 h 2684"/>
                <a:gd name="T144" fmla="+- 0 3765 1654"/>
                <a:gd name="T145" fmla="*/ T144 w 3148"/>
                <a:gd name="T146" fmla="+- 0 1096 1074"/>
                <a:gd name="T147" fmla="*/ 1096 h 2684"/>
                <a:gd name="T148" fmla="+- 0 3766 1654"/>
                <a:gd name="T149" fmla="*/ T148 w 3148"/>
                <a:gd name="T150" fmla="+- 0 1158 1074"/>
                <a:gd name="T151" fmla="*/ 1158 h 2684"/>
                <a:gd name="T152" fmla="+- 0 3810 1654"/>
                <a:gd name="T153" fmla="*/ T152 w 3148"/>
                <a:gd name="T154" fmla="+- 0 1157 1074"/>
                <a:gd name="T155" fmla="*/ 1157 h 2684"/>
                <a:gd name="T156" fmla="+- 0 3837 1654"/>
                <a:gd name="T157" fmla="*/ T156 w 3148"/>
                <a:gd name="T158" fmla="+- 0 1117 1074"/>
                <a:gd name="T159" fmla="*/ 1117 h 2684"/>
                <a:gd name="T160" fmla="+- 0 3861 1654"/>
                <a:gd name="T161" fmla="*/ T160 w 3148"/>
                <a:gd name="T162" fmla="+- 0 1097 1074"/>
                <a:gd name="T163" fmla="*/ 1097 h 2684"/>
                <a:gd name="T164" fmla="+- 0 3831 1654"/>
                <a:gd name="T165" fmla="*/ T164 w 3148"/>
                <a:gd name="T166" fmla="+- 0 1155 1074"/>
                <a:gd name="T167" fmla="*/ 1155 h 2684"/>
                <a:gd name="T168" fmla="+- 0 3859 1654"/>
                <a:gd name="T169" fmla="*/ T168 w 3148"/>
                <a:gd name="T170" fmla="+- 0 1141 1074"/>
                <a:gd name="T171" fmla="*/ 1141 h 2684"/>
                <a:gd name="T172" fmla="+- 0 3837 1654"/>
                <a:gd name="T173" fmla="*/ T172 w 3148"/>
                <a:gd name="T174" fmla="+- 0 1132 1074"/>
                <a:gd name="T175" fmla="*/ 1132 h 2684"/>
                <a:gd name="T176" fmla="+- 0 3922 1654"/>
                <a:gd name="T177" fmla="*/ T176 w 3148"/>
                <a:gd name="T178" fmla="+- 0 1143 1074"/>
                <a:gd name="T179" fmla="*/ 1143 h 2684"/>
                <a:gd name="T180" fmla="+- 0 3902 1654"/>
                <a:gd name="T181" fmla="*/ T180 w 3148"/>
                <a:gd name="T182" fmla="+- 0 1097 1074"/>
                <a:gd name="T183" fmla="*/ 1097 h 2684"/>
                <a:gd name="T184" fmla="+- 0 3914 1654"/>
                <a:gd name="T185" fmla="*/ T184 w 3148"/>
                <a:gd name="T186" fmla="+- 0 1158 1074"/>
                <a:gd name="T187" fmla="*/ 1158 h 2684"/>
                <a:gd name="T188" fmla="+- 0 4007 1654"/>
                <a:gd name="T189" fmla="*/ T188 w 3148"/>
                <a:gd name="T190" fmla="+- 0 1133 1074"/>
                <a:gd name="T191" fmla="*/ 1133 h 2684"/>
                <a:gd name="T192" fmla="+- 0 3967 1654"/>
                <a:gd name="T193" fmla="*/ T192 w 3148"/>
                <a:gd name="T194" fmla="+- 0 1111 1074"/>
                <a:gd name="T195" fmla="*/ 1111 h 2684"/>
                <a:gd name="T196" fmla="+- 0 3990 1654"/>
                <a:gd name="T197" fmla="*/ T196 w 3148"/>
                <a:gd name="T198" fmla="+- 0 1114 1074"/>
                <a:gd name="T199" fmla="*/ 1114 h 2684"/>
                <a:gd name="T200" fmla="+- 0 3955 1654"/>
                <a:gd name="T201" fmla="*/ T200 w 3148"/>
                <a:gd name="T202" fmla="+- 0 1105 1074"/>
                <a:gd name="T203" fmla="*/ 1105 h 2684"/>
                <a:gd name="T204" fmla="+- 0 3990 1654"/>
                <a:gd name="T205" fmla="*/ T204 w 3148"/>
                <a:gd name="T206" fmla="+- 0 1138 1074"/>
                <a:gd name="T207" fmla="*/ 1138 h 2684"/>
                <a:gd name="T208" fmla="+- 0 3967 1654"/>
                <a:gd name="T209" fmla="*/ T208 w 3148"/>
                <a:gd name="T210" fmla="+- 0 1141 1074"/>
                <a:gd name="T211" fmla="*/ 1141 h 2684"/>
                <a:gd name="T212" fmla="+- 0 4004 1654"/>
                <a:gd name="T213" fmla="*/ T212 w 3148"/>
                <a:gd name="T214" fmla="+- 0 1149 1074"/>
                <a:gd name="T215" fmla="*/ 1149 h 2684"/>
                <a:gd name="T216" fmla="+- 0 4595 1654"/>
                <a:gd name="T217" fmla="*/ T216 w 3148"/>
                <a:gd name="T218" fmla="+- 0 2994 1074"/>
                <a:gd name="T219" fmla="*/ 2994 h 2684"/>
                <a:gd name="T220" fmla="+- 0 4617 1654"/>
                <a:gd name="T221" fmla="*/ T220 w 3148"/>
                <a:gd name="T222" fmla="+- 0 2957 1074"/>
                <a:gd name="T223" fmla="*/ 2957 h 2684"/>
                <a:gd name="T224" fmla="+- 0 4724 1654"/>
                <a:gd name="T225" fmla="*/ T224 w 3148"/>
                <a:gd name="T226" fmla="+- 0 2949 1074"/>
                <a:gd name="T227" fmla="*/ 2949 h 2684"/>
                <a:gd name="T228" fmla="+- 0 4651 1654"/>
                <a:gd name="T229" fmla="*/ T228 w 3148"/>
                <a:gd name="T230" fmla="+- 0 2949 1074"/>
                <a:gd name="T231" fmla="*/ 2949 h 2684"/>
                <a:gd name="T232" fmla="+- 0 4724 1654"/>
                <a:gd name="T233" fmla="*/ T232 w 3148"/>
                <a:gd name="T234" fmla="+- 0 3026 1074"/>
                <a:gd name="T235" fmla="*/ 3026 h 2684"/>
                <a:gd name="T236" fmla="+- 0 4792 1654"/>
                <a:gd name="T237" fmla="*/ T236 w 3148"/>
                <a:gd name="T238" fmla="+- 0 2968 1074"/>
                <a:gd name="T239" fmla="*/ 2968 h 2684"/>
                <a:gd name="T240" fmla="+- 0 4783 1654"/>
                <a:gd name="T241" fmla="*/ T240 w 3148"/>
                <a:gd name="T242" fmla="+- 0 2959 1074"/>
                <a:gd name="T243" fmla="*/ 2959 h 2684"/>
                <a:gd name="T244" fmla="+- 0 4781 1654"/>
                <a:gd name="T245" fmla="*/ T244 w 3148"/>
                <a:gd name="T246" fmla="+- 0 2949 1074"/>
                <a:gd name="T247" fmla="*/ 2949 h 2684"/>
                <a:gd name="T248" fmla="+- 0 4800 1654"/>
                <a:gd name="T249" fmla="*/ T248 w 3148"/>
                <a:gd name="T250" fmla="+- 0 2983 1074"/>
                <a:gd name="T251" fmla="*/ 2983 h 26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 ang="0">
                  <a:pos x="T249" y="T251"/>
                </a:cxn>
              </a:cxnLst>
              <a:rect l="0" t="0" r="r" b="b"/>
              <a:pathLst>
                <a:path w="3148" h="2684">
                  <a:moveTo>
                    <a:pt x="69" y="751"/>
                  </a:moveTo>
                  <a:lnTo>
                    <a:pt x="58" y="748"/>
                  </a:lnTo>
                  <a:lnTo>
                    <a:pt x="57" y="755"/>
                  </a:lnTo>
                  <a:lnTo>
                    <a:pt x="54" y="759"/>
                  </a:lnTo>
                  <a:lnTo>
                    <a:pt x="46" y="766"/>
                  </a:lnTo>
                  <a:lnTo>
                    <a:pt x="41" y="768"/>
                  </a:lnTo>
                  <a:lnTo>
                    <a:pt x="31" y="768"/>
                  </a:lnTo>
                  <a:lnTo>
                    <a:pt x="27" y="766"/>
                  </a:lnTo>
                  <a:lnTo>
                    <a:pt x="18" y="762"/>
                  </a:lnTo>
                  <a:lnTo>
                    <a:pt x="15" y="758"/>
                  </a:lnTo>
                  <a:lnTo>
                    <a:pt x="12" y="748"/>
                  </a:lnTo>
                  <a:lnTo>
                    <a:pt x="11" y="743"/>
                  </a:lnTo>
                  <a:lnTo>
                    <a:pt x="11" y="731"/>
                  </a:lnTo>
                  <a:lnTo>
                    <a:pt x="11" y="726"/>
                  </a:lnTo>
                  <a:lnTo>
                    <a:pt x="15" y="716"/>
                  </a:lnTo>
                  <a:lnTo>
                    <a:pt x="18" y="712"/>
                  </a:lnTo>
                  <a:lnTo>
                    <a:pt x="26" y="707"/>
                  </a:lnTo>
                  <a:lnTo>
                    <a:pt x="30" y="705"/>
                  </a:lnTo>
                  <a:lnTo>
                    <a:pt x="42" y="705"/>
                  </a:lnTo>
                  <a:lnTo>
                    <a:pt x="46" y="707"/>
                  </a:lnTo>
                  <a:lnTo>
                    <a:pt x="53" y="712"/>
                  </a:lnTo>
                  <a:lnTo>
                    <a:pt x="55" y="716"/>
                  </a:lnTo>
                  <a:lnTo>
                    <a:pt x="57" y="721"/>
                  </a:lnTo>
                  <a:lnTo>
                    <a:pt x="67" y="719"/>
                  </a:lnTo>
                  <a:lnTo>
                    <a:pt x="65" y="712"/>
                  </a:lnTo>
                  <a:lnTo>
                    <a:pt x="61" y="706"/>
                  </a:lnTo>
                  <a:lnTo>
                    <a:pt x="60" y="705"/>
                  </a:lnTo>
                  <a:lnTo>
                    <a:pt x="51" y="698"/>
                  </a:lnTo>
                  <a:lnTo>
                    <a:pt x="44" y="696"/>
                  </a:lnTo>
                  <a:lnTo>
                    <a:pt x="30" y="696"/>
                  </a:lnTo>
                  <a:lnTo>
                    <a:pt x="24" y="698"/>
                  </a:lnTo>
                  <a:lnTo>
                    <a:pt x="12" y="704"/>
                  </a:lnTo>
                  <a:lnTo>
                    <a:pt x="8" y="709"/>
                  </a:lnTo>
                  <a:lnTo>
                    <a:pt x="2" y="721"/>
                  </a:lnTo>
                  <a:lnTo>
                    <a:pt x="0" y="728"/>
                  </a:lnTo>
                  <a:lnTo>
                    <a:pt x="0" y="743"/>
                  </a:lnTo>
                  <a:lnTo>
                    <a:pt x="1" y="750"/>
                  </a:lnTo>
                  <a:lnTo>
                    <a:pt x="7" y="763"/>
                  </a:lnTo>
                  <a:lnTo>
                    <a:pt x="11" y="768"/>
                  </a:lnTo>
                  <a:lnTo>
                    <a:pt x="21" y="775"/>
                  </a:lnTo>
                  <a:lnTo>
                    <a:pt x="28" y="776"/>
                  </a:lnTo>
                  <a:lnTo>
                    <a:pt x="45" y="776"/>
                  </a:lnTo>
                  <a:lnTo>
                    <a:pt x="51" y="774"/>
                  </a:lnTo>
                  <a:lnTo>
                    <a:pt x="60" y="768"/>
                  </a:lnTo>
                  <a:lnTo>
                    <a:pt x="63" y="765"/>
                  </a:lnTo>
                  <a:lnTo>
                    <a:pt x="66" y="759"/>
                  </a:lnTo>
                  <a:lnTo>
                    <a:pt x="69" y="751"/>
                  </a:lnTo>
                  <a:moveTo>
                    <a:pt x="128" y="775"/>
                  </a:moveTo>
                  <a:lnTo>
                    <a:pt x="126" y="773"/>
                  </a:lnTo>
                  <a:lnTo>
                    <a:pt x="126" y="771"/>
                  </a:lnTo>
                  <a:lnTo>
                    <a:pt x="125" y="768"/>
                  </a:lnTo>
                  <a:lnTo>
                    <a:pt x="125" y="766"/>
                  </a:lnTo>
                  <a:lnTo>
                    <a:pt x="125" y="763"/>
                  </a:lnTo>
                  <a:lnTo>
                    <a:pt x="125" y="747"/>
                  </a:lnTo>
                  <a:lnTo>
                    <a:pt x="124" y="732"/>
                  </a:lnTo>
                  <a:lnTo>
                    <a:pt x="124" y="730"/>
                  </a:lnTo>
                  <a:lnTo>
                    <a:pt x="123" y="728"/>
                  </a:lnTo>
                  <a:lnTo>
                    <a:pt x="123" y="726"/>
                  </a:lnTo>
                  <a:lnTo>
                    <a:pt x="123" y="725"/>
                  </a:lnTo>
                  <a:lnTo>
                    <a:pt x="120" y="722"/>
                  </a:lnTo>
                  <a:lnTo>
                    <a:pt x="117" y="721"/>
                  </a:lnTo>
                  <a:lnTo>
                    <a:pt x="112" y="718"/>
                  </a:lnTo>
                  <a:lnTo>
                    <a:pt x="108" y="718"/>
                  </a:lnTo>
                  <a:lnTo>
                    <a:pt x="98" y="718"/>
                  </a:lnTo>
                  <a:lnTo>
                    <a:pt x="94" y="719"/>
                  </a:lnTo>
                  <a:lnTo>
                    <a:pt x="86" y="721"/>
                  </a:lnTo>
                  <a:lnTo>
                    <a:pt x="84" y="723"/>
                  </a:lnTo>
                  <a:lnTo>
                    <a:pt x="80" y="728"/>
                  </a:lnTo>
                  <a:lnTo>
                    <a:pt x="78" y="731"/>
                  </a:lnTo>
                  <a:lnTo>
                    <a:pt x="78" y="735"/>
                  </a:lnTo>
                  <a:lnTo>
                    <a:pt x="87" y="736"/>
                  </a:lnTo>
                  <a:lnTo>
                    <a:pt x="88" y="732"/>
                  </a:lnTo>
                  <a:lnTo>
                    <a:pt x="89" y="730"/>
                  </a:lnTo>
                  <a:lnTo>
                    <a:pt x="94" y="726"/>
                  </a:lnTo>
                  <a:lnTo>
                    <a:pt x="97" y="726"/>
                  </a:lnTo>
                  <a:lnTo>
                    <a:pt x="106" y="726"/>
                  </a:lnTo>
                  <a:lnTo>
                    <a:pt x="110" y="727"/>
                  </a:lnTo>
                  <a:lnTo>
                    <a:pt x="114" y="730"/>
                  </a:lnTo>
                  <a:lnTo>
                    <a:pt x="115" y="733"/>
                  </a:lnTo>
                  <a:lnTo>
                    <a:pt x="115" y="740"/>
                  </a:lnTo>
                  <a:lnTo>
                    <a:pt x="115" y="747"/>
                  </a:lnTo>
                  <a:lnTo>
                    <a:pt x="115" y="755"/>
                  </a:lnTo>
                  <a:lnTo>
                    <a:pt x="114" y="758"/>
                  </a:lnTo>
                  <a:lnTo>
                    <a:pt x="112" y="763"/>
                  </a:lnTo>
                  <a:lnTo>
                    <a:pt x="110" y="765"/>
                  </a:lnTo>
                  <a:lnTo>
                    <a:pt x="104" y="768"/>
                  </a:lnTo>
                  <a:lnTo>
                    <a:pt x="101" y="769"/>
                  </a:lnTo>
                  <a:lnTo>
                    <a:pt x="94" y="769"/>
                  </a:lnTo>
                  <a:lnTo>
                    <a:pt x="91" y="768"/>
                  </a:lnTo>
                  <a:lnTo>
                    <a:pt x="87" y="765"/>
                  </a:lnTo>
                  <a:lnTo>
                    <a:pt x="86" y="763"/>
                  </a:lnTo>
                  <a:lnTo>
                    <a:pt x="86" y="758"/>
                  </a:lnTo>
                  <a:lnTo>
                    <a:pt x="87" y="757"/>
                  </a:lnTo>
                  <a:lnTo>
                    <a:pt x="88" y="754"/>
                  </a:lnTo>
                  <a:lnTo>
                    <a:pt x="90" y="753"/>
                  </a:lnTo>
                  <a:lnTo>
                    <a:pt x="93" y="752"/>
                  </a:lnTo>
                  <a:lnTo>
                    <a:pt x="96" y="751"/>
                  </a:lnTo>
                  <a:lnTo>
                    <a:pt x="100" y="751"/>
                  </a:lnTo>
                  <a:lnTo>
                    <a:pt x="106" y="750"/>
                  </a:lnTo>
                  <a:lnTo>
                    <a:pt x="111" y="748"/>
                  </a:lnTo>
                  <a:lnTo>
                    <a:pt x="115" y="747"/>
                  </a:lnTo>
                  <a:lnTo>
                    <a:pt x="115" y="740"/>
                  </a:lnTo>
                  <a:lnTo>
                    <a:pt x="111" y="741"/>
                  </a:lnTo>
                  <a:lnTo>
                    <a:pt x="106" y="742"/>
                  </a:lnTo>
                  <a:lnTo>
                    <a:pt x="94" y="743"/>
                  </a:lnTo>
                  <a:lnTo>
                    <a:pt x="91" y="744"/>
                  </a:lnTo>
                  <a:lnTo>
                    <a:pt x="90" y="744"/>
                  </a:lnTo>
                  <a:lnTo>
                    <a:pt x="87" y="745"/>
                  </a:lnTo>
                  <a:lnTo>
                    <a:pt x="85" y="746"/>
                  </a:lnTo>
                  <a:lnTo>
                    <a:pt x="81" y="749"/>
                  </a:lnTo>
                  <a:lnTo>
                    <a:pt x="79" y="751"/>
                  </a:lnTo>
                  <a:lnTo>
                    <a:pt x="77" y="755"/>
                  </a:lnTo>
                  <a:lnTo>
                    <a:pt x="76" y="757"/>
                  </a:lnTo>
                  <a:lnTo>
                    <a:pt x="76" y="765"/>
                  </a:lnTo>
                  <a:lnTo>
                    <a:pt x="78" y="769"/>
                  </a:lnTo>
                  <a:lnTo>
                    <a:pt x="84" y="775"/>
                  </a:lnTo>
                  <a:lnTo>
                    <a:pt x="89" y="776"/>
                  </a:lnTo>
                  <a:lnTo>
                    <a:pt x="99" y="776"/>
                  </a:lnTo>
                  <a:lnTo>
                    <a:pt x="102" y="776"/>
                  </a:lnTo>
                  <a:lnTo>
                    <a:pt x="109" y="773"/>
                  </a:lnTo>
                  <a:lnTo>
                    <a:pt x="112" y="771"/>
                  </a:lnTo>
                  <a:lnTo>
                    <a:pt x="115" y="769"/>
                  </a:lnTo>
                  <a:lnTo>
                    <a:pt x="116" y="768"/>
                  </a:lnTo>
                  <a:lnTo>
                    <a:pt x="116" y="771"/>
                  </a:lnTo>
                  <a:lnTo>
                    <a:pt x="117" y="773"/>
                  </a:lnTo>
                  <a:lnTo>
                    <a:pt x="118" y="775"/>
                  </a:lnTo>
                  <a:lnTo>
                    <a:pt x="128" y="775"/>
                  </a:lnTo>
                  <a:moveTo>
                    <a:pt x="161" y="738"/>
                  </a:moveTo>
                  <a:lnTo>
                    <a:pt x="136" y="738"/>
                  </a:lnTo>
                  <a:lnTo>
                    <a:pt x="137" y="737"/>
                  </a:lnTo>
                  <a:lnTo>
                    <a:pt x="138" y="736"/>
                  </a:lnTo>
                  <a:lnTo>
                    <a:pt x="140" y="734"/>
                  </a:lnTo>
                  <a:lnTo>
                    <a:pt x="142" y="732"/>
                  </a:lnTo>
                  <a:lnTo>
                    <a:pt x="150" y="725"/>
                  </a:lnTo>
                  <a:lnTo>
                    <a:pt x="153" y="722"/>
                  </a:lnTo>
                  <a:lnTo>
                    <a:pt x="157" y="718"/>
                  </a:lnTo>
                  <a:lnTo>
                    <a:pt x="158" y="716"/>
                  </a:lnTo>
                  <a:lnTo>
                    <a:pt x="160" y="712"/>
                  </a:lnTo>
                  <a:lnTo>
                    <a:pt x="160" y="710"/>
                  </a:lnTo>
                  <a:lnTo>
                    <a:pt x="160" y="704"/>
                  </a:lnTo>
                  <a:lnTo>
                    <a:pt x="159" y="701"/>
                  </a:lnTo>
                  <a:lnTo>
                    <a:pt x="157" y="699"/>
                  </a:lnTo>
                  <a:lnTo>
                    <a:pt x="153" y="696"/>
                  </a:lnTo>
                  <a:lnTo>
                    <a:pt x="150" y="694"/>
                  </a:lnTo>
                  <a:lnTo>
                    <a:pt x="140" y="694"/>
                  </a:lnTo>
                  <a:lnTo>
                    <a:pt x="137" y="696"/>
                  </a:lnTo>
                  <a:lnTo>
                    <a:pt x="131" y="700"/>
                  </a:lnTo>
                  <a:lnTo>
                    <a:pt x="129" y="704"/>
                  </a:lnTo>
                  <a:lnTo>
                    <a:pt x="129" y="709"/>
                  </a:lnTo>
                  <a:lnTo>
                    <a:pt x="135" y="709"/>
                  </a:lnTo>
                  <a:lnTo>
                    <a:pt x="135" y="706"/>
                  </a:lnTo>
                  <a:lnTo>
                    <a:pt x="136" y="704"/>
                  </a:lnTo>
                  <a:lnTo>
                    <a:pt x="140" y="700"/>
                  </a:lnTo>
                  <a:lnTo>
                    <a:pt x="142" y="699"/>
                  </a:lnTo>
                  <a:lnTo>
                    <a:pt x="148" y="699"/>
                  </a:lnTo>
                  <a:lnTo>
                    <a:pt x="150" y="700"/>
                  </a:lnTo>
                  <a:lnTo>
                    <a:pt x="153" y="704"/>
                  </a:lnTo>
                  <a:lnTo>
                    <a:pt x="154" y="706"/>
                  </a:lnTo>
                  <a:lnTo>
                    <a:pt x="154" y="710"/>
                  </a:lnTo>
                  <a:lnTo>
                    <a:pt x="153" y="713"/>
                  </a:lnTo>
                  <a:lnTo>
                    <a:pt x="149" y="718"/>
                  </a:lnTo>
                  <a:lnTo>
                    <a:pt x="146" y="721"/>
                  </a:lnTo>
                  <a:lnTo>
                    <a:pt x="137" y="729"/>
                  </a:lnTo>
                  <a:lnTo>
                    <a:pt x="134" y="731"/>
                  </a:lnTo>
                  <a:lnTo>
                    <a:pt x="131" y="735"/>
                  </a:lnTo>
                  <a:lnTo>
                    <a:pt x="129" y="738"/>
                  </a:lnTo>
                  <a:lnTo>
                    <a:pt x="128" y="741"/>
                  </a:lnTo>
                  <a:lnTo>
                    <a:pt x="128" y="743"/>
                  </a:lnTo>
                  <a:lnTo>
                    <a:pt x="128" y="744"/>
                  </a:lnTo>
                  <a:lnTo>
                    <a:pt x="161" y="744"/>
                  </a:lnTo>
                  <a:lnTo>
                    <a:pt x="161" y="738"/>
                  </a:lnTo>
                  <a:moveTo>
                    <a:pt x="201" y="717"/>
                  </a:moveTo>
                  <a:lnTo>
                    <a:pt x="187" y="717"/>
                  </a:lnTo>
                  <a:lnTo>
                    <a:pt x="187" y="703"/>
                  </a:lnTo>
                  <a:lnTo>
                    <a:pt x="182" y="703"/>
                  </a:lnTo>
                  <a:lnTo>
                    <a:pt x="182" y="717"/>
                  </a:lnTo>
                  <a:lnTo>
                    <a:pt x="168" y="717"/>
                  </a:lnTo>
                  <a:lnTo>
                    <a:pt x="168" y="723"/>
                  </a:lnTo>
                  <a:lnTo>
                    <a:pt x="182" y="723"/>
                  </a:lnTo>
                  <a:lnTo>
                    <a:pt x="182" y="736"/>
                  </a:lnTo>
                  <a:lnTo>
                    <a:pt x="187" y="736"/>
                  </a:lnTo>
                  <a:lnTo>
                    <a:pt x="187" y="723"/>
                  </a:lnTo>
                  <a:lnTo>
                    <a:pt x="201" y="723"/>
                  </a:lnTo>
                  <a:lnTo>
                    <a:pt x="201" y="717"/>
                  </a:lnTo>
                  <a:moveTo>
                    <a:pt x="1319" y="2684"/>
                  </a:moveTo>
                  <a:lnTo>
                    <a:pt x="1309" y="2661"/>
                  </a:lnTo>
                  <a:lnTo>
                    <a:pt x="1306" y="2652"/>
                  </a:lnTo>
                  <a:lnTo>
                    <a:pt x="1295" y="2626"/>
                  </a:lnTo>
                  <a:lnTo>
                    <a:pt x="1295" y="2652"/>
                  </a:lnTo>
                  <a:lnTo>
                    <a:pt x="1269" y="2652"/>
                  </a:lnTo>
                  <a:lnTo>
                    <a:pt x="1277" y="2630"/>
                  </a:lnTo>
                  <a:lnTo>
                    <a:pt x="1279" y="2625"/>
                  </a:lnTo>
                  <a:lnTo>
                    <a:pt x="1280" y="2620"/>
                  </a:lnTo>
                  <a:lnTo>
                    <a:pt x="1281" y="2615"/>
                  </a:lnTo>
                  <a:lnTo>
                    <a:pt x="1283" y="2619"/>
                  </a:lnTo>
                  <a:lnTo>
                    <a:pt x="1285" y="2625"/>
                  </a:lnTo>
                  <a:lnTo>
                    <a:pt x="1295" y="2652"/>
                  </a:lnTo>
                  <a:lnTo>
                    <a:pt x="1295" y="2626"/>
                  </a:lnTo>
                  <a:lnTo>
                    <a:pt x="1291" y="2615"/>
                  </a:lnTo>
                  <a:lnTo>
                    <a:pt x="1287" y="2607"/>
                  </a:lnTo>
                  <a:lnTo>
                    <a:pt x="1276" y="2607"/>
                  </a:lnTo>
                  <a:lnTo>
                    <a:pt x="1246" y="2684"/>
                  </a:lnTo>
                  <a:lnTo>
                    <a:pt x="1257" y="2684"/>
                  </a:lnTo>
                  <a:lnTo>
                    <a:pt x="1266" y="2661"/>
                  </a:lnTo>
                  <a:lnTo>
                    <a:pt x="1298" y="2661"/>
                  </a:lnTo>
                  <a:lnTo>
                    <a:pt x="1307" y="2684"/>
                  </a:lnTo>
                  <a:lnTo>
                    <a:pt x="1319" y="2684"/>
                  </a:lnTo>
                  <a:moveTo>
                    <a:pt x="1398" y="2607"/>
                  </a:moveTo>
                  <a:lnTo>
                    <a:pt x="1384" y="2607"/>
                  </a:lnTo>
                  <a:lnTo>
                    <a:pt x="1366" y="2661"/>
                  </a:lnTo>
                  <a:lnTo>
                    <a:pt x="1362" y="2670"/>
                  </a:lnTo>
                  <a:lnTo>
                    <a:pt x="1361" y="2673"/>
                  </a:lnTo>
                  <a:lnTo>
                    <a:pt x="1359" y="2667"/>
                  </a:lnTo>
                  <a:lnTo>
                    <a:pt x="1343" y="2618"/>
                  </a:lnTo>
                  <a:lnTo>
                    <a:pt x="1339" y="2607"/>
                  </a:lnTo>
                  <a:lnTo>
                    <a:pt x="1324" y="2607"/>
                  </a:lnTo>
                  <a:lnTo>
                    <a:pt x="1324" y="2684"/>
                  </a:lnTo>
                  <a:lnTo>
                    <a:pt x="1334" y="2684"/>
                  </a:lnTo>
                  <a:lnTo>
                    <a:pt x="1334" y="2618"/>
                  </a:lnTo>
                  <a:lnTo>
                    <a:pt x="1356" y="2684"/>
                  </a:lnTo>
                  <a:lnTo>
                    <a:pt x="1365" y="2684"/>
                  </a:lnTo>
                  <a:lnTo>
                    <a:pt x="1369" y="2673"/>
                  </a:lnTo>
                  <a:lnTo>
                    <a:pt x="1388" y="2620"/>
                  </a:lnTo>
                  <a:lnTo>
                    <a:pt x="1388" y="2684"/>
                  </a:lnTo>
                  <a:lnTo>
                    <a:pt x="1398" y="2684"/>
                  </a:lnTo>
                  <a:lnTo>
                    <a:pt x="1398" y="2620"/>
                  </a:lnTo>
                  <a:lnTo>
                    <a:pt x="1398" y="2607"/>
                  </a:lnTo>
                  <a:moveTo>
                    <a:pt x="1476" y="2625"/>
                  </a:moveTo>
                  <a:lnTo>
                    <a:pt x="1475" y="2622"/>
                  </a:lnTo>
                  <a:lnTo>
                    <a:pt x="1472" y="2616"/>
                  </a:lnTo>
                  <a:lnTo>
                    <a:pt x="1470" y="2613"/>
                  </a:lnTo>
                  <a:lnTo>
                    <a:pt x="1465" y="2610"/>
                  </a:lnTo>
                  <a:lnTo>
                    <a:pt x="1465" y="2626"/>
                  </a:lnTo>
                  <a:lnTo>
                    <a:pt x="1465" y="2634"/>
                  </a:lnTo>
                  <a:lnTo>
                    <a:pt x="1464" y="2638"/>
                  </a:lnTo>
                  <a:lnTo>
                    <a:pt x="1458" y="2642"/>
                  </a:lnTo>
                  <a:lnTo>
                    <a:pt x="1453" y="2644"/>
                  </a:lnTo>
                  <a:lnTo>
                    <a:pt x="1427" y="2644"/>
                  </a:lnTo>
                  <a:lnTo>
                    <a:pt x="1427" y="2616"/>
                  </a:lnTo>
                  <a:lnTo>
                    <a:pt x="1451" y="2616"/>
                  </a:lnTo>
                  <a:lnTo>
                    <a:pt x="1454" y="2616"/>
                  </a:lnTo>
                  <a:lnTo>
                    <a:pt x="1459" y="2617"/>
                  </a:lnTo>
                  <a:lnTo>
                    <a:pt x="1461" y="2619"/>
                  </a:lnTo>
                  <a:lnTo>
                    <a:pt x="1464" y="2624"/>
                  </a:lnTo>
                  <a:lnTo>
                    <a:pt x="1465" y="2626"/>
                  </a:lnTo>
                  <a:lnTo>
                    <a:pt x="1465" y="2610"/>
                  </a:lnTo>
                  <a:lnTo>
                    <a:pt x="1464" y="2610"/>
                  </a:lnTo>
                  <a:lnTo>
                    <a:pt x="1461" y="2608"/>
                  </a:lnTo>
                  <a:lnTo>
                    <a:pt x="1457" y="2608"/>
                  </a:lnTo>
                  <a:lnTo>
                    <a:pt x="1455" y="2607"/>
                  </a:lnTo>
                  <a:lnTo>
                    <a:pt x="1451" y="2607"/>
                  </a:lnTo>
                  <a:lnTo>
                    <a:pt x="1416" y="2607"/>
                  </a:lnTo>
                  <a:lnTo>
                    <a:pt x="1416" y="2684"/>
                  </a:lnTo>
                  <a:lnTo>
                    <a:pt x="1427" y="2684"/>
                  </a:lnTo>
                  <a:lnTo>
                    <a:pt x="1427" y="2653"/>
                  </a:lnTo>
                  <a:lnTo>
                    <a:pt x="1458" y="2653"/>
                  </a:lnTo>
                  <a:lnTo>
                    <a:pt x="1465" y="2651"/>
                  </a:lnTo>
                  <a:lnTo>
                    <a:pt x="1471" y="2644"/>
                  </a:lnTo>
                  <a:lnTo>
                    <a:pt x="1473" y="2641"/>
                  </a:lnTo>
                  <a:lnTo>
                    <a:pt x="1476" y="2636"/>
                  </a:lnTo>
                  <a:lnTo>
                    <a:pt x="1476" y="2625"/>
                  </a:lnTo>
                  <a:moveTo>
                    <a:pt x="1991" y="0"/>
                  </a:moveTo>
                  <a:lnTo>
                    <a:pt x="1975" y="0"/>
                  </a:lnTo>
                  <a:lnTo>
                    <a:pt x="1975" y="56"/>
                  </a:lnTo>
                  <a:lnTo>
                    <a:pt x="1959" y="29"/>
                  </a:lnTo>
                  <a:lnTo>
                    <a:pt x="1941" y="0"/>
                  </a:lnTo>
                  <a:lnTo>
                    <a:pt x="1925" y="0"/>
                  </a:lnTo>
                  <a:lnTo>
                    <a:pt x="1925" y="83"/>
                  </a:lnTo>
                  <a:lnTo>
                    <a:pt x="1940" y="83"/>
                  </a:lnTo>
                  <a:lnTo>
                    <a:pt x="1940" y="29"/>
                  </a:lnTo>
                  <a:lnTo>
                    <a:pt x="1974" y="83"/>
                  </a:lnTo>
                  <a:lnTo>
                    <a:pt x="1991" y="83"/>
                  </a:lnTo>
                  <a:lnTo>
                    <a:pt x="1991" y="56"/>
                  </a:lnTo>
                  <a:lnTo>
                    <a:pt x="1991" y="0"/>
                  </a:lnTo>
                  <a:moveTo>
                    <a:pt x="2063" y="23"/>
                  </a:moveTo>
                  <a:lnTo>
                    <a:pt x="2047" y="23"/>
                  </a:lnTo>
                  <a:lnTo>
                    <a:pt x="2047" y="59"/>
                  </a:lnTo>
                  <a:lnTo>
                    <a:pt x="2047" y="62"/>
                  </a:lnTo>
                  <a:lnTo>
                    <a:pt x="2045" y="67"/>
                  </a:lnTo>
                  <a:lnTo>
                    <a:pt x="2044" y="69"/>
                  </a:lnTo>
                  <a:lnTo>
                    <a:pt x="2040" y="72"/>
                  </a:lnTo>
                  <a:lnTo>
                    <a:pt x="2037" y="72"/>
                  </a:lnTo>
                  <a:lnTo>
                    <a:pt x="2032" y="72"/>
                  </a:lnTo>
                  <a:lnTo>
                    <a:pt x="2030" y="72"/>
                  </a:lnTo>
                  <a:lnTo>
                    <a:pt x="2027" y="70"/>
                  </a:lnTo>
                  <a:lnTo>
                    <a:pt x="2026" y="68"/>
                  </a:lnTo>
                  <a:lnTo>
                    <a:pt x="2025" y="64"/>
                  </a:lnTo>
                  <a:lnTo>
                    <a:pt x="2025" y="62"/>
                  </a:lnTo>
                  <a:lnTo>
                    <a:pt x="2025" y="23"/>
                  </a:lnTo>
                  <a:lnTo>
                    <a:pt x="2009" y="23"/>
                  </a:lnTo>
                  <a:lnTo>
                    <a:pt x="2009" y="67"/>
                  </a:lnTo>
                  <a:lnTo>
                    <a:pt x="2009" y="71"/>
                  </a:lnTo>
                  <a:lnTo>
                    <a:pt x="2012" y="78"/>
                  </a:lnTo>
                  <a:lnTo>
                    <a:pt x="2015" y="80"/>
                  </a:lnTo>
                  <a:lnTo>
                    <a:pt x="2021" y="84"/>
                  </a:lnTo>
                  <a:lnTo>
                    <a:pt x="2025" y="84"/>
                  </a:lnTo>
                  <a:lnTo>
                    <a:pt x="2033" y="84"/>
                  </a:lnTo>
                  <a:lnTo>
                    <a:pt x="2036" y="84"/>
                  </a:lnTo>
                  <a:lnTo>
                    <a:pt x="2044" y="80"/>
                  </a:lnTo>
                  <a:lnTo>
                    <a:pt x="2046" y="77"/>
                  </a:lnTo>
                  <a:lnTo>
                    <a:pt x="2049" y="74"/>
                  </a:lnTo>
                  <a:lnTo>
                    <a:pt x="2049" y="83"/>
                  </a:lnTo>
                  <a:lnTo>
                    <a:pt x="2063" y="83"/>
                  </a:lnTo>
                  <a:lnTo>
                    <a:pt x="2063" y="74"/>
                  </a:lnTo>
                  <a:lnTo>
                    <a:pt x="2063" y="72"/>
                  </a:lnTo>
                  <a:lnTo>
                    <a:pt x="2063" y="23"/>
                  </a:lnTo>
                  <a:moveTo>
                    <a:pt x="2132" y="63"/>
                  </a:moveTo>
                  <a:lnTo>
                    <a:pt x="2116" y="60"/>
                  </a:lnTo>
                  <a:lnTo>
                    <a:pt x="2115" y="64"/>
                  </a:lnTo>
                  <a:lnTo>
                    <a:pt x="2114" y="67"/>
                  </a:lnTo>
                  <a:lnTo>
                    <a:pt x="2110" y="71"/>
                  </a:lnTo>
                  <a:lnTo>
                    <a:pt x="2108" y="72"/>
                  </a:lnTo>
                  <a:lnTo>
                    <a:pt x="2101" y="72"/>
                  </a:lnTo>
                  <a:lnTo>
                    <a:pt x="2097" y="70"/>
                  </a:lnTo>
                  <a:lnTo>
                    <a:pt x="2093" y="64"/>
                  </a:lnTo>
                  <a:lnTo>
                    <a:pt x="2091" y="59"/>
                  </a:lnTo>
                  <a:lnTo>
                    <a:pt x="2091" y="46"/>
                  </a:lnTo>
                  <a:lnTo>
                    <a:pt x="2093" y="41"/>
                  </a:lnTo>
                  <a:lnTo>
                    <a:pt x="2097" y="36"/>
                  </a:lnTo>
                  <a:lnTo>
                    <a:pt x="2100" y="34"/>
                  </a:lnTo>
                  <a:lnTo>
                    <a:pt x="2107" y="34"/>
                  </a:lnTo>
                  <a:lnTo>
                    <a:pt x="2110" y="35"/>
                  </a:lnTo>
                  <a:lnTo>
                    <a:pt x="2113" y="38"/>
                  </a:lnTo>
                  <a:lnTo>
                    <a:pt x="2115" y="41"/>
                  </a:lnTo>
                  <a:lnTo>
                    <a:pt x="2115" y="44"/>
                  </a:lnTo>
                  <a:lnTo>
                    <a:pt x="2131" y="41"/>
                  </a:lnTo>
                  <a:lnTo>
                    <a:pt x="2129" y="34"/>
                  </a:lnTo>
                  <a:lnTo>
                    <a:pt x="2126" y="30"/>
                  </a:lnTo>
                  <a:lnTo>
                    <a:pt x="2117" y="23"/>
                  </a:lnTo>
                  <a:lnTo>
                    <a:pt x="2111" y="22"/>
                  </a:lnTo>
                  <a:lnTo>
                    <a:pt x="2095" y="22"/>
                  </a:lnTo>
                  <a:lnTo>
                    <a:pt x="2088" y="25"/>
                  </a:lnTo>
                  <a:lnTo>
                    <a:pt x="2078" y="36"/>
                  </a:lnTo>
                  <a:lnTo>
                    <a:pt x="2075" y="43"/>
                  </a:lnTo>
                  <a:lnTo>
                    <a:pt x="2075" y="63"/>
                  </a:lnTo>
                  <a:lnTo>
                    <a:pt x="2078" y="71"/>
                  </a:lnTo>
                  <a:lnTo>
                    <a:pt x="2088" y="82"/>
                  </a:lnTo>
                  <a:lnTo>
                    <a:pt x="2095" y="84"/>
                  </a:lnTo>
                  <a:lnTo>
                    <a:pt x="2112" y="84"/>
                  </a:lnTo>
                  <a:lnTo>
                    <a:pt x="2118" y="83"/>
                  </a:lnTo>
                  <a:lnTo>
                    <a:pt x="2127" y="75"/>
                  </a:lnTo>
                  <a:lnTo>
                    <a:pt x="2129" y="72"/>
                  </a:lnTo>
                  <a:lnTo>
                    <a:pt x="2130" y="70"/>
                  </a:lnTo>
                  <a:lnTo>
                    <a:pt x="2132" y="63"/>
                  </a:lnTo>
                  <a:moveTo>
                    <a:pt x="2156" y="0"/>
                  </a:moveTo>
                  <a:lnTo>
                    <a:pt x="2140" y="0"/>
                  </a:lnTo>
                  <a:lnTo>
                    <a:pt x="2140" y="83"/>
                  </a:lnTo>
                  <a:lnTo>
                    <a:pt x="2156" y="83"/>
                  </a:lnTo>
                  <a:lnTo>
                    <a:pt x="2156" y="0"/>
                  </a:lnTo>
                  <a:moveTo>
                    <a:pt x="2223" y="46"/>
                  </a:moveTo>
                  <a:lnTo>
                    <a:pt x="2220" y="37"/>
                  </a:lnTo>
                  <a:lnTo>
                    <a:pt x="2218" y="34"/>
                  </a:lnTo>
                  <a:lnTo>
                    <a:pt x="2210" y="25"/>
                  </a:lnTo>
                  <a:lnTo>
                    <a:pt x="2207" y="23"/>
                  </a:lnTo>
                  <a:lnTo>
                    <a:pt x="2207" y="48"/>
                  </a:lnTo>
                  <a:lnTo>
                    <a:pt x="2183" y="48"/>
                  </a:lnTo>
                  <a:lnTo>
                    <a:pt x="2183" y="43"/>
                  </a:lnTo>
                  <a:lnTo>
                    <a:pt x="2184" y="40"/>
                  </a:lnTo>
                  <a:lnTo>
                    <a:pt x="2189" y="35"/>
                  </a:lnTo>
                  <a:lnTo>
                    <a:pt x="2191" y="34"/>
                  </a:lnTo>
                  <a:lnTo>
                    <a:pt x="2198" y="34"/>
                  </a:lnTo>
                  <a:lnTo>
                    <a:pt x="2201" y="35"/>
                  </a:lnTo>
                  <a:lnTo>
                    <a:pt x="2205" y="40"/>
                  </a:lnTo>
                  <a:lnTo>
                    <a:pt x="2207" y="43"/>
                  </a:lnTo>
                  <a:lnTo>
                    <a:pt x="2207" y="48"/>
                  </a:lnTo>
                  <a:lnTo>
                    <a:pt x="2207" y="23"/>
                  </a:lnTo>
                  <a:lnTo>
                    <a:pt x="2203" y="22"/>
                  </a:lnTo>
                  <a:lnTo>
                    <a:pt x="2186" y="22"/>
                  </a:lnTo>
                  <a:lnTo>
                    <a:pt x="2179" y="25"/>
                  </a:lnTo>
                  <a:lnTo>
                    <a:pt x="2169" y="36"/>
                  </a:lnTo>
                  <a:lnTo>
                    <a:pt x="2166" y="43"/>
                  </a:lnTo>
                  <a:lnTo>
                    <a:pt x="2167" y="62"/>
                  </a:lnTo>
                  <a:lnTo>
                    <a:pt x="2168" y="69"/>
                  </a:lnTo>
                  <a:lnTo>
                    <a:pt x="2172" y="74"/>
                  </a:lnTo>
                  <a:lnTo>
                    <a:pt x="2177" y="81"/>
                  </a:lnTo>
                  <a:lnTo>
                    <a:pt x="2185" y="84"/>
                  </a:lnTo>
                  <a:lnTo>
                    <a:pt x="2202" y="84"/>
                  </a:lnTo>
                  <a:lnTo>
                    <a:pt x="2208" y="83"/>
                  </a:lnTo>
                  <a:lnTo>
                    <a:pt x="2216" y="77"/>
                  </a:lnTo>
                  <a:lnTo>
                    <a:pt x="2219" y="73"/>
                  </a:lnTo>
                  <a:lnTo>
                    <a:pt x="2220" y="72"/>
                  </a:lnTo>
                  <a:lnTo>
                    <a:pt x="2222" y="67"/>
                  </a:lnTo>
                  <a:lnTo>
                    <a:pt x="2206" y="64"/>
                  </a:lnTo>
                  <a:lnTo>
                    <a:pt x="2205" y="67"/>
                  </a:lnTo>
                  <a:lnTo>
                    <a:pt x="2204" y="69"/>
                  </a:lnTo>
                  <a:lnTo>
                    <a:pt x="2200" y="72"/>
                  </a:lnTo>
                  <a:lnTo>
                    <a:pt x="2198" y="73"/>
                  </a:lnTo>
                  <a:lnTo>
                    <a:pt x="2192" y="73"/>
                  </a:lnTo>
                  <a:lnTo>
                    <a:pt x="2189" y="71"/>
                  </a:lnTo>
                  <a:lnTo>
                    <a:pt x="2186" y="69"/>
                  </a:lnTo>
                  <a:lnTo>
                    <a:pt x="2184" y="66"/>
                  </a:lnTo>
                  <a:lnTo>
                    <a:pt x="2183" y="62"/>
                  </a:lnTo>
                  <a:lnTo>
                    <a:pt x="2183" y="58"/>
                  </a:lnTo>
                  <a:lnTo>
                    <a:pt x="2222" y="58"/>
                  </a:lnTo>
                  <a:lnTo>
                    <a:pt x="2223" y="48"/>
                  </a:lnTo>
                  <a:lnTo>
                    <a:pt x="2223" y="46"/>
                  </a:lnTo>
                  <a:moveTo>
                    <a:pt x="2287" y="23"/>
                  </a:moveTo>
                  <a:lnTo>
                    <a:pt x="2271" y="23"/>
                  </a:lnTo>
                  <a:lnTo>
                    <a:pt x="2271" y="59"/>
                  </a:lnTo>
                  <a:lnTo>
                    <a:pt x="2271" y="62"/>
                  </a:lnTo>
                  <a:lnTo>
                    <a:pt x="2269" y="67"/>
                  </a:lnTo>
                  <a:lnTo>
                    <a:pt x="2268" y="69"/>
                  </a:lnTo>
                  <a:lnTo>
                    <a:pt x="2263" y="72"/>
                  </a:lnTo>
                  <a:lnTo>
                    <a:pt x="2261" y="72"/>
                  </a:lnTo>
                  <a:lnTo>
                    <a:pt x="2256" y="72"/>
                  </a:lnTo>
                  <a:lnTo>
                    <a:pt x="2254" y="72"/>
                  </a:lnTo>
                  <a:lnTo>
                    <a:pt x="2251" y="70"/>
                  </a:lnTo>
                  <a:lnTo>
                    <a:pt x="2250" y="68"/>
                  </a:lnTo>
                  <a:lnTo>
                    <a:pt x="2248" y="64"/>
                  </a:lnTo>
                  <a:lnTo>
                    <a:pt x="2248" y="62"/>
                  </a:lnTo>
                  <a:lnTo>
                    <a:pt x="2248" y="23"/>
                  </a:lnTo>
                  <a:lnTo>
                    <a:pt x="2232" y="23"/>
                  </a:lnTo>
                  <a:lnTo>
                    <a:pt x="2232" y="67"/>
                  </a:lnTo>
                  <a:lnTo>
                    <a:pt x="2233" y="71"/>
                  </a:lnTo>
                  <a:lnTo>
                    <a:pt x="2236" y="78"/>
                  </a:lnTo>
                  <a:lnTo>
                    <a:pt x="2238" y="80"/>
                  </a:lnTo>
                  <a:lnTo>
                    <a:pt x="2245" y="84"/>
                  </a:lnTo>
                  <a:lnTo>
                    <a:pt x="2248" y="84"/>
                  </a:lnTo>
                  <a:lnTo>
                    <a:pt x="2256" y="84"/>
                  </a:lnTo>
                  <a:lnTo>
                    <a:pt x="2260" y="84"/>
                  </a:lnTo>
                  <a:lnTo>
                    <a:pt x="2267" y="80"/>
                  </a:lnTo>
                  <a:lnTo>
                    <a:pt x="2270" y="77"/>
                  </a:lnTo>
                  <a:lnTo>
                    <a:pt x="2272" y="74"/>
                  </a:lnTo>
                  <a:lnTo>
                    <a:pt x="2272" y="83"/>
                  </a:lnTo>
                  <a:lnTo>
                    <a:pt x="2287" y="83"/>
                  </a:lnTo>
                  <a:lnTo>
                    <a:pt x="2287" y="74"/>
                  </a:lnTo>
                  <a:lnTo>
                    <a:pt x="2287" y="72"/>
                  </a:lnTo>
                  <a:lnTo>
                    <a:pt x="2287" y="23"/>
                  </a:lnTo>
                  <a:moveTo>
                    <a:pt x="2353" y="59"/>
                  </a:moveTo>
                  <a:lnTo>
                    <a:pt x="2351" y="55"/>
                  </a:lnTo>
                  <a:lnTo>
                    <a:pt x="2348" y="53"/>
                  </a:lnTo>
                  <a:lnTo>
                    <a:pt x="2344" y="50"/>
                  </a:lnTo>
                  <a:lnTo>
                    <a:pt x="2338" y="47"/>
                  </a:lnTo>
                  <a:lnTo>
                    <a:pt x="2321" y="44"/>
                  </a:lnTo>
                  <a:lnTo>
                    <a:pt x="2316" y="42"/>
                  </a:lnTo>
                  <a:lnTo>
                    <a:pt x="2314" y="40"/>
                  </a:lnTo>
                  <a:lnTo>
                    <a:pt x="2313" y="39"/>
                  </a:lnTo>
                  <a:lnTo>
                    <a:pt x="2313" y="37"/>
                  </a:lnTo>
                  <a:lnTo>
                    <a:pt x="2314" y="36"/>
                  </a:lnTo>
                  <a:lnTo>
                    <a:pt x="2315" y="35"/>
                  </a:lnTo>
                  <a:lnTo>
                    <a:pt x="2317" y="34"/>
                  </a:lnTo>
                  <a:lnTo>
                    <a:pt x="2320" y="33"/>
                  </a:lnTo>
                  <a:lnTo>
                    <a:pt x="2328" y="33"/>
                  </a:lnTo>
                  <a:lnTo>
                    <a:pt x="2330" y="34"/>
                  </a:lnTo>
                  <a:lnTo>
                    <a:pt x="2334" y="36"/>
                  </a:lnTo>
                  <a:lnTo>
                    <a:pt x="2335" y="38"/>
                  </a:lnTo>
                  <a:lnTo>
                    <a:pt x="2336" y="40"/>
                  </a:lnTo>
                  <a:lnTo>
                    <a:pt x="2350" y="38"/>
                  </a:lnTo>
                  <a:lnTo>
                    <a:pt x="2349" y="33"/>
                  </a:lnTo>
                  <a:lnTo>
                    <a:pt x="2349" y="32"/>
                  </a:lnTo>
                  <a:lnTo>
                    <a:pt x="2346" y="28"/>
                  </a:lnTo>
                  <a:lnTo>
                    <a:pt x="2338" y="23"/>
                  </a:lnTo>
                  <a:lnTo>
                    <a:pt x="2332" y="22"/>
                  </a:lnTo>
                  <a:lnTo>
                    <a:pt x="2315" y="22"/>
                  </a:lnTo>
                  <a:lnTo>
                    <a:pt x="2309" y="24"/>
                  </a:lnTo>
                  <a:lnTo>
                    <a:pt x="2301" y="31"/>
                  </a:lnTo>
                  <a:lnTo>
                    <a:pt x="2299" y="35"/>
                  </a:lnTo>
                  <a:lnTo>
                    <a:pt x="2299" y="46"/>
                  </a:lnTo>
                  <a:lnTo>
                    <a:pt x="2301" y="50"/>
                  </a:lnTo>
                  <a:lnTo>
                    <a:pt x="2309" y="56"/>
                  </a:lnTo>
                  <a:lnTo>
                    <a:pt x="2317" y="59"/>
                  </a:lnTo>
                  <a:lnTo>
                    <a:pt x="2330" y="61"/>
                  </a:lnTo>
                  <a:lnTo>
                    <a:pt x="2333" y="62"/>
                  </a:lnTo>
                  <a:lnTo>
                    <a:pt x="2335" y="63"/>
                  </a:lnTo>
                  <a:lnTo>
                    <a:pt x="2336" y="64"/>
                  </a:lnTo>
                  <a:lnTo>
                    <a:pt x="2337" y="65"/>
                  </a:lnTo>
                  <a:lnTo>
                    <a:pt x="2337" y="68"/>
                  </a:lnTo>
                  <a:lnTo>
                    <a:pt x="2336" y="70"/>
                  </a:lnTo>
                  <a:lnTo>
                    <a:pt x="2332" y="72"/>
                  </a:lnTo>
                  <a:lnTo>
                    <a:pt x="2329" y="73"/>
                  </a:lnTo>
                  <a:lnTo>
                    <a:pt x="2321" y="73"/>
                  </a:lnTo>
                  <a:lnTo>
                    <a:pt x="2319" y="72"/>
                  </a:lnTo>
                  <a:lnTo>
                    <a:pt x="2314" y="69"/>
                  </a:lnTo>
                  <a:lnTo>
                    <a:pt x="2313" y="67"/>
                  </a:lnTo>
                  <a:lnTo>
                    <a:pt x="2312" y="64"/>
                  </a:lnTo>
                  <a:lnTo>
                    <a:pt x="2296" y="66"/>
                  </a:lnTo>
                  <a:lnTo>
                    <a:pt x="2298" y="72"/>
                  </a:lnTo>
                  <a:lnTo>
                    <a:pt x="2301" y="76"/>
                  </a:lnTo>
                  <a:lnTo>
                    <a:pt x="2311" y="83"/>
                  </a:lnTo>
                  <a:lnTo>
                    <a:pt x="2317" y="84"/>
                  </a:lnTo>
                  <a:lnTo>
                    <a:pt x="2334" y="84"/>
                  </a:lnTo>
                  <a:lnTo>
                    <a:pt x="2341" y="83"/>
                  </a:lnTo>
                  <a:lnTo>
                    <a:pt x="2350" y="75"/>
                  </a:lnTo>
                  <a:lnTo>
                    <a:pt x="2351" y="73"/>
                  </a:lnTo>
                  <a:lnTo>
                    <a:pt x="2353" y="70"/>
                  </a:lnTo>
                  <a:lnTo>
                    <a:pt x="2353" y="59"/>
                  </a:lnTo>
                  <a:moveTo>
                    <a:pt x="2991" y="1952"/>
                  </a:moveTo>
                  <a:lnTo>
                    <a:pt x="2982" y="1929"/>
                  </a:lnTo>
                  <a:lnTo>
                    <a:pt x="2978" y="1920"/>
                  </a:lnTo>
                  <a:lnTo>
                    <a:pt x="2968" y="1894"/>
                  </a:lnTo>
                  <a:lnTo>
                    <a:pt x="2968" y="1920"/>
                  </a:lnTo>
                  <a:lnTo>
                    <a:pt x="2941" y="1920"/>
                  </a:lnTo>
                  <a:lnTo>
                    <a:pt x="2950" y="1898"/>
                  </a:lnTo>
                  <a:lnTo>
                    <a:pt x="2952" y="1893"/>
                  </a:lnTo>
                  <a:lnTo>
                    <a:pt x="2953" y="1888"/>
                  </a:lnTo>
                  <a:lnTo>
                    <a:pt x="2954" y="1883"/>
                  </a:lnTo>
                  <a:lnTo>
                    <a:pt x="2955" y="1887"/>
                  </a:lnTo>
                  <a:lnTo>
                    <a:pt x="2957" y="1893"/>
                  </a:lnTo>
                  <a:lnTo>
                    <a:pt x="2968" y="1920"/>
                  </a:lnTo>
                  <a:lnTo>
                    <a:pt x="2968" y="1894"/>
                  </a:lnTo>
                  <a:lnTo>
                    <a:pt x="2963" y="1883"/>
                  </a:lnTo>
                  <a:lnTo>
                    <a:pt x="2960" y="1875"/>
                  </a:lnTo>
                  <a:lnTo>
                    <a:pt x="2949" y="1875"/>
                  </a:lnTo>
                  <a:lnTo>
                    <a:pt x="2919" y="1952"/>
                  </a:lnTo>
                  <a:lnTo>
                    <a:pt x="2930" y="1952"/>
                  </a:lnTo>
                  <a:lnTo>
                    <a:pt x="2938" y="1929"/>
                  </a:lnTo>
                  <a:lnTo>
                    <a:pt x="2971" y="1929"/>
                  </a:lnTo>
                  <a:lnTo>
                    <a:pt x="2980" y="1952"/>
                  </a:lnTo>
                  <a:lnTo>
                    <a:pt x="2991" y="1952"/>
                  </a:lnTo>
                  <a:moveTo>
                    <a:pt x="3070" y="1875"/>
                  </a:moveTo>
                  <a:lnTo>
                    <a:pt x="3057" y="1875"/>
                  </a:lnTo>
                  <a:lnTo>
                    <a:pt x="3036" y="1934"/>
                  </a:lnTo>
                  <a:lnTo>
                    <a:pt x="3035" y="1939"/>
                  </a:lnTo>
                  <a:lnTo>
                    <a:pt x="3034" y="1941"/>
                  </a:lnTo>
                  <a:lnTo>
                    <a:pt x="3033" y="1938"/>
                  </a:lnTo>
                  <a:lnTo>
                    <a:pt x="3030" y="1930"/>
                  </a:lnTo>
                  <a:lnTo>
                    <a:pt x="3016" y="1886"/>
                  </a:lnTo>
                  <a:lnTo>
                    <a:pt x="3012" y="1875"/>
                  </a:lnTo>
                  <a:lnTo>
                    <a:pt x="2997" y="1875"/>
                  </a:lnTo>
                  <a:lnTo>
                    <a:pt x="2997" y="1952"/>
                  </a:lnTo>
                  <a:lnTo>
                    <a:pt x="3006" y="1952"/>
                  </a:lnTo>
                  <a:lnTo>
                    <a:pt x="3006" y="1886"/>
                  </a:lnTo>
                  <a:lnTo>
                    <a:pt x="3029" y="1952"/>
                  </a:lnTo>
                  <a:lnTo>
                    <a:pt x="3038" y="1952"/>
                  </a:lnTo>
                  <a:lnTo>
                    <a:pt x="3042" y="1941"/>
                  </a:lnTo>
                  <a:lnTo>
                    <a:pt x="3061" y="1887"/>
                  </a:lnTo>
                  <a:lnTo>
                    <a:pt x="3061" y="1952"/>
                  </a:lnTo>
                  <a:lnTo>
                    <a:pt x="3070" y="1952"/>
                  </a:lnTo>
                  <a:lnTo>
                    <a:pt x="3070" y="1887"/>
                  </a:lnTo>
                  <a:lnTo>
                    <a:pt x="3070" y="1875"/>
                  </a:lnTo>
                  <a:moveTo>
                    <a:pt x="3148" y="1893"/>
                  </a:moveTo>
                  <a:lnTo>
                    <a:pt x="3147" y="1890"/>
                  </a:lnTo>
                  <a:lnTo>
                    <a:pt x="3144" y="1884"/>
                  </a:lnTo>
                  <a:lnTo>
                    <a:pt x="3142" y="1881"/>
                  </a:lnTo>
                  <a:lnTo>
                    <a:pt x="3138" y="1878"/>
                  </a:lnTo>
                  <a:lnTo>
                    <a:pt x="3138" y="1894"/>
                  </a:lnTo>
                  <a:lnTo>
                    <a:pt x="3138" y="1902"/>
                  </a:lnTo>
                  <a:lnTo>
                    <a:pt x="3136" y="1905"/>
                  </a:lnTo>
                  <a:lnTo>
                    <a:pt x="3131" y="1910"/>
                  </a:lnTo>
                  <a:lnTo>
                    <a:pt x="3126" y="1912"/>
                  </a:lnTo>
                  <a:lnTo>
                    <a:pt x="3099" y="1912"/>
                  </a:lnTo>
                  <a:lnTo>
                    <a:pt x="3099" y="1884"/>
                  </a:lnTo>
                  <a:lnTo>
                    <a:pt x="3124" y="1884"/>
                  </a:lnTo>
                  <a:lnTo>
                    <a:pt x="3127" y="1884"/>
                  </a:lnTo>
                  <a:lnTo>
                    <a:pt x="3129" y="1885"/>
                  </a:lnTo>
                  <a:lnTo>
                    <a:pt x="3131" y="1885"/>
                  </a:lnTo>
                  <a:lnTo>
                    <a:pt x="3133" y="1887"/>
                  </a:lnTo>
                  <a:lnTo>
                    <a:pt x="3137" y="1892"/>
                  </a:lnTo>
                  <a:lnTo>
                    <a:pt x="3138" y="1894"/>
                  </a:lnTo>
                  <a:lnTo>
                    <a:pt x="3138" y="1878"/>
                  </a:lnTo>
                  <a:lnTo>
                    <a:pt x="3137" y="1877"/>
                  </a:lnTo>
                  <a:lnTo>
                    <a:pt x="3134" y="1876"/>
                  </a:lnTo>
                  <a:lnTo>
                    <a:pt x="3130" y="1876"/>
                  </a:lnTo>
                  <a:lnTo>
                    <a:pt x="3127" y="1875"/>
                  </a:lnTo>
                  <a:lnTo>
                    <a:pt x="3123" y="1875"/>
                  </a:lnTo>
                  <a:lnTo>
                    <a:pt x="3089" y="1875"/>
                  </a:lnTo>
                  <a:lnTo>
                    <a:pt x="3089" y="1952"/>
                  </a:lnTo>
                  <a:lnTo>
                    <a:pt x="3099" y="1952"/>
                  </a:lnTo>
                  <a:lnTo>
                    <a:pt x="3099" y="1921"/>
                  </a:lnTo>
                  <a:lnTo>
                    <a:pt x="3130" y="1921"/>
                  </a:lnTo>
                  <a:lnTo>
                    <a:pt x="3138" y="1919"/>
                  </a:lnTo>
                  <a:lnTo>
                    <a:pt x="3144" y="1912"/>
                  </a:lnTo>
                  <a:lnTo>
                    <a:pt x="3146" y="1909"/>
                  </a:lnTo>
                  <a:lnTo>
                    <a:pt x="3148" y="1904"/>
                  </a:lnTo>
                  <a:lnTo>
                    <a:pt x="3148" y="1893"/>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pic>
          <p:nvPicPr>
            <p:cNvPr id="22" name="Picture 21">
              <a:extLst>
                <a:ext uri="{FF2B5EF4-FFF2-40B4-BE49-F238E27FC236}">
                  <a16:creationId xmlns:a16="http://schemas.microsoft.com/office/drawing/2014/main" id="{835063A7-FC13-433A-BF1F-AB637CD0E3EE}"/>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692" y="734"/>
              <a:ext cx="1334" cy="26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AE851F49-1BFE-4D64-BEA7-E916448F110A}"/>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315" y="2390"/>
              <a:ext cx="639" cy="21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43037D27-EF05-4267-AD07-F009656E56B2}"/>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489" y="-792"/>
              <a:ext cx="568" cy="10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719946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38.png">
            <a:extLst>
              <a:ext uri="{FF2B5EF4-FFF2-40B4-BE49-F238E27FC236}">
                <a16:creationId xmlns:a16="http://schemas.microsoft.com/office/drawing/2014/main" id="{4BF9868E-FB4B-4C01-83AA-79CA2FEDDCDA}"/>
              </a:ext>
            </a:extLst>
          </p:cNvPr>
          <p:cNvPicPr/>
          <p:nvPr/>
        </p:nvPicPr>
        <p:blipFill>
          <a:blip r:embed="rId2" cstate="print"/>
          <a:stretch>
            <a:fillRect/>
          </a:stretch>
        </p:blipFill>
        <p:spPr>
          <a:xfrm>
            <a:off x="1295400" y="914400"/>
            <a:ext cx="6781799" cy="4800599"/>
          </a:xfrm>
          <a:prstGeom prst="rect">
            <a:avLst/>
          </a:prstGeom>
        </p:spPr>
      </p:pic>
    </p:spTree>
    <p:extLst>
      <p:ext uri="{BB962C8B-B14F-4D97-AF65-F5344CB8AC3E}">
        <p14:creationId xmlns:p14="http://schemas.microsoft.com/office/powerpoint/2010/main" val="167085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A33A7B3-81BC-45AE-B194-880F01D9714F}"/>
              </a:ext>
            </a:extLst>
          </p:cNvPr>
          <p:cNvGraphicFramePr>
            <a:graphicFrameLocks noGrp="1"/>
          </p:cNvGraphicFramePr>
          <p:nvPr>
            <p:extLst>
              <p:ext uri="{D42A27DB-BD31-4B8C-83A1-F6EECF244321}">
                <p14:modId xmlns:p14="http://schemas.microsoft.com/office/powerpoint/2010/main" val="465494057"/>
              </p:ext>
            </p:extLst>
          </p:nvPr>
        </p:nvGraphicFramePr>
        <p:xfrm>
          <a:off x="685800" y="325531"/>
          <a:ext cx="8153400" cy="6532469"/>
        </p:xfrm>
        <a:graphic>
          <a:graphicData uri="http://schemas.openxmlformats.org/drawingml/2006/table">
            <a:tbl>
              <a:tblPr firstRow="1" firstCol="1" lastRow="1" lastCol="1" bandRow="1" bandCol="1">
                <a:tableStyleId>{5C22544A-7EE6-4342-B048-85BDC9FD1C3A}</a:tableStyleId>
              </a:tblPr>
              <a:tblGrid>
                <a:gridCol w="797005">
                  <a:extLst>
                    <a:ext uri="{9D8B030D-6E8A-4147-A177-3AD203B41FA5}">
                      <a16:colId xmlns:a16="http://schemas.microsoft.com/office/drawing/2014/main" val="3292561765"/>
                    </a:ext>
                  </a:extLst>
                </a:gridCol>
                <a:gridCol w="1006649">
                  <a:extLst>
                    <a:ext uri="{9D8B030D-6E8A-4147-A177-3AD203B41FA5}">
                      <a16:colId xmlns:a16="http://schemas.microsoft.com/office/drawing/2014/main" val="2076431161"/>
                    </a:ext>
                  </a:extLst>
                </a:gridCol>
                <a:gridCol w="1037532">
                  <a:extLst>
                    <a:ext uri="{9D8B030D-6E8A-4147-A177-3AD203B41FA5}">
                      <a16:colId xmlns:a16="http://schemas.microsoft.com/office/drawing/2014/main" val="1181397067"/>
                    </a:ext>
                  </a:extLst>
                </a:gridCol>
                <a:gridCol w="981706">
                  <a:extLst>
                    <a:ext uri="{9D8B030D-6E8A-4147-A177-3AD203B41FA5}">
                      <a16:colId xmlns:a16="http://schemas.microsoft.com/office/drawing/2014/main" val="2153674732"/>
                    </a:ext>
                  </a:extLst>
                </a:gridCol>
                <a:gridCol w="1035157">
                  <a:extLst>
                    <a:ext uri="{9D8B030D-6E8A-4147-A177-3AD203B41FA5}">
                      <a16:colId xmlns:a16="http://schemas.microsoft.com/office/drawing/2014/main" val="3936077383"/>
                    </a:ext>
                  </a:extLst>
                </a:gridCol>
                <a:gridCol w="997147">
                  <a:extLst>
                    <a:ext uri="{9D8B030D-6E8A-4147-A177-3AD203B41FA5}">
                      <a16:colId xmlns:a16="http://schemas.microsoft.com/office/drawing/2014/main" val="2980044206"/>
                    </a:ext>
                  </a:extLst>
                </a:gridCol>
                <a:gridCol w="1035157">
                  <a:extLst>
                    <a:ext uri="{9D8B030D-6E8A-4147-A177-3AD203B41FA5}">
                      <a16:colId xmlns:a16="http://schemas.microsoft.com/office/drawing/2014/main" val="3493491479"/>
                    </a:ext>
                  </a:extLst>
                </a:gridCol>
                <a:gridCol w="1263047">
                  <a:extLst>
                    <a:ext uri="{9D8B030D-6E8A-4147-A177-3AD203B41FA5}">
                      <a16:colId xmlns:a16="http://schemas.microsoft.com/office/drawing/2014/main" val="663584822"/>
                    </a:ext>
                  </a:extLst>
                </a:gridCol>
              </a:tblGrid>
              <a:tr h="187600">
                <a:tc gridSpan="8">
                  <a:txBody>
                    <a:bodyPr/>
                    <a:lstStyle/>
                    <a:p>
                      <a:pPr marL="31750" marR="0" algn="l">
                        <a:lnSpc>
                          <a:spcPct val="107000"/>
                        </a:lnSpc>
                        <a:spcBef>
                          <a:spcPts val="235"/>
                        </a:spcBef>
                        <a:spcAft>
                          <a:spcPts val="0"/>
                        </a:spcAft>
                        <a:tabLst>
                          <a:tab pos="492760" algn="l"/>
                        </a:tabLst>
                      </a:pPr>
                      <a:r>
                        <a:rPr lang="en-US" sz="800">
                          <a:effectLst/>
                        </a:rPr>
                        <a:t>Table</a:t>
                      </a:r>
                      <a:r>
                        <a:rPr lang="en-US" sz="800" spc="20">
                          <a:effectLst/>
                        </a:rPr>
                        <a:t> </a:t>
                      </a:r>
                      <a:r>
                        <a:rPr lang="en-US" sz="800">
                          <a:effectLst/>
                        </a:rPr>
                        <a:t>1	</a:t>
                      </a:r>
                      <a:r>
                        <a:rPr lang="en-US" sz="800" spc="-15">
                          <a:effectLst/>
                        </a:rPr>
                        <a:t>Historical </a:t>
                      </a:r>
                      <a:r>
                        <a:rPr lang="en-US" sz="800">
                          <a:effectLst/>
                        </a:rPr>
                        <a:t>and </a:t>
                      </a:r>
                      <a:r>
                        <a:rPr lang="en-US" sz="800" spc="-15">
                          <a:effectLst/>
                        </a:rPr>
                        <a:t>recent </a:t>
                      </a:r>
                      <a:r>
                        <a:rPr lang="en-US" sz="800">
                          <a:effectLst/>
                        </a:rPr>
                        <a:t>deﬁnitions of</a:t>
                      </a:r>
                      <a:r>
                        <a:rPr lang="en-US" sz="800" spc="50">
                          <a:effectLst/>
                        </a:rPr>
                        <a:t> </a:t>
                      </a:r>
                      <a:r>
                        <a:rPr lang="en-US" sz="800">
                          <a:effectLst/>
                        </a:rPr>
                        <a:t>MetS</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60320632"/>
                  </a:ext>
                </a:extLst>
              </a:tr>
              <a:tr h="529970">
                <a:tc>
                  <a:txBody>
                    <a:bodyPr/>
                    <a:lstStyle/>
                    <a:p>
                      <a:pPr marL="31750" marR="312420" algn="just">
                        <a:lnSpc>
                          <a:spcPct val="105000"/>
                        </a:lnSpc>
                        <a:spcBef>
                          <a:spcPts val="240"/>
                        </a:spcBef>
                        <a:spcAft>
                          <a:spcPts val="0"/>
                        </a:spcAft>
                      </a:pPr>
                      <a:r>
                        <a:rPr lang="en-US" sz="800" spc="-15" dirty="0">
                          <a:effectLst/>
                          <a:latin typeface="Arial Black" panose="020B0A04020102020204" pitchFamily="34" charset="0"/>
                        </a:rPr>
                        <a:t>Clinical and biochemical </a:t>
                      </a:r>
                      <a:r>
                        <a:rPr lang="en-US" sz="800" dirty="0">
                          <a:effectLst/>
                          <a:latin typeface="Arial Black" panose="020B0A04020102020204" pitchFamily="34" charset="0"/>
                        </a:rPr>
                        <a:t>features</a:t>
                      </a:r>
                      <a:endParaRPr lang="en-US" sz="1000" dirty="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85725" marR="0" algn="l">
                        <a:lnSpc>
                          <a:spcPct val="107000"/>
                        </a:lnSpc>
                        <a:spcBef>
                          <a:spcPts val="240"/>
                        </a:spcBef>
                        <a:spcAft>
                          <a:spcPts val="0"/>
                        </a:spcAft>
                      </a:pPr>
                      <a:r>
                        <a:rPr lang="en-US" sz="800">
                          <a:effectLst/>
                          <a:latin typeface="Arial Black" panose="020B0A04020102020204" pitchFamily="34" charset="0"/>
                        </a:rPr>
                        <a:t>WHO 1998</a:t>
                      </a:r>
                      <a:r>
                        <a:rPr lang="en-US" sz="800" u="sng" baseline="30000">
                          <a:effectLst/>
                          <a:latin typeface="Arial Black" panose="020B0A04020102020204" pitchFamily="34" charset="0"/>
                          <a:hlinkClick r:id="rId2"/>
                        </a:rPr>
                        <a:t>2</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7465" marR="0" algn="l">
                        <a:lnSpc>
                          <a:spcPct val="107000"/>
                        </a:lnSpc>
                        <a:spcBef>
                          <a:spcPts val="240"/>
                        </a:spcBef>
                        <a:spcAft>
                          <a:spcPts val="0"/>
                        </a:spcAft>
                      </a:pPr>
                      <a:r>
                        <a:rPr lang="en-US" sz="800">
                          <a:effectLst/>
                          <a:latin typeface="Arial Black" panose="020B0A04020102020204" pitchFamily="34" charset="0"/>
                        </a:rPr>
                        <a:t>EGIR 1999</a:t>
                      </a:r>
                      <a:r>
                        <a:rPr lang="en-US" sz="800" u="sng" baseline="30000">
                          <a:effectLst/>
                          <a:latin typeface="Arial Black" panose="020B0A04020102020204" pitchFamily="34" charset="0"/>
                          <a:hlinkClick r:id="rId2"/>
                        </a:rPr>
                        <a:t>3</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7465" marR="0" algn="l">
                        <a:lnSpc>
                          <a:spcPct val="107000"/>
                        </a:lnSpc>
                        <a:spcBef>
                          <a:spcPts val="240"/>
                        </a:spcBef>
                        <a:spcAft>
                          <a:spcPts val="0"/>
                        </a:spcAft>
                      </a:pPr>
                      <a:r>
                        <a:rPr lang="en-US" sz="800">
                          <a:effectLst/>
                          <a:latin typeface="Arial Black" panose="020B0A04020102020204" pitchFamily="34" charset="0"/>
                        </a:rPr>
                        <a:t>NCEP ATP III 2001</a:t>
                      </a:r>
                      <a:r>
                        <a:rPr lang="en-US" sz="800" u="sng" baseline="30000">
                          <a:effectLst/>
                          <a:latin typeface="Arial Black" panose="020B0A04020102020204" pitchFamily="34" charset="0"/>
                          <a:hlinkClick r:id="rId2"/>
                        </a:rPr>
                        <a:t>4</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0" algn="l">
                        <a:lnSpc>
                          <a:spcPct val="107000"/>
                        </a:lnSpc>
                        <a:spcBef>
                          <a:spcPts val="240"/>
                        </a:spcBef>
                        <a:spcAft>
                          <a:spcPts val="0"/>
                        </a:spcAft>
                      </a:pPr>
                      <a:r>
                        <a:rPr lang="en-US" sz="800">
                          <a:effectLst/>
                          <a:latin typeface="Arial Black" panose="020B0A04020102020204" pitchFamily="34" charset="0"/>
                        </a:rPr>
                        <a:t>AACE 2003</a:t>
                      </a:r>
                      <a:r>
                        <a:rPr lang="en-US" sz="800" u="sng" baseline="30000">
                          <a:effectLst/>
                          <a:latin typeface="Arial Black" panose="020B0A04020102020204" pitchFamily="34" charset="0"/>
                          <a:hlinkClick r:id="rId2"/>
                        </a:rPr>
                        <a:t>5</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7465" marR="0" algn="l">
                        <a:lnSpc>
                          <a:spcPct val="107000"/>
                        </a:lnSpc>
                        <a:spcBef>
                          <a:spcPts val="240"/>
                        </a:spcBef>
                        <a:spcAft>
                          <a:spcPts val="0"/>
                        </a:spcAft>
                      </a:pPr>
                      <a:r>
                        <a:rPr lang="en-US" sz="800">
                          <a:effectLst/>
                          <a:latin typeface="Arial Black" panose="020B0A04020102020204" pitchFamily="34" charset="0"/>
                        </a:rPr>
                        <a:t>IDF 2005</a:t>
                      </a:r>
                      <a:r>
                        <a:rPr lang="en-US" sz="800" u="sng" baseline="30000">
                          <a:effectLst/>
                          <a:latin typeface="Arial Black" panose="020B0A04020102020204" pitchFamily="34" charset="0"/>
                          <a:hlinkClick r:id="rId2"/>
                        </a:rPr>
                        <a:t>6</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6830" marR="0" algn="l">
                        <a:lnSpc>
                          <a:spcPct val="107000"/>
                        </a:lnSpc>
                        <a:spcBef>
                          <a:spcPts val="240"/>
                        </a:spcBef>
                        <a:spcAft>
                          <a:spcPts val="0"/>
                        </a:spcAft>
                      </a:pPr>
                      <a:r>
                        <a:rPr lang="en-US" sz="800">
                          <a:effectLst/>
                          <a:latin typeface="Arial Black" panose="020B0A04020102020204" pitchFamily="34" charset="0"/>
                        </a:rPr>
                        <a:t>AHA/NHLBI 2005</a:t>
                      </a:r>
                      <a:r>
                        <a:rPr lang="en-US" sz="800" u="sng" baseline="30000">
                          <a:effectLst/>
                          <a:latin typeface="Arial Black" panose="020B0A04020102020204" pitchFamily="34" charset="0"/>
                          <a:hlinkClick r:id="rId2"/>
                        </a:rPr>
                        <a:t>7</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6830" marR="0" algn="l">
                        <a:lnSpc>
                          <a:spcPct val="105000"/>
                        </a:lnSpc>
                        <a:spcBef>
                          <a:spcPts val="240"/>
                        </a:spcBef>
                        <a:spcAft>
                          <a:spcPts val="0"/>
                        </a:spcAft>
                      </a:pPr>
                      <a:r>
                        <a:rPr lang="en-US" sz="800">
                          <a:effectLst/>
                          <a:latin typeface="Arial Black" panose="020B0A04020102020204" pitchFamily="34" charset="0"/>
                        </a:rPr>
                        <a:t>Consensus (AHA/NHLBI</a:t>
                      </a:r>
                      <a:endParaRPr lang="en-US" sz="1000">
                        <a:effectLst/>
                        <a:latin typeface="Arial Black" panose="020B0A04020102020204" pitchFamily="34" charset="0"/>
                      </a:endParaRPr>
                    </a:p>
                    <a:p>
                      <a:pPr marL="36830" marR="0" algn="l">
                        <a:lnSpc>
                          <a:spcPct val="107000"/>
                        </a:lnSpc>
                        <a:spcBef>
                          <a:spcPts val="200"/>
                        </a:spcBef>
                        <a:spcAft>
                          <a:spcPts val="0"/>
                        </a:spcAft>
                      </a:pPr>
                      <a:r>
                        <a:rPr lang="en-US" sz="800">
                          <a:effectLst/>
                          <a:latin typeface="Arial Black" panose="020B0A04020102020204" pitchFamily="34" charset="0"/>
                        </a:rPr>
                        <a:t>+ IDF) 2009</a:t>
                      </a:r>
                      <a:r>
                        <a:rPr lang="en-US" sz="800" u="sng" baseline="30000">
                          <a:effectLst/>
                          <a:latin typeface="Arial Black" panose="020B0A04020102020204" pitchFamily="34" charset="0"/>
                          <a:hlinkClick r:id="rId2"/>
                        </a:rPr>
                        <a:t>8</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038067539"/>
                  </a:ext>
                </a:extLst>
              </a:tr>
              <a:tr h="158510">
                <a:tc>
                  <a:txBody>
                    <a:bodyPr/>
                    <a:lstStyle/>
                    <a:p>
                      <a:pPr marL="31750" marR="0" algn="l">
                        <a:lnSpc>
                          <a:spcPts val="995"/>
                        </a:lnSpc>
                        <a:spcBef>
                          <a:spcPts val="240"/>
                        </a:spcBef>
                        <a:spcAft>
                          <a:spcPts val="0"/>
                        </a:spcAft>
                      </a:pPr>
                      <a:r>
                        <a:rPr lang="en-US" sz="800">
                          <a:effectLst/>
                          <a:latin typeface="Arial Black" panose="020B0A04020102020204" pitchFamily="34" charset="0"/>
                        </a:rPr>
                        <a:t>Insulin resistance</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85725" marR="0" algn="l">
                        <a:lnSpc>
                          <a:spcPts val="995"/>
                        </a:lnSpc>
                        <a:spcBef>
                          <a:spcPts val="240"/>
                        </a:spcBef>
                        <a:spcAft>
                          <a:spcPts val="0"/>
                        </a:spcAft>
                      </a:pPr>
                      <a:r>
                        <a:rPr lang="en-US" sz="800" dirty="0">
                          <a:effectLst/>
                          <a:latin typeface="Arial Black" panose="020B0A04020102020204" pitchFamily="34" charset="0"/>
                        </a:rPr>
                        <a:t>Impaired glucose</a:t>
                      </a:r>
                      <a:endParaRPr lang="en-US" sz="1000" dirty="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7465" marR="0" algn="l">
                        <a:lnSpc>
                          <a:spcPts val="995"/>
                        </a:lnSpc>
                        <a:spcBef>
                          <a:spcPts val="240"/>
                        </a:spcBef>
                        <a:spcAft>
                          <a:spcPts val="0"/>
                        </a:spcAft>
                      </a:pPr>
                      <a:r>
                        <a:rPr lang="en-US" sz="800">
                          <a:effectLst/>
                          <a:latin typeface="Arial Black" panose="020B0A04020102020204" pitchFamily="34" charset="0"/>
                        </a:rPr>
                        <a:t>Plasma insulin</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7465" marR="0" algn="l">
                        <a:lnSpc>
                          <a:spcPts val="995"/>
                        </a:lnSpc>
                        <a:spcBef>
                          <a:spcPts val="240"/>
                        </a:spcBef>
                        <a:spcAft>
                          <a:spcPts val="0"/>
                        </a:spcAft>
                      </a:pPr>
                      <a:r>
                        <a:rPr lang="en-US" sz="800">
                          <a:effectLst/>
                          <a:latin typeface="Arial Black" panose="020B0A04020102020204" pitchFamily="34" charset="0"/>
                        </a:rPr>
                        <a:t>Any three of</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0" algn="l">
                        <a:lnSpc>
                          <a:spcPts val="995"/>
                        </a:lnSpc>
                        <a:spcBef>
                          <a:spcPts val="240"/>
                        </a:spcBef>
                        <a:spcAft>
                          <a:spcPts val="0"/>
                        </a:spcAft>
                      </a:pPr>
                      <a:r>
                        <a:rPr lang="en-US" sz="800">
                          <a:effectLst/>
                          <a:latin typeface="Arial Black" panose="020B0A04020102020204" pitchFamily="34" charset="0"/>
                        </a:rPr>
                        <a:t>Impaired glucose</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1750" marR="0" algn="l">
                        <a:lnSpc>
                          <a:spcPct val="107000"/>
                        </a:lnSpc>
                        <a:spcBef>
                          <a:spcPts val="200"/>
                        </a:spcBef>
                        <a:spcAft>
                          <a:spcPts val="0"/>
                        </a:spcAft>
                      </a:pPr>
                      <a:r>
                        <a:rPr lang="en-US" sz="700">
                          <a:effectLst/>
                          <a:latin typeface="Arial Black" panose="020B0A04020102020204" pitchFamily="34" charset="0"/>
                        </a:rPr>
                        <a:t> </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6830" marR="0" algn="l">
                        <a:lnSpc>
                          <a:spcPts val="995"/>
                        </a:lnSpc>
                        <a:spcBef>
                          <a:spcPts val="240"/>
                        </a:spcBef>
                        <a:spcAft>
                          <a:spcPts val="0"/>
                        </a:spcAft>
                      </a:pPr>
                      <a:r>
                        <a:rPr lang="en-US" sz="800">
                          <a:effectLst/>
                          <a:latin typeface="Arial Black" panose="020B0A04020102020204" pitchFamily="34" charset="0"/>
                        </a:rPr>
                        <a:t>Any three of</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6830" marR="0" algn="l">
                        <a:lnSpc>
                          <a:spcPts val="995"/>
                        </a:lnSpc>
                        <a:spcBef>
                          <a:spcPts val="240"/>
                        </a:spcBef>
                        <a:spcAft>
                          <a:spcPts val="0"/>
                        </a:spcAft>
                      </a:pPr>
                      <a:r>
                        <a:rPr lang="en-US" sz="800">
                          <a:effectLst/>
                          <a:latin typeface="Arial Black" panose="020B0A04020102020204" pitchFamily="34" charset="0"/>
                        </a:rPr>
                        <a:t>Any three of</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815197605"/>
                  </a:ext>
                </a:extLst>
              </a:tr>
              <a:tr h="130014">
                <a:tc>
                  <a:txBody>
                    <a:bodyPr/>
                    <a:lstStyle/>
                    <a:p>
                      <a:pPr marL="31750" marR="0" algn="l">
                        <a:lnSpc>
                          <a:spcPct val="107000"/>
                        </a:lnSpc>
                        <a:spcBef>
                          <a:spcPts val="200"/>
                        </a:spcBef>
                        <a:spcAft>
                          <a:spcPts val="0"/>
                        </a:spcAft>
                      </a:pPr>
                      <a:r>
                        <a:rPr lang="en-US" sz="700">
                          <a:effectLst/>
                          <a:latin typeface="Arial Black" panose="020B0A04020102020204" pitchFamily="34" charset="0"/>
                        </a:rPr>
                        <a:t> </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85725" marR="0" algn="l">
                        <a:lnSpc>
                          <a:spcPts val="995"/>
                        </a:lnSpc>
                        <a:spcBef>
                          <a:spcPts val="5"/>
                        </a:spcBef>
                        <a:spcAft>
                          <a:spcPts val="0"/>
                        </a:spcAft>
                      </a:pPr>
                      <a:r>
                        <a:rPr lang="en-US" sz="800" dirty="0">
                          <a:effectLst/>
                          <a:latin typeface="Arial Black" panose="020B0A04020102020204" pitchFamily="34" charset="0"/>
                        </a:rPr>
                        <a:t>tolerance, impaired</a:t>
                      </a:r>
                      <a:endParaRPr lang="en-US" sz="1000" dirty="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7465" marR="0" algn="l">
                        <a:lnSpc>
                          <a:spcPts val="995"/>
                        </a:lnSpc>
                        <a:spcBef>
                          <a:spcPts val="200"/>
                        </a:spcBef>
                        <a:spcAft>
                          <a:spcPts val="0"/>
                        </a:spcAft>
                      </a:pPr>
                      <a:r>
                        <a:rPr lang="en-US" sz="800">
                          <a:effectLst/>
                          <a:latin typeface="Arial Black" panose="020B0A04020102020204" pitchFamily="34" charset="0"/>
                        </a:rPr>
                        <a:t>concentration</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7465" marR="0" algn="l">
                        <a:lnSpc>
                          <a:spcPts val="995"/>
                        </a:lnSpc>
                        <a:spcBef>
                          <a:spcPts val="200"/>
                        </a:spcBef>
                        <a:spcAft>
                          <a:spcPts val="0"/>
                        </a:spcAft>
                      </a:pPr>
                      <a:r>
                        <a:rPr lang="en-US" sz="800">
                          <a:effectLst/>
                          <a:latin typeface="Arial Black" panose="020B0A04020102020204" pitchFamily="34" charset="0"/>
                        </a:rPr>
                        <a:t>the following</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0" algn="l">
                        <a:lnSpc>
                          <a:spcPts val="995"/>
                        </a:lnSpc>
                        <a:spcBef>
                          <a:spcPts val="200"/>
                        </a:spcBef>
                        <a:spcAft>
                          <a:spcPts val="0"/>
                        </a:spcAft>
                      </a:pPr>
                      <a:r>
                        <a:rPr lang="en-US" sz="800">
                          <a:effectLst/>
                          <a:latin typeface="Arial Black" panose="020B0A04020102020204" pitchFamily="34" charset="0"/>
                        </a:rPr>
                        <a:t>tolerance or impaired</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1750" marR="0" algn="l">
                        <a:lnSpc>
                          <a:spcPct val="107000"/>
                        </a:lnSpc>
                        <a:spcBef>
                          <a:spcPts val="200"/>
                        </a:spcBef>
                        <a:spcAft>
                          <a:spcPts val="0"/>
                        </a:spcAft>
                      </a:pPr>
                      <a:r>
                        <a:rPr lang="en-US" sz="700">
                          <a:effectLst/>
                          <a:latin typeface="Arial Black" panose="020B0A04020102020204" pitchFamily="34" charset="0"/>
                        </a:rPr>
                        <a:t> </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6830" marR="0" algn="l">
                        <a:lnSpc>
                          <a:spcPts val="995"/>
                        </a:lnSpc>
                        <a:spcBef>
                          <a:spcPts val="200"/>
                        </a:spcBef>
                        <a:spcAft>
                          <a:spcPts val="0"/>
                        </a:spcAft>
                      </a:pPr>
                      <a:r>
                        <a:rPr lang="en-US" sz="800">
                          <a:effectLst/>
                          <a:latin typeface="Arial Black" panose="020B0A04020102020204" pitchFamily="34" charset="0"/>
                        </a:rPr>
                        <a:t>the following</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6830" marR="0" algn="l">
                        <a:lnSpc>
                          <a:spcPts val="995"/>
                        </a:lnSpc>
                        <a:spcBef>
                          <a:spcPts val="200"/>
                        </a:spcBef>
                        <a:spcAft>
                          <a:spcPts val="0"/>
                        </a:spcAft>
                      </a:pPr>
                      <a:r>
                        <a:rPr lang="en-US" sz="800">
                          <a:effectLst/>
                          <a:latin typeface="Arial Black" panose="020B0A04020102020204" pitchFamily="34" charset="0"/>
                        </a:rPr>
                        <a:t>the following</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74172637"/>
                  </a:ext>
                </a:extLst>
              </a:tr>
              <a:tr h="128233">
                <a:tc>
                  <a:txBody>
                    <a:bodyPr/>
                    <a:lstStyle/>
                    <a:p>
                      <a:pPr marL="31750" marR="0" algn="l">
                        <a:lnSpc>
                          <a:spcPct val="107000"/>
                        </a:lnSpc>
                        <a:spcBef>
                          <a:spcPts val="200"/>
                        </a:spcBef>
                        <a:spcAft>
                          <a:spcPts val="0"/>
                        </a:spcAft>
                      </a:pPr>
                      <a:r>
                        <a:rPr lang="en-US" sz="700">
                          <a:effectLst/>
                          <a:latin typeface="Arial Black" panose="020B0A04020102020204" pitchFamily="34" charset="0"/>
                        </a:rPr>
                        <a:t> </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85725" marR="0" algn="l">
                        <a:lnSpc>
                          <a:spcPts val="985"/>
                        </a:lnSpc>
                        <a:spcBef>
                          <a:spcPts val="200"/>
                        </a:spcBef>
                        <a:spcAft>
                          <a:spcPts val="0"/>
                        </a:spcAft>
                      </a:pPr>
                      <a:r>
                        <a:rPr lang="en-US" sz="800">
                          <a:effectLst/>
                          <a:latin typeface="Arial Black" panose="020B0A04020102020204" pitchFamily="34" charset="0"/>
                        </a:rPr>
                        <a:t>fasting glucose,</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7465" marR="0" algn="l">
                        <a:lnSpc>
                          <a:spcPts val="985"/>
                        </a:lnSpc>
                        <a:spcBef>
                          <a:spcPts val="200"/>
                        </a:spcBef>
                        <a:spcAft>
                          <a:spcPts val="0"/>
                        </a:spcAft>
                      </a:pPr>
                      <a:r>
                        <a:rPr lang="en-US" sz="800">
                          <a:effectLst/>
                          <a:latin typeface="Arial Black" panose="020B0A04020102020204" pitchFamily="34" charset="0"/>
                        </a:rPr>
                        <a:t>N 75th percentile</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gridSpan="5">
                  <a:txBody>
                    <a:bodyPr/>
                    <a:lstStyle/>
                    <a:p>
                      <a:pPr marL="1087755" marR="0" algn="l">
                        <a:lnSpc>
                          <a:spcPts val="985"/>
                        </a:lnSpc>
                        <a:spcBef>
                          <a:spcPts val="200"/>
                        </a:spcBef>
                        <a:spcAft>
                          <a:spcPts val="0"/>
                        </a:spcAft>
                      </a:pPr>
                      <a:r>
                        <a:rPr lang="en-US" sz="800">
                          <a:effectLst/>
                          <a:latin typeface="Arial Black" panose="020B0A04020102020204" pitchFamily="34" charset="0"/>
                        </a:rPr>
                        <a:t>fasting glucose,</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8394282"/>
                  </a:ext>
                </a:extLst>
              </a:tr>
              <a:tr h="131201">
                <a:tc>
                  <a:txBody>
                    <a:bodyPr/>
                    <a:lstStyle/>
                    <a:p>
                      <a:pPr marL="31750" marR="0" algn="l">
                        <a:lnSpc>
                          <a:spcPct val="107000"/>
                        </a:lnSpc>
                        <a:spcBef>
                          <a:spcPts val="200"/>
                        </a:spcBef>
                        <a:spcAft>
                          <a:spcPts val="0"/>
                        </a:spcAft>
                      </a:pPr>
                      <a:r>
                        <a:rPr lang="en-US" sz="700">
                          <a:effectLst/>
                          <a:latin typeface="Arial Black" panose="020B0A04020102020204" pitchFamily="34" charset="0"/>
                        </a:rPr>
                        <a:t> </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85725" marR="0" algn="l">
                        <a:lnSpc>
                          <a:spcPts val="995"/>
                        </a:lnSpc>
                        <a:spcBef>
                          <a:spcPts val="10"/>
                        </a:spcBef>
                        <a:spcAft>
                          <a:spcPts val="0"/>
                        </a:spcAft>
                      </a:pPr>
                      <a:r>
                        <a:rPr lang="en-US" sz="800">
                          <a:effectLst/>
                          <a:latin typeface="Arial Black" panose="020B0A04020102020204" pitchFamily="34" charset="0"/>
                        </a:rPr>
                        <a:t>T2DM, or lowered</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7465" marR="0" algn="l">
                        <a:lnSpc>
                          <a:spcPts val="995"/>
                        </a:lnSpc>
                        <a:spcBef>
                          <a:spcPts val="10"/>
                        </a:spcBef>
                        <a:spcAft>
                          <a:spcPts val="0"/>
                        </a:spcAft>
                      </a:pPr>
                      <a:r>
                        <a:rPr lang="en-US" sz="800">
                          <a:effectLst/>
                          <a:latin typeface="Arial Black" panose="020B0A04020102020204" pitchFamily="34" charset="0"/>
                        </a:rPr>
                        <a:t>of nondiabetic patients,</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gridSpan="5">
                  <a:txBody>
                    <a:bodyPr/>
                    <a:lstStyle/>
                    <a:p>
                      <a:pPr marL="1087755" marR="0" algn="l">
                        <a:lnSpc>
                          <a:spcPts val="995"/>
                        </a:lnSpc>
                        <a:spcBef>
                          <a:spcPts val="10"/>
                        </a:spcBef>
                        <a:spcAft>
                          <a:spcPts val="0"/>
                        </a:spcAft>
                      </a:pPr>
                      <a:r>
                        <a:rPr lang="en-US" sz="800">
                          <a:effectLst/>
                          <a:latin typeface="Arial Black" panose="020B0A04020102020204" pitchFamily="34" charset="0"/>
                        </a:rPr>
                        <a:t>plus any of the</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01213268"/>
                  </a:ext>
                </a:extLst>
              </a:tr>
              <a:tr h="130014">
                <a:tc>
                  <a:txBody>
                    <a:bodyPr/>
                    <a:lstStyle/>
                    <a:p>
                      <a:pPr marL="31750" marR="0" algn="l">
                        <a:lnSpc>
                          <a:spcPct val="107000"/>
                        </a:lnSpc>
                        <a:spcBef>
                          <a:spcPts val="200"/>
                        </a:spcBef>
                        <a:spcAft>
                          <a:spcPts val="0"/>
                        </a:spcAft>
                      </a:pPr>
                      <a:r>
                        <a:rPr lang="en-US" sz="700">
                          <a:effectLst/>
                          <a:latin typeface="Arial Black" panose="020B0A04020102020204" pitchFamily="34" charset="0"/>
                        </a:rPr>
                        <a:t> </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85725" marR="0" algn="l">
                        <a:lnSpc>
                          <a:spcPts val="995"/>
                        </a:lnSpc>
                        <a:spcBef>
                          <a:spcPts val="5"/>
                        </a:spcBef>
                        <a:spcAft>
                          <a:spcPts val="0"/>
                        </a:spcAft>
                      </a:pPr>
                      <a:r>
                        <a:rPr lang="en-US" sz="800">
                          <a:effectLst/>
                          <a:latin typeface="Arial Black" panose="020B0A04020102020204" pitchFamily="34" charset="0"/>
                        </a:rPr>
                        <a:t>insulin sensitivity</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7465" marR="0" algn="l">
                        <a:lnSpc>
                          <a:spcPts val="995"/>
                        </a:lnSpc>
                        <a:spcBef>
                          <a:spcPts val="200"/>
                        </a:spcBef>
                        <a:spcAft>
                          <a:spcPts val="0"/>
                        </a:spcAft>
                      </a:pPr>
                      <a:r>
                        <a:rPr lang="en-US" sz="800" dirty="0">
                          <a:effectLst/>
                          <a:latin typeface="Arial Black" panose="020B0A04020102020204" pitchFamily="34" charset="0"/>
                        </a:rPr>
                        <a:t>plus any two of</a:t>
                      </a:r>
                      <a:endParaRPr lang="en-US" sz="1000" dirty="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gridSpan="5">
                  <a:txBody>
                    <a:bodyPr/>
                    <a:lstStyle/>
                    <a:p>
                      <a:pPr marL="1087755" marR="0" algn="l">
                        <a:lnSpc>
                          <a:spcPts val="995"/>
                        </a:lnSpc>
                        <a:spcBef>
                          <a:spcPts val="200"/>
                        </a:spcBef>
                        <a:spcAft>
                          <a:spcPts val="0"/>
                        </a:spcAft>
                      </a:pPr>
                      <a:r>
                        <a:rPr lang="en-US" sz="800">
                          <a:effectLst/>
                          <a:latin typeface="Arial Black" panose="020B0A04020102020204" pitchFamily="34" charset="0"/>
                        </a:rPr>
                        <a:t>following</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88657174"/>
                  </a:ext>
                </a:extLst>
              </a:tr>
              <a:tr h="129420">
                <a:tc>
                  <a:txBody>
                    <a:bodyPr/>
                    <a:lstStyle/>
                    <a:p>
                      <a:pPr marL="31750" marR="0" algn="l">
                        <a:lnSpc>
                          <a:spcPct val="107000"/>
                        </a:lnSpc>
                        <a:spcBef>
                          <a:spcPts val="200"/>
                        </a:spcBef>
                        <a:spcAft>
                          <a:spcPts val="0"/>
                        </a:spcAft>
                      </a:pPr>
                      <a:r>
                        <a:rPr lang="en-US" sz="700">
                          <a:effectLst/>
                          <a:latin typeface="Arial Black" panose="020B0A04020102020204" pitchFamily="34" charset="0"/>
                        </a:rPr>
                        <a:t> </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85725" marR="0" algn="l">
                        <a:lnSpc>
                          <a:spcPts val="995"/>
                        </a:lnSpc>
                        <a:spcBef>
                          <a:spcPts val="200"/>
                        </a:spcBef>
                        <a:spcAft>
                          <a:spcPts val="0"/>
                        </a:spcAft>
                      </a:pPr>
                      <a:r>
                        <a:rPr lang="en-US" sz="800">
                          <a:effectLst/>
                          <a:latin typeface="Arial Black" panose="020B0A04020102020204" pitchFamily="34" charset="0"/>
                        </a:rPr>
                        <a:t>plus any two</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7465" marR="0" algn="l">
                        <a:lnSpc>
                          <a:spcPts val="995"/>
                        </a:lnSpc>
                        <a:spcBef>
                          <a:spcPts val="200"/>
                        </a:spcBef>
                        <a:spcAft>
                          <a:spcPts val="0"/>
                        </a:spcAft>
                      </a:pPr>
                      <a:r>
                        <a:rPr lang="en-US" sz="800">
                          <a:effectLst/>
                          <a:latin typeface="Arial Black" panose="020B0A04020102020204" pitchFamily="34" charset="0"/>
                        </a:rPr>
                        <a:t>the following</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gridSpan="5">
                  <a:txBody>
                    <a:bodyPr/>
                    <a:lstStyle/>
                    <a:p>
                      <a:pPr marL="31750" marR="0" algn="l">
                        <a:lnSpc>
                          <a:spcPct val="107000"/>
                        </a:lnSpc>
                        <a:spcBef>
                          <a:spcPts val="200"/>
                        </a:spcBef>
                        <a:spcAft>
                          <a:spcPts val="0"/>
                        </a:spcAft>
                      </a:pPr>
                      <a:r>
                        <a:rPr lang="en-US" sz="700">
                          <a:effectLst/>
                          <a:latin typeface="Arial Black" panose="020B0A04020102020204" pitchFamily="34" charset="0"/>
                        </a:rPr>
                        <a:t> </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40536444"/>
                  </a:ext>
                </a:extLst>
              </a:tr>
              <a:tr h="121702">
                <a:tc>
                  <a:txBody>
                    <a:bodyPr/>
                    <a:lstStyle/>
                    <a:p>
                      <a:pPr marL="31750" marR="0" algn="l">
                        <a:lnSpc>
                          <a:spcPct val="107000"/>
                        </a:lnSpc>
                        <a:spcBef>
                          <a:spcPts val="200"/>
                        </a:spcBef>
                        <a:spcAft>
                          <a:spcPts val="0"/>
                        </a:spcAft>
                      </a:pPr>
                      <a:r>
                        <a:rPr lang="en-US" sz="700">
                          <a:effectLst/>
                          <a:latin typeface="Arial Black" panose="020B0A04020102020204" pitchFamily="34" charset="0"/>
                        </a:rPr>
                        <a:t> </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85725" marR="0" algn="l">
                        <a:lnSpc>
                          <a:spcPts val="925"/>
                        </a:lnSpc>
                        <a:spcBef>
                          <a:spcPts val="200"/>
                        </a:spcBef>
                        <a:spcAft>
                          <a:spcPts val="0"/>
                        </a:spcAft>
                      </a:pPr>
                      <a:r>
                        <a:rPr lang="en-US" sz="800">
                          <a:effectLst/>
                          <a:latin typeface="Arial Black" panose="020B0A04020102020204" pitchFamily="34" charset="0"/>
                        </a:rPr>
                        <a:t>of the following</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1750" marR="0" algn="l">
                        <a:lnSpc>
                          <a:spcPct val="107000"/>
                        </a:lnSpc>
                        <a:spcBef>
                          <a:spcPts val="200"/>
                        </a:spcBef>
                        <a:spcAft>
                          <a:spcPts val="0"/>
                        </a:spcAft>
                      </a:pPr>
                      <a:r>
                        <a:rPr lang="en-US" sz="700">
                          <a:effectLst/>
                          <a:latin typeface="Arial Black" panose="020B0A04020102020204" pitchFamily="34" charset="0"/>
                        </a:rPr>
                        <a:t> </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gridSpan="5">
                  <a:txBody>
                    <a:bodyPr/>
                    <a:lstStyle/>
                    <a:p>
                      <a:pPr marL="31750" marR="0" algn="l">
                        <a:lnSpc>
                          <a:spcPct val="107000"/>
                        </a:lnSpc>
                        <a:spcBef>
                          <a:spcPts val="200"/>
                        </a:spcBef>
                        <a:spcAft>
                          <a:spcPts val="0"/>
                        </a:spcAft>
                      </a:pPr>
                      <a:r>
                        <a:rPr lang="en-US" sz="700">
                          <a:effectLst/>
                          <a:latin typeface="Arial Black" panose="020B0A04020102020204" pitchFamily="34" charset="0"/>
                        </a:rPr>
                        <a:t> </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64799336"/>
                  </a:ext>
                </a:extLst>
              </a:tr>
              <a:tr h="132388">
                <a:tc>
                  <a:txBody>
                    <a:bodyPr/>
                    <a:lstStyle/>
                    <a:p>
                      <a:pPr marL="31750" marR="0" algn="l">
                        <a:lnSpc>
                          <a:spcPts val="950"/>
                        </a:lnSpc>
                        <a:spcBef>
                          <a:spcPts val="65"/>
                        </a:spcBef>
                        <a:spcAft>
                          <a:spcPts val="0"/>
                        </a:spcAft>
                      </a:pPr>
                      <a:r>
                        <a:rPr lang="en-US" sz="800">
                          <a:effectLst/>
                          <a:latin typeface="Arial Black" panose="020B0A04020102020204" pitchFamily="34" charset="0"/>
                        </a:rPr>
                        <a:t>Obesity</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85725" marR="0" algn="l">
                        <a:lnSpc>
                          <a:spcPts val="950"/>
                        </a:lnSpc>
                        <a:spcBef>
                          <a:spcPts val="65"/>
                        </a:spcBef>
                        <a:spcAft>
                          <a:spcPts val="0"/>
                        </a:spcAft>
                      </a:pPr>
                      <a:r>
                        <a:rPr lang="en-US" sz="800">
                          <a:effectLst/>
                          <a:latin typeface="Arial Black" panose="020B0A04020102020204" pitchFamily="34" charset="0"/>
                        </a:rPr>
                        <a:t>Abdominal obesity</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7465" marR="0" algn="l">
                        <a:lnSpc>
                          <a:spcPts val="1015"/>
                        </a:lnSpc>
                        <a:spcBef>
                          <a:spcPts val="200"/>
                        </a:spcBef>
                        <a:spcAft>
                          <a:spcPts val="0"/>
                        </a:spcAft>
                      </a:pPr>
                      <a:r>
                        <a:rPr lang="en-US" sz="800">
                          <a:effectLst/>
                          <a:latin typeface="Arial Black" panose="020B0A04020102020204" pitchFamily="34" charset="0"/>
                        </a:rPr>
                        <a:t>WC ≥94 cm in men;</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7465" marR="0" algn="l">
                        <a:lnSpc>
                          <a:spcPts val="955"/>
                        </a:lnSpc>
                        <a:spcBef>
                          <a:spcPts val="60"/>
                        </a:spcBef>
                        <a:spcAft>
                          <a:spcPts val="0"/>
                        </a:spcAft>
                      </a:pPr>
                      <a:r>
                        <a:rPr lang="en-US" sz="800" dirty="0">
                          <a:effectLst/>
                          <a:latin typeface="Arial Black" panose="020B0A04020102020204" pitchFamily="34" charset="0"/>
                        </a:rPr>
                        <a:t>WC N102 cm in men,</a:t>
                      </a:r>
                      <a:endParaRPr lang="en-US" sz="1000" dirty="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0" algn="l">
                        <a:lnSpc>
                          <a:spcPts val="1015"/>
                        </a:lnSpc>
                        <a:spcBef>
                          <a:spcPts val="200"/>
                        </a:spcBef>
                        <a:spcAft>
                          <a:spcPts val="0"/>
                        </a:spcAft>
                      </a:pPr>
                      <a:r>
                        <a:rPr lang="en-US" sz="800">
                          <a:effectLst/>
                          <a:latin typeface="Arial Black" panose="020B0A04020102020204" pitchFamily="34" charset="0"/>
                        </a:rPr>
                        <a:t>BMI ≥25 kg/m</a:t>
                      </a:r>
                      <a:r>
                        <a:rPr lang="en-US" sz="800" baseline="30000">
                          <a:effectLst/>
                          <a:latin typeface="Arial Black" panose="020B0A04020102020204" pitchFamily="34" charset="0"/>
                        </a:rPr>
                        <a:t>2</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7465" marR="0" algn="l">
                        <a:lnSpc>
                          <a:spcPts val="955"/>
                        </a:lnSpc>
                        <a:spcBef>
                          <a:spcPts val="60"/>
                        </a:spcBef>
                        <a:spcAft>
                          <a:spcPts val="0"/>
                        </a:spcAft>
                      </a:pPr>
                      <a:r>
                        <a:rPr lang="en-US" sz="800">
                          <a:effectLst/>
                          <a:latin typeface="Arial Black" panose="020B0A04020102020204" pitchFamily="34" charset="0"/>
                        </a:rPr>
                        <a:t>BMI N30 kg/m</a:t>
                      </a:r>
                      <a:r>
                        <a:rPr lang="en-US" sz="800" baseline="30000">
                          <a:effectLst/>
                          <a:latin typeface="Arial Black" panose="020B0A04020102020204" pitchFamily="34" charset="0"/>
                        </a:rPr>
                        <a:t>2</a:t>
                      </a:r>
                      <a:r>
                        <a:rPr lang="en-US" sz="800">
                          <a:effectLst/>
                          <a:latin typeface="Arial Black" panose="020B0A04020102020204" pitchFamily="34" charset="0"/>
                        </a:rPr>
                        <a:t> or</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6830" marR="0" algn="l">
                        <a:lnSpc>
                          <a:spcPts val="1015"/>
                        </a:lnSpc>
                        <a:spcBef>
                          <a:spcPts val="200"/>
                        </a:spcBef>
                        <a:spcAft>
                          <a:spcPts val="0"/>
                        </a:spcAft>
                      </a:pPr>
                      <a:r>
                        <a:rPr lang="en-US" sz="800">
                          <a:effectLst/>
                          <a:latin typeface="Arial Black" panose="020B0A04020102020204" pitchFamily="34" charset="0"/>
                        </a:rPr>
                        <a:t>WC ≥102 cm in</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6830" marR="0" algn="l">
                        <a:lnSpc>
                          <a:spcPts val="950"/>
                        </a:lnSpc>
                        <a:spcBef>
                          <a:spcPts val="65"/>
                        </a:spcBef>
                        <a:spcAft>
                          <a:spcPts val="0"/>
                        </a:spcAft>
                      </a:pPr>
                      <a:r>
                        <a:rPr lang="en-US" sz="800">
                          <a:effectLst/>
                          <a:latin typeface="Arial Black" panose="020B0A04020102020204" pitchFamily="34" charset="0"/>
                        </a:rPr>
                        <a:t>Raised WC</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397554142"/>
                  </a:ext>
                </a:extLst>
              </a:tr>
              <a:tr h="137138">
                <a:tc>
                  <a:txBody>
                    <a:bodyPr/>
                    <a:lstStyle/>
                    <a:p>
                      <a:pPr marL="31750" marR="0" algn="l">
                        <a:lnSpc>
                          <a:spcPct val="107000"/>
                        </a:lnSpc>
                        <a:spcBef>
                          <a:spcPts val="200"/>
                        </a:spcBef>
                        <a:spcAft>
                          <a:spcPts val="0"/>
                        </a:spcAft>
                      </a:pPr>
                      <a:r>
                        <a:rPr lang="en-US" sz="700">
                          <a:effectLst/>
                          <a:latin typeface="Arial Black" panose="020B0A04020102020204" pitchFamily="34" charset="0"/>
                        </a:rPr>
                        <a:t> </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85725" marR="0" algn="l">
                        <a:lnSpc>
                          <a:spcPts val="1005"/>
                        </a:lnSpc>
                        <a:spcBef>
                          <a:spcPts val="50"/>
                        </a:spcBef>
                        <a:spcAft>
                          <a:spcPts val="0"/>
                        </a:spcAft>
                      </a:pPr>
                      <a:r>
                        <a:rPr lang="en-US" sz="800">
                          <a:effectLst/>
                          <a:latin typeface="Arial Black" panose="020B0A04020102020204" pitchFamily="34" charset="0"/>
                        </a:rPr>
                        <a:t>(waist-to-hip ratio</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7465" marR="0" algn="l">
                        <a:lnSpc>
                          <a:spcPts val="1055"/>
                        </a:lnSpc>
                        <a:spcBef>
                          <a:spcPts val="200"/>
                        </a:spcBef>
                        <a:spcAft>
                          <a:spcPts val="0"/>
                        </a:spcAft>
                      </a:pPr>
                      <a:r>
                        <a:rPr lang="en-US" sz="800">
                          <a:effectLst/>
                          <a:latin typeface="Arial Black" panose="020B0A04020102020204" pitchFamily="34" charset="0"/>
                        </a:rPr>
                        <a:t>≥80 cm in women</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7465" marR="0" algn="l">
                        <a:lnSpc>
                          <a:spcPts val="1010"/>
                        </a:lnSpc>
                        <a:spcBef>
                          <a:spcPts val="45"/>
                        </a:spcBef>
                        <a:spcAft>
                          <a:spcPts val="0"/>
                        </a:spcAft>
                      </a:pPr>
                      <a:r>
                        <a:rPr lang="en-US" sz="800">
                          <a:effectLst/>
                          <a:latin typeface="Arial Black" panose="020B0A04020102020204" pitchFamily="34" charset="0"/>
                        </a:rPr>
                        <a:t>N88 cm in women</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1750" marR="0" algn="l">
                        <a:lnSpc>
                          <a:spcPct val="107000"/>
                        </a:lnSpc>
                        <a:spcBef>
                          <a:spcPts val="200"/>
                        </a:spcBef>
                        <a:spcAft>
                          <a:spcPts val="0"/>
                        </a:spcAft>
                      </a:pPr>
                      <a:r>
                        <a:rPr lang="en-US" sz="700">
                          <a:effectLst/>
                          <a:latin typeface="Arial Black" panose="020B0A04020102020204" pitchFamily="34" charset="0"/>
                        </a:rPr>
                        <a:t> </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7465" marR="0" algn="l">
                        <a:lnSpc>
                          <a:spcPts val="1005"/>
                        </a:lnSpc>
                        <a:spcBef>
                          <a:spcPts val="50"/>
                        </a:spcBef>
                        <a:spcAft>
                          <a:spcPts val="0"/>
                        </a:spcAft>
                      </a:pPr>
                      <a:r>
                        <a:rPr lang="en-US" sz="800">
                          <a:effectLst/>
                          <a:latin typeface="Arial Black" panose="020B0A04020102020204" pitchFamily="34" charset="0"/>
                        </a:rPr>
                        <a:t>WC with</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6830" marR="0" algn="l">
                        <a:lnSpc>
                          <a:spcPts val="1055"/>
                        </a:lnSpc>
                        <a:spcBef>
                          <a:spcPts val="200"/>
                        </a:spcBef>
                        <a:spcAft>
                          <a:spcPts val="0"/>
                        </a:spcAft>
                      </a:pPr>
                      <a:r>
                        <a:rPr lang="en-US" sz="800">
                          <a:effectLst/>
                          <a:latin typeface="Arial Black" panose="020B0A04020102020204" pitchFamily="34" charset="0"/>
                        </a:rPr>
                        <a:t>men, ≥ 88 cm</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6830" marR="0" algn="l">
                        <a:lnSpc>
                          <a:spcPts val="1005"/>
                        </a:lnSpc>
                        <a:spcBef>
                          <a:spcPts val="50"/>
                        </a:spcBef>
                        <a:spcAft>
                          <a:spcPts val="0"/>
                        </a:spcAft>
                      </a:pPr>
                      <a:r>
                        <a:rPr lang="en-US" sz="800">
                          <a:effectLst/>
                          <a:latin typeface="Arial Black" panose="020B0A04020102020204" pitchFamily="34" charset="0"/>
                        </a:rPr>
                        <a:t>(population- and</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131717682"/>
                  </a:ext>
                </a:extLst>
              </a:tr>
              <a:tr h="118734">
                <a:tc>
                  <a:txBody>
                    <a:bodyPr/>
                    <a:lstStyle/>
                    <a:p>
                      <a:pPr marL="31750" marR="0" algn="l">
                        <a:lnSpc>
                          <a:spcPct val="107000"/>
                        </a:lnSpc>
                        <a:spcBef>
                          <a:spcPts val="200"/>
                        </a:spcBef>
                        <a:spcAft>
                          <a:spcPts val="0"/>
                        </a:spcAft>
                      </a:pPr>
                      <a:r>
                        <a:rPr lang="en-US" sz="700">
                          <a:effectLst/>
                          <a:latin typeface="Arial Black" panose="020B0A04020102020204" pitchFamily="34" charset="0"/>
                        </a:rPr>
                        <a:t> </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85725" marR="0" algn="l">
                        <a:lnSpc>
                          <a:spcPts val="905"/>
                        </a:lnSpc>
                        <a:spcBef>
                          <a:spcPts val="200"/>
                        </a:spcBef>
                        <a:spcAft>
                          <a:spcPts val="0"/>
                        </a:spcAft>
                      </a:pPr>
                      <a:r>
                        <a:rPr lang="en-US" sz="800">
                          <a:effectLst/>
                          <a:latin typeface="Arial Black" panose="020B0A04020102020204" pitchFamily="34" charset="0"/>
                        </a:rPr>
                        <a:t>N0.9 in men or N0.85</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1750" marR="0" algn="l">
                        <a:lnSpc>
                          <a:spcPct val="107000"/>
                        </a:lnSpc>
                        <a:spcBef>
                          <a:spcPts val="200"/>
                        </a:spcBef>
                        <a:spcAft>
                          <a:spcPts val="0"/>
                        </a:spcAft>
                      </a:pPr>
                      <a:r>
                        <a:rPr lang="en-US" sz="700">
                          <a:effectLst/>
                          <a:latin typeface="Arial Black" panose="020B0A04020102020204" pitchFamily="34" charset="0"/>
                        </a:rPr>
                        <a:t> </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1750" marR="0" algn="l">
                        <a:lnSpc>
                          <a:spcPct val="107000"/>
                        </a:lnSpc>
                        <a:spcBef>
                          <a:spcPts val="200"/>
                        </a:spcBef>
                        <a:spcAft>
                          <a:spcPts val="0"/>
                        </a:spcAft>
                      </a:pPr>
                      <a:r>
                        <a:rPr lang="en-US" sz="700" dirty="0">
                          <a:effectLst/>
                          <a:latin typeface="Arial Black" panose="020B0A04020102020204" pitchFamily="34" charset="0"/>
                        </a:rPr>
                        <a:t> </a:t>
                      </a:r>
                      <a:endParaRPr lang="en-US" sz="1000" dirty="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1750" marR="0" algn="l">
                        <a:lnSpc>
                          <a:spcPct val="107000"/>
                        </a:lnSpc>
                        <a:spcBef>
                          <a:spcPts val="200"/>
                        </a:spcBef>
                        <a:spcAft>
                          <a:spcPts val="0"/>
                        </a:spcAft>
                      </a:pPr>
                      <a:r>
                        <a:rPr lang="en-US" sz="700">
                          <a:effectLst/>
                          <a:latin typeface="Arial Black" panose="020B0A04020102020204" pitchFamily="34" charset="0"/>
                        </a:rPr>
                        <a:t> </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7465" marR="0" algn="l">
                        <a:lnSpc>
                          <a:spcPts val="905"/>
                        </a:lnSpc>
                        <a:spcBef>
                          <a:spcPts val="200"/>
                        </a:spcBef>
                        <a:spcAft>
                          <a:spcPts val="0"/>
                        </a:spcAft>
                      </a:pPr>
                      <a:r>
                        <a:rPr lang="en-US" sz="800">
                          <a:effectLst/>
                          <a:latin typeface="Arial Black" panose="020B0A04020102020204" pitchFamily="34" charset="0"/>
                        </a:rPr>
                        <a:t>ethnicity-speciﬁc</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6830" marR="0" algn="l">
                        <a:lnSpc>
                          <a:spcPts val="905"/>
                        </a:lnSpc>
                        <a:spcBef>
                          <a:spcPts val="200"/>
                        </a:spcBef>
                        <a:spcAft>
                          <a:spcPts val="0"/>
                        </a:spcAft>
                      </a:pPr>
                      <a:r>
                        <a:rPr lang="en-US" sz="800">
                          <a:effectLst/>
                          <a:latin typeface="Arial Black" panose="020B0A04020102020204" pitchFamily="34" charset="0"/>
                        </a:rPr>
                        <a:t>in women</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6830" marR="0" algn="l">
                        <a:lnSpc>
                          <a:spcPts val="905"/>
                        </a:lnSpc>
                        <a:spcBef>
                          <a:spcPts val="200"/>
                        </a:spcBef>
                        <a:spcAft>
                          <a:spcPts val="0"/>
                        </a:spcAft>
                      </a:pPr>
                      <a:r>
                        <a:rPr lang="en-US" sz="800">
                          <a:effectLst/>
                          <a:latin typeface="Arial Black" panose="020B0A04020102020204" pitchFamily="34" charset="0"/>
                        </a:rPr>
                        <a:t>country-speciﬁc</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6759547"/>
                  </a:ext>
                </a:extLst>
              </a:tr>
              <a:tr h="130607">
                <a:tc>
                  <a:txBody>
                    <a:bodyPr/>
                    <a:lstStyle/>
                    <a:p>
                      <a:pPr marL="31750" marR="0" algn="l">
                        <a:lnSpc>
                          <a:spcPct val="107000"/>
                        </a:lnSpc>
                        <a:spcBef>
                          <a:spcPts val="200"/>
                        </a:spcBef>
                        <a:spcAft>
                          <a:spcPts val="0"/>
                        </a:spcAft>
                      </a:pPr>
                      <a:r>
                        <a:rPr lang="en-US" sz="700">
                          <a:effectLst/>
                          <a:latin typeface="Arial Black" panose="020B0A04020102020204" pitchFamily="34" charset="0"/>
                        </a:rPr>
                        <a:t> </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85725" marR="0" algn="l">
                        <a:lnSpc>
                          <a:spcPts val="930"/>
                        </a:lnSpc>
                        <a:spcBef>
                          <a:spcPts val="75"/>
                        </a:spcBef>
                        <a:spcAft>
                          <a:spcPts val="0"/>
                        </a:spcAft>
                      </a:pPr>
                      <a:r>
                        <a:rPr lang="en-US" sz="800">
                          <a:effectLst/>
                          <a:latin typeface="Arial Black" panose="020B0A04020102020204" pitchFamily="34" charset="0"/>
                        </a:rPr>
                        <a:t>in women, or</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1750" marR="0" algn="l">
                        <a:lnSpc>
                          <a:spcPct val="107000"/>
                        </a:lnSpc>
                        <a:spcBef>
                          <a:spcPts val="200"/>
                        </a:spcBef>
                        <a:spcAft>
                          <a:spcPts val="0"/>
                        </a:spcAft>
                      </a:pPr>
                      <a:r>
                        <a:rPr lang="en-US" sz="700">
                          <a:effectLst/>
                          <a:latin typeface="Arial Black" panose="020B0A04020102020204" pitchFamily="34" charset="0"/>
                        </a:rPr>
                        <a:t> </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1750" marR="0" algn="l">
                        <a:lnSpc>
                          <a:spcPct val="107000"/>
                        </a:lnSpc>
                        <a:spcBef>
                          <a:spcPts val="200"/>
                        </a:spcBef>
                        <a:spcAft>
                          <a:spcPts val="0"/>
                        </a:spcAft>
                      </a:pPr>
                      <a:r>
                        <a:rPr lang="en-US" sz="700" dirty="0">
                          <a:effectLst/>
                          <a:latin typeface="Arial Black" panose="020B0A04020102020204" pitchFamily="34" charset="0"/>
                        </a:rPr>
                        <a:t> </a:t>
                      </a:r>
                      <a:endParaRPr lang="en-US" sz="1000" dirty="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1750" marR="0" algn="l">
                        <a:lnSpc>
                          <a:spcPct val="107000"/>
                        </a:lnSpc>
                        <a:spcBef>
                          <a:spcPts val="200"/>
                        </a:spcBef>
                        <a:spcAft>
                          <a:spcPts val="0"/>
                        </a:spcAft>
                      </a:pPr>
                      <a:r>
                        <a:rPr lang="en-US" sz="700">
                          <a:effectLst/>
                          <a:latin typeface="Arial Black" panose="020B0A04020102020204" pitchFamily="34" charset="0"/>
                        </a:rPr>
                        <a:t> </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7465" marR="0" algn="l">
                        <a:lnSpc>
                          <a:spcPts val="925"/>
                        </a:lnSpc>
                        <a:spcBef>
                          <a:spcPts val="75"/>
                        </a:spcBef>
                        <a:spcAft>
                          <a:spcPts val="0"/>
                        </a:spcAft>
                      </a:pPr>
                      <a:r>
                        <a:rPr lang="en-US" sz="800">
                          <a:effectLst/>
                          <a:latin typeface="Arial Black" panose="020B0A04020102020204" pitchFamily="34" charset="0"/>
                        </a:rPr>
                        <a:t>values, </a:t>
                      </a:r>
                      <a:r>
                        <a:rPr lang="en-US" sz="800" baseline="30000">
                          <a:effectLst/>
                          <a:latin typeface="Arial Black" panose="020B0A04020102020204" pitchFamily="34" charset="0"/>
                        </a:rPr>
                        <a:t>a</a:t>
                      </a:r>
                      <a:r>
                        <a:rPr lang="en-US" sz="800">
                          <a:effectLst/>
                          <a:latin typeface="Arial Black" panose="020B0A04020102020204" pitchFamily="34" charset="0"/>
                        </a:rPr>
                        <a:t> plus any</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1750" marR="0" algn="l">
                        <a:lnSpc>
                          <a:spcPct val="107000"/>
                        </a:lnSpc>
                        <a:spcBef>
                          <a:spcPts val="200"/>
                        </a:spcBef>
                        <a:spcAft>
                          <a:spcPts val="0"/>
                        </a:spcAft>
                      </a:pPr>
                      <a:r>
                        <a:rPr lang="en-US" sz="700">
                          <a:effectLst/>
                          <a:latin typeface="Arial Black" panose="020B0A04020102020204" pitchFamily="34" charset="0"/>
                        </a:rPr>
                        <a:t> </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6830" marR="0" algn="l">
                        <a:lnSpc>
                          <a:spcPts val="930"/>
                        </a:lnSpc>
                        <a:spcBef>
                          <a:spcPts val="70"/>
                        </a:spcBef>
                        <a:spcAft>
                          <a:spcPts val="0"/>
                        </a:spcAft>
                      </a:pPr>
                      <a:r>
                        <a:rPr lang="en-US" sz="800">
                          <a:effectLst/>
                          <a:latin typeface="Arial Black" panose="020B0A04020102020204" pitchFamily="34" charset="0"/>
                        </a:rPr>
                        <a:t>deﬁnitions)</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198904409"/>
                  </a:ext>
                </a:extLst>
              </a:tr>
              <a:tr h="131201">
                <a:tc>
                  <a:txBody>
                    <a:bodyPr/>
                    <a:lstStyle/>
                    <a:p>
                      <a:pPr marL="31750" marR="0" algn="l">
                        <a:lnSpc>
                          <a:spcPct val="107000"/>
                        </a:lnSpc>
                        <a:spcBef>
                          <a:spcPts val="200"/>
                        </a:spcBef>
                        <a:spcAft>
                          <a:spcPts val="0"/>
                        </a:spcAft>
                      </a:pPr>
                      <a:r>
                        <a:rPr lang="en-US" sz="700">
                          <a:effectLst/>
                          <a:latin typeface="Arial Black" panose="020B0A04020102020204" pitchFamily="34" charset="0"/>
                        </a:rPr>
                        <a:t> </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85725" marR="0" algn="l">
                        <a:lnSpc>
                          <a:spcPts val="940"/>
                        </a:lnSpc>
                        <a:spcBef>
                          <a:spcPts val="65"/>
                        </a:spcBef>
                        <a:spcAft>
                          <a:spcPts val="0"/>
                        </a:spcAft>
                      </a:pPr>
                      <a:r>
                        <a:rPr lang="en-US" sz="800">
                          <a:effectLst/>
                          <a:latin typeface="Arial Black" panose="020B0A04020102020204" pitchFamily="34" charset="0"/>
                        </a:rPr>
                        <a:t>BMI N 30 kg/m</a:t>
                      </a:r>
                      <a:r>
                        <a:rPr lang="en-US" sz="800" baseline="30000">
                          <a:effectLst/>
                          <a:latin typeface="Arial Black" panose="020B0A04020102020204" pitchFamily="34" charset="0"/>
                        </a:rPr>
                        <a:t>2</a:t>
                      </a:r>
                      <a:r>
                        <a:rPr lang="en-US" sz="800">
                          <a:effectLst/>
                          <a:latin typeface="Arial Black" panose="020B0A04020102020204" pitchFamily="34" charset="0"/>
                        </a:rPr>
                        <a:t>)</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1750" marR="0" algn="l">
                        <a:lnSpc>
                          <a:spcPct val="107000"/>
                        </a:lnSpc>
                        <a:spcBef>
                          <a:spcPts val="200"/>
                        </a:spcBef>
                        <a:spcAft>
                          <a:spcPts val="0"/>
                        </a:spcAft>
                      </a:pPr>
                      <a:r>
                        <a:rPr lang="en-US" sz="700">
                          <a:effectLst/>
                          <a:latin typeface="Arial Black" panose="020B0A04020102020204" pitchFamily="34" charset="0"/>
                        </a:rPr>
                        <a:t> </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gridSpan="5">
                  <a:txBody>
                    <a:bodyPr/>
                    <a:lstStyle/>
                    <a:p>
                      <a:pPr marL="2180590" marR="2254885" algn="ctr">
                        <a:lnSpc>
                          <a:spcPts val="935"/>
                        </a:lnSpc>
                        <a:spcBef>
                          <a:spcPts val="70"/>
                        </a:spcBef>
                        <a:spcAft>
                          <a:spcPts val="0"/>
                        </a:spcAft>
                      </a:pPr>
                      <a:r>
                        <a:rPr lang="en-US" sz="800">
                          <a:effectLst/>
                          <a:latin typeface="Arial Black" panose="020B0A04020102020204" pitchFamily="34" charset="0"/>
                        </a:rPr>
                        <a:t>two of the following</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47666513"/>
                  </a:ext>
                </a:extLst>
              </a:tr>
              <a:tr h="130607">
                <a:tc>
                  <a:txBody>
                    <a:bodyPr/>
                    <a:lstStyle/>
                    <a:p>
                      <a:pPr marL="31750" marR="0" algn="l">
                        <a:lnSpc>
                          <a:spcPts val="940"/>
                        </a:lnSpc>
                        <a:spcBef>
                          <a:spcPts val="60"/>
                        </a:spcBef>
                        <a:spcAft>
                          <a:spcPts val="0"/>
                        </a:spcAft>
                      </a:pPr>
                      <a:r>
                        <a:rPr lang="en-US" sz="800">
                          <a:effectLst/>
                          <a:latin typeface="Arial Black" panose="020B0A04020102020204" pitchFamily="34" charset="0"/>
                        </a:rPr>
                        <a:t>Plasma glucose</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85725" marR="0" algn="l">
                        <a:lnSpc>
                          <a:spcPts val="940"/>
                        </a:lnSpc>
                        <a:spcBef>
                          <a:spcPts val="60"/>
                        </a:spcBef>
                        <a:spcAft>
                          <a:spcPts val="0"/>
                        </a:spcAft>
                      </a:pPr>
                      <a:r>
                        <a:rPr lang="en-US" sz="800">
                          <a:effectLst/>
                          <a:latin typeface="Arial Black" panose="020B0A04020102020204" pitchFamily="34" charset="0"/>
                        </a:rPr>
                        <a:t>Impaired glucose</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7465" marR="0" algn="l">
                        <a:lnSpc>
                          <a:spcPts val="1005"/>
                        </a:lnSpc>
                        <a:spcBef>
                          <a:spcPts val="200"/>
                        </a:spcBef>
                        <a:spcAft>
                          <a:spcPts val="0"/>
                        </a:spcAft>
                      </a:pPr>
                      <a:r>
                        <a:rPr lang="en-US" sz="800">
                          <a:effectLst/>
                          <a:latin typeface="Arial Black" panose="020B0A04020102020204" pitchFamily="34" charset="0"/>
                        </a:rPr>
                        <a:t>FPG ≥110 mg/dL</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0" algn="l">
                        <a:lnSpc>
                          <a:spcPts val="1005"/>
                        </a:lnSpc>
                        <a:spcBef>
                          <a:spcPts val="200"/>
                        </a:spcBef>
                        <a:spcAft>
                          <a:spcPts val="0"/>
                        </a:spcAft>
                      </a:pPr>
                      <a:r>
                        <a:rPr lang="en-US" sz="800">
                          <a:effectLst/>
                          <a:latin typeface="Arial Black" panose="020B0A04020102020204" pitchFamily="34" charset="0"/>
                        </a:rPr>
                        <a:t>FPG ≥110 mg/dL</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0" algn="l">
                        <a:lnSpc>
                          <a:spcPts val="940"/>
                        </a:lnSpc>
                        <a:spcBef>
                          <a:spcPts val="60"/>
                        </a:spcBef>
                        <a:spcAft>
                          <a:spcPts val="0"/>
                        </a:spcAft>
                      </a:pPr>
                      <a:r>
                        <a:rPr lang="en-US" sz="800">
                          <a:effectLst/>
                          <a:latin typeface="Arial Black" panose="020B0A04020102020204" pitchFamily="34" charset="0"/>
                        </a:rPr>
                        <a:t>Impaired fasting</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7465" marR="0" algn="l">
                        <a:lnSpc>
                          <a:spcPts val="1005"/>
                        </a:lnSpc>
                        <a:spcBef>
                          <a:spcPts val="200"/>
                        </a:spcBef>
                        <a:spcAft>
                          <a:spcPts val="0"/>
                        </a:spcAft>
                      </a:pPr>
                      <a:r>
                        <a:rPr lang="en-US" sz="800">
                          <a:effectLst/>
                          <a:latin typeface="Arial Black" panose="020B0A04020102020204" pitchFamily="34" charset="0"/>
                        </a:rPr>
                        <a:t>FPG ≥100 mg/dL</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7465" marR="0" algn="l">
                        <a:lnSpc>
                          <a:spcPts val="1005"/>
                        </a:lnSpc>
                        <a:spcBef>
                          <a:spcPts val="200"/>
                        </a:spcBef>
                        <a:spcAft>
                          <a:spcPts val="0"/>
                        </a:spcAft>
                      </a:pPr>
                      <a:r>
                        <a:rPr lang="en-US" sz="800">
                          <a:effectLst/>
                          <a:latin typeface="Arial Black" panose="020B0A04020102020204" pitchFamily="34" charset="0"/>
                        </a:rPr>
                        <a:t>FPG ≥100 mg/dL</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6830" marR="0" algn="l">
                        <a:lnSpc>
                          <a:spcPts val="1005"/>
                        </a:lnSpc>
                        <a:spcBef>
                          <a:spcPts val="200"/>
                        </a:spcBef>
                        <a:spcAft>
                          <a:spcPts val="0"/>
                        </a:spcAft>
                      </a:pPr>
                      <a:r>
                        <a:rPr lang="en-US" sz="800">
                          <a:effectLst/>
                          <a:latin typeface="Arial Black" panose="020B0A04020102020204" pitchFamily="34" charset="0"/>
                        </a:rPr>
                        <a:t>FPG ≥100 mg/dL</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471269923"/>
                  </a:ext>
                </a:extLst>
              </a:tr>
              <a:tr h="134763">
                <a:tc>
                  <a:txBody>
                    <a:bodyPr/>
                    <a:lstStyle/>
                    <a:p>
                      <a:pPr marL="100965" marR="0" algn="l">
                        <a:lnSpc>
                          <a:spcPts val="985"/>
                        </a:lnSpc>
                        <a:spcBef>
                          <a:spcPts val="50"/>
                        </a:spcBef>
                        <a:spcAft>
                          <a:spcPts val="0"/>
                        </a:spcAft>
                      </a:pPr>
                      <a:r>
                        <a:rPr lang="en-US" sz="800">
                          <a:effectLst/>
                          <a:latin typeface="Arial Black" panose="020B0A04020102020204" pitchFamily="34" charset="0"/>
                        </a:rPr>
                        <a:t>concentration </a:t>
                      </a:r>
                      <a:r>
                        <a:rPr lang="en-US" sz="800" baseline="30000">
                          <a:effectLst/>
                          <a:latin typeface="Arial Black" panose="020B0A04020102020204" pitchFamily="34" charset="0"/>
                        </a:rPr>
                        <a:t>b</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85725" marR="0" algn="l">
                        <a:lnSpc>
                          <a:spcPts val="985"/>
                        </a:lnSpc>
                        <a:spcBef>
                          <a:spcPts val="50"/>
                        </a:spcBef>
                        <a:spcAft>
                          <a:spcPts val="0"/>
                        </a:spcAft>
                      </a:pPr>
                      <a:r>
                        <a:rPr lang="en-US" sz="800">
                          <a:effectLst/>
                          <a:latin typeface="Arial Black" panose="020B0A04020102020204" pitchFamily="34" charset="0"/>
                        </a:rPr>
                        <a:t>tolerance, impaired</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1750" marR="0" algn="l">
                        <a:lnSpc>
                          <a:spcPct val="107000"/>
                        </a:lnSpc>
                        <a:spcBef>
                          <a:spcPts val="200"/>
                        </a:spcBef>
                        <a:spcAft>
                          <a:spcPts val="0"/>
                        </a:spcAft>
                      </a:pPr>
                      <a:r>
                        <a:rPr lang="en-US" sz="700">
                          <a:effectLst/>
                          <a:latin typeface="Arial Black" panose="020B0A04020102020204" pitchFamily="34" charset="0"/>
                        </a:rPr>
                        <a:t> </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1750" marR="0" algn="l">
                        <a:lnSpc>
                          <a:spcPct val="107000"/>
                        </a:lnSpc>
                        <a:spcBef>
                          <a:spcPts val="200"/>
                        </a:spcBef>
                        <a:spcAft>
                          <a:spcPts val="0"/>
                        </a:spcAft>
                      </a:pPr>
                      <a:r>
                        <a:rPr lang="en-US" sz="700">
                          <a:effectLst/>
                          <a:latin typeface="Arial Black" panose="020B0A04020102020204" pitchFamily="34" charset="0"/>
                        </a:rPr>
                        <a:t> </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0" algn="l">
                        <a:lnSpc>
                          <a:spcPts val="985"/>
                        </a:lnSpc>
                        <a:spcBef>
                          <a:spcPts val="50"/>
                        </a:spcBef>
                        <a:spcAft>
                          <a:spcPts val="0"/>
                        </a:spcAft>
                      </a:pPr>
                      <a:r>
                        <a:rPr lang="en-US" sz="800">
                          <a:effectLst/>
                          <a:latin typeface="Arial Black" panose="020B0A04020102020204" pitchFamily="34" charset="0"/>
                        </a:rPr>
                        <a:t>glucose, or Impaired</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1750" marR="0" algn="l">
                        <a:lnSpc>
                          <a:spcPct val="107000"/>
                        </a:lnSpc>
                        <a:spcBef>
                          <a:spcPts val="200"/>
                        </a:spcBef>
                        <a:spcAft>
                          <a:spcPts val="0"/>
                        </a:spcAft>
                      </a:pPr>
                      <a:r>
                        <a:rPr lang="en-US" sz="700">
                          <a:effectLst/>
                          <a:latin typeface="Arial Black" panose="020B0A04020102020204" pitchFamily="34" charset="0"/>
                        </a:rPr>
                        <a:t> </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1750" marR="0" algn="l">
                        <a:lnSpc>
                          <a:spcPct val="107000"/>
                        </a:lnSpc>
                        <a:spcBef>
                          <a:spcPts val="200"/>
                        </a:spcBef>
                        <a:spcAft>
                          <a:spcPts val="0"/>
                        </a:spcAft>
                      </a:pPr>
                      <a:r>
                        <a:rPr lang="en-US" sz="700">
                          <a:effectLst/>
                          <a:latin typeface="Arial Black" panose="020B0A04020102020204" pitchFamily="34" charset="0"/>
                        </a:rPr>
                        <a:t> </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6830" marR="0" algn="l">
                        <a:lnSpc>
                          <a:spcPts val="985"/>
                        </a:lnSpc>
                        <a:spcBef>
                          <a:spcPts val="50"/>
                        </a:spcBef>
                        <a:spcAft>
                          <a:spcPts val="0"/>
                        </a:spcAft>
                      </a:pPr>
                      <a:r>
                        <a:rPr lang="en-US" sz="800">
                          <a:effectLst/>
                          <a:latin typeface="Arial Black" panose="020B0A04020102020204" pitchFamily="34" charset="0"/>
                        </a:rPr>
                        <a:t>or on diabetes</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279614272"/>
                  </a:ext>
                </a:extLst>
              </a:tr>
              <a:tr h="130014">
                <a:tc>
                  <a:txBody>
                    <a:bodyPr/>
                    <a:lstStyle/>
                    <a:p>
                      <a:pPr marL="31750" marR="0" algn="l">
                        <a:lnSpc>
                          <a:spcPct val="107000"/>
                        </a:lnSpc>
                        <a:spcBef>
                          <a:spcPts val="200"/>
                        </a:spcBef>
                        <a:spcAft>
                          <a:spcPts val="0"/>
                        </a:spcAft>
                      </a:pPr>
                      <a:r>
                        <a:rPr lang="en-US" sz="700">
                          <a:effectLst/>
                          <a:latin typeface="Arial Black" panose="020B0A04020102020204" pitchFamily="34" charset="0"/>
                        </a:rPr>
                        <a:t> </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85725" marR="0" algn="l">
                        <a:lnSpc>
                          <a:spcPts val="985"/>
                        </a:lnSpc>
                        <a:spcBef>
                          <a:spcPts val="10"/>
                        </a:spcBef>
                        <a:spcAft>
                          <a:spcPts val="0"/>
                        </a:spcAft>
                      </a:pPr>
                      <a:r>
                        <a:rPr lang="en-US" sz="800">
                          <a:effectLst/>
                          <a:latin typeface="Arial Black" panose="020B0A04020102020204" pitchFamily="34" charset="0"/>
                        </a:rPr>
                        <a:t>fasting glucose,</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1750" marR="0" algn="l">
                        <a:lnSpc>
                          <a:spcPct val="107000"/>
                        </a:lnSpc>
                        <a:spcBef>
                          <a:spcPts val="200"/>
                        </a:spcBef>
                        <a:spcAft>
                          <a:spcPts val="0"/>
                        </a:spcAft>
                      </a:pPr>
                      <a:r>
                        <a:rPr lang="en-US" sz="700">
                          <a:effectLst/>
                          <a:latin typeface="Arial Black" panose="020B0A04020102020204" pitchFamily="34" charset="0"/>
                        </a:rPr>
                        <a:t> </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1750" marR="0" algn="l">
                        <a:lnSpc>
                          <a:spcPct val="107000"/>
                        </a:lnSpc>
                        <a:spcBef>
                          <a:spcPts val="200"/>
                        </a:spcBef>
                        <a:spcAft>
                          <a:spcPts val="0"/>
                        </a:spcAft>
                      </a:pPr>
                      <a:r>
                        <a:rPr lang="en-US" sz="700">
                          <a:effectLst/>
                          <a:latin typeface="Arial Black" panose="020B0A04020102020204" pitchFamily="34" charset="0"/>
                        </a:rPr>
                        <a:t> </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0" algn="l">
                        <a:lnSpc>
                          <a:spcPts val="985"/>
                        </a:lnSpc>
                        <a:spcBef>
                          <a:spcPts val="10"/>
                        </a:spcBef>
                        <a:spcAft>
                          <a:spcPts val="0"/>
                        </a:spcAft>
                      </a:pPr>
                      <a:r>
                        <a:rPr lang="en-US" sz="800">
                          <a:effectLst/>
                          <a:latin typeface="Arial Black" panose="020B0A04020102020204" pitchFamily="34" charset="0"/>
                        </a:rPr>
                        <a:t>glucose tolerance</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1750" marR="0" algn="l">
                        <a:lnSpc>
                          <a:spcPct val="107000"/>
                        </a:lnSpc>
                        <a:spcBef>
                          <a:spcPts val="200"/>
                        </a:spcBef>
                        <a:spcAft>
                          <a:spcPts val="0"/>
                        </a:spcAft>
                      </a:pPr>
                      <a:r>
                        <a:rPr lang="en-US" sz="700">
                          <a:effectLst/>
                          <a:latin typeface="Arial Black" panose="020B0A04020102020204" pitchFamily="34" charset="0"/>
                        </a:rPr>
                        <a:t> </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1750" marR="0" algn="l">
                        <a:lnSpc>
                          <a:spcPct val="107000"/>
                        </a:lnSpc>
                        <a:spcBef>
                          <a:spcPts val="200"/>
                        </a:spcBef>
                        <a:spcAft>
                          <a:spcPts val="0"/>
                        </a:spcAft>
                      </a:pPr>
                      <a:r>
                        <a:rPr lang="en-US" sz="700">
                          <a:effectLst/>
                          <a:latin typeface="Arial Black" panose="020B0A04020102020204" pitchFamily="34" charset="0"/>
                        </a:rPr>
                        <a:t> </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6830" marR="0" algn="l">
                        <a:lnSpc>
                          <a:spcPts val="985"/>
                        </a:lnSpc>
                        <a:spcBef>
                          <a:spcPts val="10"/>
                        </a:spcBef>
                        <a:spcAft>
                          <a:spcPts val="0"/>
                        </a:spcAft>
                      </a:pPr>
                      <a:r>
                        <a:rPr lang="en-US" sz="800">
                          <a:effectLst/>
                          <a:latin typeface="Arial Black" panose="020B0A04020102020204" pitchFamily="34" charset="0"/>
                        </a:rPr>
                        <a:t>treatment</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167840601"/>
                  </a:ext>
                </a:extLst>
              </a:tr>
              <a:tr h="122296">
                <a:tc>
                  <a:txBody>
                    <a:bodyPr/>
                    <a:lstStyle/>
                    <a:p>
                      <a:pPr marL="31750" marR="0" algn="l">
                        <a:lnSpc>
                          <a:spcPct val="107000"/>
                        </a:lnSpc>
                        <a:spcBef>
                          <a:spcPts val="200"/>
                        </a:spcBef>
                        <a:spcAft>
                          <a:spcPts val="0"/>
                        </a:spcAft>
                      </a:pPr>
                      <a:r>
                        <a:rPr lang="en-US" sz="700">
                          <a:effectLst/>
                          <a:latin typeface="Arial Black" panose="020B0A04020102020204" pitchFamily="34" charset="0"/>
                        </a:rPr>
                        <a:t> </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85725" marR="0" algn="l">
                        <a:lnSpc>
                          <a:spcPts val="925"/>
                        </a:lnSpc>
                        <a:spcBef>
                          <a:spcPts val="10"/>
                        </a:spcBef>
                        <a:spcAft>
                          <a:spcPts val="0"/>
                        </a:spcAft>
                      </a:pPr>
                      <a:r>
                        <a:rPr lang="en-US" sz="800">
                          <a:effectLst/>
                          <a:latin typeface="Arial Black" panose="020B0A04020102020204" pitchFamily="34" charset="0"/>
                        </a:rPr>
                        <a:t>or T2DM</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1750" marR="0" algn="l">
                        <a:lnSpc>
                          <a:spcPct val="107000"/>
                        </a:lnSpc>
                        <a:spcBef>
                          <a:spcPts val="200"/>
                        </a:spcBef>
                        <a:spcAft>
                          <a:spcPts val="0"/>
                        </a:spcAft>
                      </a:pPr>
                      <a:r>
                        <a:rPr lang="en-US" sz="700">
                          <a:effectLst/>
                          <a:latin typeface="Arial Black" panose="020B0A04020102020204" pitchFamily="34" charset="0"/>
                        </a:rPr>
                        <a:t> </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gridSpan="5">
                  <a:txBody>
                    <a:bodyPr/>
                    <a:lstStyle/>
                    <a:p>
                      <a:pPr marL="31750" marR="0" algn="l">
                        <a:lnSpc>
                          <a:spcPct val="107000"/>
                        </a:lnSpc>
                        <a:spcBef>
                          <a:spcPts val="200"/>
                        </a:spcBef>
                        <a:spcAft>
                          <a:spcPts val="0"/>
                        </a:spcAft>
                      </a:pPr>
                      <a:r>
                        <a:rPr lang="en-US" sz="700">
                          <a:effectLst/>
                          <a:latin typeface="Arial Black" panose="020B0A04020102020204" pitchFamily="34" charset="0"/>
                        </a:rPr>
                        <a:t> </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52017413"/>
                  </a:ext>
                </a:extLst>
              </a:tr>
              <a:tr h="140106">
                <a:tc>
                  <a:txBody>
                    <a:bodyPr/>
                    <a:lstStyle/>
                    <a:p>
                      <a:pPr marL="31750" marR="0" algn="l">
                        <a:lnSpc>
                          <a:spcPts val="1010"/>
                        </a:lnSpc>
                        <a:spcBef>
                          <a:spcPts val="70"/>
                        </a:spcBef>
                        <a:spcAft>
                          <a:spcPts val="0"/>
                        </a:spcAft>
                      </a:pPr>
                      <a:r>
                        <a:rPr lang="en-US" sz="800">
                          <a:effectLst/>
                          <a:latin typeface="Arial Black" panose="020B0A04020102020204" pitchFamily="34" charset="0"/>
                        </a:rPr>
                        <a:t>Hypertension</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86360" marR="0" algn="l">
                        <a:lnSpc>
                          <a:spcPts val="1075"/>
                        </a:lnSpc>
                        <a:spcBef>
                          <a:spcPts val="5"/>
                        </a:spcBef>
                        <a:spcAft>
                          <a:spcPts val="0"/>
                        </a:spcAft>
                      </a:pPr>
                      <a:r>
                        <a:rPr lang="en-US" sz="800">
                          <a:effectLst/>
                          <a:latin typeface="Arial Black" panose="020B0A04020102020204" pitchFamily="34" charset="0"/>
                        </a:rPr>
                        <a:t>BP ≥140/90 mm Hg</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0" algn="l">
                        <a:lnSpc>
                          <a:spcPts val="1075"/>
                        </a:lnSpc>
                        <a:spcBef>
                          <a:spcPts val="5"/>
                        </a:spcBef>
                        <a:spcAft>
                          <a:spcPts val="0"/>
                        </a:spcAft>
                      </a:pPr>
                      <a:r>
                        <a:rPr lang="en-US" sz="800">
                          <a:effectLst/>
                          <a:latin typeface="Arial Black" panose="020B0A04020102020204" pitchFamily="34" charset="0"/>
                        </a:rPr>
                        <a:t>BP ≥140/90 mm Hg,</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7465" marR="0" algn="l">
                        <a:lnSpc>
                          <a:spcPts val="1075"/>
                        </a:lnSpc>
                        <a:spcBef>
                          <a:spcPts val="5"/>
                        </a:spcBef>
                        <a:spcAft>
                          <a:spcPts val="0"/>
                        </a:spcAft>
                      </a:pPr>
                      <a:r>
                        <a:rPr lang="en-US" sz="800">
                          <a:effectLst/>
                          <a:latin typeface="Arial Black" panose="020B0A04020102020204" pitchFamily="34" charset="0"/>
                        </a:rPr>
                        <a:t>BP ≥130/85 mm Hg</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0" algn="l">
                        <a:lnSpc>
                          <a:spcPts val="1075"/>
                        </a:lnSpc>
                        <a:spcBef>
                          <a:spcPts val="5"/>
                        </a:spcBef>
                        <a:spcAft>
                          <a:spcPts val="0"/>
                        </a:spcAft>
                      </a:pPr>
                      <a:r>
                        <a:rPr lang="en-US" sz="800" dirty="0">
                          <a:effectLst/>
                          <a:latin typeface="Arial Black" panose="020B0A04020102020204" pitchFamily="34" charset="0"/>
                        </a:rPr>
                        <a:t>BP ≥130/85 mm Hg</a:t>
                      </a:r>
                      <a:endParaRPr lang="en-US" sz="1000" dirty="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0" algn="l">
                        <a:lnSpc>
                          <a:spcPts val="1075"/>
                        </a:lnSpc>
                        <a:spcBef>
                          <a:spcPts val="5"/>
                        </a:spcBef>
                        <a:spcAft>
                          <a:spcPts val="0"/>
                        </a:spcAft>
                      </a:pPr>
                      <a:r>
                        <a:rPr lang="en-US" sz="800">
                          <a:effectLst/>
                          <a:latin typeface="Arial Black" panose="020B0A04020102020204" pitchFamily="34" charset="0"/>
                        </a:rPr>
                        <a:t>BP ≥130/85 mm Hg,</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6830" marR="0" algn="l">
                        <a:lnSpc>
                          <a:spcPts val="1075"/>
                        </a:lnSpc>
                        <a:spcBef>
                          <a:spcPts val="5"/>
                        </a:spcBef>
                        <a:spcAft>
                          <a:spcPts val="0"/>
                        </a:spcAft>
                      </a:pPr>
                      <a:r>
                        <a:rPr lang="en-US" sz="800">
                          <a:effectLst/>
                          <a:latin typeface="Arial Black" panose="020B0A04020102020204" pitchFamily="34" charset="0"/>
                        </a:rPr>
                        <a:t>BP ≥130/85 mm Hg,</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6830" marR="0" algn="l">
                        <a:lnSpc>
                          <a:spcPts val="1075"/>
                        </a:lnSpc>
                        <a:spcBef>
                          <a:spcPts val="5"/>
                        </a:spcBef>
                        <a:spcAft>
                          <a:spcPts val="0"/>
                        </a:spcAft>
                      </a:pPr>
                      <a:r>
                        <a:rPr lang="en-US" sz="800">
                          <a:effectLst/>
                          <a:latin typeface="Arial Black" panose="020B0A04020102020204" pitchFamily="34" charset="0"/>
                        </a:rPr>
                        <a:t>BP ≥130/85 mm Hg,</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330973532"/>
                  </a:ext>
                </a:extLst>
              </a:tr>
              <a:tr h="127045">
                <a:tc>
                  <a:txBody>
                    <a:bodyPr/>
                    <a:lstStyle/>
                    <a:p>
                      <a:pPr marL="31750" marR="0" algn="l">
                        <a:lnSpc>
                          <a:spcPct val="107000"/>
                        </a:lnSpc>
                        <a:spcBef>
                          <a:spcPts val="200"/>
                        </a:spcBef>
                        <a:spcAft>
                          <a:spcPts val="0"/>
                        </a:spcAft>
                      </a:pPr>
                      <a:r>
                        <a:rPr lang="en-US" sz="700">
                          <a:effectLst/>
                          <a:latin typeface="Arial Black" panose="020B0A04020102020204" pitchFamily="34" charset="0"/>
                        </a:rPr>
                        <a:t> </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1750" marR="0" algn="l">
                        <a:lnSpc>
                          <a:spcPct val="107000"/>
                        </a:lnSpc>
                        <a:spcBef>
                          <a:spcPts val="200"/>
                        </a:spcBef>
                        <a:spcAft>
                          <a:spcPts val="0"/>
                        </a:spcAft>
                      </a:pPr>
                      <a:r>
                        <a:rPr lang="en-US" sz="700">
                          <a:effectLst/>
                          <a:latin typeface="Arial Black" panose="020B0A04020102020204" pitchFamily="34" charset="0"/>
                        </a:rPr>
                        <a:t> </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7465" marR="0" algn="l">
                        <a:lnSpc>
                          <a:spcPts val="975"/>
                        </a:lnSpc>
                        <a:spcBef>
                          <a:spcPts val="200"/>
                        </a:spcBef>
                        <a:spcAft>
                          <a:spcPts val="0"/>
                        </a:spcAft>
                      </a:pPr>
                      <a:r>
                        <a:rPr lang="en-US" sz="800">
                          <a:effectLst/>
                          <a:latin typeface="Arial Black" panose="020B0A04020102020204" pitchFamily="34" charset="0"/>
                        </a:rPr>
                        <a:t>or on antihypertensive</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1750" marR="0" algn="l">
                        <a:lnSpc>
                          <a:spcPct val="107000"/>
                        </a:lnSpc>
                        <a:spcBef>
                          <a:spcPts val="200"/>
                        </a:spcBef>
                        <a:spcAft>
                          <a:spcPts val="0"/>
                        </a:spcAft>
                      </a:pPr>
                      <a:r>
                        <a:rPr lang="en-US" sz="700">
                          <a:effectLst/>
                          <a:latin typeface="Arial Black" panose="020B0A04020102020204" pitchFamily="34" charset="0"/>
                        </a:rPr>
                        <a:t> </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1750" marR="0" algn="l">
                        <a:lnSpc>
                          <a:spcPct val="107000"/>
                        </a:lnSpc>
                        <a:spcBef>
                          <a:spcPts val="200"/>
                        </a:spcBef>
                        <a:spcAft>
                          <a:spcPts val="0"/>
                        </a:spcAft>
                      </a:pPr>
                      <a:r>
                        <a:rPr lang="en-US" sz="700" dirty="0">
                          <a:effectLst/>
                          <a:latin typeface="Arial Black" panose="020B0A04020102020204" pitchFamily="34" charset="0"/>
                        </a:rPr>
                        <a:t> </a:t>
                      </a:r>
                      <a:endParaRPr lang="en-US" sz="1000" dirty="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7465" marR="0" algn="l">
                        <a:lnSpc>
                          <a:spcPts val="975"/>
                        </a:lnSpc>
                        <a:spcBef>
                          <a:spcPts val="200"/>
                        </a:spcBef>
                        <a:spcAft>
                          <a:spcPts val="0"/>
                        </a:spcAft>
                      </a:pPr>
                      <a:r>
                        <a:rPr lang="en-US" sz="800">
                          <a:effectLst/>
                          <a:latin typeface="Arial Black" panose="020B0A04020102020204" pitchFamily="34" charset="0"/>
                        </a:rPr>
                        <a:t>or on antihypertensive</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6830" marR="0" algn="l">
                        <a:lnSpc>
                          <a:spcPts val="975"/>
                        </a:lnSpc>
                        <a:spcBef>
                          <a:spcPts val="200"/>
                        </a:spcBef>
                        <a:spcAft>
                          <a:spcPts val="0"/>
                        </a:spcAft>
                      </a:pPr>
                      <a:r>
                        <a:rPr lang="en-US" sz="800">
                          <a:effectLst/>
                          <a:latin typeface="Arial Black" panose="020B0A04020102020204" pitchFamily="34" charset="0"/>
                        </a:rPr>
                        <a:t>or on antihypertensive</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6830" marR="0" algn="l">
                        <a:lnSpc>
                          <a:spcPts val="975"/>
                        </a:lnSpc>
                        <a:spcBef>
                          <a:spcPts val="200"/>
                        </a:spcBef>
                        <a:spcAft>
                          <a:spcPts val="0"/>
                        </a:spcAft>
                      </a:pPr>
                      <a:r>
                        <a:rPr lang="en-US" sz="800">
                          <a:effectLst/>
                          <a:latin typeface="Arial Black" panose="020B0A04020102020204" pitchFamily="34" charset="0"/>
                        </a:rPr>
                        <a:t>or on antihypertensive</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714864053"/>
                  </a:ext>
                </a:extLst>
              </a:tr>
              <a:tr h="122296">
                <a:tc>
                  <a:txBody>
                    <a:bodyPr/>
                    <a:lstStyle/>
                    <a:p>
                      <a:pPr marL="31750" marR="0" algn="l">
                        <a:lnSpc>
                          <a:spcPct val="107000"/>
                        </a:lnSpc>
                        <a:spcBef>
                          <a:spcPts val="200"/>
                        </a:spcBef>
                        <a:spcAft>
                          <a:spcPts val="0"/>
                        </a:spcAft>
                      </a:pPr>
                      <a:r>
                        <a:rPr lang="en-US" sz="700">
                          <a:effectLst/>
                          <a:latin typeface="Arial Black" panose="020B0A04020102020204" pitchFamily="34" charset="0"/>
                        </a:rPr>
                        <a:t> </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1750" marR="0" algn="l">
                        <a:lnSpc>
                          <a:spcPct val="107000"/>
                        </a:lnSpc>
                        <a:spcBef>
                          <a:spcPts val="200"/>
                        </a:spcBef>
                        <a:spcAft>
                          <a:spcPts val="0"/>
                        </a:spcAft>
                      </a:pPr>
                      <a:r>
                        <a:rPr lang="en-US" sz="700">
                          <a:effectLst/>
                          <a:latin typeface="Arial Black" panose="020B0A04020102020204" pitchFamily="34" charset="0"/>
                        </a:rPr>
                        <a:t> </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7465" marR="0" algn="l">
                        <a:lnSpc>
                          <a:spcPts val="925"/>
                        </a:lnSpc>
                        <a:spcBef>
                          <a:spcPts val="10"/>
                        </a:spcBef>
                        <a:spcAft>
                          <a:spcPts val="0"/>
                        </a:spcAft>
                      </a:pPr>
                      <a:r>
                        <a:rPr lang="en-US" sz="800">
                          <a:effectLst/>
                          <a:latin typeface="Arial Black" panose="020B0A04020102020204" pitchFamily="34" charset="0"/>
                        </a:rPr>
                        <a:t>medication</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1750" marR="0" algn="l">
                        <a:lnSpc>
                          <a:spcPct val="107000"/>
                        </a:lnSpc>
                        <a:spcBef>
                          <a:spcPts val="200"/>
                        </a:spcBef>
                        <a:spcAft>
                          <a:spcPts val="0"/>
                        </a:spcAft>
                      </a:pPr>
                      <a:r>
                        <a:rPr lang="en-US" sz="700">
                          <a:effectLst/>
                          <a:latin typeface="Arial Black" panose="020B0A04020102020204" pitchFamily="34" charset="0"/>
                        </a:rPr>
                        <a:t> </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1750" marR="0" algn="l">
                        <a:lnSpc>
                          <a:spcPct val="107000"/>
                        </a:lnSpc>
                        <a:spcBef>
                          <a:spcPts val="200"/>
                        </a:spcBef>
                        <a:spcAft>
                          <a:spcPts val="0"/>
                        </a:spcAft>
                      </a:pPr>
                      <a:r>
                        <a:rPr lang="en-US" sz="700">
                          <a:effectLst/>
                          <a:latin typeface="Arial Black" panose="020B0A04020102020204" pitchFamily="34" charset="0"/>
                        </a:rPr>
                        <a:t> </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7465" marR="0" algn="l">
                        <a:lnSpc>
                          <a:spcPts val="925"/>
                        </a:lnSpc>
                        <a:spcBef>
                          <a:spcPts val="10"/>
                        </a:spcBef>
                        <a:spcAft>
                          <a:spcPts val="0"/>
                        </a:spcAft>
                      </a:pPr>
                      <a:r>
                        <a:rPr lang="en-US" sz="800">
                          <a:effectLst/>
                          <a:latin typeface="Arial Black" panose="020B0A04020102020204" pitchFamily="34" charset="0"/>
                        </a:rPr>
                        <a:t>medication</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6830" marR="0" algn="l">
                        <a:lnSpc>
                          <a:spcPts val="925"/>
                        </a:lnSpc>
                        <a:spcBef>
                          <a:spcPts val="10"/>
                        </a:spcBef>
                        <a:spcAft>
                          <a:spcPts val="0"/>
                        </a:spcAft>
                      </a:pPr>
                      <a:r>
                        <a:rPr lang="en-US" sz="800">
                          <a:effectLst/>
                          <a:latin typeface="Arial Black" panose="020B0A04020102020204" pitchFamily="34" charset="0"/>
                        </a:rPr>
                        <a:t>medication</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6830" marR="0" algn="l">
                        <a:lnSpc>
                          <a:spcPts val="925"/>
                        </a:lnSpc>
                        <a:spcBef>
                          <a:spcPts val="10"/>
                        </a:spcBef>
                        <a:spcAft>
                          <a:spcPts val="0"/>
                        </a:spcAft>
                      </a:pPr>
                      <a:r>
                        <a:rPr lang="en-US" sz="800">
                          <a:effectLst/>
                          <a:latin typeface="Arial Black" panose="020B0A04020102020204" pitchFamily="34" charset="0"/>
                        </a:rPr>
                        <a:t>treatment</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748835920"/>
                  </a:ext>
                </a:extLst>
              </a:tr>
              <a:tr h="131795">
                <a:tc>
                  <a:txBody>
                    <a:bodyPr/>
                    <a:lstStyle/>
                    <a:p>
                      <a:pPr marL="31750" marR="0" algn="l">
                        <a:lnSpc>
                          <a:spcPts val="940"/>
                        </a:lnSpc>
                        <a:spcBef>
                          <a:spcPts val="70"/>
                        </a:spcBef>
                        <a:spcAft>
                          <a:spcPts val="0"/>
                        </a:spcAft>
                      </a:pPr>
                      <a:r>
                        <a:rPr lang="en-US" sz="800">
                          <a:effectLst/>
                          <a:latin typeface="Arial Black" panose="020B0A04020102020204" pitchFamily="34" charset="0"/>
                        </a:rPr>
                        <a:t>Triglycerides</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85725" marR="0" algn="l">
                        <a:lnSpc>
                          <a:spcPts val="1005"/>
                        </a:lnSpc>
                        <a:spcBef>
                          <a:spcPts val="5"/>
                        </a:spcBef>
                        <a:spcAft>
                          <a:spcPts val="0"/>
                        </a:spcAft>
                      </a:pPr>
                      <a:r>
                        <a:rPr lang="en-US" sz="800">
                          <a:effectLst/>
                          <a:latin typeface="Arial Black" panose="020B0A04020102020204" pitchFamily="34" charset="0"/>
                        </a:rPr>
                        <a:t>TG ≥150 mg/dL</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7465" marR="0" algn="l">
                        <a:lnSpc>
                          <a:spcPts val="1005"/>
                        </a:lnSpc>
                        <a:spcBef>
                          <a:spcPts val="5"/>
                        </a:spcBef>
                        <a:spcAft>
                          <a:spcPts val="0"/>
                        </a:spcAft>
                      </a:pPr>
                      <a:r>
                        <a:rPr lang="en-US" sz="800">
                          <a:effectLst/>
                          <a:latin typeface="Arial Black" panose="020B0A04020102020204" pitchFamily="34" charset="0"/>
                        </a:rPr>
                        <a:t>TG ≥150 mg/dL</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7465" marR="0" algn="l">
                        <a:lnSpc>
                          <a:spcPts val="1005"/>
                        </a:lnSpc>
                        <a:spcBef>
                          <a:spcPts val="5"/>
                        </a:spcBef>
                        <a:spcAft>
                          <a:spcPts val="0"/>
                        </a:spcAft>
                      </a:pPr>
                      <a:r>
                        <a:rPr lang="en-US" sz="800">
                          <a:effectLst/>
                          <a:latin typeface="Arial Black" panose="020B0A04020102020204" pitchFamily="34" charset="0"/>
                        </a:rPr>
                        <a:t>TG ≥150 mg/dL</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8100" marR="0" algn="l">
                        <a:lnSpc>
                          <a:spcPts val="1005"/>
                        </a:lnSpc>
                        <a:spcBef>
                          <a:spcPts val="5"/>
                        </a:spcBef>
                        <a:spcAft>
                          <a:spcPts val="0"/>
                        </a:spcAft>
                      </a:pPr>
                      <a:r>
                        <a:rPr lang="en-US" sz="800">
                          <a:effectLst/>
                          <a:latin typeface="Arial Black" panose="020B0A04020102020204" pitchFamily="34" charset="0"/>
                        </a:rPr>
                        <a:t>TG ≥150 mg/dL</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7465" marR="0" algn="l">
                        <a:lnSpc>
                          <a:spcPts val="1005"/>
                        </a:lnSpc>
                        <a:spcBef>
                          <a:spcPts val="5"/>
                        </a:spcBef>
                        <a:spcAft>
                          <a:spcPts val="0"/>
                        </a:spcAft>
                      </a:pPr>
                      <a:r>
                        <a:rPr lang="en-US" sz="800">
                          <a:effectLst/>
                          <a:latin typeface="Arial Black" panose="020B0A04020102020204" pitchFamily="34" charset="0"/>
                        </a:rPr>
                        <a:t>TG ≥150 mg/dL</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6830" marR="0" algn="l">
                        <a:lnSpc>
                          <a:spcPts val="1005"/>
                        </a:lnSpc>
                        <a:spcBef>
                          <a:spcPts val="5"/>
                        </a:spcBef>
                        <a:spcAft>
                          <a:spcPts val="0"/>
                        </a:spcAft>
                      </a:pPr>
                      <a:r>
                        <a:rPr lang="en-US" sz="800">
                          <a:effectLst/>
                          <a:latin typeface="Arial Black" panose="020B0A04020102020204" pitchFamily="34" charset="0"/>
                        </a:rPr>
                        <a:t>TG ≥150 mg/dL</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6830" marR="0" algn="l">
                        <a:lnSpc>
                          <a:spcPts val="1005"/>
                        </a:lnSpc>
                        <a:spcBef>
                          <a:spcPts val="5"/>
                        </a:spcBef>
                        <a:spcAft>
                          <a:spcPts val="0"/>
                        </a:spcAft>
                      </a:pPr>
                      <a:r>
                        <a:rPr lang="en-US" sz="800">
                          <a:effectLst/>
                          <a:latin typeface="Arial Black" panose="020B0A04020102020204" pitchFamily="34" charset="0"/>
                        </a:rPr>
                        <a:t>TG ≥150 mg/dL</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93146225"/>
                  </a:ext>
                </a:extLst>
              </a:tr>
              <a:tr h="134763">
                <a:tc>
                  <a:txBody>
                    <a:bodyPr/>
                    <a:lstStyle/>
                    <a:p>
                      <a:pPr marL="100965" marR="0" algn="l">
                        <a:lnSpc>
                          <a:spcPts val="985"/>
                        </a:lnSpc>
                        <a:spcBef>
                          <a:spcPts val="50"/>
                        </a:spcBef>
                        <a:spcAft>
                          <a:spcPts val="0"/>
                        </a:spcAft>
                      </a:pPr>
                      <a:r>
                        <a:rPr lang="en-US" sz="800">
                          <a:effectLst/>
                          <a:latin typeface="Arial Black" panose="020B0A04020102020204" pitchFamily="34" charset="0"/>
                        </a:rPr>
                        <a:t>(TG) </a:t>
                      </a:r>
                      <a:r>
                        <a:rPr lang="en-US" sz="800" baseline="30000">
                          <a:effectLst/>
                          <a:latin typeface="Arial Black" panose="020B0A04020102020204" pitchFamily="34" charset="0"/>
                        </a:rPr>
                        <a:t>c</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1750" marR="0" algn="l">
                        <a:lnSpc>
                          <a:spcPct val="107000"/>
                        </a:lnSpc>
                        <a:spcBef>
                          <a:spcPts val="200"/>
                        </a:spcBef>
                        <a:spcAft>
                          <a:spcPts val="0"/>
                        </a:spcAft>
                      </a:pPr>
                      <a:r>
                        <a:rPr lang="en-US" sz="700">
                          <a:effectLst/>
                          <a:latin typeface="Arial Black" panose="020B0A04020102020204" pitchFamily="34" charset="0"/>
                        </a:rPr>
                        <a:t> </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7465" marR="0" algn="l">
                        <a:lnSpc>
                          <a:spcPts val="985"/>
                        </a:lnSpc>
                        <a:spcBef>
                          <a:spcPts val="50"/>
                        </a:spcBef>
                        <a:spcAft>
                          <a:spcPts val="0"/>
                        </a:spcAft>
                      </a:pPr>
                      <a:r>
                        <a:rPr lang="en-US" sz="800">
                          <a:effectLst/>
                          <a:latin typeface="Arial Black" panose="020B0A04020102020204" pitchFamily="34" charset="0"/>
                        </a:rPr>
                        <a:t>or on treatment</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1750" marR="0" algn="l">
                        <a:lnSpc>
                          <a:spcPct val="107000"/>
                        </a:lnSpc>
                        <a:spcBef>
                          <a:spcPts val="200"/>
                        </a:spcBef>
                        <a:spcAft>
                          <a:spcPts val="0"/>
                        </a:spcAft>
                      </a:pPr>
                      <a:r>
                        <a:rPr lang="en-US" sz="700">
                          <a:effectLst/>
                          <a:latin typeface="Arial Black" panose="020B0A04020102020204" pitchFamily="34" charset="0"/>
                        </a:rPr>
                        <a:t> </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1750" marR="0" algn="l">
                        <a:lnSpc>
                          <a:spcPct val="107000"/>
                        </a:lnSpc>
                        <a:spcBef>
                          <a:spcPts val="200"/>
                        </a:spcBef>
                        <a:spcAft>
                          <a:spcPts val="0"/>
                        </a:spcAft>
                      </a:pPr>
                      <a:r>
                        <a:rPr lang="en-US" sz="700">
                          <a:effectLst/>
                          <a:latin typeface="Arial Black" panose="020B0A04020102020204" pitchFamily="34" charset="0"/>
                        </a:rPr>
                        <a:t> </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7465" marR="0" algn="l">
                        <a:lnSpc>
                          <a:spcPts val="985"/>
                        </a:lnSpc>
                        <a:spcBef>
                          <a:spcPts val="50"/>
                        </a:spcBef>
                        <a:spcAft>
                          <a:spcPts val="0"/>
                        </a:spcAft>
                      </a:pPr>
                      <a:r>
                        <a:rPr lang="en-US" sz="800" dirty="0">
                          <a:effectLst/>
                          <a:latin typeface="Arial Black" panose="020B0A04020102020204" pitchFamily="34" charset="0"/>
                        </a:rPr>
                        <a:t>or on treatment</a:t>
                      </a:r>
                      <a:endParaRPr lang="en-US" sz="1000" dirty="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6830" marR="0" algn="l">
                        <a:lnSpc>
                          <a:spcPts val="985"/>
                        </a:lnSpc>
                        <a:spcBef>
                          <a:spcPts val="50"/>
                        </a:spcBef>
                        <a:spcAft>
                          <a:spcPts val="0"/>
                        </a:spcAft>
                      </a:pPr>
                      <a:r>
                        <a:rPr lang="en-US" sz="800">
                          <a:effectLst/>
                          <a:latin typeface="Arial Black" panose="020B0A04020102020204" pitchFamily="34" charset="0"/>
                        </a:rPr>
                        <a:t>or on treatment</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6830" marR="0" algn="l">
                        <a:lnSpc>
                          <a:spcPts val="985"/>
                        </a:lnSpc>
                        <a:spcBef>
                          <a:spcPts val="50"/>
                        </a:spcBef>
                        <a:spcAft>
                          <a:spcPts val="0"/>
                        </a:spcAft>
                      </a:pPr>
                      <a:r>
                        <a:rPr lang="en-US" sz="800">
                          <a:effectLst/>
                          <a:latin typeface="Arial Black" panose="020B0A04020102020204" pitchFamily="34" charset="0"/>
                        </a:rPr>
                        <a:t>or on treatment</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587600935"/>
                  </a:ext>
                </a:extLst>
              </a:tr>
              <a:tr h="122296">
                <a:tc>
                  <a:txBody>
                    <a:bodyPr/>
                    <a:lstStyle/>
                    <a:p>
                      <a:pPr marL="31750" marR="0" algn="l">
                        <a:lnSpc>
                          <a:spcPts val="920"/>
                        </a:lnSpc>
                        <a:spcBef>
                          <a:spcPts val="10"/>
                        </a:spcBef>
                        <a:spcAft>
                          <a:spcPts val="0"/>
                        </a:spcAft>
                      </a:pPr>
                      <a:r>
                        <a:rPr lang="en-US" sz="800">
                          <a:effectLst/>
                          <a:latin typeface="Arial Black" panose="020B0A04020102020204" pitchFamily="34" charset="0"/>
                        </a:rPr>
                        <a:t>HDL-cholesterol</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85725" marR="0" algn="l">
                        <a:lnSpc>
                          <a:spcPts val="925"/>
                        </a:lnSpc>
                        <a:spcBef>
                          <a:spcPts val="5"/>
                        </a:spcBef>
                        <a:spcAft>
                          <a:spcPts val="0"/>
                        </a:spcAft>
                      </a:pPr>
                      <a:r>
                        <a:rPr lang="en-US" sz="800">
                          <a:effectLst/>
                          <a:latin typeface="Arial Black" panose="020B0A04020102020204" pitchFamily="34" charset="0"/>
                        </a:rPr>
                        <a:t>HDLC b40 mg/dL</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7465" marR="0" algn="l">
                        <a:lnSpc>
                          <a:spcPts val="925"/>
                        </a:lnSpc>
                        <a:spcBef>
                          <a:spcPts val="5"/>
                        </a:spcBef>
                        <a:spcAft>
                          <a:spcPts val="0"/>
                        </a:spcAft>
                      </a:pPr>
                      <a:r>
                        <a:rPr lang="en-US" sz="800">
                          <a:effectLst/>
                          <a:latin typeface="Arial Black" panose="020B0A04020102020204" pitchFamily="34" charset="0"/>
                        </a:rPr>
                        <a:t>HDLC b39 mg/dL in</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7465" marR="0" algn="l">
                        <a:lnSpc>
                          <a:spcPts val="925"/>
                        </a:lnSpc>
                        <a:spcBef>
                          <a:spcPts val="5"/>
                        </a:spcBef>
                        <a:spcAft>
                          <a:spcPts val="0"/>
                        </a:spcAft>
                      </a:pPr>
                      <a:r>
                        <a:rPr lang="en-US" sz="800">
                          <a:effectLst/>
                          <a:latin typeface="Arial Black" panose="020B0A04020102020204" pitchFamily="34" charset="0"/>
                        </a:rPr>
                        <a:t>HDLC b40 mg/dL</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7465" marR="0" algn="l">
                        <a:lnSpc>
                          <a:spcPts val="925"/>
                        </a:lnSpc>
                        <a:spcBef>
                          <a:spcPts val="5"/>
                        </a:spcBef>
                        <a:spcAft>
                          <a:spcPts val="0"/>
                        </a:spcAft>
                      </a:pPr>
                      <a:r>
                        <a:rPr lang="en-US" sz="800">
                          <a:effectLst/>
                          <a:latin typeface="Arial Black" panose="020B0A04020102020204" pitchFamily="34" charset="0"/>
                        </a:rPr>
                        <a:t>HDLC b40 mg/dL</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7465" marR="0" algn="l">
                        <a:lnSpc>
                          <a:spcPts val="925"/>
                        </a:lnSpc>
                        <a:spcBef>
                          <a:spcPts val="5"/>
                        </a:spcBef>
                        <a:spcAft>
                          <a:spcPts val="0"/>
                        </a:spcAft>
                      </a:pPr>
                      <a:r>
                        <a:rPr lang="en-US" sz="800">
                          <a:effectLst/>
                          <a:latin typeface="Arial Black" panose="020B0A04020102020204" pitchFamily="34" charset="0"/>
                        </a:rPr>
                        <a:t>HDLC b40 mg/dL in</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6830" marR="0" algn="l">
                        <a:lnSpc>
                          <a:spcPts val="925"/>
                        </a:lnSpc>
                        <a:spcBef>
                          <a:spcPts val="5"/>
                        </a:spcBef>
                        <a:spcAft>
                          <a:spcPts val="0"/>
                        </a:spcAft>
                      </a:pPr>
                      <a:r>
                        <a:rPr lang="en-US" sz="800" dirty="0">
                          <a:effectLst/>
                          <a:latin typeface="Arial Black" panose="020B0A04020102020204" pitchFamily="34" charset="0"/>
                        </a:rPr>
                        <a:t>HDLC b40 mg/dL</a:t>
                      </a:r>
                      <a:endParaRPr lang="en-US" sz="1000" dirty="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6830" marR="0" algn="l">
                        <a:lnSpc>
                          <a:spcPts val="925"/>
                        </a:lnSpc>
                        <a:spcBef>
                          <a:spcPts val="5"/>
                        </a:spcBef>
                        <a:spcAft>
                          <a:spcPts val="0"/>
                        </a:spcAft>
                      </a:pPr>
                      <a:r>
                        <a:rPr lang="en-US" sz="800">
                          <a:effectLst/>
                          <a:latin typeface="Arial Black" panose="020B0A04020102020204" pitchFamily="34" charset="0"/>
                        </a:rPr>
                        <a:t>HDLC b40 mg/dL</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194284650"/>
                  </a:ext>
                </a:extLst>
              </a:tr>
              <a:tr h="137731">
                <a:tc>
                  <a:txBody>
                    <a:bodyPr/>
                    <a:lstStyle/>
                    <a:p>
                      <a:pPr marL="100965" marR="0" algn="l">
                        <a:lnSpc>
                          <a:spcPts val="985"/>
                        </a:lnSpc>
                        <a:spcBef>
                          <a:spcPts val="75"/>
                        </a:spcBef>
                        <a:spcAft>
                          <a:spcPts val="0"/>
                        </a:spcAft>
                      </a:pPr>
                      <a:r>
                        <a:rPr lang="en-US" sz="800">
                          <a:effectLst/>
                          <a:latin typeface="Arial Black" panose="020B0A04020102020204" pitchFamily="34" charset="0"/>
                        </a:rPr>
                        <a:t>(HDLC) </a:t>
                      </a:r>
                      <a:r>
                        <a:rPr lang="en-US" sz="800" baseline="30000">
                          <a:effectLst/>
                          <a:latin typeface="Arial Black" panose="020B0A04020102020204" pitchFamily="34" charset="0"/>
                        </a:rPr>
                        <a:t>d</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85725" marR="0" algn="l">
                        <a:lnSpc>
                          <a:spcPts val="985"/>
                        </a:lnSpc>
                        <a:spcBef>
                          <a:spcPts val="75"/>
                        </a:spcBef>
                        <a:spcAft>
                          <a:spcPts val="0"/>
                        </a:spcAft>
                      </a:pPr>
                      <a:r>
                        <a:rPr lang="en-US" sz="800">
                          <a:effectLst/>
                          <a:latin typeface="Arial Black" panose="020B0A04020102020204" pitchFamily="34" charset="0"/>
                        </a:rPr>
                        <a:t>in men and</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7465" marR="0" algn="l">
                        <a:lnSpc>
                          <a:spcPts val="985"/>
                        </a:lnSpc>
                        <a:spcBef>
                          <a:spcPts val="75"/>
                        </a:spcBef>
                        <a:spcAft>
                          <a:spcPts val="0"/>
                        </a:spcAft>
                      </a:pPr>
                      <a:r>
                        <a:rPr lang="en-US" sz="800">
                          <a:effectLst/>
                          <a:latin typeface="Arial Black" panose="020B0A04020102020204" pitchFamily="34" charset="0"/>
                        </a:rPr>
                        <a:t>men or women,</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7465" marR="0" algn="l">
                        <a:lnSpc>
                          <a:spcPts val="985"/>
                        </a:lnSpc>
                        <a:spcBef>
                          <a:spcPts val="75"/>
                        </a:spcBef>
                        <a:spcAft>
                          <a:spcPts val="0"/>
                        </a:spcAft>
                      </a:pPr>
                      <a:r>
                        <a:rPr lang="en-US" sz="800">
                          <a:effectLst/>
                          <a:latin typeface="Arial Black" panose="020B0A04020102020204" pitchFamily="34" charset="0"/>
                        </a:rPr>
                        <a:t>in men and</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7465" marR="0" algn="l">
                        <a:lnSpc>
                          <a:spcPts val="990"/>
                        </a:lnSpc>
                        <a:spcBef>
                          <a:spcPts val="70"/>
                        </a:spcBef>
                        <a:spcAft>
                          <a:spcPts val="0"/>
                        </a:spcAft>
                      </a:pPr>
                      <a:r>
                        <a:rPr lang="en-US" sz="800">
                          <a:effectLst/>
                          <a:latin typeface="Arial Black" panose="020B0A04020102020204" pitchFamily="34" charset="0"/>
                        </a:rPr>
                        <a:t>in men and b50 mg/dL</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7465" marR="0" algn="l">
                        <a:lnSpc>
                          <a:spcPts val="990"/>
                        </a:lnSpc>
                        <a:spcBef>
                          <a:spcPts val="70"/>
                        </a:spcBef>
                        <a:spcAft>
                          <a:spcPts val="0"/>
                        </a:spcAft>
                      </a:pPr>
                      <a:r>
                        <a:rPr lang="en-US" sz="800">
                          <a:effectLst/>
                          <a:latin typeface="Arial Black" panose="020B0A04020102020204" pitchFamily="34" charset="0"/>
                        </a:rPr>
                        <a:t>men and b50 mg/dL</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6830" marR="0" algn="l">
                        <a:lnSpc>
                          <a:spcPts val="990"/>
                        </a:lnSpc>
                        <a:spcBef>
                          <a:spcPts val="70"/>
                        </a:spcBef>
                        <a:spcAft>
                          <a:spcPts val="0"/>
                        </a:spcAft>
                      </a:pPr>
                      <a:r>
                        <a:rPr lang="en-US" sz="800">
                          <a:effectLst/>
                          <a:latin typeface="Arial Black" panose="020B0A04020102020204" pitchFamily="34" charset="0"/>
                        </a:rPr>
                        <a:t>in men and b50 mg/dL</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6830" marR="0" algn="l">
                        <a:lnSpc>
                          <a:spcPts val="990"/>
                        </a:lnSpc>
                        <a:spcBef>
                          <a:spcPts val="70"/>
                        </a:spcBef>
                        <a:spcAft>
                          <a:spcPts val="0"/>
                        </a:spcAft>
                      </a:pPr>
                      <a:r>
                        <a:rPr lang="en-US" sz="800">
                          <a:effectLst/>
                          <a:latin typeface="Arial Black" panose="020B0A04020102020204" pitchFamily="34" charset="0"/>
                        </a:rPr>
                        <a:t>in men and b50 </a:t>
                      </a:r>
                      <a:r>
                        <a:rPr lang="en-US" sz="800" spc="-30">
                          <a:effectLst/>
                          <a:latin typeface="Arial Black" panose="020B0A04020102020204" pitchFamily="34" charset="0"/>
                        </a:rPr>
                        <a:t>mg/dL</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817464574"/>
                  </a:ext>
                </a:extLst>
              </a:tr>
              <a:tr h="130014">
                <a:tc>
                  <a:txBody>
                    <a:bodyPr/>
                    <a:lstStyle/>
                    <a:p>
                      <a:pPr marL="31750" marR="0" algn="l">
                        <a:lnSpc>
                          <a:spcPct val="107000"/>
                        </a:lnSpc>
                        <a:spcBef>
                          <a:spcPts val="200"/>
                        </a:spcBef>
                        <a:spcAft>
                          <a:spcPts val="0"/>
                        </a:spcAft>
                      </a:pPr>
                      <a:r>
                        <a:rPr lang="en-US" sz="700">
                          <a:effectLst/>
                          <a:latin typeface="Arial Black" panose="020B0A04020102020204" pitchFamily="34" charset="0"/>
                        </a:rPr>
                        <a:t> </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85725" marR="0" algn="l">
                        <a:lnSpc>
                          <a:spcPts val="990"/>
                        </a:lnSpc>
                        <a:spcBef>
                          <a:spcPts val="5"/>
                        </a:spcBef>
                        <a:spcAft>
                          <a:spcPts val="0"/>
                        </a:spcAft>
                      </a:pPr>
                      <a:r>
                        <a:rPr lang="en-US" sz="800">
                          <a:effectLst/>
                          <a:latin typeface="Arial Black" panose="020B0A04020102020204" pitchFamily="34" charset="0"/>
                        </a:rPr>
                        <a:t>b50 mg/dL in</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7465" marR="0" algn="l">
                        <a:lnSpc>
                          <a:spcPts val="985"/>
                        </a:lnSpc>
                        <a:spcBef>
                          <a:spcPts val="10"/>
                        </a:spcBef>
                        <a:spcAft>
                          <a:spcPts val="0"/>
                        </a:spcAft>
                      </a:pPr>
                      <a:r>
                        <a:rPr lang="en-US" sz="800">
                          <a:effectLst/>
                          <a:latin typeface="Arial Black" panose="020B0A04020102020204" pitchFamily="34" charset="0"/>
                        </a:rPr>
                        <a:t>or on treatment</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7465" marR="0" algn="l">
                        <a:lnSpc>
                          <a:spcPts val="990"/>
                        </a:lnSpc>
                        <a:spcBef>
                          <a:spcPts val="5"/>
                        </a:spcBef>
                        <a:spcAft>
                          <a:spcPts val="0"/>
                        </a:spcAft>
                      </a:pPr>
                      <a:r>
                        <a:rPr lang="en-US" sz="800">
                          <a:effectLst/>
                          <a:latin typeface="Arial Black" panose="020B0A04020102020204" pitchFamily="34" charset="0"/>
                        </a:rPr>
                        <a:t>b50 mg/dL</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7465" marR="0" algn="l">
                        <a:lnSpc>
                          <a:spcPts val="985"/>
                        </a:lnSpc>
                        <a:spcBef>
                          <a:spcPts val="10"/>
                        </a:spcBef>
                        <a:spcAft>
                          <a:spcPts val="0"/>
                        </a:spcAft>
                      </a:pPr>
                      <a:r>
                        <a:rPr lang="en-US" sz="800">
                          <a:effectLst/>
                          <a:latin typeface="Arial Black" panose="020B0A04020102020204" pitchFamily="34" charset="0"/>
                        </a:rPr>
                        <a:t>in women</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7465" marR="0" algn="l">
                        <a:lnSpc>
                          <a:spcPts val="985"/>
                        </a:lnSpc>
                        <a:spcBef>
                          <a:spcPts val="10"/>
                        </a:spcBef>
                        <a:spcAft>
                          <a:spcPts val="0"/>
                        </a:spcAft>
                      </a:pPr>
                      <a:r>
                        <a:rPr lang="en-US" sz="800">
                          <a:effectLst/>
                          <a:latin typeface="Arial Black" panose="020B0A04020102020204" pitchFamily="34" charset="0"/>
                        </a:rPr>
                        <a:t>in women,</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6830" marR="0" algn="l">
                        <a:lnSpc>
                          <a:spcPts val="985"/>
                        </a:lnSpc>
                        <a:spcBef>
                          <a:spcPts val="10"/>
                        </a:spcBef>
                        <a:spcAft>
                          <a:spcPts val="0"/>
                        </a:spcAft>
                      </a:pPr>
                      <a:r>
                        <a:rPr lang="en-US" sz="800">
                          <a:effectLst/>
                          <a:latin typeface="Arial Black" panose="020B0A04020102020204" pitchFamily="34" charset="0"/>
                        </a:rPr>
                        <a:t>in women, or on</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6830" marR="0" algn="l">
                        <a:lnSpc>
                          <a:spcPts val="985"/>
                        </a:lnSpc>
                        <a:spcBef>
                          <a:spcPts val="10"/>
                        </a:spcBef>
                        <a:spcAft>
                          <a:spcPts val="0"/>
                        </a:spcAft>
                      </a:pPr>
                      <a:r>
                        <a:rPr lang="en-US" sz="800">
                          <a:effectLst/>
                          <a:latin typeface="Arial Black" panose="020B0A04020102020204" pitchFamily="34" charset="0"/>
                        </a:rPr>
                        <a:t>in women, or on</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738931221"/>
                  </a:ext>
                </a:extLst>
              </a:tr>
              <a:tr h="0">
                <a:tc>
                  <a:txBody>
                    <a:bodyPr/>
                    <a:lstStyle/>
                    <a:p>
                      <a:pPr marL="31750" marR="0" algn="l">
                        <a:lnSpc>
                          <a:spcPct val="107000"/>
                        </a:lnSpc>
                        <a:spcBef>
                          <a:spcPts val="200"/>
                        </a:spcBef>
                        <a:spcAft>
                          <a:spcPts val="0"/>
                        </a:spcAft>
                      </a:pPr>
                      <a:r>
                        <a:rPr lang="en-US" sz="700">
                          <a:effectLst/>
                          <a:latin typeface="Arial Black" panose="020B0A04020102020204" pitchFamily="34" charset="0"/>
                        </a:rPr>
                        <a:t> </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85725" marR="0" algn="l">
                        <a:lnSpc>
                          <a:spcPts val="985"/>
                        </a:lnSpc>
                        <a:spcBef>
                          <a:spcPts val="10"/>
                        </a:spcBef>
                        <a:spcAft>
                          <a:spcPts val="0"/>
                        </a:spcAft>
                      </a:pPr>
                      <a:r>
                        <a:rPr lang="en-US" sz="800">
                          <a:effectLst/>
                          <a:latin typeface="Arial Black" panose="020B0A04020102020204" pitchFamily="34" charset="0"/>
                        </a:rPr>
                        <a:t>women</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1750" marR="0" algn="l">
                        <a:lnSpc>
                          <a:spcPct val="107000"/>
                        </a:lnSpc>
                        <a:spcBef>
                          <a:spcPts val="200"/>
                        </a:spcBef>
                        <a:spcAft>
                          <a:spcPts val="0"/>
                        </a:spcAft>
                      </a:pPr>
                      <a:r>
                        <a:rPr lang="en-US" sz="700">
                          <a:effectLst/>
                          <a:latin typeface="Arial Black" panose="020B0A04020102020204" pitchFamily="34" charset="0"/>
                        </a:rPr>
                        <a:t> </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7465" marR="0" algn="l">
                        <a:lnSpc>
                          <a:spcPts val="985"/>
                        </a:lnSpc>
                        <a:spcBef>
                          <a:spcPts val="10"/>
                        </a:spcBef>
                        <a:spcAft>
                          <a:spcPts val="0"/>
                        </a:spcAft>
                      </a:pPr>
                      <a:r>
                        <a:rPr lang="en-US" sz="800">
                          <a:effectLst/>
                          <a:latin typeface="Arial Black" panose="020B0A04020102020204" pitchFamily="34" charset="0"/>
                        </a:rPr>
                        <a:t>in women</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1750" marR="0" algn="l">
                        <a:lnSpc>
                          <a:spcPct val="107000"/>
                        </a:lnSpc>
                        <a:spcBef>
                          <a:spcPts val="200"/>
                        </a:spcBef>
                        <a:spcAft>
                          <a:spcPts val="0"/>
                        </a:spcAft>
                      </a:pPr>
                      <a:r>
                        <a:rPr lang="en-US" sz="700">
                          <a:effectLst/>
                          <a:latin typeface="Arial Black" panose="020B0A04020102020204" pitchFamily="34" charset="0"/>
                        </a:rPr>
                        <a:t> </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7465" marR="0" algn="l">
                        <a:lnSpc>
                          <a:spcPts val="985"/>
                        </a:lnSpc>
                        <a:spcBef>
                          <a:spcPts val="10"/>
                        </a:spcBef>
                        <a:spcAft>
                          <a:spcPts val="0"/>
                        </a:spcAft>
                      </a:pPr>
                      <a:r>
                        <a:rPr lang="en-US" sz="800">
                          <a:effectLst/>
                          <a:latin typeface="Arial Black" panose="020B0A04020102020204" pitchFamily="34" charset="0"/>
                        </a:rPr>
                        <a:t>or on treatment</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6830" marR="0" algn="l">
                        <a:lnSpc>
                          <a:spcPts val="985"/>
                        </a:lnSpc>
                        <a:spcBef>
                          <a:spcPts val="10"/>
                        </a:spcBef>
                        <a:spcAft>
                          <a:spcPts val="0"/>
                        </a:spcAft>
                      </a:pPr>
                      <a:r>
                        <a:rPr lang="en-US" sz="800" dirty="0">
                          <a:effectLst/>
                          <a:latin typeface="Arial Black" panose="020B0A04020102020204" pitchFamily="34" charset="0"/>
                        </a:rPr>
                        <a:t>treatment</a:t>
                      </a:r>
                      <a:endParaRPr lang="en-US" sz="1000" dirty="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6830" marR="0" algn="l">
                        <a:lnSpc>
                          <a:spcPts val="985"/>
                        </a:lnSpc>
                        <a:spcBef>
                          <a:spcPts val="10"/>
                        </a:spcBef>
                        <a:spcAft>
                          <a:spcPts val="0"/>
                        </a:spcAft>
                      </a:pPr>
                      <a:r>
                        <a:rPr lang="en-US" sz="800">
                          <a:effectLst/>
                          <a:latin typeface="Arial Black" panose="020B0A04020102020204" pitchFamily="34" charset="0"/>
                        </a:rPr>
                        <a:t>treatment</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029617776"/>
                  </a:ext>
                </a:extLst>
              </a:tr>
              <a:tr h="129420">
                <a:tc>
                  <a:txBody>
                    <a:bodyPr/>
                    <a:lstStyle/>
                    <a:p>
                      <a:pPr marL="31750" marR="0" algn="l">
                        <a:lnSpc>
                          <a:spcPts val="985"/>
                        </a:lnSpc>
                        <a:spcBef>
                          <a:spcPts val="10"/>
                        </a:spcBef>
                        <a:spcAft>
                          <a:spcPts val="0"/>
                        </a:spcAft>
                      </a:pPr>
                      <a:r>
                        <a:rPr lang="en-US" sz="800">
                          <a:effectLst/>
                          <a:latin typeface="Arial Black" panose="020B0A04020102020204" pitchFamily="34" charset="0"/>
                        </a:rPr>
                        <a:t>Other</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85725" marR="0" algn="l">
                        <a:lnSpc>
                          <a:spcPts val="985"/>
                        </a:lnSpc>
                        <a:spcBef>
                          <a:spcPts val="10"/>
                        </a:spcBef>
                        <a:spcAft>
                          <a:spcPts val="0"/>
                        </a:spcAft>
                      </a:pPr>
                      <a:r>
                        <a:rPr lang="en-US" sz="800">
                          <a:effectLst/>
                          <a:latin typeface="Arial Black" panose="020B0A04020102020204" pitchFamily="34" charset="0"/>
                        </a:rPr>
                        <a:t>Urinary albumin</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1750" marR="0" algn="l">
                        <a:lnSpc>
                          <a:spcPct val="107000"/>
                        </a:lnSpc>
                        <a:spcBef>
                          <a:spcPts val="200"/>
                        </a:spcBef>
                        <a:spcAft>
                          <a:spcPts val="0"/>
                        </a:spcAft>
                      </a:pPr>
                      <a:r>
                        <a:rPr lang="en-US" sz="700">
                          <a:effectLst/>
                          <a:latin typeface="Arial Black" panose="020B0A04020102020204" pitchFamily="34" charset="0"/>
                        </a:rPr>
                        <a:t> </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gridSpan="5">
                  <a:txBody>
                    <a:bodyPr/>
                    <a:lstStyle/>
                    <a:p>
                      <a:pPr marL="31750" marR="0" algn="l">
                        <a:lnSpc>
                          <a:spcPct val="107000"/>
                        </a:lnSpc>
                        <a:spcBef>
                          <a:spcPts val="200"/>
                        </a:spcBef>
                        <a:spcAft>
                          <a:spcPts val="0"/>
                        </a:spcAft>
                      </a:pPr>
                      <a:r>
                        <a:rPr lang="en-US" sz="700" dirty="0">
                          <a:effectLst/>
                          <a:latin typeface="Arial Black" panose="020B0A04020102020204" pitchFamily="34" charset="0"/>
                        </a:rPr>
                        <a:t> </a:t>
                      </a:r>
                      <a:endParaRPr lang="en-US" sz="1000" dirty="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67975847"/>
                  </a:ext>
                </a:extLst>
              </a:tr>
              <a:tr h="122890">
                <a:tc>
                  <a:txBody>
                    <a:bodyPr/>
                    <a:lstStyle/>
                    <a:p>
                      <a:pPr marL="31750" marR="0" algn="l">
                        <a:lnSpc>
                          <a:spcPct val="107000"/>
                        </a:lnSpc>
                        <a:spcBef>
                          <a:spcPts val="200"/>
                        </a:spcBef>
                        <a:spcAft>
                          <a:spcPts val="0"/>
                        </a:spcAft>
                      </a:pPr>
                      <a:r>
                        <a:rPr lang="en-US" sz="700">
                          <a:effectLst/>
                          <a:latin typeface="Arial Black" panose="020B0A04020102020204" pitchFamily="34" charset="0"/>
                        </a:rPr>
                        <a:t> </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85725" marR="0" algn="l">
                        <a:lnSpc>
                          <a:spcPts val="925"/>
                        </a:lnSpc>
                        <a:spcBef>
                          <a:spcPts val="10"/>
                        </a:spcBef>
                        <a:spcAft>
                          <a:spcPts val="0"/>
                        </a:spcAft>
                      </a:pPr>
                      <a:r>
                        <a:rPr lang="en-US" sz="800">
                          <a:effectLst/>
                          <a:latin typeface="Arial Black" panose="020B0A04020102020204" pitchFamily="34" charset="0"/>
                        </a:rPr>
                        <a:t>excretion</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1750" marR="0" algn="l">
                        <a:lnSpc>
                          <a:spcPct val="107000"/>
                        </a:lnSpc>
                        <a:spcBef>
                          <a:spcPts val="200"/>
                        </a:spcBef>
                        <a:spcAft>
                          <a:spcPts val="0"/>
                        </a:spcAft>
                      </a:pPr>
                      <a:r>
                        <a:rPr lang="en-US" sz="700">
                          <a:effectLst/>
                          <a:latin typeface="Arial Black" panose="020B0A04020102020204" pitchFamily="34" charset="0"/>
                        </a:rPr>
                        <a:t> </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gridSpan="5">
                  <a:txBody>
                    <a:bodyPr/>
                    <a:lstStyle/>
                    <a:p>
                      <a:pPr marL="31750" marR="0" algn="l">
                        <a:lnSpc>
                          <a:spcPct val="107000"/>
                        </a:lnSpc>
                        <a:spcBef>
                          <a:spcPts val="200"/>
                        </a:spcBef>
                        <a:spcAft>
                          <a:spcPts val="0"/>
                        </a:spcAft>
                      </a:pPr>
                      <a:r>
                        <a:rPr lang="en-US" sz="700" dirty="0">
                          <a:effectLst/>
                          <a:latin typeface="Arial Black" panose="020B0A04020102020204" pitchFamily="34" charset="0"/>
                        </a:rPr>
                        <a:t> </a:t>
                      </a:r>
                      <a:endParaRPr lang="en-US" sz="1000" dirty="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32601109"/>
                  </a:ext>
                </a:extLst>
              </a:tr>
              <a:tr h="133576">
                <a:tc>
                  <a:txBody>
                    <a:bodyPr/>
                    <a:lstStyle/>
                    <a:p>
                      <a:pPr marL="31750" marR="0" algn="l">
                        <a:lnSpc>
                          <a:spcPct val="107000"/>
                        </a:lnSpc>
                        <a:spcBef>
                          <a:spcPts val="200"/>
                        </a:spcBef>
                        <a:spcAft>
                          <a:spcPts val="0"/>
                        </a:spcAft>
                      </a:pPr>
                      <a:r>
                        <a:rPr lang="en-US" sz="700">
                          <a:effectLst/>
                          <a:latin typeface="Arial Black" panose="020B0A04020102020204" pitchFamily="34" charset="0"/>
                        </a:rPr>
                        <a:t> </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85725" marR="0" algn="l">
                        <a:lnSpc>
                          <a:spcPts val="1020"/>
                        </a:lnSpc>
                        <a:spcBef>
                          <a:spcPts val="10"/>
                        </a:spcBef>
                        <a:spcAft>
                          <a:spcPts val="0"/>
                        </a:spcAft>
                      </a:pPr>
                      <a:r>
                        <a:rPr lang="en-US" sz="800">
                          <a:effectLst/>
                          <a:latin typeface="Arial Black" panose="020B0A04020102020204" pitchFamily="34" charset="0"/>
                        </a:rPr>
                        <a:t>≥20 μg/min,</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1750" marR="0" algn="l">
                        <a:lnSpc>
                          <a:spcPct val="107000"/>
                        </a:lnSpc>
                        <a:spcBef>
                          <a:spcPts val="200"/>
                        </a:spcBef>
                        <a:spcAft>
                          <a:spcPts val="0"/>
                        </a:spcAft>
                      </a:pPr>
                      <a:r>
                        <a:rPr lang="en-US" sz="700">
                          <a:effectLst/>
                          <a:latin typeface="Arial Black" panose="020B0A04020102020204" pitchFamily="34" charset="0"/>
                        </a:rPr>
                        <a:t> </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gridSpan="5">
                  <a:txBody>
                    <a:bodyPr/>
                    <a:lstStyle/>
                    <a:p>
                      <a:pPr marL="31750" marR="0" algn="l">
                        <a:lnSpc>
                          <a:spcPct val="107000"/>
                        </a:lnSpc>
                        <a:spcBef>
                          <a:spcPts val="200"/>
                        </a:spcBef>
                        <a:spcAft>
                          <a:spcPts val="0"/>
                        </a:spcAft>
                      </a:pPr>
                      <a:r>
                        <a:rPr lang="en-US" sz="700" dirty="0">
                          <a:effectLst/>
                          <a:latin typeface="Arial Black" panose="020B0A04020102020204" pitchFamily="34" charset="0"/>
                        </a:rPr>
                        <a:t> </a:t>
                      </a:r>
                      <a:endParaRPr lang="en-US" sz="1000" dirty="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78333645"/>
                  </a:ext>
                </a:extLst>
              </a:tr>
              <a:tr h="149605">
                <a:tc>
                  <a:txBody>
                    <a:bodyPr/>
                    <a:lstStyle/>
                    <a:p>
                      <a:pPr marL="31750" marR="0" algn="l">
                        <a:lnSpc>
                          <a:spcPct val="107000"/>
                        </a:lnSpc>
                        <a:spcBef>
                          <a:spcPts val="200"/>
                        </a:spcBef>
                        <a:spcAft>
                          <a:spcPts val="0"/>
                        </a:spcAft>
                      </a:pPr>
                      <a:r>
                        <a:rPr lang="en-US" sz="700">
                          <a:effectLst/>
                          <a:latin typeface="Arial Black" panose="020B0A04020102020204" pitchFamily="34" charset="0"/>
                        </a:rPr>
                        <a:t> </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85725" marR="0" algn="l">
                        <a:lnSpc>
                          <a:spcPts val="1075"/>
                        </a:lnSpc>
                        <a:spcBef>
                          <a:spcPts val="200"/>
                        </a:spcBef>
                        <a:spcAft>
                          <a:spcPts val="0"/>
                        </a:spcAft>
                      </a:pPr>
                      <a:r>
                        <a:rPr lang="en-US" sz="800">
                          <a:effectLst/>
                          <a:latin typeface="Arial Black" panose="020B0A04020102020204" pitchFamily="34" charset="0"/>
                        </a:rPr>
                        <a:t>or ACR ≥30 mg/g</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1750" marR="0" algn="l">
                        <a:lnSpc>
                          <a:spcPct val="107000"/>
                        </a:lnSpc>
                        <a:spcBef>
                          <a:spcPts val="200"/>
                        </a:spcBef>
                        <a:spcAft>
                          <a:spcPts val="0"/>
                        </a:spcAft>
                      </a:pPr>
                      <a:r>
                        <a:rPr lang="en-US" sz="700">
                          <a:effectLst/>
                          <a:latin typeface="Arial Black" panose="020B0A04020102020204" pitchFamily="34" charset="0"/>
                        </a:rPr>
                        <a:t> </a:t>
                      </a:r>
                      <a:endParaRPr lang="en-US" sz="10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gridSpan="5">
                  <a:txBody>
                    <a:bodyPr/>
                    <a:lstStyle/>
                    <a:p>
                      <a:pPr marL="31750" marR="0" algn="l">
                        <a:lnSpc>
                          <a:spcPct val="107000"/>
                        </a:lnSpc>
                        <a:spcBef>
                          <a:spcPts val="200"/>
                        </a:spcBef>
                        <a:spcAft>
                          <a:spcPts val="0"/>
                        </a:spcAft>
                      </a:pPr>
                      <a:r>
                        <a:rPr lang="en-US" sz="700" dirty="0">
                          <a:effectLst/>
                          <a:latin typeface="Arial Black" panose="020B0A04020102020204" pitchFamily="34" charset="0"/>
                        </a:rPr>
                        <a:t> </a:t>
                      </a:r>
                      <a:endParaRPr lang="en-US" sz="1000" dirty="0">
                        <a:effectLst/>
                        <a:latin typeface="Arial Black" panose="020B0A04020102020204" pitchFamily="34"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52321026"/>
                  </a:ext>
                </a:extLst>
              </a:tr>
            </a:tbl>
          </a:graphicData>
        </a:graphic>
      </p:graphicFrame>
      <p:sp>
        <p:nvSpPr>
          <p:cNvPr id="3" name="Rectangle 1">
            <a:hlinkClick r:id="rId2"/>
            <a:extLst>
              <a:ext uri="{FF2B5EF4-FFF2-40B4-BE49-F238E27FC236}">
                <a16:creationId xmlns:a16="http://schemas.microsoft.com/office/drawing/2014/main" id="{E1603CF3-D1A6-4D5C-8461-81DFA5646C50}"/>
              </a:ext>
            </a:extLst>
          </p:cNvPr>
          <p:cNvSpPr>
            <a:spLocks noChangeArrowheads="1"/>
          </p:cNvSpPr>
          <p:nvPr/>
        </p:nvSpPr>
        <p:spPr bwMode="auto">
          <a:xfrm>
            <a:off x="452284" y="-6583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458050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9E376E7-B5E9-4D36-9366-5EE98AAC4704}"/>
              </a:ext>
            </a:extLst>
          </p:cNvPr>
          <p:cNvGrpSpPr>
            <a:grpSpLocks/>
          </p:cNvGrpSpPr>
          <p:nvPr/>
        </p:nvGrpSpPr>
        <p:grpSpPr bwMode="auto">
          <a:xfrm>
            <a:off x="762000" y="762000"/>
            <a:ext cx="7162800" cy="5410200"/>
            <a:chOff x="719" y="-1319"/>
            <a:chExt cx="7200" cy="6012"/>
          </a:xfrm>
        </p:grpSpPr>
        <p:sp>
          <p:nvSpPr>
            <p:cNvPr id="3" name="Rectangle 2">
              <a:extLst>
                <a:ext uri="{FF2B5EF4-FFF2-40B4-BE49-F238E27FC236}">
                  <a16:creationId xmlns:a16="http://schemas.microsoft.com/office/drawing/2014/main" id="{78E700BB-40CB-450F-AD1C-1B9342048AAB}"/>
                </a:ext>
              </a:extLst>
            </p:cNvPr>
            <p:cNvSpPr>
              <a:spLocks noChangeArrowheads="1"/>
            </p:cNvSpPr>
            <p:nvPr/>
          </p:nvSpPr>
          <p:spPr bwMode="auto">
            <a:xfrm>
              <a:off x="719" y="-1319"/>
              <a:ext cx="7200" cy="6012"/>
            </a:xfrm>
            <a:prstGeom prst="rect">
              <a:avLst/>
            </a:prstGeom>
            <a:solidFill>
              <a:srgbClr val="FFFFB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4" name="Rectangle 3">
              <a:extLst>
                <a:ext uri="{FF2B5EF4-FFF2-40B4-BE49-F238E27FC236}">
                  <a16:creationId xmlns:a16="http://schemas.microsoft.com/office/drawing/2014/main" id="{8D63A805-C5D2-4968-B89C-57BBC316CADF}"/>
                </a:ext>
              </a:extLst>
            </p:cNvPr>
            <p:cNvSpPr>
              <a:spLocks noChangeArrowheads="1"/>
            </p:cNvSpPr>
            <p:nvPr/>
          </p:nvSpPr>
          <p:spPr bwMode="auto">
            <a:xfrm>
              <a:off x="719" y="-1319"/>
              <a:ext cx="7200" cy="6012"/>
            </a:xfrm>
            <a:prstGeom prst="rect">
              <a:avLst/>
            </a:prstGeom>
            <a:noFill/>
            <a:ln w="12560">
              <a:solidFill>
                <a:srgbClr val="FF9A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5" name="Freeform 5">
              <a:extLst>
                <a:ext uri="{FF2B5EF4-FFF2-40B4-BE49-F238E27FC236}">
                  <a16:creationId xmlns:a16="http://schemas.microsoft.com/office/drawing/2014/main" id="{AC1B219C-5648-435B-A0CD-F7C0EAB014D0}"/>
                </a:ext>
              </a:extLst>
            </p:cNvPr>
            <p:cNvSpPr>
              <a:spLocks/>
            </p:cNvSpPr>
            <p:nvPr/>
          </p:nvSpPr>
          <p:spPr bwMode="auto">
            <a:xfrm>
              <a:off x="981" y="-1225"/>
              <a:ext cx="1029" cy="227"/>
            </a:xfrm>
            <a:custGeom>
              <a:avLst/>
              <a:gdLst>
                <a:gd name="T0" fmla="+- 0 1540 982"/>
                <a:gd name="T1" fmla="*/ T0 w 1029"/>
                <a:gd name="T2" fmla="+- 0 -1225 -1225"/>
                <a:gd name="T3" fmla="*/ -1225 h 227"/>
                <a:gd name="T4" fmla="+- 0 1452 982"/>
                <a:gd name="T5" fmla="*/ T4 w 1029"/>
                <a:gd name="T6" fmla="+- 0 -1225 -1225"/>
                <a:gd name="T7" fmla="*/ -1225 h 227"/>
                <a:gd name="T8" fmla="+- 0 1366 982"/>
                <a:gd name="T9" fmla="*/ T8 w 1029"/>
                <a:gd name="T10" fmla="+- 0 -1221 -1225"/>
                <a:gd name="T11" fmla="*/ -1221 h 227"/>
                <a:gd name="T12" fmla="+- 0 1282 982"/>
                <a:gd name="T13" fmla="*/ T12 w 1029"/>
                <a:gd name="T14" fmla="+- 0 -1215 -1225"/>
                <a:gd name="T15" fmla="*/ -1215 h 227"/>
                <a:gd name="T16" fmla="+- 0 1204 982"/>
                <a:gd name="T17" fmla="*/ T16 w 1029"/>
                <a:gd name="T18" fmla="+- 0 -1205 -1225"/>
                <a:gd name="T19" fmla="*/ -1205 h 227"/>
                <a:gd name="T20" fmla="+- 0 1132 982"/>
                <a:gd name="T21" fmla="*/ T20 w 1029"/>
                <a:gd name="T22" fmla="+- 0 -1192 -1225"/>
                <a:gd name="T23" fmla="*/ -1192 h 227"/>
                <a:gd name="T24" fmla="+- 0 1049 982"/>
                <a:gd name="T25" fmla="*/ T24 w 1029"/>
                <a:gd name="T26" fmla="+- 0 -1167 -1225"/>
                <a:gd name="T27" fmla="*/ -1167 h 227"/>
                <a:gd name="T28" fmla="+- 0 982 982"/>
                <a:gd name="T29" fmla="*/ T28 w 1029"/>
                <a:gd name="T30" fmla="+- 0 -1111 -1225"/>
                <a:gd name="T31" fmla="*/ -1111 h 227"/>
                <a:gd name="T32" fmla="+- 0 998 982"/>
                <a:gd name="T33" fmla="*/ T32 w 1029"/>
                <a:gd name="T34" fmla="+- 0 -1082 -1225"/>
                <a:gd name="T35" fmla="*/ -1082 h 227"/>
                <a:gd name="T36" fmla="+- 0 1132 982"/>
                <a:gd name="T37" fmla="*/ T36 w 1029"/>
                <a:gd name="T38" fmla="+- 0 -1031 -1225"/>
                <a:gd name="T39" fmla="*/ -1031 h 227"/>
                <a:gd name="T40" fmla="+- 0 1204 982"/>
                <a:gd name="T41" fmla="*/ T40 w 1029"/>
                <a:gd name="T42" fmla="+- 0 -1018 -1225"/>
                <a:gd name="T43" fmla="*/ -1018 h 227"/>
                <a:gd name="T44" fmla="+- 0 1282 982"/>
                <a:gd name="T45" fmla="*/ T44 w 1029"/>
                <a:gd name="T46" fmla="+- 0 -1008 -1225"/>
                <a:gd name="T47" fmla="*/ -1008 h 227"/>
                <a:gd name="T48" fmla="+- 0 1366 982"/>
                <a:gd name="T49" fmla="*/ T48 w 1029"/>
                <a:gd name="T50" fmla="+- 0 -1001 -1225"/>
                <a:gd name="T51" fmla="*/ -1001 h 227"/>
                <a:gd name="T52" fmla="+- 0 1452 982"/>
                <a:gd name="T53" fmla="*/ T52 w 1029"/>
                <a:gd name="T54" fmla="+- 0 -998 -1225"/>
                <a:gd name="T55" fmla="*/ -998 h 227"/>
                <a:gd name="T56" fmla="+- 0 1540 982"/>
                <a:gd name="T57" fmla="*/ T56 w 1029"/>
                <a:gd name="T58" fmla="+- 0 -998 -1225"/>
                <a:gd name="T59" fmla="*/ -998 h 227"/>
                <a:gd name="T60" fmla="+- 0 1626 982"/>
                <a:gd name="T61" fmla="*/ T60 w 1029"/>
                <a:gd name="T62" fmla="+- 0 -1001 -1225"/>
                <a:gd name="T63" fmla="*/ -1001 h 227"/>
                <a:gd name="T64" fmla="+- 0 1710 982"/>
                <a:gd name="T65" fmla="*/ T64 w 1029"/>
                <a:gd name="T66" fmla="+- 0 -1008 -1225"/>
                <a:gd name="T67" fmla="*/ -1008 h 227"/>
                <a:gd name="T68" fmla="+- 0 1788 982"/>
                <a:gd name="T69" fmla="*/ T68 w 1029"/>
                <a:gd name="T70" fmla="+- 0 -1018 -1225"/>
                <a:gd name="T71" fmla="*/ -1018 h 227"/>
                <a:gd name="T72" fmla="+- 0 1860 982"/>
                <a:gd name="T73" fmla="*/ T72 w 1029"/>
                <a:gd name="T74" fmla="+- 0 -1031 -1225"/>
                <a:gd name="T75" fmla="*/ -1031 h 227"/>
                <a:gd name="T76" fmla="+- 0 1943 982"/>
                <a:gd name="T77" fmla="*/ T76 w 1029"/>
                <a:gd name="T78" fmla="+- 0 -1055 -1225"/>
                <a:gd name="T79" fmla="*/ -1055 h 227"/>
                <a:gd name="T80" fmla="+- 0 2010 982"/>
                <a:gd name="T81" fmla="*/ T80 w 1029"/>
                <a:gd name="T82" fmla="+- 0 -1111 -1225"/>
                <a:gd name="T83" fmla="*/ -1111 h 227"/>
                <a:gd name="T84" fmla="+- 0 1994 982"/>
                <a:gd name="T85" fmla="*/ T84 w 1029"/>
                <a:gd name="T86" fmla="+- 0 -1140 -1225"/>
                <a:gd name="T87" fmla="*/ -1140 h 227"/>
                <a:gd name="T88" fmla="+- 0 1860 982"/>
                <a:gd name="T89" fmla="*/ T88 w 1029"/>
                <a:gd name="T90" fmla="+- 0 -1192 -1225"/>
                <a:gd name="T91" fmla="*/ -1192 h 227"/>
                <a:gd name="T92" fmla="+- 0 1788 982"/>
                <a:gd name="T93" fmla="*/ T92 w 1029"/>
                <a:gd name="T94" fmla="+- 0 -1205 -1225"/>
                <a:gd name="T95" fmla="*/ -1205 h 227"/>
                <a:gd name="T96" fmla="+- 0 1710 982"/>
                <a:gd name="T97" fmla="*/ T96 w 1029"/>
                <a:gd name="T98" fmla="+- 0 -1215 -1225"/>
                <a:gd name="T99" fmla="*/ -1215 h 227"/>
                <a:gd name="T100" fmla="+- 0 1626 982"/>
                <a:gd name="T101" fmla="*/ T100 w 1029"/>
                <a:gd name="T102" fmla="+- 0 -1221 -1225"/>
                <a:gd name="T103" fmla="*/ -1221 h 227"/>
                <a:gd name="T104" fmla="+- 0 1540 982"/>
                <a:gd name="T105" fmla="*/ T104 w 1029"/>
                <a:gd name="T106" fmla="+- 0 -1225 -1225"/>
                <a:gd name="T107" fmla="*/ -1225 h 2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Lst>
              <a:rect l="0" t="0" r="r" b="b"/>
              <a:pathLst>
                <a:path w="1029" h="227">
                  <a:moveTo>
                    <a:pt x="558" y="0"/>
                  </a:moveTo>
                  <a:lnTo>
                    <a:pt x="470" y="0"/>
                  </a:lnTo>
                  <a:lnTo>
                    <a:pt x="384" y="4"/>
                  </a:lnTo>
                  <a:lnTo>
                    <a:pt x="300" y="10"/>
                  </a:lnTo>
                  <a:lnTo>
                    <a:pt x="222" y="20"/>
                  </a:lnTo>
                  <a:lnTo>
                    <a:pt x="150" y="33"/>
                  </a:lnTo>
                  <a:lnTo>
                    <a:pt x="67" y="58"/>
                  </a:lnTo>
                  <a:lnTo>
                    <a:pt x="0" y="114"/>
                  </a:lnTo>
                  <a:lnTo>
                    <a:pt x="16" y="143"/>
                  </a:lnTo>
                  <a:lnTo>
                    <a:pt x="150" y="194"/>
                  </a:lnTo>
                  <a:lnTo>
                    <a:pt x="222" y="207"/>
                  </a:lnTo>
                  <a:lnTo>
                    <a:pt x="300" y="217"/>
                  </a:lnTo>
                  <a:lnTo>
                    <a:pt x="384" y="224"/>
                  </a:lnTo>
                  <a:lnTo>
                    <a:pt x="470" y="227"/>
                  </a:lnTo>
                  <a:lnTo>
                    <a:pt x="558" y="227"/>
                  </a:lnTo>
                  <a:lnTo>
                    <a:pt x="644" y="224"/>
                  </a:lnTo>
                  <a:lnTo>
                    <a:pt x="728" y="217"/>
                  </a:lnTo>
                  <a:lnTo>
                    <a:pt x="806" y="207"/>
                  </a:lnTo>
                  <a:lnTo>
                    <a:pt x="878" y="194"/>
                  </a:lnTo>
                  <a:lnTo>
                    <a:pt x="961" y="170"/>
                  </a:lnTo>
                  <a:lnTo>
                    <a:pt x="1028" y="114"/>
                  </a:lnTo>
                  <a:lnTo>
                    <a:pt x="1012" y="85"/>
                  </a:lnTo>
                  <a:lnTo>
                    <a:pt x="878" y="33"/>
                  </a:lnTo>
                  <a:lnTo>
                    <a:pt x="806" y="20"/>
                  </a:lnTo>
                  <a:lnTo>
                    <a:pt x="728" y="10"/>
                  </a:lnTo>
                  <a:lnTo>
                    <a:pt x="644" y="4"/>
                  </a:lnTo>
                  <a:lnTo>
                    <a:pt x="558" y="0"/>
                  </a:lnTo>
                  <a:close/>
                </a:path>
              </a:pathLst>
            </a:custGeom>
            <a:solidFill>
              <a:srgbClr val="BFDAF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 name="Freeform 6">
              <a:extLst>
                <a:ext uri="{FF2B5EF4-FFF2-40B4-BE49-F238E27FC236}">
                  <a16:creationId xmlns:a16="http://schemas.microsoft.com/office/drawing/2014/main" id="{982DCE12-6BE6-499B-969E-A9BBD963BBFF}"/>
                </a:ext>
              </a:extLst>
            </p:cNvPr>
            <p:cNvSpPr>
              <a:spLocks/>
            </p:cNvSpPr>
            <p:nvPr/>
          </p:nvSpPr>
          <p:spPr bwMode="auto">
            <a:xfrm>
              <a:off x="981" y="-1225"/>
              <a:ext cx="1029" cy="227"/>
            </a:xfrm>
            <a:custGeom>
              <a:avLst/>
              <a:gdLst>
                <a:gd name="T0" fmla="+- 0 1860 982"/>
                <a:gd name="T1" fmla="*/ T0 w 1029"/>
                <a:gd name="T2" fmla="+- 0 -1192 -1225"/>
                <a:gd name="T3" fmla="*/ -1192 h 227"/>
                <a:gd name="T4" fmla="+- 0 1943 982"/>
                <a:gd name="T5" fmla="*/ T4 w 1029"/>
                <a:gd name="T6" fmla="+- 0 -1167 -1225"/>
                <a:gd name="T7" fmla="*/ -1167 h 227"/>
                <a:gd name="T8" fmla="+- 0 1994 982"/>
                <a:gd name="T9" fmla="*/ T8 w 1029"/>
                <a:gd name="T10" fmla="+- 0 -1140 -1225"/>
                <a:gd name="T11" fmla="*/ -1140 h 227"/>
                <a:gd name="T12" fmla="+- 0 2010 982"/>
                <a:gd name="T13" fmla="*/ T12 w 1029"/>
                <a:gd name="T14" fmla="+- 0 -1111 -1225"/>
                <a:gd name="T15" fmla="*/ -1111 h 227"/>
                <a:gd name="T16" fmla="+- 0 1994 982"/>
                <a:gd name="T17" fmla="*/ T16 w 1029"/>
                <a:gd name="T18" fmla="+- 0 -1082 -1225"/>
                <a:gd name="T19" fmla="*/ -1082 h 227"/>
                <a:gd name="T20" fmla="+- 0 1860 982"/>
                <a:gd name="T21" fmla="*/ T20 w 1029"/>
                <a:gd name="T22" fmla="+- 0 -1031 -1225"/>
                <a:gd name="T23" fmla="*/ -1031 h 227"/>
                <a:gd name="T24" fmla="+- 0 1788 982"/>
                <a:gd name="T25" fmla="*/ T24 w 1029"/>
                <a:gd name="T26" fmla="+- 0 -1018 -1225"/>
                <a:gd name="T27" fmla="*/ -1018 h 227"/>
                <a:gd name="T28" fmla="+- 0 1710 982"/>
                <a:gd name="T29" fmla="*/ T28 w 1029"/>
                <a:gd name="T30" fmla="+- 0 -1008 -1225"/>
                <a:gd name="T31" fmla="*/ -1008 h 227"/>
                <a:gd name="T32" fmla="+- 0 1626 982"/>
                <a:gd name="T33" fmla="*/ T32 w 1029"/>
                <a:gd name="T34" fmla="+- 0 -1001 -1225"/>
                <a:gd name="T35" fmla="*/ -1001 h 227"/>
                <a:gd name="T36" fmla="+- 0 1540 982"/>
                <a:gd name="T37" fmla="*/ T36 w 1029"/>
                <a:gd name="T38" fmla="+- 0 -998 -1225"/>
                <a:gd name="T39" fmla="*/ -998 h 227"/>
                <a:gd name="T40" fmla="+- 0 1452 982"/>
                <a:gd name="T41" fmla="*/ T40 w 1029"/>
                <a:gd name="T42" fmla="+- 0 -998 -1225"/>
                <a:gd name="T43" fmla="*/ -998 h 227"/>
                <a:gd name="T44" fmla="+- 0 1366 982"/>
                <a:gd name="T45" fmla="*/ T44 w 1029"/>
                <a:gd name="T46" fmla="+- 0 -1001 -1225"/>
                <a:gd name="T47" fmla="*/ -1001 h 227"/>
                <a:gd name="T48" fmla="+- 0 1282 982"/>
                <a:gd name="T49" fmla="*/ T48 w 1029"/>
                <a:gd name="T50" fmla="+- 0 -1008 -1225"/>
                <a:gd name="T51" fmla="*/ -1008 h 227"/>
                <a:gd name="T52" fmla="+- 0 1204 982"/>
                <a:gd name="T53" fmla="*/ T52 w 1029"/>
                <a:gd name="T54" fmla="+- 0 -1018 -1225"/>
                <a:gd name="T55" fmla="*/ -1018 h 227"/>
                <a:gd name="T56" fmla="+- 0 1132 982"/>
                <a:gd name="T57" fmla="*/ T56 w 1029"/>
                <a:gd name="T58" fmla="+- 0 -1031 -1225"/>
                <a:gd name="T59" fmla="*/ -1031 h 227"/>
                <a:gd name="T60" fmla="+- 0 1049 982"/>
                <a:gd name="T61" fmla="*/ T60 w 1029"/>
                <a:gd name="T62" fmla="+- 0 -1055 -1225"/>
                <a:gd name="T63" fmla="*/ -1055 h 227"/>
                <a:gd name="T64" fmla="+- 0 982 982"/>
                <a:gd name="T65" fmla="*/ T64 w 1029"/>
                <a:gd name="T66" fmla="+- 0 -1111 -1225"/>
                <a:gd name="T67" fmla="*/ -1111 h 227"/>
                <a:gd name="T68" fmla="+- 0 998 982"/>
                <a:gd name="T69" fmla="*/ T68 w 1029"/>
                <a:gd name="T70" fmla="+- 0 -1140 -1225"/>
                <a:gd name="T71" fmla="*/ -1140 h 227"/>
                <a:gd name="T72" fmla="+- 0 1132 982"/>
                <a:gd name="T73" fmla="*/ T72 w 1029"/>
                <a:gd name="T74" fmla="+- 0 -1192 -1225"/>
                <a:gd name="T75" fmla="*/ -1192 h 227"/>
                <a:gd name="T76" fmla="+- 0 1204 982"/>
                <a:gd name="T77" fmla="*/ T76 w 1029"/>
                <a:gd name="T78" fmla="+- 0 -1205 -1225"/>
                <a:gd name="T79" fmla="*/ -1205 h 227"/>
                <a:gd name="T80" fmla="+- 0 1282 982"/>
                <a:gd name="T81" fmla="*/ T80 w 1029"/>
                <a:gd name="T82" fmla="+- 0 -1215 -1225"/>
                <a:gd name="T83" fmla="*/ -1215 h 227"/>
                <a:gd name="T84" fmla="+- 0 1366 982"/>
                <a:gd name="T85" fmla="*/ T84 w 1029"/>
                <a:gd name="T86" fmla="+- 0 -1221 -1225"/>
                <a:gd name="T87" fmla="*/ -1221 h 227"/>
                <a:gd name="T88" fmla="+- 0 1452 982"/>
                <a:gd name="T89" fmla="*/ T88 w 1029"/>
                <a:gd name="T90" fmla="+- 0 -1225 -1225"/>
                <a:gd name="T91" fmla="*/ -1225 h 227"/>
                <a:gd name="T92" fmla="+- 0 1540 982"/>
                <a:gd name="T93" fmla="*/ T92 w 1029"/>
                <a:gd name="T94" fmla="+- 0 -1225 -1225"/>
                <a:gd name="T95" fmla="*/ -1225 h 227"/>
                <a:gd name="T96" fmla="+- 0 1626 982"/>
                <a:gd name="T97" fmla="*/ T96 w 1029"/>
                <a:gd name="T98" fmla="+- 0 -1221 -1225"/>
                <a:gd name="T99" fmla="*/ -1221 h 227"/>
                <a:gd name="T100" fmla="+- 0 1710 982"/>
                <a:gd name="T101" fmla="*/ T100 w 1029"/>
                <a:gd name="T102" fmla="+- 0 -1215 -1225"/>
                <a:gd name="T103" fmla="*/ -1215 h 227"/>
                <a:gd name="T104" fmla="+- 0 1788 982"/>
                <a:gd name="T105" fmla="*/ T104 w 1029"/>
                <a:gd name="T106" fmla="+- 0 -1205 -1225"/>
                <a:gd name="T107" fmla="*/ -1205 h 227"/>
                <a:gd name="T108" fmla="+- 0 1860 982"/>
                <a:gd name="T109" fmla="*/ T108 w 1029"/>
                <a:gd name="T110" fmla="+- 0 -1192 -1225"/>
                <a:gd name="T111" fmla="*/ -1192 h 2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1029" h="227">
                  <a:moveTo>
                    <a:pt x="878" y="33"/>
                  </a:moveTo>
                  <a:lnTo>
                    <a:pt x="961" y="58"/>
                  </a:lnTo>
                  <a:lnTo>
                    <a:pt x="1012" y="85"/>
                  </a:lnTo>
                  <a:lnTo>
                    <a:pt x="1028" y="114"/>
                  </a:lnTo>
                  <a:lnTo>
                    <a:pt x="1012" y="143"/>
                  </a:lnTo>
                  <a:lnTo>
                    <a:pt x="878" y="194"/>
                  </a:lnTo>
                  <a:lnTo>
                    <a:pt x="806" y="207"/>
                  </a:lnTo>
                  <a:lnTo>
                    <a:pt x="728" y="217"/>
                  </a:lnTo>
                  <a:lnTo>
                    <a:pt x="644" y="224"/>
                  </a:lnTo>
                  <a:lnTo>
                    <a:pt x="558" y="227"/>
                  </a:lnTo>
                  <a:lnTo>
                    <a:pt x="470" y="227"/>
                  </a:lnTo>
                  <a:lnTo>
                    <a:pt x="384" y="224"/>
                  </a:lnTo>
                  <a:lnTo>
                    <a:pt x="300" y="217"/>
                  </a:lnTo>
                  <a:lnTo>
                    <a:pt x="222" y="207"/>
                  </a:lnTo>
                  <a:lnTo>
                    <a:pt x="150" y="194"/>
                  </a:lnTo>
                  <a:lnTo>
                    <a:pt x="67" y="170"/>
                  </a:lnTo>
                  <a:lnTo>
                    <a:pt x="0" y="114"/>
                  </a:lnTo>
                  <a:lnTo>
                    <a:pt x="16" y="85"/>
                  </a:lnTo>
                  <a:lnTo>
                    <a:pt x="150" y="33"/>
                  </a:lnTo>
                  <a:lnTo>
                    <a:pt x="222" y="20"/>
                  </a:lnTo>
                  <a:lnTo>
                    <a:pt x="300" y="10"/>
                  </a:lnTo>
                  <a:lnTo>
                    <a:pt x="384" y="4"/>
                  </a:lnTo>
                  <a:lnTo>
                    <a:pt x="470" y="0"/>
                  </a:lnTo>
                  <a:lnTo>
                    <a:pt x="558" y="0"/>
                  </a:lnTo>
                  <a:lnTo>
                    <a:pt x="644" y="4"/>
                  </a:lnTo>
                  <a:lnTo>
                    <a:pt x="728" y="10"/>
                  </a:lnTo>
                  <a:lnTo>
                    <a:pt x="806" y="20"/>
                  </a:lnTo>
                  <a:lnTo>
                    <a:pt x="878" y="33"/>
                  </a:lnTo>
                  <a:close/>
                </a:path>
              </a:pathLst>
            </a:custGeom>
            <a:noFill/>
            <a:ln w="18834">
              <a:solidFill>
                <a:srgbClr val="00478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7" name="Picture 6">
              <a:extLst>
                <a:ext uri="{FF2B5EF4-FFF2-40B4-BE49-F238E27FC236}">
                  <a16:creationId xmlns:a16="http://schemas.microsoft.com/office/drawing/2014/main" id="{DFACBB1F-8CAB-4EB8-A76A-08ECEC6B25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 y="-1185"/>
              <a:ext cx="439" cy="1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FA0F19EA-3371-4451-86B3-72B5DD551B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 y="866"/>
              <a:ext cx="6748" cy="3758"/>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9">
              <a:extLst>
                <a:ext uri="{FF2B5EF4-FFF2-40B4-BE49-F238E27FC236}">
                  <a16:creationId xmlns:a16="http://schemas.microsoft.com/office/drawing/2014/main" id="{4A16DB3E-137D-4F67-8556-23D9CF0E3B07}"/>
                </a:ext>
              </a:extLst>
            </p:cNvPr>
            <p:cNvSpPr>
              <a:spLocks/>
            </p:cNvSpPr>
            <p:nvPr/>
          </p:nvSpPr>
          <p:spPr bwMode="auto">
            <a:xfrm>
              <a:off x="1065" y="-662"/>
              <a:ext cx="861" cy="218"/>
            </a:xfrm>
            <a:custGeom>
              <a:avLst/>
              <a:gdLst>
                <a:gd name="T0" fmla="+- 0 1496 1066"/>
                <a:gd name="T1" fmla="*/ T0 w 861"/>
                <a:gd name="T2" fmla="+- 0 -661 -661"/>
                <a:gd name="T3" fmla="*/ -661 h 218"/>
                <a:gd name="T4" fmla="+- 0 1413 1066"/>
                <a:gd name="T5" fmla="*/ T4 w 861"/>
                <a:gd name="T6" fmla="+- 0 -659 -661"/>
                <a:gd name="T7" fmla="*/ -659 h 218"/>
                <a:gd name="T8" fmla="+- 0 1332 1066"/>
                <a:gd name="T9" fmla="*/ T8 w 861"/>
                <a:gd name="T10" fmla="+- 0 -653 -661"/>
                <a:gd name="T11" fmla="*/ -653 h 218"/>
                <a:gd name="T12" fmla="+- 0 1257 1066"/>
                <a:gd name="T13" fmla="*/ T12 w 861"/>
                <a:gd name="T14" fmla="+- 0 -643 -661"/>
                <a:gd name="T15" fmla="*/ -643 h 218"/>
                <a:gd name="T16" fmla="+- 0 1188 1066"/>
                <a:gd name="T17" fmla="*/ T16 w 861"/>
                <a:gd name="T18" fmla="+- 0 -630 -661"/>
                <a:gd name="T19" fmla="*/ -630 h 218"/>
                <a:gd name="T20" fmla="+- 0 1107 1066"/>
                <a:gd name="T21" fmla="*/ T20 w 861"/>
                <a:gd name="T22" fmla="+- 0 -601 -661"/>
                <a:gd name="T23" fmla="*/ -601 h 218"/>
                <a:gd name="T24" fmla="+- 0 1066 1066"/>
                <a:gd name="T25" fmla="*/ T24 w 861"/>
                <a:gd name="T26" fmla="+- 0 -569 -661"/>
                <a:gd name="T27" fmla="*/ -569 h 218"/>
                <a:gd name="T28" fmla="+- 0 1066 1066"/>
                <a:gd name="T29" fmla="*/ T28 w 861"/>
                <a:gd name="T30" fmla="+- 0 -536 -661"/>
                <a:gd name="T31" fmla="*/ -536 h 218"/>
                <a:gd name="T32" fmla="+- 0 1188 1066"/>
                <a:gd name="T33" fmla="*/ T32 w 861"/>
                <a:gd name="T34" fmla="+- 0 -476 -661"/>
                <a:gd name="T35" fmla="*/ -476 h 218"/>
                <a:gd name="T36" fmla="+- 0 1257 1066"/>
                <a:gd name="T37" fmla="*/ T36 w 861"/>
                <a:gd name="T38" fmla="+- 0 -462 -661"/>
                <a:gd name="T39" fmla="*/ -462 h 218"/>
                <a:gd name="T40" fmla="+- 0 1332 1066"/>
                <a:gd name="T41" fmla="*/ T40 w 861"/>
                <a:gd name="T42" fmla="+- 0 -452 -661"/>
                <a:gd name="T43" fmla="*/ -452 h 218"/>
                <a:gd name="T44" fmla="+- 0 1413 1066"/>
                <a:gd name="T45" fmla="*/ T44 w 861"/>
                <a:gd name="T46" fmla="+- 0 -446 -661"/>
                <a:gd name="T47" fmla="*/ -446 h 218"/>
                <a:gd name="T48" fmla="+- 0 1496 1066"/>
                <a:gd name="T49" fmla="*/ T48 w 861"/>
                <a:gd name="T50" fmla="+- 0 -444 -661"/>
                <a:gd name="T51" fmla="*/ -444 h 218"/>
                <a:gd name="T52" fmla="+- 0 1579 1066"/>
                <a:gd name="T53" fmla="*/ T52 w 861"/>
                <a:gd name="T54" fmla="+- 0 -446 -661"/>
                <a:gd name="T55" fmla="*/ -446 h 218"/>
                <a:gd name="T56" fmla="+- 0 1660 1066"/>
                <a:gd name="T57" fmla="*/ T56 w 861"/>
                <a:gd name="T58" fmla="+- 0 -452 -661"/>
                <a:gd name="T59" fmla="*/ -452 h 218"/>
                <a:gd name="T60" fmla="+- 0 1735 1066"/>
                <a:gd name="T61" fmla="*/ T60 w 861"/>
                <a:gd name="T62" fmla="+- 0 -462 -661"/>
                <a:gd name="T63" fmla="*/ -462 h 218"/>
                <a:gd name="T64" fmla="+- 0 1804 1066"/>
                <a:gd name="T65" fmla="*/ T64 w 861"/>
                <a:gd name="T66" fmla="+- 0 -476 -661"/>
                <a:gd name="T67" fmla="*/ -476 h 218"/>
                <a:gd name="T68" fmla="+- 0 1885 1066"/>
                <a:gd name="T69" fmla="*/ T68 w 861"/>
                <a:gd name="T70" fmla="+- 0 -504 -661"/>
                <a:gd name="T71" fmla="*/ -504 h 218"/>
                <a:gd name="T72" fmla="+- 0 1926 1066"/>
                <a:gd name="T73" fmla="*/ T72 w 861"/>
                <a:gd name="T74" fmla="+- 0 -536 -661"/>
                <a:gd name="T75" fmla="*/ -536 h 218"/>
                <a:gd name="T76" fmla="+- 0 1926 1066"/>
                <a:gd name="T77" fmla="*/ T76 w 861"/>
                <a:gd name="T78" fmla="+- 0 -569 -661"/>
                <a:gd name="T79" fmla="*/ -569 h 218"/>
                <a:gd name="T80" fmla="+- 0 1804 1066"/>
                <a:gd name="T81" fmla="*/ T80 w 861"/>
                <a:gd name="T82" fmla="+- 0 -630 -661"/>
                <a:gd name="T83" fmla="*/ -630 h 218"/>
                <a:gd name="T84" fmla="+- 0 1735 1066"/>
                <a:gd name="T85" fmla="*/ T84 w 861"/>
                <a:gd name="T86" fmla="+- 0 -643 -661"/>
                <a:gd name="T87" fmla="*/ -643 h 218"/>
                <a:gd name="T88" fmla="+- 0 1660 1066"/>
                <a:gd name="T89" fmla="*/ T88 w 861"/>
                <a:gd name="T90" fmla="+- 0 -653 -661"/>
                <a:gd name="T91" fmla="*/ -653 h 218"/>
                <a:gd name="T92" fmla="+- 0 1579 1066"/>
                <a:gd name="T93" fmla="*/ T92 w 861"/>
                <a:gd name="T94" fmla="+- 0 -659 -661"/>
                <a:gd name="T95" fmla="*/ -659 h 218"/>
                <a:gd name="T96" fmla="+- 0 1496 1066"/>
                <a:gd name="T97" fmla="*/ T96 w 861"/>
                <a:gd name="T98" fmla="+- 0 -661 -661"/>
                <a:gd name="T99" fmla="*/ -661 h 2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861" h="218">
                  <a:moveTo>
                    <a:pt x="430" y="0"/>
                  </a:moveTo>
                  <a:lnTo>
                    <a:pt x="347" y="2"/>
                  </a:lnTo>
                  <a:lnTo>
                    <a:pt x="266" y="8"/>
                  </a:lnTo>
                  <a:lnTo>
                    <a:pt x="191" y="18"/>
                  </a:lnTo>
                  <a:lnTo>
                    <a:pt x="122" y="31"/>
                  </a:lnTo>
                  <a:lnTo>
                    <a:pt x="41" y="60"/>
                  </a:lnTo>
                  <a:lnTo>
                    <a:pt x="0" y="92"/>
                  </a:lnTo>
                  <a:lnTo>
                    <a:pt x="0" y="125"/>
                  </a:lnTo>
                  <a:lnTo>
                    <a:pt x="122" y="185"/>
                  </a:lnTo>
                  <a:lnTo>
                    <a:pt x="191" y="199"/>
                  </a:lnTo>
                  <a:lnTo>
                    <a:pt x="266" y="209"/>
                  </a:lnTo>
                  <a:lnTo>
                    <a:pt x="347" y="215"/>
                  </a:lnTo>
                  <a:lnTo>
                    <a:pt x="430" y="217"/>
                  </a:lnTo>
                  <a:lnTo>
                    <a:pt x="513" y="215"/>
                  </a:lnTo>
                  <a:lnTo>
                    <a:pt x="594" y="209"/>
                  </a:lnTo>
                  <a:lnTo>
                    <a:pt x="669" y="199"/>
                  </a:lnTo>
                  <a:lnTo>
                    <a:pt x="738" y="185"/>
                  </a:lnTo>
                  <a:lnTo>
                    <a:pt x="819" y="157"/>
                  </a:lnTo>
                  <a:lnTo>
                    <a:pt x="860" y="125"/>
                  </a:lnTo>
                  <a:lnTo>
                    <a:pt x="860" y="92"/>
                  </a:lnTo>
                  <a:lnTo>
                    <a:pt x="738" y="31"/>
                  </a:lnTo>
                  <a:lnTo>
                    <a:pt x="669" y="18"/>
                  </a:lnTo>
                  <a:lnTo>
                    <a:pt x="594" y="8"/>
                  </a:lnTo>
                  <a:lnTo>
                    <a:pt x="513" y="2"/>
                  </a:lnTo>
                  <a:lnTo>
                    <a:pt x="430" y="0"/>
                  </a:lnTo>
                  <a:close/>
                </a:path>
              </a:pathLst>
            </a:custGeom>
            <a:solidFill>
              <a:srgbClr val="BFDAF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0" name="Freeform 10">
              <a:extLst>
                <a:ext uri="{FF2B5EF4-FFF2-40B4-BE49-F238E27FC236}">
                  <a16:creationId xmlns:a16="http://schemas.microsoft.com/office/drawing/2014/main" id="{09B6731D-8FCB-4515-B384-7B430FDD07A8}"/>
                </a:ext>
              </a:extLst>
            </p:cNvPr>
            <p:cNvSpPr>
              <a:spLocks/>
            </p:cNvSpPr>
            <p:nvPr/>
          </p:nvSpPr>
          <p:spPr bwMode="auto">
            <a:xfrm>
              <a:off x="1065" y="-662"/>
              <a:ext cx="861" cy="218"/>
            </a:xfrm>
            <a:custGeom>
              <a:avLst/>
              <a:gdLst>
                <a:gd name="T0" fmla="+- 0 1804 1066"/>
                <a:gd name="T1" fmla="*/ T0 w 861"/>
                <a:gd name="T2" fmla="+- 0 -630 -661"/>
                <a:gd name="T3" fmla="*/ -630 h 218"/>
                <a:gd name="T4" fmla="+- 0 1885 1066"/>
                <a:gd name="T5" fmla="*/ T4 w 861"/>
                <a:gd name="T6" fmla="+- 0 -601 -661"/>
                <a:gd name="T7" fmla="*/ -601 h 218"/>
                <a:gd name="T8" fmla="+- 0 1926 1066"/>
                <a:gd name="T9" fmla="*/ T8 w 861"/>
                <a:gd name="T10" fmla="+- 0 -569 -661"/>
                <a:gd name="T11" fmla="*/ -569 h 218"/>
                <a:gd name="T12" fmla="+- 0 1926 1066"/>
                <a:gd name="T13" fmla="*/ T12 w 861"/>
                <a:gd name="T14" fmla="+- 0 -536 -661"/>
                <a:gd name="T15" fmla="*/ -536 h 218"/>
                <a:gd name="T16" fmla="+- 0 1804 1066"/>
                <a:gd name="T17" fmla="*/ T16 w 861"/>
                <a:gd name="T18" fmla="+- 0 -476 -661"/>
                <a:gd name="T19" fmla="*/ -476 h 218"/>
                <a:gd name="T20" fmla="+- 0 1735 1066"/>
                <a:gd name="T21" fmla="*/ T20 w 861"/>
                <a:gd name="T22" fmla="+- 0 -462 -661"/>
                <a:gd name="T23" fmla="*/ -462 h 218"/>
                <a:gd name="T24" fmla="+- 0 1660 1066"/>
                <a:gd name="T25" fmla="*/ T24 w 861"/>
                <a:gd name="T26" fmla="+- 0 -452 -661"/>
                <a:gd name="T27" fmla="*/ -452 h 218"/>
                <a:gd name="T28" fmla="+- 0 1579 1066"/>
                <a:gd name="T29" fmla="*/ T28 w 861"/>
                <a:gd name="T30" fmla="+- 0 -446 -661"/>
                <a:gd name="T31" fmla="*/ -446 h 218"/>
                <a:gd name="T32" fmla="+- 0 1496 1066"/>
                <a:gd name="T33" fmla="*/ T32 w 861"/>
                <a:gd name="T34" fmla="+- 0 -444 -661"/>
                <a:gd name="T35" fmla="*/ -444 h 218"/>
                <a:gd name="T36" fmla="+- 0 1413 1066"/>
                <a:gd name="T37" fmla="*/ T36 w 861"/>
                <a:gd name="T38" fmla="+- 0 -446 -661"/>
                <a:gd name="T39" fmla="*/ -446 h 218"/>
                <a:gd name="T40" fmla="+- 0 1332 1066"/>
                <a:gd name="T41" fmla="*/ T40 w 861"/>
                <a:gd name="T42" fmla="+- 0 -452 -661"/>
                <a:gd name="T43" fmla="*/ -452 h 218"/>
                <a:gd name="T44" fmla="+- 0 1257 1066"/>
                <a:gd name="T45" fmla="*/ T44 w 861"/>
                <a:gd name="T46" fmla="+- 0 -462 -661"/>
                <a:gd name="T47" fmla="*/ -462 h 218"/>
                <a:gd name="T48" fmla="+- 0 1188 1066"/>
                <a:gd name="T49" fmla="*/ T48 w 861"/>
                <a:gd name="T50" fmla="+- 0 -476 -661"/>
                <a:gd name="T51" fmla="*/ -476 h 218"/>
                <a:gd name="T52" fmla="+- 0 1107 1066"/>
                <a:gd name="T53" fmla="*/ T52 w 861"/>
                <a:gd name="T54" fmla="+- 0 -504 -661"/>
                <a:gd name="T55" fmla="*/ -504 h 218"/>
                <a:gd name="T56" fmla="+- 0 1066 1066"/>
                <a:gd name="T57" fmla="*/ T56 w 861"/>
                <a:gd name="T58" fmla="+- 0 -536 -661"/>
                <a:gd name="T59" fmla="*/ -536 h 218"/>
                <a:gd name="T60" fmla="+- 0 1066 1066"/>
                <a:gd name="T61" fmla="*/ T60 w 861"/>
                <a:gd name="T62" fmla="+- 0 -569 -661"/>
                <a:gd name="T63" fmla="*/ -569 h 218"/>
                <a:gd name="T64" fmla="+- 0 1188 1066"/>
                <a:gd name="T65" fmla="*/ T64 w 861"/>
                <a:gd name="T66" fmla="+- 0 -630 -661"/>
                <a:gd name="T67" fmla="*/ -630 h 218"/>
                <a:gd name="T68" fmla="+- 0 1257 1066"/>
                <a:gd name="T69" fmla="*/ T68 w 861"/>
                <a:gd name="T70" fmla="+- 0 -643 -661"/>
                <a:gd name="T71" fmla="*/ -643 h 218"/>
                <a:gd name="T72" fmla="+- 0 1332 1066"/>
                <a:gd name="T73" fmla="*/ T72 w 861"/>
                <a:gd name="T74" fmla="+- 0 -653 -661"/>
                <a:gd name="T75" fmla="*/ -653 h 218"/>
                <a:gd name="T76" fmla="+- 0 1413 1066"/>
                <a:gd name="T77" fmla="*/ T76 w 861"/>
                <a:gd name="T78" fmla="+- 0 -659 -661"/>
                <a:gd name="T79" fmla="*/ -659 h 218"/>
                <a:gd name="T80" fmla="+- 0 1496 1066"/>
                <a:gd name="T81" fmla="*/ T80 w 861"/>
                <a:gd name="T82" fmla="+- 0 -661 -661"/>
                <a:gd name="T83" fmla="*/ -661 h 218"/>
                <a:gd name="T84" fmla="+- 0 1579 1066"/>
                <a:gd name="T85" fmla="*/ T84 w 861"/>
                <a:gd name="T86" fmla="+- 0 -659 -661"/>
                <a:gd name="T87" fmla="*/ -659 h 218"/>
                <a:gd name="T88" fmla="+- 0 1660 1066"/>
                <a:gd name="T89" fmla="*/ T88 w 861"/>
                <a:gd name="T90" fmla="+- 0 -653 -661"/>
                <a:gd name="T91" fmla="*/ -653 h 218"/>
                <a:gd name="T92" fmla="+- 0 1735 1066"/>
                <a:gd name="T93" fmla="*/ T92 w 861"/>
                <a:gd name="T94" fmla="+- 0 -643 -661"/>
                <a:gd name="T95" fmla="*/ -643 h 218"/>
                <a:gd name="T96" fmla="+- 0 1804 1066"/>
                <a:gd name="T97" fmla="*/ T96 w 861"/>
                <a:gd name="T98" fmla="+- 0 -630 -661"/>
                <a:gd name="T99" fmla="*/ -630 h 2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861" h="218">
                  <a:moveTo>
                    <a:pt x="738" y="31"/>
                  </a:moveTo>
                  <a:lnTo>
                    <a:pt x="819" y="60"/>
                  </a:lnTo>
                  <a:lnTo>
                    <a:pt x="860" y="92"/>
                  </a:lnTo>
                  <a:lnTo>
                    <a:pt x="860" y="125"/>
                  </a:lnTo>
                  <a:lnTo>
                    <a:pt x="738" y="185"/>
                  </a:lnTo>
                  <a:lnTo>
                    <a:pt x="669" y="199"/>
                  </a:lnTo>
                  <a:lnTo>
                    <a:pt x="594" y="209"/>
                  </a:lnTo>
                  <a:lnTo>
                    <a:pt x="513" y="215"/>
                  </a:lnTo>
                  <a:lnTo>
                    <a:pt x="430" y="217"/>
                  </a:lnTo>
                  <a:lnTo>
                    <a:pt x="347" y="215"/>
                  </a:lnTo>
                  <a:lnTo>
                    <a:pt x="266" y="209"/>
                  </a:lnTo>
                  <a:lnTo>
                    <a:pt x="191" y="199"/>
                  </a:lnTo>
                  <a:lnTo>
                    <a:pt x="122" y="185"/>
                  </a:lnTo>
                  <a:lnTo>
                    <a:pt x="41" y="157"/>
                  </a:lnTo>
                  <a:lnTo>
                    <a:pt x="0" y="125"/>
                  </a:lnTo>
                  <a:lnTo>
                    <a:pt x="0" y="92"/>
                  </a:lnTo>
                  <a:lnTo>
                    <a:pt x="122" y="31"/>
                  </a:lnTo>
                  <a:lnTo>
                    <a:pt x="191" y="18"/>
                  </a:lnTo>
                  <a:lnTo>
                    <a:pt x="266" y="8"/>
                  </a:lnTo>
                  <a:lnTo>
                    <a:pt x="347" y="2"/>
                  </a:lnTo>
                  <a:lnTo>
                    <a:pt x="430" y="0"/>
                  </a:lnTo>
                  <a:lnTo>
                    <a:pt x="513" y="2"/>
                  </a:lnTo>
                  <a:lnTo>
                    <a:pt x="594" y="8"/>
                  </a:lnTo>
                  <a:lnTo>
                    <a:pt x="669" y="18"/>
                  </a:lnTo>
                  <a:lnTo>
                    <a:pt x="738" y="31"/>
                  </a:lnTo>
                  <a:close/>
                </a:path>
              </a:pathLst>
            </a:custGeom>
            <a:noFill/>
            <a:ln w="18834">
              <a:solidFill>
                <a:srgbClr val="00478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11" name="Picture 10">
              <a:extLst>
                <a:ext uri="{FF2B5EF4-FFF2-40B4-BE49-F238E27FC236}">
                  <a16:creationId xmlns:a16="http://schemas.microsoft.com/office/drawing/2014/main" id="{05094327-93A5-4834-B2C4-E0D7C575B8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2" y="-625"/>
              <a:ext cx="401" cy="149"/>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12">
              <a:extLst>
                <a:ext uri="{FF2B5EF4-FFF2-40B4-BE49-F238E27FC236}">
                  <a16:creationId xmlns:a16="http://schemas.microsoft.com/office/drawing/2014/main" id="{8DA2CCC7-D02B-44FB-B7D6-FB62DEF735E4}"/>
                </a:ext>
              </a:extLst>
            </p:cNvPr>
            <p:cNvSpPr>
              <a:spLocks/>
            </p:cNvSpPr>
            <p:nvPr/>
          </p:nvSpPr>
          <p:spPr bwMode="auto">
            <a:xfrm>
              <a:off x="1451" y="-954"/>
              <a:ext cx="80" cy="258"/>
            </a:xfrm>
            <a:custGeom>
              <a:avLst/>
              <a:gdLst>
                <a:gd name="T0" fmla="+- 0 1481 1452"/>
                <a:gd name="T1" fmla="*/ T0 w 80"/>
                <a:gd name="T2" fmla="+- 0 -775 -953"/>
                <a:gd name="T3" fmla="*/ -775 h 258"/>
                <a:gd name="T4" fmla="+- 0 1452 1452"/>
                <a:gd name="T5" fmla="*/ T4 w 80"/>
                <a:gd name="T6" fmla="+- 0 -775 -953"/>
                <a:gd name="T7" fmla="*/ -775 h 258"/>
                <a:gd name="T8" fmla="+- 0 1491 1452"/>
                <a:gd name="T9" fmla="*/ T8 w 80"/>
                <a:gd name="T10" fmla="+- 0 -696 -953"/>
                <a:gd name="T11" fmla="*/ -696 h 258"/>
                <a:gd name="T12" fmla="+- 0 1524 1452"/>
                <a:gd name="T13" fmla="*/ T12 w 80"/>
                <a:gd name="T14" fmla="+- 0 -762 -953"/>
                <a:gd name="T15" fmla="*/ -762 h 258"/>
                <a:gd name="T16" fmla="+- 0 1481 1452"/>
                <a:gd name="T17" fmla="*/ T16 w 80"/>
                <a:gd name="T18" fmla="+- 0 -762 -953"/>
                <a:gd name="T19" fmla="*/ -762 h 258"/>
                <a:gd name="T20" fmla="+- 0 1481 1452"/>
                <a:gd name="T21" fmla="*/ T20 w 80"/>
                <a:gd name="T22" fmla="+- 0 -775 -953"/>
                <a:gd name="T23" fmla="*/ -775 h 258"/>
                <a:gd name="T24" fmla="+- 0 1501 1452"/>
                <a:gd name="T25" fmla="*/ T24 w 80"/>
                <a:gd name="T26" fmla="+- 0 -953 -953"/>
                <a:gd name="T27" fmla="*/ -953 h 258"/>
                <a:gd name="T28" fmla="+- 0 1481 1452"/>
                <a:gd name="T29" fmla="*/ T28 w 80"/>
                <a:gd name="T30" fmla="+- 0 -953 -953"/>
                <a:gd name="T31" fmla="*/ -953 h 258"/>
                <a:gd name="T32" fmla="+- 0 1481 1452"/>
                <a:gd name="T33" fmla="*/ T32 w 80"/>
                <a:gd name="T34" fmla="+- 0 -762 -953"/>
                <a:gd name="T35" fmla="*/ -762 h 258"/>
                <a:gd name="T36" fmla="+- 0 1501 1452"/>
                <a:gd name="T37" fmla="*/ T36 w 80"/>
                <a:gd name="T38" fmla="+- 0 -762 -953"/>
                <a:gd name="T39" fmla="*/ -762 h 258"/>
                <a:gd name="T40" fmla="+- 0 1501 1452"/>
                <a:gd name="T41" fmla="*/ T40 w 80"/>
                <a:gd name="T42" fmla="+- 0 -953 -953"/>
                <a:gd name="T43" fmla="*/ -953 h 258"/>
                <a:gd name="T44" fmla="+- 0 1531 1452"/>
                <a:gd name="T45" fmla="*/ T44 w 80"/>
                <a:gd name="T46" fmla="+- 0 -775 -953"/>
                <a:gd name="T47" fmla="*/ -775 h 258"/>
                <a:gd name="T48" fmla="+- 0 1501 1452"/>
                <a:gd name="T49" fmla="*/ T48 w 80"/>
                <a:gd name="T50" fmla="+- 0 -775 -953"/>
                <a:gd name="T51" fmla="*/ -775 h 258"/>
                <a:gd name="T52" fmla="+- 0 1501 1452"/>
                <a:gd name="T53" fmla="*/ T52 w 80"/>
                <a:gd name="T54" fmla="+- 0 -762 -953"/>
                <a:gd name="T55" fmla="*/ -762 h 258"/>
                <a:gd name="T56" fmla="+- 0 1524 1452"/>
                <a:gd name="T57" fmla="*/ T56 w 80"/>
                <a:gd name="T58" fmla="+- 0 -762 -953"/>
                <a:gd name="T59" fmla="*/ -762 h 258"/>
                <a:gd name="T60" fmla="+- 0 1531 1452"/>
                <a:gd name="T61" fmla="*/ T60 w 80"/>
                <a:gd name="T62" fmla="+- 0 -775 -953"/>
                <a:gd name="T63" fmla="*/ -775 h 2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80" h="258">
                  <a:moveTo>
                    <a:pt x="29" y="178"/>
                  </a:moveTo>
                  <a:lnTo>
                    <a:pt x="0" y="178"/>
                  </a:lnTo>
                  <a:lnTo>
                    <a:pt x="39" y="257"/>
                  </a:lnTo>
                  <a:lnTo>
                    <a:pt x="72" y="191"/>
                  </a:lnTo>
                  <a:lnTo>
                    <a:pt x="29" y="191"/>
                  </a:lnTo>
                  <a:lnTo>
                    <a:pt x="29" y="178"/>
                  </a:lnTo>
                  <a:close/>
                  <a:moveTo>
                    <a:pt x="49" y="0"/>
                  </a:moveTo>
                  <a:lnTo>
                    <a:pt x="29" y="0"/>
                  </a:lnTo>
                  <a:lnTo>
                    <a:pt x="29" y="191"/>
                  </a:lnTo>
                  <a:lnTo>
                    <a:pt x="49" y="191"/>
                  </a:lnTo>
                  <a:lnTo>
                    <a:pt x="49" y="0"/>
                  </a:lnTo>
                  <a:close/>
                  <a:moveTo>
                    <a:pt x="79" y="178"/>
                  </a:moveTo>
                  <a:lnTo>
                    <a:pt x="49" y="178"/>
                  </a:lnTo>
                  <a:lnTo>
                    <a:pt x="49" y="191"/>
                  </a:lnTo>
                  <a:lnTo>
                    <a:pt x="72" y="191"/>
                  </a:lnTo>
                  <a:lnTo>
                    <a:pt x="79" y="178"/>
                  </a:lnTo>
                  <a:close/>
                </a:path>
              </a:pathLst>
            </a:custGeom>
            <a:solidFill>
              <a:srgbClr val="00B24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cxnSp>
          <p:nvCxnSpPr>
            <p:cNvPr id="13" name="Line 13">
              <a:extLst>
                <a:ext uri="{FF2B5EF4-FFF2-40B4-BE49-F238E27FC236}">
                  <a16:creationId xmlns:a16="http://schemas.microsoft.com/office/drawing/2014/main" id="{21BE94F8-BA00-4A22-9B13-7338C75187CA}"/>
                </a:ext>
              </a:extLst>
            </p:cNvPr>
            <p:cNvCxnSpPr>
              <a:cxnSpLocks noChangeShapeType="1"/>
            </p:cNvCxnSpPr>
            <p:nvPr/>
          </p:nvCxnSpPr>
          <p:spPr bwMode="auto">
            <a:xfrm>
              <a:off x="1491" y="-409"/>
              <a:ext cx="0" cy="217"/>
            </a:xfrm>
            <a:prstGeom prst="line">
              <a:avLst/>
            </a:prstGeom>
            <a:noFill/>
            <a:ln w="12560">
              <a:solidFill>
                <a:srgbClr val="FF0000"/>
              </a:solidFill>
              <a:round/>
              <a:headEnd/>
              <a:tailEnd/>
            </a:ln>
            <a:extLst>
              <a:ext uri="{909E8E84-426E-40DD-AFC4-6F175D3DCCD1}">
                <a14:hiddenFill xmlns:a14="http://schemas.microsoft.com/office/drawing/2010/main">
                  <a:noFill/>
                </a14:hiddenFill>
              </a:ext>
            </a:extLst>
          </p:spPr>
        </p:cxnSp>
        <p:pic>
          <p:nvPicPr>
            <p:cNvPr id="14" name="Picture 13">
              <a:extLst>
                <a:ext uri="{FF2B5EF4-FFF2-40B4-BE49-F238E27FC236}">
                  <a16:creationId xmlns:a16="http://schemas.microsoft.com/office/drawing/2014/main" id="{CB3FCE52-F6B3-4E84-B0A5-B0C7306DAA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 y="-934"/>
              <a:ext cx="4093" cy="1059"/>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Line 15">
              <a:extLst>
                <a:ext uri="{FF2B5EF4-FFF2-40B4-BE49-F238E27FC236}">
                  <a16:creationId xmlns:a16="http://schemas.microsoft.com/office/drawing/2014/main" id="{BB19FBB8-C4EF-4025-B1A2-C5ECE1CE93E4}"/>
                </a:ext>
              </a:extLst>
            </p:cNvPr>
            <p:cNvCxnSpPr>
              <a:cxnSpLocks noChangeShapeType="1"/>
            </p:cNvCxnSpPr>
            <p:nvPr/>
          </p:nvCxnSpPr>
          <p:spPr bwMode="auto">
            <a:xfrm>
              <a:off x="1412" y="-182"/>
              <a:ext cx="158" cy="0"/>
            </a:xfrm>
            <a:prstGeom prst="line">
              <a:avLst/>
            </a:prstGeom>
            <a:noFill/>
            <a:ln w="12560">
              <a:solidFill>
                <a:srgbClr val="FF0000"/>
              </a:solidFill>
              <a:round/>
              <a:headEnd/>
              <a:tailEnd/>
            </a:ln>
            <a:extLst>
              <a:ext uri="{909E8E84-426E-40DD-AFC4-6F175D3DCCD1}">
                <a14:hiddenFill xmlns:a14="http://schemas.microsoft.com/office/drawing/2010/main">
                  <a:noFill/>
                </a14:hiddenFill>
              </a:ext>
            </a:extLst>
          </p:spPr>
        </p:cxnSp>
        <p:cxnSp>
          <p:nvCxnSpPr>
            <p:cNvPr id="16" name="Line 16">
              <a:extLst>
                <a:ext uri="{FF2B5EF4-FFF2-40B4-BE49-F238E27FC236}">
                  <a16:creationId xmlns:a16="http://schemas.microsoft.com/office/drawing/2014/main" id="{E16EFCC6-A79D-4A2B-9F47-EF8F6D03CFE3}"/>
                </a:ext>
              </a:extLst>
            </p:cNvPr>
            <p:cNvCxnSpPr>
              <a:cxnSpLocks noChangeShapeType="1"/>
            </p:cNvCxnSpPr>
            <p:nvPr/>
          </p:nvCxnSpPr>
          <p:spPr bwMode="auto">
            <a:xfrm>
              <a:off x="1491" y="233"/>
              <a:ext cx="0" cy="564"/>
            </a:xfrm>
            <a:prstGeom prst="line">
              <a:avLst/>
            </a:prstGeom>
            <a:noFill/>
            <a:ln w="12560">
              <a:solidFill>
                <a:srgbClr val="FF0000"/>
              </a:solidFill>
              <a:round/>
              <a:headEnd/>
              <a:tailEnd/>
            </a:ln>
            <a:extLst>
              <a:ext uri="{909E8E84-426E-40DD-AFC4-6F175D3DCCD1}">
                <a14:hiddenFill xmlns:a14="http://schemas.microsoft.com/office/drawing/2010/main">
                  <a:noFill/>
                </a14:hiddenFill>
              </a:ext>
            </a:extLst>
          </p:spPr>
        </p:cxnSp>
        <p:cxnSp>
          <p:nvCxnSpPr>
            <p:cNvPr id="17" name="Line 17">
              <a:extLst>
                <a:ext uri="{FF2B5EF4-FFF2-40B4-BE49-F238E27FC236}">
                  <a16:creationId xmlns:a16="http://schemas.microsoft.com/office/drawing/2014/main" id="{1F1F2870-9DF3-4458-9407-20FF53E4A298}"/>
                </a:ext>
              </a:extLst>
            </p:cNvPr>
            <p:cNvCxnSpPr>
              <a:cxnSpLocks noChangeShapeType="1"/>
            </p:cNvCxnSpPr>
            <p:nvPr/>
          </p:nvCxnSpPr>
          <p:spPr bwMode="auto">
            <a:xfrm>
              <a:off x="1412" y="797"/>
              <a:ext cx="158" cy="0"/>
            </a:xfrm>
            <a:prstGeom prst="line">
              <a:avLst/>
            </a:prstGeom>
            <a:noFill/>
            <a:ln w="12560">
              <a:solidFill>
                <a:srgbClr val="FF0000"/>
              </a:solidFill>
              <a:round/>
              <a:headEnd/>
              <a:tailEnd/>
            </a:ln>
            <a:extLst>
              <a:ext uri="{909E8E84-426E-40DD-AFC4-6F175D3DCCD1}">
                <a14:hiddenFill xmlns:a14="http://schemas.microsoft.com/office/drawing/2010/main">
                  <a:noFill/>
                </a14:hiddenFill>
              </a:ext>
            </a:extLst>
          </p:spPr>
        </p:cxnSp>
        <p:pic>
          <p:nvPicPr>
            <p:cNvPr id="18" name="Picture 17">
              <a:extLst>
                <a:ext uri="{FF2B5EF4-FFF2-40B4-BE49-F238E27FC236}">
                  <a16:creationId xmlns:a16="http://schemas.microsoft.com/office/drawing/2014/main" id="{0F541257-FB21-45E6-B0B3-2325D4F42E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2" y="-499"/>
              <a:ext cx="2783" cy="16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245412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F5D1C44-A3DB-421A-8F88-1FD6CBDDDBC6}"/>
              </a:ext>
            </a:extLst>
          </p:cNvPr>
          <p:cNvSpPr>
            <a:spLocks noGrp="1"/>
          </p:cNvSpPr>
          <p:nvPr>
            <p:ph idx="1"/>
          </p:nvPr>
        </p:nvSpPr>
        <p:spPr/>
        <p:txBody>
          <a:bodyPr/>
          <a:lstStyle/>
          <a:p>
            <a:r>
              <a:rPr lang="en-US" dirty="0"/>
              <a:t>Sympathetic Nervous System</a:t>
            </a:r>
          </a:p>
        </p:txBody>
      </p:sp>
      <p:sp>
        <p:nvSpPr>
          <p:cNvPr id="3" name="Title 2">
            <a:extLst>
              <a:ext uri="{FF2B5EF4-FFF2-40B4-BE49-F238E27FC236}">
                <a16:creationId xmlns:a16="http://schemas.microsoft.com/office/drawing/2014/main" id="{29B95C8C-75F0-40E8-BECA-1FC03D6260D6}"/>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7252453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555DF3C-6221-4474-AC08-7AEF1EC54CAA}"/>
              </a:ext>
            </a:extLst>
          </p:cNvPr>
          <p:cNvGraphicFramePr>
            <a:graphicFrameLocks noGrp="1"/>
          </p:cNvGraphicFramePr>
          <p:nvPr>
            <p:extLst>
              <p:ext uri="{D42A27DB-BD31-4B8C-83A1-F6EECF244321}">
                <p14:modId xmlns:p14="http://schemas.microsoft.com/office/powerpoint/2010/main" val="573372694"/>
              </p:ext>
            </p:extLst>
          </p:nvPr>
        </p:nvGraphicFramePr>
        <p:xfrm>
          <a:off x="838200" y="609600"/>
          <a:ext cx="6810057" cy="4381911"/>
        </p:xfrm>
        <a:graphic>
          <a:graphicData uri="http://schemas.openxmlformats.org/drawingml/2006/table">
            <a:tbl>
              <a:tblPr firstRow="1" firstCol="1" lastRow="1" lastCol="1" bandRow="1" bandCol="1">
                <a:tableStyleId>{5C22544A-7EE6-4342-B048-85BDC9FD1C3A}</a:tableStyleId>
              </a:tblPr>
              <a:tblGrid>
                <a:gridCol w="1090846">
                  <a:extLst>
                    <a:ext uri="{9D8B030D-6E8A-4147-A177-3AD203B41FA5}">
                      <a16:colId xmlns:a16="http://schemas.microsoft.com/office/drawing/2014/main" val="1842595165"/>
                    </a:ext>
                  </a:extLst>
                </a:gridCol>
                <a:gridCol w="802672">
                  <a:extLst>
                    <a:ext uri="{9D8B030D-6E8A-4147-A177-3AD203B41FA5}">
                      <a16:colId xmlns:a16="http://schemas.microsoft.com/office/drawing/2014/main" val="2841745356"/>
                    </a:ext>
                  </a:extLst>
                </a:gridCol>
                <a:gridCol w="1090846">
                  <a:extLst>
                    <a:ext uri="{9D8B030D-6E8A-4147-A177-3AD203B41FA5}">
                      <a16:colId xmlns:a16="http://schemas.microsoft.com/office/drawing/2014/main" val="4012631718"/>
                    </a:ext>
                  </a:extLst>
                </a:gridCol>
                <a:gridCol w="802672">
                  <a:extLst>
                    <a:ext uri="{9D8B030D-6E8A-4147-A177-3AD203B41FA5}">
                      <a16:colId xmlns:a16="http://schemas.microsoft.com/office/drawing/2014/main" val="127834050"/>
                    </a:ext>
                  </a:extLst>
                </a:gridCol>
                <a:gridCol w="1090846">
                  <a:extLst>
                    <a:ext uri="{9D8B030D-6E8A-4147-A177-3AD203B41FA5}">
                      <a16:colId xmlns:a16="http://schemas.microsoft.com/office/drawing/2014/main" val="516581531"/>
                    </a:ext>
                  </a:extLst>
                </a:gridCol>
                <a:gridCol w="759797">
                  <a:extLst>
                    <a:ext uri="{9D8B030D-6E8A-4147-A177-3AD203B41FA5}">
                      <a16:colId xmlns:a16="http://schemas.microsoft.com/office/drawing/2014/main" val="1497140831"/>
                    </a:ext>
                  </a:extLst>
                </a:gridCol>
                <a:gridCol w="1172378">
                  <a:extLst>
                    <a:ext uri="{9D8B030D-6E8A-4147-A177-3AD203B41FA5}">
                      <a16:colId xmlns:a16="http://schemas.microsoft.com/office/drawing/2014/main" val="431056877"/>
                    </a:ext>
                  </a:extLst>
                </a:gridCol>
              </a:tblGrid>
              <a:tr h="813912">
                <a:tc>
                  <a:txBody>
                    <a:bodyPr/>
                    <a:lstStyle/>
                    <a:p>
                      <a:pPr marL="13970" marR="7620" algn="ctr">
                        <a:lnSpc>
                          <a:spcPct val="107000"/>
                        </a:lnSpc>
                        <a:spcBef>
                          <a:spcPts val="65"/>
                        </a:spcBef>
                        <a:spcAft>
                          <a:spcPts val="0"/>
                        </a:spcAft>
                      </a:pPr>
                      <a:r>
                        <a:rPr lang="en-US" sz="1000">
                          <a:effectLst/>
                          <a:latin typeface="Arial Black" panose="020B0A04020102020204" pitchFamily="34" charset="0"/>
                        </a:rPr>
                        <a:t>Overeating</a:t>
                      </a:r>
                      <a:endParaRPr lang="en-US" sz="100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13335" algn="ctr">
                        <a:lnSpc>
                          <a:spcPct val="107000"/>
                        </a:lnSpc>
                        <a:spcBef>
                          <a:spcPts val="65"/>
                        </a:spcBef>
                        <a:spcAft>
                          <a:spcPts val="0"/>
                        </a:spcAft>
                        <a:tabLst>
                          <a:tab pos="598805" algn="l"/>
                        </a:tabLst>
                      </a:pPr>
                      <a:r>
                        <a:rPr lang="en-US" sz="1000" u="sng">
                          <a:effectLst/>
                          <a:uFill>
                            <a:solidFill>
                              <a:srgbClr val="010202"/>
                            </a:solidFill>
                          </a:uFill>
                          <a:latin typeface="Arial Black" panose="020B0A04020102020204" pitchFamily="34" charset="0"/>
                        </a:rPr>
                        <a:t> 	</a:t>
                      </a:r>
                      <a:endParaRPr lang="en-US" sz="100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tc>
                  <a:txBody>
                    <a:bodyPr/>
                    <a:lstStyle/>
                    <a:p>
                      <a:pPr marL="15240" marR="7620" algn="ctr">
                        <a:lnSpc>
                          <a:spcPct val="107000"/>
                        </a:lnSpc>
                        <a:spcBef>
                          <a:spcPts val="65"/>
                        </a:spcBef>
                        <a:spcAft>
                          <a:spcPts val="0"/>
                        </a:spcAft>
                      </a:pPr>
                      <a:r>
                        <a:rPr lang="en-US" sz="1000">
                          <a:effectLst/>
                          <a:latin typeface="Arial Black" panose="020B0A04020102020204" pitchFamily="34" charset="0"/>
                        </a:rPr>
                        <a:t>Chronic thermogenesis</a:t>
                      </a:r>
                      <a:endParaRPr lang="en-US" sz="100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5080" algn="ctr">
                        <a:lnSpc>
                          <a:spcPct val="107000"/>
                        </a:lnSpc>
                        <a:spcBef>
                          <a:spcPts val="65"/>
                        </a:spcBef>
                        <a:spcAft>
                          <a:spcPts val="0"/>
                        </a:spcAft>
                        <a:tabLst>
                          <a:tab pos="606425" algn="l"/>
                        </a:tabLst>
                      </a:pPr>
                      <a:r>
                        <a:rPr lang="en-US" sz="1000" u="dotted">
                          <a:effectLst/>
                          <a:uFill>
                            <a:solidFill>
                              <a:srgbClr val="010202"/>
                            </a:solidFill>
                          </a:uFill>
                          <a:latin typeface="Arial Black" panose="020B0A04020102020204" pitchFamily="34" charset="0"/>
                        </a:rPr>
                        <a:t> 	</a:t>
                      </a:r>
                      <a:endParaRPr lang="en-US" sz="100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tc>
                  <a:txBody>
                    <a:bodyPr/>
                    <a:lstStyle/>
                    <a:p>
                      <a:pPr marL="15240" marR="6350" algn="ctr">
                        <a:lnSpc>
                          <a:spcPct val="107000"/>
                        </a:lnSpc>
                        <a:spcBef>
                          <a:spcPts val="85"/>
                        </a:spcBef>
                        <a:spcAft>
                          <a:spcPts val="0"/>
                        </a:spcAft>
                      </a:pPr>
                      <a:r>
                        <a:rPr lang="en-US" sz="1000">
                          <a:effectLst/>
                          <a:latin typeface="Arial Black" panose="020B0A04020102020204" pitchFamily="34" charset="0"/>
                        </a:rPr>
                        <a:t>IR/hyperinsulinemia</a:t>
                      </a:r>
                      <a:endParaRPr lang="en-US" sz="100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tc>
                  <a:txBody>
                    <a:bodyPr/>
                    <a:lstStyle/>
                    <a:p>
                      <a:pPr marL="26670" marR="0" algn="ctr">
                        <a:lnSpc>
                          <a:spcPct val="107000"/>
                        </a:lnSpc>
                        <a:spcBef>
                          <a:spcPts val="85"/>
                        </a:spcBef>
                        <a:spcAft>
                          <a:spcPts val="0"/>
                        </a:spcAft>
                        <a:tabLst>
                          <a:tab pos="625475" algn="l"/>
                        </a:tabLst>
                      </a:pPr>
                      <a:r>
                        <a:rPr lang="en-US" sz="1000" u="sng">
                          <a:effectLst/>
                          <a:uFill>
                            <a:solidFill>
                              <a:srgbClr val="010202"/>
                            </a:solidFill>
                          </a:uFill>
                          <a:latin typeface="Arial Black" panose="020B0A04020102020204" pitchFamily="34" charset="0"/>
                        </a:rPr>
                        <a:t> 	</a:t>
                      </a:r>
                      <a:endParaRPr lang="en-US" sz="100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tc>
                  <a:txBody>
                    <a:bodyPr/>
                    <a:lstStyle/>
                    <a:p>
                      <a:pPr marL="14605" marR="0" algn="ctr">
                        <a:lnSpc>
                          <a:spcPct val="107000"/>
                        </a:lnSpc>
                        <a:spcBef>
                          <a:spcPts val="65"/>
                        </a:spcBef>
                        <a:spcAft>
                          <a:spcPts val="0"/>
                        </a:spcAft>
                        <a:tabLst>
                          <a:tab pos="175260" algn="l"/>
                          <a:tab pos="1006475" algn="l"/>
                        </a:tabLst>
                      </a:pPr>
                      <a:r>
                        <a:rPr lang="en-US" sz="1000">
                          <a:effectLst/>
                          <a:latin typeface="Arial Black" panose="020B0A04020102020204" pitchFamily="34" charset="0"/>
                        </a:rPr>
                        <a:t> 	SNS</a:t>
                      </a:r>
                      <a:r>
                        <a:rPr lang="en-US" sz="1000" spc="-100">
                          <a:effectLst/>
                          <a:latin typeface="Arial Black" panose="020B0A04020102020204" pitchFamily="34" charset="0"/>
                        </a:rPr>
                        <a:t> </a:t>
                      </a:r>
                      <a:r>
                        <a:rPr lang="en-US" sz="1000">
                          <a:effectLst/>
                          <a:latin typeface="Arial Black" panose="020B0A04020102020204" pitchFamily="34" charset="0"/>
                        </a:rPr>
                        <a:t>overactivity	</a:t>
                      </a:r>
                      <a:endParaRPr lang="en-US" sz="100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881510448"/>
                  </a:ext>
                </a:extLst>
              </a:tr>
              <a:tr h="512029">
                <a:tc>
                  <a:txBody>
                    <a:bodyPr/>
                    <a:lstStyle/>
                    <a:p>
                      <a:pPr marL="75565" marR="70485" algn="ctr">
                        <a:lnSpc>
                          <a:spcPct val="107000"/>
                        </a:lnSpc>
                        <a:spcBef>
                          <a:spcPts val="15"/>
                        </a:spcBef>
                        <a:spcAft>
                          <a:spcPts val="0"/>
                        </a:spcAft>
                      </a:pPr>
                      <a:r>
                        <a:rPr lang="en-US" sz="1000">
                          <a:effectLst/>
                          <a:latin typeface="Arial Black" panose="020B0A04020102020204" pitchFamily="34" charset="0"/>
                        </a:rPr>
                        <a:t>IR</a:t>
                      </a:r>
                      <a:endParaRPr lang="en-US" sz="100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13335" algn="ctr">
                        <a:lnSpc>
                          <a:spcPct val="107000"/>
                        </a:lnSpc>
                        <a:spcBef>
                          <a:spcPts val="15"/>
                        </a:spcBef>
                        <a:spcAft>
                          <a:spcPts val="0"/>
                        </a:spcAft>
                        <a:tabLst>
                          <a:tab pos="598805" algn="l"/>
                        </a:tabLst>
                      </a:pPr>
                      <a:r>
                        <a:rPr lang="en-US" sz="1000" u="sng">
                          <a:effectLst/>
                          <a:uFill>
                            <a:solidFill>
                              <a:srgbClr val="010202"/>
                            </a:solidFill>
                          </a:uFill>
                          <a:latin typeface="Arial Black" panose="020B0A04020102020204" pitchFamily="34" charset="0"/>
                        </a:rPr>
                        <a:t> 	</a:t>
                      </a:r>
                      <a:endParaRPr lang="en-US" sz="100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tc>
                  <a:txBody>
                    <a:bodyPr/>
                    <a:lstStyle/>
                    <a:p>
                      <a:pPr marL="75565" marR="67945" algn="ctr">
                        <a:lnSpc>
                          <a:spcPct val="107000"/>
                        </a:lnSpc>
                        <a:spcBef>
                          <a:spcPts val="15"/>
                        </a:spcBef>
                        <a:spcAft>
                          <a:spcPts val="0"/>
                        </a:spcAft>
                      </a:pPr>
                      <a:r>
                        <a:rPr lang="en-US" sz="1000">
                          <a:effectLst/>
                          <a:latin typeface="Arial Black" panose="020B0A04020102020204" pitchFamily="34" charset="0"/>
                        </a:rPr>
                        <a:t>Hyperinsulinemia</a:t>
                      </a:r>
                      <a:endParaRPr lang="en-US" sz="100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5080" algn="ctr">
                        <a:lnSpc>
                          <a:spcPct val="107000"/>
                        </a:lnSpc>
                        <a:spcBef>
                          <a:spcPts val="15"/>
                        </a:spcBef>
                        <a:spcAft>
                          <a:spcPts val="0"/>
                        </a:spcAft>
                        <a:tabLst>
                          <a:tab pos="606425" algn="l"/>
                        </a:tabLst>
                      </a:pPr>
                      <a:r>
                        <a:rPr lang="en-US" sz="1000" u="dotted">
                          <a:effectLst/>
                          <a:uFill>
                            <a:solidFill>
                              <a:srgbClr val="010202"/>
                            </a:solidFill>
                          </a:uFill>
                          <a:latin typeface="Arial Black" panose="020B0A04020102020204" pitchFamily="34" charset="0"/>
                        </a:rPr>
                        <a:t> 	</a:t>
                      </a:r>
                      <a:endParaRPr lang="en-US" sz="100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tc>
                  <a:txBody>
                    <a:bodyPr/>
                    <a:lstStyle/>
                    <a:p>
                      <a:pPr marL="75565" marR="67945" algn="ctr">
                        <a:lnSpc>
                          <a:spcPct val="107000"/>
                        </a:lnSpc>
                        <a:spcBef>
                          <a:spcPts val="15"/>
                        </a:spcBef>
                        <a:spcAft>
                          <a:spcPts val="0"/>
                        </a:spcAft>
                      </a:pPr>
                      <a:r>
                        <a:rPr lang="en-US" sz="1000">
                          <a:effectLst/>
                          <a:latin typeface="Arial Black" panose="020B0A04020102020204" pitchFamily="34" charset="0"/>
                        </a:rPr>
                        <a:t>↑ NPY activity</a:t>
                      </a:r>
                      <a:endParaRPr lang="en-US" sz="100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tc>
                  <a:txBody>
                    <a:bodyPr/>
                    <a:lstStyle/>
                    <a:p>
                      <a:pPr marL="23495" marR="0" algn="ctr">
                        <a:lnSpc>
                          <a:spcPct val="107000"/>
                        </a:lnSpc>
                        <a:spcBef>
                          <a:spcPts val="15"/>
                        </a:spcBef>
                        <a:spcAft>
                          <a:spcPts val="0"/>
                        </a:spcAft>
                        <a:tabLst>
                          <a:tab pos="622300" algn="l"/>
                        </a:tabLst>
                      </a:pPr>
                      <a:r>
                        <a:rPr lang="en-US" sz="1000" u="sng">
                          <a:effectLst/>
                          <a:uFill>
                            <a:solidFill>
                              <a:srgbClr val="010202"/>
                            </a:solidFill>
                          </a:uFill>
                          <a:latin typeface="Arial Black" panose="020B0A04020102020204" pitchFamily="34" charset="0"/>
                        </a:rPr>
                        <a:t> 	</a:t>
                      </a:r>
                      <a:endParaRPr lang="en-US" sz="100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tc>
                  <a:txBody>
                    <a:bodyPr/>
                    <a:lstStyle/>
                    <a:p>
                      <a:pPr marL="14605" marR="0" algn="ctr">
                        <a:lnSpc>
                          <a:spcPct val="107000"/>
                        </a:lnSpc>
                        <a:spcBef>
                          <a:spcPts val="15"/>
                        </a:spcBef>
                        <a:spcAft>
                          <a:spcPts val="0"/>
                        </a:spcAft>
                        <a:tabLst>
                          <a:tab pos="175260" algn="l"/>
                          <a:tab pos="1006475" algn="l"/>
                        </a:tabLst>
                      </a:pPr>
                      <a:r>
                        <a:rPr lang="en-US" sz="1000">
                          <a:effectLst/>
                          <a:latin typeface="Arial Black" panose="020B0A04020102020204" pitchFamily="34" charset="0"/>
                        </a:rPr>
                        <a:t> 	SNS</a:t>
                      </a:r>
                      <a:r>
                        <a:rPr lang="en-US" sz="1000" spc="-100">
                          <a:effectLst/>
                          <a:latin typeface="Arial Black" panose="020B0A04020102020204" pitchFamily="34" charset="0"/>
                        </a:rPr>
                        <a:t> </a:t>
                      </a:r>
                      <a:r>
                        <a:rPr lang="en-US" sz="1000">
                          <a:effectLst/>
                          <a:latin typeface="Arial Black" panose="020B0A04020102020204" pitchFamily="34" charset="0"/>
                        </a:rPr>
                        <a:t>overactivity	</a:t>
                      </a:r>
                      <a:endParaRPr lang="en-US" sz="100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226665297"/>
                  </a:ext>
                </a:extLst>
              </a:tr>
              <a:tr h="454943">
                <a:tc>
                  <a:txBody>
                    <a:bodyPr/>
                    <a:lstStyle/>
                    <a:p>
                      <a:pPr marL="0" marR="0">
                        <a:lnSpc>
                          <a:spcPct val="107000"/>
                        </a:lnSpc>
                        <a:spcBef>
                          <a:spcPts val="0"/>
                        </a:spcBef>
                        <a:spcAft>
                          <a:spcPts val="0"/>
                        </a:spcAft>
                      </a:pPr>
                      <a:r>
                        <a:rPr lang="en-US" sz="1000">
                          <a:effectLst/>
                          <a:latin typeface="Arial Black" panose="020B0A04020102020204" pitchFamily="34" charset="0"/>
                        </a:rPr>
                        <a:t> </a:t>
                      </a:r>
                      <a:endParaRPr lang="en-US" sz="100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000">
                          <a:effectLst/>
                          <a:latin typeface="Arial Black" panose="020B0A04020102020204" pitchFamily="34" charset="0"/>
                        </a:rPr>
                        <a:t> </a:t>
                      </a:r>
                      <a:endParaRPr lang="en-US" sz="100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000">
                          <a:effectLst/>
                          <a:latin typeface="Arial Black" panose="020B0A04020102020204" pitchFamily="34" charset="0"/>
                        </a:rPr>
                        <a:t> </a:t>
                      </a:r>
                      <a:endParaRPr lang="en-US" sz="100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000">
                          <a:effectLst/>
                          <a:latin typeface="Arial Black" panose="020B0A04020102020204" pitchFamily="34" charset="0"/>
                        </a:rPr>
                        <a:t> </a:t>
                      </a:r>
                      <a:endParaRPr lang="en-US" sz="100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000">
                          <a:effectLst/>
                          <a:latin typeface="Arial Black" panose="020B0A04020102020204" pitchFamily="34" charset="0"/>
                        </a:rPr>
                        <a:t> </a:t>
                      </a:r>
                      <a:endParaRPr lang="en-US" sz="100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000">
                          <a:effectLst/>
                          <a:latin typeface="Arial Black" panose="020B0A04020102020204" pitchFamily="34" charset="0"/>
                        </a:rPr>
                        <a:t> </a:t>
                      </a:r>
                      <a:endParaRPr lang="en-US" sz="100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000">
                          <a:effectLst/>
                          <a:latin typeface="Arial Black" panose="020B0A04020102020204" pitchFamily="34" charset="0"/>
                        </a:rPr>
                        <a:t> </a:t>
                      </a:r>
                      <a:endParaRPr lang="en-US" sz="100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39485833"/>
                  </a:ext>
                </a:extLst>
              </a:tr>
              <a:tr h="512029">
                <a:tc>
                  <a:txBody>
                    <a:bodyPr/>
                    <a:lstStyle/>
                    <a:p>
                      <a:pPr marL="75565" marR="71120" algn="ctr">
                        <a:lnSpc>
                          <a:spcPct val="107000"/>
                        </a:lnSpc>
                        <a:spcBef>
                          <a:spcPts val="20"/>
                        </a:spcBef>
                        <a:spcAft>
                          <a:spcPts val="0"/>
                        </a:spcAft>
                      </a:pPr>
                      <a:r>
                        <a:rPr lang="en-US" sz="1000">
                          <a:effectLst/>
                          <a:latin typeface="Arial Black" panose="020B0A04020102020204" pitchFamily="34" charset="0"/>
                        </a:rPr>
                        <a:t>Visceral adiposity</a:t>
                      </a:r>
                      <a:endParaRPr lang="en-US" sz="100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13335" algn="ctr">
                        <a:lnSpc>
                          <a:spcPct val="107000"/>
                        </a:lnSpc>
                        <a:spcBef>
                          <a:spcPts val="80"/>
                        </a:spcBef>
                        <a:spcAft>
                          <a:spcPts val="0"/>
                        </a:spcAft>
                        <a:tabLst>
                          <a:tab pos="598805" algn="l"/>
                        </a:tabLst>
                      </a:pPr>
                      <a:r>
                        <a:rPr lang="en-US" sz="1000" u="sng">
                          <a:effectLst/>
                          <a:uFill>
                            <a:solidFill>
                              <a:srgbClr val="010202"/>
                            </a:solidFill>
                          </a:uFill>
                          <a:latin typeface="Arial Black" panose="020B0A04020102020204" pitchFamily="34" charset="0"/>
                        </a:rPr>
                        <a:t> 	</a:t>
                      </a:r>
                      <a:endParaRPr lang="en-US" sz="100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tc>
                  <a:txBody>
                    <a:bodyPr/>
                    <a:lstStyle/>
                    <a:p>
                      <a:pPr marL="75565" marR="67945" algn="ctr">
                        <a:lnSpc>
                          <a:spcPct val="107000"/>
                        </a:lnSpc>
                        <a:spcBef>
                          <a:spcPts val="15"/>
                        </a:spcBef>
                        <a:spcAft>
                          <a:spcPts val="0"/>
                        </a:spcAft>
                      </a:pPr>
                      <a:r>
                        <a:rPr lang="en-US" sz="1000">
                          <a:effectLst/>
                          <a:latin typeface="Arial Black" panose="020B0A04020102020204" pitchFamily="34" charset="0"/>
                        </a:rPr>
                        <a:t>↑ Leptin</a:t>
                      </a:r>
                      <a:endParaRPr lang="en-US" sz="100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5080" algn="ctr">
                        <a:lnSpc>
                          <a:spcPct val="107000"/>
                        </a:lnSpc>
                        <a:spcBef>
                          <a:spcPts val="15"/>
                        </a:spcBef>
                        <a:spcAft>
                          <a:spcPts val="0"/>
                        </a:spcAft>
                        <a:tabLst>
                          <a:tab pos="606425" algn="l"/>
                        </a:tabLst>
                      </a:pPr>
                      <a:r>
                        <a:rPr lang="en-US" sz="1000" u="dotted">
                          <a:effectLst/>
                          <a:uFill>
                            <a:solidFill>
                              <a:srgbClr val="010202"/>
                            </a:solidFill>
                          </a:uFill>
                          <a:latin typeface="Arial Black" panose="020B0A04020102020204" pitchFamily="34" charset="0"/>
                        </a:rPr>
                        <a:t> 	</a:t>
                      </a:r>
                      <a:endParaRPr lang="en-US" sz="100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tc>
                  <a:txBody>
                    <a:bodyPr/>
                    <a:lstStyle/>
                    <a:p>
                      <a:pPr marL="75565" marR="66675" algn="ctr">
                        <a:lnSpc>
                          <a:spcPct val="107000"/>
                        </a:lnSpc>
                        <a:spcBef>
                          <a:spcPts val="15"/>
                        </a:spcBef>
                        <a:spcAft>
                          <a:spcPts val="0"/>
                        </a:spcAft>
                      </a:pPr>
                      <a:r>
                        <a:rPr lang="en-US" sz="1000">
                          <a:effectLst/>
                          <a:latin typeface="Arial Black" panose="020B0A04020102020204" pitchFamily="34" charset="0"/>
                        </a:rPr>
                        <a:t>Leptin resistance</a:t>
                      </a:r>
                      <a:endParaRPr lang="en-US" sz="100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tc>
                  <a:txBody>
                    <a:bodyPr/>
                    <a:lstStyle/>
                    <a:p>
                      <a:pPr marL="23495" marR="0" algn="ctr">
                        <a:lnSpc>
                          <a:spcPct val="107000"/>
                        </a:lnSpc>
                        <a:spcBef>
                          <a:spcPts val="15"/>
                        </a:spcBef>
                        <a:spcAft>
                          <a:spcPts val="0"/>
                        </a:spcAft>
                        <a:tabLst>
                          <a:tab pos="622300" algn="l"/>
                        </a:tabLst>
                      </a:pPr>
                      <a:r>
                        <a:rPr lang="en-US" sz="1000" u="sng">
                          <a:effectLst/>
                          <a:uFill>
                            <a:solidFill>
                              <a:srgbClr val="010202"/>
                            </a:solidFill>
                          </a:uFill>
                          <a:latin typeface="Arial Black" panose="020B0A04020102020204" pitchFamily="34" charset="0"/>
                        </a:rPr>
                        <a:t> 	</a:t>
                      </a:r>
                      <a:endParaRPr lang="en-US" sz="100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tc>
                  <a:txBody>
                    <a:bodyPr/>
                    <a:lstStyle/>
                    <a:p>
                      <a:pPr marL="14605" marR="0" algn="ctr">
                        <a:lnSpc>
                          <a:spcPct val="107000"/>
                        </a:lnSpc>
                        <a:spcBef>
                          <a:spcPts val="165"/>
                        </a:spcBef>
                        <a:spcAft>
                          <a:spcPts val="0"/>
                        </a:spcAft>
                        <a:tabLst>
                          <a:tab pos="175260" algn="l"/>
                          <a:tab pos="1006475" algn="l"/>
                        </a:tabLst>
                      </a:pPr>
                      <a:r>
                        <a:rPr lang="en-US" sz="1000">
                          <a:effectLst/>
                          <a:latin typeface="Arial Black" panose="020B0A04020102020204" pitchFamily="34" charset="0"/>
                        </a:rPr>
                        <a:t> 	SNS</a:t>
                      </a:r>
                      <a:r>
                        <a:rPr lang="en-US" sz="1000" spc="-100">
                          <a:effectLst/>
                          <a:latin typeface="Arial Black" panose="020B0A04020102020204" pitchFamily="34" charset="0"/>
                        </a:rPr>
                        <a:t> </a:t>
                      </a:r>
                      <a:r>
                        <a:rPr lang="en-US" sz="1000">
                          <a:effectLst/>
                          <a:latin typeface="Arial Black" panose="020B0A04020102020204" pitchFamily="34" charset="0"/>
                        </a:rPr>
                        <a:t>overactivity	</a:t>
                      </a:r>
                      <a:endParaRPr lang="en-US" sz="100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365830922"/>
                  </a:ext>
                </a:extLst>
              </a:tr>
              <a:tr h="452450">
                <a:tc>
                  <a:txBody>
                    <a:bodyPr/>
                    <a:lstStyle/>
                    <a:p>
                      <a:pPr marL="0" marR="0">
                        <a:lnSpc>
                          <a:spcPct val="107000"/>
                        </a:lnSpc>
                        <a:spcBef>
                          <a:spcPts val="0"/>
                        </a:spcBef>
                        <a:spcAft>
                          <a:spcPts val="0"/>
                        </a:spcAft>
                      </a:pPr>
                      <a:r>
                        <a:rPr lang="en-US" sz="1000">
                          <a:effectLst/>
                          <a:latin typeface="Arial Black" panose="020B0A04020102020204" pitchFamily="34" charset="0"/>
                        </a:rPr>
                        <a:t> </a:t>
                      </a:r>
                      <a:endParaRPr lang="en-US" sz="100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000">
                          <a:effectLst/>
                          <a:latin typeface="Arial Black" panose="020B0A04020102020204" pitchFamily="34" charset="0"/>
                        </a:rPr>
                        <a:t> </a:t>
                      </a:r>
                      <a:endParaRPr lang="en-US" sz="100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000">
                          <a:effectLst/>
                          <a:latin typeface="Arial Black" panose="020B0A04020102020204" pitchFamily="34" charset="0"/>
                        </a:rPr>
                        <a:t> </a:t>
                      </a:r>
                      <a:endParaRPr lang="en-US" sz="100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000">
                          <a:effectLst/>
                          <a:latin typeface="Arial Black" panose="020B0A04020102020204" pitchFamily="34" charset="0"/>
                        </a:rPr>
                        <a:t> </a:t>
                      </a:r>
                      <a:endParaRPr lang="en-US" sz="100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000">
                          <a:effectLst/>
                          <a:latin typeface="Arial Black" panose="020B0A04020102020204" pitchFamily="34" charset="0"/>
                        </a:rPr>
                        <a:t> </a:t>
                      </a:r>
                      <a:endParaRPr lang="en-US" sz="100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000">
                          <a:effectLst/>
                          <a:latin typeface="Arial Black" panose="020B0A04020102020204" pitchFamily="34" charset="0"/>
                        </a:rPr>
                        <a:t> </a:t>
                      </a:r>
                      <a:endParaRPr lang="en-US" sz="100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000">
                          <a:effectLst/>
                          <a:latin typeface="Arial Black" panose="020B0A04020102020204" pitchFamily="34" charset="0"/>
                        </a:rPr>
                        <a:t> </a:t>
                      </a:r>
                      <a:endParaRPr lang="en-US" sz="100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261033196"/>
                  </a:ext>
                </a:extLst>
              </a:tr>
              <a:tr h="512029">
                <a:tc>
                  <a:txBody>
                    <a:bodyPr/>
                    <a:lstStyle/>
                    <a:p>
                      <a:pPr marL="75565" marR="69850" algn="ctr">
                        <a:lnSpc>
                          <a:spcPct val="107000"/>
                        </a:lnSpc>
                        <a:spcBef>
                          <a:spcPts val="20"/>
                        </a:spcBef>
                        <a:spcAft>
                          <a:spcPts val="0"/>
                        </a:spcAft>
                      </a:pPr>
                      <a:r>
                        <a:rPr lang="en-US" sz="1000">
                          <a:effectLst/>
                          <a:latin typeface="Arial Black" panose="020B0A04020102020204" pitchFamily="34" charset="0"/>
                        </a:rPr>
                        <a:t>Chronic stress</a:t>
                      </a:r>
                      <a:endParaRPr lang="en-US" sz="100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13335" algn="ctr">
                        <a:lnSpc>
                          <a:spcPct val="107000"/>
                        </a:lnSpc>
                        <a:spcBef>
                          <a:spcPts val="80"/>
                        </a:spcBef>
                        <a:spcAft>
                          <a:spcPts val="0"/>
                        </a:spcAft>
                        <a:tabLst>
                          <a:tab pos="598805" algn="l"/>
                        </a:tabLst>
                      </a:pPr>
                      <a:r>
                        <a:rPr lang="en-US" sz="1000" u="sng">
                          <a:effectLst/>
                          <a:uFill>
                            <a:solidFill>
                              <a:srgbClr val="010202"/>
                            </a:solidFill>
                          </a:uFill>
                          <a:latin typeface="Arial Black" panose="020B0A04020102020204" pitchFamily="34" charset="0"/>
                        </a:rPr>
                        <a:t> 	</a:t>
                      </a:r>
                      <a:endParaRPr lang="en-US" sz="100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tc>
                  <a:txBody>
                    <a:bodyPr/>
                    <a:lstStyle/>
                    <a:p>
                      <a:pPr marL="75565" marR="67945" algn="ctr">
                        <a:lnSpc>
                          <a:spcPct val="107000"/>
                        </a:lnSpc>
                        <a:spcBef>
                          <a:spcPts val="20"/>
                        </a:spcBef>
                        <a:spcAft>
                          <a:spcPts val="0"/>
                        </a:spcAft>
                      </a:pPr>
                      <a:r>
                        <a:rPr lang="en-US" sz="1000">
                          <a:effectLst/>
                          <a:latin typeface="Arial Black" panose="020B0A04020102020204" pitchFamily="34" charset="0"/>
                        </a:rPr>
                        <a:t>↑ Glucocorticoids</a:t>
                      </a:r>
                      <a:endParaRPr lang="en-US" sz="100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5080" algn="ctr">
                        <a:lnSpc>
                          <a:spcPct val="107000"/>
                        </a:lnSpc>
                        <a:spcBef>
                          <a:spcPts val="80"/>
                        </a:spcBef>
                        <a:spcAft>
                          <a:spcPts val="0"/>
                        </a:spcAft>
                        <a:tabLst>
                          <a:tab pos="606425" algn="l"/>
                        </a:tabLst>
                      </a:pPr>
                      <a:r>
                        <a:rPr lang="en-US" sz="1000" u="dotted">
                          <a:effectLst/>
                          <a:uFill>
                            <a:solidFill>
                              <a:srgbClr val="010202"/>
                            </a:solidFill>
                          </a:uFill>
                          <a:latin typeface="Arial Black" panose="020B0A04020102020204" pitchFamily="34" charset="0"/>
                        </a:rPr>
                        <a:t> 	</a:t>
                      </a:r>
                      <a:endParaRPr lang="en-US" sz="100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tc>
                  <a:txBody>
                    <a:bodyPr/>
                    <a:lstStyle/>
                    <a:p>
                      <a:pPr marL="75565" marR="66675" algn="ctr">
                        <a:lnSpc>
                          <a:spcPct val="107000"/>
                        </a:lnSpc>
                        <a:spcBef>
                          <a:spcPts val="15"/>
                        </a:spcBef>
                        <a:spcAft>
                          <a:spcPts val="0"/>
                        </a:spcAft>
                      </a:pPr>
                      <a:r>
                        <a:rPr lang="en-US" sz="1000">
                          <a:effectLst/>
                          <a:latin typeface="Arial Black" panose="020B0A04020102020204" pitchFamily="34" charset="0"/>
                        </a:rPr>
                        <a:t>↑ HPA axis</a:t>
                      </a:r>
                      <a:endParaRPr lang="en-US" sz="100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tc>
                  <a:txBody>
                    <a:bodyPr/>
                    <a:lstStyle/>
                    <a:p>
                      <a:pPr marL="23495" marR="0" algn="ctr">
                        <a:lnSpc>
                          <a:spcPct val="107000"/>
                        </a:lnSpc>
                        <a:spcBef>
                          <a:spcPts val="15"/>
                        </a:spcBef>
                        <a:spcAft>
                          <a:spcPts val="0"/>
                        </a:spcAft>
                        <a:tabLst>
                          <a:tab pos="622300" algn="l"/>
                        </a:tabLst>
                      </a:pPr>
                      <a:r>
                        <a:rPr lang="en-US" sz="1000" u="sng">
                          <a:effectLst/>
                          <a:uFill>
                            <a:solidFill>
                              <a:srgbClr val="010202"/>
                            </a:solidFill>
                          </a:uFill>
                          <a:latin typeface="Arial Black" panose="020B0A04020102020204" pitchFamily="34" charset="0"/>
                        </a:rPr>
                        <a:t> 	</a:t>
                      </a:r>
                      <a:endParaRPr lang="en-US" sz="100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tc>
                  <a:txBody>
                    <a:bodyPr/>
                    <a:lstStyle/>
                    <a:p>
                      <a:pPr marL="14605" marR="0" algn="ctr">
                        <a:lnSpc>
                          <a:spcPct val="107000"/>
                        </a:lnSpc>
                        <a:spcBef>
                          <a:spcPts val="165"/>
                        </a:spcBef>
                        <a:spcAft>
                          <a:spcPts val="0"/>
                        </a:spcAft>
                        <a:tabLst>
                          <a:tab pos="175260" algn="l"/>
                          <a:tab pos="1006475" algn="l"/>
                        </a:tabLst>
                      </a:pPr>
                      <a:r>
                        <a:rPr lang="en-US" sz="1000">
                          <a:effectLst/>
                          <a:latin typeface="Arial Black" panose="020B0A04020102020204" pitchFamily="34" charset="0"/>
                        </a:rPr>
                        <a:t> 	SNS</a:t>
                      </a:r>
                      <a:r>
                        <a:rPr lang="en-US" sz="1000" spc="-100">
                          <a:effectLst/>
                          <a:latin typeface="Arial Black" panose="020B0A04020102020204" pitchFamily="34" charset="0"/>
                        </a:rPr>
                        <a:t> </a:t>
                      </a:r>
                      <a:r>
                        <a:rPr lang="en-US" sz="1000">
                          <a:effectLst/>
                          <a:latin typeface="Arial Black" panose="020B0A04020102020204" pitchFamily="34" charset="0"/>
                        </a:rPr>
                        <a:t>overactivity	</a:t>
                      </a:r>
                      <a:endParaRPr lang="en-US" sz="100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548353297"/>
                  </a:ext>
                </a:extLst>
              </a:tr>
              <a:tr h="452450">
                <a:tc>
                  <a:txBody>
                    <a:bodyPr/>
                    <a:lstStyle/>
                    <a:p>
                      <a:pPr marL="0" marR="0">
                        <a:lnSpc>
                          <a:spcPct val="107000"/>
                        </a:lnSpc>
                        <a:spcBef>
                          <a:spcPts val="0"/>
                        </a:spcBef>
                        <a:spcAft>
                          <a:spcPts val="0"/>
                        </a:spcAft>
                      </a:pPr>
                      <a:r>
                        <a:rPr lang="en-US" sz="1000">
                          <a:effectLst/>
                          <a:latin typeface="Arial Black" panose="020B0A04020102020204" pitchFamily="34" charset="0"/>
                        </a:rPr>
                        <a:t> </a:t>
                      </a:r>
                      <a:endParaRPr lang="en-US" sz="100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000">
                          <a:effectLst/>
                          <a:latin typeface="Arial Black" panose="020B0A04020102020204" pitchFamily="34" charset="0"/>
                        </a:rPr>
                        <a:t> </a:t>
                      </a:r>
                      <a:endParaRPr lang="en-US" sz="100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000">
                          <a:effectLst/>
                          <a:latin typeface="Arial Black" panose="020B0A04020102020204" pitchFamily="34" charset="0"/>
                        </a:rPr>
                        <a:t> </a:t>
                      </a:r>
                      <a:endParaRPr lang="en-US" sz="100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000">
                          <a:effectLst/>
                          <a:latin typeface="Arial Black" panose="020B0A04020102020204" pitchFamily="34" charset="0"/>
                        </a:rPr>
                        <a:t> </a:t>
                      </a:r>
                      <a:endParaRPr lang="en-US" sz="100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000">
                          <a:effectLst/>
                          <a:latin typeface="Arial Black" panose="020B0A04020102020204" pitchFamily="34" charset="0"/>
                        </a:rPr>
                        <a:t> </a:t>
                      </a:r>
                      <a:endParaRPr lang="en-US" sz="100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000">
                          <a:effectLst/>
                          <a:latin typeface="Arial Black" panose="020B0A04020102020204" pitchFamily="34" charset="0"/>
                        </a:rPr>
                        <a:t> </a:t>
                      </a:r>
                      <a:endParaRPr lang="en-US" sz="100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000">
                          <a:effectLst/>
                          <a:latin typeface="Arial Black" panose="020B0A04020102020204" pitchFamily="34" charset="0"/>
                        </a:rPr>
                        <a:t> </a:t>
                      </a:r>
                      <a:endParaRPr lang="en-US" sz="100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964881454"/>
                  </a:ext>
                </a:extLst>
              </a:tr>
              <a:tr h="672069">
                <a:tc>
                  <a:txBody>
                    <a:bodyPr/>
                    <a:lstStyle/>
                    <a:p>
                      <a:pPr marL="0" marR="0">
                        <a:lnSpc>
                          <a:spcPct val="107000"/>
                        </a:lnSpc>
                        <a:spcBef>
                          <a:spcPts val="25"/>
                        </a:spcBef>
                        <a:spcAft>
                          <a:spcPts val="0"/>
                        </a:spcAft>
                      </a:pPr>
                      <a:r>
                        <a:rPr lang="en-US" sz="1000">
                          <a:effectLst/>
                          <a:latin typeface="Arial Black" panose="020B0A04020102020204" pitchFamily="34" charset="0"/>
                        </a:rPr>
                        <a:t> </a:t>
                      </a:r>
                    </a:p>
                    <a:p>
                      <a:pPr marL="13335" marR="7620" algn="ctr">
                        <a:lnSpc>
                          <a:spcPct val="107000"/>
                        </a:lnSpc>
                        <a:spcBef>
                          <a:spcPts val="5"/>
                        </a:spcBef>
                        <a:spcAft>
                          <a:spcPts val="0"/>
                        </a:spcAft>
                      </a:pPr>
                      <a:r>
                        <a:rPr lang="en-US" sz="1000">
                          <a:effectLst/>
                          <a:latin typeface="Arial Black" panose="020B0A04020102020204" pitchFamily="34" charset="0"/>
                        </a:rPr>
                        <a:t>Arterial stiffness</a:t>
                      </a:r>
                      <a:endParaRPr lang="en-US" sz="100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13335" algn="ctr">
                        <a:lnSpc>
                          <a:spcPts val="1055"/>
                        </a:lnSpc>
                        <a:spcBef>
                          <a:spcPts val="0"/>
                        </a:spcBef>
                        <a:spcAft>
                          <a:spcPts val="0"/>
                        </a:spcAft>
                        <a:tabLst>
                          <a:tab pos="598805" algn="l"/>
                        </a:tabLst>
                      </a:pPr>
                      <a:r>
                        <a:rPr lang="en-US" sz="1000" u="sng">
                          <a:effectLst/>
                          <a:uFill>
                            <a:solidFill>
                              <a:srgbClr val="010202"/>
                            </a:solidFill>
                          </a:uFill>
                          <a:latin typeface="Arial Black" panose="020B0A04020102020204" pitchFamily="34" charset="0"/>
                        </a:rPr>
                        <a:t> 	</a:t>
                      </a:r>
                      <a:endParaRPr lang="en-US" sz="100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tc>
                  <a:txBody>
                    <a:bodyPr/>
                    <a:lstStyle/>
                    <a:p>
                      <a:pPr marL="15240" marR="7620" algn="ctr">
                        <a:lnSpc>
                          <a:spcPts val="990"/>
                        </a:lnSpc>
                        <a:spcBef>
                          <a:spcPts val="0"/>
                        </a:spcBef>
                        <a:spcAft>
                          <a:spcPts val="0"/>
                        </a:spcAft>
                      </a:pPr>
                      <a:r>
                        <a:rPr lang="en-US" sz="1000">
                          <a:effectLst/>
                          <a:latin typeface="Arial Black" panose="020B0A04020102020204" pitchFamily="34" charset="0"/>
                        </a:rPr>
                        <a:t>↓ Arterial baroreflex</a:t>
                      </a:r>
                      <a:endParaRPr lang="en-US" sz="100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5080" algn="ctr">
                        <a:lnSpc>
                          <a:spcPts val="990"/>
                        </a:lnSpc>
                        <a:spcBef>
                          <a:spcPts val="0"/>
                        </a:spcBef>
                        <a:spcAft>
                          <a:spcPts val="0"/>
                        </a:spcAft>
                        <a:tabLst>
                          <a:tab pos="606425" algn="l"/>
                        </a:tabLst>
                      </a:pPr>
                      <a:r>
                        <a:rPr lang="en-US" sz="1000" u="dotted">
                          <a:effectLst/>
                          <a:uFill>
                            <a:solidFill>
                              <a:srgbClr val="010202"/>
                            </a:solidFill>
                          </a:uFill>
                          <a:latin typeface="Arial Black" panose="020B0A04020102020204" pitchFamily="34" charset="0"/>
                        </a:rPr>
                        <a:t> 	</a:t>
                      </a:r>
                      <a:endParaRPr lang="en-US" sz="100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tc>
                  <a:txBody>
                    <a:bodyPr/>
                    <a:lstStyle/>
                    <a:p>
                      <a:pPr marL="15240" marR="6350" algn="ctr">
                        <a:lnSpc>
                          <a:spcPts val="990"/>
                        </a:lnSpc>
                        <a:spcBef>
                          <a:spcPts val="0"/>
                        </a:spcBef>
                        <a:spcAft>
                          <a:spcPts val="0"/>
                        </a:spcAft>
                      </a:pPr>
                      <a:r>
                        <a:rPr lang="en-US" sz="1000">
                          <a:effectLst/>
                          <a:latin typeface="Arial Black" panose="020B0A04020102020204" pitchFamily="34" charset="0"/>
                        </a:rPr>
                        <a:t>↑ Arterial pressure</a:t>
                      </a:r>
                      <a:endParaRPr lang="en-US" sz="100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tc>
                  <a:txBody>
                    <a:bodyPr/>
                    <a:lstStyle/>
                    <a:p>
                      <a:pPr marL="26670" marR="0" algn="ctr">
                        <a:lnSpc>
                          <a:spcPts val="990"/>
                        </a:lnSpc>
                        <a:spcBef>
                          <a:spcPts val="0"/>
                        </a:spcBef>
                        <a:spcAft>
                          <a:spcPts val="0"/>
                        </a:spcAft>
                        <a:tabLst>
                          <a:tab pos="625475" algn="l"/>
                        </a:tabLst>
                      </a:pPr>
                      <a:r>
                        <a:rPr lang="en-US" sz="1000" u="sng">
                          <a:effectLst/>
                          <a:uFill>
                            <a:solidFill>
                              <a:srgbClr val="010202"/>
                            </a:solidFill>
                          </a:uFill>
                          <a:latin typeface="Arial Black" panose="020B0A04020102020204" pitchFamily="34" charset="0"/>
                        </a:rPr>
                        <a:t> 	</a:t>
                      </a:r>
                      <a:endParaRPr lang="en-US" sz="100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tc>
                  <a:txBody>
                    <a:bodyPr/>
                    <a:lstStyle/>
                    <a:p>
                      <a:pPr marL="14605" marR="0" algn="ctr">
                        <a:lnSpc>
                          <a:spcPts val="1075"/>
                        </a:lnSpc>
                        <a:spcBef>
                          <a:spcPts val="60"/>
                        </a:spcBef>
                        <a:spcAft>
                          <a:spcPts val="0"/>
                        </a:spcAft>
                        <a:tabLst>
                          <a:tab pos="175260" algn="l"/>
                          <a:tab pos="1006475" algn="l"/>
                        </a:tabLst>
                      </a:pPr>
                      <a:r>
                        <a:rPr lang="en-US" sz="1000" dirty="0">
                          <a:effectLst/>
                          <a:latin typeface="Arial Black" panose="020B0A04020102020204" pitchFamily="34" charset="0"/>
                        </a:rPr>
                        <a:t> 	SNS</a:t>
                      </a:r>
                      <a:r>
                        <a:rPr lang="en-US" sz="1000" spc="-100" dirty="0">
                          <a:effectLst/>
                          <a:latin typeface="Arial Black" panose="020B0A04020102020204" pitchFamily="34" charset="0"/>
                        </a:rPr>
                        <a:t> </a:t>
                      </a:r>
                      <a:r>
                        <a:rPr lang="en-US" sz="1000" dirty="0">
                          <a:effectLst/>
                          <a:latin typeface="Arial Black" panose="020B0A04020102020204" pitchFamily="34" charset="0"/>
                        </a:rPr>
                        <a:t>overactivity	</a:t>
                      </a:r>
                      <a:endParaRPr lang="en-US" sz="1000" dirty="0">
                        <a:effectLst/>
                        <a:latin typeface="Arial Black" panose="020B0A0402010202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613308255"/>
                  </a:ext>
                </a:extLst>
              </a:tr>
            </a:tbl>
          </a:graphicData>
        </a:graphic>
      </p:graphicFrame>
      <p:sp>
        <p:nvSpPr>
          <p:cNvPr id="3" name="Rectangle 1">
            <a:extLst>
              <a:ext uri="{FF2B5EF4-FFF2-40B4-BE49-F238E27FC236}">
                <a16:creationId xmlns:a16="http://schemas.microsoft.com/office/drawing/2014/main" id="{2FD1D468-BA46-4B64-B7BB-CDD24DC99A8E}"/>
              </a:ext>
            </a:extLst>
          </p:cNvPr>
          <p:cNvSpPr>
            <a:spLocks noChangeArrowheads="1"/>
          </p:cNvSpPr>
          <p:nvPr/>
        </p:nvSpPr>
        <p:spPr bwMode="auto">
          <a:xfrm>
            <a:off x="609600" y="2014580"/>
            <a:ext cx="1099345"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4625" algn="l"/>
                <a:tab pos="1006475" algn="l"/>
              </a:tabLst>
              <a:defRPr>
                <a:solidFill>
                  <a:schemeClr val="tx1"/>
                </a:solidFill>
                <a:latin typeface="Arial" panose="020B0604020202020204" pitchFamily="34" charset="0"/>
              </a:defRPr>
            </a:lvl1pPr>
            <a:lvl2pPr eaLnBrk="0" fontAlgn="base" hangingPunct="0">
              <a:spcBef>
                <a:spcPct val="0"/>
              </a:spcBef>
              <a:spcAft>
                <a:spcPct val="0"/>
              </a:spcAft>
              <a:tabLst>
                <a:tab pos="174625" algn="l"/>
                <a:tab pos="1006475" algn="l"/>
              </a:tabLst>
              <a:defRPr>
                <a:solidFill>
                  <a:schemeClr val="tx1"/>
                </a:solidFill>
                <a:latin typeface="Arial" panose="020B0604020202020204" pitchFamily="34" charset="0"/>
              </a:defRPr>
            </a:lvl2pPr>
            <a:lvl3pPr eaLnBrk="0" fontAlgn="base" hangingPunct="0">
              <a:spcBef>
                <a:spcPct val="0"/>
              </a:spcBef>
              <a:spcAft>
                <a:spcPct val="0"/>
              </a:spcAft>
              <a:tabLst>
                <a:tab pos="174625" algn="l"/>
                <a:tab pos="1006475" algn="l"/>
              </a:tabLst>
              <a:defRPr>
                <a:solidFill>
                  <a:schemeClr val="tx1"/>
                </a:solidFill>
                <a:latin typeface="Arial" panose="020B0604020202020204" pitchFamily="34" charset="0"/>
              </a:defRPr>
            </a:lvl3pPr>
            <a:lvl4pPr eaLnBrk="0" fontAlgn="base" hangingPunct="0">
              <a:spcBef>
                <a:spcPct val="0"/>
              </a:spcBef>
              <a:spcAft>
                <a:spcPct val="0"/>
              </a:spcAft>
              <a:tabLst>
                <a:tab pos="174625" algn="l"/>
                <a:tab pos="1006475" algn="l"/>
              </a:tabLst>
              <a:defRPr>
                <a:solidFill>
                  <a:schemeClr val="tx1"/>
                </a:solidFill>
                <a:latin typeface="Arial" panose="020B0604020202020204" pitchFamily="34" charset="0"/>
              </a:defRPr>
            </a:lvl4pPr>
            <a:lvl5pPr eaLnBrk="0" fontAlgn="base" hangingPunct="0">
              <a:spcBef>
                <a:spcPct val="0"/>
              </a:spcBef>
              <a:spcAft>
                <a:spcPct val="0"/>
              </a:spcAft>
              <a:tabLst>
                <a:tab pos="174625" algn="l"/>
                <a:tab pos="1006475" algn="l"/>
              </a:tabLst>
              <a:defRPr>
                <a:solidFill>
                  <a:schemeClr val="tx1"/>
                </a:solidFill>
                <a:latin typeface="Arial" panose="020B0604020202020204" pitchFamily="34" charset="0"/>
              </a:defRPr>
            </a:lvl5pPr>
            <a:lvl6pPr eaLnBrk="0" fontAlgn="base" hangingPunct="0">
              <a:spcBef>
                <a:spcPct val="0"/>
              </a:spcBef>
              <a:spcAft>
                <a:spcPct val="0"/>
              </a:spcAft>
              <a:tabLst>
                <a:tab pos="174625" algn="l"/>
                <a:tab pos="1006475" algn="l"/>
              </a:tabLst>
              <a:defRPr>
                <a:solidFill>
                  <a:schemeClr val="tx1"/>
                </a:solidFill>
                <a:latin typeface="Arial" panose="020B0604020202020204" pitchFamily="34" charset="0"/>
              </a:defRPr>
            </a:lvl6pPr>
            <a:lvl7pPr eaLnBrk="0" fontAlgn="base" hangingPunct="0">
              <a:spcBef>
                <a:spcPct val="0"/>
              </a:spcBef>
              <a:spcAft>
                <a:spcPct val="0"/>
              </a:spcAft>
              <a:tabLst>
                <a:tab pos="174625" algn="l"/>
                <a:tab pos="1006475" algn="l"/>
              </a:tabLst>
              <a:defRPr>
                <a:solidFill>
                  <a:schemeClr val="tx1"/>
                </a:solidFill>
                <a:latin typeface="Arial" panose="020B0604020202020204" pitchFamily="34" charset="0"/>
              </a:defRPr>
            </a:lvl7pPr>
            <a:lvl8pPr eaLnBrk="0" fontAlgn="base" hangingPunct="0">
              <a:spcBef>
                <a:spcPct val="0"/>
              </a:spcBef>
              <a:spcAft>
                <a:spcPct val="0"/>
              </a:spcAft>
              <a:tabLst>
                <a:tab pos="174625" algn="l"/>
                <a:tab pos="1006475" algn="l"/>
              </a:tabLst>
              <a:defRPr>
                <a:solidFill>
                  <a:schemeClr val="tx1"/>
                </a:solidFill>
                <a:latin typeface="Arial" panose="020B0604020202020204" pitchFamily="34" charset="0"/>
              </a:defRPr>
            </a:lvl8pPr>
            <a:lvl9pPr eaLnBrk="0" fontAlgn="base" hangingPunct="0">
              <a:spcBef>
                <a:spcPct val="0"/>
              </a:spcBef>
              <a:spcAft>
                <a:spcPct val="0"/>
              </a:spcAft>
              <a:tabLst>
                <a:tab pos="174625" algn="l"/>
                <a:tab pos="10064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74625" algn="l"/>
                <a:tab pos="1006475" algn="l"/>
              </a:tabLst>
            </a:pPr>
            <a:r>
              <a:rPr kumimoji="0" lang="en-US" altLang="en-US" sz="900" b="0" i="0" u="none" strike="noStrike" cap="none" normalizeH="0" baseline="0" dirty="0">
                <a:ln>
                  <a:noFill/>
                </a:ln>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74625" algn="l"/>
                <a:tab pos="1006475"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257706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382CA0-14F8-4BD9-8B2A-35A3EE1CB9F6}"/>
              </a:ext>
            </a:extLst>
          </p:cNvPr>
          <p:cNvSpPr>
            <a:spLocks noGrp="1"/>
          </p:cNvSpPr>
          <p:nvPr>
            <p:ph idx="1"/>
          </p:nvPr>
        </p:nvSpPr>
        <p:spPr/>
        <p:txBody>
          <a:bodyPr/>
          <a:lstStyle/>
          <a:p>
            <a:r>
              <a:rPr lang="en-US" b="1" dirty="0"/>
              <a:t>CB</a:t>
            </a:r>
            <a:r>
              <a:rPr lang="en-US" b="1" baseline="-25000" dirty="0"/>
              <a:t>1</a:t>
            </a:r>
            <a:r>
              <a:rPr lang="en-US" b="1" dirty="0"/>
              <a:t>-R antagonism improves metabolic syndrome features</a:t>
            </a:r>
          </a:p>
          <a:p>
            <a:r>
              <a:rPr lang="en-US" b="1" dirty="0"/>
              <a:t>Adiponectin involvement in the anti-obesity effects of rimonabant</a:t>
            </a:r>
          </a:p>
          <a:p>
            <a:r>
              <a:rPr lang="en-US" b="1" dirty="0"/>
              <a:t>CB</a:t>
            </a:r>
            <a:r>
              <a:rPr lang="en-US" b="1" baseline="-25000" dirty="0"/>
              <a:t>1</a:t>
            </a:r>
            <a:r>
              <a:rPr lang="en-US" b="1" dirty="0"/>
              <a:t>-R antagonism inhibits preadipocyte proliferation</a:t>
            </a:r>
          </a:p>
          <a:p>
            <a:endParaRPr lang="en-US" dirty="0"/>
          </a:p>
        </p:txBody>
      </p:sp>
      <p:sp>
        <p:nvSpPr>
          <p:cNvPr id="3" name="Title 2">
            <a:extLst>
              <a:ext uri="{FF2B5EF4-FFF2-40B4-BE49-F238E27FC236}">
                <a16:creationId xmlns:a16="http://schemas.microsoft.com/office/drawing/2014/main" id="{08BB1D4E-082A-414D-BFBE-EAFE4221668E}"/>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5635056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07E000-0FDB-4069-8945-DA181A7EB5C4}"/>
              </a:ext>
            </a:extLst>
          </p:cNvPr>
          <p:cNvSpPr>
            <a:spLocks noGrp="1"/>
          </p:cNvSpPr>
          <p:nvPr>
            <p:ph idx="1"/>
          </p:nvPr>
        </p:nvSpPr>
        <p:spPr/>
        <p:txBody>
          <a:bodyPr>
            <a:normAutofit fontScale="85000" lnSpcReduction="20000"/>
          </a:bodyPr>
          <a:lstStyle/>
          <a:p>
            <a:r>
              <a:rPr lang="en-US" b="1" dirty="0"/>
              <a:t>Plasminogen Activator Inhibitor – 1</a:t>
            </a:r>
          </a:p>
          <a:p>
            <a:r>
              <a:rPr lang="en-US" dirty="0"/>
              <a:t>Plasminogen Activator Inhibitor-1 (PAI-1) is the primary of four serine peptidase inhibitors that functions to modulate extracellular matrix remodeling and fibrinolysis. It binds to and deactivates tissue </a:t>
            </a:r>
            <a:r>
              <a:rPr lang="en-US" dirty="0" err="1"/>
              <a:t>plasminogens</a:t>
            </a:r>
            <a:r>
              <a:rPr lang="en-US" dirty="0"/>
              <a:t> (tissue type plasminogen activator (</a:t>
            </a:r>
            <a:r>
              <a:rPr lang="en-US" dirty="0" err="1"/>
              <a:t>tPA</a:t>
            </a:r>
            <a:r>
              <a:rPr lang="en-US" dirty="0"/>
              <a:t>), urokinase plasminogen activator (</a:t>
            </a:r>
            <a:r>
              <a:rPr lang="en-US" dirty="0" err="1"/>
              <a:t>uPA</a:t>
            </a:r>
            <a:r>
              <a:rPr lang="en-US" dirty="0"/>
              <a:t>)). </a:t>
            </a:r>
          </a:p>
          <a:p>
            <a:r>
              <a:rPr lang="en-US" dirty="0" err="1"/>
              <a:t>tPA</a:t>
            </a:r>
            <a:r>
              <a:rPr lang="en-US" dirty="0"/>
              <a:t> is thought to be responsible for intravascular </a:t>
            </a:r>
            <a:r>
              <a:rPr lang="en-US" dirty="0" err="1"/>
              <a:t>plasminogen</a:t>
            </a:r>
            <a:r>
              <a:rPr lang="en-US" dirty="0"/>
              <a:t> activation, with fibrin regulating its activity, and </a:t>
            </a:r>
            <a:r>
              <a:rPr lang="en-US" dirty="0" err="1"/>
              <a:t>uPA</a:t>
            </a:r>
            <a:r>
              <a:rPr lang="en-US" dirty="0"/>
              <a:t> is responsible for plasminogen activation on migrating cells, with the </a:t>
            </a:r>
            <a:r>
              <a:rPr lang="en-US" dirty="0" err="1"/>
              <a:t>uPA</a:t>
            </a:r>
            <a:r>
              <a:rPr lang="en-US" dirty="0"/>
              <a:t> receptor regulating its activity on different cells. Thus, PAI-1 can inhibit intravascular fibrinolysis and cell-associated proteolysis</a:t>
            </a:r>
          </a:p>
        </p:txBody>
      </p:sp>
      <p:sp>
        <p:nvSpPr>
          <p:cNvPr id="3" name="Title 2">
            <a:extLst>
              <a:ext uri="{FF2B5EF4-FFF2-40B4-BE49-F238E27FC236}">
                <a16:creationId xmlns:a16="http://schemas.microsoft.com/office/drawing/2014/main" id="{CD49470D-E153-44A7-8708-3C8811139266}"/>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12809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1AD7D0-DF2E-495A-869D-886251CF978C}"/>
              </a:ext>
            </a:extLst>
          </p:cNvPr>
          <p:cNvSpPr>
            <a:spLocks noGrp="1"/>
          </p:cNvSpPr>
          <p:nvPr>
            <p:ph idx="1"/>
          </p:nvPr>
        </p:nvSpPr>
        <p:spPr/>
        <p:txBody>
          <a:bodyPr>
            <a:normAutofit fontScale="70000" lnSpcReduction="20000"/>
          </a:bodyPr>
          <a:lstStyle/>
          <a:p>
            <a:pPr lvl="0"/>
            <a:r>
              <a:rPr lang="en-US" b="1" dirty="0"/>
              <a:t>Anti-obesity drugs in pipeline</a:t>
            </a:r>
            <a:endParaRPr lang="en-US" dirty="0"/>
          </a:p>
          <a:p>
            <a:r>
              <a:rPr lang="en-US" b="1" dirty="0" err="1"/>
              <a:t>Tesofensine</a:t>
            </a:r>
            <a:r>
              <a:rPr lang="en-US" dirty="0"/>
              <a:t> (NS2330) is a serotonin–noradrenaline–dopamine reuptake inhibitor from the phenyltropane family of drugs, which is currently under development for therapy of obesity. </a:t>
            </a:r>
            <a:r>
              <a:rPr lang="en-US" dirty="0" err="1"/>
              <a:t>Tesofensine</a:t>
            </a:r>
            <a:r>
              <a:rPr lang="en-US" dirty="0"/>
              <a:t> has completed Phase 1 and 2 trials. It primarily acts as an appetite suppressant, but possibly acts also by increasing resting energy expenditure. The published phase 2 trial showed promising levels of weight loss, greater than those achieved by any other available drugs (</a:t>
            </a:r>
            <a:r>
              <a:rPr lang="en-US" dirty="0" err="1"/>
              <a:t>Astrup</a:t>
            </a:r>
            <a:r>
              <a:rPr lang="en-US" dirty="0"/>
              <a:t> et al., 2008). </a:t>
            </a:r>
          </a:p>
          <a:p>
            <a:r>
              <a:rPr lang="en-US" b="1" dirty="0"/>
              <a:t>Glucagon-like peptide 1 receptor (GLP-1R) agonists </a:t>
            </a:r>
            <a:r>
              <a:rPr lang="en-US" dirty="0"/>
              <a:t>are drugs that are licensed for the treatment of type 2 diabetes. Glucagon-like pepetide-1 (GLP-1) is a gut hormone that is secreted by the endocrine L-cells after food intake. It suppresses glucagon production, stimulates pancreatic insulin secretion, prolongs gastric emptying and has been shown to promote satiety (Turton et al., 1996</a:t>
            </a:r>
          </a:p>
        </p:txBody>
      </p:sp>
      <p:sp>
        <p:nvSpPr>
          <p:cNvPr id="3" name="Title 2">
            <a:extLst>
              <a:ext uri="{FF2B5EF4-FFF2-40B4-BE49-F238E27FC236}">
                <a16:creationId xmlns:a16="http://schemas.microsoft.com/office/drawing/2014/main" id="{0EAB7746-D42D-4C9F-8C9C-F1ED8688146A}"/>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86823246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5DCA78-3FAB-4353-80B2-E2CF58DC3B21}"/>
              </a:ext>
            </a:extLst>
          </p:cNvPr>
          <p:cNvSpPr>
            <a:spLocks noGrp="1"/>
          </p:cNvSpPr>
          <p:nvPr>
            <p:ph idx="1"/>
          </p:nvPr>
        </p:nvSpPr>
        <p:spPr/>
        <p:txBody>
          <a:bodyPr/>
          <a:lstStyle/>
          <a:p>
            <a:r>
              <a:rPr lang="en-US" dirty="0"/>
              <a:t>Receptor-interacting protein-140 (RIP140, aka NCOR2) is a nuclear hormone co-repressor, which regulates fat accumulation. It interacts with nuclear receptors such estrogen, thyroid hormone and retinoic acid receptors through 2 C-terminal receptor-interacting domains (RIDs). It serves as a scaffold protein.</a:t>
            </a:r>
          </a:p>
          <a:p>
            <a:endParaRPr lang="en-US" dirty="0"/>
          </a:p>
        </p:txBody>
      </p:sp>
      <p:sp>
        <p:nvSpPr>
          <p:cNvPr id="3" name="Title 2">
            <a:extLst>
              <a:ext uri="{FF2B5EF4-FFF2-40B4-BE49-F238E27FC236}">
                <a16:creationId xmlns:a16="http://schemas.microsoft.com/office/drawing/2014/main" id="{7B0BC177-9E46-474F-BC62-6715B2AEED80}"/>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63966945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20FF2A-B635-4912-92D9-20CCADA8F788}"/>
              </a:ext>
            </a:extLst>
          </p:cNvPr>
          <p:cNvSpPr>
            <a:spLocks noGrp="1"/>
          </p:cNvSpPr>
          <p:nvPr>
            <p:ph idx="1"/>
          </p:nvPr>
        </p:nvSpPr>
        <p:spPr/>
        <p:txBody>
          <a:bodyPr>
            <a:normAutofit/>
          </a:bodyPr>
          <a:lstStyle/>
          <a:p>
            <a:r>
              <a:rPr lang="en-US" dirty="0"/>
              <a:t>Mice with global RIP140 knockout are lean and resistant to high-fat diet-induced obesity and fatty liver disease. Silencing RIP 140 in animal models results in a long lasting weight-loss, resistance to diet-induced obesity, and enhanced metabolic rate (</a:t>
            </a:r>
            <a:r>
              <a:rPr lang="en-US" dirty="0" err="1"/>
              <a:t>Puri</a:t>
            </a:r>
            <a:r>
              <a:rPr lang="en-US" dirty="0"/>
              <a:t> et al., 2007; </a:t>
            </a:r>
            <a:r>
              <a:rPr lang="en-US" dirty="0" err="1"/>
              <a:t>Puri</a:t>
            </a:r>
            <a:r>
              <a:rPr lang="en-US" dirty="0"/>
              <a:t> et al., 2008).</a:t>
            </a:r>
          </a:p>
          <a:p>
            <a:r>
              <a:rPr lang="en-US" dirty="0"/>
              <a:t>RNAi against RIP140 is being developed by the </a:t>
            </a:r>
            <a:r>
              <a:rPr lang="en-US" dirty="0" err="1"/>
              <a:t>CytRx</a:t>
            </a:r>
            <a:r>
              <a:rPr lang="en-US" dirty="0"/>
              <a:t> R&amp;D Company for the treatment of obesity and type 2 diabetes.</a:t>
            </a:r>
          </a:p>
          <a:p>
            <a:endParaRPr lang="en-US" dirty="0"/>
          </a:p>
        </p:txBody>
      </p:sp>
      <p:sp>
        <p:nvSpPr>
          <p:cNvPr id="3" name="Title 2">
            <a:extLst>
              <a:ext uri="{FF2B5EF4-FFF2-40B4-BE49-F238E27FC236}">
                <a16:creationId xmlns:a16="http://schemas.microsoft.com/office/drawing/2014/main" id="{7B578310-3255-4211-A752-DB64EEB4344B}"/>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48969410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73F1EE-CCAC-4813-AA9F-86B0DFF9D5B9}"/>
              </a:ext>
            </a:extLst>
          </p:cNvPr>
          <p:cNvSpPr>
            <a:spLocks noGrp="1"/>
          </p:cNvSpPr>
          <p:nvPr>
            <p:ph idx="1"/>
          </p:nvPr>
        </p:nvSpPr>
        <p:spPr/>
        <p:txBody>
          <a:bodyPr>
            <a:normAutofit fontScale="70000" lnSpcReduction="20000"/>
          </a:bodyPr>
          <a:lstStyle/>
          <a:p>
            <a:r>
              <a:rPr lang="en-US" b="1" dirty="0"/>
              <a:t>SMRT</a:t>
            </a:r>
            <a:r>
              <a:rPr lang="en-US" dirty="0"/>
              <a:t> is another nuclear hormone receptor co-repressor. Disruption of the molecular interaction between SMRT and nuclear hormone receptors leads to increased adiposity and a decreased metabolic rate in genetically engineered mice (</a:t>
            </a:r>
            <a:r>
              <a:rPr lang="en-US" dirty="0" err="1"/>
              <a:t>Nofsinger</a:t>
            </a:r>
            <a:r>
              <a:rPr lang="en-US" dirty="0"/>
              <a:t> et al., 2008). These studies suggest that targeting the molecular interaction between nuclear hormone receptors and their regulatory cofactors may result in development of novel therapeutics that can control obesity.</a:t>
            </a:r>
          </a:p>
          <a:p>
            <a:r>
              <a:rPr lang="en-US" b="1" dirty="0"/>
              <a:t>Several MC4R agonists </a:t>
            </a:r>
            <a:r>
              <a:rPr lang="en-US" dirty="0"/>
              <a:t>have been studied in animal models and humans. A piperazine-based highly specific partial MC4R agonist has been shown to have good oral bioavailability in rat (Hong et al., 2011). It reduces food intake by almost 40%. The MC3/4R agonist </a:t>
            </a:r>
            <a:r>
              <a:rPr lang="en-US" dirty="0" err="1"/>
              <a:t>Melanotan</a:t>
            </a:r>
            <a:r>
              <a:rPr lang="en-US" dirty="0"/>
              <a:t> II (MTII) has been similarly shown to cause reduced food intake and weight reduction in rodents, but it is less specific for MC4R, has been mainly administered intracerebroventricularly, and its oral bioavailability is unknown (Getting, 2006). </a:t>
            </a:r>
          </a:p>
          <a:p>
            <a:endParaRPr lang="en-US" dirty="0"/>
          </a:p>
        </p:txBody>
      </p:sp>
      <p:sp>
        <p:nvSpPr>
          <p:cNvPr id="3" name="Title 2">
            <a:extLst>
              <a:ext uri="{FF2B5EF4-FFF2-40B4-BE49-F238E27FC236}">
                <a16:creationId xmlns:a16="http://schemas.microsoft.com/office/drawing/2014/main" id="{8708B63A-A6F3-48E9-8C24-1EDE90ABC3F1}"/>
              </a:ext>
            </a:extLst>
          </p:cNvPr>
          <p:cNvSpPr>
            <a:spLocks noGrp="1"/>
          </p:cNvSpPr>
          <p:nvPr>
            <p:ph type="title"/>
          </p:nvPr>
        </p:nvSpPr>
        <p:spPr/>
        <p:txBody>
          <a:bodyPr>
            <a:normAutofit fontScale="90000"/>
          </a:bodyPr>
          <a:lstStyle/>
          <a:p>
            <a:r>
              <a:rPr lang="en-US" dirty="0"/>
              <a:t>Other Novel Targets to treat OBESITY</a:t>
            </a:r>
          </a:p>
        </p:txBody>
      </p:sp>
    </p:spTree>
    <p:extLst>
      <p:ext uri="{BB962C8B-B14F-4D97-AF65-F5344CB8AC3E}">
        <p14:creationId xmlns:p14="http://schemas.microsoft.com/office/powerpoint/2010/main" val="141341923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41C19D-E0C1-4DE4-B71D-AD7CF204DFBB}"/>
              </a:ext>
            </a:extLst>
          </p:cNvPr>
          <p:cNvSpPr>
            <a:spLocks noGrp="1"/>
          </p:cNvSpPr>
          <p:nvPr>
            <p:ph idx="1"/>
          </p:nvPr>
        </p:nvSpPr>
        <p:spPr/>
        <p:txBody>
          <a:bodyPr>
            <a:normAutofit fontScale="77500" lnSpcReduction="20000"/>
          </a:bodyPr>
          <a:lstStyle/>
          <a:p>
            <a:r>
              <a:rPr lang="en-US" b="1" dirty="0"/>
              <a:t>PPARbeta/delta</a:t>
            </a:r>
            <a:r>
              <a:rPr lang="en-US" dirty="0"/>
              <a:t> is emerging as a potential target for the pharmacotherapy of metabolic syndrome. Activation of this nuclear receptor seems improve both insulin sensitivity and plasma lipid profile without causing weight gain (Coll et al., 2009). The limitations in use of TZD drugs include the risk for salt retention and heart failure, and osteoporosis, particularly in elderly women.</a:t>
            </a:r>
          </a:p>
          <a:p>
            <a:r>
              <a:rPr lang="en-US" dirty="0"/>
              <a:t>Another inhibitor of adipogenesis in preclinical trials is </a:t>
            </a:r>
            <a:r>
              <a:rPr lang="en-US" b="1" dirty="0"/>
              <a:t>CDDO-</a:t>
            </a:r>
            <a:r>
              <a:rPr lang="en-US" b="1" dirty="0" err="1"/>
              <a:t>Imidazolide</a:t>
            </a:r>
            <a:r>
              <a:rPr lang="en-US" b="1" dirty="0"/>
              <a:t> (CDDO-</a:t>
            </a:r>
            <a:r>
              <a:rPr lang="en-US" b="1" dirty="0" err="1"/>
              <a:t>Im</a:t>
            </a:r>
            <a:r>
              <a:rPr lang="en-US" b="1" dirty="0"/>
              <a:t>). </a:t>
            </a:r>
            <a:r>
              <a:rPr lang="en-US" dirty="0"/>
              <a:t>CDDO-</a:t>
            </a:r>
            <a:r>
              <a:rPr lang="en-US" dirty="0" err="1"/>
              <a:t>Im</a:t>
            </a:r>
            <a:r>
              <a:rPr lang="en-US" dirty="0"/>
              <a:t> activates the nuclear factor (erythroid-derived 2)-like 2 (Nrf2) pathway and results in increased mitochondrial biogenesis, reduced adipogenesis and increased energy metabolism. This drug has been shown to reduce total body weight, and body fat and diminishes hepatic lipid accumulation in rodents (</a:t>
            </a:r>
            <a:r>
              <a:rPr lang="en-US" dirty="0" err="1"/>
              <a:t>Chartoumpekis</a:t>
            </a:r>
            <a:r>
              <a:rPr lang="en-US" dirty="0"/>
              <a:t> and </a:t>
            </a:r>
            <a:r>
              <a:rPr lang="en-US" dirty="0" err="1"/>
              <a:t>Kensler</a:t>
            </a:r>
            <a:r>
              <a:rPr lang="en-US" dirty="0"/>
              <a:t>, 2013).</a:t>
            </a:r>
          </a:p>
          <a:p>
            <a:r>
              <a:rPr lang="en-US" dirty="0"/>
              <a:t>Novel targets for treatment of obesity</a:t>
            </a:r>
          </a:p>
          <a:p>
            <a:endParaRPr lang="en-US" dirty="0"/>
          </a:p>
        </p:txBody>
      </p:sp>
      <p:sp>
        <p:nvSpPr>
          <p:cNvPr id="3" name="Title 2">
            <a:extLst>
              <a:ext uri="{FF2B5EF4-FFF2-40B4-BE49-F238E27FC236}">
                <a16:creationId xmlns:a16="http://schemas.microsoft.com/office/drawing/2014/main" id="{1986B840-557A-47E7-B8A7-D0BEBE499A79}"/>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260058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D66DD0EC-4D9E-4BD2-AD05-5762460C8044}"/>
              </a:ext>
            </a:extLst>
          </p:cNvPr>
          <p:cNvSpPr>
            <a:spLocks noChangeArrowheads="1"/>
          </p:cNvSpPr>
          <p:nvPr/>
        </p:nvSpPr>
        <p:spPr bwMode="auto">
          <a:xfrm>
            <a:off x="1819931" y="96887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8" name="Rectangle 80">
            <a:extLst>
              <a:ext uri="{FF2B5EF4-FFF2-40B4-BE49-F238E27FC236}">
                <a16:creationId xmlns:a16="http://schemas.microsoft.com/office/drawing/2014/main" id="{C69A7E90-C366-4FC3-A317-8D03D84781E6}"/>
              </a:ext>
            </a:extLst>
          </p:cNvPr>
          <p:cNvSpPr>
            <a:spLocks noChangeArrowheads="1"/>
          </p:cNvSpPr>
          <p:nvPr/>
        </p:nvSpPr>
        <p:spPr bwMode="auto">
          <a:xfrm>
            <a:off x="2981325" y="3586504"/>
            <a:ext cx="184731"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rgbClr val="252523"/>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9" name="Rectangle 99">
            <a:extLst>
              <a:ext uri="{FF2B5EF4-FFF2-40B4-BE49-F238E27FC236}">
                <a16:creationId xmlns:a16="http://schemas.microsoft.com/office/drawing/2014/main" id="{3D3F9F22-EF05-4F86-98E2-96D286786744}"/>
              </a:ext>
            </a:extLst>
          </p:cNvPr>
          <p:cNvSpPr>
            <a:spLocks noChangeArrowheads="1"/>
          </p:cNvSpPr>
          <p:nvPr/>
        </p:nvSpPr>
        <p:spPr bwMode="auto">
          <a:xfrm>
            <a:off x="2001838" y="7040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80" name="Group 79">
            <a:extLst>
              <a:ext uri="{FF2B5EF4-FFF2-40B4-BE49-F238E27FC236}">
                <a16:creationId xmlns:a16="http://schemas.microsoft.com/office/drawing/2014/main" id="{70932F19-A863-4C19-B432-E4EFF2DF1672}"/>
              </a:ext>
            </a:extLst>
          </p:cNvPr>
          <p:cNvGrpSpPr>
            <a:grpSpLocks/>
          </p:cNvGrpSpPr>
          <p:nvPr/>
        </p:nvGrpSpPr>
        <p:grpSpPr bwMode="auto">
          <a:xfrm>
            <a:off x="2231560" y="446500"/>
            <a:ext cx="3257550" cy="864870"/>
            <a:chOff x="0" y="0"/>
            <a:chExt cx="5130" cy="1362"/>
          </a:xfrm>
        </p:grpSpPr>
        <p:pic>
          <p:nvPicPr>
            <p:cNvPr id="81" name="Picture 80">
              <a:extLst>
                <a:ext uri="{FF2B5EF4-FFF2-40B4-BE49-F238E27FC236}">
                  <a16:creationId xmlns:a16="http://schemas.microsoft.com/office/drawing/2014/main" id="{3975DB00-7F4F-41B9-93DD-F57537FAB4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 y="5"/>
              <a:ext cx="2225" cy="1060"/>
            </a:xfrm>
            <a:prstGeom prst="rect">
              <a:avLst/>
            </a:prstGeom>
            <a:noFill/>
            <a:extLst>
              <a:ext uri="{909E8E84-426E-40DD-AFC4-6F175D3DCCD1}">
                <a14:hiddenFill xmlns:a14="http://schemas.microsoft.com/office/drawing/2010/main">
                  <a:solidFill>
                    <a:srgbClr val="FFFFFF"/>
                  </a:solidFill>
                </a14:hiddenFill>
              </a:ext>
            </a:extLst>
          </p:spPr>
        </p:pic>
        <p:sp>
          <p:nvSpPr>
            <p:cNvPr id="82" name="Freeform 134">
              <a:extLst>
                <a:ext uri="{FF2B5EF4-FFF2-40B4-BE49-F238E27FC236}">
                  <a16:creationId xmlns:a16="http://schemas.microsoft.com/office/drawing/2014/main" id="{2C5E65D0-4F9B-4842-B8E6-23189D9EA50D}"/>
                </a:ext>
              </a:extLst>
            </p:cNvPr>
            <p:cNvSpPr>
              <a:spLocks/>
            </p:cNvSpPr>
            <p:nvPr/>
          </p:nvSpPr>
          <p:spPr bwMode="auto">
            <a:xfrm>
              <a:off x="2229" y="483"/>
              <a:ext cx="66" cy="102"/>
            </a:xfrm>
            <a:custGeom>
              <a:avLst/>
              <a:gdLst>
                <a:gd name="T0" fmla="+- 0 2295 2230"/>
                <a:gd name="T1" fmla="*/ T0 w 66"/>
                <a:gd name="T2" fmla="+- 0 484 484"/>
                <a:gd name="T3" fmla="*/ 484 h 102"/>
                <a:gd name="T4" fmla="+- 0 2282 2230"/>
                <a:gd name="T5" fmla="*/ T4 w 66"/>
                <a:gd name="T6" fmla="+- 0 484 484"/>
                <a:gd name="T7" fmla="*/ 484 h 102"/>
                <a:gd name="T8" fmla="+- 0 2272 2230"/>
                <a:gd name="T9" fmla="*/ T8 w 66"/>
                <a:gd name="T10" fmla="+- 0 499 484"/>
                <a:gd name="T11" fmla="*/ 499 h 102"/>
                <a:gd name="T12" fmla="+- 0 2259 2230"/>
                <a:gd name="T13" fmla="*/ T12 w 66"/>
                <a:gd name="T14" fmla="+- 0 512 484"/>
                <a:gd name="T15" fmla="*/ 512 h 102"/>
                <a:gd name="T16" fmla="+- 0 2245 2230"/>
                <a:gd name="T17" fmla="*/ T16 w 66"/>
                <a:gd name="T18" fmla="+- 0 524 484"/>
                <a:gd name="T19" fmla="*/ 524 h 102"/>
                <a:gd name="T20" fmla="+- 0 2230 2230"/>
                <a:gd name="T21" fmla="*/ T20 w 66"/>
                <a:gd name="T22" fmla="+- 0 535 484"/>
                <a:gd name="T23" fmla="*/ 535 h 102"/>
                <a:gd name="T24" fmla="+- 0 2245 2230"/>
                <a:gd name="T25" fmla="*/ T24 w 66"/>
                <a:gd name="T26" fmla="+- 0 545 484"/>
                <a:gd name="T27" fmla="*/ 545 h 102"/>
                <a:gd name="T28" fmla="+- 0 2259 2230"/>
                <a:gd name="T29" fmla="*/ T28 w 66"/>
                <a:gd name="T30" fmla="+- 0 557 484"/>
                <a:gd name="T31" fmla="*/ 557 h 102"/>
                <a:gd name="T32" fmla="+- 0 2272 2230"/>
                <a:gd name="T33" fmla="*/ T32 w 66"/>
                <a:gd name="T34" fmla="+- 0 570 484"/>
                <a:gd name="T35" fmla="*/ 570 h 102"/>
                <a:gd name="T36" fmla="+- 0 2282 2230"/>
                <a:gd name="T37" fmla="*/ T36 w 66"/>
                <a:gd name="T38" fmla="+- 0 585 484"/>
                <a:gd name="T39" fmla="*/ 585 h 102"/>
                <a:gd name="T40" fmla="+- 0 2295 2230"/>
                <a:gd name="T41" fmla="*/ T40 w 66"/>
                <a:gd name="T42" fmla="+- 0 585 484"/>
                <a:gd name="T43" fmla="*/ 585 h 102"/>
                <a:gd name="T44" fmla="+- 0 2285 2230"/>
                <a:gd name="T45" fmla="*/ T44 w 66"/>
                <a:gd name="T46" fmla="+- 0 571 484"/>
                <a:gd name="T47" fmla="*/ 571 h 102"/>
                <a:gd name="T48" fmla="+- 0 2273 2230"/>
                <a:gd name="T49" fmla="*/ T48 w 66"/>
                <a:gd name="T50" fmla="+- 0 557 484"/>
                <a:gd name="T51" fmla="*/ 557 h 102"/>
                <a:gd name="T52" fmla="+- 0 2260 2230"/>
                <a:gd name="T53" fmla="*/ T52 w 66"/>
                <a:gd name="T54" fmla="+- 0 545 484"/>
                <a:gd name="T55" fmla="*/ 545 h 102"/>
                <a:gd name="T56" fmla="+- 0 2247 2230"/>
                <a:gd name="T57" fmla="*/ T56 w 66"/>
                <a:gd name="T58" fmla="+- 0 535 484"/>
                <a:gd name="T59" fmla="*/ 535 h 102"/>
                <a:gd name="T60" fmla="+- 0 2261 2230"/>
                <a:gd name="T61" fmla="*/ T60 w 66"/>
                <a:gd name="T62" fmla="+- 0 524 484"/>
                <a:gd name="T63" fmla="*/ 524 h 102"/>
                <a:gd name="T64" fmla="+- 0 2273 2230"/>
                <a:gd name="T65" fmla="*/ T64 w 66"/>
                <a:gd name="T66" fmla="+- 0 512 484"/>
                <a:gd name="T67" fmla="*/ 512 h 102"/>
                <a:gd name="T68" fmla="+- 0 2285 2230"/>
                <a:gd name="T69" fmla="*/ T68 w 66"/>
                <a:gd name="T70" fmla="+- 0 498 484"/>
                <a:gd name="T71" fmla="*/ 498 h 102"/>
                <a:gd name="T72" fmla="+- 0 2295 2230"/>
                <a:gd name="T73" fmla="*/ T72 w 66"/>
                <a:gd name="T74" fmla="+- 0 484 484"/>
                <a:gd name="T75" fmla="*/ 484 h 10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66" h="102">
                  <a:moveTo>
                    <a:pt x="65" y="0"/>
                  </a:moveTo>
                  <a:lnTo>
                    <a:pt x="52" y="0"/>
                  </a:lnTo>
                  <a:lnTo>
                    <a:pt x="42" y="15"/>
                  </a:lnTo>
                  <a:lnTo>
                    <a:pt x="29" y="28"/>
                  </a:lnTo>
                  <a:lnTo>
                    <a:pt x="15" y="40"/>
                  </a:lnTo>
                  <a:lnTo>
                    <a:pt x="0" y="51"/>
                  </a:lnTo>
                  <a:lnTo>
                    <a:pt x="15" y="61"/>
                  </a:lnTo>
                  <a:lnTo>
                    <a:pt x="29" y="73"/>
                  </a:lnTo>
                  <a:lnTo>
                    <a:pt x="42" y="86"/>
                  </a:lnTo>
                  <a:lnTo>
                    <a:pt x="52" y="101"/>
                  </a:lnTo>
                  <a:lnTo>
                    <a:pt x="65" y="101"/>
                  </a:lnTo>
                  <a:lnTo>
                    <a:pt x="55" y="87"/>
                  </a:lnTo>
                  <a:lnTo>
                    <a:pt x="43" y="73"/>
                  </a:lnTo>
                  <a:lnTo>
                    <a:pt x="30" y="61"/>
                  </a:lnTo>
                  <a:lnTo>
                    <a:pt x="17" y="51"/>
                  </a:lnTo>
                  <a:lnTo>
                    <a:pt x="31" y="40"/>
                  </a:lnTo>
                  <a:lnTo>
                    <a:pt x="43" y="28"/>
                  </a:lnTo>
                  <a:lnTo>
                    <a:pt x="55" y="14"/>
                  </a:lnTo>
                  <a:lnTo>
                    <a:pt x="65" y="0"/>
                  </a:lnTo>
                  <a:close/>
                </a:path>
              </a:pathLst>
            </a:custGeom>
            <a:solidFill>
              <a:srgbClr val="25252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latin typeface="Arial Black" panose="020B0A04020102020204" pitchFamily="34" charset="0"/>
              </a:endParaRPr>
            </a:p>
          </p:txBody>
        </p:sp>
        <p:pic>
          <p:nvPicPr>
            <p:cNvPr id="83" name="Picture 82">
              <a:extLst>
                <a:ext uri="{FF2B5EF4-FFF2-40B4-BE49-F238E27FC236}">
                  <a16:creationId xmlns:a16="http://schemas.microsoft.com/office/drawing/2014/main" id="{E33A9ADA-1B66-4CF0-9AF8-1BC94E5D39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2" y="5"/>
              <a:ext cx="1753" cy="1060"/>
            </a:xfrm>
            <a:prstGeom prst="rect">
              <a:avLst/>
            </a:prstGeom>
            <a:noFill/>
            <a:extLst>
              <a:ext uri="{909E8E84-426E-40DD-AFC4-6F175D3DCCD1}">
                <a14:hiddenFill xmlns:a14="http://schemas.microsoft.com/office/drawing/2010/main">
                  <a:solidFill>
                    <a:srgbClr val="FFFFFF"/>
                  </a:solidFill>
                </a14:hiddenFill>
              </a:ext>
            </a:extLst>
          </p:spPr>
        </p:pic>
        <p:sp>
          <p:nvSpPr>
            <p:cNvPr id="84" name="Freeform 136">
              <a:extLst>
                <a:ext uri="{FF2B5EF4-FFF2-40B4-BE49-F238E27FC236}">
                  <a16:creationId xmlns:a16="http://schemas.microsoft.com/office/drawing/2014/main" id="{61E2614B-118A-47DB-AF8B-076A4929993C}"/>
                </a:ext>
              </a:extLst>
            </p:cNvPr>
            <p:cNvSpPr>
              <a:spLocks/>
            </p:cNvSpPr>
            <p:nvPr/>
          </p:nvSpPr>
          <p:spPr bwMode="auto">
            <a:xfrm>
              <a:off x="3307" y="483"/>
              <a:ext cx="66" cy="102"/>
            </a:xfrm>
            <a:custGeom>
              <a:avLst/>
              <a:gdLst>
                <a:gd name="T0" fmla="+- 0 3320 3307"/>
                <a:gd name="T1" fmla="*/ T0 w 66"/>
                <a:gd name="T2" fmla="+- 0 484 484"/>
                <a:gd name="T3" fmla="*/ 484 h 102"/>
                <a:gd name="T4" fmla="+- 0 3307 3307"/>
                <a:gd name="T5" fmla="*/ T4 w 66"/>
                <a:gd name="T6" fmla="+- 0 484 484"/>
                <a:gd name="T7" fmla="*/ 484 h 102"/>
                <a:gd name="T8" fmla="+- 0 3318 3307"/>
                <a:gd name="T9" fmla="*/ T8 w 66"/>
                <a:gd name="T10" fmla="+- 0 498 484"/>
                <a:gd name="T11" fmla="*/ 498 h 102"/>
                <a:gd name="T12" fmla="+- 0 3329 3307"/>
                <a:gd name="T13" fmla="*/ T12 w 66"/>
                <a:gd name="T14" fmla="+- 0 512 484"/>
                <a:gd name="T15" fmla="*/ 512 h 102"/>
                <a:gd name="T16" fmla="+- 0 3342 3307"/>
                <a:gd name="T17" fmla="*/ T16 w 66"/>
                <a:gd name="T18" fmla="+- 0 524 484"/>
                <a:gd name="T19" fmla="*/ 524 h 102"/>
                <a:gd name="T20" fmla="+- 0 3356 3307"/>
                <a:gd name="T21" fmla="*/ T20 w 66"/>
                <a:gd name="T22" fmla="+- 0 535 484"/>
                <a:gd name="T23" fmla="*/ 535 h 102"/>
                <a:gd name="T24" fmla="+- 0 3342 3307"/>
                <a:gd name="T25" fmla="*/ T24 w 66"/>
                <a:gd name="T26" fmla="+- 0 545 484"/>
                <a:gd name="T27" fmla="*/ 545 h 102"/>
                <a:gd name="T28" fmla="+- 0 3329 3307"/>
                <a:gd name="T29" fmla="*/ T28 w 66"/>
                <a:gd name="T30" fmla="+- 0 557 484"/>
                <a:gd name="T31" fmla="*/ 557 h 102"/>
                <a:gd name="T32" fmla="+- 0 3318 3307"/>
                <a:gd name="T33" fmla="*/ T32 w 66"/>
                <a:gd name="T34" fmla="+- 0 571 484"/>
                <a:gd name="T35" fmla="*/ 571 h 102"/>
                <a:gd name="T36" fmla="+- 0 3308 3307"/>
                <a:gd name="T37" fmla="*/ T36 w 66"/>
                <a:gd name="T38" fmla="+- 0 585 484"/>
                <a:gd name="T39" fmla="*/ 585 h 102"/>
                <a:gd name="T40" fmla="+- 0 3320 3307"/>
                <a:gd name="T41" fmla="*/ T40 w 66"/>
                <a:gd name="T42" fmla="+- 0 585 484"/>
                <a:gd name="T43" fmla="*/ 585 h 102"/>
                <a:gd name="T44" fmla="+- 0 3331 3307"/>
                <a:gd name="T45" fmla="*/ T44 w 66"/>
                <a:gd name="T46" fmla="+- 0 570 484"/>
                <a:gd name="T47" fmla="*/ 570 h 102"/>
                <a:gd name="T48" fmla="+- 0 3343 3307"/>
                <a:gd name="T49" fmla="*/ T48 w 66"/>
                <a:gd name="T50" fmla="+- 0 557 484"/>
                <a:gd name="T51" fmla="*/ 557 h 102"/>
                <a:gd name="T52" fmla="+- 0 3357 3307"/>
                <a:gd name="T53" fmla="*/ T52 w 66"/>
                <a:gd name="T54" fmla="+- 0 545 484"/>
                <a:gd name="T55" fmla="*/ 545 h 102"/>
                <a:gd name="T56" fmla="+- 0 3373 3307"/>
                <a:gd name="T57" fmla="*/ T56 w 66"/>
                <a:gd name="T58" fmla="+- 0 535 484"/>
                <a:gd name="T59" fmla="*/ 535 h 102"/>
                <a:gd name="T60" fmla="+- 0 3357 3307"/>
                <a:gd name="T61" fmla="*/ T60 w 66"/>
                <a:gd name="T62" fmla="+- 0 524 484"/>
                <a:gd name="T63" fmla="*/ 524 h 102"/>
                <a:gd name="T64" fmla="+- 0 3343 3307"/>
                <a:gd name="T65" fmla="*/ T64 w 66"/>
                <a:gd name="T66" fmla="+- 0 512 484"/>
                <a:gd name="T67" fmla="*/ 512 h 102"/>
                <a:gd name="T68" fmla="+- 0 3331 3307"/>
                <a:gd name="T69" fmla="*/ T68 w 66"/>
                <a:gd name="T70" fmla="+- 0 499 484"/>
                <a:gd name="T71" fmla="*/ 499 h 102"/>
                <a:gd name="T72" fmla="+- 0 3320 3307"/>
                <a:gd name="T73" fmla="*/ T72 w 66"/>
                <a:gd name="T74" fmla="+- 0 484 484"/>
                <a:gd name="T75" fmla="*/ 484 h 10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66" h="102">
                  <a:moveTo>
                    <a:pt x="13" y="0"/>
                  </a:moveTo>
                  <a:lnTo>
                    <a:pt x="0" y="0"/>
                  </a:lnTo>
                  <a:lnTo>
                    <a:pt x="11" y="14"/>
                  </a:lnTo>
                  <a:lnTo>
                    <a:pt x="22" y="28"/>
                  </a:lnTo>
                  <a:lnTo>
                    <a:pt x="35" y="40"/>
                  </a:lnTo>
                  <a:lnTo>
                    <a:pt x="49" y="51"/>
                  </a:lnTo>
                  <a:lnTo>
                    <a:pt x="35" y="61"/>
                  </a:lnTo>
                  <a:lnTo>
                    <a:pt x="22" y="73"/>
                  </a:lnTo>
                  <a:lnTo>
                    <a:pt x="11" y="87"/>
                  </a:lnTo>
                  <a:lnTo>
                    <a:pt x="1" y="101"/>
                  </a:lnTo>
                  <a:lnTo>
                    <a:pt x="13" y="101"/>
                  </a:lnTo>
                  <a:lnTo>
                    <a:pt x="24" y="86"/>
                  </a:lnTo>
                  <a:lnTo>
                    <a:pt x="36" y="73"/>
                  </a:lnTo>
                  <a:lnTo>
                    <a:pt x="50" y="61"/>
                  </a:lnTo>
                  <a:lnTo>
                    <a:pt x="66" y="51"/>
                  </a:lnTo>
                  <a:lnTo>
                    <a:pt x="50" y="40"/>
                  </a:lnTo>
                  <a:lnTo>
                    <a:pt x="36" y="28"/>
                  </a:lnTo>
                  <a:lnTo>
                    <a:pt x="24" y="15"/>
                  </a:lnTo>
                  <a:lnTo>
                    <a:pt x="13" y="0"/>
                  </a:lnTo>
                  <a:close/>
                </a:path>
              </a:pathLst>
            </a:custGeom>
            <a:solidFill>
              <a:srgbClr val="25252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latin typeface="Arial Black" panose="020B0A04020102020204" pitchFamily="34" charset="0"/>
              </a:endParaRPr>
            </a:p>
          </p:txBody>
        </p:sp>
        <p:sp>
          <p:nvSpPr>
            <p:cNvPr id="85" name="Freeform 137">
              <a:extLst>
                <a:ext uri="{FF2B5EF4-FFF2-40B4-BE49-F238E27FC236}">
                  <a16:creationId xmlns:a16="http://schemas.microsoft.com/office/drawing/2014/main" id="{2F0C8E8D-A7CC-4C80-A234-8F42056E40CF}"/>
                </a:ext>
              </a:extLst>
            </p:cNvPr>
            <p:cNvSpPr>
              <a:spLocks/>
            </p:cNvSpPr>
            <p:nvPr/>
          </p:nvSpPr>
          <p:spPr bwMode="auto">
            <a:xfrm>
              <a:off x="1117" y="1064"/>
              <a:ext cx="3143" cy="206"/>
            </a:xfrm>
            <a:custGeom>
              <a:avLst/>
              <a:gdLst>
                <a:gd name="T0" fmla="+- 0 1117 1117"/>
                <a:gd name="T1" fmla="*/ T0 w 3143"/>
                <a:gd name="T2" fmla="+- 0 1064 1064"/>
                <a:gd name="T3" fmla="*/ 1064 h 206"/>
                <a:gd name="T4" fmla="+- 0 1117 1117"/>
                <a:gd name="T5" fmla="*/ T4 w 3143"/>
                <a:gd name="T6" fmla="+- 0 1270 1064"/>
                <a:gd name="T7" fmla="*/ 1270 h 206"/>
                <a:gd name="T8" fmla="+- 0 4260 1117"/>
                <a:gd name="T9" fmla="*/ T8 w 3143"/>
                <a:gd name="T10" fmla="+- 0 1270 1064"/>
                <a:gd name="T11" fmla="*/ 1270 h 206"/>
                <a:gd name="T12" fmla="+- 0 4260 1117"/>
                <a:gd name="T13" fmla="*/ T12 w 3143"/>
                <a:gd name="T14" fmla="+- 0 1064 1064"/>
                <a:gd name="T15" fmla="*/ 1064 h 206"/>
              </a:gdLst>
              <a:ahLst/>
              <a:cxnLst>
                <a:cxn ang="0">
                  <a:pos x="T1" y="T3"/>
                </a:cxn>
                <a:cxn ang="0">
                  <a:pos x="T5" y="T7"/>
                </a:cxn>
                <a:cxn ang="0">
                  <a:pos x="T9" y="T11"/>
                </a:cxn>
                <a:cxn ang="0">
                  <a:pos x="T13" y="T15"/>
                </a:cxn>
              </a:cxnLst>
              <a:rect l="0" t="0" r="r" b="b"/>
              <a:pathLst>
                <a:path w="3143" h="206">
                  <a:moveTo>
                    <a:pt x="0" y="0"/>
                  </a:moveTo>
                  <a:lnTo>
                    <a:pt x="0" y="206"/>
                  </a:lnTo>
                  <a:lnTo>
                    <a:pt x="3143" y="206"/>
                  </a:lnTo>
                  <a:lnTo>
                    <a:pt x="3143" y="0"/>
                  </a:lnTo>
                </a:path>
              </a:pathLst>
            </a:custGeom>
            <a:noFill/>
            <a:ln w="6350">
              <a:solidFill>
                <a:srgbClr val="252523"/>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latin typeface="Arial Black" panose="020B0A04020102020204" pitchFamily="34" charset="0"/>
              </a:endParaRPr>
            </a:p>
          </p:txBody>
        </p:sp>
        <p:cxnSp>
          <p:nvCxnSpPr>
            <p:cNvPr id="86" name="Line 138">
              <a:extLst>
                <a:ext uri="{FF2B5EF4-FFF2-40B4-BE49-F238E27FC236}">
                  <a16:creationId xmlns:a16="http://schemas.microsoft.com/office/drawing/2014/main" id="{53068CAC-05FA-4571-9C61-6FF307BD3923}"/>
                </a:ext>
              </a:extLst>
            </p:cNvPr>
            <p:cNvCxnSpPr>
              <a:cxnSpLocks noChangeShapeType="1"/>
            </p:cNvCxnSpPr>
            <p:nvPr/>
          </p:nvCxnSpPr>
          <p:spPr bwMode="auto">
            <a:xfrm>
              <a:off x="3079" y="1270"/>
              <a:ext cx="0" cy="91"/>
            </a:xfrm>
            <a:prstGeom prst="line">
              <a:avLst/>
            </a:prstGeom>
            <a:noFill/>
            <a:ln w="6350">
              <a:solidFill>
                <a:srgbClr val="252523"/>
              </a:solidFill>
              <a:round/>
              <a:headEnd/>
              <a:tailEnd/>
            </a:ln>
            <a:extLst>
              <a:ext uri="{909E8E84-426E-40DD-AFC4-6F175D3DCCD1}">
                <a14:hiddenFill xmlns:a14="http://schemas.microsoft.com/office/drawing/2010/main">
                  <a:noFill/>
                </a14:hiddenFill>
              </a:ext>
            </a:extLst>
          </p:spPr>
        </p:cxnSp>
        <p:sp>
          <p:nvSpPr>
            <p:cNvPr id="87" name="Text Box 139">
              <a:extLst>
                <a:ext uri="{FF2B5EF4-FFF2-40B4-BE49-F238E27FC236}">
                  <a16:creationId xmlns:a16="http://schemas.microsoft.com/office/drawing/2014/main" id="{782C925F-0418-4464-999F-E6B2CD14B569}"/>
                </a:ext>
              </a:extLst>
            </p:cNvPr>
            <p:cNvSpPr txBox="1">
              <a:spLocks noChangeArrowheads="1"/>
            </p:cNvSpPr>
            <p:nvPr/>
          </p:nvSpPr>
          <p:spPr bwMode="auto">
            <a:xfrm>
              <a:off x="2244" y="406"/>
              <a:ext cx="1134"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885"/>
                </a:lnSpc>
                <a:spcBef>
                  <a:spcPts val="0"/>
                </a:spcBef>
                <a:spcAft>
                  <a:spcPts val="800"/>
                </a:spcAft>
                <a:tabLst>
                  <a:tab pos="706755" algn="l"/>
                </a:tabLst>
              </a:pPr>
              <a:r>
                <a:rPr lang="en-US" sz="800" u="sng">
                  <a:solidFill>
                    <a:srgbClr val="252523"/>
                  </a:solidFill>
                  <a:effectLst/>
                  <a:uFill>
                    <a:solidFill>
                      <a:srgbClr val="252523"/>
                    </a:solidFill>
                  </a:uFill>
                  <a:latin typeface="Arial Black" panose="020B0A04020102020204" pitchFamily="34" charset="0"/>
                  <a:ea typeface="Calibri" panose="020F0502020204030204" pitchFamily="34" charset="0"/>
                  <a:cs typeface="Times New Roman" panose="02020603050405020304" pitchFamily="18" charset="0"/>
                </a:rPr>
                <a:t> 	</a:t>
              </a:r>
              <a:endParaRPr lang="en-US" sz="1100">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88" name="Text Box 140">
              <a:extLst>
                <a:ext uri="{FF2B5EF4-FFF2-40B4-BE49-F238E27FC236}">
                  <a16:creationId xmlns:a16="http://schemas.microsoft.com/office/drawing/2014/main" id="{83927618-29C5-4CA0-A4FC-A65047460781}"/>
                </a:ext>
              </a:extLst>
            </p:cNvPr>
            <p:cNvSpPr txBox="1">
              <a:spLocks noChangeArrowheads="1"/>
            </p:cNvSpPr>
            <p:nvPr/>
          </p:nvSpPr>
          <p:spPr bwMode="auto">
            <a:xfrm>
              <a:off x="3372" y="5"/>
              <a:ext cx="1753" cy="1060"/>
            </a:xfrm>
            <a:prstGeom prst="rect">
              <a:avLst/>
            </a:prstGeom>
            <a:noFill/>
            <a:ln w="6350">
              <a:solidFill>
                <a:srgbClr val="252523"/>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365760" marR="0">
                <a:lnSpc>
                  <a:spcPts val="955"/>
                </a:lnSpc>
                <a:spcBef>
                  <a:spcPts val="0"/>
                </a:spcBef>
                <a:spcAft>
                  <a:spcPts val="800"/>
                </a:spcAft>
              </a:pPr>
              <a:r>
                <a:rPr lang="en-US" sz="800">
                  <a:solidFill>
                    <a:srgbClr val="252523"/>
                  </a:solidFill>
                  <a:effectLst/>
                  <a:latin typeface="Arial Black" panose="020B0A04020102020204" pitchFamily="34" charset="0"/>
                  <a:ea typeface="Calibri" panose="020F0502020204030204" pitchFamily="34" charset="0"/>
                  <a:cs typeface="Times New Roman" panose="02020603050405020304" pitchFamily="18" charset="0"/>
                </a:rPr>
                <a:t>Genetics</a:t>
              </a:r>
              <a:endParaRPr lang="en-US" sz="1100">
                <a:effectLst/>
                <a:latin typeface="Arial Black" panose="020B0A04020102020204" pitchFamily="34" charset="0"/>
                <a:ea typeface="Calibri" panose="020F0502020204030204" pitchFamily="34" charset="0"/>
                <a:cs typeface="Times New Roman" panose="02020603050405020304" pitchFamily="18" charset="0"/>
              </a:endParaRPr>
            </a:p>
            <a:p>
              <a:pPr marL="342900" marR="0" lvl="0" indent="-342900">
                <a:lnSpc>
                  <a:spcPts val="970"/>
                </a:lnSpc>
                <a:spcBef>
                  <a:spcPts val="0"/>
                </a:spcBef>
                <a:spcAft>
                  <a:spcPts val="0"/>
                </a:spcAft>
                <a:buClr>
                  <a:srgbClr val="252523"/>
                </a:buClr>
                <a:buSzPts val="800"/>
                <a:buFont typeface="Calibri" panose="020F0502020204030204" pitchFamily="34" charset="0"/>
                <a:buChar char="∙"/>
                <a:tabLst>
                  <a:tab pos="123825" algn="l"/>
                </a:tabLst>
              </a:pPr>
              <a:r>
                <a:rPr lang="en-US" sz="800">
                  <a:solidFill>
                    <a:srgbClr val="252523"/>
                  </a:solidFill>
                  <a:effectLst/>
                  <a:latin typeface="Arial Black" panose="020B0A04020102020204" pitchFamily="34" charset="0"/>
                  <a:ea typeface="Calibri" panose="020F0502020204030204" pitchFamily="34" charset="0"/>
                  <a:cs typeface="Times New Roman" panose="02020603050405020304" pitchFamily="18" charset="0"/>
                </a:rPr>
                <a:t>Thrifty</a:t>
              </a:r>
              <a:r>
                <a:rPr lang="en-US" sz="800" spc="-70">
                  <a:solidFill>
                    <a:srgbClr val="252523"/>
                  </a:solidFill>
                  <a:effectLst/>
                  <a:latin typeface="Arial Black" panose="020B0A04020102020204" pitchFamily="34" charset="0"/>
                  <a:ea typeface="Calibri" panose="020F0502020204030204" pitchFamily="34" charset="0"/>
                  <a:cs typeface="Times New Roman" panose="02020603050405020304" pitchFamily="18" charset="0"/>
                </a:rPr>
                <a:t> </a:t>
              </a:r>
              <a:r>
                <a:rPr lang="en-US" sz="800">
                  <a:solidFill>
                    <a:srgbClr val="252523"/>
                  </a:solidFill>
                  <a:effectLst/>
                  <a:latin typeface="Arial Black" panose="020B0A04020102020204" pitchFamily="34" charset="0"/>
                  <a:ea typeface="Calibri" panose="020F0502020204030204" pitchFamily="34" charset="0"/>
                  <a:cs typeface="Times New Roman" panose="02020603050405020304" pitchFamily="18" charset="0"/>
                </a:rPr>
                <a:t>genotype</a:t>
              </a:r>
              <a:endParaRPr lang="en-US" sz="1100">
                <a:effectLst/>
                <a:latin typeface="Arial Black" panose="020B0A04020102020204" pitchFamily="34" charset="0"/>
                <a:ea typeface="Calibri" panose="020F0502020204030204" pitchFamily="34" charset="0"/>
                <a:cs typeface="Times New Roman" panose="02020603050405020304" pitchFamily="18" charset="0"/>
              </a:endParaRPr>
            </a:p>
            <a:p>
              <a:pPr marL="342900" marR="0" lvl="0" indent="-342900">
                <a:lnSpc>
                  <a:spcPts val="1010"/>
                </a:lnSpc>
                <a:spcBef>
                  <a:spcPts val="0"/>
                </a:spcBef>
                <a:spcAft>
                  <a:spcPts val="0"/>
                </a:spcAft>
                <a:buClr>
                  <a:srgbClr val="252523"/>
                </a:buClr>
                <a:buSzPts val="800"/>
                <a:buFont typeface="Calibri" panose="020F0502020204030204" pitchFamily="34" charset="0"/>
                <a:buChar char="∙"/>
                <a:tabLst>
                  <a:tab pos="123825" algn="l"/>
                </a:tabLst>
              </a:pPr>
              <a:r>
                <a:rPr lang="en-US" sz="800">
                  <a:solidFill>
                    <a:srgbClr val="252523"/>
                  </a:solidFill>
                  <a:effectLst/>
                  <a:latin typeface="Arial Black" panose="020B0A04020102020204" pitchFamily="34" charset="0"/>
                  <a:ea typeface="Calibri" panose="020F0502020204030204" pitchFamily="34" charset="0"/>
                  <a:cs typeface="Times New Roman" panose="02020603050405020304" pitchFamily="18" charset="0"/>
                </a:rPr>
                <a:t>Thrifty</a:t>
              </a:r>
              <a:r>
                <a:rPr lang="en-US" sz="800" spc="-85">
                  <a:solidFill>
                    <a:srgbClr val="252523"/>
                  </a:solidFill>
                  <a:effectLst/>
                  <a:latin typeface="Arial Black" panose="020B0A04020102020204" pitchFamily="34" charset="0"/>
                  <a:ea typeface="Calibri" panose="020F0502020204030204" pitchFamily="34" charset="0"/>
                  <a:cs typeface="Times New Roman" panose="02020603050405020304" pitchFamily="18" charset="0"/>
                </a:rPr>
                <a:t> </a:t>
              </a:r>
              <a:r>
                <a:rPr lang="en-US" sz="800">
                  <a:solidFill>
                    <a:srgbClr val="252523"/>
                  </a:solidFill>
                  <a:effectLst/>
                  <a:latin typeface="Arial Black" panose="020B0A04020102020204" pitchFamily="34" charset="0"/>
                  <a:ea typeface="Calibri" panose="020F0502020204030204" pitchFamily="34" charset="0"/>
                  <a:cs typeface="Times New Roman" panose="02020603050405020304" pitchFamily="18" charset="0"/>
                </a:rPr>
                <a:t>phenotype</a:t>
              </a:r>
              <a:endParaRPr lang="en-US" sz="1100">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89" name="Text Box 141">
              <a:extLst>
                <a:ext uri="{FF2B5EF4-FFF2-40B4-BE49-F238E27FC236}">
                  <a16:creationId xmlns:a16="http://schemas.microsoft.com/office/drawing/2014/main" id="{5DFFE2C4-539F-482D-B4C2-EC6A500529D9}"/>
                </a:ext>
              </a:extLst>
            </p:cNvPr>
            <p:cNvSpPr txBox="1">
              <a:spLocks noChangeArrowheads="1"/>
            </p:cNvSpPr>
            <p:nvPr/>
          </p:nvSpPr>
          <p:spPr bwMode="auto">
            <a:xfrm>
              <a:off x="5" y="5"/>
              <a:ext cx="2225" cy="1060"/>
            </a:xfrm>
            <a:prstGeom prst="rect">
              <a:avLst/>
            </a:prstGeom>
            <a:noFill/>
            <a:ln w="6350">
              <a:solidFill>
                <a:srgbClr val="252523"/>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429260" marR="0">
                <a:lnSpc>
                  <a:spcPts val="900"/>
                </a:lnSpc>
                <a:spcBef>
                  <a:spcPts val="0"/>
                </a:spcBef>
                <a:spcAft>
                  <a:spcPts val="800"/>
                </a:spcAft>
              </a:pPr>
              <a:r>
                <a:rPr lang="en-US" sz="800">
                  <a:solidFill>
                    <a:srgbClr val="252523"/>
                  </a:solidFill>
                  <a:effectLst/>
                  <a:latin typeface="Arial Black" panose="020B0A04020102020204" pitchFamily="34" charset="0"/>
                  <a:ea typeface="Calibri" panose="020F0502020204030204" pitchFamily="34" charset="0"/>
                  <a:cs typeface="Times New Roman" panose="02020603050405020304" pitchFamily="18" charset="0"/>
                </a:rPr>
                <a:t>Environmental</a:t>
              </a:r>
              <a:endParaRPr lang="en-US" sz="1100">
                <a:effectLst/>
                <a:latin typeface="Arial Black" panose="020B0A04020102020204" pitchFamily="34" charset="0"/>
                <a:ea typeface="Calibri" panose="020F0502020204030204" pitchFamily="34" charset="0"/>
                <a:cs typeface="Times New Roman" panose="02020603050405020304" pitchFamily="18" charset="0"/>
              </a:endParaRPr>
            </a:p>
            <a:p>
              <a:pPr marL="342900" marR="0" lvl="0" indent="-342900">
                <a:lnSpc>
                  <a:spcPts val="915"/>
                </a:lnSpc>
                <a:spcBef>
                  <a:spcPts val="0"/>
                </a:spcBef>
                <a:spcAft>
                  <a:spcPts val="0"/>
                </a:spcAft>
                <a:buClr>
                  <a:srgbClr val="252523"/>
                </a:buClr>
                <a:buSzPts val="800"/>
                <a:buFont typeface="Calibri" panose="020F0502020204030204" pitchFamily="34" charset="0"/>
                <a:buChar char="∙"/>
                <a:tabLst>
                  <a:tab pos="108585" algn="l"/>
                </a:tabLst>
              </a:pPr>
              <a:r>
                <a:rPr lang="en-US" sz="800">
                  <a:solidFill>
                    <a:srgbClr val="252523"/>
                  </a:solidFill>
                  <a:effectLst/>
                  <a:latin typeface="Arial Black" panose="020B0A04020102020204" pitchFamily="34" charset="0"/>
                  <a:ea typeface="Calibri" panose="020F0502020204030204" pitchFamily="34" charset="0"/>
                  <a:cs typeface="Times New Roman" panose="02020603050405020304" pitchFamily="18" charset="0"/>
                </a:rPr>
                <a:t>Physical</a:t>
              </a:r>
              <a:r>
                <a:rPr lang="en-US" sz="800" spc="-50">
                  <a:solidFill>
                    <a:srgbClr val="252523"/>
                  </a:solidFill>
                  <a:effectLst/>
                  <a:latin typeface="Arial Black" panose="020B0A04020102020204" pitchFamily="34" charset="0"/>
                  <a:ea typeface="Calibri" panose="020F0502020204030204" pitchFamily="34" charset="0"/>
                  <a:cs typeface="Times New Roman" panose="02020603050405020304" pitchFamily="18" charset="0"/>
                </a:rPr>
                <a:t> </a:t>
              </a:r>
              <a:r>
                <a:rPr lang="en-US" sz="800">
                  <a:solidFill>
                    <a:srgbClr val="252523"/>
                  </a:solidFill>
                  <a:effectLst/>
                  <a:latin typeface="Arial Black" panose="020B0A04020102020204" pitchFamily="34" charset="0"/>
                  <a:ea typeface="Calibri" panose="020F0502020204030204" pitchFamily="34" charset="0"/>
                  <a:cs typeface="Times New Roman" panose="02020603050405020304" pitchFamily="18" charset="0"/>
                </a:rPr>
                <a:t>inactivity</a:t>
              </a:r>
              <a:endParaRPr lang="en-US" sz="1100">
                <a:effectLst/>
                <a:latin typeface="Arial Black" panose="020B0A04020102020204" pitchFamily="34" charset="0"/>
                <a:ea typeface="Calibri" panose="020F0502020204030204" pitchFamily="34" charset="0"/>
                <a:cs typeface="Times New Roman" panose="02020603050405020304" pitchFamily="18" charset="0"/>
              </a:endParaRPr>
            </a:p>
            <a:p>
              <a:pPr marL="342900" marR="0" lvl="0" indent="-342900">
                <a:lnSpc>
                  <a:spcPts val="995"/>
                </a:lnSpc>
                <a:spcBef>
                  <a:spcPts val="0"/>
                </a:spcBef>
                <a:spcAft>
                  <a:spcPts val="0"/>
                </a:spcAft>
                <a:buClr>
                  <a:srgbClr val="252523"/>
                </a:buClr>
                <a:buSzPts val="800"/>
                <a:buFont typeface="Calibri" panose="020F0502020204030204" pitchFamily="34" charset="0"/>
                <a:buChar char="∙"/>
                <a:tabLst>
                  <a:tab pos="108585" algn="l"/>
                </a:tabLst>
              </a:pPr>
              <a:r>
                <a:rPr lang="en-US" sz="800">
                  <a:solidFill>
                    <a:srgbClr val="252523"/>
                  </a:solidFill>
                  <a:effectLst/>
                  <a:latin typeface="Arial Black" panose="020B0A04020102020204" pitchFamily="34" charset="0"/>
                  <a:ea typeface="Calibri" panose="020F0502020204030204" pitchFamily="34" charset="0"/>
                  <a:cs typeface="Times New Roman" panose="02020603050405020304" pitchFamily="18" charset="0"/>
                </a:rPr>
                <a:t>Smoking</a:t>
              </a:r>
              <a:endParaRPr lang="en-US" sz="1100">
                <a:effectLst/>
                <a:latin typeface="Arial Black" panose="020B0A04020102020204" pitchFamily="34" charset="0"/>
                <a:ea typeface="Calibri" panose="020F0502020204030204" pitchFamily="34" charset="0"/>
                <a:cs typeface="Times New Roman" panose="02020603050405020304" pitchFamily="18" charset="0"/>
              </a:endParaRPr>
            </a:p>
            <a:p>
              <a:pPr marL="342900" marR="0" lvl="0" indent="-342900">
                <a:lnSpc>
                  <a:spcPts val="995"/>
                </a:lnSpc>
                <a:spcBef>
                  <a:spcPts val="0"/>
                </a:spcBef>
                <a:spcAft>
                  <a:spcPts val="0"/>
                </a:spcAft>
                <a:buClr>
                  <a:srgbClr val="252523"/>
                </a:buClr>
                <a:buSzPts val="800"/>
                <a:buFont typeface="Calibri" panose="020F0502020204030204" pitchFamily="34" charset="0"/>
                <a:buChar char="∙"/>
                <a:tabLst>
                  <a:tab pos="108585" algn="l"/>
                </a:tabLst>
              </a:pPr>
              <a:r>
                <a:rPr lang="en-US" sz="800">
                  <a:solidFill>
                    <a:srgbClr val="252523"/>
                  </a:solidFill>
                  <a:effectLst/>
                  <a:latin typeface="Arial Black" panose="020B0A04020102020204" pitchFamily="34" charset="0"/>
                  <a:ea typeface="Calibri" panose="020F0502020204030204" pitchFamily="34" charset="0"/>
                  <a:cs typeface="Times New Roman" panose="02020603050405020304" pitchFamily="18" charset="0"/>
                </a:rPr>
                <a:t>Energy dense</a:t>
              </a:r>
              <a:r>
                <a:rPr lang="en-US" sz="800" spc="-95">
                  <a:solidFill>
                    <a:srgbClr val="252523"/>
                  </a:solidFill>
                  <a:effectLst/>
                  <a:latin typeface="Arial Black" panose="020B0A04020102020204" pitchFamily="34" charset="0"/>
                  <a:ea typeface="Calibri" panose="020F0502020204030204" pitchFamily="34" charset="0"/>
                  <a:cs typeface="Times New Roman" panose="02020603050405020304" pitchFamily="18" charset="0"/>
                </a:rPr>
                <a:t> </a:t>
              </a:r>
              <a:r>
                <a:rPr lang="en-US" sz="800">
                  <a:solidFill>
                    <a:srgbClr val="252523"/>
                  </a:solidFill>
                  <a:effectLst/>
                  <a:latin typeface="Arial Black" panose="020B0A04020102020204" pitchFamily="34" charset="0"/>
                  <a:ea typeface="Calibri" panose="020F0502020204030204" pitchFamily="34" charset="0"/>
                  <a:cs typeface="Times New Roman" panose="02020603050405020304" pitchFamily="18" charset="0"/>
                </a:rPr>
                <a:t>food</a:t>
              </a:r>
              <a:endParaRPr lang="en-US" sz="1100">
                <a:effectLst/>
                <a:latin typeface="Arial Black" panose="020B0A04020102020204" pitchFamily="34" charset="0"/>
                <a:ea typeface="Calibri" panose="020F0502020204030204" pitchFamily="34" charset="0"/>
                <a:cs typeface="Times New Roman" panose="02020603050405020304" pitchFamily="18" charset="0"/>
              </a:endParaRPr>
            </a:p>
            <a:p>
              <a:pPr marL="342900" marR="0" lvl="0" indent="-342900">
                <a:lnSpc>
                  <a:spcPts val="1010"/>
                </a:lnSpc>
                <a:spcBef>
                  <a:spcPts val="0"/>
                </a:spcBef>
                <a:spcAft>
                  <a:spcPts val="0"/>
                </a:spcAft>
                <a:buClr>
                  <a:srgbClr val="252523"/>
                </a:buClr>
                <a:buSzPts val="800"/>
                <a:buFont typeface="Calibri" panose="020F0502020204030204" pitchFamily="34" charset="0"/>
                <a:buChar char="∙"/>
                <a:tabLst>
                  <a:tab pos="108585" algn="l"/>
                </a:tabLst>
              </a:pPr>
              <a:r>
                <a:rPr lang="en-US" sz="800">
                  <a:solidFill>
                    <a:srgbClr val="252523"/>
                  </a:solidFill>
                  <a:effectLst/>
                  <a:latin typeface="Arial Black" panose="020B0A04020102020204" pitchFamily="34" charset="0"/>
                  <a:ea typeface="Calibri" panose="020F0502020204030204" pitchFamily="34" charset="0"/>
                  <a:cs typeface="Times New Roman" panose="02020603050405020304" pitchFamily="18" charset="0"/>
                </a:rPr>
                <a:t>Stress</a:t>
              </a:r>
              <a:endParaRPr lang="en-US" sz="1100">
                <a:effectLst/>
                <a:latin typeface="Arial Black" panose="020B0A04020102020204" pitchFamily="34" charset="0"/>
                <a:ea typeface="Calibri" panose="020F0502020204030204" pitchFamily="34" charset="0"/>
                <a:cs typeface="Times New Roman" panose="02020603050405020304" pitchFamily="18" charset="0"/>
              </a:endParaRPr>
            </a:p>
          </p:txBody>
        </p:sp>
      </p:grpSp>
      <p:grpSp>
        <p:nvGrpSpPr>
          <p:cNvPr id="90" name="Group 89">
            <a:extLst>
              <a:ext uri="{FF2B5EF4-FFF2-40B4-BE49-F238E27FC236}">
                <a16:creationId xmlns:a16="http://schemas.microsoft.com/office/drawing/2014/main" id="{6A007A3F-02F1-40DA-AF95-AA6AEFF4FE92}"/>
              </a:ext>
            </a:extLst>
          </p:cNvPr>
          <p:cNvGrpSpPr>
            <a:grpSpLocks/>
          </p:cNvGrpSpPr>
          <p:nvPr/>
        </p:nvGrpSpPr>
        <p:grpSpPr bwMode="auto">
          <a:xfrm>
            <a:off x="1306365" y="1305515"/>
            <a:ext cx="5678170" cy="4646930"/>
            <a:chOff x="5" y="0"/>
            <a:chExt cx="8942" cy="7318"/>
          </a:xfrm>
        </p:grpSpPr>
        <p:pic>
          <p:nvPicPr>
            <p:cNvPr id="91" name="Picture 90">
              <a:extLst>
                <a:ext uri="{FF2B5EF4-FFF2-40B4-BE49-F238E27FC236}">
                  <a16:creationId xmlns:a16="http://schemas.microsoft.com/office/drawing/2014/main" id="{A98B3C93-8043-4D09-B06A-92AC60D2CE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2" y="194"/>
              <a:ext cx="3924" cy="854"/>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91">
              <a:extLst>
                <a:ext uri="{FF2B5EF4-FFF2-40B4-BE49-F238E27FC236}">
                  <a16:creationId xmlns:a16="http://schemas.microsoft.com/office/drawing/2014/main" id="{B4F3E4BC-82EF-42C3-BD1D-21E80853A6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3" y="0"/>
              <a:ext cx="102" cy="195"/>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92">
              <a:extLst>
                <a:ext uri="{FF2B5EF4-FFF2-40B4-BE49-F238E27FC236}">
                  <a16:creationId xmlns:a16="http://schemas.microsoft.com/office/drawing/2014/main" id="{DB2D2472-CC0F-40F1-B248-3345471B61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3" y="1535"/>
              <a:ext cx="2972" cy="732"/>
            </a:xfrm>
            <a:prstGeom prst="rect">
              <a:avLst/>
            </a:prstGeom>
            <a:noFill/>
            <a:extLst>
              <a:ext uri="{909E8E84-426E-40DD-AFC4-6F175D3DCCD1}">
                <a14:hiddenFill xmlns:a14="http://schemas.microsoft.com/office/drawing/2010/main">
                  <a:solidFill>
                    <a:srgbClr val="FFFFFF"/>
                  </a:solidFill>
                </a14:hiddenFill>
              </a:ext>
            </a:extLst>
          </p:spPr>
        </p:pic>
        <p:sp>
          <p:nvSpPr>
            <p:cNvPr id="94" name="Freeform 71">
              <a:extLst>
                <a:ext uri="{FF2B5EF4-FFF2-40B4-BE49-F238E27FC236}">
                  <a16:creationId xmlns:a16="http://schemas.microsoft.com/office/drawing/2014/main" id="{17D2E5B8-345F-4BBF-98E7-4F599F83F90E}"/>
                </a:ext>
              </a:extLst>
            </p:cNvPr>
            <p:cNvSpPr>
              <a:spLocks/>
            </p:cNvSpPr>
            <p:nvPr/>
          </p:nvSpPr>
          <p:spPr bwMode="auto">
            <a:xfrm>
              <a:off x="2008" y="1047"/>
              <a:ext cx="1756" cy="474"/>
            </a:xfrm>
            <a:custGeom>
              <a:avLst/>
              <a:gdLst>
                <a:gd name="T0" fmla="+- 0 3764 2009"/>
                <a:gd name="T1" fmla="*/ T0 w 1756"/>
                <a:gd name="T2" fmla="+- 0 1048 1048"/>
                <a:gd name="T3" fmla="*/ 1048 h 474"/>
                <a:gd name="T4" fmla="+- 0 3764 2009"/>
                <a:gd name="T5" fmla="*/ T4 w 1756"/>
                <a:gd name="T6" fmla="+- 0 1299 1048"/>
                <a:gd name="T7" fmla="*/ 1299 h 474"/>
                <a:gd name="T8" fmla="+- 0 2009 2009"/>
                <a:gd name="T9" fmla="*/ T8 w 1756"/>
                <a:gd name="T10" fmla="+- 0 1299 1048"/>
                <a:gd name="T11" fmla="*/ 1299 h 474"/>
                <a:gd name="T12" fmla="+- 0 2009 2009"/>
                <a:gd name="T13" fmla="*/ T12 w 1756"/>
                <a:gd name="T14" fmla="+- 0 1521 1048"/>
                <a:gd name="T15" fmla="*/ 1521 h 474"/>
              </a:gdLst>
              <a:ahLst/>
              <a:cxnLst>
                <a:cxn ang="0">
                  <a:pos x="T1" y="T3"/>
                </a:cxn>
                <a:cxn ang="0">
                  <a:pos x="T5" y="T7"/>
                </a:cxn>
                <a:cxn ang="0">
                  <a:pos x="T9" y="T11"/>
                </a:cxn>
                <a:cxn ang="0">
                  <a:pos x="T13" y="T15"/>
                </a:cxn>
              </a:cxnLst>
              <a:rect l="0" t="0" r="r" b="b"/>
              <a:pathLst>
                <a:path w="1756" h="474">
                  <a:moveTo>
                    <a:pt x="1755" y="0"/>
                  </a:moveTo>
                  <a:lnTo>
                    <a:pt x="1755" y="251"/>
                  </a:lnTo>
                  <a:lnTo>
                    <a:pt x="0" y="251"/>
                  </a:lnTo>
                  <a:lnTo>
                    <a:pt x="0" y="473"/>
                  </a:lnTo>
                </a:path>
              </a:pathLst>
            </a:custGeom>
            <a:noFill/>
            <a:ln w="6350">
              <a:solidFill>
                <a:srgbClr val="252523"/>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95" name="AutoShape 72">
              <a:extLst>
                <a:ext uri="{FF2B5EF4-FFF2-40B4-BE49-F238E27FC236}">
                  <a16:creationId xmlns:a16="http://schemas.microsoft.com/office/drawing/2014/main" id="{006F0C1C-77DA-4B50-B52D-2E0D7722800E}"/>
                </a:ext>
              </a:extLst>
            </p:cNvPr>
            <p:cNvSpPr>
              <a:spLocks/>
            </p:cNvSpPr>
            <p:nvPr/>
          </p:nvSpPr>
          <p:spPr bwMode="auto">
            <a:xfrm>
              <a:off x="1958" y="1469"/>
              <a:ext cx="102" cy="66"/>
            </a:xfrm>
            <a:custGeom>
              <a:avLst/>
              <a:gdLst>
                <a:gd name="T0" fmla="+- 0 1958 1958"/>
                <a:gd name="T1" fmla="*/ T0 w 102"/>
                <a:gd name="T2" fmla="+- 0 1470 1470"/>
                <a:gd name="T3" fmla="*/ 1470 h 66"/>
                <a:gd name="T4" fmla="+- 0 1958 1958"/>
                <a:gd name="T5" fmla="*/ T4 w 102"/>
                <a:gd name="T6" fmla="+- 0 1483 1470"/>
                <a:gd name="T7" fmla="*/ 1483 h 66"/>
                <a:gd name="T8" fmla="+- 0 1973 1958"/>
                <a:gd name="T9" fmla="*/ T8 w 102"/>
                <a:gd name="T10" fmla="+- 0 1493 1470"/>
                <a:gd name="T11" fmla="*/ 1493 h 66"/>
                <a:gd name="T12" fmla="+- 0 1987 1958"/>
                <a:gd name="T13" fmla="*/ T12 w 102"/>
                <a:gd name="T14" fmla="+- 0 1506 1470"/>
                <a:gd name="T15" fmla="*/ 1506 h 66"/>
                <a:gd name="T16" fmla="+- 0 1998 1958"/>
                <a:gd name="T17" fmla="*/ T16 w 102"/>
                <a:gd name="T18" fmla="+- 0 1520 1470"/>
                <a:gd name="T19" fmla="*/ 1520 h 66"/>
                <a:gd name="T20" fmla="+- 0 2009 1958"/>
                <a:gd name="T21" fmla="*/ T20 w 102"/>
                <a:gd name="T22" fmla="+- 0 1535 1470"/>
                <a:gd name="T23" fmla="*/ 1535 h 66"/>
                <a:gd name="T24" fmla="+- 0 2019 1958"/>
                <a:gd name="T25" fmla="*/ T24 w 102"/>
                <a:gd name="T26" fmla="+- 0 1520 1470"/>
                <a:gd name="T27" fmla="*/ 1520 h 66"/>
                <a:gd name="T28" fmla="+- 0 2021 1958"/>
                <a:gd name="T29" fmla="*/ T28 w 102"/>
                <a:gd name="T30" fmla="+- 0 1518 1470"/>
                <a:gd name="T31" fmla="*/ 1518 h 66"/>
                <a:gd name="T32" fmla="+- 0 2009 1958"/>
                <a:gd name="T33" fmla="*/ T32 w 102"/>
                <a:gd name="T34" fmla="+- 0 1518 1470"/>
                <a:gd name="T35" fmla="*/ 1518 h 66"/>
                <a:gd name="T36" fmla="+- 0 1998 1958"/>
                <a:gd name="T37" fmla="*/ T36 w 102"/>
                <a:gd name="T38" fmla="+- 0 1504 1470"/>
                <a:gd name="T39" fmla="*/ 1504 h 66"/>
                <a:gd name="T40" fmla="+- 0 1986 1958"/>
                <a:gd name="T41" fmla="*/ T40 w 102"/>
                <a:gd name="T42" fmla="+- 0 1492 1470"/>
                <a:gd name="T43" fmla="*/ 1492 h 66"/>
                <a:gd name="T44" fmla="+- 0 1973 1958"/>
                <a:gd name="T45" fmla="*/ T44 w 102"/>
                <a:gd name="T46" fmla="+- 0 1480 1470"/>
                <a:gd name="T47" fmla="*/ 1480 h 66"/>
                <a:gd name="T48" fmla="+- 0 1958 1958"/>
                <a:gd name="T49" fmla="*/ T48 w 102"/>
                <a:gd name="T50" fmla="+- 0 1470 1470"/>
                <a:gd name="T51" fmla="*/ 1470 h 66"/>
                <a:gd name="T52" fmla="+- 0 2059 1958"/>
                <a:gd name="T53" fmla="*/ T52 w 102"/>
                <a:gd name="T54" fmla="+- 0 1470 1470"/>
                <a:gd name="T55" fmla="*/ 1470 h 66"/>
                <a:gd name="T56" fmla="+- 0 2045 1958"/>
                <a:gd name="T57" fmla="*/ T56 w 102"/>
                <a:gd name="T58" fmla="+- 0 1480 1470"/>
                <a:gd name="T59" fmla="*/ 1480 h 66"/>
                <a:gd name="T60" fmla="+- 0 2032 1958"/>
                <a:gd name="T61" fmla="*/ T60 w 102"/>
                <a:gd name="T62" fmla="+- 0 1492 1470"/>
                <a:gd name="T63" fmla="*/ 1492 h 66"/>
                <a:gd name="T64" fmla="+- 0 2019 1958"/>
                <a:gd name="T65" fmla="*/ T64 w 102"/>
                <a:gd name="T66" fmla="+- 0 1505 1470"/>
                <a:gd name="T67" fmla="*/ 1505 h 66"/>
                <a:gd name="T68" fmla="+- 0 2009 1958"/>
                <a:gd name="T69" fmla="*/ T68 w 102"/>
                <a:gd name="T70" fmla="+- 0 1518 1470"/>
                <a:gd name="T71" fmla="*/ 1518 h 66"/>
                <a:gd name="T72" fmla="+- 0 2021 1958"/>
                <a:gd name="T73" fmla="*/ T72 w 102"/>
                <a:gd name="T74" fmla="+- 0 1518 1470"/>
                <a:gd name="T75" fmla="*/ 1518 h 66"/>
                <a:gd name="T76" fmla="+- 0 2031 1958"/>
                <a:gd name="T77" fmla="*/ T76 w 102"/>
                <a:gd name="T78" fmla="+- 0 1506 1470"/>
                <a:gd name="T79" fmla="*/ 1506 h 66"/>
                <a:gd name="T80" fmla="+- 0 2044 1958"/>
                <a:gd name="T81" fmla="*/ T80 w 102"/>
                <a:gd name="T82" fmla="+- 0 1493 1470"/>
                <a:gd name="T83" fmla="*/ 1493 h 66"/>
                <a:gd name="T84" fmla="+- 0 2059 1958"/>
                <a:gd name="T85" fmla="*/ T84 w 102"/>
                <a:gd name="T86" fmla="+- 0 1483 1470"/>
                <a:gd name="T87" fmla="*/ 1483 h 66"/>
                <a:gd name="T88" fmla="+- 0 2059 1958"/>
                <a:gd name="T89" fmla="*/ T88 w 102"/>
                <a:gd name="T90" fmla="+- 0 1470 1470"/>
                <a:gd name="T91" fmla="*/ 1470 h 6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102" h="66">
                  <a:moveTo>
                    <a:pt x="0" y="0"/>
                  </a:moveTo>
                  <a:lnTo>
                    <a:pt x="0" y="13"/>
                  </a:lnTo>
                  <a:lnTo>
                    <a:pt x="15" y="23"/>
                  </a:lnTo>
                  <a:lnTo>
                    <a:pt x="29" y="36"/>
                  </a:lnTo>
                  <a:lnTo>
                    <a:pt x="40" y="50"/>
                  </a:lnTo>
                  <a:lnTo>
                    <a:pt x="51" y="65"/>
                  </a:lnTo>
                  <a:lnTo>
                    <a:pt x="61" y="50"/>
                  </a:lnTo>
                  <a:lnTo>
                    <a:pt x="63" y="48"/>
                  </a:lnTo>
                  <a:lnTo>
                    <a:pt x="51" y="48"/>
                  </a:lnTo>
                  <a:lnTo>
                    <a:pt x="40" y="34"/>
                  </a:lnTo>
                  <a:lnTo>
                    <a:pt x="28" y="22"/>
                  </a:lnTo>
                  <a:lnTo>
                    <a:pt x="15" y="10"/>
                  </a:lnTo>
                  <a:lnTo>
                    <a:pt x="0" y="0"/>
                  </a:lnTo>
                  <a:close/>
                  <a:moveTo>
                    <a:pt x="101" y="0"/>
                  </a:moveTo>
                  <a:lnTo>
                    <a:pt x="87" y="10"/>
                  </a:lnTo>
                  <a:lnTo>
                    <a:pt x="74" y="22"/>
                  </a:lnTo>
                  <a:lnTo>
                    <a:pt x="61" y="35"/>
                  </a:lnTo>
                  <a:lnTo>
                    <a:pt x="51" y="48"/>
                  </a:lnTo>
                  <a:lnTo>
                    <a:pt x="63" y="48"/>
                  </a:lnTo>
                  <a:lnTo>
                    <a:pt x="73" y="36"/>
                  </a:lnTo>
                  <a:lnTo>
                    <a:pt x="86" y="23"/>
                  </a:lnTo>
                  <a:lnTo>
                    <a:pt x="101" y="13"/>
                  </a:lnTo>
                  <a:lnTo>
                    <a:pt x="101" y="0"/>
                  </a:lnTo>
                  <a:close/>
                </a:path>
              </a:pathLst>
            </a:custGeom>
            <a:solidFill>
              <a:srgbClr val="25252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cxnSp>
          <p:nvCxnSpPr>
            <p:cNvPr id="96" name="Line 73">
              <a:extLst>
                <a:ext uri="{FF2B5EF4-FFF2-40B4-BE49-F238E27FC236}">
                  <a16:creationId xmlns:a16="http://schemas.microsoft.com/office/drawing/2014/main" id="{BDFDAE59-9D23-414D-873F-828CA8EC8FB4}"/>
                </a:ext>
              </a:extLst>
            </p:cNvPr>
            <p:cNvCxnSpPr>
              <a:cxnSpLocks noChangeShapeType="1"/>
            </p:cNvCxnSpPr>
            <p:nvPr/>
          </p:nvCxnSpPr>
          <p:spPr bwMode="auto">
            <a:xfrm>
              <a:off x="2004" y="1302"/>
              <a:ext cx="1765" cy="0"/>
            </a:xfrm>
            <a:prstGeom prst="line">
              <a:avLst/>
            </a:prstGeom>
            <a:noFill/>
            <a:ln w="9627">
              <a:solidFill>
                <a:srgbClr val="252523"/>
              </a:solidFill>
              <a:round/>
              <a:headEnd/>
              <a:tailEnd/>
            </a:ln>
            <a:extLst>
              <a:ext uri="{909E8E84-426E-40DD-AFC4-6F175D3DCCD1}">
                <a14:hiddenFill xmlns:a14="http://schemas.microsoft.com/office/drawing/2010/main">
                  <a:noFill/>
                </a14:hiddenFill>
              </a:ext>
            </a:extLst>
          </p:spPr>
        </p:cxnSp>
        <p:pic>
          <p:nvPicPr>
            <p:cNvPr id="97" name="Picture 96">
              <a:extLst>
                <a:ext uri="{FF2B5EF4-FFF2-40B4-BE49-F238E27FC236}">
                  <a16:creationId xmlns:a16="http://schemas.microsoft.com/office/drawing/2014/main" id="{7E81304B-E913-4F4F-9EEC-846B58F61C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64" y="1535"/>
              <a:ext cx="3650" cy="732"/>
            </a:xfrm>
            <a:prstGeom prst="rect">
              <a:avLst/>
            </a:prstGeom>
            <a:noFill/>
            <a:extLst>
              <a:ext uri="{909E8E84-426E-40DD-AFC4-6F175D3DCCD1}">
                <a14:hiddenFill xmlns:a14="http://schemas.microsoft.com/office/drawing/2010/main">
                  <a:solidFill>
                    <a:srgbClr val="FFFFFF"/>
                  </a:solidFill>
                </a14:hiddenFill>
              </a:ext>
            </a:extLst>
          </p:spPr>
        </p:pic>
        <p:sp>
          <p:nvSpPr>
            <p:cNvPr id="98" name="Freeform 75">
              <a:extLst>
                <a:ext uri="{FF2B5EF4-FFF2-40B4-BE49-F238E27FC236}">
                  <a16:creationId xmlns:a16="http://schemas.microsoft.com/office/drawing/2014/main" id="{5830A3D9-C0E5-429C-A47B-5552EDC511B3}"/>
                </a:ext>
              </a:extLst>
            </p:cNvPr>
            <p:cNvSpPr>
              <a:spLocks/>
            </p:cNvSpPr>
            <p:nvPr/>
          </p:nvSpPr>
          <p:spPr bwMode="auto">
            <a:xfrm>
              <a:off x="5411" y="1047"/>
              <a:ext cx="1478" cy="474"/>
            </a:xfrm>
            <a:custGeom>
              <a:avLst/>
              <a:gdLst>
                <a:gd name="T0" fmla="+- 0 5411 5411"/>
                <a:gd name="T1" fmla="*/ T0 w 1478"/>
                <a:gd name="T2" fmla="+- 0 1048 1048"/>
                <a:gd name="T3" fmla="*/ 1048 h 474"/>
                <a:gd name="T4" fmla="+- 0 5411 5411"/>
                <a:gd name="T5" fmla="*/ T4 w 1478"/>
                <a:gd name="T6" fmla="+- 0 1299 1048"/>
                <a:gd name="T7" fmla="*/ 1299 h 474"/>
                <a:gd name="T8" fmla="+- 0 6889 5411"/>
                <a:gd name="T9" fmla="*/ T8 w 1478"/>
                <a:gd name="T10" fmla="+- 0 1299 1048"/>
                <a:gd name="T11" fmla="*/ 1299 h 474"/>
                <a:gd name="T12" fmla="+- 0 6889 5411"/>
                <a:gd name="T13" fmla="*/ T12 w 1478"/>
                <a:gd name="T14" fmla="+- 0 1521 1048"/>
                <a:gd name="T15" fmla="*/ 1521 h 474"/>
              </a:gdLst>
              <a:ahLst/>
              <a:cxnLst>
                <a:cxn ang="0">
                  <a:pos x="T1" y="T3"/>
                </a:cxn>
                <a:cxn ang="0">
                  <a:pos x="T5" y="T7"/>
                </a:cxn>
                <a:cxn ang="0">
                  <a:pos x="T9" y="T11"/>
                </a:cxn>
                <a:cxn ang="0">
                  <a:pos x="T13" y="T15"/>
                </a:cxn>
              </a:cxnLst>
              <a:rect l="0" t="0" r="r" b="b"/>
              <a:pathLst>
                <a:path w="1478" h="474">
                  <a:moveTo>
                    <a:pt x="0" y="0"/>
                  </a:moveTo>
                  <a:lnTo>
                    <a:pt x="0" y="251"/>
                  </a:lnTo>
                  <a:lnTo>
                    <a:pt x="1478" y="251"/>
                  </a:lnTo>
                  <a:lnTo>
                    <a:pt x="1478" y="473"/>
                  </a:lnTo>
                </a:path>
              </a:pathLst>
            </a:custGeom>
            <a:noFill/>
            <a:ln w="6350">
              <a:solidFill>
                <a:srgbClr val="252523"/>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99" name="AutoShape 76">
              <a:extLst>
                <a:ext uri="{FF2B5EF4-FFF2-40B4-BE49-F238E27FC236}">
                  <a16:creationId xmlns:a16="http://schemas.microsoft.com/office/drawing/2014/main" id="{60E2628C-CD7B-4F7B-8AEC-0613F32ED73F}"/>
                </a:ext>
              </a:extLst>
            </p:cNvPr>
            <p:cNvSpPr>
              <a:spLocks/>
            </p:cNvSpPr>
            <p:nvPr/>
          </p:nvSpPr>
          <p:spPr bwMode="auto">
            <a:xfrm>
              <a:off x="6838" y="1469"/>
              <a:ext cx="102" cy="66"/>
            </a:xfrm>
            <a:custGeom>
              <a:avLst/>
              <a:gdLst>
                <a:gd name="T0" fmla="+- 0 6838 6838"/>
                <a:gd name="T1" fmla="*/ T0 w 102"/>
                <a:gd name="T2" fmla="+- 0 1470 1470"/>
                <a:gd name="T3" fmla="*/ 1470 h 66"/>
                <a:gd name="T4" fmla="+- 0 6838 6838"/>
                <a:gd name="T5" fmla="*/ T4 w 102"/>
                <a:gd name="T6" fmla="+- 0 1483 1470"/>
                <a:gd name="T7" fmla="*/ 1483 h 66"/>
                <a:gd name="T8" fmla="+- 0 6853 6838"/>
                <a:gd name="T9" fmla="*/ T8 w 102"/>
                <a:gd name="T10" fmla="+- 0 1493 1470"/>
                <a:gd name="T11" fmla="*/ 1493 h 66"/>
                <a:gd name="T12" fmla="+- 0 6867 6838"/>
                <a:gd name="T13" fmla="*/ T12 w 102"/>
                <a:gd name="T14" fmla="+- 0 1506 1470"/>
                <a:gd name="T15" fmla="*/ 1506 h 66"/>
                <a:gd name="T16" fmla="+- 0 6878 6838"/>
                <a:gd name="T17" fmla="*/ T16 w 102"/>
                <a:gd name="T18" fmla="+- 0 1520 1470"/>
                <a:gd name="T19" fmla="*/ 1520 h 66"/>
                <a:gd name="T20" fmla="+- 0 6889 6838"/>
                <a:gd name="T21" fmla="*/ T20 w 102"/>
                <a:gd name="T22" fmla="+- 0 1535 1470"/>
                <a:gd name="T23" fmla="*/ 1535 h 66"/>
                <a:gd name="T24" fmla="+- 0 6899 6838"/>
                <a:gd name="T25" fmla="*/ T24 w 102"/>
                <a:gd name="T26" fmla="+- 0 1520 1470"/>
                <a:gd name="T27" fmla="*/ 1520 h 66"/>
                <a:gd name="T28" fmla="+- 0 6901 6838"/>
                <a:gd name="T29" fmla="*/ T28 w 102"/>
                <a:gd name="T30" fmla="+- 0 1518 1470"/>
                <a:gd name="T31" fmla="*/ 1518 h 66"/>
                <a:gd name="T32" fmla="+- 0 6889 6838"/>
                <a:gd name="T33" fmla="*/ T32 w 102"/>
                <a:gd name="T34" fmla="+- 0 1518 1470"/>
                <a:gd name="T35" fmla="*/ 1518 h 66"/>
                <a:gd name="T36" fmla="+- 0 6878 6838"/>
                <a:gd name="T37" fmla="*/ T36 w 102"/>
                <a:gd name="T38" fmla="+- 0 1504 1470"/>
                <a:gd name="T39" fmla="*/ 1504 h 66"/>
                <a:gd name="T40" fmla="+- 0 6866 6838"/>
                <a:gd name="T41" fmla="*/ T40 w 102"/>
                <a:gd name="T42" fmla="+- 0 1492 1470"/>
                <a:gd name="T43" fmla="*/ 1492 h 66"/>
                <a:gd name="T44" fmla="+- 0 6853 6838"/>
                <a:gd name="T45" fmla="*/ T44 w 102"/>
                <a:gd name="T46" fmla="+- 0 1480 1470"/>
                <a:gd name="T47" fmla="*/ 1480 h 66"/>
                <a:gd name="T48" fmla="+- 0 6838 6838"/>
                <a:gd name="T49" fmla="*/ T48 w 102"/>
                <a:gd name="T50" fmla="+- 0 1470 1470"/>
                <a:gd name="T51" fmla="*/ 1470 h 66"/>
                <a:gd name="T52" fmla="+- 0 6939 6838"/>
                <a:gd name="T53" fmla="*/ T52 w 102"/>
                <a:gd name="T54" fmla="+- 0 1470 1470"/>
                <a:gd name="T55" fmla="*/ 1470 h 66"/>
                <a:gd name="T56" fmla="+- 0 6925 6838"/>
                <a:gd name="T57" fmla="*/ T56 w 102"/>
                <a:gd name="T58" fmla="+- 0 1480 1470"/>
                <a:gd name="T59" fmla="*/ 1480 h 66"/>
                <a:gd name="T60" fmla="+- 0 6912 6838"/>
                <a:gd name="T61" fmla="*/ T60 w 102"/>
                <a:gd name="T62" fmla="+- 0 1492 1470"/>
                <a:gd name="T63" fmla="*/ 1492 h 66"/>
                <a:gd name="T64" fmla="+- 0 6899 6838"/>
                <a:gd name="T65" fmla="*/ T64 w 102"/>
                <a:gd name="T66" fmla="+- 0 1505 1470"/>
                <a:gd name="T67" fmla="*/ 1505 h 66"/>
                <a:gd name="T68" fmla="+- 0 6889 6838"/>
                <a:gd name="T69" fmla="*/ T68 w 102"/>
                <a:gd name="T70" fmla="+- 0 1518 1470"/>
                <a:gd name="T71" fmla="*/ 1518 h 66"/>
                <a:gd name="T72" fmla="+- 0 6901 6838"/>
                <a:gd name="T73" fmla="*/ T72 w 102"/>
                <a:gd name="T74" fmla="+- 0 1518 1470"/>
                <a:gd name="T75" fmla="*/ 1518 h 66"/>
                <a:gd name="T76" fmla="+- 0 6911 6838"/>
                <a:gd name="T77" fmla="*/ T76 w 102"/>
                <a:gd name="T78" fmla="+- 0 1506 1470"/>
                <a:gd name="T79" fmla="*/ 1506 h 66"/>
                <a:gd name="T80" fmla="+- 0 6924 6838"/>
                <a:gd name="T81" fmla="*/ T80 w 102"/>
                <a:gd name="T82" fmla="+- 0 1493 1470"/>
                <a:gd name="T83" fmla="*/ 1493 h 66"/>
                <a:gd name="T84" fmla="+- 0 6939 6838"/>
                <a:gd name="T85" fmla="*/ T84 w 102"/>
                <a:gd name="T86" fmla="+- 0 1483 1470"/>
                <a:gd name="T87" fmla="*/ 1483 h 66"/>
                <a:gd name="T88" fmla="+- 0 6939 6838"/>
                <a:gd name="T89" fmla="*/ T88 w 102"/>
                <a:gd name="T90" fmla="+- 0 1470 1470"/>
                <a:gd name="T91" fmla="*/ 1470 h 6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102" h="66">
                  <a:moveTo>
                    <a:pt x="0" y="0"/>
                  </a:moveTo>
                  <a:lnTo>
                    <a:pt x="0" y="13"/>
                  </a:lnTo>
                  <a:lnTo>
                    <a:pt x="15" y="23"/>
                  </a:lnTo>
                  <a:lnTo>
                    <a:pt x="29" y="36"/>
                  </a:lnTo>
                  <a:lnTo>
                    <a:pt x="40" y="50"/>
                  </a:lnTo>
                  <a:lnTo>
                    <a:pt x="51" y="65"/>
                  </a:lnTo>
                  <a:lnTo>
                    <a:pt x="61" y="50"/>
                  </a:lnTo>
                  <a:lnTo>
                    <a:pt x="63" y="48"/>
                  </a:lnTo>
                  <a:lnTo>
                    <a:pt x="51" y="48"/>
                  </a:lnTo>
                  <a:lnTo>
                    <a:pt x="40" y="34"/>
                  </a:lnTo>
                  <a:lnTo>
                    <a:pt x="28" y="22"/>
                  </a:lnTo>
                  <a:lnTo>
                    <a:pt x="15" y="10"/>
                  </a:lnTo>
                  <a:lnTo>
                    <a:pt x="0" y="0"/>
                  </a:lnTo>
                  <a:close/>
                  <a:moveTo>
                    <a:pt x="101" y="0"/>
                  </a:moveTo>
                  <a:lnTo>
                    <a:pt x="87" y="10"/>
                  </a:lnTo>
                  <a:lnTo>
                    <a:pt x="74" y="22"/>
                  </a:lnTo>
                  <a:lnTo>
                    <a:pt x="61" y="35"/>
                  </a:lnTo>
                  <a:lnTo>
                    <a:pt x="51" y="48"/>
                  </a:lnTo>
                  <a:lnTo>
                    <a:pt x="63" y="48"/>
                  </a:lnTo>
                  <a:lnTo>
                    <a:pt x="73" y="36"/>
                  </a:lnTo>
                  <a:lnTo>
                    <a:pt x="86" y="23"/>
                  </a:lnTo>
                  <a:lnTo>
                    <a:pt x="101" y="13"/>
                  </a:lnTo>
                  <a:lnTo>
                    <a:pt x="101" y="0"/>
                  </a:lnTo>
                  <a:close/>
                </a:path>
              </a:pathLst>
            </a:custGeom>
            <a:solidFill>
              <a:srgbClr val="25252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cxnSp>
          <p:nvCxnSpPr>
            <p:cNvPr id="100" name="Line 77">
              <a:extLst>
                <a:ext uri="{FF2B5EF4-FFF2-40B4-BE49-F238E27FC236}">
                  <a16:creationId xmlns:a16="http://schemas.microsoft.com/office/drawing/2014/main" id="{AB437F2E-800B-412F-86F2-CA3F0E7C7DF3}"/>
                </a:ext>
              </a:extLst>
            </p:cNvPr>
            <p:cNvCxnSpPr>
              <a:cxnSpLocks noChangeShapeType="1"/>
            </p:cNvCxnSpPr>
            <p:nvPr/>
          </p:nvCxnSpPr>
          <p:spPr bwMode="auto">
            <a:xfrm>
              <a:off x="3539" y="1878"/>
              <a:ext cx="1511" cy="0"/>
            </a:xfrm>
            <a:prstGeom prst="line">
              <a:avLst/>
            </a:prstGeom>
            <a:noFill/>
            <a:ln w="6350">
              <a:solidFill>
                <a:srgbClr val="252523"/>
              </a:solidFill>
              <a:round/>
              <a:headEnd/>
              <a:tailEnd/>
            </a:ln>
            <a:extLst>
              <a:ext uri="{909E8E84-426E-40DD-AFC4-6F175D3DCCD1}">
                <a14:hiddenFill xmlns:a14="http://schemas.microsoft.com/office/drawing/2010/main">
                  <a:noFill/>
                </a14:hiddenFill>
              </a:ext>
            </a:extLst>
          </p:spPr>
        </p:cxnSp>
        <p:sp>
          <p:nvSpPr>
            <p:cNvPr id="101" name="Freeform 78">
              <a:extLst>
                <a:ext uri="{FF2B5EF4-FFF2-40B4-BE49-F238E27FC236}">
                  <a16:creationId xmlns:a16="http://schemas.microsoft.com/office/drawing/2014/main" id="{91D6A784-6E79-4BF4-8D00-9F1D4FAF5F75}"/>
                </a:ext>
              </a:extLst>
            </p:cNvPr>
            <p:cNvSpPr>
              <a:spLocks/>
            </p:cNvSpPr>
            <p:nvPr/>
          </p:nvSpPr>
          <p:spPr bwMode="auto">
            <a:xfrm>
              <a:off x="3525" y="1827"/>
              <a:ext cx="66" cy="102"/>
            </a:xfrm>
            <a:custGeom>
              <a:avLst/>
              <a:gdLst>
                <a:gd name="T0" fmla="+- 0 3590 3525"/>
                <a:gd name="T1" fmla="*/ T0 w 66"/>
                <a:gd name="T2" fmla="+- 0 1828 1828"/>
                <a:gd name="T3" fmla="*/ 1828 h 102"/>
                <a:gd name="T4" fmla="+- 0 3578 3525"/>
                <a:gd name="T5" fmla="*/ T4 w 66"/>
                <a:gd name="T6" fmla="+- 0 1828 1828"/>
                <a:gd name="T7" fmla="*/ 1828 h 102"/>
                <a:gd name="T8" fmla="+- 0 3567 3525"/>
                <a:gd name="T9" fmla="*/ T8 w 66"/>
                <a:gd name="T10" fmla="+- 0 1843 1828"/>
                <a:gd name="T11" fmla="*/ 1843 h 102"/>
                <a:gd name="T12" fmla="+- 0 3554 3525"/>
                <a:gd name="T13" fmla="*/ T12 w 66"/>
                <a:gd name="T14" fmla="+- 0 1856 1828"/>
                <a:gd name="T15" fmla="*/ 1856 h 102"/>
                <a:gd name="T16" fmla="+- 0 3540 3525"/>
                <a:gd name="T17" fmla="*/ T16 w 66"/>
                <a:gd name="T18" fmla="+- 0 1868 1828"/>
                <a:gd name="T19" fmla="*/ 1868 h 102"/>
                <a:gd name="T20" fmla="+- 0 3525 3525"/>
                <a:gd name="T21" fmla="*/ T20 w 66"/>
                <a:gd name="T22" fmla="+- 0 1878 1828"/>
                <a:gd name="T23" fmla="*/ 1878 h 102"/>
                <a:gd name="T24" fmla="+- 0 3540 3525"/>
                <a:gd name="T25" fmla="*/ T24 w 66"/>
                <a:gd name="T26" fmla="+- 0 1888 1828"/>
                <a:gd name="T27" fmla="*/ 1888 h 102"/>
                <a:gd name="T28" fmla="+- 0 3554 3525"/>
                <a:gd name="T29" fmla="*/ T28 w 66"/>
                <a:gd name="T30" fmla="+- 0 1900 1828"/>
                <a:gd name="T31" fmla="*/ 1900 h 102"/>
                <a:gd name="T32" fmla="+- 0 3567 3525"/>
                <a:gd name="T33" fmla="*/ T32 w 66"/>
                <a:gd name="T34" fmla="+- 0 1914 1828"/>
                <a:gd name="T35" fmla="*/ 1914 h 102"/>
                <a:gd name="T36" fmla="+- 0 3578 3525"/>
                <a:gd name="T37" fmla="*/ T36 w 66"/>
                <a:gd name="T38" fmla="+- 0 1929 1828"/>
                <a:gd name="T39" fmla="*/ 1929 h 102"/>
                <a:gd name="T40" fmla="+- 0 3590 3525"/>
                <a:gd name="T41" fmla="*/ T40 w 66"/>
                <a:gd name="T42" fmla="+- 0 1929 1828"/>
                <a:gd name="T43" fmla="*/ 1929 h 102"/>
                <a:gd name="T44" fmla="+- 0 3580 3525"/>
                <a:gd name="T45" fmla="*/ T44 w 66"/>
                <a:gd name="T46" fmla="+- 0 1914 1828"/>
                <a:gd name="T47" fmla="*/ 1914 h 102"/>
                <a:gd name="T48" fmla="+- 0 3568 3525"/>
                <a:gd name="T49" fmla="*/ T48 w 66"/>
                <a:gd name="T50" fmla="+- 0 1901 1828"/>
                <a:gd name="T51" fmla="*/ 1901 h 102"/>
                <a:gd name="T52" fmla="+- 0 3556 3525"/>
                <a:gd name="T53" fmla="*/ T52 w 66"/>
                <a:gd name="T54" fmla="+- 0 1889 1828"/>
                <a:gd name="T55" fmla="*/ 1889 h 102"/>
                <a:gd name="T56" fmla="+- 0 3542 3525"/>
                <a:gd name="T57" fmla="*/ T56 w 66"/>
                <a:gd name="T58" fmla="+- 0 1878 1828"/>
                <a:gd name="T59" fmla="*/ 1878 h 102"/>
                <a:gd name="T60" fmla="+- 0 3556 3525"/>
                <a:gd name="T61" fmla="*/ T60 w 66"/>
                <a:gd name="T62" fmla="+- 0 1867 1828"/>
                <a:gd name="T63" fmla="*/ 1867 h 102"/>
                <a:gd name="T64" fmla="+- 0 3569 3525"/>
                <a:gd name="T65" fmla="*/ T64 w 66"/>
                <a:gd name="T66" fmla="+- 0 1855 1828"/>
                <a:gd name="T67" fmla="*/ 1855 h 102"/>
                <a:gd name="T68" fmla="+- 0 3580 3525"/>
                <a:gd name="T69" fmla="*/ T68 w 66"/>
                <a:gd name="T70" fmla="+- 0 1842 1828"/>
                <a:gd name="T71" fmla="*/ 1842 h 102"/>
                <a:gd name="T72" fmla="+- 0 3590 3525"/>
                <a:gd name="T73" fmla="*/ T72 w 66"/>
                <a:gd name="T74" fmla="+- 0 1828 1828"/>
                <a:gd name="T75" fmla="*/ 1828 h 10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66" h="102">
                  <a:moveTo>
                    <a:pt x="65" y="0"/>
                  </a:moveTo>
                  <a:lnTo>
                    <a:pt x="53" y="0"/>
                  </a:lnTo>
                  <a:lnTo>
                    <a:pt x="42" y="15"/>
                  </a:lnTo>
                  <a:lnTo>
                    <a:pt x="29" y="28"/>
                  </a:lnTo>
                  <a:lnTo>
                    <a:pt x="15" y="40"/>
                  </a:lnTo>
                  <a:lnTo>
                    <a:pt x="0" y="50"/>
                  </a:lnTo>
                  <a:lnTo>
                    <a:pt x="15" y="60"/>
                  </a:lnTo>
                  <a:lnTo>
                    <a:pt x="29" y="72"/>
                  </a:lnTo>
                  <a:lnTo>
                    <a:pt x="42" y="86"/>
                  </a:lnTo>
                  <a:lnTo>
                    <a:pt x="53" y="101"/>
                  </a:lnTo>
                  <a:lnTo>
                    <a:pt x="65" y="101"/>
                  </a:lnTo>
                  <a:lnTo>
                    <a:pt x="55" y="86"/>
                  </a:lnTo>
                  <a:lnTo>
                    <a:pt x="43" y="73"/>
                  </a:lnTo>
                  <a:lnTo>
                    <a:pt x="31" y="61"/>
                  </a:lnTo>
                  <a:lnTo>
                    <a:pt x="17" y="50"/>
                  </a:lnTo>
                  <a:lnTo>
                    <a:pt x="31" y="39"/>
                  </a:lnTo>
                  <a:lnTo>
                    <a:pt x="44" y="27"/>
                  </a:lnTo>
                  <a:lnTo>
                    <a:pt x="55" y="14"/>
                  </a:lnTo>
                  <a:lnTo>
                    <a:pt x="65" y="0"/>
                  </a:lnTo>
                  <a:close/>
                </a:path>
              </a:pathLst>
            </a:custGeom>
            <a:solidFill>
              <a:srgbClr val="25252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02" name="Freeform 79">
              <a:extLst>
                <a:ext uri="{FF2B5EF4-FFF2-40B4-BE49-F238E27FC236}">
                  <a16:creationId xmlns:a16="http://schemas.microsoft.com/office/drawing/2014/main" id="{83ED7748-5FCF-4D2F-B20E-22E0EDBE17E2}"/>
                </a:ext>
              </a:extLst>
            </p:cNvPr>
            <p:cNvSpPr>
              <a:spLocks/>
            </p:cNvSpPr>
            <p:nvPr/>
          </p:nvSpPr>
          <p:spPr bwMode="auto">
            <a:xfrm>
              <a:off x="4998" y="1827"/>
              <a:ext cx="66" cy="102"/>
            </a:xfrm>
            <a:custGeom>
              <a:avLst/>
              <a:gdLst>
                <a:gd name="T0" fmla="+- 0 5011 4999"/>
                <a:gd name="T1" fmla="*/ T0 w 66"/>
                <a:gd name="T2" fmla="+- 0 1828 1828"/>
                <a:gd name="T3" fmla="*/ 1828 h 102"/>
                <a:gd name="T4" fmla="+- 0 4999 4999"/>
                <a:gd name="T5" fmla="*/ T4 w 66"/>
                <a:gd name="T6" fmla="+- 0 1828 1828"/>
                <a:gd name="T7" fmla="*/ 1828 h 102"/>
                <a:gd name="T8" fmla="+- 0 5009 4999"/>
                <a:gd name="T9" fmla="*/ T8 w 66"/>
                <a:gd name="T10" fmla="+- 0 1842 1828"/>
                <a:gd name="T11" fmla="*/ 1842 h 102"/>
                <a:gd name="T12" fmla="+- 0 5020 4999"/>
                <a:gd name="T13" fmla="*/ T12 w 66"/>
                <a:gd name="T14" fmla="+- 0 1855 1828"/>
                <a:gd name="T15" fmla="*/ 1855 h 102"/>
                <a:gd name="T16" fmla="+- 0 5033 4999"/>
                <a:gd name="T17" fmla="*/ T16 w 66"/>
                <a:gd name="T18" fmla="+- 0 1867 1828"/>
                <a:gd name="T19" fmla="*/ 1867 h 102"/>
                <a:gd name="T20" fmla="+- 0 5047 4999"/>
                <a:gd name="T21" fmla="*/ T20 w 66"/>
                <a:gd name="T22" fmla="+- 0 1878 1828"/>
                <a:gd name="T23" fmla="*/ 1878 h 102"/>
                <a:gd name="T24" fmla="+- 0 5033 4999"/>
                <a:gd name="T25" fmla="*/ T24 w 66"/>
                <a:gd name="T26" fmla="+- 0 1889 1828"/>
                <a:gd name="T27" fmla="*/ 1889 h 102"/>
                <a:gd name="T28" fmla="+- 0 5021 4999"/>
                <a:gd name="T29" fmla="*/ T28 w 66"/>
                <a:gd name="T30" fmla="+- 0 1901 1828"/>
                <a:gd name="T31" fmla="*/ 1901 h 102"/>
                <a:gd name="T32" fmla="+- 0 5009 4999"/>
                <a:gd name="T33" fmla="*/ T32 w 66"/>
                <a:gd name="T34" fmla="+- 0 1914 1828"/>
                <a:gd name="T35" fmla="*/ 1914 h 102"/>
                <a:gd name="T36" fmla="+- 0 4999 4999"/>
                <a:gd name="T37" fmla="*/ T36 w 66"/>
                <a:gd name="T38" fmla="+- 0 1929 1828"/>
                <a:gd name="T39" fmla="*/ 1929 h 102"/>
                <a:gd name="T40" fmla="+- 0 5011 4999"/>
                <a:gd name="T41" fmla="*/ T40 w 66"/>
                <a:gd name="T42" fmla="+- 0 1929 1828"/>
                <a:gd name="T43" fmla="*/ 1929 h 102"/>
                <a:gd name="T44" fmla="+- 0 5022 4999"/>
                <a:gd name="T45" fmla="*/ T44 w 66"/>
                <a:gd name="T46" fmla="+- 0 1914 1828"/>
                <a:gd name="T47" fmla="*/ 1914 h 102"/>
                <a:gd name="T48" fmla="+- 0 5035 4999"/>
                <a:gd name="T49" fmla="*/ T48 w 66"/>
                <a:gd name="T50" fmla="+- 0 1900 1828"/>
                <a:gd name="T51" fmla="*/ 1900 h 102"/>
                <a:gd name="T52" fmla="+- 0 5049 4999"/>
                <a:gd name="T53" fmla="*/ T52 w 66"/>
                <a:gd name="T54" fmla="+- 0 1888 1828"/>
                <a:gd name="T55" fmla="*/ 1888 h 102"/>
                <a:gd name="T56" fmla="+- 0 5064 4999"/>
                <a:gd name="T57" fmla="*/ T56 w 66"/>
                <a:gd name="T58" fmla="+- 0 1878 1828"/>
                <a:gd name="T59" fmla="*/ 1878 h 102"/>
                <a:gd name="T60" fmla="+- 0 5049 4999"/>
                <a:gd name="T61" fmla="*/ T60 w 66"/>
                <a:gd name="T62" fmla="+- 0 1868 1828"/>
                <a:gd name="T63" fmla="*/ 1868 h 102"/>
                <a:gd name="T64" fmla="+- 0 5035 4999"/>
                <a:gd name="T65" fmla="*/ T64 w 66"/>
                <a:gd name="T66" fmla="+- 0 1856 1828"/>
                <a:gd name="T67" fmla="*/ 1856 h 102"/>
                <a:gd name="T68" fmla="+- 0 5022 4999"/>
                <a:gd name="T69" fmla="*/ T68 w 66"/>
                <a:gd name="T70" fmla="+- 0 1843 1828"/>
                <a:gd name="T71" fmla="*/ 1843 h 102"/>
                <a:gd name="T72" fmla="+- 0 5011 4999"/>
                <a:gd name="T73" fmla="*/ T72 w 66"/>
                <a:gd name="T74" fmla="+- 0 1828 1828"/>
                <a:gd name="T75" fmla="*/ 1828 h 10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66" h="102">
                  <a:moveTo>
                    <a:pt x="12" y="0"/>
                  </a:moveTo>
                  <a:lnTo>
                    <a:pt x="0" y="0"/>
                  </a:lnTo>
                  <a:lnTo>
                    <a:pt x="10" y="14"/>
                  </a:lnTo>
                  <a:lnTo>
                    <a:pt x="21" y="27"/>
                  </a:lnTo>
                  <a:lnTo>
                    <a:pt x="34" y="39"/>
                  </a:lnTo>
                  <a:lnTo>
                    <a:pt x="48" y="50"/>
                  </a:lnTo>
                  <a:lnTo>
                    <a:pt x="34" y="61"/>
                  </a:lnTo>
                  <a:lnTo>
                    <a:pt x="22" y="73"/>
                  </a:lnTo>
                  <a:lnTo>
                    <a:pt x="10" y="86"/>
                  </a:lnTo>
                  <a:lnTo>
                    <a:pt x="0" y="101"/>
                  </a:lnTo>
                  <a:lnTo>
                    <a:pt x="12" y="101"/>
                  </a:lnTo>
                  <a:lnTo>
                    <a:pt x="23" y="86"/>
                  </a:lnTo>
                  <a:lnTo>
                    <a:pt x="36" y="72"/>
                  </a:lnTo>
                  <a:lnTo>
                    <a:pt x="50" y="60"/>
                  </a:lnTo>
                  <a:lnTo>
                    <a:pt x="65" y="50"/>
                  </a:lnTo>
                  <a:lnTo>
                    <a:pt x="50" y="40"/>
                  </a:lnTo>
                  <a:lnTo>
                    <a:pt x="36" y="28"/>
                  </a:lnTo>
                  <a:lnTo>
                    <a:pt x="23" y="15"/>
                  </a:lnTo>
                  <a:lnTo>
                    <a:pt x="12" y="0"/>
                  </a:lnTo>
                  <a:close/>
                </a:path>
              </a:pathLst>
            </a:custGeom>
            <a:solidFill>
              <a:srgbClr val="25252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pic>
          <p:nvPicPr>
            <p:cNvPr id="103" name="Picture 102">
              <a:extLst>
                <a:ext uri="{FF2B5EF4-FFF2-40B4-BE49-F238E27FC236}">
                  <a16:creationId xmlns:a16="http://schemas.microsoft.com/office/drawing/2014/main" id="{D91BE946-8204-4082-A4DF-7594A94E65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 y="3180"/>
              <a:ext cx="1631" cy="724"/>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103">
              <a:extLst>
                <a:ext uri="{FF2B5EF4-FFF2-40B4-BE49-F238E27FC236}">
                  <a16:creationId xmlns:a16="http://schemas.microsoft.com/office/drawing/2014/main" id="{6790F9A7-0BC2-46DA-B380-5400705A6B3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07" y="3180"/>
              <a:ext cx="1657" cy="724"/>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104">
              <a:extLst>
                <a:ext uri="{FF2B5EF4-FFF2-40B4-BE49-F238E27FC236}">
                  <a16:creationId xmlns:a16="http://schemas.microsoft.com/office/drawing/2014/main" id="{4792BC37-17F6-4D18-BE83-BCD7E35A8E8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02" y="3180"/>
              <a:ext cx="1890" cy="724"/>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105">
              <a:extLst>
                <a:ext uri="{FF2B5EF4-FFF2-40B4-BE49-F238E27FC236}">
                  <a16:creationId xmlns:a16="http://schemas.microsoft.com/office/drawing/2014/main" id="{E225185C-A374-4E97-AEF1-8E221B5FBF4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57" y="3180"/>
              <a:ext cx="1890" cy="724"/>
            </a:xfrm>
            <a:prstGeom prst="rect">
              <a:avLst/>
            </a:prstGeom>
            <a:noFill/>
            <a:extLst>
              <a:ext uri="{909E8E84-426E-40DD-AFC4-6F175D3DCCD1}">
                <a14:hiddenFill xmlns:a14="http://schemas.microsoft.com/office/drawing/2010/main">
                  <a:solidFill>
                    <a:srgbClr val="FFFFFF"/>
                  </a:solidFill>
                </a14:hiddenFill>
              </a:ext>
            </a:extLst>
          </p:spPr>
        </p:pic>
        <p:sp>
          <p:nvSpPr>
            <p:cNvPr id="107" name="Freeform 84">
              <a:extLst>
                <a:ext uri="{FF2B5EF4-FFF2-40B4-BE49-F238E27FC236}">
                  <a16:creationId xmlns:a16="http://schemas.microsoft.com/office/drawing/2014/main" id="{1D53D131-D6DD-4B9B-8B4F-22F3A4068AAA}"/>
                </a:ext>
              </a:extLst>
            </p:cNvPr>
            <p:cNvSpPr>
              <a:spLocks/>
            </p:cNvSpPr>
            <p:nvPr/>
          </p:nvSpPr>
          <p:spPr bwMode="auto">
            <a:xfrm>
              <a:off x="820" y="2472"/>
              <a:ext cx="7183" cy="695"/>
            </a:xfrm>
            <a:custGeom>
              <a:avLst/>
              <a:gdLst>
                <a:gd name="T0" fmla="+- 0 8003 820"/>
                <a:gd name="T1" fmla="*/ T0 w 7183"/>
                <a:gd name="T2" fmla="+- 0 2514 2472"/>
                <a:gd name="T3" fmla="*/ 2514 h 695"/>
                <a:gd name="T4" fmla="+- 0 8003 820"/>
                <a:gd name="T5" fmla="*/ T4 w 7183"/>
                <a:gd name="T6" fmla="+- 0 2472 2472"/>
                <a:gd name="T7" fmla="*/ 2472 h 695"/>
                <a:gd name="T8" fmla="+- 0 820 820"/>
                <a:gd name="T9" fmla="*/ T8 w 7183"/>
                <a:gd name="T10" fmla="+- 0 2472 2472"/>
                <a:gd name="T11" fmla="*/ 2472 h 695"/>
                <a:gd name="T12" fmla="+- 0 820 820"/>
                <a:gd name="T13" fmla="*/ T12 w 7183"/>
                <a:gd name="T14" fmla="+- 0 3166 2472"/>
                <a:gd name="T15" fmla="*/ 3166 h 695"/>
              </a:gdLst>
              <a:ahLst/>
              <a:cxnLst>
                <a:cxn ang="0">
                  <a:pos x="T1" y="T3"/>
                </a:cxn>
                <a:cxn ang="0">
                  <a:pos x="T5" y="T7"/>
                </a:cxn>
                <a:cxn ang="0">
                  <a:pos x="T9" y="T11"/>
                </a:cxn>
                <a:cxn ang="0">
                  <a:pos x="T13" y="T15"/>
                </a:cxn>
              </a:cxnLst>
              <a:rect l="0" t="0" r="r" b="b"/>
              <a:pathLst>
                <a:path w="7183" h="695">
                  <a:moveTo>
                    <a:pt x="7183" y="42"/>
                  </a:moveTo>
                  <a:lnTo>
                    <a:pt x="7183" y="0"/>
                  </a:lnTo>
                  <a:lnTo>
                    <a:pt x="0" y="0"/>
                  </a:lnTo>
                  <a:lnTo>
                    <a:pt x="0" y="694"/>
                  </a:lnTo>
                </a:path>
              </a:pathLst>
            </a:custGeom>
            <a:noFill/>
            <a:ln w="6350">
              <a:solidFill>
                <a:srgbClr val="252523"/>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08" name="AutoShape 85">
              <a:extLst>
                <a:ext uri="{FF2B5EF4-FFF2-40B4-BE49-F238E27FC236}">
                  <a16:creationId xmlns:a16="http://schemas.microsoft.com/office/drawing/2014/main" id="{06A18B89-38E0-4B14-82A4-ABA3B2DA0472}"/>
                </a:ext>
              </a:extLst>
            </p:cNvPr>
            <p:cNvSpPr>
              <a:spLocks/>
            </p:cNvSpPr>
            <p:nvPr/>
          </p:nvSpPr>
          <p:spPr bwMode="auto">
            <a:xfrm>
              <a:off x="769" y="3115"/>
              <a:ext cx="102" cy="66"/>
            </a:xfrm>
            <a:custGeom>
              <a:avLst/>
              <a:gdLst>
                <a:gd name="T0" fmla="+- 0 770 770"/>
                <a:gd name="T1" fmla="*/ T0 w 102"/>
                <a:gd name="T2" fmla="+- 0 3116 3116"/>
                <a:gd name="T3" fmla="*/ 3116 h 66"/>
                <a:gd name="T4" fmla="+- 0 770 770"/>
                <a:gd name="T5" fmla="*/ T4 w 102"/>
                <a:gd name="T6" fmla="+- 0 3128 3116"/>
                <a:gd name="T7" fmla="*/ 3128 h 66"/>
                <a:gd name="T8" fmla="+- 0 785 770"/>
                <a:gd name="T9" fmla="*/ T8 w 102"/>
                <a:gd name="T10" fmla="+- 0 3139 3116"/>
                <a:gd name="T11" fmla="*/ 3139 h 66"/>
                <a:gd name="T12" fmla="+- 0 798 770"/>
                <a:gd name="T13" fmla="*/ T12 w 102"/>
                <a:gd name="T14" fmla="+- 0 3152 3116"/>
                <a:gd name="T15" fmla="*/ 3152 h 66"/>
                <a:gd name="T16" fmla="+- 0 810 770"/>
                <a:gd name="T17" fmla="*/ T16 w 102"/>
                <a:gd name="T18" fmla="+- 0 3166 3116"/>
                <a:gd name="T19" fmla="*/ 3166 h 66"/>
                <a:gd name="T20" fmla="+- 0 820 770"/>
                <a:gd name="T21" fmla="*/ T20 w 102"/>
                <a:gd name="T22" fmla="+- 0 3181 3116"/>
                <a:gd name="T23" fmla="*/ 3181 h 66"/>
                <a:gd name="T24" fmla="+- 0 831 770"/>
                <a:gd name="T25" fmla="*/ T24 w 102"/>
                <a:gd name="T26" fmla="+- 0 3166 3116"/>
                <a:gd name="T27" fmla="*/ 3166 h 66"/>
                <a:gd name="T28" fmla="+- 0 832 770"/>
                <a:gd name="T29" fmla="*/ T28 w 102"/>
                <a:gd name="T30" fmla="+- 0 3164 3116"/>
                <a:gd name="T31" fmla="*/ 3164 h 66"/>
                <a:gd name="T32" fmla="+- 0 820 770"/>
                <a:gd name="T33" fmla="*/ T32 w 102"/>
                <a:gd name="T34" fmla="+- 0 3164 3116"/>
                <a:gd name="T35" fmla="*/ 3164 h 66"/>
                <a:gd name="T36" fmla="+- 0 810 770"/>
                <a:gd name="T37" fmla="*/ T36 w 102"/>
                <a:gd name="T38" fmla="+- 0 3150 3116"/>
                <a:gd name="T39" fmla="*/ 3150 h 66"/>
                <a:gd name="T40" fmla="+- 0 798 770"/>
                <a:gd name="T41" fmla="*/ T40 w 102"/>
                <a:gd name="T42" fmla="+- 0 3138 3116"/>
                <a:gd name="T43" fmla="*/ 3138 h 66"/>
                <a:gd name="T44" fmla="+- 0 784 770"/>
                <a:gd name="T45" fmla="*/ T44 w 102"/>
                <a:gd name="T46" fmla="+- 0 3126 3116"/>
                <a:gd name="T47" fmla="*/ 3126 h 66"/>
                <a:gd name="T48" fmla="+- 0 770 770"/>
                <a:gd name="T49" fmla="*/ T48 w 102"/>
                <a:gd name="T50" fmla="+- 0 3116 3116"/>
                <a:gd name="T51" fmla="*/ 3116 h 66"/>
                <a:gd name="T52" fmla="+- 0 871 770"/>
                <a:gd name="T53" fmla="*/ T52 w 102"/>
                <a:gd name="T54" fmla="+- 0 3116 3116"/>
                <a:gd name="T55" fmla="*/ 3116 h 66"/>
                <a:gd name="T56" fmla="+- 0 856 770"/>
                <a:gd name="T57" fmla="*/ T56 w 102"/>
                <a:gd name="T58" fmla="+- 0 3126 3116"/>
                <a:gd name="T59" fmla="*/ 3126 h 66"/>
                <a:gd name="T60" fmla="+- 0 843 770"/>
                <a:gd name="T61" fmla="*/ T60 w 102"/>
                <a:gd name="T62" fmla="+- 0 3137 3116"/>
                <a:gd name="T63" fmla="*/ 3137 h 66"/>
                <a:gd name="T64" fmla="+- 0 831 770"/>
                <a:gd name="T65" fmla="*/ T64 w 102"/>
                <a:gd name="T66" fmla="+- 0 3150 3116"/>
                <a:gd name="T67" fmla="*/ 3150 h 66"/>
                <a:gd name="T68" fmla="+- 0 820 770"/>
                <a:gd name="T69" fmla="*/ T68 w 102"/>
                <a:gd name="T70" fmla="+- 0 3164 3116"/>
                <a:gd name="T71" fmla="*/ 3164 h 66"/>
                <a:gd name="T72" fmla="+- 0 832 770"/>
                <a:gd name="T73" fmla="*/ T72 w 102"/>
                <a:gd name="T74" fmla="+- 0 3164 3116"/>
                <a:gd name="T75" fmla="*/ 3164 h 66"/>
                <a:gd name="T76" fmla="+- 0 842 770"/>
                <a:gd name="T77" fmla="*/ T76 w 102"/>
                <a:gd name="T78" fmla="+- 0 3152 3116"/>
                <a:gd name="T79" fmla="*/ 3152 h 66"/>
                <a:gd name="T80" fmla="+- 0 856 770"/>
                <a:gd name="T81" fmla="*/ T80 w 102"/>
                <a:gd name="T82" fmla="+- 0 3139 3116"/>
                <a:gd name="T83" fmla="*/ 3139 h 66"/>
                <a:gd name="T84" fmla="+- 0 871 770"/>
                <a:gd name="T85" fmla="*/ T84 w 102"/>
                <a:gd name="T86" fmla="+- 0 3128 3116"/>
                <a:gd name="T87" fmla="*/ 3128 h 66"/>
                <a:gd name="T88" fmla="+- 0 871 770"/>
                <a:gd name="T89" fmla="*/ T88 w 102"/>
                <a:gd name="T90" fmla="+- 0 3116 3116"/>
                <a:gd name="T91" fmla="*/ 3116 h 6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102" h="66">
                  <a:moveTo>
                    <a:pt x="0" y="0"/>
                  </a:moveTo>
                  <a:lnTo>
                    <a:pt x="0" y="12"/>
                  </a:lnTo>
                  <a:lnTo>
                    <a:pt x="15" y="23"/>
                  </a:lnTo>
                  <a:lnTo>
                    <a:pt x="28" y="36"/>
                  </a:lnTo>
                  <a:lnTo>
                    <a:pt x="40" y="50"/>
                  </a:lnTo>
                  <a:lnTo>
                    <a:pt x="50" y="65"/>
                  </a:lnTo>
                  <a:lnTo>
                    <a:pt x="61" y="50"/>
                  </a:lnTo>
                  <a:lnTo>
                    <a:pt x="62" y="48"/>
                  </a:lnTo>
                  <a:lnTo>
                    <a:pt x="50" y="48"/>
                  </a:lnTo>
                  <a:lnTo>
                    <a:pt x="40" y="34"/>
                  </a:lnTo>
                  <a:lnTo>
                    <a:pt x="28" y="22"/>
                  </a:lnTo>
                  <a:lnTo>
                    <a:pt x="14" y="10"/>
                  </a:lnTo>
                  <a:lnTo>
                    <a:pt x="0" y="0"/>
                  </a:lnTo>
                  <a:close/>
                  <a:moveTo>
                    <a:pt x="101" y="0"/>
                  </a:moveTo>
                  <a:lnTo>
                    <a:pt x="86" y="10"/>
                  </a:lnTo>
                  <a:lnTo>
                    <a:pt x="73" y="21"/>
                  </a:lnTo>
                  <a:lnTo>
                    <a:pt x="61" y="34"/>
                  </a:lnTo>
                  <a:lnTo>
                    <a:pt x="50" y="48"/>
                  </a:lnTo>
                  <a:lnTo>
                    <a:pt x="62" y="48"/>
                  </a:lnTo>
                  <a:lnTo>
                    <a:pt x="72" y="36"/>
                  </a:lnTo>
                  <a:lnTo>
                    <a:pt x="86" y="23"/>
                  </a:lnTo>
                  <a:lnTo>
                    <a:pt x="101" y="12"/>
                  </a:lnTo>
                  <a:lnTo>
                    <a:pt x="101" y="0"/>
                  </a:lnTo>
                  <a:close/>
                </a:path>
              </a:pathLst>
            </a:custGeom>
            <a:solidFill>
              <a:srgbClr val="25252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cxnSp>
          <p:nvCxnSpPr>
            <p:cNvPr id="109" name="Line 86">
              <a:extLst>
                <a:ext uri="{FF2B5EF4-FFF2-40B4-BE49-F238E27FC236}">
                  <a16:creationId xmlns:a16="http://schemas.microsoft.com/office/drawing/2014/main" id="{F9E49A0A-7EEC-43D8-8C0C-4DD1D769B767}"/>
                </a:ext>
              </a:extLst>
            </p:cNvPr>
            <p:cNvCxnSpPr>
              <a:cxnSpLocks noChangeShapeType="1"/>
            </p:cNvCxnSpPr>
            <p:nvPr/>
          </p:nvCxnSpPr>
          <p:spPr bwMode="auto">
            <a:xfrm>
              <a:off x="2039" y="2267"/>
              <a:ext cx="0" cy="205"/>
            </a:xfrm>
            <a:prstGeom prst="line">
              <a:avLst/>
            </a:prstGeom>
            <a:noFill/>
            <a:ln w="6350">
              <a:solidFill>
                <a:srgbClr val="252523"/>
              </a:solidFill>
              <a:round/>
              <a:headEnd/>
              <a:tailEnd/>
            </a:ln>
            <a:extLst>
              <a:ext uri="{909E8E84-426E-40DD-AFC4-6F175D3DCCD1}">
                <a14:hiddenFill xmlns:a14="http://schemas.microsoft.com/office/drawing/2010/main">
                  <a:noFill/>
                </a14:hiddenFill>
              </a:ext>
            </a:extLst>
          </p:spPr>
        </p:cxnSp>
        <p:cxnSp>
          <p:nvCxnSpPr>
            <p:cNvPr id="110" name="Line 87">
              <a:extLst>
                <a:ext uri="{FF2B5EF4-FFF2-40B4-BE49-F238E27FC236}">
                  <a16:creationId xmlns:a16="http://schemas.microsoft.com/office/drawing/2014/main" id="{6782C44C-735B-4E4B-ACD0-D780276CA6F3}"/>
                </a:ext>
              </a:extLst>
            </p:cNvPr>
            <p:cNvCxnSpPr>
              <a:cxnSpLocks noChangeShapeType="1"/>
            </p:cNvCxnSpPr>
            <p:nvPr/>
          </p:nvCxnSpPr>
          <p:spPr bwMode="auto">
            <a:xfrm>
              <a:off x="6889" y="2267"/>
              <a:ext cx="0" cy="205"/>
            </a:xfrm>
            <a:prstGeom prst="line">
              <a:avLst/>
            </a:prstGeom>
            <a:noFill/>
            <a:ln w="6350">
              <a:solidFill>
                <a:srgbClr val="252523"/>
              </a:solidFill>
              <a:round/>
              <a:headEnd/>
              <a:tailEnd/>
            </a:ln>
            <a:extLst>
              <a:ext uri="{909E8E84-426E-40DD-AFC4-6F175D3DCCD1}">
                <a14:hiddenFill xmlns:a14="http://schemas.microsoft.com/office/drawing/2010/main">
                  <a:noFill/>
                </a14:hiddenFill>
              </a:ext>
            </a:extLst>
          </p:spPr>
        </p:cxnSp>
        <p:pic>
          <p:nvPicPr>
            <p:cNvPr id="111" name="Picture 110">
              <a:extLst>
                <a:ext uri="{FF2B5EF4-FFF2-40B4-BE49-F238E27FC236}">
                  <a16:creationId xmlns:a16="http://schemas.microsoft.com/office/drawing/2014/main" id="{A0B43852-386B-486F-BC2E-54BEB3F7453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52" y="3066"/>
              <a:ext cx="102" cy="115"/>
            </a:xfrm>
            <a:prstGeom prst="rect">
              <a:avLst/>
            </a:prstGeom>
            <a:noFill/>
            <a:extLst>
              <a:ext uri="{909E8E84-426E-40DD-AFC4-6F175D3DCCD1}">
                <a14:hiddenFill xmlns:a14="http://schemas.microsoft.com/office/drawing/2010/main">
                  <a:solidFill>
                    <a:srgbClr val="FFFFFF"/>
                  </a:solidFill>
                </a14:hiddenFill>
              </a:ext>
            </a:extLst>
          </p:spPr>
        </p:pic>
        <p:cxnSp>
          <p:nvCxnSpPr>
            <p:cNvPr id="112" name="Line 89">
              <a:extLst>
                <a:ext uri="{FF2B5EF4-FFF2-40B4-BE49-F238E27FC236}">
                  <a16:creationId xmlns:a16="http://schemas.microsoft.com/office/drawing/2014/main" id="{CE38A148-D021-43E8-A12A-3DE6FE2069DB}"/>
                </a:ext>
              </a:extLst>
            </p:cNvPr>
            <p:cNvCxnSpPr>
              <a:cxnSpLocks noChangeShapeType="1"/>
            </p:cNvCxnSpPr>
            <p:nvPr/>
          </p:nvCxnSpPr>
          <p:spPr bwMode="auto">
            <a:xfrm>
              <a:off x="5648" y="2472"/>
              <a:ext cx="0" cy="31"/>
            </a:xfrm>
            <a:prstGeom prst="line">
              <a:avLst/>
            </a:prstGeom>
            <a:noFill/>
            <a:ln w="6350">
              <a:solidFill>
                <a:srgbClr val="252523"/>
              </a:solidFill>
              <a:round/>
              <a:headEnd/>
              <a:tailEnd/>
            </a:ln>
            <a:extLst>
              <a:ext uri="{909E8E84-426E-40DD-AFC4-6F175D3DCCD1}">
                <a14:hiddenFill xmlns:a14="http://schemas.microsoft.com/office/drawing/2010/main">
                  <a:noFill/>
                </a14:hiddenFill>
              </a:ext>
            </a:extLst>
          </p:spPr>
        </p:cxnSp>
        <p:pic>
          <p:nvPicPr>
            <p:cNvPr id="113" name="Picture 112">
              <a:extLst>
                <a:ext uri="{FF2B5EF4-FFF2-40B4-BE49-F238E27FC236}">
                  <a16:creationId xmlns:a16="http://schemas.microsoft.com/office/drawing/2014/main" id="{5DDC4E74-84C3-48A6-A4F0-B504EF24316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97" y="3051"/>
              <a:ext cx="102" cy="130"/>
            </a:xfrm>
            <a:prstGeom prst="rect">
              <a:avLst/>
            </a:prstGeom>
            <a:noFill/>
            <a:extLst>
              <a:ext uri="{909E8E84-426E-40DD-AFC4-6F175D3DCCD1}">
                <a14:hiddenFill xmlns:a14="http://schemas.microsoft.com/office/drawing/2010/main">
                  <a:solidFill>
                    <a:srgbClr val="FFFFFF"/>
                  </a:solidFill>
                </a14:hiddenFill>
              </a:ext>
            </a:extLst>
          </p:spPr>
        </p:pic>
        <p:cxnSp>
          <p:nvCxnSpPr>
            <p:cNvPr id="114" name="Line 91">
              <a:extLst>
                <a:ext uri="{FF2B5EF4-FFF2-40B4-BE49-F238E27FC236}">
                  <a16:creationId xmlns:a16="http://schemas.microsoft.com/office/drawing/2014/main" id="{8042276A-C90F-4289-88D8-C715A05A2B9C}"/>
                </a:ext>
              </a:extLst>
            </p:cNvPr>
            <p:cNvCxnSpPr>
              <a:cxnSpLocks noChangeShapeType="1"/>
            </p:cNvCxnSpPr>
            <p:nvPr/>
          </p:nvCxnSpPr>
          <p:spPr bwMode="auto">
            <a:xfrm>
              <a:off x="2936" y="2472"/>
              <a:ext cx="0" cy="694"/>
            </a:xfrm>
            <a:prstGeom prst="line">
              <a:avLst/>
            </a:prstGeom>
            <a:noFill/>
            <a:ln w="6350">
              <a:solidFill>
                <a:srgbClr val="252523"/>
              </a:solidFill>
              <a:round/>
              <a:headEnd/>
              <a:tailEnd/>
            </a:ln>
            <a:extLst>
              <a:ext uri="{909E8E84-426E-40DD-AFC4-6F175D3DCCD1}">
                <a14:hiddenFill xmlns:a14="http://schemas.microsoft.com/office/drawing/2010/main">
                  <a:noFill/>
                </a14:hiddenFill>
              </a:ext>
            </a:extLst>
          </p:spPr>
        </p:cxnSp>
        <p:sp>
          <p:nvSpPr>
            <p:cNvPr id="115" name="AutoShape 92">
              <a:extLst>
                <a:ext uri="{FF2B5EF4-FFF2-40B4-BE49-F238E27FC236}">
                  <a16:creationId xmlns:a16="http://schemas.microsoft.com/office/drawing/2014/main" id="{B22B177C-D1A4-47CD-9FC6-CBA459455605}"/>
                </a:ext>
              </a:extLst>
            </p:cNvPr>
            <p:cNvSpPr>
              <a:spLocks/>
            </p:cNvSpPr>
            <p:nvPr/>
          </p:nvSpPr>
          <p:spPr bwMode="auto">
            <a:xfrm>
              <a:off x="2885" y="3115"/>
              <a:ext cx="102" cy="66"/>
            </a:xfrm>
            <a:custGeom>
              <a:avLst/>
              <a:gdLst>
                <a:gd name="T0" fmla="+- 0 2885 2885"/>
                <a:gd name="T1" fmla="*/ T0 w 102"/>
                <a:gd name="T2" fmla="+- 0 3116 3116"/>
                <a:gd name="T3" fmla="*/ 3116 h 66"/>
                <a:gd name="T4" fmla="+- 0 2885 2885"/>
                <a:gd name="T5" fmla="*/ T4 w 102"/>
                <a:gd name="T6" fmla="+- 0 3128 3116"/>
                <a:gd name="T7" fmla="*/ 3128 h 66"/>
                <a:gd name="T8" fmla="+- 0 2900 2885"/>
                <a:gd name="T9" fmla="*/ T8 w 102"/>
                <a:gd name="T10" fmla="+- 0 3139 3116"/>
                <a:gd name="T11" fmla="*/ 3139 h 66"/>
                <a:gd name="T12" fmla="+- 0 2914 2885"/>
                <a:gd name="T13" fmla="*/ T12 w 102"/>
                <a:gd name="T14" fmla="+- 0 3152 3116"/>
                <a:gd name="T15" fmla="*/ 3152 h 66"/>
                <a:gd name="T16" fmla="+- 0 2926 2885"/>
                <a:gd name="T17" fmla="*/ T16 w 102"/>
                <a:gd name="T18" fmla="+- 0 3166 3116"/>
                <a:gd name="T19" fmla="*/ 3166 h 66"/>
                <a:gd name="T20" fmla="+- 0 2936 2885"/>
                <a:gd name="T21" fmla="*/ T20 w 102"/>
                <a:gd name="T22" fmla="+- 0 3181 3116"/>
                <a:gd name="T23" fmla="*/ 3181 h 66"/>
                <a:gd name="T24" fmla="+- 0 2946 2885"/>
                <a:gd name="T25" fmla="*/ T24 w 102"/>
                <a:gd name="T26" fmla="+- 0 3166 3116"/>
                <a:gd name="T27" fmla="*/ 3166 h 66"/>
                <a:gd name="T28" fmla="+- 0 2948 2885"/>
                <a:gd name="T29" fmla="*/ T28 w 102"/>
                <a:gd name="T30" fmla="+- 0 3164 3116"/>
                <a:gd name="T31" fmla="*/ 3164 h 66"/>
                <a:gd name="T32" fmla="+- 0 2936 2885"/>
                <a:gd name="T33" fmla="*/ T32 w 102"/>
                <a:gd name="T34" fmla="+- 0 3164 3116"/>
                <a:gd name="T35" fmla="*/ 3164 h 66"/>
                <a:gd name="T36" fmla="+- 0 2925 2885"/>
                <a:gd name="T37" fmla="*/ T36 w 102"/>
                <a:gd name="T38" fmla="+- 0 3150 3116"/>
                <a:gd name="T39" fmla="*/ 3150 h 66"/>
                <a:gd name="T40" fmla="+- 0 2913 2885"/>
                <a:gd name="T41" fmla="*/ T40 w 102"/>
                <a:gd name="T42" fmla="+- 0 3138 3116"/>
                <a:gd name="T43" fmla="*/ 3138 h 66"/>
                <a:gd name="T44" fmla="+- 0 2900 2885"/>
                <a:gd name="T45" fmla="*/ T44 w 102"/>
                <a:gd name="T46" fmla="+- 0 3126 3116"/>
                <a:gd name="T47" fmla="*/ 3126 h 66"/>
                <a:gd name="T48" fmla="+- 0 2885 2885"/>
                <a:gd name="T49" fmla="*/ T48 w 102"/>
                <a:gd name="T50" fmla="+- 0 3116 3116"/>
                <a:gd name="T51" fmla="*/ 3116 h 66"/>
                <a:gd name="T52" fmla="+- 0 2987 2885"/>
                <a:gd name="T53" fmla="*/ T52 w 102"/>
                <a:gd name="T54" fmla="+- 0 3116 3116"/>
                <a:gd name="T55" fmla="*/ 3116 h 66"/>
                <a:gd name="T56" fmla="+- 0 2972 2885"/>
                <a:gd name="T57" fmla="*/ T56 w 102"/>
                <a:gd name="T58" fmla="+- 0 3126 3116"/>
                <a:gd name="T59" fmla="*/ 3126 h 66"/>
                <a:gd name="T60" fmla="+- 0 2959 2885"/>
                <a:gd name="T61" fmla="*/ T60 w 102"/>
                <a:gd name="T62" fmla="+- 0 3137 3116"/>
                <a:gd name="T63" fmla="*/ 3137 h 66"/>
                <a:gd name="T64" fmla="+- 0 2947 2885"/>
                <a:gd name="T65" fmla="*/ T64 w 102"/>
                <a:gd name="T66" fmla="+- 0 3150 3116"/>
                <a:gd name="T67" fmla="*/ 3150 h 66"/>
                <a:gd name="T68" fmla="+- 0 2936 2885"/>
                <a:gd name="T69" fmla="*/ T68 w 102"/>
                <a:gd name="T70" fmla="+- 0 3164 3116"/>
                <a:gd name="T71" fmla="*/ 3164 h 66"/>
                <a:gd name="T72" fmla="+- 0 2948 2885"/>
                <a:gd name="T73" fmla="*/ T72 w 102"/>
                <a:gd name="T74" fmla="+- 0 3164 3116"/>
                <a:gd name="T75" fmla="*/ 3164 h 66"/>
                <a:gd name="T76" fmla="+- 0 2958 2885"/>
                <a:gd name="T77" fmla="*/ T76 w 102"/>
                <a:gd name="T78" fmla="+- 0 3152 3116"/>
                <a:gd name="T79" fmla="*/ 3152 h 66"/>
                <a:gd name="T80" fmla="+- 0 2972 2885"/>
                <a:gd name="T81" fmla="*/ T80 w 102"/>
                <a:gd name="T82" fmla="+- 0 3139 3116"/>
                <a:gd name="T83" fmla="*/ 3139 h 66"/>
                <a:gd name="T84" fmla="+- 0 2987 2885"/>
                <a:gd name="T85" fmla="*/ T84 w 102"/>
                <a:gd name="T86" fmla="+- 0 3128 3116"/>
                <a:gd name="T87" fmla="*/ 3128 h 66"/>
                <a:gd name="T88" fmla="+- 0 2987 2885"/>
                <a:gd name="T89" fmla="*/ T88 w 102"/>
                <a:gd name="T90" fmla="+- 0 3116 3116"/>
                <a:gd name="T91" fmla="*/ 3116 h 6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102" h="66">
                  <a:moveTo>
                    <a:pt x="0" y="0"/>
                  </a:moveTo>
                  <a:lnTo>
                    <a:pt x="0" y="12"/>
                  </a:lnTo>
                  <a:lnTo>
                    <a:pt x="15" y="23"/>
                  </a:lnTo>
                  <a:lnTo>
                    <a:pt x="29" y="36"/>
                  </a:lnTo>
                  <a:lnTo>
                    <a:pt x="41" y="50"/>
                  </a:lnTo>
                  <a:lnTo>
                    <a:pt x="51" y="65"/>
                  </a:lnTo>
                  <a:lnTo>
                    <a:pt x="61" y="50"/>
                  </a:lnTo>
                  <a:lnTo>
                    <a:pt x="63" y="48"/>
                  </a:lnTo>
                  <a:lnTo>
                    <a:pt x="51" y="48"/>
                  </a:lnTo>
                  <a:lnTo>
                    <a:pt x="40" y="34"/>
                  </a:lnTo>
                  <a:lnTo>
                    <a:pt x="28" y="22"/>
                  </a:lnTo>
                  <a:lnTo>
                    <a:pt x="15" y="10"/>
                  </a:lnTo>
                  <a:lnTo>
                    <a:pt x="0" y="0"/>
                  </a:lnTo>
                  <a:close/>
                  <a:moveTo>
                    <a:pt x="102" y="0"/>
                  </a:moveTo>
                  <a:lnTo>
                    <a:pt x="87" y="10"/>
                  </a:lnTo>
                  <a:lnTo>
                    <a:pt x="74" y="21"/>
                  </a:lnTo>
                  <a:lnTo>
                    <a:pt x="62" y="34"/>
                  </a:lnTo>
                  <a:lnTo>
                    <a:pt x="51" y="48"/>
                  </a:lnTo>
                  <a:lnTo>
                    <a:pt x="63" y="48"/>
                  </a:lnTo>
                  <a:lnTo>
                    <a:pt x="73" y="36"/>
                  </a:lnTo>
                  <a:lnTo>
                    <a:pt x="87" y="23"/>
                  </a:lnTo>
                  <a:lnTo>
                    <a:pt x="102" y="12"/>
                  </a:lnTo>
                  <a:lnTo>
                    <a:pt x="102" y="0"/>
                  </a:lnTo>
                  <a:close/>
                </a:path>
              </a:pathLst>
            </a:custGeom>
            <a:solidFill>
              <a:srgbClr val="25252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pic>
          <p:nvPicPr>
            <p:cNvPr id="116" name="Picture 115">
              <a:extLst>
                <a:ext uri="{FF2B5EF4-FFF2-40B4-BE49-F238E27FC236}">
                  <a16:creationId xmlns:a16="http://schemas.microsoft.com/office/drawing/2014/main" id="{FA7BB333-BFFC-4635-B58E-09A0D7C62C1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07" y="4125"/>
              <a:ext cx="1657" cy="732"/>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116">
              <a:extLst>
                <a:ext uri="{FF2B5EF4-FFF2-40B4-BE49-F238E27FC236}">
                  <a16:creationId xmlns:a16="http://schemas.microsoft.com/office/drawing/2014/main" id="{623A8DC9-B511-4754-92EB-75EC101AA47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85" y="3904"/>
              <a:ext cx="102" cy="221"/>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117">
              <a:extLst>
                <a:ext uri="{FF2B5EF4-FFF2-40B4-BE49-F238E27FC236}">
                  <a16:creationId xmlns:a16="http://schemas.microsoft.com/office/drawing/2014/main" id="{EC80CFAC-DFDA-4527-A614-5F67863E08F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 y="4125"/>
              <a:ext cx="1631" cy="732"/>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118">
              <a:extLst>
                <a:ext uri="{FF2B5EF4-FFF2-40B4-BE49-F238E27FC236}">
                  <a16:creationId xmlns:a16="http://schemas.microsoft.com/office/drawing/2014/main" id="{72CA4824-8693-4DE7-B0AC-6B338314456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69" y="3904"/>
              <a:ext cx="102" cy="221"/>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119">
              <a:extLst>
                <a:ext uri="{FF2B5EF4-FFF2-40B4-BE49-F238E27FC236}">
                  <a16:creationId xmlns:a16="http://schemas.microsoft.com/office/drawing/2014/main" id="{84208287-3FBA-45CB-B867-A8CF88DB6D6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07" y="5070"/>
              <a:ext cx="1657" cy="717"/>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120">
              <a:extLst>
                <a:ext uri="{FF2B5EF4-FFF2-40B4-BE49-F238E27FC236}">
                  <a16:creationId xmlns:a16="http://schemas.microsoft.com/office/drawing/2014/main" id="{AF65D561-97B6-440B-9156-123E08594C3D}"/>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885" y="4857"/>
              <a:ext cx="102" cy="214"/>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121">
              <a:extLst>
                <a:ext uri="{FF2B5EF4-FFF2-40B4-BE49-F238E27FC236}">
                  <a16:creationId xmlns:a16="http://schemas.microsoft.com/office/drawing/2014/main" id="{0A9D3A7E-DFE0-4253-8C7F-1B0C98159DAC}"/>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 y="5070"/>
              <a:ext cx="1631" cy="717"/>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122">
              <a:extLst>
                <a:ext uri="{FF2B5EF4-FFF2-40B4-BE49-F238E27FC236}">
                  <a16:creationId xmlns:a16="http://schemas.microsoft.com/office/drawing/2014/main" id="{5810EDA3-2E1E-47C0-8595-0CE100665A65}"/>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69" y="4857"/>
              <a:ext cx="102" cy="214"/>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123">
              <a:extLst>
                <a:ext uri="{FF2B5EF4-FFF2-40B4-BE49-F238E27FC236}">
                  <a16:creationId xmlns:a16="http://schemas.microsoft.com/office/drawing/2014/main" id="{067CA2A7-7C09-4259-B957-3EF5527B0E1B}"/>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702" y="4125"/>
              <a:ext cx="1890" cy="732"/>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124">
              <a:extLst>
                <a:ext uri="{FF2B5EF4-FFF2-40B4-BE49-F238E27FC236}">
                  <a16:creationId xmlns:a16="http://schemas.microsoft.com/office/drawing/2014/main" id="{434CAE0A-2784-465E-A59C-9B46B92E816C}"/>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597" y="3904"/>
              <a:ext cx="102" cy="221"/>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125">
              <a:extLst>
                <a:ext uri="{FF2B5EF4-FFF2-40B4-BE49-F238E27FC236}">
                  <a16:creationId xmlns:a16="http://schemas.microsoft.com/office/drawing/2014/main" id="{F7E6D5B5-7A59-4ABC-BBAD-977F77AD3769}"/>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702" y="5070"/>
              <a:ext cx="1890" cy="717"/>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126">
              <a:extLst>
                <a:ext uri="{FF2B5EF4-FFF2-40B4-BE49-F238E27FC236}">
                  <a16:creationId xmlns:a16="http://schemas.microsoft.com/office/drawing/2014/main" id="{7318B4F2-BC5D-4204-B192-5E017DB1A659}"/>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597" y="4857"/>
              <a:ext cx="102" cy="214"/>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127">
              <a:extLst>
                <a:ext uri="{FF2B5EF4-FFF2-40B4-BE49-F238E27FC236}">
                  <a16:creationId xmlns:a16="http://schemas.microsoft.com/office/drawing/2014/main" id="{A9C74818-4519-4F05-AA4B-E225AC752822}"/>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057" y="4125"/>
              <a:ext cx="1890" cy="732"/>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128">
              <a:extLst>
                <a:ext uri="{FF2B5EF4-FFF2-40B4-BE49-F238E27FC236}">
                  <a16:creationId xmlns:a16="http://schemas.microsoft.com/office/drawing/2014/main" id="{21B45ED9-9CC6-4551-8C7F-87403DB01977}"/>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952" y="3904"/>
              <a:ext cx="102" cy="221"/>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129">
              <a:extLst>
                <a:ext uri="{FF2B5EF4-FFF2-40B4-BE49-F238E27FC236}">
                  <a16:creationId xmlns:a16="http://schemas.microsoft.com/office/drawing/2014/main" id="{7B8A46AE-04A7-4E68-BEAB-9F9AE493A59C}"/>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057" y="5070"/>
              <a:ext cx="1890" cy="717"/>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130">
              <a:extLst>
                <a:ext uri="{FF2B5EF4-FFF2-40B4-BE49-F238E27FC236}">
                  <a16:creationId xmlns:a16="http://schemas.microsoft.com/office/drawing/2014/main" id="{3B498E13-DA06-4D75-9954-8B0DF65C260F}"/>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952" y="4857"/>
              <a:ext cx="102" cy="214"/>
            </a:xfrm>
            <a:prstGeom prst="rect">
              <a:avLst/>
            </a:prstGeom>
            <a:noFill/>
            <a:extLst>
              <a:ext uri="{909E8E84-426E-40DD-AFC4-6F175D3DCCD1}">
                <a14:hiddenFill xmlns:a14="http://schemas.microsoft.com/office/drawing/2010/main">
                  <a:solidFill>
                    <a:srgbClr val="FFFFFF"/>
                  </a:solidFill>
                </a14:hiddenFill>
              </a:ext>
            </a:extLst>
          </p:spPr>
        </p:pic>
        <p:sp>
          <p:nvSpPr>
            <p:cNvPr id="132" name="Freeform 109">
              <a:extLst>
                <a:ext uri="{FF2B5EF4-FFF2-40B4-BE49-F238E27FC236}">
                  <a16:creationId xmlns:a16="http://schemas.microsoft.com/office/drawing/2014/main" id="{01B63F6D-B66D-4CB5-8D36-DA35DD392601}"/>
                </a:ext>
              </a:extLst>
            </p:cNvPr>
            <p:cNvSpPr>
              <a:spLocks/>
            </p:cNvSpPr>
            <p:nvPr/>
          </p:nvSpPr>
          <p:spPr bwMode="auto">
            <a:xfrm>
              <a:off x="820" y="5786"/>
              <a:ext cx="7183" cy="237"/>
            </a:xfrm>
            <a:custGeom>
              <a:avLst/>
              <a:gdLst>
                <a:gd name="T0" fmla="+- 0 8003 820"/>
                <a:gd name="T1" fmla="*/ T0 w 7183"/>
                <a:gd name="T2" fmla="+- 0 5787 5787"/>
                <a:gd name="T3" fmla="*/ 5787 h 237"/>
                <a:gd name="T4" fmla="+- 0 8003 820"/>
                <a:gd name="T5" fmla="*/ T4 w 7183"/>
                <a:gd name="T6" fmla="+- 0 6023 5787"/>
                <a:gd name="T7" fmla="*/ 6023 h 237"/>
                <a:gd name="T8" fmla="+- 0 820 820"/>
                <a:gd name="T9" fmla="*/ T8 w 7183"/>
                <a:gd name="T10" fmla="+- 0 6023 5787"/>
                <a:gd name="T11" fmla="*/ 6023 h 237"/>
                <a:gd name="T12" fmla="+- 0 820 820"/>
                <a:gd name="T13" fmla="*/ T12 w 7183"/>
                <a:gd name="T14" fmla="+- 0 5787 5787"/>
                <a:gd name="T15" fmla="*/ 5787 h 237"/>
              </a:gdLst>
              <a:ahLst/>
              <a:cxnLst>
                <a:cxn ang="0">
                  <a:pos x="T1" y="T3"/>
                </a:cxn>
                <a:cxn ang="0">
                  <a:pos x="T5" y="T7"/>
                </a:cxn>
                <a:cxn ang="0">
                  <a:pos x="T9" y="T11"/>
                </a:cxn>
                <a:cxn ang="0">
                  <a:pos x="T13" y="T15"/>
                </a:cxn>
              </a:cxnLst>
              <a:rect l="0" t="0" r="r" b="b"/>
              <a:pathLst>
                <a:path w="7183" h="237">
                  <a:moveTo>
                    <a:pt x="7183" y="0"/>
                  </a:moveTo>
                  <a:lnTo>
                    <a:pt x="7183" y="236"/>
                  </a:lnTo>
                  <a:lnTo>
                    <a:pt x="0" y="236"/>
                  </a:lnTo>
                  <a:lnTo>
                    <a:pt x="0" y="0"/>
                  </a:lnTo>
                </a:path>
              </a:pathLst>
            </a:custGeom>
            <a:noFill/>
            <a:ln w="6350">
              <a:solidFill>
                <a:srgbClr val="252523"/>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133" name="Line 110">
              <a:extLst>
                <a:ext uri="{FF2B5EF4-FFF2-40B4-BE49-F238E27FC236}">
                  <a16:creationId xmlns:a16="http://schemas.microsoft.com/office/drawing/2014/main" id="{9ABCB842-2404-462E-8AA1-D7BAE3496226}"/>
                </a:ext>
              </a:extLst>
            </p:cNvPr>
            <p:cNvCxnSpPr>
              <a:cxnSpLocks noChangeShapeType="1"/>
            </p:cNvCxnSpPr>
            <p:nvPr/>
          </p:nvCxnSpPr>
          <p:spPr bwMode="auto">
            <a:xfrm>
              <a:off x="2936" y="5787"/>
              <a:ext cx="0" cy="236"/>
            </a:xfrm>
            <a:prstGeom prst="line">
              <a:avLst/>
            </a:prstGeom>
            <a:noFill/>
            <a:ln w="6350">
              <a:solidFill>
                <a:srgbClr val="252523"/>
              </a:solidFill>
              <a:round/>
              <a:headEnd/>
              <a:tailEnd/>
            </a:ln>
            <a:extLst>
              <a:ext uri="{909E8E84-426E-40DD-AFC4-6F175D3DCCD1}">
                <a14:hiddenFill xmlns:a14="http://schemas.microsoft.com/office/drawing/2010/main">
                  <a:noFill/>
                </a14:hiddenFill>
              </a:ext>
            </a:extLst>
          </p:spPr>
        </p:cxnSp>
        <p:cxnSp>
          <p:nvCxnSpPr>
            <p:cNvPr id="134" name="Line 111">
              <a:extLst>
                <a:ext uri="{FF2B5EF4-FFF2-40B4-BE49-F238E27FC236}">
                  <a16:creationId xmlns:a16="http://schemas.microsoft.com/office/drawing/2014/main" id="{DF245808-77F5-4933-A9BB-482C3551A729}"/>
                </a:ext>
              </a:extLst>
            </p:cNvPr>
            <p:cNvCxnSpPr>
              <a:cxnSpLocks noChangeShapeType="1"/>
            </p:cNvCxnSpPr>
            <p:nvPr/>
          </p:nvCxnSpPr>
          <p:spPr bwMode="auto">
            <a:xfrm>
              <a:off x="5648" y="5787"/>
              <a:ext cx="0" cy="236"/>
            </a:xfrm>
            <a:prstGeom prst="line">
              <a:avLst/>
            </a:prstGeom>
            <a:noFill/>
            <a:ln w="6350">
              <a:solidFill>
                <a:srgbClr val="252523"/>
              </a:solidFill>
              <a:round/>
              <a:headEnd/>
              <a:tailEnd/>
            </a:ln>
            <a:extLst>
              <a:ext uri="{909E8E84-426E-40DD-AFC4-6F175D3DCCD1}">
                <a14:hiddenFill xmlns:a14="http://schemas.microsoft.com/office/drawing/2010/main">
                  <a:noFill/>
                </a14:hiddenFill>
              </a:ext>
            </a:extLst>
          </p:spPr>
        </p:cxnSp>
        <p:pic>
          <p:nvPicPr>
            <p:cNvPr id="135" name="Picture 134">
              <a:extLst>
                <a:ext uri="{FF2B5EF4-FFF2-40B4-BE49-F238E27FC236}">
                  <a16:creationId xmlns:a16="http://schemas.microsoft.com/office/drawing/2014/main" id="{D4A67528-6D9F-4C25-88F1-0DBFF59D3496}"/>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803" y="6426"/>
              <a:ext cx="4877" cy="892"/>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135">
              <a:extLst>
                <a:ext uri="{FF2B5EF4-FFF2-40B4-BE49-F238E27FC236}">
                  <a16:creationId xmlns:a16="http://schemas.microsoft.com/office/drawing/2014/main" id="{252D9B1A-8C96-42D7-8148-1E5C4B66D74A}"/>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175" y="6022"/>
              <a:ext cx="102" cy="404"/>
            </a:xfrm>
            <a:prstGeom prst="rect">
              <a:avLst/>
            </a:prstGeom>
            <a:noFill/>
            <a:extLst>
              <a:ext uri="{909E8E84-426E-40DD-AFC4-6F175D3DCCD1}">
                <a14:hiddenFill xmlns:a14="http://schemas.microsoft.com/office/drawing/2010/main">
                  <a:solidFill>
                    <a:srgbClr val="FFFFFF"/>
                  </a:solidFill>
                </a14:hiddenFill>
              </a:ext>
            </a:extLst>
          </p:spPr>
        </p:pic>
        <p:sp>
          <p:nvSpPr>
            <p:cNvPr id="137" name="Text Box 114">
              <a:extLst>
                <a:ext uri="{FF2B5EF4-FFF2-40B4-BE49-F238E27FC236}">
                  <a16:creationId xmlns:a16="http://schemas.microsoft.com/office/drawing/2014/main" id="{7B38481A-91D1-48C0-8F87-8A0C81B6C7B4}"/>
                </a:ext>
              </a:extLst>
            </p:cNvPr>
            <p:cNvSpPr txBox="1">
              <a:spLocks noChangeArrowheads="1"/>
            </p:cNvSpPr>
            <p:nvPr/>
          </p:nvSpPr>
          <p:spPr bwMode="auto">
            <a:xfrm>
              <a:off x="5347" y="2484"/>
              <a:ext cx="932" cy="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935"/>
                </a:lnSpc>
                <a:spcBef>
                  <a:spcPts val="0"/>
                </a:spcBef>
                <a:spcAft>
                  <a:spcPts val="800"/>
                </a:spcAft>
              </a:pPr>
              <a:r>
                <a:rPr lang="en-US" sz="800">
                  <a:solidFill>
                    <a:srgbClr val="252523"/>
                  </a:solidFill>
                  <a:effectLst/>
                  <a:latin typeface="Calibri" panose="020F0502020204030204" pitchFamily="34" charset="0"/>
                  <a:ea typeface="Calibri" panose="020F0502020204030204" pitchFamily="34" charset="0"/>
                  <a:cs typeface="Times New Roman" panose="02020603050405020304" pitchFamily="18" charset="0"/>
                </a:rPr>
                <a:t>↑ Leptin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970"/>
                </a:lnSpc>
                <a:spcBef>
                  <a:spcPts val="0"/>
                </a:spcBef>
                <a:spcAft>
                  <a:spcPts val="800"/>
                </a:spcAft>
              </a:pPr>
              <a:r>
                <a:rPr lang="en-US" sz="800">
                  <a:solidFill>
                    <a:srgbClr val="252523"/>
                  </a:solidFill>
                  <a:effectLst/>
                  <a:latin typeface="Calibri" panose="020F0502020204030204" pitchFamily="34" charset="0"/>
                  <a:ea typeface="Calibri" panose="020F0502020204030204" pitchFamily="34" charset="0"/>
                  <a:cs typeface="Times New Roman" panose="02020603050405020304" pitchFamily="18" charset="0"/>
                </a:rPr>
                <a:t>↑</a:t>
              </a:r>
              <a:r>
                <a:rPr lang="en-US" sz="800" spc="-90">
                  <a:solidFill>
                    <a:srgbClr val="252523"/>
                  </a:solidFill>
                  <a:effectLst/>
                  <a:latin typeface="Calibri" panose="020F0502020204030204" pitchFamily="34" charset="0"/>
                  <a:ea typeface="Calibri" panose="020F0502020204030204" pitchFamily="34" charset="0"/>
                  <a:cs typeface="Times New Roman" panose="02020603050405020304" pitchFamily="18" charset="0"/>
                </a:rPr>
                <a:t> </a:t>
              </a:r>
              <a:r>
                <a:rPr lang="en-US" sz="800">
                  <a:solidFill>
                    <a:srgbClr val="252523"/>
                  </a:solidFill>
                  <a:effectLst/>
                  <a:latin typeface="Calibri" panose="020F0502020204030204" pitchFamily="34" charset="0"/>
                  <a:ea typeface="Calibri" panose="020F0502020204030204" pitchFamily="34" charset="0"/>
                  <a:cs typeface="Times New Roman" panose="02020603050405020304" pitchFamily="18" charset="0"/>
                </a:rPr>
                <a:t>AT</a:t>
              </a:r>
              <a:r>
                <a:rPr lang="en-US" sz="800" spc="-95">
                  <a:solidFill>
                    <a:srgbClr val="252523"/>
                  </a:solidFill>
                  <a:effectLst/>
                  <a:latin typeface="Calibri" panose="020F0502020204030204" pitchFamily="34" charset="0"/>
                  <a:ea typeface="Calibri" panose="020F0502020204030204" pitchFamily="34" charset="0"/>
                  <a:cs typeface="Times New Roman" panose="02020603050405020304" pitchFamily="18" charset="0"/>
                </a:rPr>
                <a:t> </a:t>
              </a:r>
              <a:r>
                <a:rPr lang="en-US" sz="800">
                  <a:solidFill>
                    <a:srgbClr val="252523"/>
                  </a:solidFill>
                  <a:effectLst/>
                  <a:latin typeface="Calibri" panose="020F0502020204030204" pitchFamily="34" charset="0"/>
                  <a:ea typeface="Calibri" panose="020F0502020204030204" pitchFamily="34" charset="0"/>
                  <a:cs typeface="Times New Roman" panose="02020603050405020304" pitchFamily="18" charset="0"/>
                </a:rPr>
                <a:t>II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065"/>
                </a:lnSpc>
                <a:spcBef>
                  <a:spcPts val="0"/>
                </a:spcBef>
                <a:spcAft>
                  <a:spcPts val="800"/>
                </a:spcAft>
              </a:pPr>
              <a:r>
                <a:rPr lang="en-US" sz="800">
                  <a:solidFill>
                    <a:srgbClr val="252523"/>
                  </a:solidFill>
                  <a:effectLst/>
                  <a:latin typeface="Calibri" panose="020F0502020204030204" pitchFamily="34" charset="0"/>
                  <a:ea typeface="Calibri" panose="020F0502020204030204" pitchFamily="34" charset="0"/>
                  <a:cs typeface="Times New Roman" panose="02020603050405020304" pitchFamily="18" charset="0"/>
                </a:rPr>
                <a:t>↑ Aldosterone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8" name="Text Box 115">
              <a:extLst>
                <a:ext uri="{FF2B5EF4-FFF2-40B4-BE49-F238E27FC236}">
                  <a16:creationId xmlns:a16="http://schemas.microsoft.com/office/drawing/2014/main" id="{28B689A2-8D10-44B3-8127-F1B9E522FF86}"/>
                </a:ext>
              </a:extLst>
            </p:cNvPr>
            <p:cNvSpPr txBox="1">
              <a:spLocks noChangeArrowheads="1"/>
            </p:cNvSpPr>
            <p:nvPr/>
          </p:nvSpPr>
          <p:spPr bwMode="auto">
            <a:xfrm>
              <a:off x="7533" y="2484"/>
              <a:ext cx="814" cy="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11430" algn="ctr">
                <a:lnSpc>
                  <a:spcPts val="960"/>
                </a:lnSpc>
                <a:spcBef>
                  <a:spcPts val="0"/>
                </a:spcBef>
                <a:spcAft>
                  <a:spcPts val="800"/>
                </a:spcAft>
              </a:pPr>
              <a:r>
                <a:rPr lang="en-US" sz="800">
                  <a:solidFill>
                    <a:srgbClr val="252523"/>
                  </a:solidFill>
                  <a:effectLst/>
                  <a:latin typeface="Calibri" panose="020F0502020204030204" pitchFamily="34" charset="0"/>
                  <a:ea typeface="Calibri" panose="020F0502020204030204" pitchFamily="34" charset="0"/>
                  <a:cs typeface="Times New Roman" panose="02020603050405020304" pitchFamily="18" charset="0"/>
                </a:rPr>
                <a:t>↑</a:t>
              </a:r>
              <a:r>
                <a:rPr lang="en-US" sz="800" spc="-115">
                  <a:solidFill>
                    <a:srgbClr val="252523"/>
                  </a:solidFill>
                  <a:effectLst/>
                  <a:latin typeface="Calibri" panose="020F0502020204030204" pitchFamily="34" charset="0"/>
                  <a:ea typeface="Calibri" panose="020F0502020204030204" pitchFamily="34" charset="0"/>
                  <a:cs typeface="Times New Roman" panose="02020603050405020304" pitchFamily="18" charset="0"/>
                </a:rPr>
                <a:t> </a:t>
              </a:r>
              <a:r>
                <a:rPr lang="en-US" sz="800">
                  <a:solidFill>
                    <a:srgbClr val="252523"/>
                  </a:solidFill>
                  <a:effectLst/>
                  <a:latin typeface="Calibri" panose="020F0502020204030204" pitchFamily="34" charset="0"/>
                  <a:ea typeface="Calibri" panose="020F0502020204030204" pitchFamily="34" charset="0"/>
                  <a:cs typeface="Times New Roman" panose="02020603050405020304" pitchFamily="18" charset="0"/>
                </a:rPr>
                <a:t>Factor</a:t>
              </a:r>
              <a:r>
                <a:rPr lang="en-US" sz="800" spc="-135">
                  <a:solidFill>
                    <a:srgbClr val="252523"/>
                  </a:solidFill>
                  <a:effectLst/>
                  <a:latin typeface="Calibri" panose="020F0502020204030204" pitchFamily="34" charset="0"/>
                  <a:ea typeface="Calibri" panose="020F0502020204030204" pitchFamily="34" charset="0"/>
                  <a:cs typeface="Times New Roman" panose="02020603050405020304" pitchFamily="18" charset="0"/>
                </a:rPr>
                <a:t> </a:t>
              </a:r>
              <a:r>
                <a:rPr lang="en-US" sz="800" spc="-30">
                  <a:solidFill>
                    <a:srgbClr val="252523"/>
                  </a:solidFill>
                  <a:effectLst/>
                  <a:latin typeface="Calibri" panose="020F0502020204030204" pitchFamily="34" charset="0"/>
                  <a:ea typeface="Calibri" panose="020F0502020204030204" pitchFamily="34" charset="0"/>
                  <a:cs typeface="Times New Roman" panose="02020603050405020304" pitchFamily="18" charset="0"/>
                </a:rPr>
                <a:t>VII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ts val="955"/>
                </a:lnSpc>
                <a:spcBef>
                  <a:spcPts val="0"/>
                </a:spcBef>
                <a:spcAft>
                  <a:spcPts val="800"/>
                </a:spcAft>
              </a:pPr>
              <a:r>
                <a:rPr lang="en-US" sz="800">
                  <a:solidFill>
                    <a:srgbClr val="252523"/>
                  </a:solidFill>
                  <a:effectLst/>
                  <a:latin typeface="Calibri" panose="020F0502020204030204" pitchFamily="34" charset="0"/>
                  <a:ea typeface="Calibri" panose="020F0502020204030204" pitchFamily="34" charset="0"/>
                  <a:cs typeface="Times New Roman" panose="02020603050405020304" pitchFamily="18" charset="0"/>
                </a:rPr>
                <a:t>↑ Factor</a:t>
              </a:r>
              <a:r>
                <a:rPr lang="en-US" sz="800" spc="-95">
                  <a:solidFill>
                    <a:srgbClr val="252523"/>
                  </a:solidFill>
                  <a:effectLst/>
                  <a:latin typeface="Calibri" panose="020F0502020204030204" pitchFamily="34" charset="0"/>
                  <a:ea typeface="Calibri" panose="020F0502020204030204" pitchFamily="34" charset="0"/>
                  <a:cs typeface="Times New Roman" panose="02020603050405020304" pitchFamily="18" charset="0"/>
                </a:rPr>
                <a:t> </a:t>
              </a:r>
              <a:r>
                <a:rPr lang="en-US" sz="800">
                  <a:solidFill>
                    <a:srgbClr val="252523"/>
                  </a:solidFill>
                  <a:effectLst/>
                  <a:latin typeface="Calibri" panose="020F0502020204030204" pitchFamily="34" charset="0"/>
                  <a:ea typeface="Calibri" panose="020F0502020204030204" pitchFamily="34" charset="0"/>
                  <a:cs typeface="Times New Roman" panose="02020603050405020304" pitchFamily="18" charset="0"/>
                </a:rPr>
                <a:t>V</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ts val="1025"/>
                </a:lnSpc>
                <a:spcBef>
                  <a:spcPts val="0"/>
                </a:spcBef>
                <a:spcAft>
                  <a:spcPts val="800"/>
                </a:spcAft>
              </a:pPr>
              <a:r>
                <a:rPr lang="en-US" sz="800">
                  <a:solidFill>
                    <a:srgbClr val="252523"/>
                  </a:solidFill>
                  <a:effectLst/>
                  <a:latin typeface="Calibri" panose="020F0502020204030204" pitchFamily="34" charset="0"/>
                  <a:ea typeface="Calibri" panose="020F0502020204030204" pitchFamily="34" charset="0"/>
                  <a:cs typeface="Times New Roman" panose="02020603050405020304" pitchFamily="18" charset="0"/>
                </a:rPr>
                <a:t>↑ PAI-I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9" name="Text Box 116">
              <a:extLst>
                <a:ext uri="{FF2B5EF4-FFF2-40B4-BE49-F238E27FC236}">
                  <a16:creationId xmlns:a16="http://schemas.microsoft.com/office/drawing/2014/main" id="{DE65F04B-27B4-48DC-9F7F-7E3C8C181F71}"/>
                </a:ext>
              </a:extLst>
            </p:cNvPr>
            <p:cNvSpPr txBox="1">
              <a:spLocks noChangeArrowheads="1"/>
            </p:cNvSpPr>
            <p:nvPr/>
          </p:nvSpPr>
          <p:spPr bwMode="auto">
            <a:xfrm>
              <a:off x="7057" y="5070"/>
              <a:ext cx="1890" cy="717"/>
            </a:xfrm>
            <a:prstGeom prst="rect">
              <a:avLst/>
            </a:prstGeom>
            <a:noFill/>
            <a:ln w="6350">
              <a:solidFill>
                <a:srgbClr val="252523"/>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0" marR="0">
                <a:lnSpc>
                  <a:spcPct val="107000"/>
                </a:lnSpc>
                <a:spcBef>
                  <a:spcPts val="0"/>
                </a:spcBef>
                <a:spcAft>
                  <a:spcPts val="8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86690" marR="0">
                <a:lnSpc>
                  <a:spcPct val="107000"/>
                </a:lnSpc>
                <a:spcBef>
                  <a:spcPts val="0"/>
                </a:spcBef>
                <a:spcAft>
                  <a:spcPts val="800"/>
                </a:spcAft>
              </a:pPr>
              <a:r>
                <a:rPr lang="en-US" sz="800">
                  <a:solidFill>
                    <a:srgbClr val="252523"/>
                  </a:solidFill>
                  <a:effectLst/>
                  <a:latin typeface="Calibri" panose="020F0502020204030204" pitchFamily="34" charset="0"/>
                  <a:ea typeface="Calibri" panose="020F0502020204030204" pitchFamily="34" charset="0"/>
                  <a:cs typeface="Times New Roman" panose="02020603050405020304" pitchFamily="18" charset="0"/>
                </a:rPr>
                <a:t>Hypercoagulable state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0" name="Text Box 117">
              <a:extLst>
                <a:ext uri="{FF2B5EF4-FFF2-40B4-BE49-F238E27FC236}">
                  <a16:creationId xmlns:a16="http://schemas.microsoft.com/office/drawing/2014/main" id="{0FB5E195-3878-4A06-B120-8C2F34EE5D43}"/>
                </a:ext>
              </a:extLst>
            </p:cNvPr>
            <p:cNvSpPr txBox="1">
              <a:spLocks noChangeArrowheads="1"/>
            </p:cNvSpPr>
            <p:nvPr/>
          </p:nvSpPr>
          <p:spPr bwMode="auto">
            <a:xfrm>
              <a:off x="4702" y="5070"/>
              <a:ext cx="1890" cy="717"/>
            </a:xfrm>
            <a:prstGeom prst="rect">
              <a:avLst/>
            </a:prstGeom>
            <a:noFill/>
            <a:ln w="6350">
              <a:solidFill>
                <a:srgbClr val="252523"/>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0" marR="0">
                <a:lnSpc>
                  <a:spcPct val="107000"/>
                </a:lnSpc>
                <a:spcBef>
                  <a:spcPts val="60"/>
                </a:spcBef>
                <a:spcAft>
                  <a:spcPts val="800"/>
                </a:spcAft>
              </a:pPr>
              <a:r>
                <a:rPr lang="en-US" sz="75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11785" marR="0">
                <a:lnSpc>
                  <a:spcPct val="107000"/>
                </a:lnSpc>
                <a:spcBef>
                  <a:spcPts val="5"/>
                </a:spcBef>
                <a:spcAft>
                  <a:spcPts val="800"/>
                </a:spcAft>
              </a:pPr>
              <a:r>
                <a:rPr lang="en-US" sz="800">
                  <a:solidFill>
                    <a:srgbClr val="252523"/>
                  </a:solidFill>
                  <a:effectLst/>
                  <a:latin typeface="Calibri" panose="020F0502020204030204" pitchFamily="34" charset="0"/>
                  <a:ea typeface="Calibri" panose="020F0502020204030204" pitchFamily="34" charset="0"/>
                  <a:cs typeface="Times New Roman" panose="02020603050405020304" pitchFamily="18" charset="0"/>
                </a:rPr>
                <a:t>Hypertension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1" name="Text Box 118">
              <a:extLst>
                <a:ext uri="{FF2B5EF4-FFF2-40B4-BE49-F238E27FC236}">
                  <a16:creationId xmlns:a16="http://schemas.microsoft.com/office/drawing/2014/main" id="{C67145E2-AADC-4AED-8735-EF3AF81C6699}"/>
                </a:ext>
              </a:extLst>
            </p:cNvPr>
            <p:cNvSpPr txBox="1">
              <a:spLocks noChangeArrowheads="1"/>
            </p:cNvSpPr>
            <p:nvPr/>
          </p:nvSpPr>
          <p:spPr bwMode="auto">
            <a:xfrm>
              <a:off x="2107" y="5070"/>
              <a:ext cx="1657" cy="717"/>
            </a:xfrm>
            <a:prstGeom prst="rect">
              <a:avLst/>
            </a:prstGeom>
            <a:noFill/>
            <a:ln w="6350">
              <a:solidFill>
                <a:srgbClr val="252523"/>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246380" marR="175260" indent="-54610">
                <a:lnSpc>
                  <a:spcPct val="90000"/>
                </a:lnSpc>
                <a:spcBef>
                  <a:spcPts val="735"/>
                </a:spcBef>
                <a:spcAft>
                  <a:spcPts val="800"/>
                </a:spcAft>
              </a:pPr>
              <a:r>
                <a:rPr lang="en-US" sz="800">
                  <a:solidFill>
                    <a:srgbClr val="252523"/>
                  </a:solidFill>
                  <a:effectLst/>
                  <a:latin typeface="Calibri" panose="020F0502020204030204" pitchFamily="34" charset="0"/>
                  <a:ea typeface="Calibri" panose="020F0502020204030204" pitchFamily="34" charset="0"/>
                  <a:cs typeface="Times New Roman" panose="02020603050405020304" pitchFamily="18" charset="0"/>
                </a:rPr>
                <a:t>Hyperglycemia overt T2DM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2" name="Text Box 119">
              <a:extLst>
                <a:ext uri="{FF2B5EF4-FFF2-40B4-BE49-F238E27FC236}">
                  <a16:creationId xmlns:a16="http://schemas.microsoft.com/office/drawing/2014/main" id="{68FD893D-3F00-4E35-A724-4C2C6FC86687}"/>
                </a:ext>
              </a:extLst>
            </p:cNvPr>
            <p:cNvSpPr txBox="1">
              <a:spLocks noChangeArrowheads="1"/>
            </p:cNvSpPr>
            <p:nvPr/>
          </p:nvSpPr>
          <p:spPr bwMode="auto">
            <a:xfrm>
              <a:off x="5" y="5070"/>
              <a:ext cx="1631" cy="717"/>
            </a:xfrm>
            <a:prstGeom prst="rect">
              <a:avLst/>
            </a:prstGeom>
            <a:noFill/>
            <a:ln w="6350">
              <a:solidFill>
                <a:srgbClr val="252523"/>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0" marR="0">
                <a:lnSpc>
                  <a:spcPct val="107000"/>
                </a:lnSpc>
                <a:spcBef>
                  <a:spcPts val="40"/>
                </a:spcBef>
                <a:spcAft>
                  <a:spcPts val="8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6060" marR="0">
                <a:lnSpc>
                  <a:spcPct val="107000"/>
                </a:lnSpc>
                <a:spcBef>
                  <a:spcPts val="0"/>
                </a:spcBef>
                <a:spcAft>
                  <a:spcPts val="800"/>
                </a:spcAft>
              </a:pPr>
              <a:r>
                <a:rPr lang="en-US" sz="800">
                  <a:solidFill>
                    <a:srgbClr val="252523"/>
                  </a:solidFill>
                  <a:effectLst/>
                  <a:latin typeface="Calibri" panose="020F0502020204030204" pitchFamily="34" charset="0"/>
                  <a:ea typeface="Calibri" panose="020F0502020204030204" pitchFamily="34" charset="0"/>
                  <a:cs typeface="Times New Roman" panose="02020603050405020304" pitchFamily="18" charset="0"/>
                </a:rPr>
                <a:t>Dyslipidemia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3" name="Text Box 120">
              <a:extLst>
                <a:ext uri="{FF2B5EF4-FFF2-40B4-BE49-F238E27FC236}">
                  <a16:creationId xmlns:a16="http://schemas.microsoft.com/office/drawing/2014/main" id="{ECA8B6E8-2B8D-4186-A05D-D03004BB4579}"/>
                </a:ext>
              </a:extLst>
            </p:cNvPr>
            <p:cNvSpPr txBox="1">
              <a:spLocks noChangeArrowheads="1"/>
            </p:cNvSpPr>
            <p:nvPr/>
          </p:nvSpPr>
          <p:spPr bwMode="auto">
            <a:xfrm>
              <a:off x="2107" y="3180"/>
              <a:ext cx="1657" cy="724"/>
            </a:xfrm>
            <a:prstGeom prst="rect">
              <a:avLst/>
            </a:prstGeom>
            <a:noFill/>
            <a:ln w="6350">
              <a:solidFill>
                <a:srgbClr val="252523"/>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141605" marR="175260">
                <a:lnSpc>
                  <a:spcPct val="75000"/>
                </a:lnSpc>
                <a:spcBef>
                  <a:spcPts val="930"/>
                </a:spcBef>
                <a:spcAft>
                  <a:spcPts val="800"/>
                </a:spcAft>
              </a:pPr>
              <a:r>
                <a:rPr lang="en-US" sz="800">
                  <a:solidFill>
                    <a:srgbClr val="252523"/>
                  </a:solidFill>
                  <a:effectLst/>
                  <a:latin typeface="Calibri" panose="020F0502020204030204" pitchFamily="34" charset="0"/>
                  <a:ea typeface="Calibri" panose="020F0502020204030204" pitchFamily="34" charset="0"/>
                  <a:cs typeface="Times New Roman" panose="02020603050405020304" pitchFamily="18" charset="0"/>
                </a:rPr>
                <a:t>Insulin resistance hyperinsulinemia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4" name="Text Box 121">
              <a:extLst>
                <a:ext uri="{FF2B5EF4-FFF2-40B4-BE49-F238E27FC236}">
                  <a16:creationId xmlns:a16="http://schemas.microsoft.com/office/drawing/2014/main" id="{F2168AE5-B0E2-4612-B264-B3B2347165F8}"/>
                </a:ext>
              </a:extLst>
            </p:cNvPr>
            <p:cNvSpPr txBox="1">
              <a:spLocks noChangeArrowheads="1"/>
            </p:cNvSpPr>
            <p:nvPr/>
          </p:nvSpPr>
          <p:spPr bwMode="auto">
            <a:xfrm>
              <a:off x="5" y="3180"/>
              <a:ext cx="1631" cy="724"/>
            </a:xfrm>
            <a:prstGeom prst="rect">
              <a:avLst/>
            </a:prstGeom>
            <a:noFill/>
            <a:ln w="6350">
              <a:solidFill>
                <a:srgbClr val="252523"/>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0" marR="0">
                <a:lnSpc>
                  <a:spcPct val="107000"/>
                </a:lnSpc>
                <a:spcBef>
                  <a:spcPts val="45"/>
                </a:spcBef>
                <a:spcAft>
                  <a:spcPts val="800"/>
                </a:spcAft>
              </a:pPr>
              <a:r>
                <a:rPr lang="en-US" sz="85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6060" marR="0">
                <a:lnSpc>
                  <a:spcPct val="107000"/>
                </a:lnSpc>
                <a:spcBef>
                  <a:spcPts val="0"/>
                </a:spcBef>
                <a:spcAft>
                  <a:spcPts val="800"/>
                </a:spcAft>
              </a:pPr>
              <a:r>
                <a:rPr lang="en-US" sz="800">
                  <a:solidFill>
                    <a:srgbClr val="252523"/>
                  </a:solidFill>
                  <a:effectLst/>
                  <a:latin typeface="Calibri" panose="020F0502020204030204" pitchFamily="34" charset="0"/>
                  <a:ea typeface="Calibri" panose="020F0502020204030204" pitchFamily="34" charset="0"/>
                  <a:cs typeface="Times New Roman" panose="02020603050405020304" pitchFamily="18" charset="0"/>
                </a:rPr>
                <a:t>↑ Portal FFA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5" name="Text Box 122">
              <a:extLst>
                <a:ext uri="{FF2B5EF4-FFF2-40B4-BE49-F238E27FC236}">
                  <a16:creationId xmlns:a16="http://schemas.microsoft.com/office/drawing/2014/main" id="{FF1B936C-B0B2-4B9F-8888-5582EB5682AE}"/>
                </a:ext>
              </a:extLst>
            </p:cNvPr>
            <p:cNvSpPr txBox="1">
              <a:spLocks noChangeArrowheads="1"/>
            </p:cNvSpPr>
            <p:nvPr/>
          </p:nvSpPr>
          <p:spPr bwMode="auto">
            <a:xfrm>
              <a:off x="5064" y="1535"/>
              <a:ext cx="3650" cy="732"/>
            </a:xfrm>
            <a:prstGeom prst="rect">
              <a:avLst/>
            </a:prstGeom>
            <a:noFill/>
            <a:ln w="6350">
              <a:solidFill>
                <a:srgbClr val="252523"/>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0" marR="0">
                <a:lnSpc>
                  <a:spcPct val="107000"/>
                </a:lnSpc>
                <a:spcBef>
                  <a:spcPts val="65"/>
                </a:spcBef>
                <a:spcAft>
                  <a:spcPts val="8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582930" marR="0">
                <a:lnSpc>
                  <a:spcPct val="107000"/>
                </a:lnSpc>
                <a:spcBef>
                  <a:spcPts val="0"/>
                </a:spcBef>
                <a:spcAft>
                  <a:spcPts val="800"/>
                </a:spcAft>
              </a:pPr>
              <a:r>
                <a:rPr lang="en-US" sz="800">
                  <a:solidFill>
                    <a:srgbClr val="252523"/>
                  </a:solidFill>
                  <a:effectLst/>
                  <a:latin typeface="Calibri" panose="020F0502020204030204" pitchFamily="34" charset="0"/>
                  <a:ea typeface="Calibri" panose="020F0502020204030204" pitchFamily="34" charset="0"/>
                  <a:cs typeface="Times New Roman" panose="02020603050405020304" pitchFamily="18" charset="0"/>
                </a:rPr>
                <a:t>Altered release of adipokines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6" name="Text Box 123">
              <a:extLst>
                <a:ext uri="{FF2B5EF4-FFF2-40B4-BE49-F238E27FC236}">
                  <a16:creationId xmlns:a16="http://schemas.microsoft.com/office/drawing/2014/main" id="{48070B1B-4CD5-4B04-93F7-C514FC3A6F45}"/>
                </a:ext>
              </a:extLst>
            </p:cNvPr>
            <p:cNvSpPr txBox="1">
              <a:spLocks noChangeArrowheads="1"/>
            </p:cNvSpPr>
            <p:nvPr/>
          </p:nvSpPr>
          <p:spPr bwMode="auto">
            <a:xfrm>
              <a:off x="553" y="1535"/>
              <a:ext cx="2972" cy="732"/>
            </a:xfrm>
            <a:prstGeom prst="rect">
              <a:avLst/>
            </a:prstGeom>
            <a:noFill/>
            <a:ln w="6350">
              <a:solidFill>
                <a:srgbClr val="252523"/>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0" marR="0">
                <a:lnSpc>
                  <a:spcPct val="107000"/>
                </a:lnSpc>
                <a:spcBef>
                  <a:spcPts val="65"/>
                </a:spcBef>
                <a:spcAft>
                  <a:spcPts val="8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94335" marR="0">
                <a:lnSpc>
                  <a:spcPct val="107000"/>
                </a:lnSpc>
                <a:spcBef>
                  <a:spcPts val="0"/>
                </a:spcBef>
                <a:spcAft>
                  <a:spcPts val="800"/>
                </a:spcAft>
              </a:pPr>
              <a:r>
                <a:rPr lang="en-US" sz="800">
                  <a:solidFill>
                    <a:srgbClr val="252523"/>
                  </a:solidFill>
                  <a:effectLst/>
                  <a:latin typeface="Calibri" panose="020F0502020204030204" pitchFamily="34" charset="0"/>
                  <a:ea typeface="Calibri" panose="020F0502020204030204" pitchFamily="34" charset="0"/>
                  <a:cs typeface="Times New Roman" panose="02020603050405020304" pitchFamily="18" charset="0"/>
                </a:rPr>
                <a:t>Altered FFA metabolism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7" name="Text Box 124">
              <a:extLst>
                <a:ext uri="{FF2B5EF4-FFF2-40B4-BE49-F238E27FC236}">
                  <a16:creationId xmlns:a16="http://schemas.microsoft.com/office/drawing/2014/main" id="{12C00D69-50D6-4968-8EED-FDA124087ED5}"/>
                </a:ext>
              </a:extLst>
            </p:cNvPr>
            <p:cNvSpPr txBox="1">
              <a:spLocks noChangeArrowheads="1"/>
            </p:cNvSpPr>
            <p:nvPr/>
          </p:nvSpPr>
          <p:spPr bwMode="auto">
            <a:xfrm>
              <a:off x="2572" y="194"/>
              <a:ext cx="3924" cy="854"/>
            </a:xfrm>
            <a:prstGeom prst="rect">
              <a:avLst/>
            </a:prstGeom>
            <a:noFill/>
            <a:ln w="6350">
              <a:solidFill>
                <a:srgbClr val="252523"/>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0" marR="0">
                <a:lnSpc>
                  <a:spcPct val="107000"/>
                </a:lnSpc>
                <a:spcBef>
                  <a:spcPts val="50"/>
                </a:spcBef>
                <a:spcAft>
                  <a:spcPts val="800"/>
                </a:spcAft>
              </a:pPr>
              <a:r>
                <a:rPr lang="en-US" sz="75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548005" marR="494665" algn="ctr">
                <a:lnSpc>
                  <a:spcPts val="990"/>
                </a:lnSpc>
                <a:spcBef>
                  <a:spcPts val="0"/>
                </a:spcBef>
                <a:spcAft>
                  <a:spcPts val="800"/>
                </a:spcAft>
              </a:pPr>
              <a:r>
                <a:rPr lang="en-US" sz="800" dirty="0">
                  <a:solidFill>
                    <a:srgbClr val="252523"/>
                  </a:solidFill>
                  <a:effectLst/>
                  <a:latin typeface="Calibri" panose="020F0502020204030204" pitchFamily="34" charset="0"/>
                  <a:ea typeface="Calibri" panose="020F0502020204030204" pitchFamily="34" charset="0"/>
                  <a:cs typeface="Times New Roman" panose="02020603050405020304" pitchFamily="18" charset="0"/>
                </a:rPr>
                <a:t>Adipose tissue hyperplasia and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543560" marR="494665" algn="ctr">
                <a:lnSpc>
                  <a:spcPts val="990"/>
                </a:lnSpc>
                <a:spcBef>
                  <a:spcPts val="0"/>
                </a:spcBef>
                <a:spcAft>
                  <a:spcPts val="800"/>
                </a:spcAft>
              </a:pPr>
              <a:r>
                <a:rPr lang="en-US" sz="800" dirty="0">
                  <a:solidFill>
                    <a:srgbClr val="252523"/>
                  </a:solidFill>
                  <a:effectLst/>
                  <a:latin typeface="Calibri" panose="020F0502020204030204" pitchFamily="34" charset="0"/>
                  <a:ea typeface="Calibri" panose="020F0502020204030204" pitchFamily="34" charset="0"/>
                  <a:cs typeface="Times New Roman" panose="02020603050405020304" pitchFamily="18" charset="0"/>
                </a:rPr>
                <a:t>hypertrophy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Text Box 125">
              <a:extLst>
                <a:ext uri="{FF2B5EF4-FFF2-40B4-BE49-F238E27FC236}">
                  <a16:creationId xmlns:a16="http://schemas.microsoft.com/office/drawing/2014/main" id="{35F4C25D-05A2-46F5-9259-FC1D88BA6D01}"/>
                </a:ext>
              </a:extLst>
            </p:cNvPr>
            <p:cNvSpPr txBox="1">
              <a:spLocks noChangeArrowheads="1"/>
            </p:cNvSpPr>
            <p:nvPr/>
          </p:nvSpPr>
          <p:spPr bwMode="auto">
            <a:xfrm>
              <a:off x="1803" y="6426"/>
              <a:ext cx="4877" cy="892"/>
            </a:xfrm>
            <a:prstGeom prst="rect">
              <a:avLst/>
            </a:prstGeom>
            <a:noFill/>
            <a:ln w="6350">
              <a:solidFill>
                <a:srgbClr val="252523"/>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0" marR="0">
                <a:lnSpc>
                  <a:spcPct val="107000"/>
                </a:lnSpc>
                <a:spcBef>
                  <a:spcPts val="55"/>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p>
              <a:pPr marL="1073785" marR="1065530" algn="ctr">
                <a:lnSpc>
                  <a:spcPct val="107000"/>
                </a:lnSpc>
                <a:spcBef>
                  <a:spcPts val="5"/>
                </a:spcBef>
                <a:spcAft>
                  <a:spcPts val="800"/>
                </a:spcAft>
              </a:pPr>
              <a:r>
                <a:rPr lang="en-US" sz="800">
                  <a:solidFill>
                    <a:srgbClr val="252523"/>
                  </a:solidFill>
                  <a:effectLst/>
                  <a:latin typeface="Calibri" panose="020F0502020204030204" pitchFamily="34" charset="0"/>
                  <a:ea typeface="Calibri" panose="020F0502020204030204" pitchFamily="34" charset="0"/>
                  <a:cs typeface="Times New Roman" panose="02020603050405020304" pitchFamily="18" charset="0"/>
                </a:rPr>
                <a:t>Metabolic syndrome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9" name="Text Box 126">
              <a:extLst>
                <a:ext uri="{FF2B5EF4-FFF2-40B4-BE49-F238E27FC236}">
                  <a16:creationId xmlns:a16="http://schemas.microsoft.com/office/drawing/2014/main" id="{71740F31-AD5E-44D9-A673-AA53AE4C5D9C}"/>
                </a:ext>
              </a:extLst>
            </p:cNvPr>
            <p:cNvSpPr txBox="1">
              <a:spLocks noChangeArrowheads="1"/>
            </p:cNvSpPr>
            <p:nvPr/>
          </p:nvSpPr>
          <p:spPr bwMode="auto">
            <a:xfrm>
              <a:off x="7057" y="4125"/>
              <a:ext cx="1890" cy="732"/>
            </a:xfrm>
            <a:prstGeom prst="rect">
              <a:avLst/>
            </a:prstGeom>
            <a:noFill/>
            <a:ln w="6350">
              <a:solidFill>
                <a:srgbClr val="252523"/>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187960" marR="137160" indent="-51435">
                <a:lnSpc>
                  <a:spcPct val="90000"/>
                </a:lnSpc>
                <a:spcBef>
                  <a:spcPts val="740"/>
                </a:spcBef>
                <a:spcAft>
                  <a:spcPts val="800"/>
                </a:spcAft>
              </a:pPr>
              <a:r>
                <a:rPr lang="en-US" sz="800">
                  <a:solidFill>
                    <a:srgbClr val="252523"/>
                  </a:solidFill>
                  <a:effectLst/>
                  <a:latin typeface="Calibri" panose="020F0502020204030204" pitchFamily="34" charset="0"/>
                  <a:ea typeface="Calibri" panose="020F0502020204030204" pitchFamily="34" charset="0"/>
                  <a:cs typeface="Times New Roman" panose="02020603050405020304" pitchFamily="18" charset="0"/>
                </a:rPr>
                <a:t>Proinﬂammatory state prothrombotic state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0" name="Text Box 127">
              <a:extLst>
                <a:ext uri="{FF2B5EF4-FFF2-40B4-BE49-F238E27FC236}">
                  <a16:creationId xmlns:a16="http://schemas.microsoft.com/office/drawing/2014/main" id="{24F972E8-D87E-4EF1-BE67-321DFE5F1EC9}"/>
                </a:ext>
              </a:extLst>
            </p:cNvPr>
            <p:cNvSpPr txBox="1">
              <a:spLocks noChangeArrowheads="1"/>
            </p:cNvSpPr>
            <p:nvPr/>
          </p:nvSpPr>
          <p:spPr bwMode="auto">
            <a:xfrm>
              <a:off x="4702" y="4125"/>
              <a:ext cx="1890" cy="732"/>
            </a:xfrm>
            <a:prstGeom prst="rect">
              <a:avLst/>
            </a:prstGeom>
            <a:noFill/>
            <a:ln w="6350">
              <a:solidFill>
                <a:srgbClr val="252523"/>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265430" marR="0" indent="-166370">
                <a:lnSpc>
                  <a:spcPct val="95000"/>
                </a:lnSpc>
                <a:spcBef>
                  <a:spcPts val="700"/>
                </a:spcBef>
                <a:spcAft>
                  <a:spcPts val="800"/>
                </a:spcAft>
              </a:pPr>
              <a:r>
                <a:rPr lang="en-US" sz="800">
                  <a:solidFill>
                    <a:srgbClr val="252523"/>
                  </a:solidFill>
                  <a:effectLst/>
                  <a:latin typeface="Calibri" panose="020F0502020204030204" pitchFamily="34" charset="0"/>
                  <a:ea typeface="Calibri" panose="020F0502020204030204" pitchFamily="34" charset="0"/>
                  <a:cs typeface="Times New Roman" panose="02020603050405020304" pitchFamily="18" charset="0"/>
                </a:rPr>
                <a:t>↑ Sodium reabsorption vasoconstriction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1" name="Text Box 128">
              <a:extLst>
                <a:ext uri="{FF2B5EF4-FFF2-40B4-BE49-F238E27FC236}">
                  <a16:creationId xmlns:a16="http://schemas.microsoft.com/office/drawing/2014/main" id="{C3B6CCB6-7D60-4563-92A1-CA668732562D}"/>
                </a:ext>
              </a:extLst>
            </p:cNvPr>
            <p:cNvSpPr txBox="1">
              <a:spLocks noChangeArrowheads="1"/>
            </p:cNvSpPr>
            <p:nvPr/>
          </p:nvSpPr>
          <p:spPr bwMode="auto">
            <a:xfrm>
              <a:off x="2107" y="4125"/>
              <a:ext cx="1657" cy="732"/>
            </a:xfrm>
            <a:prstGeom prst="rect">
              <a:avLst/>
            </a:prstGeom>
            <a:noFill/>
            <a:ln w="6350">
              <a:solidFill>
                <a:srgbClr val="252523"/>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17145" marR="0" algn="ctr">
                <a:lnSpc>
                  <a:spcPts val="985"/>
                </a:lnSpc>
                <a:spcBef>
                  <a:spcPts val="655"/>
                </a:spcBef>
                <a:spcAft>
                  <a:spcPts val="800"/>
                </a:spcAft>
              </a:pPr>
              <a:r>
                <a:rPr lang="en-US" sz="800">
                  <a:solidFill>
                    <a:srgbClr val="252523"/>
                  </a:solidFill>
                  <a:effectLst/>
                  <a:latin typeface="Calibri" panose="020F0502020204030204" pitchFamily="34" charset="0"/>
                  <a:ea typeface="Calibri" panose="020F0502020204030204" pitchFamily="34" charset="0"/>
                  <a:cs typeface="Times New Roman" panose="02020603050405020304" pitchFamily="18" charset="0"/>
                </a:rPr>
                <a:t>Impairs </a:t>
              </a:r>
              <a:r>
                <a:rPr lang="en-US" sz="800">
                  <a:solidFill>
                    <a:srgbClr val="252523"/>
                  </a:solidFill>
                  <a:effectLst/>
                  <a:latin typeface="Cambria Math" panose="02040503050406030204" pitchFamily="18" charset="0"/>
                  <a:ea typeface="Calibri" panose="020F0502020204030204" pitchFamily="34" charset="0"/>
                  <a:cs typeface="Cambria Math" panose="02040503050406030204" pitchFamily="18" charset="0"/>
                </a:rPr>
                <a:t>𝛽</a:t>
              </a:r>
              <a:r>
                <a:rPr lang="en-US" sz="800">
                  <a:solidFill>
                    <a:srgbClr val="252523"/>
                  </a:solidFill>
                  <a:effectLst/>
                  <a:latin typeface="Calibri" panose="020F0502020204030204" pitchFamily="34" charset="0"/>
                  <a:ea typeface="Calibri" panose="020F0502020204030204" pitchFamily="34" charset="0"/>
                  <a:cs typeface="Times New Roman" panose="02020603050405020304" pitchFamily="18" charset="0"/>
                </a:rPr>
                <a:t>-cell function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905" marR="0" algn="ctr">
                <a:lnSpc>
                  <a:spcPts val="985"/>
                </a:lnSpc>
                <a:spcBef>
                  <a:spcPts val="0"/>
                </a:spcBef>
                <a:spcAft>
                  <a:spcPts val="800"/>
                </a:spcAft>
              </a:pPr>
              <a:r>
                <a:rPr lang="en-US" sz="800">
                  <a:solidFill>
                    <a:srgbClr val="252523"/>
                  </a:solidFill>
                  <a:effectLst/>
                  <a:latin typeface="Calibri" panose="020F0502020204030204" pitchFamily="34" charset="0"/>
                  <a:ea typeface="Calibri" panose="020F0502020204030204" pitchFamily="34" charset="0"/>
                  <a:cs typeface="Times New Roman" panose="02020603050405020304" pitchFamily="18" charset="0"/>
                </a:rPr>
                <a:t>of pancreas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2" name="Text Box 129">
              <a:extLst>
                <a:ext uri="{FF2B5EF4-FFF2-40B4-BE49-F238E27FC236}">
                  <a16:creationId xmlns:a16="http://schemas.microsoft.com/office/drawing/2014/main" id="{6C0245B4-64C3-4A7B-A7FB-5DEAC91ECE1A}"/>
                </a:ext>
              </a:extLst>
            </p:cNvPr>
            <p:cNvSpPr txBox="1">
              <a:spLocks noChangeArrowheads="1"/>
            </p:cNvSpPr>
            <p:nvPr/>
          </p:nvSpPr>
          <p:spPr bwMode="auto">
            <a:xfrm>
              <a:off x="5" y="4125"/>
              <a:ext cx="1631" cy="732"/>
            </a:xfrm>
            <a:prstGeom prst="rect">
              <a:avLst/>
            </a:prstGeom>
            <a:noFill/>
            <a:ln w="6350">
              <a:solidFill>
                <a:srgbClr val="252523"/>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13970" marR="7620" algn="ctr">
                <a:lnSpc>
                  <a:spcPts val="1030"/>
                </a:lnSpc>
                <a:spcBef>
                  <a:spcPts val="655"/>
                </a:spcBef>
                <a:spcAft>
                  <a:spcPts val="800"/>
                </a:spcAft>
              </a:pPr>
              <a:r>
                <a:rPr lang="en-US" sz="800">
                  <a:solidFill>
                    <a:srgbClr val="252523"/>
                  </a:solidFill>
                  <a:effectLst/>
                  <a:latin typeface="Calibri" panose="020F0502020204030204" pitchFamily="34" charset="0"/>
                  <a:ea typeface="Calibri" panose="020F0502020204030204" pitchFamily="34" charset="0"/>
                  <a:cs typeface="Times New Roman" panose="02020603050405020304" pitchFamily="18" charset="0"/>
                </a:rPr>
                <a:t>↑ Lipoprotein synthesis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3970" marR="33655" algn="ctr">
                <a:lnSpc>
                  <a:spcPts val="1030"/>
                </a:lnSpc>
                <a:spcBef>
                  <a:spcPts val="0"/>
                </a:spcBef>
                <a:spcAft>
                  <a:spcPts val="800"/>
                </a:spcAft>
              </a:pPr>
              <a:r>
                <a:rPr lang="en-US" sz="800">
                  <a:solidFill>
                    <a:srgbClr val="252523"/>
                  </a:solidFill>
                  <a:effectLst/>
                  <a:latin typeface="Calibri" panose="020F0502020204030204" pitchFamily="34" charset="0"/>
                  <a:ea typeface="Calibri" panose="020F0502020204030204" pitchFamily="34" charset="0"/>
                  <a:cs typeface="Times New Roman" panose="02020603050405020304" pitchFamily="18" charset="0"/>
                </a:rPr>
                <a:t>↑ Gluconeogenesis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3" name="Text Box 130">
              <a:extLst>
                <a:ext uri="{FF2B5EF4-FFF2-40B4-BE49-F238E27FC236}">
                  <a16:creationId xmlns:a16="http://schemas.microsoft.com/office/drawing/2014/main" id="{4E6AAB6A-3886-4C3E-B903-914CAB6B3062}"/>
                </a:ext>
              </a:extLst>
            </p:cNvPr>
            <p:cNvSpPr txBox="1">
              <a:spLocks noChangeArrowheads="1"/>
            </p:cNvSpPr>
            <p:nvPr/>
          </p:nvSpPr>
          <p:spPr bwMode="auto">
            <a:xfrm>
              <a:off x="7050" y="3066"/>
              <a:ext cx="1890" cy="724"/>
            </a:xfrm>
            <a:prstGeom prst="rect">
              <a:avLst/>
            </a:prstGeom>
            <a:noFill/>
            <a:ln w="6350">
              <a:solidFill>
                <a:srgbClr val="252523"/>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40005" marR="57785" algn="ctr">
                <a:lnSpc>
                  <a:spcPts val="1010"/>
                </a:lnSpc>
                <a:spcBef>
                  <a:spcPts val="680"/>
                </a:spcBef>
                <a:spcAft>
                  <a:spcPts val="800"/>
                </a:spcAft>
              </a:pPr>
              <a:r>
                <a:rPr lang="en-US" sz="800" dirty="0">
                  <a:solidFill>
                    <a:srgbClr val="252523"/>
                  </a:solidFill>
                  <a:effectLst/>
                  <a:latin typeface="Calibri" panose="020F0502020204030204" pitchFamily="34" charset="0"/>
                  <a:ea typeface="Calibri" panose="020F0502020204030204" pitchFamily="34" charset="0"/>
                  <a:cs typeface="Times New Roman" panose="02020603050405020304" pitchFamily="18" charset="0"/>
                </a:rPr>
                <a:t>Oxidative stress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0640" marR="57785" algn="ctr">
                <a:lnSpc>
                  <a:spcPts val="1010"/>
                </a:lnSpc>
                <a:spcBef>
                  <a:spcPts val="0"/>
                </a:spcBef>
                <a:spcAft>
                  <a:spcPts val="800"/>
                </a:spcAft>
              </a:pPr>
              <a:r>
                <a:rPr lang="en-US" sz="800" dirty="0">
                  <a:solidFill>
                    <a:srgbClr val="252523"/>
                  </a:solidFill>
                  <a:effectLst/>
                  <a:latin typeface="Calibri" panose="020F0502020204030204" pitchFamily="34" charset="0"/>
                  <a:ea typeface="Calibri" panose="020F0502020204030204" pitchFamily="34" charset="0"/>
                  <a:cs typeface="Times New Roman" panose="02020603050405020304" pitchFamily="18" charset="0"/>
                </a:rPr>
                <a:t>endothelial dysfunction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4" name="Text Box 131">
              <a:extLst>
                <a:ext uri="{FF2B5EF4-FFF2-40B4-BE49-F238E27FC236}">
                  <a16:creationId xmlns:a16="http://schemas.microsoft.com/office/drawing/2014/main" id="{0B69A594-810D-494D-B0E4-63031DBD11E8}"/>
                </a:ext>
              </a:extLst>
            </p:cNvPr>
            <p:cNvSpPr txBox="1">
              <a:spLocks noChangeArrowheads="1"/>
            </p:cNvSpPr>
            <p:nvPr/>
          </p:nvSpPr>
          <p:spPr bwMode="auto">
            <a:xfrm>
              <a:off x="4702" y="3180"/>
              <a:ext cx="1890" cy="724"/>
            </a:xfrm>
            <a:prstGeom prst="rect">
              <a:avLst/>
            </a:prstGeom>
            <a:noFill/>
            <a:ln w="6350">
              <a:solidFill>
                <a:srgbClr val="252523"/>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0" marR="0">
                <a:lnSpc>
                  <a:spcPct val="107000"/>
                </a:lnSpc>
                <a:spcBef>
                  <a:spcPts val="0"/>
                </a:spcBef>
                <a:spcAft>
                  <a:spcPts val="800"/>
                </a:spcAft>
              </a:pPr>
              <a:r>
                <a:rPr lang="en-US" sz="85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00330" marR="0">
                <a:lnSpc>
                  <a:spcPct val="107000"/>
                </a:lnSpc>
                <a:spcBef>
                  <a:spcPts val="5"/>
                </a:spcBef>
                <a:spcAft>
                  <a:spcPts val="800"/>
                </a:spcAft>
              </a:pPr>
              <a:r>
                <a:rPr lang="en-US" sz="800">
                  <a:solidFill>
                    <a:srgbClr val="252523"/>
                  </a:solidFill>
                  <a:effectLst/>
                  <a:latin typeface="Calibri" panose="020F0502020204030204" pitchFamily="34" charset="0"/>
                  <a:ea typeface="Calibri" panose="020F0502020204030204" pitchFamily="34" charset="0"/>
                  <a:cs typeface="Times New Roman" panose="02020603050405020304" pitchFamily="18" charset="0"/>
                </a:rPr>
                <a:t>Activate</a:t>
              </a:r>
              <a:r>
                <a:rPr lang="en-US" sz="800" spc="-130">
                  <a:solidFill>
                    <a:srgbClr val="252523"/>
                  </a:solidFill>
                  <a:effectLst/>
                  <a:latin typeface="Calibri" panose="020F0502020204030204" pitchFamily="34" charset="0"/>
                  <a:ea typeface="Calibri" panose="020F0502020204030204" pitchFamily="34" charset="0"/>
                  <a:cs typeface="Times New Roman" panose="02020603050405020304" pitchFamily="18" charset="0"/>
                </a:rPr>
                <a:t> </a:t>
              </a:r>
              <a:r>
                <a:rPr lang="en-US" sz="800">
                  <a:solidFill>
                    <a:srgbClr val="252523"/>
                  </a:solidFill>
                  <a:effectLst/>
                  <a:latin typeface="Calibri" panose="020F0502020204030204" pitchFamily="34" charset="0"/>
                  <a:ea typeface="Calibri" panose="020F0502020204030204" pitchFamily="34" charset="0"/>
                  <a:cs typeface="Times New Roman" panose="02020603050405020304" pitchFamily="18" charset="0"/>
                </a:rPr>
                <a:t>RAAS</a:t>
              </a:r>
              <a:r>
                <a:rPr lang="en-US" sz="800" spc="-130">
                  <a:solidFill>
                    <a:srgbClr val="252523"/>
                  </a:solidFill>
                  <a:effectLst/>
                  <a:latin typeface="Calibri" panose="020F0502020204030204" pitchFamily="34" charset="0"/>
                  <a:ea typeface="Calibri" panose="020F0502020204030204" pitchFamily="34" charset="0"/>
                  <a:cs typeface="Times New Roman" panose="02020603050405020304" pitchFamily="18" charset="0"/>
                </a:rPr>
                <a:t> </a:t>
              </a:r>
              <a:r>
                <a:rPr lang="en-US" sz="800">
                  <a:solidFill>
                    <a:srgbClr val="252523"/>
                  </a:solidFill>
                  <a:effectLst/>
                  <a:latin typeface="Calibri" panose="020F0502020204030204" pitchFamily="34" charset="0"/>
                  <a:ea typeface="Calibri" panose="020F0502020204030204" pitchFamily="34" charset="0"/>
                  <a:cs typeface="Times New Roman" panose="02020603050405020304" pitchFamily="18" charset="0"/>
                </a:rPr>
                <a:t>and</a:t>
              </a:r>
              <a:r>
                <a:rPr lang="en-US" sz="800" spc="-130">
                  <a:solidFill>
                    <a:srgbClr val="252523"/>
                  </a:solidFill>
                  <a:effectLst/>
                  <a:latin typeface="Calibri" panose="020F0502020204030204" pitchFamily="34" charset="0"/>
                  <a:ea typeface="Calibri" panose="020F0502020204030204" pitchFamily="34" charset="0"/>
                  <a:cs typeface="Times New Roman" panose="02020603050405020304" pitchFamily="18" charset="0"/>
                </a:rPr>
                <a:t> </a:t>
              </a:r>
              <a:r>
                <a:rPr lang="en-US" sz="800">
                  <a:solidFill>
                    <a:srgbClr val="252523"/>
                  </a:solidFill>
                  <a:effectLst/>
                  <a:latin typeface="Calibri" panose="020F0502020204030204" pitchFamily="34" charset="0"/>
                  <a:ea typeface="Calibri" panose="020F0502020204030204" pitchFamily="34" charset="0"/>
                  <a:cs typeface="Times New Roman" panose="02020603050405020304" pitchFamily="18" charset="0"/>
                </a:rPr>
                <a:t>SNS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55" name="Rectangle 175">
            <a:extLst>
              <a:ext uri="{FF2B5EF4-FFF2-40B4-BE49-F238E27FC236}">
                <a16:creationId xmlns:a16="http://schemas.microsoft.com/office/drawing/2014/main" id="{108B27C2-67BE-45E9-951A-9F4559AA7363}"/>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7" name="Rectangle 198">
            <a:extLst>
              <a:ext uri="{FF2B5EF4-FFF2-40B4-BE49-F238E27FC236}">
                <a16:creationId xmlns:a16="http://schemas.microsoft.com/office/drawing/2014/main" id="{6692F9DB-F895-4DCB-A167-1D25FB9569A5}"/>
              </a:ext>
            </a:extLst>
          </p:cNvPr>
          <p:cNvSpPr>
            <a:spLocks noChangeArrowheads="1"/>
          </p:cNvSpPr>
          <p:nvPr/>
        </p:nvSpPr>
        <p:spPr bwMode="auto">
          <a:xfrm>
            <a:off x="477838" y="5973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7201413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BED5F9-5521-4046-AA3D-1DD945A02114}"/>
              </a:ext>
            </a:extLst>
          </p:cNvPr>
          <p:cNvSpPr>
            <a:spLocks noGrp="1"/>
          </p:cNvSpPr>
          <p:nvPr>
            <p:ph idx="1"/>
          </p:nvPr>
        </p:nvSpPr>
        <p:spPr/>
        <p:txBody>
          <a:bodyPr>
            <a:normAutofit/>
          </a:bodyPr>
          <a:lstStyle/>
          <a:p>
            <a:pPr lvl="0"/>
            <a:r>
              <a:rPr lang="en-US" b="1" dirty="0" err="1"/>
              <a:t>Peptidergic</a:t>
            </a:r>
            <a:r>
              <a:rPr lang="en-US" b="1" dirty="0"/>
              <a:t> signaling pathways</a:t>
            </a:r>
            <a:endParaRPr lang="en-US" dirty="0"/>
          </a:p>
          <a:p>
            <a:r>
              <a:rPr lang="en-US" dirty="0"/>
              <a:t>Recent advances in understanding of the </a:t>
            </a:r>
            <a:r>
              <a:rPr lang="en-US" dirty="0" err="1"/>
              <a:t>peptidergic</a:t>
            </a:r>
            <a:r>
              <a:rPr lang="en-US" dirty="0"/>
              <a:t> signaling of hunger and satiety from the gastrointestinal tract mediated by GLP-1, cholecystokinin (CCK), peptide YY (PYY) and ghrelin, and the homeostatic mechanisms of leptin and its upstream pathways in the hypothalamus, have opened new horizons for drug development against obesity.</a:t>
            </a:r>
          </a:p>
          <a:p>
            <a:pPr algn="r"/>
            <a:r>
              <a:rPr lang="en-US" sz="1200" i="1" dirty="0" err="1"/>
              <a:t>Eur</a:t>
            </a:r>
            <a:r>
              <a:rPr lang="en-US" sz="1200" i="1" dirty="0"/>
              <a:t> J </a:t>
            </a:r>
            <a:r>
              <a:rPr lang="en-US" sz="1200" i="1" dirty="0" err="1"/>
              <a:t>Pharmacol</a:t>
            </a:r>
            <a:r>
              <a:rPr lang="en-US" sz="1200" dirty="0"/>
              <a:t>. 2015 .</a:t>
            </a:r>
            <a:r>
              <a:rPr lang="en-US" sz="1200" b="1" dirty="0"/>
              <a:t>Kathleen Martin</a:t>
            </a:r>
            <a:r>
              <a:rPr lang="en-US" sz="1200" dirty="0"/>
              <a:t>1, </a:t>
            </a:r>
            <a:r>
              <a:rPr lang="en-US" sz="1200" b="1" dirty="0" err="1"/>
              <a:t>Mitra</a:t>
            </a:r>
            <a:r>
              <a:rPr lang="en-US" sz="1200" b="1" dirty="0"/>
              <a:t> Mani</a:t>
            </a:r>
            <a:r>
              <a:rPr lang="en-US" sz="1200" dirty="0"/>
              <a:t>2, and </a:t>
            </a:r>
            <a:r>
              <a:rPr lang="en-US" sz="1200" b="1" dirty="0" err="1"/>
              <a:t>Arya</a:t>
            </a:r>
            <a:r>
              <a:rPr lang="en-US" sz="1200" b="1" dirty="0"/>
              <a:t> Mani.</a:t>
            </a:r>
            <a:endParaRPr lang="en-US" sz="1200" dirty="0"/>
          </a:p>
          <a:p>
            <a:endParaRPr lang="en-US" dirty="0"/>
          </a:p>
        </p:txBody>
      </p:sp>
      <p:sp>
        <p:nvSpPr>
          <p:cNvPr id="3" name="Title 2">
            <a:extLst>
              <a:ext uri="{FF2B5EF4-FFF2-40B4-BE49-F238E27FC236}">
                <a16:creationId xmlns:a16="http://schemas.microsoft.com/office/drawing/2014/main" id="{DE35A351-78D1-4F4F-8E98-5896FF89FEB6}"/>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81262113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B06CF3-E69D-49D2-9F6B-6EC796339CFD}"/>
              </a:ext>
            </a:extLst>
          </p:cNvPr>
          <p:cNvSpPr>
            <a:spLocks noGrp="1"/>
          </p:cNvSpPr>
          <p:nvPr>
            <p:ph idx="1"/>
          </p:nvPr>
        </p:nvSpPr>
        <p:spPr/>
        <p:txBody>
          <a:bodyPr>
            <a:normAutofit fontScale="85000" lnSpcReduction="20000"/>
          </a:bodyPr>
          <a:lstStyle/>
          <a:p>
            <a:r>
              <a:rPr lang="en-US" dirty="0"/>
              <a:t>Several </a:t>
            </a:r>
            <a:r>
              <a:rPr lang="en-US" b="1" dirty="0"/>
              <a:t>GHS-R ligands </a:t>
            </a:r>
            <a:r>
              <a:rPr lang="en-US" dirty="0"/>
              <a:t>are in development, and an anti-obesity vaccine which prevents ghrelin from reaching the central nervous system has been developed (</a:t>
            </a:r>
            <a:r>
              <a:rPr lang="en-US" dirty="0" err="1"/>
              <a:t>Schellekens</a:t>
            </a:r>
            <a:r>
              <a:rPr lang="en-US" dirty="0"/>
              <a:t> et al., 2010). </a:t>
            </a:r>
          </a:p>
          <a:p>
            <a:r>
              <a:rPr lang="en-US" dirty="0"/>
              <a:t>Other pharmacologic approaches include antibodies against ghrelin, ghrelin enantiomers which can neutralize ghrelin (</a:t>
            </a:r>
            <a:r>
              <a:rPr lang="en-US" dirty="0" err="1"/>
              <a:t>Becskei</a:t>
            </a:r>
            <a:r>
              <a:rPr lang="en-US" dirty="0"/>
              <a:t> et al., 2008), and decrease acyl ghrelin through inhibition of GOAT (</a:t>
            </a:r>
            <a:r>
              <a:rPr lang="en-US" dirty="0" err="1"/>
              <a:t>Gualillo</a:t>
            </a:r>
            <a:r>
              <a:rPr lang="en-US" dirty="0"/>
              <a:t> et al., 2008). </a:t>
            </a:r>
          </a:p>
          <a:p>
            <a:r>
              <a:rPr lang="en-US" dirty="0"/>
              <a:t>Despite great enthusiasm for development of novel drugs to target ghrelin, most, if not all anti-ghrelin anti-obesity drugs have failed owing to pharmacodynamics problems, but most importantly, lack of sustained effect on weight loss.</a:t>
            </a:r>
          </a:p>
          <a:p>
            <a:r>
              <a:rPr lang="en-US" dirty="0"/>
              <a:t> </a:t>
            </a:r>
          </a:p>
          <a:p>
            <a:endParaRPr lang="en-US" dirty="0"/>
          </a:p>
        </p:txBody>
      </p:sp>
      <p:sp>
        <p:nvSpPr>
          <p:cNvPr id="3" name="Title 2">
            <a:extLst>
              <a:ext uri="{FF2B5EF4-FFF2-40B4-BE49-F238E27FC236}">
                <a16:creationId xmlns:a16="http://schemas.microsoft.com/office/drawing/2014/main" id="{E2ACBC14-AF53-4612-A83B-351EF08D3E71}"/>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677819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83DDFE-3A3E-475D-802E-237DC9702DFD}"/>
              </a:ext>
            </a:extLst>
          </p:cNvPr>
          <p:cNvSpPr>
            <a:spLocks noGrp="1"/>
          </p:cNvSpPr>
          <p:nvPr>
            <p:ph idx="1"/>
          </p:nvPr>
        </p:nvSpPr>
        <p:spPr/>
        <p:txBody>
          <a:bodyPr>
            <a:normAutofit fontScale="77500" lnSpcReduction="20000"/>
          </a:bodyPr>
          <a:lstStyle/>
          <a:p>
            <a:pPr lvl="0"/>
            <a:r>
              <a:rPr lang="en-US" b="1" dirty="0"/>
              <a:t>Peptide YY</a:t>
            </a:r>
            <a:endParaRPr lang="en-US" dirty="0"/>
          </a:p>
          <a:p>
            <a:r>
              <a:rPr lang="en-US" dirty="0"/>
              <a:t>The gut hormone peptide YY (PYY) is a 36-amino acid peptide that is synthesized in endocrine L-cells in the distal gastrointestinal tract and is released into the circulation in response to food intake. The peptide has a number of tyrosine residues at the C- and N- terminus and hence, it was named PYY (</a:t>
            </a:r>
            <a:r>
              <a:rPr lang="en-US" dirty="0" err="1"/>
              <a:t>Tatemoto</a:t>
            </a:r>
            <a:r>
              <a:rPr lang="en-US" dirty="0"/>
              <a:t> and Mutt, 1980). Together with neuropeptide Y (NPY) and pancreatic polypeptide (PP), it belongs to a family of peptides, that share a common characteristic U-shape tertiary structure known as the PP-fold (Berglund et al., 2003). </a:t>
            </a:r>
          </a:p>
          <a:p>
            <a:r>
              <a:rPr lang="en-US" dirty="0"/>
              <a:t>These peptides mediate their effects through five subtypes of a 7 transmembrane GPCR known as Y receptor (Y1, Y2, Y4, Y5 and Y6). YY3–36 has the highest affinity for the Y2-receptor subtype, followed by Y1 and Y5 subtypes (</a:t>
            </a:r>
            <a:r>
              <a:rPr lang="en-US" dirty="0" err="1"/>
              <a:t>Cabrele</a:t>
            </a:r>
            <a:r>
              <a:rPr lang="en-US" dirty="0"/>
              <a:t> and Beck-</a:t>
            </a:r>
            <a:r>
              <a:rPr lang="en-US" dirty="0" err="1"/>
              <a:t>Sickinger</a:t>
            </a:r>
            <a:r>
              <a:rPr lang="en-US" dirty="0"/>
              <a:t>, 2000). </a:t>
            </a:r>
          </a:p>
          <a:p>
            <a:endParaRPr lang="en-US" dirty="0"/>
          </a:p>
        </p:txBody>
      </p:sp>
      <p:sp>
        <p:nvSpPr>
          <p:cNvPr id="3" name="Title 2">
            <a:extLst>
              <a:ext uri="{FF2B5EF4-FFF2-40B4-BE49-F238E27FC236}">
                <a16:creationId xmlns:a16="http://schemas.microsoft.com/office/drawing/2014/main" id="{8A83A457-3327-403E-8CB7-4F8AFC7DDED0}"/>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18310379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FFECF5-49B5-4F75-87EE-F2AF8BD097BF}"/>
              </a:ext>
            </a:extLst>
          </p:cNvPr>
          <p:cNvSpPr>
            <a:spLocks noGrp="1"/>
          </p:cNvSpPr>
          <p:nvPr>
            <p:ph idx="1"/>
          </p:nvPr>
        </p:nvSpPr>
        <p:spPr/>
        <p:txBody>
          <a:bodyPr>
            <a:normAutofit fontScale="62500" lnSpcReduction="20000"/>
          </a:bodyPr>
          <a:lstStyle/>
          <a:p>
            <a:pPr lvl="0"/>
            <a:r>
              <a:rPr lang="en-US" b="1" dirty="0"/>
              <a:t>Effects of peripheral PYY administration on feeding</a:t>
            </a:r>
            <a:endParaRPr lang="en-US" dirty="0"/>
          </a:p>
          <a:p>
            <a:r>
              <a:rPr lang="en-US" dirty="0"/>
              <a:t>PYY levels are low in the fasting state, but peak after a meal and remain elevated for several hours (Adrian et al., 1985). Peripheral infusion of YY3–36 has dose-dependent anorectic effects in rodents (</a:t>
            </a:r>
            <a:r>
              <a:rPr lang="en-US" dirty="0" err="1"/>
              <a:t>Batterham</a:t>
            </a:r>
            <a:r>
              <a:rPr lang="en-US" dirty="0"/>
              <a:t> et al., 2003; </a:t>
            </a:r>
            <a:r>
              <a:rPr lang="en-US" dirty="0" err="1"/>
              <a:t>Karra</a:t>
            </a:r>
            <a:r>
              <a:rPr lang="en-US" dirty="0"/>
              <a:t> and </a:t>
            </a:r>
            <a:r>
              <a:rPr lang="en-US" dirty="0" err="1"/>
              <a:t>Batterham</a:t>
            </a:r>
            <a:r>
              <a:rPr lang="en-US" dirty="0"/>
              <a:t>, 2010) (</a:t>
            </a:r>
            <a:r>
              <a:rPr lang="en-US" dirty="0" err="1"/>
              <a:t>Batterham</a:t>
            </a:r>
            <a:r>
              <a:rPr lang="en-US" dirty="0"/>
              <a:t> et al., 2002). Peripheral infusion of PYY1–36 has weaker anorectic effects that likely result from its conversion to PYY3–36 by DP-IV (</a:t>
            </a:r>
            <a:r>
              <a:rPr lang="en-US" dirty="0" err="1"/>
              <a:t>Chelikani</a:t>
            </a:r>
            <a:r>
              <a:rPr lang="en-US" dirty="0"/>
              <a:t> et al., 2004; </a:t>
            </a:r>
            <a:r>
              <a:rPr lang="en-US" dirty="0" err="1"/>
              <a:t>Unniappan</a:t>
            </a:r>
            <a:r>
              <a:rPr lang="en-US" dirty="0"/>
              <a:t> et al., 2006). Mice with global PYY knockout are hyperphagic, exhibit weight gain and have increased subcutaneous and visceral fat that are rescued by exogenous replacement of PYY3–36 (</a:t>
            </a:r>
            <a:r>
              <a:rPr lang="en-US" dirty="0" err="1"/>
              <a:t>Batterham</a:t>
            </a:r>
            <a:r>
              <a:rPr lang="en-US" dirty="0"/>
              <a:t> et al., 2006). </a:t>
            </a:r>
          </a:p>
          <a:p>
            <a:r>
              <a:rPr lang="en-US" b="1" dirty="0"/>
              <a:t>J-104870 </a:t>
            </a:r>
            <a:r>
              <a:rPr lang="en-US" dirty="0"/>
              <a:t>is a selective inhibitor of PYY. It has high affinity for the Y1 receptor and inhibits NPY-dependent calcium influx (</a:t>
            </a:r>
            <a:r>
              <a:rPr lang="en-US" dirty="0" err="1"/>
              <a:t>Kanatani</a:t>
            </a:r>
            <a:r>
              <a:rPr lang="en-US" dirty="0"/>
              <a:t> et al., 1999). Intracerebroventricular and intraperitoneal administration of J-104870 reduces food intake in rats (</a:t>
            </a:r>
            <a:r>
              <a:rPr lang="en-US" dirty="0" err="1"/>
              <a:t>Kanatani</a:t>
            </a:r>
            <a:r>
              <a:rPr lang="en-US" dirty="0"/>
              <a:t> et al., 1999). </a:t>
            </a:r>
          </a:p>
          <a:p>
            <a:r>
              <a:rPr lang="en-US" dirty="0"/>
              <a:t>shown that high dose systemic PYY antagonists reduce body weight, while low doses reduce adipocyte hypertrophy without effects on plasma lipids, glucose, insulin, and total body weight (Ishihara et al., 2002).</a:t>
            </a:r>
          </a:p>
          <a:p>
            <a:r>
              <a:rPr lang="en-US" dirty="0"/>
              <a:t> </a:t>
            </a:r>
          </a:p>
          <a:p>
            <a:endParaRPr lang="en-US" dirty="0"/>
          </a:p>
        </p:txBody>
      </p:sp>
      <p:sp>
        <p:nvSpPr>
          <p:cNvPr id="3" name="Title 2">
            <a:extLst>
              <a:ext uri="{FF2B5EF4-FFF2-40B4-BE49-F238E27FC236}">
                <a16:creationId xmlns:a16="http://schemas.microsoft.com/office/drawing/2014/main" id="{C13BC258-A31F-4655-94E6-8CC30D8E12AF}"/>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416811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257EDC-2B5E-472C-8048-4FD8DC139FB3}"/>
              </a:ext>
            </a:extLst>
          </p:cNvPr>
          <p:cNvSpPr>
            <a:spLocks noGrp="1"/>
          </p:cNvSpPr>
          <p:nvPr>
            <p:ph idx="1"/>
          </p:nvPr>
        </p:nvSpPr>
        <p:spPr/>
        <p:txBody>
          <a:bodyPr>
            <a:normAutofit fontScale="77500" lnSpcReduction="20000"/>
          </a:bodyPr>
          <a:lstStyle/>
          <a:p>
            <a:pPr lvl="0"/>
            <a:r>
              <a:rPr lang="en-US" b="1" dirty="0"/>
              <a:t>NPY receptors as potential targets for anti-obesity drug development</a:t>
            </a:r>
            <a:endParaRPr lang="en-US" dirty="0"/>
          </a:p>
          <a:p>
            <a:r>
              <a:rPr lang="en-US" dirty="0"/>
              <a:t>In contrast to PYY, the related 36 amino acid neuropeptide Y (NPY) is mainly expressed in the brain, and mainly activates Y1 receptors, which results in inhibition of adenylate cyclase and cyclic AMP generation, exerting orexigenic effects (Herzog et al., 1992; </a:t>
            </a:r>
            <a:r>
              <a:rPr lang="en-US" dirty="0" err="1"/>
              <a:t>Motulsky</a:t>
            </a:r>
            <a:r>
              <a:rPr lang="en-US" dirty="0"/>
              <a:t> and Michel, 1988; Zhu et al., 1992). </a:t>
            </a:r>
          </a:p>
          <a:p>
            <a:r>
              <a:rPr lang="en-US" dirty="0"/>
              <a:t>Consistent with its peripheral effects, it promotes rat 3T3-L1 pre-adipocyte proliferation in vitro (Yang et al., 2008). Pharmacological inhibition of the Y1 receptor by central administration of the Y1 antagonists, however, results in significant attenuation of feeding in rodents, suggesting both central and peripheral effects (</a:t>
            </a:r>
            <a:r>
              <a:rPr lang="en-US" dirty="0" err="1"/>
              <a:t>Kask</a:t>
            </a:r>
            <a:r>
              <a:rPr lang="en-US" dirty="0"/>
              <a:t> et al., 1998).</a:t>
            </a:r>
          </a:p>
          <a:p>
            <a:endParaRPr lang="en-US" dirty="0"/>
          </a:p>
        </p:txBody>
      </p:sp>
      <p:sp>
        <p:nvSpPr>
          <p:cNvPr id="3" name="Title 2">
            <a:extLst>
              <a:ext uri="{FF2B5EF4-FFF2-40B4-BE49-F238E27FC236}">
                <a16:creationId xmlns:a16="http://schemas.microsoft.com/office/drawing/2014/main" id="{3A88AA2B-57B7-4937-A8C7-016946F72D19}"/>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30477096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A6B6C0-C6A3-4677-B29A-F01DA81536D1}"/>
              </a:ext>
            </a:extLst>
          </p:cNvPr>
          <p:cNvSpPr>
            <a:spLocks noGrp="1"/>
          </p:cNvSpPr>
          <p:nvPr>
            <p:ph idx="1"/>
          </p:nvPr>
        </p:nvSpPr>
        <p:spPr/>
        <p:txBody>
          <a:bodyPr>
            <a:normAutofit fontScale="85000" lnSpcReduction="20000"/>
          </a:bodyPr>
          <a:lstStyle/>
          <a:p>
            <a:pPr lvl="0"/>
            <a:r>
              <a:rPr lang="en-US" b="1" dirty="0" err="1"/>
              <a:t>Wnt</a:t>
            </a:r>
            <a:r>
              <a:rPr lang="en-US" b="1" dirty="0"/>
              <a:t> and low-density lipoprotein receptor-related protein 6 (LRP6)</a:t>
            </a:r>
            <a:endParaRPr lang="en-US" dirty="0"/>
          </a:p>
          <a:p>
            <a:r>
              <a:rPr lang="en-US" dirty="0" err="1"/>
              <a:t>Wnt</a:t>
            </a:r>
            <a:r>
              <a:rPr lang="en-US" dirty="0"/>
              <a:t> signaling is an ancient pathway involved in embryonic development. It is also a nutrient sensing pathway, which can be activated by sensing glucose and via insulin signaling (</a:t>
            </a:r>
            <a:r>
              <a:rPr lang="en-US" dirty="0" err="1"/>
              <a:t>Anagnostou</a:t>
            </a:r>
            <a:r>
              <a:rPr lang="en-US" dirty="0"/>
              <a:t> and Shepherd, 2008). </a:t>
            </a:r>
          </a:p>
          <a:p>
            <a:r>
              <a:rPr lang="en-US" dirty="0"/>
              <a:t>Altered function of </a:t>
            </a:r>
            <a:r>
              <a:rPr lang="en-US" dirty="0" err="1"/>
              <a:t>Wnt</a:t>
            </a:r>
            <a:r>
              <a:rPr lang="en-US" dirty="0"/>
              <a:t>/LRP6 signaling has been associated with diabetes and metabolic syndrome (Go et al., 2014; Saxena et al., 2006;  Singh et al., 2013a; Singh et al., 2013b). </a:t>
            </a:r>
          </a:p>
          <a:p>
            <a:r>
              <a:rPr lang="en-US" dirty="0"/>
              <a:t>There are 19 different ligands, which can activate canonical as well as non-canonical pathways to regulate transcription, calcium signaling, and cell polarity.</a:t>
            </a:r>
          </a:p>
          <a:p>
            <a:endParaRPr lang="en-US" dirty="0"/>
          </a:p>
        </p:txBody>
      </p:sp>
      <p:sp>
        <p:nvSpPr>
          <p:cNvPr id="3" name="Title 2">
            <a:extLst>
              <a:ext uri="{FF2B5EF4-FFF2-40B4-BE49-F238E27FC236}">
                <a16:creationId xmlns:a16="http://schemas.microsoft.com/office/drawing/2014/main" id="{8D107F82-8D16-4555-B855-3267210B6B50}"/>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58179221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D97C25-7E41-4769-B8F8-0AAEDE439274}"/>
              </a:ext>
            </a:extLst>
          </p:cNvPr>
          <p:cNvSpPr>
            <a:spLocks noGrp="1"/>
          </p:cNvSpPr>
          <p:nvPr>
            <p:ph idx="1"/>
          </p:nvPr>
        </p:nvSpPr>
        <p:spPr/>
        <p:txBody>
          <a:bodyPr>
            <a:normAutofit fontScale="70000" lnSpcReduction="20000"/>
          </a:bodyPr>
          <a:lstStyle/>
          <a:p>
            <a:pPr lvl="0"/>
            <a:r>
              <a:rPr lang="en-US" b="1" dirty="0"/>
              <a:t>Dyrk1 family of proteins-novel targets for drug development</a:t>
            </a:r>
            <a:endParaRPr lang="en-US" dirty="0"/>
          </a:p>
          <a:p>
            <a:r>
              <a:rPr lang="en-US" dirty="0"/>
              <a:t>The dual specificity tyrosine-regulated kinases (</a:t>
            </a:r>
            <a:r>
              <a:rPr lang="en-US" dirty="0" err="1"/>
              <a:t>Dyrk</a:t>
            </a:r>
            <a:r>
              <a:rPr lang="en-US" dirty="0"/>
              <a:t>) family of proteins belongs to the larger group of kinases that also includes CDKs, GSK3, and MAPKs (Lee et al., 2000; </a:t>
            </a:r>
            <a:r>
              <a:rPr lang="en-US" dirty="0" err="1"/>
              <a:t>Tejedor</a:t>
            </a:r>
            <a:r>
              <a:rPr lang="en-US" dirty="0"/>
              <a:t> et al., 1995; Yang et al., 2001). Members of the </a:t>
            </a:r>
            <a:r>
              <a:rPr lang="en-US" dirty="0" err="1"/>
              <a:t>Dyrk</a:t>
            </a:r>
            <a:r>
              <a:rPr lang="en-US" dirty="0"/>
              <a:t> family of protein kinases, many of which have been implicated in nutrient sensing, have significant homology in the kinase domain and an upstream sequence called the </a:t>
            </a:r>
            <a:r>
              <a:rPr lang="en-US" dirty="0" err="1"/>
              <a:t>Dyrk</a:t>
            </a:r>
            <a:r>
              <a:rPr lang="en-US" dirty="0"/>
              <a:t> homology domain (Aranda et al., 2011). </a:t>
            </a:r>
          </a:p>
          <a:p>
            <a:r>
              <a:rPr lang="en-US" dirty="0"/>
              <a:t>The Dyrk1B </a:t>
            </a:r>
            <a:r>
              <a:rPr lang="en-US" dirty="0" err="1"/>
              <a:t>ortholgue</a:t>
            </a:r>
            <a:r>
              <a:rPr lang="en-US" dirty="0"/>
              <a:t> in yeast, YAK1, is a nutrient sensing protein that is inhibited by glucose. It enhances gluconeogenesis and diminishes glycolysis by inhibiting the yeast transcription factor MSN2 (</a:t>
            </a:r>
            <a:r>
              <a:rPr lang="en-US" dirty="0" err="1"/>
              <a:t>Livas</a:t>
            </a:r>
            <a:r>
              <a:rPr lang="en-US" dirty="0"/>
              <a:t> et al., 2011; </a:t>
            </a:r>
            <a:r>
              <a:rPr lang="en-US" dirty="0" err="1"/>
              <a:t>Thevelein</a:t>
            </a:r>
            <a:r>
              <a:rPr lang="en-US" dirty="0"/>
              <a:t> and de </a:t>
            </a:r>
            <a:r>
              <a:rPr lang="en-US" dirty="0" err="1"/>
              <a:t>Winde</a:t>
            </a:r>
            <a:r>
              <a:rPr lang="en-US" dirty="0"/>
              <a:t>, 1999). </a:t>
            </a:r>
          </a:p>
          <a:p>
            <a:pPr algn="r"/>
            <a:endParaRPr lang="en-US" sz="2800" i="1" dirty="0"/>
          </a:p>
          <a:p>
            <a:pPr algn="r"/>
            <a:r>
              <a:rPr lang="en-US" sz="1400" i="1" dirty="0" err="1"/>
              <a:t>Eur</a:t>
            </a:r>
            <a:r>
              <a:rPr lang="en-US" sz="1400" i="1" dirty="0"/>
              <a:t> J </a:t>
            </a:r>
            <a:r>
              <a:rPr lang="en-US" sz="1400" i="1" dirty="0" err="1"/>
              <a:t>Pharmacol</a:t>
            </a:r>
            <a:r>
              <a:rPr lang="en-US" sz="1400" dirty="0"/>
              <a:t>. 2015 .</a:t>
            </a:r>
            <a:r>
              <a:rPr lang="en-US" sz="1400" b="1" dirty="0"/>
              <a:t>Kathleen Martin</a:t>
            </a:r>
            <a:r>
              <a:rPr lang="en-US" sz="1400" dirty="0"/>
              <a:t>1, </a:t>
            </a:r>
            <a:r>
              <a:rPr lang="en-US" sz="1400" b="1" dirty="0" err="1"/>
              <a:t>Mitra</a:t>
            </a:r>
            <a:r>
              <a:rPr lang="en-US" sz="1400" b="1" dirty="0"/>
              <a:t> Mani</a:t>
            </a:r>
            <a:r>
              <a:rPr lang="en-US" sz="1400" dirty="0"/>
              <a:t>2, and </a:t>
            </a:r>
            <a:r>
              <a:rPr lang="en-US" sz="1400" b="1" dirty="0" err="1"/>
              <a:t>Arya</a:t>
            </a:r>
            <a:r>
              <a:rPr lang="en-US" sz="1400" b="1" dirty="0"/>
              <a:t> Mani.</a:t>
            </a:r>
            <a:endParaRPr lang="en-US" sz="1400" dirty="0"/>
          </a:p>
          <a:p>
            <a:endParaRPr lang="en-US" dirty="0"/>
          </a:p>
          <a:p>
            <a:endParaRPr lang="en-US" dirty="0"/>
          </a:p>
        </p:txBody>
      </p:sp>
      <p:sp>
        <p:nvSpPr>
          <p:cNvPr id="3" name="Title 2">
            <a:extLst>
              <a:ext uri="{FF2B5EF4-FFF2-40B4-BE49-F238E27FC236}">
                <a16:creationId xmlns:a16="http://schemas.microsoft.com/office/drawing/2014/main" id="{B8DEF00B-34D1-47D6-B45B-DB05F711BB4F}"/>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23495075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9A86A5-F71D-4888-8921-50596B47BCE4}"/>
              </a:ext>
            </a:extLst>
          </p:cNvPr>
          <p:cNvSpPr>
            <a:spLocks noGrp="1"/>
          </p:cNvSpPr>
          <p:nvPr>
            <p:ph idx="1"/>
          </p:nvPr>
        </p:nvSpPr>
        <p:spPr/>
        <p:txBody>
          <a:bodyPr>
            <a:normAutofit fontScale="55000" lnSpcReduction="20000"/>
          </a:bodyPr>
          <a:lstStyle/>
          <a:p>
            <a:pPr lvl="0"/>
            <a:r>
              <a:rPr lang="en-US" b="1" dirty="0"/>
              <a:t>Dyrk1B, a novel gene for truncal obesity, metabolic syndrome</a:t>
            </a:r>
            <a:endParaRPr lang="en-US" dirty="0"/>
          </a:p>
          <a:p>
            <a:r>
              <a:rPr lang="en-US" dirty="0"/>
              <a:t>We recently identified Dyrk1B as the disease gene in outlier families with early onset CAD and central obesity in Southwest Iran (</a:t>
            </a:r>
            <a:r>
              <a:rPr lang="en-US" dirty="0" err="1"/>
              <a:t>Keramati</a:t>
            </a:r>
            <a:r>
              <a:rPr lang="en-US" dirty="0"/>
              <a:t> et al., 2014). </a:t>
            </a:r>
          </a:p>
          <a:p>
            <a:r>
              <a:rPr lang="en-US" dirty="0"/>
              <a:t>Increased </a:t>
            </a:r>
            <a:r>
              <a:rPr lang="en-US" dirty="0" err="1"/>
              <a:t>adipogenic</a:t>
            </a:r>
            <a:r>
              <a:rPr lang="en-US" dirty="0"/>
              <a:t> transformation of preadipocytes even in the absence of an </a:t>
            </a:r>
            <a:r>
              <a:rPr lang="en-US" dirty="0" err="1"/>
              <a:t>adipogenic</a:t>
            </a:r>
            <a:r>
              <a:rPr lang="en-US" dirty="0"/>
              <a:t> cocktail. The mutant also potentiates the effect of the wildtype Dyrk1B protein on transcription of the rate limiting gluconeogenic enzyme glucose-6-phosphatase (G6pase) in heterozygotes and hence, acts as a gain of function mutation.</a:t>
            </a:r>
          </a:p>
          <a:p>
            <a:r>
              <a:rPr lang="en-US" dirty="0"/>
              <a:t>Dyrk1B protein is a dual specificity kinase, with its tyrosine phosphorylation activity primarily involved in autophosphorylation, and an arginine-directed serine/threonine kinase activity. Its kinase activities are promoted by signaling from Rho-Rac1 (Deng et al., 2003). </a:t>
            </a:r>
          </a:p>
          <a:p>
            <a:r>
              <a:rPr lang="en-US" dirty="0"/>
              <a:t>Its expression is inhibited by RAS-MEK-ERK (Deng et al., 2003). Interestingly, loss of function mutations in this pathway were recently linked to obesity and insulin resistance in humans and mice (Costanzo-Garvey et al., 2009; Laura R. Pearce, 2013; </a:t>
            </a:r>
            <a:r>
              <a:rPr lang="en-US" dirty="0" err="1"/>
              <a:t>Revelli</a:t>
            </a:r>
            <a:r>
              <a:rPr lang="en-US" dirty="0"/>
              <a:t> et al., 2011). </a:t>
            </a:r>
          </a:p>
          <a:p>
            <a:r>
              <a:rPr lang="en-US" dirty="0"/>
              <a:t>Targets for its serine/threonine phosphorylation include HNF1-alpha, glycogen synthase (</a:t>
            </a:r>
            <a:r>
              <a:rPr lang="en-US" dirty="0" err="1"/>
              <a:t>Skurat</a:t>
            </a:r>
            <a:r>
              <a:rPr lang="en-US" dirty="0"/>
              <a:t> and Dietrich, 2004), FOXO1 and SIRT1/2 (Guo et al., 2010; Lim et al., 2002), which are all proteins involved in glucose metabolism and transcription of insulin, GLUT2, glucokinase (Al-</a:t>
            </a:r>
            <a:r>
              <a:rPr lang="en-US" dirty="0" err="1"/>
              <a:t>Quobaili</a:t>
            </a:r>
            <a:r>
              <a:rPr lang="en-US" dirty="0"/>
              <a:t> and </a:t>
            </a:r>
            <a:r>
              <a:rPr lang="en-US" dirty="0" err="1"/>
              <a:t>Montenarh</a:t>
            </a:r>
            <a:r>
              <a:rPr lang="en-US" dirty="0"/>
              <a:t>, 2008; Khoo et al., 2003), and Glucose 6- phosphatase (von Groote-</a:t>
            </a:r>
            <a:r>
              <a:rPr lang="en-US" dirty="0" err="1"/>
              <a:t>Bidlingmaier</a:t>
            </a:r>
            <a:r>
              <a:rPr lang="en-US" dirty="0"/>
              <a:t> et al., 2003). Dyrk1B is a </a:t>
            </a:r>
            <a:r>
              <a:rPr lang="en-US" dirty="0" err="1"/>
              <a:t>pancellular</a:t>
            </a:r>
            <a:r>
              <a:rPr lang="en-US" dirty="0"/>
              <a:t> protein (</a:t>
            </a:r>
            <a:r>
              <a:rPr lang="en-US" dirty="0" err="1"/>
              <a:t>Leder</a:t>
            </a:r>
            <a:r>
              <a:rPr lang="en-US" dirty="0"/>
              <a:t> et al., 1999). </a:t>
            </a:r>
          </a:p>
        </p:txBody>
      </p:sp>
      <p:sp>
        <p:nvSpPr>
          <p:cNvPr id="3" name="Title 2">
            <a:extLst>
              <a:ext uri="{FF2B5EF4-FFF2-40B4-BE49-F238E27FC236}">
                <a16:creationId xmlns:a16="http://schemas.microsoft.com/office/drawing/2014/main" id="{328FEB71-14AE-43BF-8348-78F29135FB61}"/>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18242043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D7B47B-CC44-4093-87D2-B71E8E0D94F1}"/>
              </a:ext>
            </a:extLst>
          </p:cNvPr>
          <p:cNvSpPr>
            <a:spLocks noGrp="1"/>
          </p:cNvSpPr>
          <p:nvPr>
            <p:ph idx="1"/>
          </p:nvPr>
        </p:nvSpPr>
        <p:spPr/>
        <p:txBody>
          <a:bodyPr>
            <a:normAutofit fontScale="70000" lnSpcReduction="20000"/>
          </a:bodyPr>
          <a:lstStyle/>
          <a:p>
            <a:pPr lvl="0"/>
            <a:r>
              <a:rPr lang="en-US" b="1" dirty="0"/>
              <a:t>Interplay between leptin, NPY1 and </a:t>
            </a:r>
            <a:r>
              <a:rPr lang="en-US" b="1" dirty="0" err="1"/>
              <a:t>Dyrk</a:t>
            </a:r>
            <a:r>
              <a:rPr lang="en-US" b="1" dirty="0"/>
              <a:t> family of proteins</a:t>
            </a:r>
            <a:endParaRPr lang="en-US" dirty="0"/>
          </a:p>
          <a:p>
            <a:r>
              <a:rPr lang="en-US" dirty="0" err="1"/>
              <a:t>Mnb</a:t>
            </a:r>
            <a:r>
              <a:rPr lang="en-US" dirty="0"/>
              <a:t> and Dyrk1A and B are highly expressed in arcuate nucleus, olfactory bulb and hippocampus. Both Dyrk1A and B have CREB binding motifs in their promoters. Thus, the stimulatory effects of NPY can similarly affect Dyrk1B expression and FOXO1 activation. These findings suggest a potential role of Dyrk1B in regulation of appetite. Whether Dyrk1B mutation and/or overexpression enhances food intake and weight gain is being currently investigated.</a:t>
            </a:r>
          </a:p>
          <a:p>
            <a:r>
              <a:rPr lang="en-US" dirty="0"/>
              <a:t>In summary, genetic studies of obesity and adipogenesis in human and rodents over last decade have led to identification of novel genes and pathways that are potentially strong targets for development of novel therapeutics against morbid obesity. The focus of future studies should be focused on targeting genes that constrain ectopic fat generation and prevent its complications.</a:t>
            </a:r>
          </a:p>
          <a:p>
            <a:endParaRPr lang="en-US" dirty="0"/>
          </a:p>
        </p:txBody>
      </p:sp>
      <p:sp>
        <p:nvSpPr>
          <p:cNvPr id="3" name="Title 2">
            <a:extLst>
              <a:ext uri="{FF2B5EF4-FFF2-40B4-BE49-F238E27FC236}">
                <a16:creationId xmlns:a16="http://schemas.microsoft.com/office/drawing/2014/main" id="{E48A3A92-3B3D-4C27-A6A1-F3EF42F2F402}"/>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87769647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127112-58F9-499E-937D-D7BE72E702DD}"/>
              </a:ext>
            </a:extLst>
          </p:cNvPr>
          <p:cNvSpPr>
            <a:spLocks noGrp="1"/>
          </p:cNvSpPr>
          <p:nvPr>
            <p:ph type="title"/>
          </p:nvPr>
        </p:nvSpPr>
        <p:spPr/>
        <p:txBody>
          <a:bodyPr>
            <a:normAutofit/>
          </a:bodyPr>
          <a:lstStyle/>
          <a:p>
            <a:endParaRPr lang="en-US" dirty="0"/>
          </a:p>
        </p:txBody>
      </p:sp>
      <p:pic>
        <p:nvPicPr>
          <p:cNvPr id="4" name="image4.jpeg" descr=" ">
            <a:extLst>
              <a:ext uri="{FF2B5EF4-FFF2-40B4-BE49-F238E27FC236}">
                <a16:creationId xmlns:a16="http://schemas.microsoft.com/office/drawing/2014/main" id="{5025BFA2-08F6-4CF5-8961-DAF5CB4259B0}"/>
              </a:ext>
            </a:extLst>
          </p:cNvPr>
          <p:cNvPicPr>
            <a:picLocks noGrp="1"/>
          </p:cNvPicPr>
          <p:nvPr>
            <p:ph idx="1"/>
          </p:nvPr>
        </p:nvPicPr>
        <p:blipFill>
          <a:blip r:embed="rId2" cstate="print"/>
          <a:stretch>
            <a:fillRect/>
          </a:stretch>
        </p:blipFill>
        <p:spPr>
          <a:xfrm>
            <a:off x="2895600" y="1447800"/>
            <a:ext cx="3434406" cy="4525962"/>
          </a:xfrm>
          <a:prstGeom prst="rect">
            <a:avLst/>
          </a:prstGeom>
        </p:spPr>
      </p:pic>
    </p:spTree>
    <p:extLst>
      <p:ext uri="{BB962C8B-B14F-4D97-AF65-F5344CB8AC3E}">
        <p14:creationId xmlns:p14="http://schemas.microsoft.com/office/powerpoint/2010/main" val="3370141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ewania_011504_001">
            <a:extLst>
              <a:ext uri="{FF2B5EF4-FFF2-40B4-BE49-F238E27FC236}">
                <a16:creationId xmlns:a16="http://schemas.microsoft.com/office/drawing/2014/main" id="{9641CFB8-B638-4D2F-85D0-C412F466BCF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609600"/>
            <a:ext cx="6934200" cy="5049837"/>
          </a:xfrm>
          <a:prstGeom prst="rect">
            <a:avLst/>
          </a:prstGeom>
          <a:noFill/>
          <a:ln>
            <a:noFill/>
          </a:ln>
        </p:spPr>
      </p:pic>
    </p:spTree>
    <p:extLst>
      <p:ext uri="{BB962C8B-B14F-4D97-AF65-F5344CB8AC3E}">
        <p14:creationId xmlns:p14="http://schemas.microsoft.com/office/powerpoint/2010/main" val="12838706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9EDE37-5710-44AF-B12F-D8189482BC2B}"/>
              </a:ext>
            </a:extLst>
          </p:cNvPr>
          <p:cNvSpPr>
            <a:spLocks noGrp="1"/>
          </p:cNvSpPr>
          <p:nvPr>
            <p:ph idx="1"/>
          </p:nvPr>
        </p:nvSpPr>
        <p:spPr/>
        <p:txBody>
          <a:bodyPr/>
          <a:lstStyle/>
          <a:p>
            <a:r>
              <a:rPr lang="en-US" dirty="0"/>
              <a:t>NARIINGIN</a:t>
            </a:r>
          </a:p>
          <a:p>
            <a:r>
              <a:rPr lang="en-US" dirty="0"/>
              <a:t>CAPSICISN</a:t>
            </a:r>
          </a:p>
          <a:p>
            <a:r>
              <a:rPr lang="en-US" dirty="0"/>
              <a:t>ALLICIN</a:t>
            </a:r>
          </a:p>
          <a:p>
            <a:r>
              <a:rPr lang="en-US" dirty="0"/>
              <a:t>BARBERRINE</a:t>
            </a:r>
          </a:p>
          <a:p>
            <a:r>
              <a:rPr lang="en-US" dirty="0"/>
              <a:t>ANTHHROCYANIN</a:t>
            </a:r>
          </a:p>
        </p:txBody>
      </p:sp>
      <p:sp>
        <p:nvSpPr>
          <p:cNvPr id="3" name="Title 2">
            <a:extLst>
              <a:ext uri="{FF2B5EF4-FFF2-40B4-BE49-F238E27FC236}">
                <a16:creationId xmlns:a16="http://schemas.microsoft.com/office/drawing/2014/main" id="{4D236EF9-6DAB-418F-946A-60ADE8021557}"/>
              </a:ext>
            </a:extLst>
          </p:cNvPr>
          <p:cNvSpPr>
            <a:spLocks noGrp="1"/>
          </p:cNvSpPr>
          <p:nvPr>
            <p:ph type="title"/>
          </p:nvPr>
        </p:nvSpPr>
        <p:spPr/>
        <p:txBody>
          <a:bodyPr/>
          <a:lstStyle/>
          <a:p>
            <a:r>
              <a:rPr lang="en-US" dirty="0"/>
              <a:t>PHYTOCONSTITUUENNTS</a:t>
            </a:r>
          </a:p>
        </p:txBody>
      </p:sp>
    </p:spTree>
    <p:extLst>
      <p:ext uri="{BB962C8B-B14F-4D97-AF65-F5344CB8AC3E}">
        <p14:creationId xmlns:p14="http://schemas.microsoft.com/office/powerpoint/2010/main" val="22572404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792FFF8-5C3A-4A5E-9131-EB24FF5EC9ED}"/>
              </a:ext>
            </a:extLst>
          </p:cNvPr>
          <p:cNvGraphicFramePr>
            <a:graphicFrameLocks noGrp="1"/>
          </p:cNvGraphicFramePr>
          <p:nvPr>
            <p:extLst>
              <p:ext uri="{D42A27DB-BD31-4B8C-83A1-F6EECF244321}">
                <p14:modId xmlns:p14="http://schemas.microsoft.com/office/powerpoint/2010/main" val="3139287586"/>
              </p:ext>
            </p:extLst>
          </p:nvPr>
        </p:nvGraphicFramePr>
        <p:xfrm>
          <a:off x="2667000" y="0"/>
          <a:ext cx="2494298" cy="9169400"/>
        </p:xfrm>
        <a:graphic>
          <a:graphicData uri="http://schemas.openxmlformats.org/drawingml/2006/table">
            <a:tbl>
              <a:tblPr firstRow="1" firstCol="1" lastRow="1" lastCol="1" bandRow="1" bandCol="1">
                <a:tableStyleId>{5C22544A-7EE6-4342-B048-85BDC9FD1C3A}</a:tableStyleId>
              </a:tblPr>
              <a:tblGrid>
                <a:gridCol w="712616">
                  <a:extLst>
                    <a:ext uri="{9D8B030D-6E8A-4147-A177-3AD203B41FA5}">
                      <a16:colId xmlns:a16="http://schemas.microsoft.com/office/drawing/2014/main" val="2336468985"/>
                    </a:ext>
                  </a:extLst>
                </a:gridCol>
                <a:gridCol w="674587">
                  <a:extLst>
                    <a:ext uri="{9D8B030D-6E8A-4147-A177-3AD203B41FA5}">
                      <a16:colId xmlns:a16="http://schemas.microsoft.com/office/drawing/2014/main" val="1733725713"/>
                    </a:ext>
                  </a:extLst>
                </a:gridCol>
                <a:gridCol w="1107095">
                  <a:extLst>
                    <a:ext uri="{9D8B030D-6E8A-4147-A177-3AD203B41FA5}">
                      <a16:colId xmlns:a16="http://schemas.microsoft.com/office/drawing/2014/main" val="2978073843"/>
                    </a:ext>
                  </a:extLst>
                </a:gridCol>
              </a:tblGrid>
              <a:tr h="82482">
                <a:tc>
                  <a:txBody>
                    <a:bodyPr/>
                    <a:lstStyle/>
                    <a:p>
                      <a:pPr marL="75565" marR="0">
                        <a:lnSpc>
                          <a:spcPts val="975"/>
                        </a:lnSpc>
                        <a:spcBef>
                          <a:spcPts val="250"/>
                        </a:spcBef>
                        <a:spcAft>
                          <a:spcPts val="0"/>
                        </a:spcAft>
                      </a:pPr>
                      <a:r>
                        <a:rPr lang="en-US" sz="500">
                          <a:effectLst/>
                        </a:rPr>
                        <a:t>Turmeric</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92710" marR="0">
                        <a:lnSpc>
                          <a:spcPts val="975"/>
                        </a:lnSpc>
                        <a:spcBef>
                          <a:spcPts val="250"/>
                        </a:spcBef>
                        <a:spcAft>
                          <a:spcPts val="0"/>
                        </a:spcAft>
                      </a:pPr>
                      <a:r>
                        <a:rPr lang="en-US" sz="500">
                          <a:effectLst/>
                        </a:rPr>
                        <a:t>Curcumin</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107315" marR="0">
                        <a:lnSpc>
                          <a:spcPts val="975"/>
                        </a:lnSpc>
                        <a:spcBef>
                          <a:spcPts val="250"/>
                        </a:spcBef>
                        <a:spcAft>
                          <a:spcPts val="0"/>
                        </a:spcAft>
                      </a:pPr>
                      <a:r>
                        <a:rPr lang="en-US" sz="500">
                          <a:effectLst/>
                        </a:rPr>
                        <a:t>Anti-inflammatory, antioxidant</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extLst>
                  <a:ext uri="{0D108BD9-81ED-4DB2-BD59-A6C34878D82A}">
                    <a16:rowId xmlns:a16="http://schemas.microsoft.com/office/drawing/2014/main" val="1136368711"/>
                  </a:ext>
                </a:extLst>
              </a:tr>
              <a:tr h="82482">
                <a:tc>
                  <a:txBody>
                    <a:bodyPr/>
                    <a:lstStyle/>
                    <a:p>
                      <a:pPr marL="75565" marR="0">
                        <a:lnSpc>
                          <a:spcPts val="950"/>
                        </a:lnSpc>
                        <a:spcBef>
                          <a:spcPts val="0"/>
                        </a:spcBef>
                        <a:spcAft>
                          <a:spcPts val="0"/>
                        </a:spcAft>
                      </a:pPr>
                      <a:r>
                        <a:rPr lang="en-US" sz="500">
                          <a:effectLst/>
                        </a:rPr>
                        <a:t>(Curcuma longa)</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400">
                          <a:effectLst/>
                        </a:rPr>
                        <a:t> </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107315" marR="0">
                        <a:lnSpc>
                          <a:spcPts val="950"/>
                        </a:lnSpc>
                        <a:spcBef>
                          <a:spcPts val="0"/>
                        </a:spcBef>
                        <a:spcAft>
                          <a:spcPts val="0"/>
                        </a:spcAft>
                      </a:pPr>
                      <a:r>
                        <a:rPr lang="en-US" sz="500">
                          <a:effectLst/>
                        </a:rPr>
                        <a:t>­ Insulin sensitivity</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extLst>
                  <a:ext uri="{0D108BD9-81ED-4DB2-BD59-A6C34878D82A}">
                    <a16:rowId xmlns:a16="http://schemas.microsoft.com/office/drawing/2014/main" val="1862404619"/>
                  </a:ext>
                </a:extLst>
              </a:tr>
              <a:tr h="82482">
                <a:tc>
                  <a:txBody>
                    <a:bodyPr/>
                    <a:lstStyle/>
                    <a:p>
                      <a:pPr marL="0" marR="0">
                        <a:spcBef>
                          <a:spcPts val="0"/>
                        </a:spcBef>
                        <a:spcAft>
                          <a:spcPts val="0"/>
                        </a:spcAft>
                      </a:pPr>
                      <a:r>
                        <a:rPr lang="en-US" sz="400">
                          <a:effectLst/>
                        </a:rPr>
                        <a:t> </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400">
                          <a:effectLst/>
                        </a:rPr>
                        <a:t> </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107315" marR="0">
                        <a:lnSpc>
                          <a:spcPts val="950"/>
                        </a:lnSpc>
                        <a:spcBef>
                          <a:spcPts val="0"/>
                        </a:spcBef>
                        <a:spcAft>
                          <a:spcPts val="0"/>
                        </a:spcAft>
                      </a:pPr>
                      <a:r>
                        <a:rPr lang="en-US" sz="500">
                          <a:effectLst/>
                        </a:rPr>
                        <a:t>¯ Obesity</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extLst>
                  <a:ext uri="{0D108BD9-81ED-4DB2-BD59-A6C34878D82A}">
                    <a16:rowId xmlns:a16="http://schemas.microsoft.com/office/drawing/2014/main" val="1030204780"/>
                  </a:ext>
                </a:extLst>
              </a:tr>
              <a:tr h="89355">
                <a:tc>
                  <a:txBody>
                    <a:bodyPr/>
                    <a:lstStyle/>
                    <a:p>
                      <a:pPr marL="0" marR="0">
                        <a:spcBef>
                          <a:spcPts val="0"/>
                        </a:spcBef>
                        <a:spcAft>
                          <a:spcPts val="0"/>
                        </a:spcAft>
                      </a:pPr>
                      <a:r>
                        <a:rPr lang="en-US" sz="500">
                          <a:effectLst/>
                        </a:rPr>
                        <a:t> </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500">
                          <a:effectLst/>
                        </a:rPr>
                        <a:t> </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107315" marR="0">
                        <a:lnSpc>
                          <a:spcPts val="1075"/>
                        </a:lnSpc>
                        <a:spcBef>
                          <a:spcPts val="0"/>
                        </a:spcBef>
                        <a:spcAft>
                          <a:spcPts val="0"/>
                        </a:spcAft>
                      </a:pPr>
                      <a:r>
                        <a:rPr lang="en-US" sz="500">
                          <a:effectLst/>
                        </a:rPr>
                        <a:t>¯ Leptin and ­ adiponectin</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extLst>
                  <a:ext uri="{0D108BD9-81ED-4DB2-BD59-A6C34878D82A}">
                    <a16:rowId xmlns:a16="http://schemas.microsoft.com/office/drawing/2014/main" val="1313981441"/>
                  </a:ext>
                </a:extLst>
              </a:tr>
              <a:tr h="82482">
                <a:tc>
                  <a:txBody>
                    <a:bodyPr/>
                    <a:lstStyle/>
                    <a:p>
                      <a:pPr marL="75565" marR="0">
                        <a:lnSpc>
                          <a:spcPts val="985"/>
                        </a:lnSpc>
                        <a:spcBef>
                          <a:spcPts val="250"/>
                        </a:spcBef>
                        <a:spcAft>
                          <a:spcPts val="0"/>
                        </a:spcAft>
                      </a:pPr>
                      <a:r>
                        <a:rPr lang="en-US" sz="500">
                          <a:effectLst/>
                        </a:rPr>
                        <a:t>Garlic</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92710" marR="0">
                        <a:lnSpc>
                          <a:spcPts val="985"/>
                        </a:lnSpc>
                        <a:spcBef>
                          <a:spcPts val="250"/>
                        </a:spcBef>
                        <a:spcAft>
                          <a:spcPts val="0"/>
                        </a:spcAft>
                      </a:pPr>
                      <a:r>
                        <a:rPr lang="en-US" sz="500">
                          <a:effectLst/>
                        </a:rPr>
                        <a:t>Allicin</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107315" marR="0">
                        <a:lnSpc>
                          <a:spcPts val="985"/>
                        </a:lnSpc>
                        <a:spcBef>
                          <a:spcPts val="250"/>
                        </a:spcBef>
                        <a:spcAft>
                          <a:spcPts val="0"/>
                        </a:spcAft>
                      </a:pPr>
                      <a:r>
                        <a:rPr lang="en-US" sz="500">
                          <a:effectLst/>
                        </a:rPr>
                        <a:t>Anti-inflammatory</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extLst>
                  <a:ext uri="{0D108BD9-81ED-4DB2-BD59-A6C34878D82A}">
                    <a16:rowId xmlns:a16="http://schemas.microsoft.com/office/drawing/2014/main" val="2983134162"/>
                  </a:ext>
                </a:extLst>
              </a:tr>
              <a:tr h="75608">
                <a:tc>
                  <a:txBody>
                    <a:bodyPr/>
                    <a:lstStyle/>
                    <a:p>
                      <a:pPr marL="75565" marR="0">
                        <a:lnSpc>
                          <a:spcPts val="940"/>
                        </a:lnSpc>
                        <a:spcBef>
                          <a:spcPts val="0"/>
                        </a:spcBef>
                        <a:spcAft>
                          <a:spcPts val="0"/>
                        </a:spcAft>
                      </a:pPr>
                      <a:r>
                        <a:rPr lang="en-US" sz="500">
                          <a:effectLst/>
                        </a:rPr>
                        <a:t>(Allium sativum)</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400">
                          <a:effectLst/>
                        </a:rPr>
                        <a:t> </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107315" marR="0">
                        <a:lnSpc>
                          <a:spcPts val="940"/>
                        </a:lnSpc>
                        <a:spcBef>
                          <a:spcPts val="0"/>
                        </a:spcBef>
                        <a:spcAft>
                          <a:spcPts val="0"/>
                        </a:spcAft>
                      </a:pPr>
                      <a:r>
                        <a:rPr lang="en-US" sz="500">
                          <a:effectLst/>
                        </a:rPr>
                        <a:t>Antioxidant</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extLst>
                  <a:ext uri="{0D108BD9-81ED-4DB2-BD59-A6C34878D82A}">
                    <a16:rowId xmlns:a16="http://schemas.microsoft.com/office/drawing/2014/main" val="23257322"/>
                  </a:ext>
                </a:extLst>
              </a:tr>
              <a:tr h="82482">
                <a:tc>
                  <a:txBody>
                    <a:bodyPr/>
                    <a:lstStyle/>
                    <a:p>
                      <a:pPr marL="0" marR="0">
                        <a:spcBef>
                          <a:spcPts val="0"/>
                        </a:spcBef>
                        <a:spcAft>
                          <a:spcPts val="0"/>
                        </a:spcAft>
                      </a:pPr>
                      <a:r>
                        <a:rPr lang="en-US" sz="400">
                          <a:effectLst/>
                        </a:rPr>
                        <a:t> </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400">
                          <a:effectLst/>
                        </a:rPr>
                        <a:t> </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107315" marR="0">
                        <a:lnSpc>
                          <a:spcPts val="950"/>
                        </a:lnSpc>
                        <a:spcBef>
                          <a:spcPts val="0"/>
                        </a:spcBef>
                        <a:spcAft>
                          <a:spcPts val="0"/>
                        </a:spcAft>
                      </a:pPr>
                      <a:r>
                        <a:rPr lang="en-US" sz="500">
                          <a:effectLst/>
                        </a:rPr>
                        <a:t>­ Insulin sensitivity</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extLst>
                  <a:ext uri="{0D108BD9-81ED-4DB2-BD59-A6C34878D82A}">
                    <a16:rowId xmlns:a16="http://schemas.microsoft.com/office/drawing/2014/main" val="2905226628"/>
                  </a:ext>
                </a:extLst>
              </a:tr>
              <a:tr h="82482">
                <a:tc>
                  <a:txBody>
                    <a:bodyPr/>
                    <a:lstStyle/>
                    <a:p>
                      <a:pPr marL="0" marR="0">
                        <a:spcBef>
                          <a:spcPts val="0"/>
                        </a:spcBef>
                        <a:spcAft>
                          <a:spcPts val="0"/>
                        </a:spcAft>
                      </a:pPr>
                      <a:r>
                        <a:rPr lang="en-US" sz="400">
                          <a:effectLst/>
                        </a:rPr>
                        <a:t> </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400">
                          <a:effectLst/>
                        </a:rPr>
                        <a:t> </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107315" marR="0">
                        <a:lnSpc>
                          <a:spcPts val="950"/>
                        </a:lnSpc>
                        <a:spcBef>
                          <a:spcPts val="0"/>
                        </a:spcBef>
                        <a:spcAft>
                          <a:spcPts val="0"/>
                        </a:spcAft>
                      </a:pPr>
                      <a:r>
                        <a:rPr lang="en-US" sz="500">
                          <a:effectLst/>
                        </a:rPr>
                        <a:t>¯ Total cholesterol and triglycerides</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extLst>
                  <a:ext uri="{0D108BD9-81ED-4DB2-BD59-A6C34878D82A}">
                    <a16:rowId xmlns:a16="http://schemas.microsoft.com/office/drawing/2014/main" val="1547880113"/>
                  </a:ext>
                </a:extLst>
              </a:tr>
              <a:tr h="89355">
                <a:tc>
                  <a:txBody>
                    <a:bodyPr/>
                    <a:lstStyle/>
                    <a:p>
                      <a:pPr marL="0" marR="0">
                        <a:spcBef>
                          <a:spcPts val="0"/>
                        </a:spcBef>
                        <a:spcAft>
                          <a:spcPts val="0"/>
                        </a:spcAft>
                      </a:pPr>
                      <a:r>
                        <a:rPr lang="en-US" sz="500">
                          <a:effectLst/>
                        </a:rPr>
                        <a:t> </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500">
                          <a:effectLst/>
                        </a:rPr>
                        <a:t> </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107315" marR="0">
                        <a:lnSpc>
                          <a:spcPts val="1075"/>
                        </a:lnSpc>
                        <a:spcBef>
                          <a:spcPts val="0"/>
                        </a:spcBef>
                        <a:spcAft>
                          <a:spcPts val="0"/>
                        </a:spcAft>
                      </a:pPr>
                      <a:r>
                        <a:rPr lang="en-US" sz="500">
                          <a:effectLst/>
                        </a:rPr>
                        <a:t>­ Adiponectin levels</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extLst>
                  <a:ext uri="{0D108BD9-81ED-4DB2-BD59-A6C34878D82A}">
                    <a16:rowId xmlns:a16="http://schemas.microsoft.com/office/drawing/2014/main" val="2588297677"/>
                  </a:ext>
                </a:extLst>
              </a:tr>
              <a:tr h="82482">
                <a:tc>
                  <a:txBody>
                    <a:bodyPr/>
                    <a:lstStyle/>
                    <a:p>
                      <a:pPr marL="75565" marR="0">
                        <a:lnSpc>
                          <a:spcPts val="985"/>
                        </a:lnSpc>
                        <a:spcBef>
                          <a:spcPts val="250"/>
                        </a:spcBef>
                        <a:spcAft>
                          <a:spcPts val="0"/>
                        </a:spcAft>
                      </a:pPr>
                      <a:r>
                        <a:rPr lang="en-US" sz="500">
                          <a:effectLst/>
                        </a:rPr>
                        <a:t>Cinnamon</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92710" marR="0">
                        <a:lnSpc>
                          <a:spcPts val="985"/>
                        </a:lnSpc>
                        <a:spcBef>
                          <a:spcPts val="250"/>
                        </a:spcBef>
                        <a:spcAft>
                          <a:spcPts val="0"/>
                        </a:spcAft>
                      </a:pPr>
                      <a:r>
                        <a:rPr lang="en-US" sz="500">
                          <a:effectLst/>
                        </a:rPr>
                        <a:t>Polyphenols</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107315" marR="0">
                        <a:lnSpc>
                          <a:spcPts val="985"/>
                        </a:lnSpc>
                        <a:spcBef>
                          <a:spcPts val="250"/>
                        </a:spcBef>
                        <a:spcAft>
                          <a:spcPts val="0"/>
                        </a:spcAft>
                      </a:pPr>
                      <a:r>
                        <a:rPr lang="en-US" sz="500">
                          <a:effectLst/>
                        </a:rPr>
                        <a:t>Antithrombotic</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extLst>
                  <a:ext uri="{0D108BD9-81ED-4DB2-BD59-A6C34878D82A}">
                    <a16:rowId xmlns:a16="http://schemas.microsoft.com/office/drawing/2014/main" val="2514085251"/>
                  </a:ext>
                </a:extLst>
              </a:tr>
              <a:tr h="75608">
                <a:tc>
                  <a:txBody>
                    <a:bodyPr/>
                    <a:lstStyle/>
                    <a:p>
                      <a:pPr marL="75565" marR="0">
                        <a:lnSpc>
                          <a:spcPts val="940"/>
                        </a:lnSpc>
                        <a:spcBef>
                          <a:spcPts val="0"/>
                        </a:spcBef>
                        <a:spcAft>
                          <a:spcPts val="0"/>
                        </a:spcAft>
                      </a:pPr>
                      <a:r>
                        <a:rPr lang="en-US" sz="500">
                          <a:effectLst/>
                        </a:rPr>
                        <a:t>(Cinnamomum verum)</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400">
                          <a:effectLst/>
                        </a:rPr>
                        <a:t> </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107315" marR="0">
                        <a:lnSpc>
                          <a:spcPts val="940"/>
                        </a:lnSpc>
                        <a:spcBef>
                          <a:spcPts val="0"/>
                        </a:spcBef>
                        <a:spcAft>
                          <a:spcPts val="0"/>
                        </a:spcAft>
                      </a:pPr>
                      <a:r>
                        <a:rPr lang="en-US" sz="500">
                          <a:effectLst/>
                        </a:rPr>
                        <a:t>Anti-inflammatory</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extLst>
                  <a:ext uri="{0D108BD9-81ED-4DB2-BD59-A6C34878D82A}">
                    <a16:rowId xmlns:a16="http://schemas.microsoft.com/office/drawing/2014/main" val="1519148793"/>
                  </a:ext>
                </a:extLst>
              </a:tr>
              <a:tr h="82482">
                <a:tc>
                  <a:txBody>
                    <a:bodyPr/>
                    <a:lstStyle/>
                    <a:p>
                      <a:pPr marL="0" marR="0">
                        <a:spcBef>
                          <a:spcPts val="0"/>
                        </a:spcBef>
                        <a:spcAft>
                          <a:spcPts val="0"/>
                        </a:spcAft>
                      </a:pPr>
                      <a:r>
                        <a:rPr lang="en-US" sz="400">
                          <a:effectLst/>
                        </a:rPr>
                        <a:t> </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400">
                          <a:effectLst/>
                        </a:rPr>
                        <a:t> </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107315" marR="0">
                        <a:lnSpc>
                          <a:spcPts val="960"/>
                        </a:lnSpc>
                        <a:spcBef>
                          <a:spcPts val="0"/>
                        </a:spcBef>
                        <a:spcAft>
                          <a:spcPts val="0"/>
                        </a:spcAft>
                      </a:pPr>
                      <a:r>
                        <a:rPr lang="en-US" sz="500">
                          <a:effectLst/>
                        </a:rPr>
                        <a:t>­ Insulin sensitivity</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extLst>
                  <a:ext uri="{0D108BD9-81ED-4DB2-BD59-A6C34878D82A}">
                    <a16:rowId xmlns:a16="http://schemas.microsoft.com/office/drawing/2014/main" val="1651231634"/>
                  </a:ext>
                </a:extLst>
              </a:tr>
              <a:tr h="82482">
                <a:tc>
                  <a:txBody>
                    <a:bodyPr/>
                    <a:lstStyle/>
                    <a:p>
                      <a:pPr marL="0" marR="0">
                        <a:spcBef>
                          <a:spcPts val="0"/>
                        </a:spcBef>
                        <a:spcAft>
                          <a:spcPts val="0"/>
                        </a:spcAft>
                      </a:pPr>
                      <a:r>
                        <a:rPr lang="en-US" sz="400">
                          <a:effectLst/>
                        </a:rPr>
                        <a:t> </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400">
                          <a:effectLst/>
                        </a:rPr>
                        <a:t> </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107315" marR="0">
                        <a:lnSpc>
                          <a:spcPts val="950"/>
                        </a:lnSpc>
                        <a:spcBef>
                          <a:spcPts val="0"/>
                        </a:spcBef>
                        <a:spcAft>
                          <a:spcPts val="0"/>
                        </a:spcAft>
                      </a:pPr>
                      <a:r>
                        <a:rPr lang="en-US" sz="500">
                          <a:effectLst/>
                        </a:rPr>
                        <a:t>Improves fasting blood glucose, blood</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extLst>
                  <a:ext uri="{0D108BD9-81ED-4DB2-BD59-A6C34878D82A}">
                    <a16:rowId xmlns:a16="http://schemas.microsoft.com/office/drawing/2014/main" val="1169928632"/>
                  </a:ext>
                </a:extLst>
              </a:tr>
              <a:tr h="89355">
                <a:tc>
                  <a:txBody>
                    <a:bodyPr/>
                    <a:lstStyle/>
                    <a:p>
                      <a:pPr marL="0" marR="0">
                        <a:spcBef>
                          <a:spcPts val="0"/>
                        </a:spcBef>
                        <a:spcAft>
                          <a:spcPts val="0"/>
                        </a:spcAft>
                      </a:pPr>
                      <a:r>
                        <a:rPr lang="en-US" sz="500">
                          <a:effectLst/>
                        </a:rPr>
                        <a:t> </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500">
                          <a:effectLst/>
                        </a:rPr>
                        <a:t> </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107315" marR="0">
                        <a:lnSpc>
                          <a:spcPts val="1055"/>
                        </a:lnSpc>
                        <a:spcBef>
                          <a:spcPts val="0"/>
                        </a:spcBef>
                        <a:spcAft>
                          <a:spcPts val="0"/>
                        </a:spcAft>
                      </a:pPr>
                      <a:r>
                        <a:rPr lang="en-US" sz="500">
                          <a:effectLst/>
                        </a:rPr>
                        <a:t>pressure, and body composition</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extLst>
                  <a:ext uri="{0D108BD9-81ED-4DB2-BD59-A6C34878D82A}">
                    <a16:rowId xmlns:a16="http://schemas.microsoft.com/office/drawing/2014/main" val="2898117238"/>
                  </a:ext>
                </a:extLst>
              </a:tr>
              <a:tr h="82482">
                <a:tc>
                  <a:txBody>
                    <a:bodyPr/>
                    <a:lstStyle/>
                    <a:p>
                      <a:pPr marL="75565" marR="0">
                        <a:lnSpc>
                          <a:spcPts val="920"/>
                        </a:lnSpc>
                        <a:spcBef>
                          <a:spcPts val="305"/>
                        </a:spcBef>
                        <a:spcAft>
                          <a:spcPts val="0"/>
                        </a:spcAft>
                      </a:pPr>
                      <a:r>
                        <a:rPr lang="en-US" sz="500">
                          <a:effectLst/>
                        </a:rPr>
                        <a:t>Rhizoma coptidis</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92710" marR="0">
                        <a:lnSpc>
                          <a:spcPts val="975"/>
                        </a:lnSpc>
                        <a:spcBef>
                          <a:spcPts val="250"/>
                        </a:spcBef>
                        <a:spcAft>
                          <a:spcPts val="0"/>
                        </a:spcAft>
                      </a:pPr>
                      <a:r>
                        <a:rPr lang="en-US" sz="500">
                          <a:effectLst/>
                        </a:rPr>
                        <a:t>Berberine</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107315" marR="0">
                        <a:lnSpc>
                          <a:spcPts val="980"/>
                        </a:lnSpc>
                        <a:spcBef>
                          <a:spcPts val="245"/>
                        </a:spcBef>
                        <a:spcAft>
                          <a:spcPts val="0"/>
                        </a:spcAft>
                      </a:pPr>
                      <a:r>
                        <a:rPr lang="en-US" sz="500">
                          <a:effectLst/>
                        </a:rPr>
                        <a:t>­ Insulin sensitivity</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extLst>
                  <a:ext uri="{0D108BD9-81ED-4DB2-BD59-A6C34878D82A}">
                    <a16:rowId xmlns:a16="http://schemas.microsoft.com/office/drawing/2014/main" val="3665087949"/>
                  </a:ext>
                </a:extLst>
              </a:tr>
              <a:tr h="82482">
                <a:tc>
                  <a:txBody>
                    <a:bodyPr/>
                    <a:lstStyle/>
                    <a:p>
                      <a:pPr marL="0" marR="0">
                        <a:spcBef>
                          <a:spcPts val="0"/>
                        </a:spcBef>
                        <a:spcAft>
                          <a:spcPts val="0"/>
                        </a:spcAft>
                      </a:pPr>
                      <a:r>
                        <a:rPr lang="en-US" sz="400">
                          <a:effectLst/>
                        </a:rPr>
                        <a:t> </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400">
                          <a:effectLst/>
                        </a:rPr>
                        <a:t> </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107315" marR="0">
                        <a:lnSpc>
                          <a:spcPts val="950"/>
                        </a:lnSpc>
                        <a:spcBef>
                          <a:spcPts val="0"/>
                        </a:spcBef>
                        <a:spcAft>
                          <a:spcPts val="0"/>
                        </a:spcAft>
                      </a:pPr>
                      <a:r>
                        <a:rPr lang="en-US" sz="500">
                          <a:effectLst/>
                        </a:rPr>
                        <a:t>¯ Body weight</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extLst>
                  <a:ext uri="{0D108BD9-81ED-4DB2-BD59-A6C34878D82A}">
                    <a16:rowId xmlns:a16="http://schemas.microsoft.com/office/drawing/2014/main" val="1145251078"/>
                  </a:ext>
                </a:extLst>
              </a:tr>
              <a:tr h="82482">
                <a:tc>
                  <a:txBody>
                    <a:bodyPr/>
                    <a:lstStyle/>
                    <a:p>
                      <a:pPr marL="0" marR="0">
                        <a:spcBef>
                          <a:spcPts val="0"/>
                        </a:spcBef>
                        <a:spcAft>
                          <a:spcPts val="0"/>
                        </a:spcAft>
                      </a:pPr>
                      <a:r>
                        <a:rPr lang="en-US" sz="400">
                          <a:effectLst/>
                        </a:rPr>
                        <a:t> </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400">
                          <a:effectLst/>
                        </a:rPr>
                        <a:t> </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107315" marR="0">
                        <a:lnSpc>
                          <a:spcPts val="950"/>
                        </a:lnSpc>
                        <a:spcBef>
                          <a:spcPts val="0"/>
                        </a:spcBef>
                        <a:spcAft>
                          <a:spcPts val="0"/>
                        </a:spcAft>
                      </a:pPr>
                      <a:r>
                        <a:rPr lang="en-US" sz="500">
                          <a:effectLst/>
                        </a:rPr>
                        <a:t>¯ Triglycerides</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extLst>
                  <a:ext uri="{0D108BD9-81ED-4DB2-BD59-A6C34878D82A}">
                    <a16:rowId xmlns:a16="http://schemas.microsoft.com/office/drawing/2014/main" val="3281377355"/>
                  </a:ext>
                </a:extLst>
              </a:tr>
              <a:tr h="89355">
                <a:tc>
                  <a:txBody>
                    <a:bodyPr/>
                    <a:lstStyle/>
                    <a:p>
                      <a:pPr marL="0" marR="0">
                        <a:spcBef>
                          <a:spcPts val="0"/>
                        </a:spcBef>
                        <a:spcAft>
                          <a:spcPts val="0"/>
                        </a:spcAft>
                      </a:pPr>
                      <a:r>
                        <a:rPr lang="en-US" sz="500">
                          <a:effectLst/>
                        </a:rPr>
                        <a:t> </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500">
                          <a:effectLst/>
                        </a:rPr>
                        <a:t> </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107315" marR="0">
                        <a:lnSpc>
                          <a:spcPts val="1075"/>
                        </a:lnSpc>
                        <a:spcBef>
                          <a:spcPts val="0"/>
                        </a:spcBef>
                        <a:spcAft>
                          <a:spcPts val="0"/>
                        </a:spcAft>
                      </a:pPr>
                      <a:r>
                        <a:rPr lang="en-US" sz="500">
                          <a:effectLst/>
                        </a:rPr>
                        <a:t>¯ Systolic blood pressure</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extLst>
                  <a:ext uri="{0D108BD9-81ED-4DB2-BD59-A6C34878D82A}">
                    <a16:rowId xmlns:a16="http://schemas.microsoft.com/office/drawing/2014/main" val="2376825266"/>
                  </a:ext>
                </a:extLst>
              </a:tr>
              <a:tr h="82482">
                <a:tc>
                  <a:txBody>
                    <a:bodyPr/>
                    <a:lstStyle/>
                    <a:p>
                      <a:pPr marL="75565" marR="0">
                        <a:lnSpc>
                          <a:spcPts val="975"/>
                        </a:lnSpc>
                        <a:spcBef>
                          <a:spcPts val="250"/>
                        </a:spcBef>
                        <a:spcAft>
                          <a:spcPts val="0"/>
                        </a:spcAft>
                      </a:pPr>
                      <a:r>
                        <a:rPr lang="en-US" sz="500">
                          <a:effectLst/>
                        </a:rPr>
                        <a:t>Neem</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92710" marR="0">
                        <a:lnSpc>
                          <a:spcPts val="975"/>
                        </a:lnSpc>
                        <a:spcBef>
                          <a:spcPts val="250"/>
                        </a:spcBef>
                        <a:spcAft>
                          <a:spcPts val="0"/>
                        </a:spcAft>
                      </a:pPr>
                      <a:r>
                        <a:rPr lang="en-US" sz="500">
                          <a:effectLst/>
                        </a:rPr>
                        <a:t>Neem oil</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107315" marR="0">
                        <a:lnSpc>
                          <a:spcPts val="980"/>
                        </a:lnSpc>
                        <a:spcBef>
                          <a:spcPts val="245"/>
                        </a:spcBef>
                        <a:spcAft>
                          <a:spcPts val="0"/>
                        </a:spcAft>
                      </a:pPr>
                      <a:r>
                        <a:rPr lang="en-US" sz="500">
                          <a:effectLst/>
                        </a:rPr>
                        <a:t>­ Insulin secretion</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extLst>
                  <a:ext uri="{0D108BD9-81ED-4DB2-BD59-A6C34878D82A}">
                    <a16:rowId xmlns:a16="http://schemas.microsoft.com/office/drawing/2014/main" val="493577817"/>
                  </a:ext>
                </a:extLst>
              </a:tr>
              <a:tr h="89355">
                <a:tc>
                  <a:txBody>
                    <a:bodyPr/>
                    <a:lstStyle/>
                    <a:p>
                      <a:pPr marL="75565" marR="0">
                        <a:lnSpc>
                          <a:spcPts val="1075"/>
                        </a:lnSpc>
                        <a:spcBef>
                          <a:spcPts val="0"/>
                        </a:spcBef>
                        <a:spcAft>
                          <a:spcPts val="0"/>
                        </a:spcAft>
                      </a:pPr>
                      <a:r>
                        <a:rPr lang="en-US" sz="500">
                          <a:effectLst/>
                        </a:rPr>
                        <a:t>(Azadirachta indica)</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500">
                          <a:effectLst/>
                        </a:rPr>
                        <a:t> </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107315" marR="0">
                        <a:lnSpc>
                          <a:spcPts val="1075"/>
                        </a:lnSpc>
                        <a:spcBef>
                          <a:spcPts val="0"/>
                        </a:spcBef>
                        <a:spcAft>
                          <a:spcPts val="0"/>
                        </a:spcAft>
                      </a:pPr>
                      <a:r>
                        <a:rPr lang="en-US" sz="500">
                          <a:effectLst/>
                        </a:rPr>
                        <a:t>¯ Postprandial hyperglycemia</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extLst>
                  <a:ext uri="{0D108BD9-81ED-4DB2-BD59-A6C34878D82A}">
                    <a16:rowId xmlns:a16="http://schemas.microsoft.com/office/drawing/2014/main" val="125715702"/>
                  </a:ext>
                </a:extLst>
              </a:tr>
              <a:tr h="174128">
                <a:tc>
                  <a:txBody>
                    <a:bodyPr/>
                    <a:lstStyle/>
                    <a:p>
                      <a:pPr marL="75565" marR="0">
                        <a:lnSpc>
                          <a:spcPts val="975"/>
                        </a:lnSpc>
                        <a:spcBef>
                          <a:spcPts val="250"/>
                        </a:spcBef>
                        <a:spcAft>
                          <a:spcPts val="0"/>
                        </a:spcAft>
                      </a:pPr>
                      <a:r>
                        <a:rPr lang="en-US" sz="500">
                          <a:effectLst/>
                        </a:rPr>
                        <a:t>Bergamot orange</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92710" marR="0">
                        <a:lnSpc>
                          <a:spcPts val="975"/>
                        </a:lnSpc>
                        <a:spcBef>
                          <a:spcPts val="250"/>
                        </a:spcBef>
                        <a:spcAft>
                          <a:spcPts val="0"/>
                        </a:spcAft>
                      </a:pPr>
                      <a:r>
                        <a:rPr lang="en-US" sz="500">
                          <a:effectLst/>
                        </a:rPr>
                        <a:t>Bergamot essential oil</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107315" marR="0">
                        <a:lnSpc>
                          <a:spcPts val="975"/>
                        </a:lnSpc>
                        <a:spcBef>
                          <a:spcPts val="250"/>
                        </a:spcBef>
                        <a:spcAft>
                          <a:spcPts val="0"/>
                        </a:spcAft>
                      </a:pPr>
                      <a:r>
                        <a:rPr lang="en-US" sz="500">
                          <a:effectLst/>
                        </a:rPr>
                        <a:t>Anti-inflammatory and antioxidant effects</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extLst>
                  <a:ext uri="{0D108BD9-81ED-4DB2-BD59-A6C34878D82A}">
                    <a16:rowId xmlns:a16="http://schemas.microsoft.com/office/drawing/2014/main" val="2532547641"/>
                  </a:ext>
                </a:extLst>
              </a:tr>
              <a:tr h="174128">
                <a:tc>
                  <a:txBody>
                    <a:bodyPr/>
                    <a:lstStyle/>
                    <a:p>
                      <a:pPr marL="75565" marR="0">
                        <a:lnSpc>
                          <a:spcPts val="960"/>
                        </a:lnSpc>
                        <a:spcBef>
                          <a:spcPts val="0"/>
                        </a:spcBef>
                        <a:spcAft>
                          <a:spcPts val="0"/>
                        </a:spcAft>
                      </a:pPr>
                      <a:r>
                        <a:rPr lang="en-US" sz="500">
                          <a:effectLst/>
                        </a:rPr>
                        <a:t>(Citrus bergamia)</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400">
                          <a:effectLst/>
                        </a:rPr>
                        <a:t> </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107315" marR="0">
                        <a:lnSpc>
                          <a:spcPts val="960"/>
                        </a:lnSpc>
                        <a:spcBef>
                          <a:spcPts val="0"/>
                        </a:spcBef>
                        <a:spcAft>
                          <a:spcPts val="0"/>
                        </a:spcAft>
                      </a:pPr>
                      <a:r>
                        <a:rPr lang="en-US" sz="500">
                          <a:effectLst/>
                        </a:rPr>
                        <a:t>¯ Lectin-like oxidized low-density lipoprotein</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extLst>
                  <a:ext uri="{0D108BD9-81ED-4DB2-BD59-A6C34878D82A}">
                    <a16:rowId xmlns:a16="http://schemas.microsoft.com/office/drawing/2014/main" val="1616301944"/>
                  </a:ext>
                </a:extLst>
              </a:tr>
              <a:tr h="75608">
                <a:tc>
                  <a:txBody>
                    <a:bodyPr/>
                    <a:lstStyle/>
                    <a:p>
                      <a:pPr marL="0" marR="0">
                        <a:spcBef>
                          <a:spcPts val="0"/>
                        </a:spcBef>
                        <a:spcAft>
                          <a:spcPts val="0"/>
                        </a:spcAft>
                      </a:pPr>
                      <a:r>
                        <a:rPr lang="en-US" sz="400">
                          <a:effectLst/>
                        </a:rPr>
                        <a:t> </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400">
                          <a:effectLst/>
                        </a:rPr>
                        <a:t> </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107315" marR="0">
                        <a:lnSpc>
                          <a:spcPts val="940"/>
                        </a:lnSpc>
                        <a:spcBef>
                          <a:spcPts val="0"/>
                        </a:spcBef>
                        <a:spcAft>
                          <a:spcPts val="0"/>
                        </a:spcAft>
                      </a:pPr>
                      <a:r>
                        <a:rPr lang="en-US" sz="500">
                          <a:effectLst/>
                        </a:rPr>
                        <a:t>receptor-1 expression</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extLst>
                  <a:ext uri="{0D108BD9-81ED-4DB2-BD59-A6C34878D82A}">
                    <a16:rowId xmlns:a16="http://schemas.microsoft.com/office/drawing/2014/main" val="1859595863"/>
                  </a:ext>
                </a:extLst>
              </a:tr>
              <a:tr h="89355">
                <a:tc>
                  <a:txBody>
                    <a:bodyPr/>
                    <a:lstStyle/>
                    <a:p>
                      <a:pPr marL="0" marR="0">
                        <a:spcBef>
                          <a:spcPts val="0"/>
                        </a:spcBef>
                        <a:spcAft>
                          <a:spcPts val="0"/>
                        </a:spcAft>
                      </a:pPr>
                      <a:r>
                        <a:rPr lang="en-US" sz="500">
                          <a:effectLst/>
                        </a:rPr>
                        <a:t> </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500">
                          <a:effectLst/>
                        </a:rPr>
                        <a:t> </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107315" marR="0">
                        <a:lnSpc>
                          <a:spcPts val="1075"/>
                        </a:lnSpc>
                        <a:spcBef>
                          <a:spcPts val="0"/>
                        </a:spcBef>
                        <a:spcAft>
                          <a:spcPts val="0"/>
                        </a:spcAft>
                      </a:pPr>
                      <a:r>
                        <a:rPr lang="en-US" sz="500">
                          <a:effectLst/>
                        </a:rPr>
                        <a:t>¯ Reactive oxygen species formation</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extLst>
                  <a:ext uri="{0D108BD9-81ED-4DB2-BD59-A6C34878D82A}">
                    <a16:rowId xmlns:a16="http://schemas.microsoft.com/office/drawing/2014/main" val="1355277573"/>
                  </a:ext>
                </a:extLst>
              </a:tr>
              <a:tr h="174128">
                <a:tc>
                  <a:txBody>
                    <a:bodyPr/>
                    <a:lstStyle/>
                    <a:p>
                      <a:pPr marL="75565" marR="0">
                        <a:lnSpc>
                          <a:spcPts val="975"/>
                        </a:lnSpc>
                        <a:spcBef>
                          <a:spcPts val="250"/>
                        </a:spcBef>
                        <a:spcAft>
                          <a:spcPts val="0"/>
                        </a:spcAft>
                      </a:pPr>
                      <a:r>
                        <a:rPr lang="en-US" sz="500">
                          <a:effectLst/>
                        </a:rPr>
                        <a:t>Cumin (Cuminum cyaminum)</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92710" marR="0">
                        <a:lnSpc>
                          <a:spcPts val="975"/>
                        </a:lnSpc>
                        <a:spcBef>
                          <a:spcPts val="250"/>
                        </a:spcBef>
                        <a:spcAft>
                          <a:spcPts val="0"/>
                        </a:spcAft>
                      </a:pPr>
                      <a:r>
                        <a:rPr lang="en-US" sz="500">
                          <a:effectLst/>
                        </a:rPr>
                        <a:t>Cuminaldehyde</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107315" marR="0">
                        <a:lnSpc>
                          <a:spcPts val="980"/>
                        </a:lnSpc>
                        <a:spcBef>
                          <a:spcPts val="245"/>
                        </a:spcBef>
                        <a:spcAft>
                          <a:spcPts val="0"/>
                        </a:spcAft>
                      </a:pPr>
                      <a:r>
                        <a:rPr lang="en-US" sz="500">
                          <a:effectLst/>
                        </a:rPr>
                        <a:t>¯ Lipid levels</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extLst>
                  <a:ext uri="{0D108BD9-81ED-4DB2-BD59-A6C34878D82A}">
                    <a16:rowId xmlns:a16="http://schemas.microsoft.com/office/drawing/2014/main" val="687782357"/>
                  </a:ext>
                </a:extLst>
              </a:tr>
              <a:tr h="89355">
                <a:tc>
                  <a:txBody>
                    <a:bodyPr/>
                    <a:lstStyle/>
                    <a:p>
                      <a:pPr marL="0" marR="0">
                        <a:spcBef>
                          <a:spcPts val="0"/>
                        </a:spcBef>
                        <a:spcAft>
                          <a:spcPts val="0"/>
                        </a:spcAft>
                      </a:pPr>
                      <a:r>
                        <a:rPr lang="en-US" sz="500">
                          <a:effectLst/>
                        </a:rPr>
                        <a:t> </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500">
                          <a:effectLst/>
                        </a:rPr>
                        <a:t> </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107315" marR="0">
                        <a:lnSpc>
                          <a:spcPts val="1075"/>
                        </a:lnSpc>
                        <a:spcBef>
                          <a:spcPts val="0"/>
                        </a:spcBef>
                        <a:spcAft>
                          <a:spcPts val="0"/>
                        </a:spcAft>
                      </a:pPr>
                      <a:r>
                        <a:rPr lang="en-US" sz="500">
                          <a:effectLst/>
                        </a:rPr>
                        <a:t>¯ Blood glucose levels</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extLst>
                  <a:ext uri="{0D108BD9-81ED-4DB2-BD59-A6C34878D82A}">
                    <a16:rowId xmlns:a16="http://schemas.microsoft.com/office/drawing/2014/main" val="3170798688"/>
                  </a:ext>
                </a:extLst>
              </a:tr>
              <a:tr h="174128">
                <a:tc>
                  <a:txBody>
                    <a:bodyPr/>
                    <a:lstStyle/>
                    <a:p>
                      <a:pPr marL="75565" marR="0">
                        <a:lnSpc>
                          <a:spcPts val="975"/>
                        </a:lnSpc>
                        <a:spcBef>
                          <a:spcPts val="250"/>
                        </a:spcBef>
                        <a:spcAft>
                          <a:spcPts val="0"/>
                        </a:spcAft>
                      </a:pPr>
                      <a:r>
                        <a:rPr lang="en-US" sz="500">
                          <a:effectLst/>
                        </a:rPr>
                        <a:t>Fenugreek</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92710" marR="0">
                        <a:lnSpc>
                          <a:spcPts val="975"/>
                        </a:lnSpc>
                        <a:spcBef>
                          <a:spcPts val="250"/>
                        </a:spcBef>
                        <a:spcAft>
                          <a:spcPts val="0"/>
                        </a:spcAft>
                      </a:pPr>
                      <a:r>
                        <a:rPr lang="en-US" sz="500">
                          <a:effectLst/>
                        </a:rPr>
                        <a:t>Saponins, galactomannan</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107315" marR="0">
                        <a:lnSpc>
                          <a:spcPts val="980"/>
                        </a:lnSpc>
                        <a:spcBef>
                          <a:spcPts val="245"/>
                        </a:spcBef>
                        <a:spcAft>
                          <a:spcPts val="0"/>
                        </a:spcAft>
                      </a:pPr>
                      <a:r>
                        <a:rPr lang="en-US" sz="500">
                          <a:effectLst/>
                        </a:rPr>
                        <a:t>¯ Body weight</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extLst>
                  <a:ext uri="{0D108BD9-81ED-4DB2-BD59-A6C34878D82A}">
                    <a16:rowId xmlns:a16="http://schemas.microsoft.com/office/drawing/2014/main" val="2706996543"/>
                  </a:ext>
                </a:extLst>
              </a:tr>
              <a:tr h="82482">
                <a:tc>
                  <a:txBody>
                    <a:bodyPr/>
                    <a:lstStyle/>
                    <a:p>
                      <a:pPr marL="75565" marR="0">
                        <a:lnSpc>
                          <a:spcPts val="950"/>
                        </a:lnSpc>
                        <a:spcBef>
                          <a:spcPts val="0"/>
                        </a:spcBef>
                        <a:spcAft>
                          <a:spcPts val="0"/>
                        </a:spcAft>
                      </a:pPr>
                      <a:r>
                        <a:rPr lang="en-US" sz="500">
                          <a:effectLst/>
                        </a:rPr>
                        <a:t>(Trigonella foenum)</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400">
                          <a:effectLst/>
                        </a:rPr>
                        <a:t> </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107315" marR="0">
                        <a:lnSpc>
                          <a:spcPts val="950"/>
                        </a:lnSpc>
                        <a:spcBef>
                          <a:spcPts val="0"/>
                        </a:spcBef>
                        <a:spcAft>
                          <a:spcPts val="0"/>
                        </a:spcAft>
                      </a:pPr>
                      <a:r>
                        <a:rPr lang="en-US" sz="500">
                          <a:effectLst/>
                        </a:rPr>
                        <a:t>¯ Triglycerides and total cholesterol</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extLst>
                  <a:ext uri="{0D108BD9-81ED-4DB2-BD59-A6C34878D82A}">
                    <a16:rowId xmlns:a16="http://schemas.microsoft.com/office/drawing/2014/main" val="582742878"/>
                  </a:ext>
                </a:extLst>
              </a:tr>
              <a:tr h="82482">
                <a:tc>
                  <a:txBody>
                    <a:bodyPr/>
                    <a:lstStyle/>
                    <a:p>
                      <a:pPr marL="0" marR="0">
                        <a:spcBef>
                          <a:spcPts val="0"/>
                        </a:spcBef>
                        <a:spcAft>
                          <a:spcPts val="0"/>
                        </a:spcAft>
                      </a:pPr>
                      <a:r>
                        <a:rPr lang="en-US" sz="400">
                          <a:effectLst/>
                        </a:rPr>
                        <a:t> </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400">
                          <a:effectLst/>
                        </a:rPr>
                        <a:t> </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107315" marR="0">
                        <a:lnSpc>
                          <a:spcPts val="950"/>
                        </a:lnSpc>
                        <a:spcBef>
                          <a:spcPts val="0"/>
                        </a:spcBef>
                        <a:spcAft>
                          <a:spcPts val="0"/>
                        </a:spcAft>
                      </a:pPr>
                      <a:r>
                        <a:rPr lang="en-US" sz="500">
                          <a:effectLst/>
                        </a:rPr>
                        <a:t>­ Insulin sensitivity</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extLst>
                  <a:ext uri="{0D108BD9-81ED-4DB2-BD59-A6C34878D82A}">
                    <a16:rowId xmlns:a16="http://schemas.microsoft.com/office/drawing/2014/main" val="756825541"/>
                  </a:ext>
                </a:extLst>
              </a:tr>
              <a:tr h="89355">
                <a:tc>
                  <a:txBody>
                    <a:bodyPr/>
                    <a:lstStyle/>
                    <a:p>
                      <a:pPr marL="0" marR="0">
                        <a:spcBef>
                          <a:spcPts val="0"/>
                        </a:spcBef>
                        <a:spcAft>
                          <a:spcPts val="0"/>
                        </a:spcAft>
                      </a:pPr>
                      <a:r>
                        <a:rPr lang="en-US" sz="500">
                          <a:effectLst/>
                        </a:rPr>
                        <a:t> </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500">
                          <a:effectLst/>
                        </a:rPr>
                        <a:t> </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107315" marR="0">
                        <a:lnSpc>
                          <a:spcPts val="1075"/>
                        </a:lnSpc>
                        <a:spcBef>
                          <a:spcPts val="0"/>
                        </a:spcBef>
                        <a:spcAft>
                          <a:spcPts val="0"/>
                        </a:spcAft>
                      </a:pPr>
                      <a:r>
                        <a:rPr lang="en-US" sz="500">
                          <a:effectLst/>
                        </a:rPr>
                        <a:t>¯ Postprandial blood glucose</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extLst>
                  <a:ext uri="{0D108BD9-81ED-4DB2-BD59-A6C34878D82A}">
                    <a16:rowId xmlns:a16="http://schemas.microsoft.com/office/drawing/2014/main" val="2296616468"/>
                  </a:ext>
                </a:extLst>
              </a:tr>
              <a:tr h="82482">
                <a:tc>
                  <a:txBody>
                    <a:bodyPr/>
                    <a:lstStyle/>
                    <a:p>
                      <a:pPr marL="75565" marR="0">
                        <a:lnSpc>
                          <a:spcPts val="975"/>
                        </a:lnSpc>
                        <a:spcBef>
                          <a:spcPts val="250"/>
                        </a:spcBef>
                        <a:spcAft>
                          <a:spcPts val="0"/>
                        </a:spcAft>
                      </a:pPr>
                      <a:r>
                        <a:rPr lang="en-US" sz="500">
                          <a:effectLst/>
                        </a:rPr>
                        <a:t>Cardamom</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92710" marR="0">
                        <a:lnSpc>
                          <a:spcPts val="975"/>
                        </a:lnSpc>
                        <a:spcBef>
                          <a:spcPts val="250"/>
                        </a:spcBef>
                        <a:spcAft>
                          <a:spcPts val="0"/>
                        </a:spcAft>
                      </a:pPr>
                      <a:r>
                        <a:rPr lang="en-US" sz="500">
                          <a:effectLst/>
                        </a:rPr>
                        <a:t>Terpenine, cineol</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107315" marR="0">
                        <a:lnSpc>
                          <a:spcPts val="980"/>
                        </a:lnSpc>
                        <a:spcBef>
                          <a:spcPts val="250"/>
                        </a:spcBef>
                        <a:spcAft>
                          <a:spcPts val="0"/>
                        </a:spcAft>
                      </a:pPr>
                      <a:r>
                        <a:rPr lang="en-US" sz="500">
                          <a:effectLst/>
                        </a:rPr>
                        <a:t>¯ Systolic blood pressure</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extLst>
                  <a:ext uri="{0D108BD9-81ED-4DB2-BD59-A6C34878D82A}">
                    <a16:rowId xmlns:a16="http://schemas.microsoft.com/office/drawing/2014/main" val="1199185127"/>
                  </a:ext>
                </a:extLst>
              </a:tr>
              <a:tr h="89355">
                <a:tc>
                  <a:txBody>
                    <a:bodyPr/>
                    <a:lstStyle/>
                    <a:p>
                      <a:pPr marL="75565" marR="0">
                        <a:lnSpc>
                          <a:spcPts val="1075"/>
                        </a:lnSpc>
                        <a:spcBef>
                          <a:spcPts val="0"/>
                        </a:spcBef>
                        <a:spcAft>
                          <a:spcPts val="0"/>
                        </a:spcAft>
                      </a:pPr>
                      <a:r>
                        <a:rPr lang="en-US" sz="500">
                          <a:effectLst/>
                        </a:rPr>
                        <a:t>(Elettaria cardamomum)</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500">
                          <a:effectLst/>
                        </a:rPr>
                        <a:t> </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107315" marR="0">
                        <a:lnSpc>
                          <a:spcPts val="1075"/>
                        </a:lnSpc>
                        <a:spcBef>
                          <a:spcPts val="0"/>
                        </a:spcBef>
                        <a:spcAft>
                          <a:spcPts val="0"/>
                        </a:spcAft>
                      </a:pPr>
                      <a:r>
                        <a:rPr lang="en-US" sz="500">
                          <a:effectLst/>
                        </a:rPr>
                        <a:t>¯ Platelet aggregation</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extLst>
                  <a:ext uri="{0D108BD9-81ED-4DB2-BD59-A6C34878D82A}">
                    <a16:rowId xmlns:a16="http://schemas.microsoft.com/office/drawing/2014/main" val="2067764124"/>
                  </a:ext>
                </a:extLst>
              </a:tr>
              <a:tr h="82482">
                <a:tc>
                  <a:txBody>
                    <a:bodyPr/>
                    <a:lstStyle/>
                    <a:p>
                      <a:pPr marL="75565" marR="0">
                        <a:lnSpc>
                          <a:spcPts val="975"/>
                        </a:lnSpc>
                        <a:spcBef>
                          <a:spcPts val="250"/>
                        </a:spcBef>
                        <a:spcAft>
                          <a:spcPts val="0"/>
                        </a:spcAft>
                      </a:pPr>
                      <a:r>
                        <a:rPr lang="en-US" sz="500">
                          <a:effectLst/>
                        </a:rPr>
                        <a:t>Ginger</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92710" marR="0">
                        <a:lnSpc>
                          <a:spcPts val="975"/>
                        </a:lnSpc>
                        <a:spcBef>
                          <a:spcPts val="250"/>
                        </a:spcBef>
                        <a:spcAft>
                          <a:spcPts val="0"/>
                        </a:spcAft>
                      </a:pPr>
                      <a:r>
                        <a:rPr lang="en-US" sz="500">
                          <a:effectLst/>
                        </a:rPr>
                        <a:t>Gingerols, shogaols,</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107315" marR="0">
                        <a:lnSpc>
                          <a:spcPts val="975"/>
                        </a:lnSpc>
                        <a:spcBef>
                          <a:spcPts val="250"/>
                        </a:spcBef>
                        <a:spcAft>
                          <a:spcPts val="0"/>
                        </a:spcAft>
                      </a:pPr>
                      <a:r>
                        <a:rPr lang="en-US" sz="500">
                          <a:effectLst/>
                        </a:rPr>
                        <a:t>Anti-inflammatory</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extLst>
                  <a:ext uri="{0D108BD9-81ED-4DB2-BD59-A6C34878D82A}">
                    <a16:rowId xmlns:a16="http://schemas.microsoft.com/office/drawing/2014/main" val="2347996282"/>
                  </a:ext>
                </a:extLst>
              </a:tr>
              <a:tr h="82482">
                <a:tc>
                  <a:txBody>
                    <a:bodyPr/>
                    <a:lstStyle/>
                    <a:p>
                      <a:pPr marL="75565" marR="0">
                        <a:lnSpc>
                          <a:spcPts val="950"/>
                        </a:lnSpc>
                        <a:spcBef>
                          <a:spcPts val="0"/>
                        </a:spcBef>
                        <a:spcAft>
                          <a:spcPts val="0"/>
                        </a:spcAft>
                      </a:pPr>
                      <a:r>
                        <a:rPr lang="en-US" sz="500">
                          <a:effectLst/>
                        </a:rPr>
                        <a:t>(Zingiber officinale)</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92710" marR="0">
                        <a:lnSpc>
                          <a:spcPts val="950"/>
                        </a:lnSpc>
                        <a:spcBef>
                          <a:spcPts val="0"/>
                        </a:spcBef>
                        <a:spcAft>
                          <a:spcPts val="0"/>
                        </a:spcAft>
                      </a:pPr>
                      <a:r>
                        <a:rPr lang="en-US" sz="500">
                          <a:effectLst/>
                        </a:rPr>
                        <a:t>parasols</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107315" marR="0">
                        <a:lnSpc>
                          <a:spcPts val="950"/>
                        </a:lnSpc>
                        <a:spcBef>
                          <a:spcPts val="0"/>
                        </a:spcBef>
                        <a:spcAft>
                          <a:spcPts val="0"/>
                        </a:spcAft>
                      </a:pPr>
                      <a:r>
                        <a:rPr lang="en-US" sz="500">
                          <a:effectLst/>
                        </a:rPr>
                        <a:t>¯ Cyclooxygenase-2, ¯ 5-lipoxygenase</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extLst>
                  <a:ext uri="{0D108BD9-81ED-4DB2-BD59-A6C34878D82A}">
                    <a16:rowId xmlns:a16="http://schemas.microsoft.com/office/drawing/2014/main" val="924884709"/>
                  </a:ext>
                </a:extLst>
              </a:tr>
              <a:tr h="89355">
                <a:tc>
                  <a:txBody>
                    <a:bodyPr/>
                    <a:lstStyle/>
                    <a:p>
                      <a:pPr marL="0" marR="0">
                        <a:spcBef>
                          <a:spcPts val="0"/>
                        </a:spcBef>
                        <a:spcAft>
                          <a:spcPts val="0"/>
                        </a:spcAft>
                      </a:pPr>
                      <a:r>
                        <a:rPr lang="en-US" sz="500">
                          <a:effectLst/>
                        </a:rPr>
                        <a:t> </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500">
                          <a:effectLst/>
                        </a:rPr>
                        <a:t> </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107315" marR="0">
                        <a:lnSpc>
                          <a:spcPts val="1075"/>
                        </a:lnSpc>
                        <a:spcBef>
                          <a:spcPts val="0"/>
                        </a:spcBef>
                        <a:spcAft>
                          <a:spcPts val="0"/>
                        </a:spcAft>
                      </a:pPr>
                      <a:r>
                        <a:rPr lang="en-US" sz="500">
                          <a:effectLst/>
                        </a:rPr>
                        <a:t>¯ Systolic blood pressure</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extLst>
                  <a:ext uri="{0D108BD9-81ED-4DB2-BD59-A6C34878D82A}">
                    <a16:rowId xmlns:a16="http://schemas.microsoft.com/office/drawing/2014/main" val="3118149152"/>
                  </a:ext>
                </a:extLst>
              </a:tr>
              <a:tr h="82482">
                <a:tc>
                  <a:txBody>
                    <a:bodyPr/>
                    <a:lstStyle/>
                    <a:p>
                      <a:pPr marL="75565" marR="0">
                        <a:lnSpc>
                          <a:spcPts val="975"/>
                        </a:lnSpc>
                        <a:spcBef>
                          <a:spcPts val="250"/>
                        </a:spcBef>
                        <a:spcAft>
                          <a:spcPts val="0"/>
                        </a:spcAft>
                      </a:pPr>
                      <a:r>
                        <a:rPr lang="en-US" sz="500">
                          <a:effectLst/>
                        </a:rPr>
                        <a:t>Grapes (Vitus vinifera)</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92710" marR="0">
                        <a:lnSpc>
                          <a:spcPts val="975"/>
                        </a:lnSpc>
                        <a:spcBef>
                          <a:spcPts val="250"/>
                        </a:spcBef>
                        <a:spcAft>
                          <a:spcPts val="0"/>
                        </a:spcAft>
                      </a:pPr>
                      <a:r>
                        <a:rPr lang="en-US" sz="500">
                          <a:effectLst/>
                        </a:rPr>
                        <a:t>Resveratrol,</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107315" marR="0">
                        <a:lnSpc>
                          <a:spcPts val="980"/>
                        </a:lnSpc>
                        <a:spcBef>
                          <a:spcPts val="250"/>
                        </a:spcBef>
                        <a:spcAft>
                          <a:spcPts val="0"/>
                        </a:spcAft>
                      </a:pPr>
                      <a:r>
                        <a:rPr lang="en-US" sz="500">
                          <a:effectLst/>
                        </a:rPr>
                        <a:t>¯ Adipogenesis</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extLst>
                  <a:ext uri="{0D108BD9-81ED-4DB2-BD59-A6C34878D82A}">
                    <a16:rowId xmlns:a16="http://schemas.microsoft.com/office/drawing/2014/main" val="1284108839"/>
                  </a:ext>
                </a:extLst>
              </a:tr>
              <a:tr h="174128">
                <a:tc>
                  <a:txBody>
                    <a:bodyPr/>
                    <a:lstStyle/>
                    <a:p>
                      <a:pPr marL="0" marR="0">
                        <a:spcBef>
                          <a:spcPts val="0"/>
                        </a:spcBef>
                        <a:spcAft>
                          <a:spcPts val="0"/>
                        </a:spcAft>
                      </a:pPr>
                      <a:r>
                        <a:rPr lang="en-US" sz="400">
                          <a:effectLst/>
                        </a:rPr>
                        <a:t> </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92710" marR="0">
                        <a:lnSpc>
                          <a:spcPts val="950"/>
                        </a:lnSpc>
                        <a:spcBef>
                          <a:spcPts val="0"/>
                        </a:spcBef>
                        <a:spcAft>
                          <a:spcPts val="0"/>
                        </a:spcAft>
                      </a:pPr>
                      <a:r>
                        <a:rPr lang="en-US" sz="500">
                          <a:effectLst/>
                        </a:rPr>
                        <a:t>3,5,4¢-trihydroxy-trans-</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107315" marR="0">
                        <a:lnSpc>
                          <a:spcPts val="950"/>
                        </a:lnSpc>
                        <a:spcBef>
                          <a:spcPts val="0"/>
                        </a:spcBef>
                        <a:spcAft>
                          <a:spcPts val="0"/>
                        </a:spcAft>
                      </a:pPr>
                      <a:r>
                        <a:rPr lang="en-US" sz="500">
                          <a:effectLst/>
                        </a:rPr>
                        <a:t>­ Lipolysis</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extLst>
                  <a:ext uri="{0D108BD9-81ED-4DB2-BD59-A6C34878D82A}">
                    <a16:rowId xmlns:a16="http://schemas.microsoft.com/office/drawing/2014/main" val="3304964649"/>
                  </a:ext>
                </a:extLst>
              </a:tr>
              <a:tr h="82482">
                <a:tc>
                  <a:txBody>
                    <a:bodyPr/>
                    <a:lstStyle/>
                    <a:p>
                      <a:pPr marL="0" marR="0">
                        <a:spcBef>
                          <a:spcPts val="0"/>
                        </a:spcBef>
                        <a:spcAft>
                          <a:spcPts val="0"/>
                        </a:spcAft>
                      </a:pPr>
                      <a:r>
                        <a:rPr lang="en-US" sz="400">
                          <a:effectLst/>
                        </a:rPr>
                        <a:t> </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92710" marR="0">
                        <a:lnSpc>
                          <a:spcPts val="950"/>
                        </a:lnSpc>
                        <a:spcBef>
                          <a:spcPts val="0"/>
                        </a:spcBef>
                        <a:spcAft>
                          <a:spcPts val="0"/>
                        </a:spcAft>
                      </a:pPr>
                      <a:r>
                        <a:rPr lang="en-US" sz="500">
                          <a:effectLst/>
                        </a:rPr>
                        <a:t>stilbene</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107315" marR="0">
                        <a:lnSpc>
                          <a:spcPts val="950"/>
                        </a:lnSpc>
                        <a:spcBef>
                          <a:spcPts val="0"/>
                        </a:spcBef>
                        <a:spcAft>
                          <a:spcPts val="0"/>
                        </a:spcAft>
                      </a:pPr>
                      <a:r>
                        <a:rPr lang="en-US" sz="500">
                          <a:effectLst/>
                        </a:rPr>
                        <a:t>¯ Insulin resistance</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extLst>
                  <a:ext uri="{0D108BD9-81ED-4DB2-BD59-A6C34878D82A}">
                    <a16:rowId xmlns:a16="http://schemas.microsoft.com/office/drawing/2014/main" val="3367191247"/>
                  </a:ext>
                </a:extLst>
              </a:tr>
              <a:tr h="89355">
                <a:tc>
                  <a:txBody>
                    <a:bodyPr/>
                    <a:lstStyle/>
                    <a:p>
                      <a:pPr marL="0" marR="0">
                        <a:spcBef>
                          <a:spcPts val="0"/>
                        </a:spcBef>
                        <a:spcAft>
                          <a:spcPts val="0"/>
                        </a:spcAft>
                      </a:pPr>
                      <a:r>
                        <a:rPr lang="en-US" sz="500">
                          <a:effectLst/>
                        </a:rPr>
                        <a:t> </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500">
                          <a:effectLst/>
                        </a:rPr>
                        <a:t> </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107315" marR="0">
                        <a:lnSpc>
                          <a:spcPts val="1075"/>
                        </a:lnSpc>
                        <a:spcBef>
                          <a:spcPts val="0"/>
                        </a:spcBef>
                        <a:spcAft>
                          <a:spcPts val="0"/>
                        </a:spcAft>
                      </a:pPr>
                      <a:r>
                        <a:rPr lang="en-US" sz="500">
                          <a:effectLst/>
                        </a:rPr>
                        <a:t>¯ Body mass index</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extLst>
                  <a:ext uri="{0D108BD9-81ED-4DB2-BD59-A6C34878D82A}">
                    <a16:rowId xmlns:a16="http://schemas.microsoft.com/office/drawing/2014/main" val="4101511294"/>
                  </a:ext>
                </a:extLst>
              </a:tr>
              <a:tr h="82482">
                <a:tc>
                  <a:txBody>
                    <a:bodyPr/>
                    <a:lstStyle/>
                    <a:p>
                      <a:pPr marL="75565" marR="0">
                        <a:lnSpc>
                          <a:spcPts val="985"/>
                        </a:lnSpc>
                        <a:spcBef>
                          <a:spcPts val="255"/>
                        </a:spcBef>
                        <a:spcAft>
                          <a:spcPts val="0"/>
                        </a:spcAft>
                      </a:pPr>
                      <a:r>
                        <a:rPr lang="en-US" sz="500">
                          <a:effectLst/>
                        </a:rPr>
                        <a:t>Onions (Allium cepa)</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92710" marR="0">
                        <a:lnSpc>
                          <a:spcPts val="985"/>
                        </a:lnSpc>
                        <a:spcBef>
                          <a:spcPts val="255"/>
                        </a:spcBef>
                        <a:spcAft>
                          <a:spcPts val="0"/>
                        </a:spcAft>
                      </a:pPr>
                      <a:r>
                        <a:rPr lang="en-US" sz="500">
                          <a:effectLst/>
                        </a:rPr>
                        <a:t>Quercetin</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107315" marR="0">
                        <a:lnSpc>
                          <a:spcPts val="985"/>
                        </a:lnSpc>
                        <a:spcBef>
                          <a:spcPts val="255"/>
                        </a:spcBef>
                        <a:spcAft>
                          <a:spcPts val="0"/>
                        </a:spcAft>
                      </a:pPr>
                      <a:r>
                        <a:rPr lang="en-US" sz="500">
                          <a:effectLst/>
                        </a:rPr>
                        <a:t>Anti-inflammatory</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extLst>
                  <a:ext uri="{0D108BD9-81ED-4DB2-BD59-A6C34878D82A}">
                    <a16:rowId xmlns:a16="http://schemas.microsoft.com/office/drawing/2014/main" val="759971817"/>
                  </a:ext>
                </a:extLst>
              </a:tr>
              <a:tr h="75608">
                <a:tc>
                  <a:txBody>
                    <a:bodyPr/>
                    <a:lstStyle/>
                    <a:p>
                      <a:pPr marL="0" marR="0">
                        <a:spcBef>
                          <a:spcPts val="0"/>
                        </a:spcBef>
                        <a:spcAft>
                          <a:spcPts val="0"/>
                        </a:spcAft>
                      </a:pPr>
                      <a:r>
                        <a:rPr lang="en-US" sz="400">
                          <a:effectLst/>
                        </a:rPr>
                        <a:t> </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400">
                          <a:effectLst/>
                        </a:rPr>
                        <a:t> </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107315" marR="0">
                        <a:lnSpc>
                          <a:spcPts val="940"/>
                        </a:lnSpc>
                        <a:spcBef>
                          <a:spcPts val="0"/>
                        </a:spcBef>
                        <a:spcAft>
                          <a:spcPts val="0"/>
                        </a:spcAft>
                      </a:pPr>
                      <a:r>
                        <a:rPr lang="en-US" sz="500">
                          <a:effectLst/>
                        </a:rPr>
                        <a:t>Antioxidant</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extLst>
                  <a:ext uri="{0D108BD9-81ED-4DB2-BD59-A6C34878D82A}">
                    <a16:rowId xmlns:a16="http://schemas.microsoft.com/office/drawing/2014/main" val="4136094293"/>
                  </a:ext>
                </a:extLst>
              </a:tr>
              <a:tr h="82482">
                <a:tc>
                  <a:txBody>
                    <a:bodyPr/>
                    <a:lstStyle/>
                    <a:p>
                      <a:pPr marL="0" marR="0">
                        <a:spcBef>
                          <a:spcPts val="0"/>
                        </a:spcBef>
                        <a:spcAft>
                          <a:spcPts val="0"/>
                        </a:spcAft>
                      </a:pPr>
                      <a:r>
                        <a:rPr lang="en-US" sz="400">
                          <a:effectLst/>
                        </a:rPr>
                        <a:t> </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400">
                          <a:effectLst/>
                        </a:rPr>
                        <a:t> </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107315" marR="0">
                        <a:lnSpc>
                          <a:spcPts val="950"/>
                        </a:lnSpc>
                        <a:spcBef>
                          <a:spcPts val="0"/>
                        </a:spcBef>
                        <a:spcAft>
                          <a:spcPts val="0"/>
                        </a:spcAft>
                      </a:pPr>
                      <a:r>
                        <a:rPr lang="en-US" sz="500">
                          <a:effectLst/>
                        </a:rPr>
                        <a:t>¯ Adipogenesis</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extLst>
                  <a:ext uri="{0D108BD9-81ED-4DB2-BD59-A6C34878D82A}">
                    <a16:rowId xmlns:a16="http://schemas.microsoft.com/office/drawing/2014/main" val="80686967"/>
                  </a:ext>
                </a:extLst>
              </a:tr>
              <a:tr h="82482">
                <a:tc>
                  <a:txBody>
                    <a:bodyPr/>
                    <a:lstStyle/>
                    <a:p>
                      <a:pPr marL="0" marR="0">
                        <a:spcBef>
                          <a:spcPts val="0"/>
                        </a:spcBef>
                        <a:spcAft>
                          <a:spcPts val="0"/>
                        </a:spcAft>
                      </a:pPr>
                      <a:r>
                        <a:rPr lang="en-US" sz="400">
                          <a:effectLst/>
                        </a:rPr>
                        <a:t> </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400">
                          <a:effectLst/>
                        </a:rPr>
                        <a:t> </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107315" marR="0">
                        <a:lnSpc>
                          <a:spcPts val="950"/>
                        </a:lnSpc>
                        <a:spcBef>
                          <a:spcPts val="0"/>
                        </a:spcBef>
                        <a:spcAft>
                          <a:spcPts val="0"/>
                        </a:spcAft>
                      </a:pPr>
                      <a:r>
                        <a:rPr lang="en-US" sz="500">
                          <a:effectLst/>
                        </a:rPr>
                        <a:t>­ Lipolysis</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extLst>
                  <a:ext uri="{0D108BD9-81ED-4DB2-BD59-A6C34878D82A}">
                    <a16:rowId xmlns:a16="http://schemas.microsoft.com/office/drawing/2014/main" val="2920191948"/>
                  </a:ext>
                </a:extLst>
              </a:tr>
              <a:tr h="89355">
                <a:tc>
                  <a:txBody>
                    <a:bodyPr/>
                    <a:lstStyle/>
                    <a:p>
                      <a:pPr marL="0" marR="0">
                        <a:spcBef>
                          <a:spcPts val="0"/>
                        </a:spcBef>
                        <a:spcAft>
                          <a:spcPts val="0"/>
                        </a:spcAft>
                      </a:pPr>
                      <a:r>
                        <a:rPr lang="en-US" sz="500">
                          <a:effectLst/>
                        </a:rPr>
                        <a:t> </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500">
                          <a:effectLst/>
                        </a:rPr>
                        <a:t> </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107315" marR="0">
                        <a:lnSpc>
                          <a:spcPts val="1075"/>
                        </a:lnSpc>
                        <a:spcBef>
                          <a:spcPts val="0"/>
                        </a:spcBef>
                        <a:spcAft>
                          <a:spcPts val="0"/>
                        </a:spcAft>
                      </a:pPr>
                      <a:r>
                        <a:rPr lang="en-US" sz="500">
                          <a:effectLst/>
                        </a:rPr>
                        <a:t>¯ Blood glucose, ¯ cholesterol levels</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extLst>
                  <a:ext uri="{0D108BD9-81ED-4DB2-BD59-A6C34878D82A}">
                    <a16:rowId xmlns:a16="http://schemas.microsoft.com/office/drawing/2014/main" val="1020007739"/>
                  </a:ext>
                </a:extLst>
              </a:tr>
              <a:tr h="174128">
                <a:tc>
                  <a:txBody>
                    <a:bodyPr/>
                    <a:lstStyle/>
                    <a:p>
                      <a:pPr marL="75565" marR="0">
                        <a:lnSpc>
                          <a:spcPts val="975"/>
                        </a:lnSpc>
                        <a:spcBef>
                          <a:spcPts val="255"/>
                        </a:spcBef>
                        <a:spcAft>
                          <a:spcPts val="0"/>
                        </a:spcAft>
                      </a:pPr>
                      <a:r>
                        <a:rPr lang="en-US" sz="500">
                          <a:effectLst/>
                        </a:rPr>
                        <a:t>Fish oils (Omega fatty acids)</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92710" marR="0">
                        <a:lnSpc>
                          <a:spcPts val="975"/>
                        </a:lnSpc>
                        <a:spcBef>
                          <a:spcPts val="255"/>
                        </a:spcBef>
                        <a:spcAft>
                          <a:spcPts val="0"/>
                        </a:spcAft>
                      </a:pPr>
                      <a:r>
                        <a:rPr lang="en-US" sz="500">
                          <a:effectLst/>
                        </a:rPr>
                        <a:t>Polyunsaturated fatty</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107315" marR="0">
                        <a:lnSpc>
                          <a:spcPts val="980"/>
                        </a:lnSpc>
                        <a:spcBef>
                          <a:spcPts val="250"/>
                        </a:spcBef>
                        <a:spcAft>
                          <a:spcPts val="0"/>
                        </a:spcAft>
                      </a:pPr>
                      <a:r>
                        <a:rPr lang="en-US" sz="500">
                          <a:effectLst/>
                        </a:rPr>
                        <a:t>¯ Lipogenesis</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extLst>
                  <a:ext uri="{0D108BD9-81ED-4DB2-BD59-A6C34878D82A}">
                    <a16:rowId xmlns:a16="http://schemas.microsoft.com/office/drawing/2014/main" val="2636727933"/>
                  </a:ext>
                </a:extLst>
              </a:tr>
              <a:tr h="82482">
                <a:tc>
                  <a:txBody>
                    <a:bodyPr/>
                    <a:lstStyle/>
                    <a:p>
                      <a:pPr marL="0" marR="0">
                        <a:spcBef>
                          <a:spcPts val="0"/>
                        </a:spcBef>
                        <a:spcAft>
                          <a:spcPts val="0"/>
                        </a:spcAft>
                      </a:pPr>
                      <a:r>
                        <a:rPr lang="en-US" sz="400">
                          <a:effectLst/>
                        </a:rPr>
                        <a:t> </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92710" marR="0">
                        <a:lnSpc>
                          <a:spcPts val="960"/>
                        </a:lnSpc>
                        <a:spcBef>
                          <a:spcPts val="0"/>
                        </a:spcBef>
                        <a:spcAft>
                          <a:spcPts val="0"/>
                        </a:spcAft>
                      </a:pPr>
                      <a:r>
                        <a:rPr lang="en-US" sz="500">
                          <a:effectLst/>
                        </a:rPr>
                        <a:t>acids</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107315" marR="0">
                        <a:lnSpc>
                          <a:spcPts val="960"/>
                        </a:lnSpc>
                        <a:spcBef>
                          <a:spcPts val="0"/>
                        </a:spcBef>
                        <a:spcAft>
                          <a:spcPts val="0"/>
                        </a:spcAft>
                      </a:pPr>
                      <a:r>
                        <a:rPr lang="en-US" sz="500">
                          <a:effectLst/>
                        </a:rPr>
                        <a:t>­ Fatty acid oxidation</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extLst>
                  <a:ext uri="{0D108BD9-81ED-4DB2-BD59-A6C34878D82A}">
                    <a16:rowId xmlns:a16="http://schemas.microsoft.com/office/drawing/2014/main" val="3523911577"/>
                  </a:ext>
                </a:extLst>
              </a:tr>
              <a:tr h="174128">
                <a:tc>
                  <a:txBody>
                    <a:bodyPr/>
                    <a:lstStyle/>
                    <a:p>
                      <a:pPr marL="0" marR="0">
                        <a:spcBef>
                          <a:spcPts val="0"/>
                        </a:spcBef>
                        <a:spcAft>
                          <a:spcPts val="0"/>
                        </a:spcAft>
                      </a:pPr>
                      <a:r>
                        <a:rPr lang="en-US" sz="400">
                          <a:effectLst/>
                        </a:rPr>
                        <a:t> </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400">
                          <a:effectLst/>
                        </a:rPr>
                        <a:t> </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107315" marR="0">
                        <a:lnSpc>
                          <a:spcPts val="950"/>
                        </a:lnSpc>
                        <a:spcBef>
                          <a:spcPts val="0"/>
                        </a:spcBef>
                        <a:spcAft>
                          <a:spcPts val="0"/>
                        </a:spcAft>
                      </a:pPr>
                      <a:r>
                        <a:rPr lang="en-US" sz="500">
                          <a:effectLst/>
                        </a:rPr>
                        <a:t>Regulate peroxisome proliferator-activated</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extLst>
                  <a:ext uri="{0D108BD9-81ED-4DB2-BD59-A6C34878D82A}">
                    <a16:rowId xmlns:a16="http://schemas.microsoft.com/office/drawing/2014/main" val="1167630967"/>
                  </a:ext>
                </a:extLst>
              </a:tr>
              <a:tr h="89355">
                <a:tc>
                  <a:txBody>
                    <a:bodyPr/>
                    <a:lstStyle/>
                    <a:p>
                      <a:pPr marL="0" marR="0">
                        <a:spcBef>
                          <a:spcPts val="0"/>
                        </a:spcBef>
                        <a:spcAft>
                          <a:spcPts val="0"/>
                        </a:spcAft>
                      </a:pPr>
                      <a:r>
                        <a:rPr lang="en-US" sz="500">
                          <a:effectLst/>
                        </a:rPr>
                        <a:t> </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500">
                          <a:effectLst/>
                        </a:rPr>
                        <a:t> </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107315" marR="0">
                        <a:lnSpc>
                          <a:spcPts val="1055"/>
                        </a:lnSpc>
                        <a:spcBef>
                          <a:spcPts val="0"/>
                        </a:spcBef>
                        <a:spcAft>
                          <a:spcPts val="0"/>
                        </a:spcAft>
                      </a:pPr>
                      <a:r>
                        <a:rPr lang="en-US" sz="500">
                          <a:effectLst/>
                        </a:rPr>
                        <a:t>receptor gamma</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extLst>
                  <a:ext uri="{0D108BD9-81ED-4DB2-BD59-A6C34878D82A}">
                    <a16:rowId xmlns:a16="http://schemas.microsoft.com/office/drawing/2014/main" val="3058197706"/>
                  </a:ext>
                </a:extLst>
              </a:tr>
              <a:tr h="174128">
                <a:tc>
                  <a:txBody>
                    <a:bodyPr/>
                    <a:lstStyle/>
                    <a:p>
                      <a:pPr marL="75565" marR="0">
                        <a:lnSpc>
                          <a:spcPts val="985"/>
                        </a:lnSpc>
                        <a:spcBef>
                          <a:spcPts val="240"/>
                        </a:spcBef>
                        <a:spcAft>
                          <a:spcPts val="0"/>
                        </a:spcAft>
                      </a:pPr>
                      <a:r>
                        <a:rPr lang="en-US" sz="500">
                          <a:effectLst/>
                        </a:rPr>
                        <a:t>Broccoli (Brassica oleracea)</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92710" marR="0">
                        <a:lnSpc>
                          <a:spcPts val="985"/>
                        </a:lnSpc>
                        <a:spcBef>
                          <a:spcPts val="235"/>
                        </a:spcBef>
                        <a:spcAft>
                          <a:spcPts val="0"/>
                        </a:spcAft>
                      </a:pPr>
                      <a:r>
                        <a:rPr lang="en-US" sz="500">
                          <a:effectLst/>
                        </a:rPr>
                        <a:t>Sulforaphrane</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107315" marR="0">
                        <a:lnSpc>
                          <a:spcPts val="985"/>
                        </a:lnSpc>
                        <a:spcBef>
                          <a:spcPts val="235"/>
                        </a:spcBef>
                        <a:spcAft>
                          <a:spcPts val="0"/>
                        </a:spcAft>
                      </a:pPr>
                      <a:r>
                        <a:rPr lang="en-US" sz="500">
                          <a:effectLst/>
                        </a:rPr>
                        <a:t>Activates nuclear factor erythroid 2-related</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extLst>
                  <a:ext uri="{0D108BD9-81ED-4DB2-BD59-A6C34878D82A}">
                    <a16:rowId xmlns:a16="http://schemas.microsoft.com/office/drawing/2014/main" val="2920579107"/>
                  </a:ext>
                </a:extLst>
              </a:tr>
              <a:tr h="82482">
                <a:tc>
                  <a:txBody>
                    <a:bodyPr/>
                    <a:lstStyle/>
                    <a:p>
                      <a:pPr marL="0" marR="0">
                        <a:spcBef>
                          <a:spcPts val="0"/>
                        </a:spcBef>
                        <a:spcAft>
                          <a:spcPts val="0"/>
                        </a:spcAft>
                      </a:pPr>
                      <a:r>
                        <a:rPr lang="en-US" sz="400">
                          <a:effectLst/>
                        </a:rPr>
                        <a:t> </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400">
                          <a:effectLst/>
                        </a:rPr>
                        <a:t> </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107315" marR="0">
                        <a:lnSpc>
                          <a:spcPts val="950"/>
                        </a:lnSpc>
                        <a:spcBef>
                          <a:spcPts val="0"/>
                        </a:spcBef>
                        <a:spcAft>
                          <a:spcPts val="0"/>
                        </a:spcAft>
                      </a:pPr>
                      <a:r>
                        <a:rPr lang="en-US" sz="500">
                          <a:effectLst/>
                        </a:rPr>
                        <a:t>factor 2</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extLst>
                  <a:ext uri="{0D108BD9-81ED-4DB2-BD59-A6C34878D82A}">
                    <a16:rowId xmlns:a16="http://schemas.microsoft.com/office/drawing/2014/main" val="4087380421"/>
                  </a:ext>
                </a:extLst>
              </a:tr>
              <a:tr h="82482">
                <a:tc>
                  <a:txBody>
                    <a:bodyPr/>
                    <a:lstStyle/>
                    <a:p>
                      <a:pPr marL="0" marR="0">
                        <a:spcBef>
                          <a:spcPts val="0"/>
                        </a:spcBef>
                        <a:spcAft>
                          <a:spcPts val="0"/>
                        </a:spcAft>
                      </a:pPr>
                      <a:r>
                        <a:rPr lang="en-US" sz="400">
                          <a:effectLst/>
                        </a:rPr>
                        <a:t> </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400">
                          <a:effectLst/>
                        </a:rPr>
                        <a:t> </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107315" marR="0">
                        <a:lnSpc>
                          <a:spcPts val="950"/>
                        </a:lnSpc>
                        <a:spcBef>
                          <a:spcPts val="0"/>
                        </a:spcBef>
                        <a:spcAft>
                          <a:spcPts val="0"/>
                        </a:spcAft>
                      </a:pPr>
                      <a:r>
                        <a:rPr lang="en-US" sz="500">
                          <a:effectLst/>
                        </a:rPr>
                        <a:t>Antioxidant</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extLst>
                  <a:ext uri="{0D108BD9-81ED-4DB2-BD59-A6C34878D82A}">
                    <a16:rowId xmlns:a16="http://schemas.microsoft.com/office/drawing/2014/main" val="4183850675"/>
                  </a:ext>
                </a:extLst>
              </a:tr>
              <a:tr h="89355">
                <a:tc>
                  <a:txBody>
                    <a:bodyPr/>
                    <a:lstStyle/>
                    <a:p>
                      <a:pPr marL="0" marR="0">
                        <a:spcBef>
                          <a:spcPts val="0"/>
                        </a:spcBef>
                        <a:spcAft>
                          <a:spcPts val="0"/>
                        </a:spcAft>
                      </a:pPr>
                      <a:r>
                        <a:rPr lang="en-US" sz="500">
                          <a:effectLst/>
                        </a:rPr>
                        <a:t> </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500">
                          <a:effectLst/>
                        </a:rPr>
                        <a:t> </a:t>
                      </a:r>
                      <a:endParaRPr lang="en-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107315" marR="0">
                        <a:lnSpc>
                          <a:spcPts val="1055"/>
                        </a:lnSpc>
                        <a:spcBef>
                          <a:spcPts val="0"/>
                        </a:spcBef>
                        <a:spcAft>
                          <a:spcPts val="0"/>
                        </a:spcAft>
                      </a:pPr>
                      <a:r>
                        <a:rPr lang="en-US" sz="500" dirty="0">
                          <a:effectLst/>
                        </a:rPr>
                        <a:t>Anti-inflammatory</a:t>
                      </a:r>
                      <a:endParaRPr lang="en-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extLst>
                  <a:ext uri="{0D108BD9-81ED-4DB2-BD59-A6C34878D82A}">
                    <a16:rowId xmlns:a16="http://schemas.microsoft.com/office/drawing/2014/main" val="4075596315"/>
                  </a:ext>
                </a:extLst>
              </a:tr>
            </a:tbl>
          </a:graphicData>
        </a:graphic>
      </p:graphicFrame>
    </p:spTree>
    <p:extLst>
      <p:ext uri="{BB962C8B-B14F-4D97-AF65-F5344CB8AC3E}">
        <p14:creationId xmlns:p14="http://schemas.microsoft.com/office/powerpoint/2010/main" val="377547755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2.jpeg">
            <a:extLst>
              <a:ext uri="{FF2B5EF4-FFF2-40B4-BE49-F238E27FC236}">
                <a16:creationId xmlns:a16="http://schemas.microsoft.com/office/drawing/2014/main" id="{7A33EB55-495C-41F6-974B-C632E1151F70}"/>
              </a:ext>
            </a:extLst>
          </p:cNvPr>
          <p:cNvPicPr/>
          <p:nvPr/>
        </p:nvPicPr>
        <p:blipFill>
          <a:blip r:embed="rId2" cstate="print"/>
          <a:stretch>
            <a:fillRect/>
          </a:stretch>
        </p:blipFill>
        <p:spPr>
          <a:xfrm>
            <a:off x="838200" y="609600"/>
            <a:ext cx="7848600" cy="5257799"/>
          </a:xfrm>
          <a:prstGeom prst="rect">
            <a:avLst/>
          </a:prstGeom>
        </p:spPr>
      </p:pic>
    </p:spTree>
    <p:extLst>
      <p:ext uri="{BB962C8B-B14F-4D97-AF65-F5344CB8AC3E}">
        <p14:creationId xmlns:p14="http://schemas.microsoft.com/office/powerpoint/2010/main" val="164150976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endParaRPr lang="en-US" sz="7200" b="1" dirty="0"/>
          </a:p>
          <a:p>
            <a:pPr>
              <a:buNone/>
            </a:pPr>
            <a:endParaRPr lang="en-US" sz="7200" b="1" dirty="0"/>
          </a:p>
          <a:p>
            <a:pPr>
              <a:buNone/>
            </a:pPr>
            <a:r>
              <a:rPr lang="en-US" sz="7200" b="1" dirty="0"/>
              <a:t>    THANK YOU</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7630</Words>
  <Application>Microsoft Office PowerPoint</Application>
  <PresentationFormat>On-screen Show (4:3)</PresentationFormat>
  <Paragraphs>1314</Paragraphs>
  <Slides>93</Slides>
  <Notes>6</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93</vt:i4>
      </vt:variant>
    </vt:vector>
  </HeadingPairs>
  <TitlesOfParts>
    <vt:vector size="109" baseType="lpstr">
      <vt:lpstr>MS UI Gothic</vt:lpstr>
      <vt:lpstr>Aldhabi</vt:lpstr>
      <vt:lpstr>Arial</vt:lpstr>
      <vt:lpstr>Arial Black</vt:lpstr>
      <vt:lpstr>Book Antiqua</vt:lpstr>
      <vt:lpstr>Calibri</vt:lpstr>
      <vt:lpstr>Cambria Math</vt:lpstr>
      <vt:lpstr>Lucida Sans Unicode</vt:lpstr>
      <vt:lpstr>Symbol</vt:lpstr>
      <vt:lpstr>Tahoma</vt:lpstr>
      <vt:lpstr>Times New Roman</vt:lpstr>
      <vt:lpstr>Verdana</vt:lpstr>
      <vt:lpstr>Wingdings</vt:lpstr>
      <vt:lpstr>Wingdings 2</vt:lpstr>
      <vt:lpstr>Wingdings 3</vt:lpstr>
      <vt:lpstr>Concourse</vt:lpstr>
      <vt:lpstr>Metabolic Syndrome</vt:lpstr>
      <vt:lpstr>     Alternative names for Metabolic syndrome </vt:lpstr>
      <vt:lpstr>       Metabolic Syndrome</vt:lpstr>
      <vt:lpstr>Definition</vt:lpstr>
      <vt:lpstr>           Signs and Symptoms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Digonosis Criteria</vt:lpstr>
      <vt:lpstr>PowerPoint Presentation</vt:lpstr>
      <vt:lpstr>Markers of Metabolic Syndrome</vt:lpstr>
      <vt:lpstr>PowerPoint Presentation</vt:lpstr>
      <vt:lpstr>PowerPoint Presentation</vt:lpstr>
      <vt:lpstr>PowerPoint Presentation</vt:lpstr>
      <vt:lpstr>     Risk Factors</vt:lpstr>
      <vt:lpstr>PowerPoint Presentation</vt:lpstr>
      <vt:lpstr>       Prevalence</vt:lpstr>
      <vt:lpstr>PowerPoint Presentation</vt:lpstr>
      <vt:lpstr>PowerPoint Presentation</vt:lpstr>
      <vt:lpstr>            Models for Metabolic syndrome  </vt:lpstr>
      <vt:lpstr>PowerPoint Presentation</vt:lpstr>
      <vt:lpstr>PowerPoint Presentation</vt:lpstr>
      <vt:lpstr>PowerPoint Presentation</vt:lpstr>
      <vt:lpstr>PowerPoint Presentation</vt:lpstr>
      <vt:lpstr>PROS </vt:lpstr>
      <vt:lpstr>Genetic Models</vt:lpstr>
      <vt:lpstr>PowerPoint Presentation</vt:lpstr>
      <vt:lpstr>pros</vt:lpstr>
      <vt:lpstr>         Chemical induced MetS </vt:lpstr>
      <vt:lpstr>Antipsychotic induced MetS</vt:lpstr>
      <vt:lpstr>Alloxan and streptozotocin induced MetS</vt:lpstr>
      <vt:lpstr>PROS</vt:lpstr>
      <vt:lpstr>Treatment of Metabolic Syndrome</vt:lpstr>
      <vt:lpstr>PowerPoint Presentation</vt:lpstr>
      <vt:lpstr>   Pharmacological therapy</vt:lpstr>
      <vt:lpstr>PowerPoint Presentation</vt:lpstr>
      <vt:lpstr>Bariatric surgery</vt:lpstr>
      <vt:lpstr>Treatment of Dyslipidemia</vt:lpstr>
      <vt:lpstr>PowerPoint Presentation</vt:lpstr>
      <vt:lpstr>PowerPoint Presentation</vt:lpstr>
      <vt:lpstr> Treatment of Hypertension   </vt:lpstr>
      <vt:lpstr>PowerPoint Presentation</vt:lpstr>
      <vt:lpstr>Treatment of Type 1 diabetes </vt:lpstr>
      <vt:lpstr>Treatment of Type 2 Diabetes</vt:lpstr>
      <vt:lpstr>NOVEL TARGETS AND FUTURE PROSPECTS</vt:lpstr>
      <vt:lpstr>PowerPoint Presentation</vt:lpstr>
      <vt:lpstr>PowerPoint Presentation</vt:lpstr>
      <vt:lpstr>PowerPoint Presentation</vt:lpstr>
      <vt:lpstr>Insulin receptor intracellular pathways</vt:lpstr>
      <vt:lpstr>GHRELIN</vt:lpstr>
      <vt:lpstr>PowerPoint Presentation</vt:lpstr>
      <vt:lpstr>LEPTIN</vt:lpstr>
      <vt:lpstr>ADIPONECTIN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Novel Targets to treat OBESITY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PHYTOCONSTITUUENNTS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Metabolic Syndrome</dc:title>
  <dc:creator>united computer</dc:creator>
  <cp:lastModifiedBy>USMAN SABIR </cp:lastModifiedBy>
  <cp:revision>161</cp:revision>
  <dcterms:created xsi:type="dcterms:W3CDTF">2019-11-04T16:57:59Z</dcterms:created>
  <dcterms:modified xsi:type="dcterms:W3CDTF">2020-02-09T20:03:56Z</dcterms:modified>
</cp:coreProperties>
</file>