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notesSlides/_rels/notesSlide1.xml.rels" ContentType="application/vnd.openxmlformats-package.relationships+xml"/>
  <Override PartName="/ppt/notesSlides/notesSlide1.xml" ContentType="application/vnd.openxmlformats-officedocument.presentationml.notesSlide+xml"/>
  <Override PartName="/ppt/slides/_rels/slide42.xml.rels" ContentType="application/vnd.openxmlformats-package.relationships+xml"/>
  <Override PartName="/ppt/slides/_rels/slide41.xml.rels" ContentType="application/vnd.openxmlformats-package.relationships+xml"/>
  <Override PartName="/ppt/slides/_rels/slide40.xml.rels" ContentType="application/vnd.openxmlformats-package.relationships+xml"/>
  <Override PartName="/ppt/slides/_rels/slide39.xml.rels" ContentType="application/vnd.openxmlformats-package.relationships+xml"/>
  <Override PartName="/ppt/slides/_rels/slide38.xml.rels" ContentType="application/vnd.openxmlformats-package.relationships+xml"/>
  <Override PartName="/ppt/slides/_rels/slide37.xml.rels" ContentType="application/vnd.openxmlformats-package.relationships+xml"/>
  <Override PartName="/ppt/slides/_rels/slide36.xml.rels" ContentType="application/vnd.openxmlformats-package.relationships+xml"/>
  <Override PartName="/ppt/slides/_rels/slide35.xml.rels" ContentType="application/vnd.openxmlformats-package.relationships+xml"/>
  <Override PartName="/ppt/slides/_rels/slide34.xml.rels" ContentType="application/vnd.openxmlformats-package.relationships+xml"/>
  <Override PartName="/ppt/slides/_rels/slide33.xml.rels" ContentType="application/vnd.openxmlformats-package.relationships+xml"/>
  <Override PartName="/ppt/slides/_rels/slide30.xml.rels" ContentType="application/vnd.openxmlformats-package.relationships+xml"/>
  <Override PartName="/ppt/slides/_rels/slide26.xml.rels" ContentType="application/vnd.openxmlformats-package.relationships+xml"/>
  <Override PartName="/ppt/slides/_rels/slide10.xml.rels" ContentType="application/vnd.openxmlformats-package.relationships+xml"/>
  <Override PartName="/ppt/slides/_rels/slide17.xml.rels" ContentType="application/vnd.openxmlformats-package.relationships+xml"/>
  <Override PartName="/ppt/slides/_rels/slide9.xml.rels" ContentType="application/vnd.openxmlformats-package.relationships+xml"/>
  <Override PartName="/ppt/slides/_rels/slide24.xml.rels" ContentType="application/vnd.openxmlformats-package.relationships+xml"/>
  <Override PartName="/ppt/slides/_rels/slide2.xml.rels" ContentType="application/vnd.openxmlformats-package.relationships+xml"/>
  <Override PartName="/ppt/slides/_rels/slide8.xml.rels" ContentType="application/vnd.openxmlformats-package.relationships+xml"/>
  <Override PartName="/ppt/slides/_rels/slide23.xml.rels" ContentType="application/vnd.openxmlformats-package.relationships+xml"/>
  <Override PartName="/ppt/slides/_rels/slide1.xml.rels" ContentType="application/vnd.openxmlformats-package.relationships+xml"/>
  <Override PartName="/ppt/slides/_rels/slide29.xml.rels" ContentType="application/vnd.openxmlformats-package.relationships+xml"/>
  <Override PartName="/ppt/slides/_rels/slide7.xml.rels" ContentType="application/vnd.openxmlformats-package.relationships+xml"/>
  <Override PartName="/ppt/slides/_rels/slide28.xml.rels" ContentType="application/vnd.openxmlformats-package.relationships+xml"/>
  <Override PartName="/ppt/slides/_rels/slide6.xml.rels" ContentType="application/vnd.openxmlformats-package.relationships+xml"/>
  <Override PartName="/ppt/slides/_rels/slide25.xml.rels" ContentType="application/vnd.openxmlformats-package.relationships+xml"/>
  <Override PartName="/ppt/slides/_rels/slide3.xml.rels" ContentType="application/vnd.openxmlformats-package.relationships+xml"/>
  <Override PartName="/ppt/slides/_rels/slide11.xml.rels" ContentType="application/vnd.openxmlformats-package.relationships+xml"/>
  <Override PartName="/ppt/slides/_rels/slide18.xml.rels" ContentType="application/vnd.openxmlformats-package.relationships+xml"/>
  <Override PartName="/ppt/slides/_rels/slide4.xml.rels" ContentType="application/vnd.openxmlformats-package.relationships+xml"/>
  <Override PartName="/ppt/slides/_rels/slide12.xml.rels" ContentType="application/vnd.openxmlformats-package.relationships+xml"/>
  <Override PartName="/ppt/slides/_rels/slide19.xml.rels" ContentType="application/vnd.openxmlformats-package.relationships+xml"/>
  <Override PartName="/ppt/slides/_rels/slide27.xml.rels" ContentType="application/vnd.openxmlformats-package.relationships+xml"/>
  <Override PartName="/ppt/slides/_rels/slide5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22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31.xml.rels" ContentType="application/vnd.openxmlformats-package.relationships+xml"/>
  <Override PartName="/ppt/slides/_rels/slide20.xml.rels" ContentType="application/vnd.openxmlformats-package.relationships+xml"/>
  <Override PartName="/ppt/slides/_rels/slide32.xml.rels" ContentType="application/vnd.openxmlformats-package.relationships+xml"/>
  <Override PartName="/ppt/slides/_rels/slide21.xml.rels" ContentType="application/vnd.openxmlformats-package.relationships+xml"/>
  <Override PartName="/ppt/slides/slide42.xml" ContentType="application/vnd.openxmlformats-officedocument.presentationml.slide+xml"/>
  <Override PartName="/ppt/slides/slide41.xml" ContentType="application/vnd.openxmlformats-officedocument.presentationml.slide+xml"/>
  <Override PartName="/ppt/slides/slide40.xml" ContentType="application/vnd.openxmlformats-officedocument.presentationml.slide+xml"/>
  <Override PartName="/ppt/slides/slide39.xml" ContentType="application/vnd.openxmlformats-officedocument.presentationml.slide+xml"/>
  <Override PartName="/ppt/slides/slide38.xml" ContentType="application/vnd.openxmlformats-officedocument.presentationml.slide+xml"/>
  <Override PartName="/ppt/slides/slide37.xml" ContentType="application/vnd.openxmlformats-officedocument.presentationml.slide+xml"/>
  <Override PartName="/ppt/slides/slide36.xml" ContentType="application/vnd.openxmlformats-officedocument.presentationml.slide+xml"/>
  <Override PartName="/ppt/slides/slide35.xml" ContentType="application/vnd.openxmlformats-officedocument.presentationml.slide+xml"/>
  <Override PartName="/ppt/slides/slide34.xml" ContentType="application/vnd.openxmlformats-officedocument.presentationml.slide+xml"/>
  <Override PartName="/ppt/slides/slide33.xml" ContentType="application/vnd.openxmlformats-officedocument.presentationml.slide+xml"/>
  <Override PartName="/ppt/slides/slide32.xml" ContentType="application/vnd.openxmlformats-officedocument.presentationml.slide+xml"/>
  <Override PartName="/ppt/slides/slide31.xml" ContentType="application/vnd.openxmlformats-officedocument.presentationml.slide+xml"/>
  <Override PartName="/ppt/slides/slide30.xml" ContentType="application/vnd.openxmlformats-officedocument.presentationml.slide+xml"/>
  <Override PartName="/ppt/slides/slide22.xml" ContentType="application/vnd.openxmlformats-officedocument.presentationml.slide+xml"/>
  <Override PartName="/ppt/slides/slide29.xml" ContentType="application/vnd.openxmlformats-officedocument.presentationml.slide+xml"/>
  <Override PartName="/ppt/slides/slide7.xml" ContentType="application/vnd.openxmlformats-officedocument.presentationml.slide+xml"/>
  <Override PartName="/ppt/slides/slide21.xml" ContentType="application/vnd.openxmlformats-officedocument.presentationml.slide+xml"/>
  <Override PartName="/ppt/slides/slide28.xml" ContentType="application/vnd.openxmlformats-officedocument.presentationml.slide+xml"/>
  <Override PartName="/ppt/slides/slide6.xml" ContentType="application/vnd.openxmlformats-officedocument.presentationml.slide+xml"/>
  <Override PartName="/ppt/slides/slide20.xml" ContentType="application/vnd.openxmlformats-officedocument.presentationml.slide+xml"/>
  <Override PartName="/ppt/slides/slide27.xml" ContentType="application/vnd.openxmlformats-officedocument.presentationml.slide+xml"/>
  <Override PartName="/ppt/slides/slide5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23.xml" ContentType="application/vnd.openxmlformats-officedocument.presentationml.slide+xml"/>
  <Override PartName="/ppt/slides/slide1.xml" ContentType="application/vnd.openxmlformats-officedocument.presentationml.slide+xml"/>
  <Override PartName="/ppt/slides/slide19.xml" ContentType="application/vnd.openxmlformats-officedocument.presentationml.slide+xml"/>
  <Override PartName="/ppt/slides/slide24.xml" ContentType="application/vnd.openxmlformats-officedocument.presentationml.slide+xml"/>
  <Override PartName="/ppt/slides/slide2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26.xml" ContentType="application/vnd.openxmlformats-officedocument.presentationml.slide+xml"/>
  <Override PartName="/ppt/slides/slide4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_rels/presentation.xml.rels" ContentType="application/vnd.openxmlformats-package.relationships+xml"/>
  <Override PartName="/ppt/media/image8.wmf" ContentType="image/x-wmf"/>
  <Override PartName="/ppt/media/image7.png" ContentType="image/png"/>
  <Override PartName="/ppt/media/image6.png" ContentType="image/png"/>
  <Override PartName="/ppt/media/image5.png" ContentType="image/png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slideMasters/slideMaster3.xml" ContentType="application/vnd.openxmlformats-officedocument.presentationml.slideMaster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theme/theme4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_rels/slideLayout36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1.xml.rels" ContentType="application/vnd.openxmlformats-package.relationships+xml"/>
  <Override PartName="/ppt/slideLayouts/slideLayout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</p:sldIdLst>
  <p:sldSz cx="12192000" cy="6858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Relationship Id="rId46" Type="http://schemas.openxmlformats.org/officeDocument/2006/relationships/slide" Target="slides/slide41.xml"/><Relationship Id="rId47" Type="http://schemas.openxmlformats.org/officeDocument/2006/relationships/slide" Target="slides/slide42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4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/>
          <a:p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notes format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pPr algn="r"/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14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 </a:t>
            </a:r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15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pPr algn="r"/>
            <a:fld id="{CD4D004E-3D79-42AF-93F5-E3E93C14ECD7}" type="slidenum"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1</a:t>
            </a:fld>
            <a:endParaRPr b="0" lang="en-U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PlaceHolder 1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320" cy="3599280"/>
          </a:xfrm>
          <a:prstGeom prst="rect">
            <a:avLst/>
          </a:prstGeom>
        </p:spPr>
        <p:txBody>
          <a:bodyPr lIns="0" rIns="0" tIns="0" bIns="0"/>
          <a:p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5" name="CustomShape 2"/>
          <p:cNvSpPr/>
          <p:nvPr/>
        </p:nvSpPr>
        <p:spPr>
          <a:xfrm>
            <a:off x="3884760" y="8685360"/>
            <a:ext cx="2970720" cy="457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 algn="r">
              <a:lnSpc>
                <a:spcPct val="100000"/>
              </a:lnSpc>
            </a:pPr>
            <a:fld id="{C5778FE2-8459-4DE6-AB83-0F9C99F20D37}" type="slidenum">
              <a:rPr b="0" lang="en-US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1</a:t>
            </a:fld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5.png"/><Relationship Id="rId3" Type="http://schemas.openxmlformats.org/officeDocument/2006/relationships/image" Target="../media/image6.png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5" name="" descr=""/>
          <p:cNvPicPr/>
          <p:nvPr/>
        </p:nvPicPr>
        <p:blipFill>
          <a:blip r:embed="rId2"/>
          <a:stretch/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36" name="" descr=""/>
          <p:cNvPicPr/>
          <p:nvPr/>
        </p:nvPicPr>
        <p:blipFill>
          <a:blip r:embed="rId3"/>
          <a:stretch/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72" name="" descr=""/>
          <p:cNvPicPr/>
          <p:nvPr/>
        </p:nvPicPr>
        <p:blipFill>
          <a:blip r:embed="rId2"/>
          <a:stretch/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73" name="" descr=""/>
          <p:cNvPicPr/>
          <p:nvPr/>
        </p:nvPicPr>
        <p:blipFill>
          <a:blip r:embed="rId3"/>
          <a:stretch/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9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3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4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5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8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09" name="" descr=""/>
          <p:cNvPicPr/>
          <p:nvPr/>
        </p:nvPicPr>
        <p:blipFill>
          <a:blip r:embed="rId2"/>
          <a:stretch/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110" name="" descr=""/>
          <p:cNvPicPr/>
          <p:nvPr/>
        </p:nvPicPr>
        <p:blipFill>
          <a:blip r:embed="rId3"/>
          <a:stretch/>
        </p:blipFill>
        <p:spPr>
          <a:xfrm>
            <a:off x="360288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0" y="3918600"/>
            <a:ext cx="608760" cy="978840"/>
          </a:xfrm>
          <a:prstGeom prst="rect">
            <a:avLst/>
          </a:prstGeom>
          <a:solidFill>
            <a:srgbClr val="ef2929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PlaceHolder 2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CustomShape 1"/>
          <p:cNvSpPr/>
          <p:nvPr/>
        </p:nvSpPr>
        <p:spPr>
          <a:xfrm>
            <a:off x="0" y="3918600"/>
            <a:ext cx="608760" cy="978840"/>
          </a:xfrm>
          <a:prstGeom prst="rect">
            <a:avLst/>
          </a:prstGeom>
          <a:solidFill>
            <a:srgbClr val="ef2929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8" name="PlaceHolder 2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</a:t>
            </a:r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to edit </a:t>
            </a:r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the </a:t>
            </a:r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title </a:t>
            </a:r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text </a:t>
            </a:r>
            <a:r>
              <a:rPr b="0"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format</a:t>
            </a:r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CustomShape 1"/>
          <p:cNvSpPr/>
          <p:nvPr/>
        </p:nvSpPr>
        <p:spPr>
          <a:xfrm>
            <a:off x="0" y="3918600"/>
            <a:ext cx="608760" cy="978840"/>
          </a:xfrm>
          <a:prstGeom prst="rect">
            <a:avLst/>
          </a:prstGeom>
          <a:solidFill>
            <a:srgbClr val="ef2929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5" name="PlaceHolder 2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outline text format</a:t>
            </a:r>
            <a:endParaRPr b="0" lang="en-U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Outline Level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Third Outline Level</a:t>
            </a:r>
            <a:endParaRPr b="0" lang="en-U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Fourth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3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9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9.xml"/>
</Relationships>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9.xml"/>
</Relationships>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0.xml.rels><?xml version="1.0" encoding="UTF-8"?>
<Relationships xmlns="http://schemas.openxmlformats.org/package/2006/relationships"><Relationship Id="rId1" Type="http://schemas.openxmlformats.org/officeDocument/2006/relationships/image" Target="../media/image8.wmf"/><Relationship Id="rId2" Type="http://schemas.openxmlformats.org/officeDocument/2006/relationships/slideLayout" Target="../slideLayouts/slideLayout29.xml"/>
</Relationships>
</file>

<file path=ppt/slides/_rels/slide4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CustomShape 1"/>
          <p:cNvSpPr/>
          <p:nvPr/>
        </p:nvSpPr>
        <p:spPr>
          <a:xfrm>
            <a:off x="1097280" y="758880"/>
            <a:ext cx="10057320" cy="3565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>
              <a:lnSpc>
                <a:spcPct val="85000"/>
              </a:lnSpc>
            </a:pPr>
            <a:r>
              <a:rPr b="0" lang="en-US" sz="8000" spc="-43" strike="noStrike">
                <a:solidFill>
                  <a:srgbClr val="262626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Genetic Algorithms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7" name="CustomShape 2"/>
          <p:cNvSpPr/>
          <p:nvPr/>
        </p:nvSpPr>
        <p:spPr>
          <a:xfrm>
            <a:off x="3686040" y="6459840"/>
            <a:ext cx="482184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en-US" sz="900" spc="-1" strike="noStrike" cap="all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Advanced Algorithm Analysis - Fall 2016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8" name="CustomShape 3"/>
          <p:cNvSpPr/>
          <p:nvPr/>
        </p:nvSpPr>
        <p:spPr>
          <a:xfrm>
            <a:off x="9900360" y="6459840"/>
            <a:ext cx="131112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r">
              <a:lnSpc>
                <a:spcPct val="100000"/>
              </a:lnSpc>
            </a:pPr>
            <a:fld id="{9E0BEE9D-1656-4F4D-A5F5-3AA05A42C3E4}" type="slidenum">
              <a:rPr b="0" lang="en-US" sz="105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1</a:t>
            </a:fld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9" name="CustomShape 4"/>
          <p:cNvSpPr/>
          <p:nvPr/>
        </p:nvSpPr>
        <p:spPr>
          <a:xfrm>
            <a:off x="10218960" y="4343400"/>
            <a:ext cx="408960" cy="424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20" name="CustomShape 5"/>
          <p:cNvSpPr/>
          <p:nvPr/>
        </p:nvSpPr>
        <p:spPr>
          <a:xfrm>
            <a:off x="1236240" y="4456080"/>
            <a:ext cx="6605640" cy="973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US" sz="4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ndalus"/>
                <a:ea typeface="DejaVu Sans"/>
              </a:rPr>
              <a:t>Aqsa Zahoor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1" name="CustomShape 6"/>
          <p:cNvSpPr/>
          <p:nvPr/>
        </p:nvSpPr>
        <p:spPr>
          <a:xfrm>
            <a:off x="7333920" y="4025520"/>
            <a:ext cx="1608840" cy="698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US" sz="2000" spc="-1" strike="noStrike">
                <a:solidFill>
                  <a:srgbClr val="0070c0"/>
                </a:solidFill>
                <a:uFill>
                  <a:solidFill>
                    <a:srgbClr val="ffffff"/>
                  </a:solidFill>
                </a:uFill>
                <a:latin typeface="Andalus"/>
                <a:ea typeface="DejaVu Sans"/>
              </a:rPr>
              <a:t>Lecture 3 &amp; 4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CustomShape 1"/>
          <p:cNvSpPr/>
          <p:nvPr/>
        </p:nvSpPr>
        <p:spPr>
          <a:xfrm>
            <a:off x="1097280" y="286560"/>
            <a:ext cx="10057320" cy="1449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>
              <a:lnSpc>
                <a:spcPct val="85000"/>
              </a:lnSpc>
            </a:pPr>
            <a:r>
              <a:rPr b="0" lang="en-US" sz="4800" spc="-43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Genetic Algorithm Representation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3" name="CustomShape 2"/>
          <p:cNvSpPr/>
          <p:nvPr/>
        </p:nvSpPr>
        <p:spPr>
          <a:xfrm>
            <a:off x="1097280" y="1845720"/>
            <a:ext cx="10057320" cy="402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45000" bIns="45000"/>
          <a:p>
            <a:pPr marL="91440" indent="-90360" algn="just">
              <a:lnSpc>
                <a:spcPct val="100000"/>
              </a:lnSpc>
              <a:buClr>
                <a:srgbClr val="d34817"/>
              </a:buClr>
              <a:buFont typeface="Calibri"/>
              <a:buChar char=" "/>
            </a:pPr>
            <a:r>
              <a:rPr b="1" i="1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Gene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: A basic unit, which represents one characteristic of the individual. The value of each gene is called an </a:t>
            </a:r>
            <a:r>
              <a:rPr b="0" i="1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allele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360" algn="just">
              <a:lnSpc>
                <a:spcPct val="100000"/>
              </a:lnSpc>
              <a:buClr>
                <a:srgbClr val="d34817"/>
              </a:buClr>
              <a:buFont typeface="Calibri"/>
              <a:buChar char=" "/>
            </a:pPr>
            <a:r>
              <a:rPr b="1" i="1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Chromosome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: A string of genes; it represents an individual i.e.  a possible solution of a problem. Each chromosome represents a point in the search space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360" algn="just">
              <a:lnSpc>
                <a:spcPct val="100000"/>
              </a:lnSpc>
              <a:buClr>
                <a:srgbClr val="d34817"/>
              </a:buClr>
              <a:buFont typeface="Calibri"/>
              <a:buChar char=" "/>
            </a:pPr>
            <a:r>
              <a:rPr b="1" i="1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Population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: A collection of chromosomes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360" algn="just">
              <a:lnSpc>
                <a:spcPct val="100000"/>
              </a:lnSpc>
              <a:buClr>
                <a:srgbClr val="d34817"/>
              </a:buClr>
              <a:buFont typeface="Calibri"/>
              <a:buChar char=" 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An appropriate chromosome representation is important for the efficiency and complexity of the GA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4" name="CustomShape 3"/>
          <p:cNvSpPr/>
          <p:nvPr/>
        </p:nvSpPr>
        <p:spPr>
          <a:xfrm>
            <a:off x="3686040" y="6459840"/>
            <a:ext cx="482184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en-US" sz="900" spc="-1" strike="noStrike" cap="all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Advanced Algorithm Analysis - Fall 2016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5" name="CustomShape 4"/>
          <p:cNvSpPr/>
          <p:nvPr/>
        </p:nvSpPr>
        <p:spPr>
          <a:xfrm>
            <a:off x="9900360" y="6459840"/>
            <a:ext cx="131112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r">
              <a:lnSpc>
                <a:spcPct val="100000"/>
              </a:lnSpc>
            </a:pPr>
            <a:fld id="{C30CFDF4-2C59-4646-B392-D6CF1B466883}" type="slidenum">
              <a:rPr b="0" lang="en-US" sz="105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1</a:t>
            </a:fld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9" dur="indefinite" restart="never" nodeType="tmRoot">
          <p:childTnLst>
            <p:seq>
              <p:cTn id="2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CustomShape 1"/>
          <p:cNvSpPr/>
          <p:nvPr/>
        </p:nvSpPr>
        <p:spPr>
          <a:xfrm>
            <a:off x="1097280" y="286560"/>
            <a:ext cx="10057320" cy="1449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>
              <a:lnSpc>
                <a:spcPct val="85000"/>
              </a:lnSpc>
            </a:pPr>
            <a:r>
              <a:rPr b="0" lang="en-US" sz="4800" spc="-43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GA: Population Size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7" name="CustomShape 2"/>
          <p:cNvSpPr/>
          <p:nvPr/>
        </p:nvSpPr>
        <p:spPr>
          <a:xfrm>
            <a:off x="1097280" y="1845720"/>
            <a:ext cx="10057320" cy="402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45000" bIns="45000"/>
          <a:p>
            <a:pPr marL="91440" indent="-90360" algn="just">
              <a:lnSpc>
                <a:spcPct val="100000"/>
              </a:lnSpc>
              <a:buClr>
                <a:srgbClr val="d34817"/>
              </a:buClr>
              <a:buFont typeface="Calibri"/>
              <a:buChar char=" 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Number of individuals present and competing in an iteration (generation)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360" algn="just">
              <a:lnSpc>
                <a:spcPct val="100000"/>
              </a:lnSpc>
              <a:buClr>
                <a:srgbClr val="d34817"/>
              </a:buClr>
              <a:buFont typeface="Calibri"/>
              <a:buChar char=" 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If the population size is too large, the processing time is high and the GA tends to take longer to converge upon a solution (because less fit members have to be selected to make up the required population)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360" algn="just">
              <a:lnSpc>
                <a:spcPct val="100000"/>
              </a:lnSpc>
              <a:buClr>
                <a:srgbClr val="d34817"/>
              </a:buClr>
              <a:buFont typeface="Calibri"/>
              <a:buChar char=" 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If the population size is too small, the GA is in danger of premature convergence upon a sub-optimal solution (all chromosomes will soon have identical traits). This is primarily because there may not be enough diversity in the population to allow the GA to escape local optima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8" name="CustomShape 3"/>
          <p:cNvSpPr/>
          <p:nvPr/>
        </p:nvSpPr>
        <p:spPr>
          <a:xfrm>
            <a:off x="3686040" y="6459840"/>
            <a:ext cx="482184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en-US" sz="900" spc="-1" strike="noStrike" cap="all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Advanced Algorithm Analysis - Fall 2016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9" name="CustomShape 4"/>
          <p:cNvSpPr/>
          <p:nvPr/>
        </p:nvSpPr>
        <p:spPr>
          <a:xfrm>
            <a:off x="9900360" y="6459840"/>
            <a:ext cx="131112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r">
              <a:lnSpc>
                <a:spcPct val="100000"/>
              </a:lnSpc>
            </a:pPr>
            <a:fld id="{F19D7E5E-E76D-4631-898D-4DB525E9CEBC}" type="slidenum">
              <a:rPr b="0" lang="en-US" sz="105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1</a:t>
            </a:fld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21" dur="indefinite" restart="never" nodeType="tmRoot">
          <p:childTnLst>
            <p:seq>
              <p:cTn id="2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CustomShape 1"/>
          <p:cNvSpPr/>
          <p:nvPr/>
        </p:nvSpPr>
        <p:spPr>
          <a:xfrm>
            <a:off x="1097280" y="286560"/>
            <a:ext cx="10057320" cy="1449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>
              <a:lnSpc>
                <a:spcPct val="85000"/>
              </a:lnSpc>
            </a:pPr>
            <a:r>
              <a:rPr b="0" lang="en-US" sz="4800" spc="-43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GA: Difference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1" name="CustomShape 2"/>
          <p:cNvSpPr/>
          <p:nvPr/>
        </p:nvSpPr>
        <p:spPr>
          <a:xfrm>
            <a:off x="1097280" y="1845720"/>
            <a:ext cx="10057320" cy="402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45000" bIns="45000"/>
          <a:p>
            <a:pPr marL="91440" indent="-90360">
              <a:lnSpc>
                <a:spcPct val="90000"/>
              </a:lnSpc>
              <a:buClr>
                <a:srgbClr val="d34817"/>
              </a:buClr>
              <a:buFont typeface="Calibri"/>
              <a:buChar char=" "/>
            </a:pPr>
            <a:r>
              <a:rPr b="1" lang="en-US" sz="24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GAs differ from more normal optimization and search procedures in 4 ways: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360">
              <a:lnSpc>
                <a:spcPct val="90000"/>
              </a:lnSpc>
              <a:buClr>
                <a:srgbClr val="d34817"/>
              </a:buClr>
              <a:buFont typeface="Calibri"/>
              <a:buChar char=" 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GAs work with a coding of the parameter set, not the parameters themselves.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360">
              <a:lnSpc>
                <a:spcPct val="90000"/>
              </a:lnSpc>
              <a:buClr>
                <a:srgbClr val="d34817"/>
              </a:buClr>
              <a:buFont typeface="Calibri"/>
              <a:buChar char=" 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GAs search from a population of points, not a single point.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360">
              <a:lnSpc>
                <a:spcPct val="90000"/>
              </a:lnSpc>
              <a:buClr>
                <a:srgbClr val="d34817"/>
              </a:buClr>
              <a:buFont typeface="Calibri"/>
              <a:buChar char=" 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GAs use payoff (objective function) information, not derivatives or other auxiliary knowledge.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360">
              <a:lnSpc>
                <a:spcPct val="90000"/>
              </a:lnSpc>
              <a:buClr>
                <a:srgbClr val="d34817"/>
              </a:buClr>
              <a:buFont typeface="Calibri"/>
              <a:buChar char=" 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GAs use probabilistic transition rules, not deterministic rules.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2" name="CustomShape 3"/>
          <p:cNvSpPr/>
          <p:nvPr/>
        </p:nvSpPr>
        <p:spPr>
          <a:xfrm>
            <a:off x="3686040" y="6459840"/>
            <a:ext cx="482184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en-US" sz="900" spc="-1" strike="noStrike" cap="all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Advanced Algorithm Analysis - Fall 2016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3" name="CustomShape 4"/>
          <p:cNvSpPr/>
          <p:nvPr/>
        </p:nvSpPr>
        <p:spPr>
          <a:xfrm>
            <a:off x="9900360" y="6459840"/>
            <a:ext cx="131112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r">
              <a:lnSpc>
                <a:spcPct val="100000"/>
              </a:lnSpc>
            </a:pPr>
            <a:fld id="{BD7EB440-3F06-4EE2-95FA-A542036E98AE}" type="slidenum">
              <a:rPr b="0" lang="en-US" sz="105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1</a:t>
            </a:fld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23" dur="indefinite" restart="never" nodeType="tmRoot">
          <p:childTnLst>
            <p:seq>
              <p:cTn id="2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CustomShape 1"/>
          <p:cNvSpPr/>
          <p:nvPr/>
        </p:nvSpPr>
        <p:spPr>
          <a:xfrm>
            <a:off x="1097280" y="286560"/>
            <a:ext cx="10057320" cy="1449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>
              <a:lnSpc>
                <a:spcPct val="85000"/>
              </a:lnSpc>
            </a:pPr>
            <a:r>
              <a:rPr b="0" lang="en-US" sz="4800" spc="-43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GA: Stochastic Operators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5" name="CustomShape 2"/>
          <p:cNvSpPr/>
          <p:nvPr/>
        </p:nvSpPr>
        <p:spPr>
          <a:xfrm>
            <a:off x="1097280" y="1845720"/>
            <a:ext cx="10057320" cy="402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45000" bIns="45000"/>
          <a:p>
            <a:pPr marL="91440" indent="-90360">
              <a:lnSpc>
                <a:spcPct val="90000"/>
              </a:lnSpc>
              <a:buClr>
                <a:srgbClr val="d34817"/>
              </a:buClr>
              <a:buFont typeface="Calibri"/>
              <a:buChar char=" "/>
            </a:pPr>
            <a:r>
              <a:rPr b="1" i="1" lang="en-US" sz="24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Recombination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decomposes two distinct solutions and then randomly mixes their parts to form novel solutions. Also known as </a:t>
            </a:r>
            <a:r>
              <a:rPr b="1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Crossover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360">
              <a:lnSpc>
                <a:spcPct val="90000"/>
              </a:lnSpc>
              <a:buClr>
                <a:srgbClr val="d34817"/>
              </a:buClr>
              <a:buFont typeface="Calibri"/>
              <a:buChar char=" "/>
            </a:pPr>
            <a:r>
              <a:rPr b="1" i="1" lang="en-US" sz="24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Mutation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randomly perturbs a candidate solution.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6" name="CustomShape 3"/>
          <p:cNvSpPr/>
          <p:nvPr/>
        </p:nvSpPr>
        <p:spPr>
          <a:xfrm>
            <a:off x="3686040" y="6459840"/>
            <a:ext cx="482184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en-US" sz="900" spc="-1" strike="noStrike" cap="all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Advanced Algorithm Analysis - Fall 2016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7" name="CustomShape 4"/>
          <p:cNvSpPr/>
          <p:nvPr/>
        </p:nvSpPr>
        <p:spPr>
          <a:xfrm>
            <a:off x="9900360" y="6459840"/>
            <a:ext cx="131112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r">
              <a:lnSpc>
                <a:spcPct val="100000"/>
              </a:lnSpc>
            </a:pPr>
            <a:fld id="{DBDA78B9-49FD-44AF-8123-D29BAB0344AB}" type="slidenum">
              <a:rPr b="0" lang="en-US" sz="105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1</a:t>
            </a:fld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25" dur="indefinite" restart="never" nodeType="tmRoot">
          <p:childTnLst>
            <p:seq>
              <p:cTn id="2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CustomShape 1"/>
          <p:cNvSpPr/>
          <p:nvPr/>
        </p:nvSpPr>
        <p:spPr>
          <a:xfrm>
            <a:off x="1097280" y="286560"/>
            <a:ext cx="10057320" cy="1449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>
              <a:lnSpc>
                <a:spcPct val="85000"/>
              </a:lnSpc>
            </a:pPr>
            <a:r>
              <a:rPr b="0" lang="en-US" sz="4800" spc="-43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GA: Stochastic Operator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9" name="CustomShape 2"/>
          <p:cNvSpPr/>
          <p:nvPr/>
        </p:nvSpPr>
        <p:spPr>
          <a:xfrm>
            <a:off x="1097280" y="1845720"/>
            <a:ext cx="10057320" cy="402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45000" bIns="45000"/>
          <a:p>
            <a:pPr marL="91440" indent="-90360">
              <a:lnSpc>
                <a:spcPct val="90000"/>
              </a:lnSpc>
              <a:buClr>
                <a:srgbClr val="d34817"/>
              </a:buClr>
              <a:buFont typeface="Calibri"/>
              <a:buChar char=" "/>
            </a:pPr>
            <a:r>
              <a:rPr b="1" i="1" lang="en-US" sz="24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Selection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replicates the most successful solutions found in a population at a rate proportional to their relative quality. Also known as </a:t>
            </a:r>
            <a:r>
              <a:rPr b="1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Reproduction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360">
              <a:lnSpc>
                <a:spcPct val="90000"/>
              </a:lnSpc>
              <a:buClr>
                <a:srgbClr val="d34817"/>
              </a:buClr>
              <a:buFont typeface="Calibri"/>
              <a:buChar char=" 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Examples of selections schemes: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360">
              <a:lnSpc>
                <a:spcPct val="90000"/>
              </a:lnSpc>
              <a:buClr>
                <a:srgbClr val="d34817"/>
              </a:buClr>
              <a:buFont typeface="Calibri"/>
              <a:buChar char=" 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b="1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Roulette wheel selection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(probabilistic selection based on fitness).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360">
              <a:lnSpc>
                <a:spcPct val="90000"/>
              </a:lnSpc>
              <a:buClr>
                <a:srgbClr val="d34817"/>
              </a:buClr>
              <a:buFont typeface="Calibri"/>
              <a:buChar char=" 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b="1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Rank selection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(pick the best individual each time).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360">
              <a:lnSpc>
                <a:spcPct val="90000"/>
              </a:lnSpc>
              <a:buClr>
                <a:srgbClr val="d34817"/>
              </a:buClr>
              <a:buFont typeface="Calibri"/>
              <a:buChar char=" 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b="1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Tournament selection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(select K individuals, and  keep best for reproduction).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0" name="CustomShape 3"/>
          <p:cNvSpPr/>
          <p:nvPr/>
        </p:nvSpPr>
        <p:spPr>
          <a:xfrm>
            <a:off x="3686040" y="6459840"/>
            <a:ext cx="482184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en-US" sz="900" spc="-1" strike="noStrike" cap="all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Advanced Algorithm Analysis - Fall 2016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1" name="CustomShape 4"/>
          <p:cNvSpPr/>
          <p:nvPr/>
        </p:nvSpPr>
        <p:spPr>
          <a:xfrm>
            <a:off x="9900360" y="6459840"/>
            <a:ext cx="131112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r">
              <a:lnSpc>
                <a:spcPct val="100000"/>
              </a:lnSpc>
            </a:pPr>
            <a:fld id="{5DB393DB-8E2F-492D-8AD2-F443144B7097}" type="slidenum">
              <a:rPr b="0" lang="en-US" sz="105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1</a:t>
            </a:fld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27" dur="indefinite" restart="never" nodeType="tmRoot">
          <p:childTnLst>
            <p:seq>
              <p:cTn id="2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CustomShape 1"/>
          <p:cNvSpPr/>
          <p:nvPr/>
        </p:nvSpPr>
        <p:spPr>
          <a:xfrm>
            <a:off x="1097280" y="286560"/>
            <a:ext cx="10057320" cy="1449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>
              <a:lnSpc>
                <a:spcPct val="85000"/>
              </a:lnSpc>
            </a:pPr>
            <a:r>
              <a:rPr b="0" lang="en-US" sz="4800" spc="-43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Selection Operators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3" name="CustomShape 2"/>
          <p:cNvSpPr/>
          <p:nvPr/>
        </p:nvSpPr>
        <p:spPr>
          <a:xfrm>
            <a:off x="1097280" y="1845720"/>
            <a:ext cx="10057320" cy="402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45000" bIns="45000"/>
          <a:p>
            <a:pPr marL="91440" indent="-90360" algn="just">
              <a:lnSpc>
                <a:spcPct val="100000"/>
              </a:lnSpc>
              <a:buClr>
                <a:srgbClr val="d34817"/>
              </a:buClr>
              <a:buFont typeface="Calibri"/>
              <a:buChar char=" 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They are used to select parents from the current population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360" algn="just">
              <a:lnSpc>
                <a:spcPct val="100000"/>
              </a:lnSpc>
              <a:buClr>
                <a:srgbClr val="d34817"/>
              </a:buClr>
              <a:buFont typeface="Calibri"/>
              <a:buChar char=" 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The selection is primarily based on the fitness. The better the fitness of a chromosome, the greater its chance of being selected to be a parent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360" algn="just">
              <a:lnSpc>
                <a:spcPct val="100000"/>
              </a:lnSpc>
              <a:buClr>
                <a:srgbClr val="d34817"/>
              </a:buClr>
              <a:buFont typeface="Calibri"/>
              <a:buChar char=" 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The rate at which a selection algorithm selects individuals with above average fitness is </a:t>
            </a:r>
            <a:r>
              <a:rPr b="0" i="1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selective pressure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360" algn="just">
              <a:lnSpc>
                <a:spcPct val="100000"/>
              </a:lnSpc>
              <a:buClr>
                <a:srgbClr val="d34817"/>
              </a:buClr>
              <a:buFont typeface="Calibri"/>
              <a:buChar char=" 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If there is not enough </a:t>
            </a:r>
            <a:r>
              <a:rPr b="0" i="1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selective pressure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, the population will fail to converge upon a solution. If there is too much, the population may not have enough diversity and converge prematurely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4" name="CustomShape 3"/>
          <p:cNvSpPr/>
          <p:nvPr/>
        </p:nvSpPr>
        <p:spPr>
          <a:xfrm>
            <a:off x="3686040" y="6459840"/>
            <a:ext cx="482184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en-US" sz="900" spc="-1" strike="noStrike" cap="all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Advanced Algorithm Analysis - Fall 2016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5" name="CustomShape 4"/>
          <p:cNvSpPr/>
          <p:nvPr/>
        </p:nvSpPr>
        <p:spPr>
          <a:xfrm>
            <a:off x="9900360" y="6459840"/>
            <a:ext cx="131112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r">
              <a:lnSpc>
                <a:spcPct val="100000"/>
              </a:lnSpc>
            </a:pPr>
            <a:fld id="{0642E385-63B7-431E-8426-D7B207CD7221}" type="slidenum">
              <a:rPr b="0" lang="en-US" sz="105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1</a:t>
            </a:fld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29" dur="indefinite" restart="never" nodeType="tmRoot">
          <p:childTnLst>
            <p:seq>
              <p:cTn id="3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CustomShape 1"/>
          <p:cNvSpPr/>
          <p:nvPr/>
        </p:nvSpPr>
        <p:spPr>
          <a:xfrm>
            <a:off x="1097280" y="286560"/>
            <a:ext cx="10057320" cy="1449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>
              <a:lnSpc>
                <a:spcPct val="85000"/>
              </a:lnSpc>
            </a:pPr>
            <a:r>
              <a:rPr b="0" lang="en-US" sz="4800" spc="-43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Random Selection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7" name="CustomShape 2"/>
          <p:cNvSpPr/>
          <p:nvPr/>
        </p:nvSpPr>
        <p:spPr>
          <a:xfrm>
            <a:off x="1097280" y="1845720"/>
            <a:ext cx="10057320" cy="402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45000" bIns="45000"/>
          <a:p>
            <a:pPr marL="91440" indent="-90360" algn="just">
              <a:lnSpc>
                <a:spcPct val="100000"/>
              </a:lnSpc>
              <a:buClr>
                <a:srgbClr val="d34817"/>
              </a:buClr>
              <a:buFont typeface="Calibri"/>
              <a:buChar char=" 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Individuals are selected randomly with no reference to fitness at all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360" algn="just">
              <a:lnSpc>
                <a:spcPct val="100000"/>
              </a:lnSpc>
              <a:buClr>
                <a:srgbClr val="d34817"/>
              </a:buClr>
              <a:buFont typeface="Calibri"/>
              <a:buChar char=" 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All the individuals, good or bad, have an equal chance of being selected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8" name="CustomShape 3"/>
          <p:cNvSpPr/>
          <p:nvPr/>
        </p:nvSpPr>
        <p:spPr>
          <a:xfrm>
            <a:off x="3686040" y="6459840"/>
            <a:ext cx="482184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en-US" sz="900" spc="-1" strike="noStrike" cap="all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Advanced Algorithm Analysis - Fall 2016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9" name="CustomShape 4"/>
          <p:cNvSpPr/>
          <p:nvPr/>
        </p:nvSpPr>
        <p:spPr>
          <a:xfrm>
            <a:off x="9900360" y="6459840"/>
            <a:ext cx="131112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r">
              <a:lnSpc>
                <a:spcPct val="100000"/>
              </a:lnSpc>
            </a:pPr>
            <a:fld id="{CCA838DE-6804-46DE-AEED-1A71508C43DD}" type="slidenum">
              <a:rPr b="0" lang="en-US" sz="105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1</a:t>
            </a:fld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31" dur="indefinite" restart="never" nodeType="tmRoot">
          <p:childTnLst>
            <p:seq>
              <p:cTn id="3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CustomShape 1"/>
          <p:cNvSpPr/>
          <p:nvPr/>
        </p:nvSpPr>
        <p:spPr>
          <a:xfrm>
            <a:off x="1097280" y="286560"/>
            <a:ext cx="10057320" cy="1449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>
              <a:lnSpc>
                <a:spcPct val="85000"/>
              </a:lnSpc>
            </a:pPr>
            <a:r>
              <a:rPr b="0" lang="en-US" sz="4800" spc="-43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Proportional Selection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1" name="CustomShape 2"/>
          <p:cNvSpPr/>
          <p:nvPr/>
        </p:nvSpPr>
        <p:spPr>
          <a:xfrm>
            <a:off x="1097280" y="1845720"/>
            <a:ext cx="10057320" cy="402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45000" bIns="45000"/>
          <a:p>
            <a:pPr marL="91440" indent="-90360">
              <a:lnSpc>
                <a:spcPct val="90000"/>
              </a:lnSpc>
              <a:buClr>
                <a:srgbClr val="d34817"/>
              </a:buClr>
              <a:buFont typeface="Calibri"/>
              <a:buChar char=" 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Chromosomes are selected based on their fitness relative to the fitness of all other chromosomes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360">
              <a:lnSpc>
                <a:spcPct val="90000"/>
              </a:lnSpc>
              <a:buClr>
                <a:srgbClr val="d34817"/>
              </a:buClr>
              <a:buFont typeface="Calibri"/>
              <a:buChar char=" 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For this all the fitness are added to form a sum S and each chromosome is assigned a relative fitness (which is its fitness divided by the total fitness S)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360">
              <a:lnSpc>
                <a:spcPct val="90000"/>
              </a:lnSpc>
              <a:buClr>
                <a:srgbClr val="d34817"/>
              </a:buClr>
              <a:buFont typeface="Calibri"/>
              <a:buChar char=" 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 process similar to spinning a roulette wheel is adopted to choose a parent; the better a chromosome’s relative fitness, the higher its chances of selection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2" name="CustomShape 3"/>
          <p:cNvSpPr/>
          <p:nvPr/>
        </p:nvSpPr>
        <p:spPr>
          <a:xfrm>
            <a:off x="3686040" y="6459840"/>
            <a:ext cx="482184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en-US" sz="900" spc="-1" strike="noStrike" cap="all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Advanced Algorithm Analysis - Fall 2016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3" name="CustomShape 4"/>
          <p:cNvSpPr/>
          <p:nvPr/>
        </p:nvSpPr>
        <p:spPr>
          <a:xfrm>
            <a:off x="9900360" y="6459840"/>
            <a:ext cx="131112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r">
              <a:lnSpc>
                <a:spcPct val="100000"/>
              </a:lnSpc>
            </a:pPr>
            <a:fld id="{50A50FBE-69F4-49E8-829A-C48E4C89C4A6}" type="slidenum">
              <a:rPr b="0" lang="en-US" sz="105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1</a:t>
            </a:fld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33" dur="indefinite" restart="never" nodeType="tmRoot">
          <p:childTnLst>
            <p:seq>
              <p:cTn id="3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CustomShape 1"/>
          <p:cNvSpPr/>
          <p:nvPr/>
        </p:nvSpPr>
        <p:spPr>
          <a:xfrm>
            <a:off x="1097280" y="286560"/>
            <a:ext cx="10057320" cy="1449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>
              <a:lnSpc>
                <a:spcPct val="85000"/>
              </a:lnSpc>
            </a:pPr>
            <a:r>
              <a:rPr b="0" lang="en-US" sz="4800" spc="-43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Proportional Selection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5" name="CustomShape 2"/>
          <p:cNvSpPr/>
          <p:nvPr/>
        </p:nvSpPr>
        <p:spPr>
          <a:xfrm>
            <a:off x="1097280" y="1845720"/>
            <a:ext cx="10057320" cy="402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45000" bIns="45000"/>
          <a:p>
            <a:pPr marL="91440" indent="-90360">
              <a:lnSpc>
                <a:spcPct val="90000"/>
              </a:lnSpc>
              <a:buClr>
                <a:srgbClr val="d34817"/>
              </a:buClr>
              <a:buFont typeface="Calibri"/>
              <a:buChar char=" "/>
            </a:pPr>
            <a:r>
              <a:rPr b="0"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The selection of only the most fittest chromosomes may result in the loss of a correct gene value which may be present in a less fit member (and then the only chance of getting it back is by mutation)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360">
              <a:lnSpc>
                <a:spcPct val="90000"/>
              </a:lnSpc>
              <a:buClr>
                <a:srgbClr val="d34817"/>
              </a:buClr>
              <a:buFont typeface="Calibri"/>
              <a:buChar char=" "/>
            </a:pPr>
            <a:r>
              <a:rPr b="0"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One way to overcome this risk is to assign probability of selection to each chromosome based on its fitness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360">
              <a:lnSpc>
                <a:spcPct val="90000"/>
              </a:lnSpc>
              <a:buClr>
                <a:srgbClr val="d34817"/>
              </a:buClr>
              <a:buFont typeface="Calibri"/>
              <a:buChar char=" "/>
            </a:pPr>
            <a:r>
              <a:rPr b="0"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In this way even the less fit members have some chance of surviving into the next generation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360">
              <a:lnSpc>
                <a:spcPct val="90000"/>
              </a:lnSpc>
              <a:buClr>
                <a:srgbClr val="d34817"/>
              </a:buClr>
              <a:buFont typeface="Calibri"/>
              <a:buChar char=" "/>
            </a:pPr>
            <a:r>
              <a:rPr b="0"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Chromosomes are selected based on their fitness relative to the fitness of all other chromosomes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6" name="CustomShape 3"/>
          <p:cNvSpPr/>
          <p:nvPr/>
        </p:nvSpPr>
        <p:spPr>
          <a:xfrm>
            <a:off x="3686040" y="6459840"/>
            <a:ext cx="482184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en-US" sz="900" spc="-1" strike="noStrike" cap="all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Advanced Algorithm Analysis - Fall 2016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7" name="CustomShape 4"/>
          <p:cNvSpPr/>
          <p:nvPr/>
        </p:nvSpPr>
        <p:spPr>
          <a:xfrm>
            <a:off x="9900360" y="6459840"/>
            <a:ext cx="131112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r">
              <a:lnSpc>
                <a:spcPct val="100000"/>
              </a:lnSpc>
            </a:pPr>
            <a:fld id="{26CFDBBA-9722-4808-B6EC-9E5AE6582C4F}" type="slidenum">
              <a:rPr b="0" lang="en-US" sz="105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1</a:t>
            </a:fld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35" dur="indefinite" restart="never" nodeType="tmRoot">
          <p:childTnLst>
            <p:seq>
              <p:cTn id="3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CustomShape 1"/>
          <p:cNvSpPr/>
          <p:nvPr/>
        </p:nvSpPr>
        <p:spPr>
          <a:xfrm>
            <a:off x="1097280" y="286560"/>
            <a:ext cx="10057320" cy="1449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>
              <a:lnSpc>
                <a:spcPct val="85000"/>
              </a:lnSpc>
            </a:pPr>
            <a:r>
              <a:rPr b="0" lang="en-US" sz="4800" spc="-43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Proportional Selection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9" name="CustomShape 2"/>
          <p:cNvSpPr/>
          <p:nvPr/>
        </p:nvSpPr>
        <p:spPr>
          <a:xfrm>
            <a:off x="1097280" y="1845720"/>
            <a:ext cx="10057320" cy="402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45000" bIns="45000"/>
          <a:p>
            <a:pPr marL="91440" indent="-90360">
              <a:lnSpc>
                <a:spcPct val="90000"/>
              </a:lnSpc>
              <a:buClr>
                <a:srgbClr val="d34817"/>
              </a:buClr>
              <a:buFont typeface="Calibri"/>
              <a:buChar char=" 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For this all the fitness are added to form a sum S and each chromosome is assigned a relative fitness (which is its fitness divided by the total fitness S)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360">
              <a:lnSpc>
                <a:spcPct val="90000"/>
              </a:lnSpc>
              <a:buClr>
                <a:srgbClr val="d34817"/>
              </a:buClr>
              <a:buFont typeface="Calibri"/>
              <a:buChar char=" 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 process similar to spinning a roulette wheel is adopted to choose a parent; the better a chromosome’s relative fitness, the higher its chances of selection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0" name="CustomShape 3"/>
          <p:cNvSpPr/>
          <p:nvPr/>
        </p:nvSpPr>
        <p:spPr>
          <a:xfrm>
            <a:off x="3686040" y="6459840"/>
            <a:ext cx="482184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en-US" sz="900" spc="-1" strike="noStrike" cap="all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Advanced Algorithm Analysis - Fall 2016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1" name="CustomShape 4"/>
          <p:cNvSpPr/>
          <p:nvPr/>
        </p:nvSpPr>
        <p:spPr>
          <a:xfrm>
            <a:off x="9900360" y="6459840"/>
            <a:ext cx="131112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r">
              <a:lnSpc>
                <a:spcPct val="100000"/>
              </a:lnSpc>
            </a:pPr>
            <a:fld id="{244B61E9-5293-48B5-B37A-329473DD6EA2}" type="slidenum">
              <a:rPr b="0" lang="en-US" sz="105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1</a:t>
            </a:fld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37" dur="indefinite" restart="never" nodeType="tmRoot">
          <p:childTnLst>
            <p:seq>
              <p:cTn id="3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CustomShape 1"/>
          <p:cNvSpPr/>
          <p:nvPr/>
        </p:nvSpPr>
        <p:spPr>
          <a:xfrm>
            <a:off x="1097280" y="286560"/>
            <a:ext cx="10057320" cy="1449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>
              <a:lnSpc>
                <a:spcPct val="85000"/>
              </a:lnSpc>
            </a:pPr>
            <a:r>
              <a:rPr b="0" lang="en-US" sz="4800" spc="-43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Agenda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3" name="CustomShape 2"/>
          <p:cNvSpPr/>
          <p:nvPr/>
        </p:nvSpPr>
        <p:spPr>
          <a:xfrm>
            <a:off x="1097280" y="1845720"/>
            <a:ext cx="10057320" cy="402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45000" bIns="45000"/>
          <a:p>
            <a:pPr marL="91440" indent="-90360">
              <a:lnSpc>
                <a:spcPct val="100000"/>
              </a:lnSpc>
              <a:buClr>
                <a:srgbClr val="d34817"/>
              </a:buClr>
              <a:buFont typeface="Wingdings" charset="2"/>
              <a:buChar char=""/>
            </a:pPr>
            <a:r>
              <a:rPr b="0" lang="en-US" sz="24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Problem Solving techniques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360">
              <a:lnSpc>
                <a:spcPct val="100000"/>
              </a:lnSpc>
              <a:buClr>
                <a:srgbClr val="d34817"/>
              </a:buClr>
              <a:buFont typeface="Wingdings" charset="2"/>
              <a:buChar char=""/>
            </a:pPr>
            <a:r>
              <a:rPr b="0" lang="en-US" sz="24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Genetic Algorithms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360">
              <a:lnSpc>
                <a:spcPct val="100000"/>
              </a:lnSpc>
              <a:buClr>
                <a:srgbClr val="d34817"/>
              </a:buClr>
              <a:buFont typeface="Wingdings" charset="2"/>
              <a:buChar char=""/>
            </a:pPr>
            <a:r>
              <a:rPr b="0" lang="en-US" sz="24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Stochastic Operators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360">
              <a:lnSpc>
                <a:spcPct val="100000"/>
              </a:lnSpc>
              <a:buClr>
                <a:srgbClr val="d34817"/>
              </a:buClr>
              <a:buFont typeface="Wingdings" charset="2"/>
              <a:buChar char=""/>
            </a:pPr>
            <a:r>
              <a:rPr b="0" lang="en-US" sz="24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Selection Techniques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360">
              <a:lnSpc>
                <a:spcPct val="100000"/>
              </a:lnSpc>
              <a:buClr>
                <a:srgbClr val="d34817"/>
              </a:buClr>
              <a:buFont typeface="Wingdings" charset="2"/>
              <a:buChar char=""/>
            </a:pPr>
            <a:r>
              <a:rPr b="0" lang="en-US" sz="24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Limitations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360">
              <a:lnSpc>
                <a:spcPct val="100000"/>
              </a:lnSpc>
              <a:buClr>
                <a:srgbClr val="d34817"/>
              </a:buClr>
              <a:buFont typeface="Wingdings" charset="2"/>
              <a:buChar char=""/>
            </a:pPr>
            <a:r>
              <a:rPr b="0" lang="en-US" sz="24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Example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4" name="CustomShape 3"/>
          <p:cNvSpPr/>
          <p:nvPr/>
        </p:nvSpPr>
        <p:spPr>
          <a:xfrm>
            <a:off x="3686040" y="6459840"/>
            <a:ext cx="482184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en-US" sz="900" spc="-1" strike="noStrike" cap="all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Advanced Algorithm Analysis - Fall 2016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5" name="CustomShape 4"/>
          <p:cNvSpPr/>
          <p:nvPr/>
        </p:nvSpPr>
        <p:spPr>
          <a:xfrm>
            <a:off x="9900360" y="6459840"/>
            <a:ext cx="131112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r">
              <a:lnSpc>
                <a:spcPct val="100000"/>
              </a:lnSpc>
            </a:pPr>
            <a:fld id="{F03EB2EF-56A8-4430-8955-7BABC3C194C3}" type="slidenum">
              <a:rPr b="0" lang="en-US" sz="105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1</a:t>
            </a:fld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CustomShape 1"/>
          <p:cNvSpPr/>
          <p:nvPr/>
        </p:nvSpPr>
        <p:spPr>
          <a:xfrm>
            <a:off x="1097280" y="286560"/>
            <a:ext cx="10057320" cy="1449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>
              <a:lnSpc>
                <a:spcPct val="85000"/>
              </a:lnSpc>
            </a:pPr>
            <a:r>
              <a:rPr b="0" lang="en-US" sz="4800" spc="-43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Proportional Selection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3" name="CustomShape 2"/>
          <p:cNvSpPr/>
          <p:nvPr/>
        </p:nvSpPr>
        <p:spPr>
          <a:xfrm>
            <a:off x="1097280" y="1845720"/>
            <a:ext cx="10057320" cy="402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45000" bIns="45000"/>
          <a:p>
            <a:pPr marL="91440" indent="-90360" algn="just">
              <a:lnSpc>
                <a:spcPct val="100000"/>
              </a:lnSpc>
              <a:buClr>
                <a:srgbClr val="d34817"/>
              </a:buClr>
              <a:buFont typeface="Calibri"/>
              <a:buChar char=" 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The probability of selection of a chromosome “i” may be calculated as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360" algn="just">
              <a:lnSpc>
                <a:spcPct val="100000"/>
              </a:lnSpc>
              <a:buClr>
                <a:srgbClr val="d34817"/>
              </a:buClr>
              <a:buFont typeface="Calibri"/>
              <a:buChar char=" 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	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</a:t>
            </a:r>
            <a:r>
              <a:rPr b="0" lang="en-US" sz="2000" spc="-1" strike="noStrike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i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= fitness</a:t>
            </a:r>
            <a:r>
              <a:rPr b="0" lang="en-US" sz="2000" spc="-1" strike="noStrike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i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/ 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Symbol"/>
                <a:ea typeface="DejaVu Sans"/>
              </a:rPr>
              <a:t></a:t>
            </a:r>
            <a:r>
              <a:rPr b="0" lang="en-US" sz="2000" spc="-1" strike="noStrike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j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fitness</a:t>
            </a:r>
            <a:r>
              <a:rPr b="0" lang="en-US" sz="2000" spc="-1" strike="noStrike" baseline="-25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j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360" algn="just">
              <a:lnSpc>
                <a:spcPct val="100000"/>
              </a:lnSpc>
              <a:buClr>
                <a:srgbClr val="d34817"/>
              </a:buClr>
              <a:buFont typeface="Calibri"/>
              <a:buChar char=" "/>
            </a:pPr>
            <a:r>
              <a:rPr b="0" i="1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Example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360" algn="just">
              <a:lnSpc>
                <a:spcPct val="100000"/>
              </a:lnSpc>
              <a:buClr>
                <a:srgbClr val="d34817"/>
              </a:buClr>
              <a:buFont typeface="Calibri"/>
              <a:buChar char=" 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Chromosome 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	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	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Fitness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	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	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Selection Probability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360" algn="just">
              <a:lnSpc>
                <a:spcPct val="100000"/>
              </a:lnSpc>
              <a:buClr>
                <a:srgbClr val="d34817"/>
              </a:buClr>
              <a:buFont typeface="Calibri"/>
              <a:buChar char=" 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	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1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	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	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             7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	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	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	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7/14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360" algn="just">
              <a:lnSpc>
                <a:spcPct val="100000"/>
              </a:lnSpc>
              <a:buClr>
                <a:srgbClr val="d34817"/>
              </a:buClr>
              <a:buFont typeface="Calibri"/>
              <a:buChar char=" 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	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2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	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	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             4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	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	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	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4/14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360" algn="just">
              <a:lnSpc>
                <a:spcPct val="100000"/>
              </a:lnSpc>
              <a:buClr>
                <a:srgbClr val="d34817"/>
              </a:buClr>
              <a:buFont typeface="Calibri"/>
              <a:buChar char=" 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	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3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	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	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             2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	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	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	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2/14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360" algn="just">
              <a:lnSpc>
                <a:spcPct val="100000"/>
              </a:lnSpc>
              <a:buClr>
                <a:srgbClr val="d34817"/>
              </a:buClr>
              <a:buFont typeface="Calibri"/>
              <a:buChar char=" 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	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4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	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	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             1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	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	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	</a:t>
            </a: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1/14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4" name="CustomShape 3"/>
          <p:cNvSpPr/>
          <p:nvPr/>
        </p:nvSpPr>
        <p:spPr>
          <a:xfrm>
            <a:off x="3686040" y="6459840"/>
            <a:ext cx="482184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en-US" sz="900" spc="-1" strike="noStrike" cap="all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Advanced Algorithm Analysis - Fall 2016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5" name="CustomShape 4"/>
          <p:cNvSpPr/>
          <p:nvPr/>
        </p:nvSpPr>
        <p:spPr>
          <a:xfrm>
            <a:off x="9900360" y="6459840"/>
            <a:ext cx="131112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r">
              <a:lnSpc>
                <a:spcPct val="100000"/>
              </a:lnSpc>
            </a:pPr>
            <a:fld id="{C56CF693-FF73-421B-8FC0-0643A5748156}" type="slidenum">
              <a:rPr b="0" lang="en-US" sz="105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1</a:t>
            </a:fld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39" dur="indefinite" restart="never" nodeType="tmRoot">
          <p:childTnLst>
            <p:seq>
              <p:cTn id="4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CustomShape 1"/>
          <p:cNvSpPr/>
          <p:nvPr/>
        </p:nvSpPr>
        <p:spPr>
          <a:xfrm>
            <a:off x="1097280" y="286560"/>
            <a:ext cx="10057320" cy="1449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>
              <a:lnSpc>
                <a:spcPct val="85000"/>
              </a:lnSpc>
            </a:pPr>
            <a:r>
              <a:rPr b="0" lang="en-US" sz="4800" spc="-43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Proportional Selection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7" name="CustomShape 2"/>
          <p:cNvSpPr/>
          <p:nvPr/>
        </p:nvSpPr>
        <p:spPr>
          <a:xfrm>
            <a:off x="1097280" y="1845720"/>
            <a:ext cx="10057320" cy="402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45000" bIns="45000"/>
          <a:p>
            <a:pPr marL="91440" indent="-90360" algn="just">
              <a:lnSpc>
                <a:spcPct val="100000"/>
              </a:lnSpc>
              <a:buClr>
                <a:srgbClr val="d34817"/>
              </a:buClr>
              <a:buFont typeface="Calibri"/>
              <a:buChar char=" "/>
            </a:pPr>
            <a:r>
              <a:rPr b="1" lang="en-US" sz="24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Advantage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360" algn="just">
              <a:lnSpc>
                <a:spcPct val="100000"/>
              </a:lnSpc>
              <a:buClr>
                <a:srgbClr val="d34817"/>
              </a:buClr>
              <a:buFont typeface="Calibri"/>
              <a:buChar char=" "/>
            </a:pPr>
            <a:r>
              <a:rPr b="0" lang="en-US" sz="24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Selective pressure varies with the distribution of fitness within a population. If there is a lot of fitness difference between the more fit and less fit chromosomes, then the selective pressure will be higher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360" algn="just">
              <a:lnSpc>
                <a:spcPct val="100000"/>
              </a:lnSpc>
              <a:buClr>
                <a:srgbClr val="d34817"/>
              </a:buClr>
              <a:buFont typeface="Calibri"/>
              <a:buChar char=" "/>
            </a:pPr>
            <a:r>
              <a:rPr b="1" lang="en-US" sz="24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Disadvantage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360" algn="just">
              <a:lnSpc>
                <a:spcPct val="100000"/>
              </a:lnSpc>
              <a:buClr>
                <a:srgbClr val="d34817"/>
              </a:buClr>
              <a:buFont typeface="Calibri"/>
              <a:buChar char=" "/>
            </a:pPr>
            <a:r>
              <a:rPr b="0" lang="en-US" sz="24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As the population converges upon a solution, the selective pressure decreases, which may hinder the GA to find better solutions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8" name="CustomShape 3"/>
          <p:cNvSpPr/>
          <p:nvPr/>
        </p:nvSpPr>
        <p:spPr>
          <a:xfrm>
            <a:off x="3686040" y="6459840"/>
            <a:ext cx="482184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en-US" sz="900" spc="-1" strike="noStrike" cap="all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Advanced Algorithm Analysis - Fall 2016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9" name="CustomShape 4"/>
          <p:cNvSpPr/>
          <p:nvPr/>
        </p:nvSpPr>
        <p:spPr>
          <a:xfrm>
            <a:off x="9900360" y="6459840"/>
            <a:ext cx="131112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r">
              <a:lnSpc>
                <a:spcPct val="100000"/>
              </a:lnSpc>
            </a:pPr>
            <a:fld id="{5422330D-8B81-4540-949E-0592871872B8}" type="slidenum">
              <a:rPr b="0" lang="en-US" sz="105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1</a:t>
            </a:fld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41" dur="indefinite" restart="never" nodeType="tmRoot">
          <p:childTnLst>
            <p:seq>
              <p:cTn id="4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CustomShape 1"/>
          <p:cNvSpPr/>
          <p:nvPr/>
        </p:nvSpPr>
        <p:spPr>
          <a:xfrm>
            <a:off x="1097280" y="286560"/>
            <a:ext cx="10057320" cy="1449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>
              <a:lnSpc>
                <a:spcPct val="85000"/>
              </a:lnSpc>
            </a:pPr>
            <a:r>
              <a:rPr b="0" lang="en-US" sz="4800" spc="-43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Tournament Selection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1" name="CustomShape 2"/>
          <p:cNvSpPr/>
          <p:nvPr/>
        </p:nvSpPr>
        <p:spPr>
          <a:xfrm>
            <a:off x="1097280" y="1845720"/>
            <a:ext cx="10057320" cy="402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45000" bIns="45000"/>
          <a:p>
            <a:pPr marL="91440" indent="-90360" algn="just">
              <a:lnSpc>
                <a:spcPct val="100000"/>
              </a:lnSpc>
              <a:buClr>
                <a:srgbClr val="d34817"/>
              </a:buClr>
              <a:buFont typeface="Calibri"/>
              <a:buChar char=" 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One parent is selected by comparing a subset </a:t>
            </a:r>
            <a:r>
              <a:rPr b="0" i="1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b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of the available chromosomes, and selecting the fittest; a second parent may be selected by repeating the process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360" algn="just">
              <a:lnSpc>
                <a:spcPct val="100000"/>
              </a:lnSpc>
              <a:buClr>
                <a:srgbClr val="d34817"/>
              </a:buClr>
              <a:buFont typeface="Calibri"/>
              <a:buChar char=" 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The selection pressure increases as </a:t>
            </a:r>
            <a:r>
              <a:rPr b="0" i="1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b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increases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360" algn="just">
              <a:lnSpc>
                <a:spcPct val="100000"/>
              </a:lnSpc>
              <a:buClr>
                <a:srgbClr val="d34817"/>
              </a:buClr>
              <a:buFont typeface="Calibri"/>
              <a:buChar char=" 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Value of </a:t>
            </a:r>
            <a:r>
              <a:rPr b="0" i="1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b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= 2 is most commonly used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360" algn="just">
              <a:lnSpc>
                <a:spcPct val="100000"/>
              </a:lnSpc>
              <a:buClr>
                <a:srgbClr val="d34817"/>
              </a:buClr>
              <a:buFont typeface="Calibri"/>
              <a:buChar char=" 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Its advantage is that the worse individuals of the population will have very little probability of selection, whereas the best individuals will not dominate the selection process, thus ensuring diversity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2" name="CustomShape 3"/>
          <p:cNvSpPr/>
          <p:nvPr/>
        </p:nvSpPr>
        <p:spPr>
          <a:xfrm>
            <a:off x="3686040" y="6459840"/>
            <a:ext cx="482184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en-US" sz="900" spc="-1" strike="noStrike" cap="all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Advanced Algorithm Analysis - Fall 2016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3" name="CustomShape 4"/>
          <p:cNvSpPr/>
          <p:nvPr/>
        </p:nvSpPr>
        <p:spPr>
          <a:xfrm>
            <a:off x="9900360" y="6459840"/>
            <a:ext cx="131112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r">
              <a:lnSpc>
                <a:spcPct val="100000"/>
              </a:lnSpc>
            </a:pPr>
            <a:fld id="{C8C1A59E-E7DC-4C6D-AA67-C1C8A636EB8C}" type="slidenum">
              <a:rPr b="0" lang="en-US" sz="105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1</a:t>
            </a:fld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43" dur="indefinite" restart="never" nodeType="tmRoot">
          <p:childTnLst>
            <p:seq>
              <p:cTn id="4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CustomShape 1"/>
          <p:cNvSpPr/>
          <p:nvPr/>
        </p:nvSpPr>
        <p:spPr>
          <a:xfrm>
            <a:off x="1097280" y="286560"/>
            <a:ext cx="10057320" cy="1449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>
              <a:lnSpc>
                <a:spcPct val="85000"/>
              </a:lnSpc>
            </a:pPr>
            <a:r>
              <a:rPr b="0" lang="en-US" sz="4800" spc="-43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Rank Based Selection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5" name="CustomShape 2"/>
          <p:cNvSpPr/>
          <p:nvPr/>
        </p:nvSpPr>
        <p:spPr>
          <a:xfrm>
            <a:off x="1097280" y="1845720"/>
            <a:ext cx="10057320" cy="402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45000" bIns="45000"/>
          <a:p>
            <a:pPr marL="91440" indent="-90360" algn="just">
              <a:lnSpc>
                <a:spcPct val="100000"/>
              </a:lnSpc>
              <a:buClr>
                <a:srgbClr val="d34817"/>
              </a:buClr>
              <a:buFont typeface="Calibri"/>
              <a:buChar char=" 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Rank based selection uses the rank ordering of the fitness values to determine the probability of selection and not the fitness values themselves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360" algn="just">
              <a:lnSpc>
                <a:spcPct val="100000"/>
              </a:lnSpc>
              <a:buClr>
                <a:srgbClr val="d34817"/>
              </a:buClr>
              <a:buFont typeface="Calibri"/>
              <a:buChar char=" 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This means that the selection probability is independent of the actual fitness value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360" algn="just">
              <a:lnSpc>
                <a:spcPct val="100000"/>
              </a:lnSpc>
              <a:buClr>
                <a:srgbClr val="d34817"/>
              </a:buClr>
              <a:buFont typeface="Calibri"/>
              <a:buChar char=" 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Ranking therefore has the advantage that a highly fit individual will not dominate in the selection process as a function of the magnitude of its fitness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6" name="CustomShape 3"/>
          <p:cNvSpPr/>
          <p:nvPr/>
        </p:nvSpPr>
        <p:spPr>
          <a:xfrm>
            <a:off x="3686040" y="6459840"/>
            <a:ext cx="482184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en-US" sz="900" spc="-1" strike="noStrike" cap="all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Advanced Algorithm Analysis - Fall 2016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7" name="CustomShape 4"/>
          <p:cNvSpPr/>
          <p:nvPr/>
        </p:nvSpPr>
        <p:spPr>
          <a:xfrm>
            <a:off x="9900360" y="6459840"/>
            <a:ext cx="131112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r">
              <a:lnSpc>
                <a:spcPct val="100000"/>
              </a:lnSpc>
            </a:pPr>
            <a:fld id="{55D882AB-01EB-468F-AF55-8AF0566FA42C}" type="slidenum">
              <a:rPr b="0" lang="en-US" sz="105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1</a:t>
            </a:fld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45" dur="indefinite" restart="never" nodeType="tmRoot">
          <p:childTnLst>
            <p:seq>
              <p:cTn id="4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CustomShape 1"/>
          <p:cNvSpPr/>
          <p:nvPr/>
        </p:nvSpPr>
        <p:spPr>
          <a:xfrm>
            <a:off x="1097280" y="286560"/>
            <a:ext cx="10057320" cy="1449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>
              <a:lnSpc>
                <a:spcPct val="85000"/>
              </a:lnSpc>
            </a:pPr>
            <a:r>
              <a:rPr b="0" lang="en-US" sz="4800" spc="-43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Rank Based Selection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9" name="CustomShape 2"/>
          <p:cNvSpPr/>
          <p:nvPr/>
        </p:nvSpPr>
        <p:spPr>
          <a:xfrm>
            <a:off x="1097280" y="1845720"/>
            <a:ext cx="10057320" cy="402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45000" bIns="45000"/>
          <a:p>
            <a:pPr marL="91440" indent="-90360" algn="just">
              <a:lnSpc>
                <a:spcPct val="100000"/>
              </a:lnSpc>
              <a:buClr>
                <a:srgbClr val="d34817"/>
              </a:buClr>
              <a:buFont typeface="Calibri"/>
              <a:buChar char=" 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The population is sorted from best to worst according to the fitness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360" algn="just">
              <a:lnSpc>
                <a:spcPct val="100000"/>
              </a:lnSpc>
              <a:buClr>
                <a:srgbClr val="d34817"/>
              </a:buClr>
              <a:buFont typeface="Calibri"/>
              <a:buChar char=" 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Each chromosome is then assigned a new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360" algn="just">
              <a:lnSpc>
                <a:spcPct val="100000"/>
              </a:lnSpc>
              <a:buClr>
                <a:srgbClr val="d34817"/>
              </a:buClr>
              <a:buFont typeface="Calibri"/>
              <a:buChar char=" 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fitness based on a </a:t>
            </a:r>
            <a:r>
              <a:rPr b="0" i="1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linear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ranking function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360" algn="just">
              <a:lnSpc>
                <a:spcPct val="100000"/>
              </a:lnSpc>
              <a:buClr>
                <a:srgbClr val="d34817"/>
              </a:buClr>
              <a:buFont typeface="Calibri"/>
              <a:buChar char=" 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New Fitness = (P – r) + 1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360" algn="just">
              <a:lnSpc>
                <a:spcPct val="100000"/>
              </a:lnSpc>
              <a:buClr>
                <a:srgbClr val="d34817"/>
              </a:buClr>
              <a:buFont typeface="Calibri"/>
              <a:buChar char=" 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where P = population size, r = fitness rank of the chromosome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360" algn="just">
              <a:lnSpc>
                <a:spcPct val="100000"/>
              </a:lnSpc>
              <a:buClr>
                <a:srgbClr val="d34817"/>
              </a:buClr>
              <a:buFont typeface="Calibri"/>
              <a:buChar char=" 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If P = 11, then a chromosome of rank 1 will have a New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360" algn="just">
              <a:lnSpc>
                <a:spcPct val="100000"/>
              </a:lnSpc>
              <a:buClr>
                <a:srgbClr val="d34817"/>
              </a:buClr>
              <a:buFont typeface="Calibri"/>
              <a:buChar char=" 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Fitness of 10 + 1 = 11 &amp; a chromosome of rank 6 will have 6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0" name="CustomShape 3"/>
          <p:cNvSpPr/>
          <p:nvPr/>
        </p:nvSpPr>
        <p:spPr>
          <a:xfrm>
            <a:off x="3686040" y="6459840"/>
            <a:ext cx="482184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en-US" sz="900" spc="-1" strike="noStrike" cap="all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Advanced Algorithm Analysis - Fall 2016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1" name="CustomShape 4"/>
          <p:cNvSpPr/>
          <p:nvPr/>
        </p:nvSpPr>
        <p:spPr>
          <a:xfrm>
            <a:off x="9900360" y="6459840"/>
            <a:ext cx="131112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r">
              <a:lnSpc>
                <a:spcPct val="100000"/>
              </a:lnSpc>
            </a:pPr>
            <a:fld id="{0D66FF86-0897-4E5A-9B88-DBB0DB6F507C}" type="slidenum">
              <a:rPr b="0" lang="en-US" sz="105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1</a:t>
            </a:fld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262" name="Picture 4" descr=""/>
          <p:cNvPicPr/>
          <p:nvPr/>
        </p:nvPicPr>
        <p:blipFill>
          <a:blip r:embed="rId1"/>
          <a:stretch/>
        </p:blipFill>
        <p:spPr>
          <a:xfrm>
            <a:off x="10093680" y="4846320"/>
            <a:ext cx="1884960" cy="19800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47" dur="indefinite" restart="never" nodeType="tmRoot">
          <p:childTnLst>
            <p:seq>
              <p:cTn id="4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CustomShape 1"/>
          <p:cNvSpPr/>
          <p:nvPr/>
        </p:nvSpPr>
        <p:spPr>
          <a:xfrm>
            <a:off x="1097280" y="286560"/>
            <a:ext cx="10057320" cy="1449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>
              <a:lnSpc>
                <a:spcPct val="85000"/>
              </a:lnSpc>
            </a:pPr>
            <a:r>
              <a:rPr b="0" lang="en-US" sz="4800" spc="-43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Rank Based Selection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4" name="CustomShape 2"/>
          <p:cNvSpPr/>
          <p:nvPr/>
        </p:nvSpPr>
        <p:spPr>
          <a:xfrm>
            <a:off x="1097280" y="1845720"/>
            <a:ext cx="10057320" cy="402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45000" bIns="45000"/>
          <a:p>
            <a:pPr marL="91440" indent="-90360" algn="just">
              <a:lnSpc>
                <a:spcPct val="100000"/>
              </a:lnSpc>
              <a:buClr>
                <a:srgbClr val="d34817"/>
              </a:buClr>
              <a:buFont typeface="Calibri"/>
              <a:buChar char=" 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 user adjusted slope can also be incorporated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360" algn="just">
              <a:lnSpc>
                <a:spcPct val="100000"/>
              </a:lnSpc>
              <a:buClr>
                <a:srgbClr val="d34817"/>
              </a:buClr>
              <a:buFont typeface="Calibri"/>
              <a:buChar char=" 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New Fitness = {(P – r) (max - min)/(P – 1)} + min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360" algn="just">
              <a:lnSpc>
                <a:spcPct val="100000"/>
              </a:lnSpc>
              <a:buClr>
                <a:srgbClr val="d34817"/>
              </a:buClr>
              <a:buFont typeface="Calibri"/>
              <a:buChar char=" 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where max and min are set by the user to determine the slope (max - min)/(P – 1) of the function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360" algn="just">
              <a:lnSpc>
                <a:spcPct val="100000"/>
              </a:lnSpc>
              <a:buClr>
                <a:srgbClr val="d34817"/>
              </a:buClr>
              <a:buFont typeface="Calibri"/>
              <a:buChar char=" 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Let P = 11, max = 8, min = 3,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360" algn="just">
              <a:lnSpc>
                <a:spcPct val="100000"/>
              </a:lnSpc>
              <a:buClr>
                <a:srgbClr val="d34817"/>
              </a:buClr>
              <a:buFont typeface="Calibri"/>
              <a:buChar char=" 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then a chromosome of rank 1 will have a New fitness of 10*5/10 + 3 = 8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360" algn="just">
              <a:lnSpc>
                <a:spcPct val="100000"/>
              </a:lnSpc>
              <a:buClr>
                <a:srgbClr val="d34817"/>
              </a:buClr>
              <a:buFont typeface="Calibri"/>
              <a:buChar char=" 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&amp; a chromosome of rank 6 will have 5*5/10 + 3 = 5.5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5" name="CustomShape 3"/>
          <p:cNvSpPr/>
          <p:nvPr/>
        </p:nvSpPr>
        <p:spPr>
          <a:xfrm>
            <a:off x="3686040" y="6459840"/>
            <a:ext cx="482184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en-US" sz="900" spc="-1" strike="noStrike" cap="all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Advanced Algorithm Analysis - Fall 2016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6" name="CustomShape 4"/>
          <p:cNvSpPr/>
          <p:nvPr/>
        </p:nvSpPr>
        <p:spPr>
          <a:xfrm>
            <a:off x="9900360" y="6459840"/>
            <a:ext cx="131112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r">
              <a:lnSpc>
                <a:spcPct val="100000"/>
              </a:lnSpc>
            </a:pPr>
            <a:fld id="{24647AF7-E973-442A-9BA2-8B39EE0BAA02}" type="slidenum">
              <a:rPr b="0" lang="en-US" sz="105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1</a:t>
            </a:fld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49" dur="indefinite" restart="never" nodeType="tmRoot">
          <p:childTnLst>
            <p:seq>
              <p:cTn id="5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CustomShape 1"/>
          <p:cNvSpPr/>
          <p:nvPr/>
        </p:nvSpPr>
        <p:spPr>
          <a:xfrm>
            <a:off x="1097280" y="286560"/>
            <a:ext cx="10057320" cy="1449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>
              <a:lnSpc>
                <a:spcPct val="85000"/>
              </a:lnSpc>
            </a:pPr>
            <a:r>
              <a:rPr b="0" lang="en-US" sz="4800" spc="-43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Rank Based Selection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8" name="CustomShape 2"/>
          <p:cNvSpPr/>
          <p:nvPr/>
        </p:nvSpPr>
        <p:spPr>
          <a:xfrm>
            <a:off x="1097280" y="1845720"/>
            <a:ext cx="10057320" cy="402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45000" bIns="45000"/>
          <a:p>
            <a:pPr marL="91440" indent="-90360" algn="just">
              <a:lnSpc>
                <a:spcPct val="100000"/>
              </a:lnSpc>
              <a:buClr>
                <a:srgbClr val="d34817"/>
              </a:buClr>
              <a:buFont typeface="Calibri"/>
              <a:buChar char=" 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Once the new fitness is assigned, parents are selected by the same roulette wheel procedure used in proportionate selection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360" algn="just">
              <a:lnSpc>
                <a:spcPct val="100000"/>
              </a:lnSpc>
              <a:buClr>
                <a:srgbClr val="d34817"/>
              </a:buClr>
              <a:buFont typeface="Calibri"/>
              <a:buChar char=" "/>
            </a:pPr>
            <a:r>
              <a:rPr b="1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Advantage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: selective pressure, once determined by the user, remains constant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360" algn="just">
              <a:lnSpc>
                <a:spcPct val="100000"/>
              </a:lnSpc>
              <a:buClr>
                <a:srgbClr val="d34817"/>
              </a:buClr>
              <a:buFont typeface="Calibri"/>
              <a:buChar char=" "/>
            </a:pPr>
            <a:r>
              <a:rPr b="1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Disadvantage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: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360" algn="just">
              <a:lnSpc>
                <a:spcPct val="100000"/>
              </a:lnSpc>
              <a:buClr>
                <a:srgbClr val="d34817"/>
              </a:buClr>
              <a:buFont typeface="Calibri"/>
              <a:buChar char=" 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- Population must be sorted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360" algn="just">
              <a:lnSpc>
                <a:spcPct val="100000"/>
              </a:lnSpc>
              <a:buClr>
                <a:srgbClr val="d34817"/>
              </a:buClr>
              <a:buFont typeface="Calibri"/>
              <a:buChar char=" 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	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- Chromosomes with the same fitness will not have the same probability of being selected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9" name="CustomShape 3"/>
          <p:cNvSpPr/>
          <p:nvPr/>
        </p:nvSpPr>
        <p:spPr>
          <a:xfrm>
            <a:off x="3686040" y="6459840"/>
            <a:ext cx="482184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en-US" sz="900" spc="-1" strike="noStrike" cap="all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Advanced Algorithm Analysis - Fall 2016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0" name="CustomShape 4"/>
          <p:cNvSpPr/>
          <p:nvPr/>
        </p:nvSpPr>
        <p:spPr>
          <a:xfrm>
            <a:off x="9900360" y="6459840"/>
            <a:ext cx="131112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r">
              <a:lnSpc>
                <a:spcPct val="100000"/>
              </a:lnSpc>
            </a:pPr>
            <a:fld id="{C7168037-1C27-44F1-ADE8-AD1CD7F9E5D6}" type="slidenum">
              <a:rPr b="0" lang="en-US" sz="105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1</a:t>
            </a:fld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51" dur="indefinite" restart="never" nodeType="tmRoot">
          <p:childTnLst>
            <p:seq>
              <p:cTn id="5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CustomShape 1"/>
          <p:cNvSpPr/>
          <p:nvPr/>
        </p:nvSpPr>
        <p:spPr>
          <a:xfrm>
            <a:off x="1097280" y="286560"/>
            <a:ext cx="10057320" cy="1449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>
              <a:lnSpc>
                <a:spcPct val="85000"/>
              </a:lnSpc>
            </a:pPr>
            <a:r>
              <a:rPr b="0" lang="en-US" sz="4800" spc="-43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Genetic Algorithms: Metaphors to Nature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2" name="CustomShape 2"/>
          <p:cNvSpPr/>
          <p:nvPr/>
        </p:nvSpPr>
        <p:spPr>
          <a:xfrm>
            <a:off x="3686040" y="6459840"/>
            <a:ext cx="482184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en-US" sz="900" spc="-1" strike="noStrike" cap="all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Advanced Algorithm Analysis - Fall 2016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3" name="CustomShape 3"/>
          <p:cNvSpPr/>
          <p:nvPr/>
        </p:nvSpPr>
        <p:spPr>
          <a:xfrm>
            <a:off x="9900360" y="6459840"/>
            <a:ext cx="131112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r">
              <a:lnSpc>
                <a:spcPct val="100000"/>
              </a:lnSpc>
            </a:pPr>
            <a:fld id="{1A25E99E-58DA-43D2-B47E-6AA340B01EB8}" type="slidenum">
              <a:rPr b="0" lang="en-US" sz="105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1</a:t>
            </a:fld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274" name="Table 4"/>
          <p:cNvGraphicFramePr/>
          <p:nvPr/>
        </p:nvGraphicFramePr>
        <p:xfrm>
          <a:off x="1203840" y="1737360"/>
          <a:ext cx="9951120" cy="4137840"/>
        </p:xfrm>
        <a:graphic>
          <a:graphicData uri="http://schemas.openxmlformats.org/drawingml/2006/table">
            <a:tbl>
              <a:tblPr/>
              <a:tblGrid>
                <a:gridCol w="5115960"/>
                <a:gridCol w="4835520"/>
              </a:tblGrid>
              <a:tr h="81432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ahoma"/>
                        </a:rPr>
                        <a:t>Nature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8d0c0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ahoma"/>
                        </a:rPr>
                        <a:t>Genetic Algorithms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8d0c0"/>
                    </a:solidFill>
                  </a:tcPr>
                </a:tc>
              </a:tr>
              <a:tr h="81432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ahoma"/>
                        </a:rPr>
                        <a:t>Environment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8d0c0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ahoma"/>
                        </a:rPr>
                        <a:t>Optimization problem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8d0c0"/>
                    </a:solidFill>
                  </a:tcPr>
                </a:tc>
              </a:tr>
              <a:tr h="94752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ahoma"/>
                        </a:rPr>
                        <a:t>Individuals living in that environment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8d0c0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ahoma"/>
                        </a:rPr>
                        <a:t>Feasible solutions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8d0c0"/>
                    </a:solidFill>
                  </a:tcPr>
                </a:tc>
              </a:tr>
              <a:tr h="156204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ahoma"/>
                        </a:rPr>
                        <a:t>Individual’s degree of adaptation to its surrounding environment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8d0c0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ahoma"/>
                        </a:rPr>
                        <a:t>Solutions quality (fitness function)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8d0c0"/>
                    </a:solidFill>
                  </a:tcPr>
                </a:tc>
              </a:tr>
            </a:tbl>
          </a:graphicData>
        </a:graphic>
      </p:graphicFrame>
    </p:spTree>
  </p:cSld>
  <p:timing>
    <p:tnLst>
      <p:par>
        <p:cTn id="53" dur="indefinite" restart="never" nodeType="tmRoot">
          <p:childTnLst>
            <p:seq>
              <p:cTn id="5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CustomShape 1"/>
          <p:cNvSpPr/>
          <p:nvPr/>
        </p:nvSpPr>
        <p:spPr>
          <a:xfrm>
            <a:off x="1097280" y="286560"/>
            <a:ext cx="10057320" cy="1449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>
              <a:lnSpc>
                <a:spcPct val="85000"/>
              </a:lnSpc>
            </a:pPr>
            <a:r>
              <a:rPr b="0" lang="en-US" sz="4800" spc="-43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Genetic Algorithms: Metaphors to Nature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6" name="CustomShape 2"/>
          <p:cNvSpPr/>
          <p:nvPr/>
        </p:nvSpPr>
        <p:spPr>
          <a:xfrm>
            <a:off x="3686040" y="6459840"/>
            <a:ext cx="482184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en-US" sz="900" spc="-1" strike="noStrike" cap="all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Advanced Algorithm Analysis - Fall 2016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7" name="CustomShape 3"/>
          <p:cNvSpPr/>
          <p:nvPr/>
        </p:nvSpPr>
        <p:spPr>
          <a:xfrm>
            <a:off x="9900360" y="6459840"/>
            <a:ext cx="131112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r">
              <a:lnSpc>
                <a:spcPct val="100000"/>
              </a:lnSpc>
            </a:pPr>
            <a:fld id="{F31A6E8C-DC33-4DF5-B040-04D09EDC5FA0}" type="slidenum">
              <a:rPr b="0" lang="en-US" sz="105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1</a:t>
            </a:fld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278" name="Table 4"/>
          <p:cNvGraphicFramePr/>
          <p:nvPr/>
        </p:nvGraphicFramePr>
        <p:xfrm>
          <a:off x="1097280" y="1737360"/>
          <a:ext cx="10057680" cy="4496040"/>
        </p:xfrm>
        <a:graphic>
          <a:graphicData uri="http://schemas.openxmlformats.org/drawingml/2006/table">
            <a:tbl>
              <a:tblPr/>
              <a:tblGrid>
                <a:gridCol w="4541040"/>
                <a:gridCol w="5517000"/>
              </a:tblGrid>
              <a:tr h="50472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ahoma"/>
                        </a:rPr>
                        <a:t>Nature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8d0c0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ahoma"/>
                        </a:rPr>
                        <a:t>Genetic Algorithms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8d0c0"/>
                    </a:solidFill>
                  </a:tcPr>
                </a:tc>
              </a:tr>
              <a:tr h="91764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ahoma"/>
                        </a:rPr>
                        <a:t>A population of organisms (species)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8d0c0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ahoma"/>
                        </a:rPr>
                        <a:t>A set of feasible solutions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8d0c0"/>
                    </a:solidFill>
                  </a:tcPr>
                </a:tc>
              </a:tr>
              <a:tr h="174348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ahoma"/>
                        </a:rPr>
                        <a:t>Selection, recombination and mutation in nature’s evolutionary process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8d0c0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ahoma"/>
                        </a:rPr>
                        <a:t>Stochastic operators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8d0c0"/>
                    </a:solidFill>
                  </a:tcPr>
                </a:tc>
              </a:tr>
              <a:tr h="1330560"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ahoma"/>
                        </a:rPr>
                        <a:t>Evolution of populations to suit their environment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8d0c0"/>
                    </a:solidFill>
                  </a:tcPr>
                </a:tc>
                <a:tc>
                  <a:txBody>
                    <a:bodyPr/>
                    <a:p>
                      <a:pPr>
                        <a:lnSpc>
                          <a:spcPct val="100000"/>
                        </a:lnSpc>
                      </a:pPr>
                      <a:r>
                        <a:rPr b="0" lang="en-US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ahoma"/>
                        </a:rPr>
                        <a:t>Iteratively applying a set of stochastic operators on a set of feasible solutions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d8d0c0"/>
                    </a:solidFill>
                  </a:tcPr>
                </a:tc>
              </a:tr>
            </a:tbl>
          </a:graphicData>
        </a:graphic>
      </p:graphicFrame>
    </p:spTree>
  </p:cSld>
  <p:timing>
    <p:tnLst>
      <p:par>
        <p:cTn id="55" dur="indefinite" restart="never" nodeType="tmRoot">
          <p:childTnLst>
            <p:seq>
              <p:cTn id="5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CustomShape 1"/>
          <p:cNvSpPr/>
          <p:nvPr/>
        </p:nvSpPr>
        <p:spPr>
          <a:xfrm>
            <a:off x="1097280" y="286560"/>
            <a:ext cx="10057320" cy="1449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>
              <a:lnSpc>
                <a:spcPct val="85000"/>
              </a:lnSpc>
            </a:pPr>
            <a:r>
              <a:rPr b="0" lang="en-US" sz="4800" spc="-43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GA: Mechanics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0" name="CustomShape 2"/>
          <p:cNvSpPr/>
          <p:nvPr/>
        </p:nvSpPr>
        <p:spPr>
          <a:xfrm>
            <a:off x="1097280" y="1845720"/>
            <a:ext cx="10057320" cy="402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45000" bIns="45000"/>
          <a:p>
            <a:pPr marL="91440" indent="-90360">
              <a:lnSpc>
                <a:spcPct val="100000"/>
              </a:lnSpc>
              <a:buClr>
                <a:srgbClr val="d34817"/>
              </a:buClr>
              <a:buFont typeface="Wingdings" charset="2"/>
              <a:buChar char=""/>
            </a:pPr>
            <a:r>
              <a:rPr b="0" lang="en-US" sz="24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Mechanics of GA are surprisingly simple, not more complex than copying strings and swapping partial strings.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360">
              <a:lnSpc>
                <a:spcPct val="100000"/>
              </a:lnSpc>
              <a:buClr>
                <a:srgbClr val="d34817"/>
              </a:buClr>
              <a:buFont typeface="Wingdings" charset="2"/>
              <a:buChar char=""/>
            </a:pPr>
            <a:r>
              <a:rPr b="0" lang="en-US" sz="24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Good results are obtained for many practical problems consisting of following three operators: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384120" indent="-181800">
              <a:lnSpc>
                <a:spcPct val="100000"/>
              </a:lnSpc>
              <a:buClr>
                <a:srgbClr val="d34817"/>
              </a:buClr>
              <a:buFont typeface="Wingdings" charset="2"/>
              <a:buChar char=""/>
            </a:pPr>
            <a:r>
              <a:rPr b="0" lang="en-US" sz="22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b="0" lang="en-US" sz="22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Reproduction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384120" indent="-181800">
              <a:lnSpc>
                <a:spcPct val="100000"/>
              </a:lnSpc>
              <a:buClr>
                <a:srgbClr val="d34817"/>
              </a:buClr>
              <a:buFont typeface="Wingdings" charset="2"/>
              <a:buChar char=""/>
            </a:pPr>
            <a:r>
              <a:rPr b="0" lang="en-US" sz="22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b="0" lang="en-US" sz="22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Crossover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384120" indent="-181800">
              <a:lnSpc>
                <a:spcPct val="100000"/>
              </a:lnSpc>
              <a:buClr>
                <a:srgbClr val="d34817"/>
              </a:buClr>
              <a:buFont typeface="Wingdings" charset="2"/>
              <a:buChar char=""/>
            </a:pPr>
            <a:r>
              <a:rPr b="0" lang="en-US" sz="22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b="0" lang="en-US" sz="22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Mutation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1" name="CustomShape 3"/>
          <p:cNvSpPr/>
          <p:nvPr/>
        </p:nvSpPr>
        <p:spPr>
          <a:xfrm>
            <a:off x="3686040" y="6459840"/>
            <a:ext cx="482184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en-US" sz="900" spc="-1" strike="noStrike" cap="all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Advanced Algorithm Analysis - Fall 2016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2" name="CustomShape 4"/>
          <p:cNvSpPr/>
          <p:nvPr/>
        </p:nvSpPr>
        <p:spPr>
          <a:xfrm>
            <a:off x="9900360" y="6459840"/>
            <a:ext cx="131112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r">
              <a:lnSpc>
                <a:spcPct val="100000"/>
              </a:lnSpc>
            </a:pPr>
            <a:fld id="{A841F05D-3AA5-4A0B-AD6C-3DB0A8B138F9}" type="slidenum">
              <a:rPr b="0" lang="en-US" sz="105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1</a:t>
            </a:fld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57" dur="indefinite" restart="never" nodeType="tmRoot">
          <p:childTnLst>
            <p:seq>
              <p:cTn id="5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CustomShape 1"/>
          <p:cNvSpPr/>
          <p:nvPr/>
        </p:nvSpPr>
        <p:spPr>
          <a:xfrm>
            <a:off x="1097280" y="286560"/>
            <a:ext cx="10057320" cy="1449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>
              <a:lnSpc>
                <a:spcPct val="85000"/>
              </a:lnSpc>
            </a:pPr>
            <a:r>
              <a:rPr b="0" lang="en-US" sz="4800" spc="-43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Enumerative: Traditional optimization and search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7" name="CustomShape 2"/>
          <p:cNvSpPr/>
          <p:nvPr/>
        </p:nvSpPr>
        <p:spPr>
          <a:xfrm>
            <a:off x="1097280" y="1845720"/>
            <a:ext cx="10057320" cy="402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45000" bIns="45000"/>
          <a:p>
            <a:pPr marL="91440" indent="-90360">
              <a:lnSpc>
                <a:spcPct val="100000"/>
              </a:lnSpc>
              <a:buClr>
                <a:srgbClr val="d34817"/>
              </a:buClr>
              <a:buFont typeface="Wingdings" charset="2"/>
              <a:buChar char=""/>
            </a:pPr>
            <a:r>
              <a:rPr b="0" lang="en-US" sz="24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Within a finite search space or discretized infinite search space, look at objective function value at </a:t>
            </a:r>
            <a:r>
              <a:rPr b="1" lang="en-US" sz="24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every</a:t>
            </a:r>
            <a:r>
              <a:rPr b="0" lang="en-US" sz="24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point in space </a:t>
            </a:r>
            <a:r>
              <a:rPr b="1" lang="en-US" sz="24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one</a:t>
            </a:r>
            <a:r>
              <a:rPr b="0" lang="en-US" sz="24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at a time.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360">
              <a:lnSpc>
                <a:spcPct val="100000"/>
              </a:lnSpc>
              <a:buClr>
                <a:srgbClr val="d34817"/>
              </a:buClr>
              <a:buFont typeface="Wingdings" charset="2"/>
              <a:buChar char=""/>
            </a:pPr>
            <a:r>
              <a:rPr b="1" lang="en-US" sz="24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Analysis: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360">
              <a:lnSpc>
                <a:spcPct val="100000"/>
              </a:lnSpc>
              <a:buClr>
                <a:srgbClr val="d34817"/>
              </a:buClr>
              <a:buFont typeface="Wingdings" charset="2"/>
              <a:buChar char=""/>
            </a:pPr>
            <a:r>
              <a:rPr b="0" lang="en-US" sz="24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Attractive as mimicking human search.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360">
              <a:lnSpc>
                <a:spcPct val="100000"/>
              </a:lnSpc>
              <a:buClr>
                <a:srgbClr val="d34817"/>
              </a:buClr>
              <a:buFont typeface="Wingdings" charset="2"/>
              <a:buChar char=""/>
            </a:pPr>
            <a:r>
              <a:rPr b="0" lang="en-US" sz="24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Works when number of possibilities are small.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360">
              <a:lnSpc>
                <a:spcPct val="100000"/>
              </a:lnSpc>
              <a:buClr>
                <a:srgbClr val="d34817"/>
              </a:buClr>
              <a:buFont typeface="Wingdings" charset="2"/>
              <a:buChar char=""/>
            </a:pPr>
            <a:r>
              <a:rPr b="0" lang="en-US" sz="24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NOT efficient as practical spaces are too large.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360">
              <a:lnSpc>
                <a:spcPct val="100000"/>
              </a:lnSpc>
              <a:buClr>
                <a:srgbClr val="d34817"/>
              </a:buClr>
              <a:buFont typeface="Wingdings" charset="2"/>
              <a:buChar char=""/>
            </a:pPr>
            <a:r>
              <a:rPr b="0" lang="en-US" sz="24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DP breaks down on problems of moderate size and complexity, what Bellman 1961 called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en-US" sz="28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“</a:t>
            </a:r>
            <a:r>
              <a:rPr b="1" lang="en-US" sz="28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Curse of dimensionality”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8" name="CustomShape 3"/>
          <p:cNvSpPr/>
          <p:nvPr/>
        </p:nvSpPr>
        <p:spPr>
          <a:xfrm>
            <a:off x="3686040" y="6459840"/>
            <a:ext cx="482184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en-US" sz="900" spc="-1" strike="noStrike" cap="all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Advanced Algorithm Analysis - Fall 2016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9" name="CustomShape 4"/>
          <p:cNvSpPr/>
          <p:nvPr/>
        </p:nvSpPr>
        <p:spPr>
          <a:xfrm>
            <a:off x="9900360" y="6459840"/>
            <a:ext cx="131112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r">
              <a:lnSpc>
                <a:spcPct val="100000"/>
              </a:lnSpc>
            </a:pPr>
            <a:fld id="{739BD2A3-3A60-4DF8-B93F-32397FA1CD7C}" type="slidenum">
              <a:rPr b="0" lang="en-US" sz="105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1</a:t>
            </a:fld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CustomShape 1"/>
          <p:cNvSpPr/>
          <p:nvPr/>
        </p:nvSpPr>
        <p:spPr>
          <a:xfrm>
            <a:off x="1097280" y="286560"/>
            <a:ext cx="10057320" cy="1449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>
              <a:lnSpc>
                <a:spcPct val="85000"/>
              </a:lnSpc>
            </a:pPr>
            <a:r>
              <a:rPr b="0" lang="en-US" sz="4800" spc="-43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Reproduction (Copying)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4" name="CustomShape 2"/>
          <p:cNvSpPr/>
          <p:nvPr/>
        </p:nvSpPr>
        <p:spPr>
          <a:xfrm>
            <a:off x="1097280" y="1845720"/>
            <a:ext cx="10057320" cy="402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45000" bIns="45000"/>
          <a:p>
            <a:pPr marL="91440" indent="-90360">
              <a:lnSpc>
                <a:spcPct val="100000"/>
              </a:lnSpc>
              <a:buClr>
                <a:srgbClr val="d34817"/>
              </a:buClr>
              <a:buFont typeface="Wingdings" charset="2"/>
              <a:buChar char=""/>
            </a:pPr>
            <a:r>
              <a:rPr b="0" lang="en-US" sz="24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Strings copied according to their objective function values</a:t>
            </a:r>
            <a:r>
              <a:rPr b="0" i="1" lang="en-US" sz="24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f</a:t>
            </a:r>
            <a:r>
              <a:rPr b="0" lang="en-US" sz="24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(biologists call it the fitness function).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360">
              <a:lnSpc>
                <a:spcPct val="100000"/>
              </a:lnSpc>
              <a:buClr>
                <a:srgbClr val="d34817"/>
              </a:buClr>
              <a:buFont typeface="Wingdings" charset="2"/>
              <a:buChar char=""/>
            </a:pPr>
            <a:r>
              <a:rPr b="0" lang="en-US" sz="24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Institutively fitness is some measure of profit, utility or goodness to be maximized.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360">
              <a:lnSpc>
                <a:spcPct val="100000"/>
              </a:lnSpc>
              <a:buClr>
                <a:srgbClr val="d34817"/>
              </a:buClr>
              <a:buFont typeface="Wingdings" charset="2"/>
              <a:buChar char=""/>
            </a:pPr>
            <a:r>
              <a:rPr b="0" lang="en-US" sz="24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Fit strings a higher probability of contributing one or more offspring in the next generation.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360">
              <a:lnSpc>
                <a:spcPct val="100000"/>
              </a:lnSpc>
              <a:buClr>
                <a:srgbClr val="d34817"/>
              </a:buClr>
              <a:buFont typeface="Wingdings" charset="2"/>
              <a:buChar char=""/>
            </a:pPr>
            <a:r>
              <a:rPr b="0" lang="en-US" sz="24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In natural systems fitness determined by creatures ability to survive predators, other obstacles to adulthood and subsequent reproduction.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360">
              <a:lnSpc>
                <a:spcPct val="100000"/>
              </a:lnSpc>
              <a:buClr>
                <a:srgbClr val="d34817"/>
              </a:buClr>
              <a:buFont typeface="Wingdings" charset="2"/>
              <a:buChar char=""/>
            </a:pPr>
            <a:r>
              <a:rPr b="0" lang="en-US" sz="24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In our artificial environment objective function is the final arbiter of the string-creatures life or death.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5" name="CustomShape 3"/>
          <p:cNvSpPr/>
          <p:nvPr/>
        </p:nvSpPr>
        <p:spPr>
          <a:xfrm>
            <a:off x="3686040" y="6459840"/>
            <a:ext cx="482184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en-US" sz="900" spc="-1" strike="noStrike" cap="all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Advanced Algorithm Analysis - Fall 2016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6" name="CustomShape 4"/>
          <p:cNvSpPr/>
          <p:nvPr/>
        </p:nvSpPr>
        <p:spPr>
          <a:xfrm>
            <a:off x="9900360" y="6459840"/>
            <a:ext cx="131112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r">
              <a:lnSpc>
                <a:spcPct val="100000"/>
              </a:lnSpc>
            </a:pPr>
            <a:fld id="{D957CDE9-974E-4CBE-870A-F51FDE54E061}" type="slidenum">
              <a:rPr b="0" lang="en-US" sz="105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1</a:t>
            </a:fld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59" dur="indefinite" restart="never" nodeType="tmRoot">
          <p:childTnLst>
            <p:seq>
              <p:cTn id="6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CustomShape 1"/>
          <p:cNvSpPr/>
          <p:nvPr/>
        </p:nvSpPr>
        <p:spPr>
          <a:xfrm>
            <a:off x="1097280" y="286560"/>
            <a:ext cx="10057320" cy="1449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>
              <a:lnSpc>
                <a:spcPct val="85000"/>
              </a:lnSpc>
            </a:pPr>
            <a:r>
              <a:rPr b="0" lang="en-US" sz="4800" spc="-43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Crossover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8" name="CustomShape 2"/>
          <p:cNvSpPr/>
          <p:nvPr/>
        </p:nvSpPr>
        <p:spPr>
          <a:xfrm>
            <a:off x="1097280" y="1845720"/>
            <a:ext cx="10057320" cy="402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45000" bIns="45000"/>
          <a:p>
            <a:pPr marL="91440" indent="-90360">
              <a:lnSpc>
                <a:spcPct val="90000"/>
              </a:lnSpc>
              <a:buClr>
                <a:srgbClr val="d34817"/>
              </a:buClr>
              <a:buFont typeface="Calibri"/>
              <a:buChar char=" 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This proceeds in two steps: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360">
              <a:lnSpc>
                <a:spcPct val="90000"/>
              </a:lnSpc>
              <a:buClr>
                <a:srgbClr val="d34817"/>
              </a:buClr>
              <a:buFont typeface="Calibri"/>
              <a:buChar char=" 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1. Members of the copied strings are combined at random.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360">
              <a:lnSpc>
                <a:spcPct val="90000"/>
              </a:lnSpc>
              <a:buClr>
                <a:srgbClr val="d34817"/>
              </a:buClr>
              <a:buFont typeface="Calibri"/>
              <a:buChar char=" 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2. Each pair of strings undergoes crossover (as follows):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384120" indent="-181800">
              <a:lnSpc>
                <a:spcPct val="100000"/>
              </a:lnSpc>
              <a:buClr>
                <a:srgbClr val="d34817"/>
              </a:buClr>
              <a:buFont typeface="Calibri"/>
              <a:buChar char="◦"/>
            </a:pPr>
            <a:r>
              <a:rPr b="0"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An integer position is selected uniformly at random |1, </a:t>
            </a:r>
            <a:r>
              <a:rPr b="0" i="1"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l </a:t>
            </a:r>
            <a:r>
              <a:rPr b="0"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– 1| where </a:t>
            </a:r>
            <a:r>
              <a:rPr b="0" i="1"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l  </a:t>
            </a:r>
            <a:r>
              <a:rPr b="0"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is string length.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384120" indent="-181800">
              <a:lnSpc>
                <a:spcPct val="100000"/>
              </a:lnSpc>
              <a:buClr>
                <a:srgbClr val="d34817"/>
              </a:buClr>
              <a:buFont typeface="Calibri"/>
              <a:buChar char="◦"/>
            </a:pPr>
            <a:r>
              <a:rPr b="0" lang="en-US" sz="2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Two new strings are created by swapping all characters between positions k + 1 and l inclusively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9" name="CustomShape 3"/>
          <p:cNvSpPr/>
          <p:nvPr/>
        </p:nvSpPr>
        <p:spPr>
          <a:xfrm>
            <a:off x="3686040" y="6459840"/>
            <a:ext cx="482184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en-US" sz="900" spc="-1" strike="noStrike" cap="all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Advanced Algorithm Analysis - Fall 2016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0" name="CustomShape 4"/>
          <p:cNvSpPr/>
          <p:nvPr/>
        </p:nvSpPr>
        <p:spPr>
          <a:xfrm>
            <a:off x="9900360" y="6459840"/>
            <a:ext cx="131112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r">
              <a:lnSpc>
                <a:spcPct val="100000"/>
              </a:lnSpc>
            </a:pPr>
            <a:fld id="{341E4358-E909-4D12-A8DC-85B9A5E220AD}" type="slidenum">
              <a:rPr b="0" lang="en-US" sz="105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1</a:t>
            </a:fld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61" dur="indefinite" restart="never" nodeType="tmRoot">
          <p:childTnLst>
            <p:seq>
              <p:cTn id="6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CustomShape 1"/>
          <p:cNvSpPr/>
          <p:nvPr/>
        </p:nvSpPr>
        <p:spPr>
          <a:xfrm>
            <a:off x="1097280" y="286560"/>
            <a:ext cx="10057320" cy="1449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>
              <a:lnSpc>
                <a:spcPct val="85000"/>
              </a:lnSpc>
            </a:pPr>
            <a:r>
              <a:rPr b="0" lang="en-US" sz="4800" spc="-43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Mutation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2" name="CustomShape 2"/>
          <p:cNvSpPr/>
          <p:nvPr/>
        </p:nvSpPr>
        <p:spPr>
          <a:xfrm>
            <a:off x="1097280" y="1845720"/>
            <a:ext cx="10057320" cy="402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45000" bIns="45000"/>
          <a:p>
            <a:pPr marL="91440" indent="-90360">
              <a:lnSpc>
                <a:spcPct val="100000"/>
              </a:lnSpc>
              <a:buClr>
                <a:srgbClr val="d34817"/>
              </a:buClr>
              <a:buFont typeface="Wingdings" charset="2"/>
              <a:buChar char="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Although selective reproduction and crossover generate bulk of next generation, but these operations may miss-out potentially useful material i.e. 1’s and 0’s at particular locations.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360">
              <a:lnSpc>
                <a:spcPct val="100000"/>
              </a:lnSpc>
              <a:buClr>
                <a:srgbClr val="d34817"/>
              </a:buClr>
              <a:buFont typeface="Wingdings" charset="2"/>
              <a:buChar char="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In artificial genetic systems, mutation protects against such irrecoverable loss.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360">
              <a:lnSpc>
                <a:spcPct val="100000"/>
              </a:lnSpc>
              <a:buClr>
                <a:srgbClr val="d34817"/>
              </a:buClr>
              <a:buFont typeface="Wingdings" charset="2"/>
              <a:buChar char="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In GA mutation is the random (with small probability) alteration of the value of a string position.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360">
              <a:lnSpc>
                <a:spcPct val="100000"/>
              </a:lnSpc>
              <a:buClr>
                <a:srgbClr val="d34817"/>
              </a:buClr>
              <a:buFont typeface="Wingdings" charset="2"/>
              <a:buChar char="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Mutation in GA is used sparingly i.e. one in a thousand bit (position) transfers.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3" name="CustomShape 3"/>
          <p:cNvSpPr/>
          <p:nvPr/>
        </p:nvSpPr>
        <p:spPr>
          <a:xfrm>
            <a:off x="3686040" y="6459840"/>
            <a:ext cx="482184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en-US" sz="900" spc="-1" strike="noStrike" cap="all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Advanced Algorithm Analysis - Fall 2016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4" name="CustomShape 4"/>
          <p:cNvSpPr/>
          <p:nvPr/>
        </p:nvSpPr>
        <p:spPr>
          <a:xfrm>
            <a:off x="9900360" y="6459840"/>
            <a:ext cx="131112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r">
              <a:lnSpc>
                <a:spcPct val="100000"/>
              </a:lnSpc>
            </a:pPr>
            <a:fld id="{78828FF7-EAAC-4DE9-9939-30C391208962}" type="slidenum">
              <a:rPr b="0" lang="en-US" sz="105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1</a:t>
            </a:fld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63" dur="indefinite" restart="never" nodeType="tmRoot">
          <p:childTnLst>
            <p:seq>
              <p:cTn id="6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CustomShape 1"/>
          <p:cNvSpPr/>
          <p:nvPr/>
        </p:nvSpPr>
        <p:spPr>
          <a:xfrm>
            <a:off x="1097280" y="286560"/>
            <a:ext cx="10057320" cy="1449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>
              <a:lnSpc>
                <a:spcPct val="85000"/>
              </a:lnSpc>
            </a:pPr>
            <a:r>
              <a:rPr b="0" lang="en-US" sz="4800" spc="-43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GA: Example </a:t>
            </a:r>
            <a:r>
              <a:rPr b="0" i="1" lang="en-US" sz="4800" spc="-43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f(x) = x</a:t>
            </a:r>
            <a:r>
              <a:rPr b="0" i="1" lang="en-US" sz="4800" spc="-43" strike="noStrike" baseline="30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2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6" name="CustomShape 2"/>
          <p:cNvSpPr/>
          <p:nvPr/>
        </p:nvSpPr>
        <p:spPr>
          <a:xfrm>
            <a:off x="1097280" y="1845720"/>
            <a:ext cx="10057320" cy="402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45000" bIns="45000"/>
          <a:p>
            <a:pPr marL="91440" indent="-90360">
              <a:lnSpc>
                <a:spcPct val="90000"/>
              </a:lnSpc>
              <a:buClr>
                <a:srgbClr val="d34817"/>
              </a:buClr>
              <a:buFont typeface="Calibri"/>
              <a:buChar char=" 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Problem: Maximize the function f(x) = x</a:t>
            </a:r>
            <a:r>
              <a:rPr b="0" lang="en-US" sz="2400" spc="-1" strike="noStrike" baseline="30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2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where x varies between 1 and 31.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360">
              <a:lnSpc>
                <a:spcPct val="90000"/>
              </a:lnSpc>
              <a:buClr>
                <a:srgbClr val="d34817"/>
              </a:buClr>
              <a:buFont typeface="Calibri"/>
              <a:buChar char=" 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Step-1: Code the decision variables of the problem as some finite length string.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360">
              <a:lnSpc>
                <a:spcPct val="90000"/>
              </a:lnSpc>
              <a:buClr>
                <a:srgbClr val="d34817"/>
              </a:buClr>
              <a:buFont typeface="Calibri"/>
              <a:buChar char=" 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Code it as a binary unsigned integer of length 5.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360">
              <a:lnSpc>
                <a:spcPct val="90000"/>
              </a:lnSpc>
              <a:buClr>
                <a:srgbClr val="d34817"/>
              </a:buClr>
              <a:buFont typeface="Calibri"/>
              <a:buChar char=" 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To start we select an initial population of size 4 by tossing a fair coin 20 times.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360">
              <a:lnSpc>
                <a:spcPct val="90000"/>
              </a:lnSpc>
              <a:buClr>
                <a:srgbClr val="d34817"/>
              </a:buClr>
              <a:buFont typeface="Calibri"/>
              <a:buChar char=" 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Fitness or objective function is calculated by squaring x value.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7" name="CustomShape 3"/>
          <p:cNvSpPr/>
          <p:nvPr/>
        </p:nvSpPr>
        <p:spPr>
          <a:xfrm>
            <a:off x="3686040" y="6459840"/>
            <a:ext cx="482184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en-US" sz="900" spc="-1" strike="noStrike" cap="all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Advanced Algorithm Analysis - Fall 2016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8" name="CustomShape 4"/>
          <p:cNvSpPr/>
          <p:nvPr/>
        </p:nvSpPr>
        <p:spPr>
          <a:xfrm>
            <a:off x="9900360" y="6459840"/>
            <a:ext cx="131112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r">
              <a:lnSpc>
                <a:spcPct val="100000"/>
              </a:lnSpc>
            </a:pPr>
            <a:fld id="{A6A8EFEE-D9FF-4B2E-A6DD-46E365948CD2}" type="slidenum">
              <a:rPr b="0" lang="en-US" sz="105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1</a:t>
            </a:fld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65" dur="indefinite" restart="never" nodeType="tmRoot">
          <p:childTnLst>
            <p:seq>
              <p:cTn id="6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CustomShape 1"/>
          <p:cNvSpPr/>
          <p:nvPr/>
        </p:nvSpPr>
        <p:spPr>
          <a:xfrm>
            <a:off x="1097280" y="286560"/>
            <a:ext cx="10057320" cy="1449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>
              <a:lnSpc>
                <a:spcPct val="85000"/>
              </a:lnSpc>
            </a:pPr>
            <a:r>
              <a:rPr b="0" lang="en-US" sz="4800" spc="-43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GA: Example </a:t>
            </a:r>
            <a:r>
              <a:rPr b="0" i="1" lang="en-US" sz="4800" spc="-43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f(x) = x</a:t>
            </a:r>
            <a:r>
              <a:rPr b="0" i="1" lang="en-US" sz="4800" spc="-43" strike="noStrike" baseline="30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2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0" name="CustomShape 2"/>
          <p:cNvSpPr/>
          <p:nvPr/>
        </p:nvSpPr>
        <p:spPr>
          <a:xfrm>
            <a:off x="1097280" y="5074920"/>
            <a:ext cx="10057320" cy="793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45000" bIns="45000"/>
          <a:p>
            <a:pPr marL="91440" indent="-90360">
              <a:lnSpc>
                <a:spcPct val="90000"/>
              </a:lnSpc>
              <a:buClr>
                <a:srgbClr val="d34817"/>
              </a:buClr>
              <a:buFont typeface="Calibri"/>
              <a:buChar char=" 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The GA need not know the semantics of the coding or that of the objective function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1" name="CustomShape 3"/>
          <p:cNvSpPr/>
          <p:nvPr/>
        </p:nvSpPr>
        <p:spPr>
          <a:xfrm>
            <a:off x="3686040" y="6459840"/>
            <a:ext cx="482184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en-US" sz="900" spc="-1" strike="noStrike" cap="all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Advanced Algorithm Analysis - Fall 2016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2" name="CustomShape 4"/>
          <p:cNvSpPr/>
          <p:nvPr/>
        </p:nvSpPr>
        <p:spPr>
          <a:xfrm>
            <a:off x="9900360" y="6459840"/>
            <a:ext cx="131112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r">
              <a:lnSpc>
                <a:spcPct val="100000"/>
              </a:lnSpc>
            </a:pPr>
            <a:fld id="{362360FA-78A3-4A5D-B8C9-7FE2A0B927D9}" type="slidenum">
              <a:rPr b="0" lang="en-US" sz="105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1</a:t>
            </a:fld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303" name="Table 5"/>
          <p:cNvGraphicFramePr/>
          <p:nvPr/>
        </p:nvGraphicFramePr>
        <p:xfrm>
          <a:off x="2331720" y="1889640"/>
          <a:ext cx="7360560" cy="3123360"/>
        </p:xfrm>
        <a:graphic>
          <a:graphicData uri="http://schemas.openxmlformats.org/drawingml/2006/table">
            <a:tbl>
              <a:tblPr/>
              <a:tblGrid>
                <a:gridCol w="1839600"/>
                <a:gridCol w="1841400"/>
                <a:gridCol w="1839600"/>
                <a:gridCol w="1840320"/>
              </a:tblGrid>
              <a:tr h="62208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28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String no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28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Initial pop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28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x value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28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f(x) = x</a:t>
                      </a:r>
                      <a:r>
                        <a:rPr b="1" lang="en-US" sz="2800" spc="-1" strike="noStrike" baseline="3000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2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00ff"/>
                    </a:solidFill>
                  </a:tcPr>
                </a:tc>
              </a:tr>
              <a:tr h="62532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1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01101</a:t>
                      </a:r>
                      <a:r>
                        <a:rPr b="0" lang="en-US" sz="3200" spc="-1" strike="noStrike" baseline="-2500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2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13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169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62532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2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11000</a:t>
                      </a:r>
                      <a:r>
                        <a:rPr b="0" lang="en-US" sz="3200" spc="-1" strike="noStrike" baseline="-2500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2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24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576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62532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3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01000</a:t>
                      </a:r>
                      <a:r>
                        <a:rPr b="0" lang="en-US" sz="3200" spc="-1" strike="noStrike" baseline="-2500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2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8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64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62568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4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10011</a:t>
                      </a:r>
                      <a:r>
                        <a:rPr b="0" lang="en-US" sz="3200" spc="-1" strike="noStrike" baseline="-25000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2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19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361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</p:spTree>
  </p:cSld>
  <p:timing>
    <p:tnLst>
      <p:par>
        <p:cTn id="67" dur="indefinite" restart="never" nodeType="tmRoot">
          <p:childTnLst>
            <p:seq>
              <p:cTn id="6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CustomShape 1"/>
          <p:cNvSpPr/>
          <p:nvPr/>
        </p:nvSpPr>
        <p:spPr>
          <a:xfrm>
            <a:off x="1097280" y="286560"/>
            <a:ext cx="10057320" cy="1449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>
              <a:lnSpc>
                <a:spcPct val="85000"/>
              </a:lnSpc>
            </a:pPr>
            <a:r>
              <a:rPr b="0" lang="en-US" sz="4800" spc="-43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GA: Example </a:t>
            </a:r>
            <a:r>
              <a:rPr b="0" i="1" lang="en-US" sz="4800" spc="-43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f(x) = x</a:t>
            </a:r>
            <a:r>
              <a:rPr b="0" i="1" lang="en-US" sz="4800" spc="-43" strike="noStrike" baseline="30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2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5" name="CustomShape 2"/>
          <p:cNvSpPr/>
          <p:nvPr/>
        </p:nvSpPr>
        <p:spPr>
          <a:xfrm>
            <a:off x="1097280" y="1845720"/>
            <a:ext cx="10057320" cy="402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45000" bIns="45000"/>
          <a:p>
            <a:pPr marL="91440" indent="-90360">
              <a:lnSpc>
                <a:spcPct val="90000"/>
              </a:lnSpc>
              <a:buClr>
                <a:srgbClr val="d34817"/>
              </a:buClr>
              <a:buFont typeface="Calibri"/>
              <a:buChar char=" "/>
            </a:pPr>
            <a:r>
              <a:rPr b="0" lang="en-US" sz="24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Step-2: Reproduction (copying).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360">
              <a:lnSpc>
                <a:spcPct val="90000"/>
              </a:lnSpc>
              <a:buClr>
                <a:srgbClr val="d34817"/>
              </a:buClr>
              <a:buFont typeface="Calibri"/>
              <a:buChar char=" "/>
            </a:pPr>
            <a:r>
              <a:rPr b="0" lang="en-US" sz="24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Strings for creating next generation are selected by spinning the weighted roulette wheel 4 times.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6" name="CustomShape 3"/>
          <p:cNvSpPr/>
          <p:nvPr/>
        </p:nvSpPr>
        <p:spPr>
          <a:xfrm>
            <a:off x="3686040" y="6459840"/>
            <a:ext cx="482184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en-US" sz="900" spc="-1" strike="noStrike" cap="all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Advanced Algorithm Analysis - Fall 2016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7" name="CustomShape 4"/>
          <p:cNvSpPr/>
          <p:nvPr/>
        </p:nvSpPr>
        <p:spPr>
          <a:xfrm>
            <a:off x="9900360" y="6459840"/>
            <a:ext cx="131112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r">
              <a:lnSpc>
                <a:spcPct val="100000"/>
              </a:lnSpc>
            </a:pPr>
            <a:fld id="{6714C66D-D289-4629-B337-84BAAC768C2F}" type="slidenum">
              <a:rPr b="0" lang="en-US" sz="105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1</a:t>
            </a:fld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8" name="CustomShape 5"/>
          <p:cNvSpPr/>
          <p:nvPr/>
        </p:nvSpPr>
        <p:spPr>
          <a:xfrm>
            <a:off x="4685760" y="3153960"/>
            <a:ext cx="2662920" cy="2662920"/>
          </a:xfrm>
          <a:prstGeom prst="ellipse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09" name="Line 6"/>
          <p:cNvSpPr/>
          <p:nvPr/>
        </p:nvSpPr>
        <p:spPr>
          <a:xfrm>
            <a:off x="4685760" y="4521960"/>
            <a:ext cx="2663640" cy="360"/>
          </a:xfrm>
          <a:prstGeom prst="line">
            <a:avLst/>
          </a:prstGeom>
          <a:ln w="93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10" name="Line 7"/>
          <p:cNvSpPr/>
          <p:nvPr/>
        </p:nvSpPr>
        <p:spPr>
          <a:xfrm>
            <a:off x="5982480" y="3153600"/>
            <a:ext cx="360" cy="2664000"/>
          </a:xfrm>
          <a:prstGeom prst="line">
            <a:avLst/>
          </a:prstGeom>
          <a:ln w="93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11" name="Line 8"/>
          <p:cNvSpPr/>
          <p:nvPr/>
        </p:nvSpPr>
        <p:spPr>
          <a:xfrm flipH="1">
            <a:off x="5117400" y="3513960"/>
            <a:ext cx="1800360" cy="1944720"/>
          </a:xfrm>
          <a:prstGeom prst="line">
            <a:avLst/>
          </a:prstGeom>
          <a:ln w="93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12" name="Line 9"/>
          <p:cNvSpPr/>
          <p:nvPr/>
        </p:nvSpPr>
        <p:spPr>
          <a:xfrm>
            <a:off x="4974480" y="3658320"/>
            <a:ext cx="2016360" cy="1727280"/>
          </a:xfrm>
          <a:prstGeom prst="line">
            <a:avLst/>
          </a:prstGeom>
          <a:ln w="93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13" name="Line 10"/>
          <p:cNvSpPr/>
          <p:nvPr/>
        </p:nvSpPr>
        <p:spPr>
          <a:xfrm flipH="1" flipV="1">
            <a:off x="5406480" y="3297960"/>
            <a:ext cx="1152360" cy="2376720"/>
          </a:xfrm>
          <a:prstGeom prst="line">
            <a:avLst/>
          </a:prstGeom>
          <a:ln w="93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14" name="Line 11"/>
          <p:cNvSpPr/>
          <p:nvPr/>
        </p:nvSpPr>
        <p:spPr>
          <a:xfrm flipV="1">
            <a:off x="4758840" y="4017240"/>
            <a:ext cx="2519280" cy="1009800"/>
          </a:xfrm>
          <a:prstGeom prst="line">
            <a:avLst/>
          </a:prstGeom>
          <a:ln w="93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15" name="Line 12"/>
          <p:cNvSpPr/>
          <p:nvPr/>
        </p:nvSpPr>
        <p:spPr>
          <a:xfrm flipV="1">
            <a:off x="5477760" y="3226680"/>
            <a:ext cx="1008000" cy="2519280"/>
          </a:xfrm>
          <a:prstGeom prst="line">
            <a:avLst/>
          </a:prstGeom>
          <a:ln w="93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16" name="Line 13"/>
          <p:cNvSpPr/>
          <p:nvPr/>
        </p:nvSpPr>
        <p:spPr>
          <a:xfrm flipH="1" flipV="1">
            <a:off x="4758840" y="4090320"/>
            <a:ext cx="2519280" cy="863640"/>
          </a:xfrm>
          <a:prstGeom prst="line">
            <a:avLst/>
          </a:prstGeom>
          <a:ln w="93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17" name="CustomShape 14"/>
          <p:cNvSpPr/>
          <p:nvPr/>
        </p:nvSpPr>
        <p:spPr>
          <a:xfrm>
            <a:off x="4901760" y="3369600"/>
            <a:ext cx="2230920" cy="2230920"/>
          </a:xfrm>
          <a:prstGeom prst="ellipse">
            <a:avLst/>
          </a:prstGeom>
          <a:solidFill>
            <a:srgbClr val="ffffff"/>
          </a:solidFill>
          <a:ln w="93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18" name="Line 15"/>
          <p:cNvSpPr/>
          <p:nvPr/>
        </p:nvSpPr>
        <p:spPr>
          <a:xfrm>
            <a:off x="5982480" y="3369600"/>
            <a:ext cx="360" cy="1081080"/>
          </a:xfrm>
          <a:prstGeom prst="line">
            <a:avLst/>
          </a:prstGeom>
          <a:ln w="93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19" name="Line 16"/>
          <p:cNvSpPr/>
          <p:nvPr/>
        </p:nvSpPr>
        <p:spPr>
          <a:xfrm flipH="1">
            <a:off x="4974480" y="4450680"/>
            <a:ext cx="1008000" cy="358920"/>
          </a:xfrm>
          <a:prstGeom prst="line">
            <a:avLst/>
          </a:prstGeom>
          <a:ln w="93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20" name="Line 17"/>
          <p:cNvSpPr/>
          <p:nvPr/>
        </p:nvSpPr>
        <p:spPr>
          <a:xfrm flipH="1">
            <a:off x="5190480" y="4450680"/>
            <a:ext cx="792000" cy="719280"/>
          </a:xfrm>
          <a:prstGeom prst="line">
            <a:avLst/>
          </a:prstGeom>
          <a:ln w="93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21" name="Line 18"/>
          <p:cNvSpPr/>
          <p:nvPr/>
        </p:nvSpPr>
        <p:spPr>
          <a:xfrm flipV="1">
            <a:off x="5982480" y="3801240"/>
            <a:ext cx="863640" cy="649440"/>
          </a:xfrm>
          <a:prstGeom prst="line">
            <a:avLst/>
          </a:prstGeom>
          <a:ln w="93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22" name="CustomShape 19"/>
          <p:cNvSpPr/>
          <p:nvPr/>
        </p:nvSpPr>
        <p:spPr>
          <a:xfrm>
            <a:off x="6078600" y="4449240"/>
            <a:ext cx="742680" cy="577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49.2%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Wingdings"/>
                <a:ea typeface="DejaVu Sans"/>
              </a:rPr>
              <a:t>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3" name="CustomShape 20"/>
          <p:cNvSpPr/>
          <p:nvPr/>
        </p:nvSpPr>
        <p:spPr>
          <a:xfrm>
            <a:off x="5954760" y="3585600"/>
            <a:ext cx="742680" cy="577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14.4%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Wingdings"/>
                <a:ea typeface="DejaVu Sans"/>
              </a:rPr>
              <a:t>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4" name="CustomShape 21"/>
          <p:cNvSpPr/>
          <p:nvPr/>
        </p:nvSpPr>
        <p:spPr>
          <a:xfrm>
            <a:off x="5234040" y="3729960"/>
            <a:ext cx="742680" cy="577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30.9%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Wingdings"/>
                <a:ea typeface="DejaVu Sans"/>
              </a:rPr>
              <a:t>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5" name="CustomShape 22"/>
          <p:cNvSpPr/>
          <p:nvPr/>
        </p:nvSpPr>
        <p:spPr>
          <a:xfrm>
            <a:off x="5046120" y="4522320"/>
            <a:ext cx="122292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5.5% </a:t>
            </a: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Wingdings"/>
                <a:ea typeface="DejaVu Sans"/>
              </a:rPr>
              <a:t>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6" name="CustomShape 23"/>
          <p:cNvSpPr/>
          <p:nvPr/>
        </p:nvSpPr>
        <p:spPr>
          <a:xfrm>
            <a:off x="6486120" y="3009240"/>
            <a:ext cx="1080000" cy="129600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440">
            <a:solidFill>
              <a:srgbClr val="000000"/>
            </a:solidFill>
            <a:round/>
            <a:tailEnd len="med" type="arrow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327" name="CustomShape 24"/>
          <p:cNvSpPr/>
          <p:nvPr/>
        </p:nvSpPr>
        <p:spPr>
          <a:xfrm>
            <a:off x="7133760" y="4161960"/>
            <a:ext cx="143280" cy="143280"/>
          </a:xfrm>
          <a:prstGeom prst="ellipse">
            <a:avLst/>
          </a:prstGeom>
          <a:solidFill>
            <a:srgbClr val="ff0000"/>
          </a:solidFill>
          <a:ln w="93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28" name="CustomShape 25"/>
          <p:cNvSpPr/>
          <p:nvPr/>
        </p:nvSpPr>
        <p:spPr>
          <a:xfrm>
            <a:off x="5174640" y="5389200"/>
            <a:ext cx="143280" cy="143280"/>
          </a:xfrm>
          <a:prstGeom prst="ellipse">
            <a:avLst/>
          </a:prstGeom>
          <a:solidFill>
            <a:srgbClr val="ff0000"/>
          </a:solidFill>
          <a:ln w="93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29" name="CustomShape 26"/>
          <p:cNvSpPr/>
          <p:nvPr/>
        </p:nvSpPr>
        <p:spPr>
          <a:xfrm>
            <a:off x="5530320" y="3263400"/>
            <a:ext cx="143280" cy="143280"/>
          </a:xfrm>
          <a:prstGeom prst="ellipse">
            <a:avLst/>
          </a:prstGeom>
          <a:solidFill>
            <a:srgbClr val="ff0000"/>
          </a:solidFill>
          <a:ln w="93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69" dur="indefinite" restart="never" nodeType="tmRoot">
          <p:childTnLst>
            <p:seq>
              <p:cTn id="7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CustomShape 1"/>
          <p:cNvSpPr/>
          <p:nvPr/>
        </p:nvSpPr>
        <p:spPr>
          <a:xfrm>
            <a:off x="3686040" y="6459840"/>
            <a:ext cx="482184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en-US" sz="900" spc="-1" strike="noStrike" cap="all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Advanced Algorithm Analysis - Fall 2016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1" name="CustomShape 2"/>
          <p:cNvSpPr/>
          <p:nvPr/>
        </p:nvSpPr>
        <p:spPr>
          <a:xfrm>
            <a:off x="9900360" y="6459840"/>
            <a:ext cx="131112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r">
              <a:lnSpc>
                <a:spcPct val="100000"/>
              </a:lnSpc>
            </a:pPr>
            <a:fld id="{2B279CA1-37FC-4EF1-8930-8C1E97A65F36}" type="slidenum">
              <a:rPr b="0" lang="en-US" sz="105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1</a:t>
            </a:fld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332" name="Table 3"/>
          <p:cNvGraphicFramePr/>
          <p:nvPr/>
        </p:nvGraphicFramePr>
        <p:xfrm>
          <a:off x="2026800" y="868680"/>
          <a:ext cx="8244000" cy="5266800"/>
        </p:xfrm>
        <a:graphic>
          <a:graphicData uri="http://schemas.openxmlformats.org/drawingml/2006/table">
            <a:tbl>
              <a:tblPr/>
              <a:tblGrid>
                <a:gridCol w="1523520"/>
                <a:gridCol w="1972080"/>
                <a:gridCol w="2423520"/>
                <a:gridCol w="2325240"/>
              </a:tblGrid>
              <a:tr h="82656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24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f(x) = x</a:t>
                      </a:r>
                      <a:r>
                        <a:rPr b="1" lang="en-US" sz="2400" spc="-1" strike="noStrike" baseline="3000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2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24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pselect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24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fi/</a:t>
                      </a:r>
                      <a:r>
                        <a:rPr b="1" lang="en-US" sz="24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Symbol"/>
                        </a:rPr>
                        <a:t></a:t>
                      </a:r>
                      <a:r>
                        <a:rPr b="1" lang="en-US" sz="24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f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24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Expected count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24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fi/avg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24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Actual count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24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(Roulette wheel)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00ff"/>
                    </a:solidFill>
                  </a:tcPr>
                </a:tc>
              </a:tr>
              <a:tr h="62820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169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0.14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0.58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1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62820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576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0.49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1.97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2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62820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64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0.06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0.22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0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62820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361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0.31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1.23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1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64404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1170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1.00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4.00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4.0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99ff99"/>
                    </a:solidFill>
                  </a:tcPr>
                </a:tc>
              </a:tr>
              <a:tr h="64224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293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0.25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1.00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1.0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99ff99"/>
                    </a:solidFill>
                  </a:tcPr>
                </a:tc>
              </a:tr>
              <a:tr h="64152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576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0.49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1.97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99ff99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28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2.0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99ff99"/>
                    </a:solidFill>
                  </a:tcPr>
                </a:tc>
              </a:tr>
            </a:tbl>
          </a:graphicData>
        </a:graphic>
      </p:graphicFrame>
      <p:sp>
        <p:nvSpPr>
          <p:cNvPr id="333" name="CustomShape 4"/>
          <p:cNvSpPr/>
          <p:nvPr/>
        </p:nvSpPr>
        <p:spPr>
          <a:xfrm>
            <a:off x="1369080" y="4346640"/>
            <a:ext cx="74448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Sum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4" name="CustomShape 5"/>
          <p:cNvSpPr/>
          <p:nvPr/>
        </p:nvSpPr>
        <p:spPr>
          <a:xfrm>
            <a:off x="1380240" y="5029200"/>
            <a:ext cx="65916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Avg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5" name="CustomShape 6"/>
          <p:cNvSpPr/>
          <p:nvPr/>
        </p:nvSpPr>
        <p:spPr>
          <a:xfrm>
            <a:off x="1362240" y="5638680"/>
            <a:ext cx="70776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Max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6" name="CustomShape 7"/>
          <p:cNvSpPr/>
          <p:nvPr/>
        </p:nvSpPr>
        <p:spPr>
          <a:xfrm>
            <a:off x="1765080" y="1947960"/>
            <a:ext cx="759240" cy="2009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1</a:t>
            </a: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 </a:t>
            </a:r>
            <a:r>
              <a:rPr b="0" lang="en-US" sz="1800" spc="-1" strike="noStrike">
                <a:solidFill>
                  <a:srgbClr val="0099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13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2</a:t>
            </a: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 </a:t>
            </a:r>
            <a:r>
              <a:rPr b="0" lang="en-US" sz="1800" spc="-1" strike="noStrike">
                <a:solidFill>
                  <a:srgbClr val="0099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24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3</a:t>
            </a: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 </a:t>
            </a:r>
            <a:r>
              <a:rPr b="0" lang="en-US" sz="1800" spc="-1" strike="noStrike">
                <a:solidFill>
                  <a:srgbClr val="0099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08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4</a:t>
            </a: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 </a:t>
            </a:r>
            <a:r>
              <a:rPr b="0" lang="en-US" sz="1800" spc="-1" strike="noStrike">
                <a:solidFill>
                  <a:srgbClr val="0099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19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71" dur="indefinite" restart="never" nodeType="tmRoot">
          <p:childTnLst>
            <p:seq>
              <p:cTn id="7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CustomShape 1"/>
          <p:cNvSpPr/>
          <p:nvPr/>
        </p:nvSpPr>
        <p:spPr>
          <a:xfrm>
            <a:off x="1097280" y="286560"/>
            <a:ext cx="10057320" cy="1449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>
              <a:lnSpc>
                <a:spcPct val="85000"/>
              </a:lnSpc>
            </a:pPr>
            <a:r>
              <a:rPr b="0" lang="en-US" sz="4800" spc="-43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GA: Example </a:t>
            </a:r>
            <a:r>
              <a:rPr b="0" i="1" lang="en-US" sz="4800" spc="-43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f(x) = x</a:t>
            </a:r>
            <a:r>
              <a:rPr b="0" i="1" lang="en-US" sz="4800" spc="-43" strike="noStrike" baseline="30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2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8" name="CustomShape 2"/>
          <p:cNvSpPr/>
          <p:nvPr/>
        </p:nvSpPr>
        <p:spPr>
          <a:xfrm>
            <a:off x="1097280" y="1845720"/>
            <a:ext cx="10057320" cy="402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45000" bIns="45000"/>
          <a:p>
            <a:pPr marL="91440" indent="-90360">
              <a:lnSpc>
                <a:spcPct val="90000"/>
              </a:lnSpc>
              <a:buClr>
                <a:srgbClr val="d34817"/>
              </a:buClr>
              <a:buFont typeface="Calibri"/>
              <a:buChar char=" "/>
            </a:pPr>
            <a:r>
              <a:rPr b="0" lang="en-US" sz="24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Actual count was generated using coin tosses.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360">
              <a:lnSpc>
                <a:spcPct val="90000"/>
              </a:lnSpc>
              <a:buClr>
                <a:srgbClr val="d34817"/>
              </a:buClr>
              <a:buFont typeface="Calibri"/>
              <a:buChar char=" "/>
            </a:pPr>
            <a:r>
              <a:rPr b="0" lang="en-US" sz="24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Note the similarity with </a:t>
            </a:r>
            <a:r>
              <a:rPr b="0" i="1" lang="en-US" sz="24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pselect</a:t>
            </a:r>
            <a:r>
              <a:rPr b="0" lang="en-US" sz="24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, we obtained what we expected.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360">
              <a:lnSpc>
                <a:spcPct val="90000"/>
              </a:lnSpc>
              <a:buClr>
                <a:srgbClr val="d34817"/>
              </a:buClr>
              <a:buFont typeface="Calibri"/>
              <a:buChar char=" "/>
            </a:pPr>
            <a:r>
              <a:rPr b="0" lang="en-US" sz="24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The best strings get more copies, while the weak ones just die off.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360">
              <a:lnSpc>
                <a:spcPct val="90000"/>
              </a:lnSpc>
              <a:buClr>
                <a:srgbClr val="d34817"/>
              </a:buClr>
              <a:buFont typeface="Calibri"/>
              <a:buChar char=" "/>
            </a:pPr>
            <a:r>
              <a:rPr b="0" lang="en-US" sz="24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After selection, crossover takes place in two steps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384120" indent="-181800">
              <a:lnSpc>
                <a:spcPct val="100000"/>
              </a:lnSpc>
              <a:buClr>
                <a:srgbClr val="d34817"/>
              </a:buClr>
              <a:buFont typeface="StarSymbol"/>
              <a:buAutoNum type="romanLcParenR"/>
            </a:pPr>
            <a:r>
              <a:rPr b="0" lang="en-US" sz="24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strings combined randomly using coin tosses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384120" indent="-181800">
              <a:lnSpc>
                <a:spcPct val="100000"/>
              </a:lnSpc>
              <a:buClr>
                <a:srgbClr val="d34817"/>
              </a:buClr>
              <a:buFont typeface="StarSymbol"/>
              <a:buAutoNum type="romanLcParenR"/>
            </a:pPr>
            <a:r>
              <a:rPr b="0" lang="en-US" sz="24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b="0" lang="en-US" sz="24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selection of crossing sites using coin tosses.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9" name="CustomShape 3"/>
          <p:cNvSpPr/>
          <p:nvPr/>
        </p:nvSpPr>
        <p:spPr>
          <a:xfrm>
            <a:off x="3686040" y="6459840"/>
            <a:ext cx="482184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en-US" sz="900" spc="-1" strike="noStrike" cap="all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Advanced Algorithm Analysis - Fall 2016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0" name="CustomShape 4"/>
          <p:cNvSpPr/>
          <p:nvPr/>
        </p:nvSpPr>
        <p:spPr>
          <a:xfrm>
            <a:off x="9900360" y="6459840"/>
            <a:ext cx="131112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r">
              <a:lnSpc>
                <a:spcPct val="100000"/>
              </a:lnSpc>
            </a:pPr>
            <a:fld id="{54E934B3-E16C-4455-8F52-F2BD4488A0F2}" type="slidenum">
              <a:rPr b="0" lang="en-US" sz="105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1</a:t>
            </a:fld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73" dur="indefinite" restart="never" nodeType="tmRoot">
          <p:childTnLst>
            <p:seq>
              <p:cTn id="7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CustomShape 1"/>
          <p:cNvSpPr/>
          <p:nvPr/>
        </p:nvSpPr>
        <p:spPr>
          <a:xfrm>
            <a:off x="1097280" y="286560"/>
            <a:ext cx="10057320" cy="1449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>
              <a:lnSpc>
                <a:spcPct val="85000"/>
              </a:lnSpc>
            </a:pPr>
            <a:r>
              <a:rPr b="0" lang="en-US" sz="4800" spc="-43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GA: Example </a:t>
            </a:r>
            <a:r>
              <a:rPr b="0" i="1" lang="en-US" sz="4800" spc="-43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f(x) = x</a:t>
            </a:r>
            <a:r>
              <a:rPr b="0" i="1" lang="en-US" sz="4800" spc="-43" strike="noStrike" baseline="30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2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2" name="CustomShape 2"/>
          <p:cNvSpPr/>
          <p:nvPr/>
        </p:nvSpPr>
        <p:spPr>
          <a:xfrm>
            <a:off x="3686040" y="6459840"/>
            <a:ext cx="482184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en-US" sz="900" spc="-1" strike="noStrike" cap="all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Advanced Algorithm Analysis - Fall 2016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3" name="CustomShape 3"/>
          <p:cNvSpPr/>
          <p:nvPr/>
        </p:nvSpPr>
        <p:spPr>
          <a:xfrm>
            <a:off x="9900360" y="6459840"/>
            <a:ext cx="131112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r">
              <a:lnSpc>
                <a:spcPct val="100000"/>
              </a:lnSpc>
            </a:pPr>
            <a:fld id="{87162D49-0837-4837-9587-BF28BA013F0C}" type="slidenum">
              <a:rPr b="0" lang="en-US" sz="105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1</a:t>
            </a:fld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344" name="Table 4"/>
          <p:cNvGraphicFramePr/>
          <p:nvPr/>
        </p:nvGraphicFramePr>
        <p:xfrm>
          <a:off x="2133720" y="2108160"/>
          <a:ext cx="8152560" cy="2938320"/>
        </p:xfrm>
        <a:graphic>
          <a:graphicData uri="http://schemas.openxmlformats.org/drawingml/2006/table">
            <a:tbl>
              <a:tblPr/>
              <a:tblGrid>
                <a:gridCol w="1066680"/>
                <a:gridCol w="1523880"/>
                <a:gridCol w="2590560"/>
                <a:gridCol w="990360"/>
                <a:gridCol w="1981440"/>
              </a:tblGrid>
              <a:tr h="76572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24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String no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24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Crossover site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24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Mating pool after selection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24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mate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24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Mate coded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00ff"/>
                    </a:solidFill>
                  </a:tcPr>
                </a:tc>
              </a:tr>
              <a:tr h="54324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1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4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0110</a:t>
                      </a:r>
                      <a:r>
                        <a:rPr b="1" lang="en-US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|</a:t>
                      </a:r>
                      <a:r>
                        <a:rPr b="0" lang="en-US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1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2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1100</a:t>
                      </a:r>
                      <a:r>
                        <a:rPr b="1" lang="en-US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|</a:t>
                      </a:r>
                      <a:r>
                        <a:rPr b="0" lang="en-US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0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4324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2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4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1100</a:t>
                      </a:r>
                      <a:r>
                        <a:rPr b="1" lang="en-US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|</a:t>
                      </a:r>
                      <a:r>
                        <a:rPr b="0" lang="en-US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0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1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0110</a:t>
                      </a:r>
                      <a:r>
                        <a:rPr b="1" lang="en-US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|</a:t>
                      </a:r>
                      <a:r>
                        <a:rPr b="0" lang="en-US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1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4324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2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2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11</a:t>
                      </a:r>
                      <a:r>
                        <a:rPr b="1" lang="en-US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|</a:t>
                      </a:r>
                      <a:r>
                        <a:rPr b="0" lang="en-US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000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4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10</a:t>
                      </a:r>
                      <a:r>
                        <a:rPr b="1" lang="en-US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|</a:t>
                      </a:r>
                      <a:r>
                        <a:rPr b="0" lang="en-US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011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4324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4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2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10</a:t>
                      </a:r>
                      <a:r>
                        <a:rPr b="1" lang="en-US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|</a:t>
                      </a:r>
                      <a:r>
                        <a:rPr b="0" lang="en-US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011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3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11</a:t>
                      </a:r>
                      <a:r>
                        <a:rPr b="1" lang="en-US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|</a:t>
                      </a:r>
                      <a:r>
                        <a:rPr b="0" lang="en-US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000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45" name="CustomShape 5"/>
          <p:cNvSpPr/>
          <p:nvPr/>
        </p:nvSpPr>
        <p:spPr>
          <a:xfrm>
            <a:off x="1810080" y="3214080"/>
            <a:ext cx="759240" cy="2009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1</a:t>
            </a: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 </a:t>
            </a:r>
            <a:r>
              <a:rPr b="0" lang="en-US" sz="1800" spc="-1" strike="noStrike">
                <a:solidFill>
                  <a:srgbClr val="0099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13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2</a:t>
            </a: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 </a:t>
            </a:r>
            <a:r>
              <a:rPr b="0" lang="en-US" sz="1800" spc="-1" strike="noStrike">
                <a:solidFill>
                  <a:srgbClr val="0099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24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2</a:t>
            </a: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 </a:t>
            </a:r>
            <a:r>
              <a:rPr b="0" lang="en-US" sz="1800" spc="-1" strike="noStrike">
                <a:solidFill>
                  <a:srgbClr val="0099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24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4</a:t>
            </a: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 </a:t>
            </a:r>
            <a:r>
              <a:rPr b="0" lang="en-US" sz="1800" spc="-1" strike="noStrike">
                <a:solidFill>
                  <a:srgbClr val="0099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19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75" dur="indefinite" restart="never" nodeType="tmRoot">
          <p:childTnLst>
            <p:seq>
              <p:cTn id="7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CustomShape 1"/>
          <p:cNvSpPr/>
          <p:nvPr/>
        </p:nvSpPr>
        <p:spPr>
          <a:xfrm>
            <a:off x="1097280" y="286560"/>
            <a:ext cx="10057320" cy="1449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>
              <a:lnSpc>
                <a:spcPct val="85000"/>
              </a:lnSpc>
            </a:pPr>
            <a:r>
              <a:rPr b="0" lang="en-US" sz="4800" spc="-43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GA: Example </a:t>
            </a:r>
            <a:r>
              <a:rPr b="0" i="1" lang="en-US" sz="4800" spc="-43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f(x) = x</a:t>
            </a:r>
            <a:r>
              <a:rPr b="0" i="1" lang="en-US" sz="4800" spc="-43" strike="noStrike" baseline="30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2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7" name="CustomShape 2"/>
          <p:cNvSpPr/>
          <p:nvPr/>
        </p:nvSpPr>
        <p:spPr>
          <a:xfrm>
            <a:off x="3686040" y="6459840"/>
            <a:ext cx="482184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en-US" sz="900" spc="-1" strike="noStrike" cap="all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Advanced Algorithm Analysis - Fall 2016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8" name="CustomShape 3"/>
          <p:cNvSpPr/>
          <p:nvPr/>
        </p:nvSpPr>
        <p:spPr>
          <a:xfrm>
            <a:off x="9900360" y="6459840"/>
            <a:ext cx="131112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r">
              <a:lnSpc>
                <a:spcPct val="100000"/>
              </a:lnSpc>
            </a:pPr>
            <a:fld id="{963D61A8-4001-4EEB-8D5B-A31FFBD38BAD}" type="slidenum">
              <a:rPr b="0" lang="en-US" sz="105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1</a:t>
            </a:fld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349" name="Table 4"/>
          <p:cNvGraphicFramePr/>
          <p:nvPr/>
        </p:nvGraphicFramePr>
        <p:xfrm>
          <a:off x="1904400" y="2153880"/>
          <a:ext cx="8506800" cy="2828160"/>
        </p:xfrm>
        <a:graphic>
          <a:graphicData uri="http://schemas.openxmlformats.org/drawingml/2006/table">
            <a:tbl>
              <a:tblPr/>
              <a:tblGrid>
                <a:gridCol w="2279520"/>
                <a:gridCol w="1842840"/>
                <a:gridCol w="2279520"/>
                <a:gridCol w="1052280"/>
                <a:gridCol w="1053000"/>
              </a:tblGrid>
              <a:tr h="-95976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20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Mating pool after selection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20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Mate coded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20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New population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20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x value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2000" spc="-1" strike="noStrike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f(x) x</a:t>
                      </a:r>
                      <a:r>
                        <a:rPr b="1" lang="en-US" sz="2000" spc="-1" strike="noStrike" baseline="3000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2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0000ff"/>
                    </a:solidFill>
                  </a:tcPr>
                </a:tc>
              </a:tr>
              <a:tr h="54324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3200" spc="-1" strike="noStrike">
                          <a:solidFill>
                            <a:srgbClr val="ff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0110</a:t>
                      </a:r>
                      <a:r>
                        <a:rPr b="1" lang="en-US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|</a:t>
                      </a:r>
                      <a:r>
                        <a:rPr b="0" lang="en-US" sz="3200" spc="-1" strike="noStrike">
                          <a:solidFill>
                            <a:srgbClr val="ff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1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3200" spc="-1" strike="noStrike">
                          <a:solidFill>
                            <a:srgbClr val="0000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1100</a:t>
                      </a:r>
                      <a:r>
                        <a:rPr b="1" lang="en-US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|</a:t>
                      </a:r>
                      <a:r>
                        <a:rPr b="0" lang="en-US" sz="3200" spc="-1" strike="noStrike">
                          <a:solidFill>
                            <a:srgbClr val="0000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0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3200" spc="-1" strike="noStrike">
                          <a:solidFill>
                            <a:srgbClr val="ff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0110</a:t>
                      </a:r>
                      <a:r>
                        <a:rPr b="1" lang="en-US" sz="3200" spc="-1" strike="noStrike">
                          <a:solidFill>
                            <a:srgbClr val="0000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0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12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144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4324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3200" spc="-1" strike="noStrike">
                          <a:solidFill>
                            <a:srgbClr val="ff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1100</a:t>
                      </a:r>
                      <a:r>
                        <a:rPr b="1" lang="en-US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|</a:t>
                      </a:r>
                      <a:r>
                        <a:rPr b="0" lang="en-US" sz="3200" spc="-1" strike="noStrike">
                          <a:solidFill>
                            <a:srgbClr val="ff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0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3200" spc="-1" strike="noStrike">
                          <a:solidFill>
                            <a:srgbClr val="0000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0110</a:t>
                      </a:r>
                      <a:r>
                        <a:rPr b="1" lang="en-US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|</a:t>
                      </a:r>
                      <a:r>
                        <a:rPr b="0" lang="en-US" sz="3200" spc="-1" strike="noStrike">
                          <a:solidFill>
                            <a:srgbClr val="0000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1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3200" spc="-1" strike="noStrike">
                          <a:solidFill>
                            <a:srgbClr val="ff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1100</a:t>
                      </a:r>
                      <a:r>
                        <a:rPr b="1" lang="en-US" sz="3200" spc="-1" strike="noStrike">
                          <a:solidFill>
                            <a:srgbClr val="0000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1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25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625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4324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3200" spc="-1" strike="noStrike">
                          <a:solidFill>
                            <a:srgbClr val="ff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11</a:t>
                      </a:r>
                      <a:r>
                        <a:rPr b="1" lang="en-US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|</a:t>
                      </a:r>
                      <a:r>
                        <a:rPr b="0" lang="en-US" sz="3200" spc="-1" strike="noStrike">
                          <a:solidFill>
                            <a:srgbClr val="ff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000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3200" spc="-1" strike="noStrike">
                          <a:solidFill>
                            <a:srgbClr val="0000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10</a:t>
                      </a:r>
                      <a:r>
                        <a:rPr b="1" lang="en-US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|</a:t>
                      </a:r>
                      <a:r>
                        <a:rPr b="0" lang="en-US" sz="3200" spc="-1" strike="noStrike">
                          <a:solidFill>
                            <a:srgbClr val="0000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011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3200" spc="-1" strike="noStrike">
                          <a:solidFill>
                            <a:srgbClr val="ff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11</a:t>
                      </a:r>
                      <a:r>
                        <a:rPr b="1" lang="en-US" sz="3200" spc="-1" strike="noStrike">
                          <a:solidFill>
                            <a:srgbClr val="0000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011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27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729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54324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3200" spc="-1" strike="noStrike">
                          <a:solidFill>
                            <a:srgbClr val="ff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10</a:t>
                      </a:r>
                      <a:r>
                        <a:rPr b="1" lang="en-US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|</a:t>
                      </a:r>
                      <a:r>
                        <a:rPr b="0" lang="en-US" sz="3200" spc="-1" strike="noStrike">
                          <a:solidFill>
                            <a:srgbClr val="ff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011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3200" spc="-1" strike="noStrike">
                          <a:solidFill>
                            <a:srgbClr val="0000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11</a:t>
                      </a:r>
                      <a:r>
                        <a:rPr b="1" lang="en-US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|</a:t>
                      </a:r>
                      <a:r>
                        <a:rPr b="0" lang="en-US" sz="3200" spc="-1" strike="noStrike">
                          <a:solidFill>
                            <a:srgbClr val="0000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000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en-US" sz="3200" spc="-1" strike="noStrike">
                          <a:solidFill>
                            <a:srgbClr val="ff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10</a:t>
                      </a:r>
                      <a:r>
                        <a:rPr b="1" lang="en-US" sz="3200" spc="-1" strike="noStrike">
                          <a:solidFill>
                            <a:srgbClr val="0000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000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16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en-US" sz="32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</a:rPr>
                        <a:t>256</a:t>
                      </a:r>
                      <a:endParaRPr b="0" lang="en-US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50" name="CustomShape 5"/>
          <p:cNvSpPr/>
          <p:nvPr/>
        </p:nvSpPr>
        <p:spPr>
          <a:xfrm>
            <a:off x="1657800" y="2952360"/>
            <a:ext cx="759240" cy="2009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1</a:t>
            </a: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 </a:t>
            </a:r>
            <a:r>
              <a:rPr b="0" lang="en-US" sz="1800" spc="-1" strike="noStrike">
                <a:solidFill>
                  <a:srgbClr val="0099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13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2</a:t>
            </a: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 </a:t>
            </a:r>
            <a:r>
              <a:rPr b="0" lang="en-US" sz="1800" spc="-1" strike="noStrike">
                <a:solidFill>
                  <a:srgbClr val="0099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24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2</a:t>
            </a: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 </a:t>
            </a:r>
            <a:r>
              <a:rPr b="0" lang="en-US" sz="1800" spc="-1" strike="noStrike">
                <a:solidFill>
                  <a:srgbClr val="0099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24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4</a:t>
            </a: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 </a:t>
            </a:r>
            <a:r>
              <a:rPr b="0" lang="en-US" sz="1800" spc="-1" strike="noStrike">
                <a:solidFill>
                  <a:srgbClr val="0099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19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1" name="CustomShape 6"/>
          <p:cNvSpPr/>
          <p:nvPr/>
        </p:nvSpPr>
        <p:spPr>
          <a:xfrm>
            <a:off x="3875400" y="2916000"/>
            <a:ext cx="759240" cy="2009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2</a:t>
            </a: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 </a:t>
            </a:r>
            <a:r>
              <a:rPr b="0" lang="en-US" sz="1800" spc="-1" strike="noStrike">
                <a:solidFill>
                  <a:srgbClr val="0099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24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1</a:t>
            </a: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 </a:t>
            </a:r>
            <a:r>
              <a:rPr b="0" lang="en-US" sz="1800" spc="-1" strike="noStrike">
                <a:solidFill>
                  <a:srgbClr val="0099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13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4</a:t>
            </a: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 </a:t>
            </a:r>
            <a:r>
              <a:rPr b="0" lang="en-US" sz="1800" spc="-1" strike="noStrike">
                <a:solidFill>
                  <a:srgbClr val="0099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19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2</a:t>
            </a: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 </a:t>
            </a:r>
            <a:r>
              <a:rPr b="0" lang="en-US" sz="1800" spc="-1" strike="noStrike">
                <a:solidFill>
                  <a:srgbClr val="0099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24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77" dur="indefinite" restart="never" nodeType="tmRoot">
          <p:childTnLst>
            <p:seq>
              <p:cTn id="7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CustomShape 1"/>
          <p:cNvSpPr/>
          <p:nvPr/>
        </p:nvSpPr>
        <p:spPr>
          <a:xfrm>
            <a:off x="1097280" y="286560"/>
            <a:ext cx="10057320" cy="1449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>
              <a:lnSpc>
                <a:spcPct val="85000"/>
              </a:lnSpc>
            </a:pPr>
            <a:r>
              <a:rPr b="0" lang="en-US" sz="4800" spc="-43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Random: Traditional optimization and search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1" name="CustomShape 2"/>
          <p:cNvSpPr/>
          <p:nvPr/>
        </p:nvSpPr>
        <p:spPr>
          <a:xfrm>
            <a:off x="1097280" y="1845720"/>
            <a:ext cx="10057320" cy="402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45000" bIns="45000"/>
          <a:p>
            <a:pPr marL="91440" indent="-90360">
              <a:lnSpc>
                <a:spcPct val="100000"/>
              </a:lnSpc>
              <a:buClr>
                <a:srgbClr val="d34817"/>
              </a:buClr>
              <a:buFont typeface="Wingdings" charset="2"/>
              <a:buChar char=""/>
            </a:pPr>
            <a:r>
              <a:rPr b="0" lang="en-US" sz="24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Became popular because of shortcomings of calculus based and enumerative schemes.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360">
              <a:lnSpc>
                <a:spcPct val="100000"/>
              </a:lnSpc>
              <a:buClr>
                <a:srgbClr val="d34817"/>
              </a:buClr>
              <a:buFont typeface="Wingdings" charset="2"/>
              <a:buChar char=""/>
            </a:pPr>
            <a:r>
              <a:rPr b="0" lang="en-US" sz="24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But random techniques that search and save the best must also be discontinued because of inefficiency.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360">
              <a:lnSpc>
                <a:spcPct val="100000"/>
              </a:lnSpc>
              <a:buClr>
                <a:srgbClr val="d34817"/>
              </a:buClr>
              <a:buFont typeface="Wingdings" charset="2"/>
              <a:buChar char=""/>
            </a:pPr>
            <a:r>
              <a:rPr b="0" lang="en-US" sz="24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In the long run do no better than enumerative.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360">
              <a:lnSpc>
                <a:spcPct val="100000"/>
              </a:lnSpc>
              <a:buClr>
                <a:srgbClr val="d34817"/>
              </a:buClr>
              <a:buFont typeface="Wingdings" charset="2"/>
              <a:buChar char=""/>
            </a:pPr>
            <a:r>
              <a:rPr b="0" lang="en-US" sz="24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Simulate Annealing uses random process to held guide search to minimal energy states. 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360">
              <a:lnSpc>
                <a:spcPct val="100000"/>
              </a:lnSpc>
              <a:buClr>
                <a:srgbClr val="d34817"/>
              </a:buClr>
              <a:buFont typeface="Wingdings" charset="2"/>
              <a:buChar char=""/>
            </a:pPr>
            <a:r>
              <a:rPr b="0" lang="en-US" sz="24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Note that GA use random choice as a tool in directed search process.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2" name="CustomShape 3"/>
          <p:cNvSpPr/>
          <p:nvPr/>
        </p:nvSpPr>
        <p:spPr>
          <a:xfrm>
            <a:off x="3686040" y="6459840"/>
            <a:ext cx="482184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en-US" sz="900" spc="-1" strike="noStrike" cap="all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Advanced Algorithm Analysis - Fall 2016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3" name="CustomShape 4"/>
          <p:cNvSpPr/>
          <p:nvPr/>
        </p:nvSpPr>
        <p:spPr>
          <a:xfrm>
            <a:off x="9900360" y="6459840"/>
            <a:ext cx="131112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r">
              <a:lnSpc>
                <a:spcPct val="100000"/>
              </a:lnSpc>
            </a:pPr>
            <a:fld id="{EEE42F17-562E-4540-BA56-11EF535D36B8}" type="slidenum">
              <a:rPr b="0" lang="en-US" sz="105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1</a:t>
            </a:fld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CustomShape 1"/>
          <p:cNvSpPr/>
          <p:nvPr/>
        </p:nvSpPr>
        <p:spPr>
          <a:xfrm>
            <a:off x="1097280" y="286560"/>
            <a:ext cx="10057320" cy="1449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>
              <a:lnSpc>
                <a:spcPct val="85000"/>
              </a:lnSpc>
            </a:pPr>
            <a:r>
              <a:rPr b="0" lang="en-US" sz="4800" spc="-43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GA: Example </a:t>
            </a:r>
            <a:r>
              <a:rPr b="0" i="1" lang="en-US" sz="4800" spc="-43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f(x) = x</a:t>
            </a:r>
            <a:r>
              <a:rPr b="0" i="1" lang="en-US" sz="4800" spc="-43" strike="noStrike" baseline="30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2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3" name="CustomShape 2"/>
          <p:cNvSpPr/>
          <p:nvPr/>
        </p:nvSpPr>
        <p:spPr>
          <a:xfrm>
            <a:off x="3686040" y="6459840"/>
            <a:ext cx="482184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en-US" sz="900" spc="-1" strike="noStrike" cap="all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Advanced Algorithm Analysis - Fall 2016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4" name="CustomShape 3"/>
          <p:cNvSpPr/>
          <p:nvPr/>
        </p:nvSpPr>
        <p:spPr>
          <a:xfrm>
            <a:off x="9900360" y="6459840"/>
            <a:ext cx="131112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r">
              <a:lnSpc>
                <a:spcPct val="100000"/>
              </a:lnSpc>
            </a:pPr>
            <a:fld id="{917977BC-2220-4350-86CD-1892C324871A}" type="slidenum">
              <a:rPr b="0" lang="en-US" sz="105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1</a:t>
            </a:fld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55" name="" descr=""/>
          <p:cNvPicPr/>
          <p:nvPr/>
        </p:nvPicPr>
        <p:blipFill>
          <a:blip r:embed="rId1"/>
          <a:stretch/>
        </p:blipFill>
        <p:spPr>
          <a:xfrm>
            <a:off x="2603520" y="1511280"/>
            <a:ext cx="6971760" cy="46476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79" dur="indefinite" restart="never" nodeType="tmRoot">
          <p:childTnLst>
            <p:seq>
              <p:cTn id="8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CustomShape 1"/>
          <p:cNvSpPr/>
          <p:nvPr/>
        </p:nvSpPr>
        <p:spPr>
          <a:xfrm>
            <a:off x="1097280" y="286560"/>
            <a:ext cx="10057320" cy="1449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>
              <a:lnSpc>
                <a:spcPct val="85000"/>
              </a:lnSpc>
            </a:pPr>
            <a:r>
              <a:rPr b="0" lang="en-US" sz="4800" spc="-43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GA: Limitations &amp; Weaknesses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7" name="CustomShape 2"/>
          <p:cNvSpPr/>
          <p:nvPr/>
        </p:nvSpPr>
        <p:spPr>
          <a:xfrm>
            <a:off x="1097280" y="1845720"/>
            <a:ext cx="10057320" cy="402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45000" bIns="45000"/>
          <a:p>
            <a:pPr marL="91440" indent="-90360">
              <a:lnSpc>
                <a:spcPct val="90000"/>
              </a:lnSpc>
              <a:buClr>
                <a:srgbClr val="d34817"/>
              </a:buClr>
              <a:buFont typeface="Calibri"/>
              <a:buChar char=" 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The idea behind GA is extremely appealing, but just don't seem to work on practical combinatorial optimization problems like SA does for the following reasons: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360">
              <a:lnSpc>
                <a:spcPct val="90000"/>
              </a:lnSpc>
              <a:buClr>
                <a:srgbClr val="d34817"/>
              </a:buClr>
              <a:buFont typeface="Calibri"/>
              <a:buChar char=" 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It is quite </a:t>
            </a:r>
            <a:r>
              <a:rPr b="0" lang="en-US" sz="2400" spc="-1" strike="noStrike" u="sng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unnatural</a:t>
            </a: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to model most applications in terms of genetic operators like mutation and crossover on bit strings.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360">
              <a:lnSpc>
                <a:spcPct val="90000"/>
              </a:lnSpc>
              <a:buClr>
                <a:srgbClr val="d34817"/>
              </a:buClr>
              <a:buFont typeface="Calibri"/>
              <a:buChar char=" 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The pseudo biology adds another level of complexity between you and your problem.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360">
              <a:lnSpc>
                <a:spcPct val="90000"/>
              </a:lnSpc>
              <a:buClr>
                <a:srgbClr val="d34817"/>
              </a:buClr>
              <a:buFont typeface="Calibri"/>
              <a:buChar char=" 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The process of selection alone is too systematic and predictable, not like creativity as we know it.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360">
              <a:lnSpc>
                <a:spcPct val="90000"/>
              </a:lnSpc>
              <a:buClr>
                <a:srgbClr val="d34817"/>
              </a:buClr>
              <a:buFont typeface="Calibri"/>
              <a:buChar char=" 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Binary representations are limited in their operations. For example TSP.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8" name="CustomShape 3"/>
          <p:cNvSpPr/>
          <p:nvPr/>
        </p:nvSpPr>
        <p:spPr>
          <a:xfrm>
            <a:off x="3686040" y="6459840"/>
            <a:ext cx="482184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en-US" sz="900" spc="-1" strike="noStrike" cap="all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Advanced Algorithm Analysis - Fall 2016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9" name="CustomShape 4"/>
          <p:cNvSpPr/>
          <p:nvPr/>
        </p:nvSpPr>
        <p:spPr>
          <a:xfrm>
            <a:off x="9900360" y="6459840"/>
            <a:ext cx="131112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r">
              <a:lnSpc>
                <a:spcPct val="100000"/>
              </a:lnSpc>
            </a:pPr>
            <a:fld id="{49783667-B781-4262-A687-BC0943F58959}" type="slidenum">
              <a:rPr b="0" lang="en-US" sz="105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1</a:t>
            </a:fld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81" dur="indefinite" restart="never" nodeType="tmRoot">
          <p:childTnLst>
            <p:seq>
              <p:cTn id="8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CustomShape 1"/>
          <p:cNvSpPr/>
          <p:nvPr/>
        </p:nvSpPr>
        <p:spPr>
          <a:xfrm>
            <a:off x="1097280" y="286560"/>
            <a:ext cx="10057320" cy="1449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>
              <a:lnSpc>
                <a:spcPct val="85000"/>
              </a:lnSpc>
            </a:pPr>
            <a:r>
              <a:rPr b="0" lang="en-US" sz="4800" spc="-43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GA: Limitations &amp; Weaknesses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1" name="CustomShape 2"/>
          <p:cNvSpPr/>
          <p:nvPr/>
        </p:nvSpPr>
        <p:spPr>
          <a:xfrm>
            <a:off x="1097280" y="1845720"/>
            <a:ext cx="10057320" cy="402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45000" bIns="45000"/>
          <a:p>
            <a:pPr marL="91440" indent="-90360">
              <a:lnSpc>
                <a:spcPct val="90000"/>
              </a:lnSpc>
              <a:buClr>
                <a:srgbClr val="d34817"/>
              </a:buClr>
              <a:buFont typeface="Calibri"/>
              <a:buChar char=" 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The cross over and mutations make no use of real problem structure, so large fractions of transitions lead to inferior solutions, and convergence is slow.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360">
              <a:lnSpc>
                <a:spcPct val="90000"/>
              </a:lnSpc>
              <a:buClr>
                <a:srgbClr val="d34817"/>
              </a:buClr>
              <a:buFont typeface="Calibri"/>
              <a:buChar char=" 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GAs take a very long time on non-trivial problems because of more objective function evaluations as compared to classical optimization techniques. </a:t>
            </a:r>
            <a:r>
              <a:rPr b="1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This being a major practical limitation.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360">
              <a:lnSpc>
                <a:spcPct val="90000"/>
              </a:lnSpc>
              <a:buClr>
                <a:srgbClr val="d34817"/>
              </a:buClr>
              <a:buFont typeface="Calibri"/>
              <a:buChar char=" "/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Analogy with evolution is appropriate, but it took millions of years to achieve significant improvement. 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360">
              <a:lnSpc>
                <a:spcPct val="90000"/>
              </a:lnSpc>
              <a:buClr>
                <a:srgbClr val="d34817"/>
              </a:buClr>
              <a:buFont typeface="Calibri"/>
              <a:buChar char=" "/>
            </a:pPr>
            <a:r>
              <a:rPr b="1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Can we afford to wait that long?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2" name="CustomShape 3"/>
          <p:cNvSpPr/>
          <p:nvPr/>
        </p:nvSpPr>
        <p:spPr>
          <a:xfrm>
            <a:off x="3686040" y="6459840"/>
            <a:ext cx="482184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en-US" sz="900" spc="-1" strike="noStrike" cap="all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Advanced Algorithm Analysis - Fall 2016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3" name="CustomShape 4"/>
          <p:cNvSpPr/>
          <p:nvPr/>
        </p:nvSpPr>
        <p:spPr>
          <a:xfrm>
            <a:off x="9900360" y="6459840"/>
            <a:ext cx="131112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r">
              <a:lnSpc>
                <a:spcPct val="100000"/>
              </a:lnSpc>
            </a:pPr>
            <a:fld id="{B0214F12-D04D-429D-9F59-50E21B838BDC}" type="slidenum">
              <a:rPr b="0" lang="en-US" sz="105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1</a:t>
            </a:fld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83" dur="indefinite" restart="never" nodeType="tmRoot">
          <p:childTnLst>
            <p:seq>
              <p:cTn id="8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CustomShape 1"/>
          <p:cNvSpPr/>
          <p:nvPr/>
        </p:nvSpPr>
        <p:spPr>
          <a:xfrm>
            <a:off x="1097280" y="286560"/>
            <a:ext cx="10057320" cy="1449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>
              <a:lnSpc>
                <a:spcPct val="85000"/>
              </a:lnSpc>
            </a:pPr>
            <a:r>
              <a:rPr b="0" lang="en-US" sz="4800" spc="-43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Conclusion: Traditional optimization and search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5" name="CustomShape 2"/>
          <p:cNvSpPr/>
          <p:nvPr/>
        </p:nvSpPr>
        <p:spPr>
          <a:xfrm>
            <a:off x="1097280" y="1845720"/>
            <a:ext cx="10057320" cy="402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45000" bIns="45000"/>
          <a:p>
            <a:pPr marL="91440" indent="-90360" algn="ctr">
              <a:lnSpc>
                <a:spcPct val="100000"/>
              </a:lnSpc>
              <a:buClr>
                <a:srgbClr val="d34817"/>
              </a:buClr>
              <a:buFont typeface="Calibri"/>
              <a:buChar char=" "/>
            </a:pPr>
            <a:r>
              <a:rPr b="1" lang="en-US" sz="36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Random </a:t>
            </a:r>
            <a:r>
              <a:rPr b="1" lang="en-US" sz="36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Symbol"/>
                <a:ea typeface="DejaVu Sans"/>
              </a:rPr>
              <a:t></a:t>
            </a:r>
            <a:r>
              <a:rPr b="1" lang="en-US" sz="36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Directionless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360" algn="ctr">
              <a:lnSpc>
                <a:spcPct val="100000"/>
              </a:lnSpc>
              <a:buClr>
                <a:srgbClr val="d34817"/>
              </a:buClr>
              <a:buFont typeface="Calibri"/>
              <a:buChar char=" "/>
            </a:pPr>
            <a:r>
              <a:rPr b="1" lang="en-US" sz="36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Conventional search methods NOT robust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360" algn="ctr">
              <a:lnSpc>
                <a:spcPct val="100000"/>
              </a:lnSpc>
              <a:buClr>
                <a:srgbClr val="d34817"/>
              </a:buClr>
              <a:buFont typeface="Calibri"/>
              <a:buChar char=" "/>
            </a:pPr>
            <a:r>
              <a:rPr b="0" lang="en-US" sz="36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Symbol"/>
                <a:ea typeface="DejaVu Sans"/>
              </a:rPr>
              <a:t></a:t>
            </a:r>
            <a:r>
              <a:rPr b="0" lang="en-US" sz="36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b="1" lang="en-US" sz="36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They are NOT useful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9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6" name="CustomShape 3"/>
          <p:cNvSpPr/>
          <p:nvPr/>
        </p:nvSpPr>
        <p:spPr>
          <a:xfrm>
            <a:off x="3686040" y="6459840"/>
            <a:ext cx="482184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en-US" sz="900" spc="-1" strike="noStrike" cap="all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Advanced Algorithm Analysis - Fall 2016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7" name="CustomShape 4"/>
          <p:cNvSpPr/>
          <p:nvPr/>
        </p:nvSpPr>
        <p:spPr>
          <a:xfrm>
            <a:off x="9900360" y="6459840"/>
            <a:ext cx="131112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r">
              <a:lnSpc>
                <a:spcPct val="100000"/>
              </a:lnSpc>
            </a:pPr>
            <a:fld id="{AF64270A-DED5-4341-BFD9-34F815D399BF}" type="slidenum">
              <a:rPr b="0" lang="en-US" sz="105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1</a:t>
            </a:fld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CustomShape 1"/>
          <p:cNvSpPr/>
          <p:nvPr/>
        </p:nvSpPr>
        <p:spPr>
          <a:xfrm>
            <a:off x="3686040" y="6459840"/>
            <a:ext cx="482184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en-US" sz="900" spc="-1" strike="noStrike" cap="all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Advanced Algorithm Analysis - Fall 2016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9" name="CustomShape 2"/>
          <p:cNvSpPr/>
          <p:nvPr/>
        </p:nvSpPr>
        <p:spPr>
          <a:xfrm>
            <a:off x="9900360" y="6459840"/>
            <a:ext cx="131112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r">
              <a:lnSpc>
                <a:spcPct val="100000"/>
              </a:lnSpc>
            </a:pPr>
            <a:fld id="{391DB219-75FD-4D7B-A129-177BEE261FDB}" type="slidenum">
              <a:rPr b="0" lang="en-US" sz="105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1</a:t>
            </a:fld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0" name="CustomShape 3"/>
          <p:cNvSpPr/>
          <p:nvPr/>
        </p:nvSpPr>
        <p:spPr>
          <a:xfrm>
            <a:off x="1907640" y="670680"/>
            <a:ext cx="183240" cy="365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41" name="CustomShape 4"/>
          <p:cNvSpPr/>
          <p:nvPr/>
        </p:nvSpPr>
        <p:spPr>
          <a:xfrm>
            <a:off x="4917600" y="518040"/>
            <a:ext cx="2513520" cy="455400"/>
          </a:xfrm>
          <a:prstGeom prst="rect">
            <a:avLst/>
          </a:prstGeom>
          <a:solidFill>
            <a:srgbClr val="0099ff"/>
          </a:solidFill>
          <a:ln w="38160">
            <a:solidFill>
              <a:srgbClr val="ff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 rtl="1"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Search Techniques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2" name="Line 5"/>
          <p:cNvSpPr/>
          <p:nvPr/>
        </p:nvSpPr>
        <p:spPr>
          <a:xfrm>
            <a:off x="3012480" y="1432440"/>
            <a:ext cx="6477120" cy="360"/>
          </a:xfrm>
          <a:prstGeom prst="line">
            <a:avLst/>
          </a:prstGeom>
          <a:ln w="381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43" name="Line 6"/>
          <p:cNvSpPr/>
          <p:nvPr/>
        </p:nvSpPr>
        <p:spPr>
          <a:xfrm>
            <a:off x="3012480" y="1432440"/>
            <a:ext cx="360" cy="304920"/>
          </a:xfrm>
          <a:prstGeom prst="line">
            <a:avLst/>
          </a:prstGeom>
          <a:ln w="381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44" name="Line 7"/>
          <p:cNvSpPr/>
          <p:nvPr/>
        </p:nvSpPr>
        <p:spPr>
          <a:xfrm>
            <a:off x="9489600" y="1432440"/>
            <a:ext cx="360" cy="304920"/>
          </a:xfrm>
          <a:prstGeom prst="line">
            <a:avLst/>
          </a:prstGeom>
          <a:ln w="381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45" name="CustomShape 8"/>
          <p:cNvSpPr/>
          <p:nvPr/>
        </p:nvSpPr>
        <p:spPr>
          <a:xfrm>
            <a:off x="1869840" y="1661040"/>
            <a:ext cx="2284920" cy="821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 rtl="1"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Calculus Base Techniques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6" name="CustomShape 9"/>
          <p:cNvSpPr/>
          <p:nvPr/>
        </p:nvSpPr>
        <p:spPr>
          <a:xfrm>
            <a:off x="2098440" y="1737360"/>
            <a:ext cx="1827720" cy="761040"/>
          </a:xfrm>
          <a:prstGeom prst="rect">
            <a:avLst/>
          </a:prstGeom>
          <a:noFill/>
          <a:ln w="381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47" name="CustomShape 10"/>
          <p:cNvSpPr/>
          <p:nvPr/>
        </p:nvSpPr>
        <p:spPr>
          <a:xfrm>
            <a:off x="4460400" y="1737360"/>
            <a:ext cx="3047040" cy="821160"/>
          </a:xfrm>
          <a:prstGeom prst="rect">
            <a:avLst/>
          </a:prstGeom>
          <a:solidFill>
            <a:srgbClr val="0099ff"/>
          </a:solidFill>
          <a:ln w="38160">
            <a:solidFill>
              <a:srgbClr val="ff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 rtl="1"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Guided random search techniques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8" name="CustomShape 11"/>
          <p:cNvSpPr/>
          <p:nvPr/>
        </p:nvSpPr>
        <p:spPr>
          <a:xfrm>
            <a:off x="8270640" y="1661040"/>
            <a:ext cx="2056320" cy="821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 rtl="1"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Enumerative Techniques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49" name="CustomShape 12"/>
          <p:cNvSpPr/>
          <p:nvPr/>
        </p:nvSpPr>
        <p:spPr>
          <a:xfrm>
            <a:off x="8346600" y="1737360"/>
            <a:ext cx="1751400" cy="684720"/>
          </a:xfrm>
          <a:prstGeom prst="rect">
            <a:avLst/>
          </a:prstGeom>
          <a:noFill/>
          <a:ln w="381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50" name="Line 13"/>
          <p:cNvSpPr/>
          <p:nvPr/>
        </p:nvSpPr>
        <p:spPr>
          <a:xfrm>
            <a:off x="3012480" y="2499120"/>
            <a:ext cx="360" cy="228600"/>
          </a:xfrm>
          <a:prstGeom prst="line">
            <a:avLst/>
          </a:prstGeom>
          <a:ln w="381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51" name="Line 14"/>
          <p:cNvSpPr/>
          <p:nvPr/>
        </p:nvSpPr>
        <p:spPr>
          <a:xfrm>
            <a:off x="1869480" y="2727720"/>
            <a:ext cx="2133720" cy="360"/>
          </a:xfrm>
          <a:prstGeom prst="line">
            <a:avLst/>
          </a:prstGeom>
          <a:ln w="381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52" name="Line 15"/>
          <p:cNvSpPr/>
          <p:nvPr/>
        </p:nvSpPr>
        <p:spPr>
          <a:xfrm>
            <a:off x="1869480" y="2727720"/>
            <a:ext cx="360" cy="228600"/>
          </a:xfrm>
          <a:prstGeom prst="line">
            <a:avLst/>
          </a:prstGeom>
          <a:ln w="381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53" name="Line 16"/>
          <p:cNvSpPr/>
          <p:nvPr/>
        </p:nvSpPr>
        <p:spPr>
          <a:xfrm>
            <a:off x="4003200" y="2727720"/>
            <a:ext cx="360" cy="228600"/>
          </a:xfrm>
          <a:prstGeom prst="line">
            <a:avLst/>
          </a:prstGeom>
          <a:ln w="381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54" name="Line 17"/>
          <p:cNvSpPr/>
          <p:nvPr/>
        </p:nvSpPr>
        <p:spPr>
          <a:xfrm>
            <a:off x="9489600" y="2423160"/>
            <a:ext cx="360" cy="228600"/>
          </a:xfrm>
          <a:prstGeom prst="line">
            <a:avLst/>
          </a:prstGeom>
          <a:ln w="381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55" name="Line 18"/>
          <p:cNvSpPr/>
          <p:nvPr/>
        </p:nvSpPr>
        <p:spPr>
          <a:xfrm>
            <a:off x="7660800" y="2651760"/>
            <a:ext cx="2590560" cy="360"/>
          </a:xfrm>
          <a:prstGeom prst="line">
            <a:avLst/>
          </a:prstGeom>
          <a:ln w="381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56" name="Line 19"/>
          <p:cNvSpPr/>
          <p:nvPr/>
        </p:nvSpPr>
        <p:spPr>
          <a:xfrm>
            <a:off x="7660800" y="2651760"/>
            <a:ext cx="360" cy="304560"/>
          </a:xfrm>
          <a:prstGeom prst="line">
            <a:avLst/>
          </a:prstGeom>
          <a:ln w="381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57" name="Line 20"/>
          <p:cNvSpPr/>
          <p:nvPr/>
        </p:nvSpPr>
        <p:spPr>
          <a:xfrm>
            <a:off x="9032400" y="2651760"/>
            <a:ext cx="360" cy="304560"/>
          </a:xfrm>
          <a:prstGeom prst="line">
            <a:avLst/>
          </a:prstGeom>
          <a:ln w="381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58" name="Line 21"/>
          <p:cNvSpPr/>
          <p:nvPr/>
        </p:nvSpPr>
        <p:spPr>
          <a:xfrm>
            <a:off x="10251360" y="2651760"/>
            <a:ext cx="360" cy="304560"/>
          </a:xfrm>
          <a:prstGeom prst="line">
            <a:avLst/>
          </a:prstGeom>
          <a:ln w="381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59" name="CustomShape 22"/>
          <p:cNvSpPr/>
          <p:nvPr/>
        </p:nvSpPr>
        <p:spPr>
          <a:xfrm>
            <a:off x="1564920" y="2956680"/>
            <a:ext cx="1370520" cy="456120"/>
          </a:xfrm>
          <a:prstGeom prst="rect">
            <a:avLst/>
          </a:prstGeom>
          <a:noFill/>
          <a:ln w="381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60" name="CustomShape 23"/>
          <p:cNvSpPr/>
          <p:nvPr/>
        </p:nvSpPr>
        <p:spPr>
          <a:xfrm>
            <a:off x="3622320" y="2956680"/>
            <a:ext cx="761040" cy="379800"/>
          </a:xfrm>
          <a:prstGeom prst="rect">
            <a:avLst/>
          </a:prstGeom>
          <a:noFill/>
          <a:ln w="381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61" name="CustomShape 24"/>
          <p:cNvSpPr/>
          <p:nvPr/>
        </p:nvSpPr>
        <p:spPr>
          <a:xfrm>
            <a:off x="7127640" y="2956680"/>
            <a:ext cx="684720" cy="456120"/>
          </a:xfrm>
          <a:prstGeom prst="rect">
            <a:avLst/>
          </a:prstGeom>
          <a:noFill/>
          <a:ln w="381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62" name="CustomShape 25"/>
          <p:cNvSpPr/>
          <p:nvPr/>
        </p:nvSpPr>
        <p:spPr>
          <a:xfrm>
            <a:off x="7965720" y="2956680"/>
            <a:ext cx="1751400" cy="761040"/>
          </a:xfrm>
          <a:prstGeom prst="rect">
            <a:avLst/>
          </a:prstGeom>
          <a:noFill/>
          <a:ln w="381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63" name="CustomShape 26"/>
          <p:cNvSpPr/>
          <p:nvPr/>
        </p:nvSpPr>
        <p:spPr>
          <a:xfrm>
            <a:off x="9870840" y="2956680"/>
            <a:ext cx="684720" cy="456120"/>
          </a:xfrm>
          <a:prstGeom prst="rect">
            <a:avLst/>
          </a:prstGeom>
          <a:noFill/>
          <a:ln w="381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64" name="CustomShape 27"/>
          <p:cNvSpPr/>
          <p:nvPr/>
        </p:nvSpPr>
        <p:spPr>
          <a:xfrm>
            <a:off x="9794520" y="2956680"/>
            <a:ext cx="761040" cy="455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 rtl="1"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BFS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5" name="CustomShape 28"/>
          <p:cNvSpPr/>
          <p:nvPr/>
        </p:nvSpPr>
        <p:spPr>
          <a:xfrm>
            <a:off x="6975000" y="2956680"/>
            <a:ext cx="913320" cy="455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 rtl="1"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DFS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6" name="CustomShape 29"/>
          <p:cNvSpPr/>
          <p:nvPr/>
        </p:nvSpPr>
        <p:spPr>
          <a:xfrm>
            <a:off x="7889400" y="2880360"/>
            <a:ext cx="1904040" cy="821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 rtl="1"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Dynamic Programming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7" name="Line 30"/>
          <p:cNvSpPr/>
          <p:nvPr/>
        </p:nvSpPr>
        <p:spPr>
          <a:xfrm>
            <a:off x="3317400" y="3642120"/>
            <a:ext cx="4267080" cy="360"/>
          </a:xfrm>
          <a:prstGeom prst="line">
            <a:avLst/>
          </a:prstGeom>
          <a:ln w="381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68" name="Line 31"/>
          <p:cNvSpPr/>
          <p:nvPr/>
        </p:nvSpPr>
        <p:spPr>
          <a:xfrm>
            <a:off x="4917600" y="3642120"/>
            <a:ext cx="360" cy="304920"/>
          </a:xfrm>
          <a:prstGeom prst="line">
            <a:avLst/>
          </a:prstGeom>
          <a:ln w="381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69" name="Line 32"/>
          <p:cNvSpPr/>
          <p:nvPr/>
        </p:nvSpPr>
        <p:spPr>
          <a:xfrm>
            <a:off x="6441480" y="3642120"/>
            <a:ext cx="360" cy="304920"/>
          </a:xfrm>
          <a:prstGeom prst="line">
            <a:avLst/>
          </a:prstGeom>
          <a:ln w="381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70" name="Line 33"/>
          <p:cNvSpPr/>
          <p:nvPr/>
        </p:nvSpPr>
        <p:spPr>
          <a:xfrm>
            <a:off x="3317400" y="3642120"/>
            <a:ext cx="360" cy="304920"/>
          </a:xfrm>
          <a:prstGeom prst="line">
            <a:avLst/>
          </a:prstGeom>
          <a:ln w="381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71" name="CustomShape 34"/>
          <p:cNvSpPr/>
          <p:nvPr/>
        </p:nvSpPr>
        <p:spPr>
          <a:xfrm>
            <a:off x="2327040" y="3947040"/>
            <a:ext cx="1904040" cy="455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 rtl="1"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Tabu Search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2" name="CustomShape 35"/>
          <p:cNvSpPr/>
          <p:nvPr/>
        </p:nvSpPr>
        <p:spPr>
          <a:xfrm>
            <a:off x="2403000" y="3947040"/>
            <a:ext cx="1751400" cy="456120"/>
          </a:xfrm>
          <a:prstGeom prst="rect">
            <a:avLst/>
          </a:prstGeom>
          <a:noFill/>
          <a:ln w="381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73" name="CustomShape 36"/>
          <p:cNvSpPr/>
          <p:nvPr/>
        </p:nvSpPr>
        <p:spPr>
          <a:xfrm>
            <a:off x="4079520" y="3947040"/>
            <a:ext cx="1599120" cy="821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 rtl="1"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Hill Climbing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4" name="CustomShape 37"/>
          <p:cNvSpPr/>
          <p:nvPr/>
        </p:nvSpPr>
        <p:spPr>
          <a:xfrm>
            <a:off x="4308120" y="3947040"/>
            <a:ext cx="1218240" cy="837000"/>
          </a:xfrm>
          <a:prstGeom prst="rect">
            <a:avLst/>
          </a:prstGeom>
          <a:noFill/>
          <a:ln w="381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75" name="CustomShape 38"/>
          <p:cNvSpPr/>
          <p:nvPr/>
        </p:nvSpPr>
        <p:spPr>
          <a:xfrm>
            <a:off x="5756040" y="3947040"/>
            <a:ext cx="1522800" cy="821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 rtl="1"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Simulated Anealing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6" name="CustomShape 39"/>
          <p:cNvSpPr/>
          <p:nvPr/>
        </p:nvSpPr>
        <p:spPr>
          <a:xfrm>
            <a:off x="5832000" y="3947040"/>
            <a:ext cx="1370520" cy="837000"/>
          </a:xfrm>
          <a:prstGeom prst="rect">
            <a:avLst/>
          </a:prstGeom>
          <a:noFill/>
          <a:ln w="381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77" name="CustomShape 40"/>
          <p:cNvSpPr/>
          <p:nvPr/>
        </p:nvSpPr>
        <p:spPr>
          <a:xfrm>
            <a:off x="7356240" y="3886920"/>
            <a:ext cx="1980000" cy="821160"/>
          </a:xfrm>
          <a:prstGeom prst="rect">
            <a:avLst/>
          </a:prstGeom>
          <a:solidFill>
            <a:srgbClr val="0099ff"/>
          </a:solidFill>
          <a:ln w="38160">
            <a:solidFill>
              <a:srgbClr val="ff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 rtl="1"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Evolutionary Algorithms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8" name="Line 41"/>
          <p:cNvSpPr/>
          <p:nvPr/>
        </p:nvSpPr>
        <p:spPr>
          <a:xfrm>
            <a:off x="6670080" y="4937760"/>
            <a:ext cx="2286000" cy="360"/>
          </a:xfrm>
          <a:prstGeom prst="line">
            <a:avLst/>
          </a:prstGeom>
          <a:ln w="381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79" name="Line 42"/>
          <p:cNvSpPr/>
          <p:nvPr/>
        </p:nvSpPr>
        <p:spPr>
          <a:xfrm>
            <a:off x="6670080" y="4937760"/>
            <a:ext cx="360" cy="152280"/>
          </a:xfrm>
          <a:prstGeom prst="line">
            <a:avLst/>
          </a:prstGeom>
          <a:ln w="38160">
            <a:solidFill>
              <a:srgbClr val="00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80" name="CustomShape 43"/>
          <p:cNvSpPr/>
          <p:nvPr/>
        </p:nvSpPr>
        <p:spPr>
          <a:xfrm>
            <a:off x="5527440" y="5090040"/>
            <a:ext cx="2056320" cy="821160"/>
          </a:xfrm>
          <a:prstGeom prst="rect">
            <a:avLst/>
          </a:prstGeom>
          <a:noFill/>
          <a:ln w="381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 rtl="1"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Genetic Programming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1" name="CustomShape 44"/>
          <p:cNvSpPr/>
          <p:nvPr/>
        </p:nvSpPr>
        <p:spPr>
          <a:xfrm>
            <a:off x="8270640" y="5090040"/>
            <a:ext cx="1675440" cy="821160"/>
          </a:xfrm>
          <a:prstGeom prst="rect">
            <a:avLst/>
          </a:prstGeom>
          <a:solidFill>
            <a:srgbClr val="0099ff"/>
          </a:solidFill>
          <a:ln cap="rnd" w="76320">
            <a:solidFill>
              <a:srgbClr val="ff0000"/>
            </a:solidFill>
            <a:custDash>
              <a:ds d="100000" sp="100000"/>
            </a:custDash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 rtl="1"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Genetic Algorithms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2" name="Line 45"/>
          <p:cNvSpPr/>
          <p:nvPr/>
        </p:nvSpPr>
        <p:spPr>
          <a:xfrm>
            <a:off x="6060600" y="1432440"/>
            <a:ext cx="360" cy="304920"/>
          </a:xfrm>
          <a:prstGeom prst="line">
            <a:avLst/>
          </a:prstGeom>
          <a:ln w="38160">
            <a:solidFill>
              <a:srgbClr val="ff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83" name="Line 46"/>
          <p:cNvSpPr/>
          <p:nvPr/>
        </p:nvSpPr>
        <p:spPr>
          <a:xfrm>
            <a:off x="6060600" y="2575440"/>
            <a:ext cx="360" cy="1066680"/>
          </a:xfrm>
          <a:prstGeom prst="line">
            <a:avLst/>
          </a:prstGeom>
          <a:ln w="38160">
            <a:solidFill>
              <a:srgbClr val="ff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84" name="Line 47"/>
          <p:cNvSpPr/>
          <p:nvPr/>
        </p:nvSpPr>
        <p:spPr>
          <a:xfrm>
            <a:off x="7584480" y="3642120"/>
            <a:ext cx="360" cy="228600"/>
          </a:xfrm>
          <a:prstGeom prst="line">
            <a:avLst/>
          </a:prstGeom>
          <a:ln w="38160">
            <a:solidFill>
              <a:srgbClr val="ff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85" name="Line 48"/>
          <p:cNvSpPr/>
          <p:nvPr/>
        </p:nvSpPr>
        <p:spPr>
          <a:xfrm>
            <a:off x="8956080" y="4937760"/>
            <a:ext cx="360" cy="152280"/>
          </a:xfrm>
          <a:prstGeom prst="line">
            <a:avLst/>
          </a:prstGeom>
          <a:ln w="38160">
            <a:solidFill>
              <a:srgbClr val="ff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86" name="Line 49"/>
          <p:cNvSpPr/>
          <p:nvPr/>
        </p:nvSpPr>
        <p:spPr>
          <a:xfrm>
            <a:off x="7965360" y="4785120"/>
            <a:ext cx="360" cy="152640"/>
          </a:xfrm>
          <a:prstGeom prst="line">
            <a:avLst/>
          </a:prstGeom>
          <a:ln w="38160">
            <a:solidFill>
              <a:srgbClr val="ff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87" name="CustomShape 50"/>
          <p:cNvSpPr/>
          <p:nvPr/>
        </p:nvSpPr>
        <p:spPr>
          <a:xfrm>
            <a:off x="3393720" y="2880360"/>
            <a:ext cx="1218240" cy="455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 rtl="1">
              <a:lnSpc>
                <a:spcPct val="100000"/>
              </a:lnSpc>
            </a:pPr>
            <a:r>
              <a:rPr b="0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DejaVu Sans"/>
              </a:rPr>
              <a:t>Sort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8" name="Line 51"/>
          <p:cNvSpPr/>
          <p:nvPr/>
        </p:nvSpPr>
        <p:spPr>
          <a:xfrm>
            <a:off x="6060600" y="3642120"/>
            <a:ext cx="1523880" cy="360"/>
          </a:xfrm>
          <a:prstGeom prst="line">
            <a:avLst/>
          </a:prstGeom>
          <a:ln w="38160">
            <a:solidFill>
              <a:srgbClr val="ff0000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89" name="Line 52"/>
          <p:cNvSpPr/>
          <p:nvPr/>
        </p:nvSpPr>
        <p:spPr>
          <a:xfrm>
            <a:off x="7965360" y="4937760"/>
            <a:ext cx="990720" cy="360"/>
          </a:xfrm>
          <a:prstGeom prst="line">
            <a:avLst/>
          </a:prstGeom>
          <a:ln w="38160">
            <a:solidFill>
              <a:srgbClr val="ff0000"/>
            </a:solidFill>
            <a:round/>
          </a:ln>
        </p:spPr>
        <p:style>
          <a:lnRef idx="0"/>
          <a:fillRef idx="0"/>
          <a:effectRef idx="0"/>
          <a:fontRef idx="minor"/>
        </p:style>
      </p:sp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CustomShape 1"/>
          <p:cNvSpPr/>
          <p:nvPr/>
        </p:nvSpPr>
        <p:spPr>
          <a:xfrm>
            <a:off x="1097280" y="286560"/>
            <a:ext cx="10057320" cy="1449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>
              <a:lnSpc>
                <a:spcPct val="85000"/>
              </a:lnSpc>
            </a:pPr>
            <a:r>
              <a:rPr b="0" lang="en-US" sz="4800" spc="-43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Genetic Algorithms (GA)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1" name="CustomShape 2"/>
          <p:cNvSpPr/>
          <p:nvPr/>
        </p:nvSpPr>
        <p:spPr>
          <a:xfrm>
            <a:off x="1097280" y="1845720"/>
            <a:ext cx="10057320" cy="402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45000" bIns="45000"/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360" algn="ctr">
              <a:lnSpc>
                <a:spcPct val="100000"/>
              </a:lnSpc>
              <a:buClr>
                <a:srgbClr val="d34817"/>
              </a:buClr>
              <a:buFont typeface="Calibri"/>
              <a:buChar char=" "/>
            </a:pPr>
            <a:r>
              <a:rPr b="0" lang="en-US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 genetic algorithm maintains a population of candidate solutions for the problem at hand, and makes it evolve by iteratively applying a set of </a:t>
            </a:r>
            <a:r>
              <a:rPr b="0" lang="en-US" sz="3600" spc="-1" strike="noStrike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stochastic operators</a:t>
            </a:r>
            <a:r>
              <a:rPr b="0" lang="en-US" sz="36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.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2" name="CustomShape 3"/>
          <p:cNvSpPr/>
          <p:nvPr/>
        </p:nvSpPr>
        <p:spPr>
          <a:xfrm>
            <a:off x="3686040" y="6459840"/>
            <a:ext cx="482184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en-US" sz="900" spc="-1" strike="noStrike" cap="all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Advanced Algorithm Analysis - Fall 2016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3" name="CustomShape 4"/>
          <p:cNvSpPr/>
          <p:nvPr/>
        </p:nvSpPr>
        <p:spPr>
          <a:xfrm>
            <a:off x="9900360" y="6459840"/>
            <a:ext cx="131112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r">
              <a:lnSpc>
                <a:spcPct val="100000"/>
              </a:lnSpc>
            </a:pPr>
            <a:fld id="{F7FF45FF-5E6B-4717-8EE9-0D3B8C46345B}" type="slidenum">
              <a:rPr b="0" lang="en-US" sz="105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1</a:t>
            </a:fld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CustomShape 1"/>
          <p:cNvSpPr/>
          <p:nvPr/>
        </p:nvSpPr>
        <p:spPr>
          <a:xfrm>
            <a:off x="1097280" y="286560"/>
            <a:ext cx="10057320" cy="1449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>
              <a:lnSpc>
                <a:spcPct val="85000"/>
              </a:lnSpc>
            </a:pPr>
            <a:r>
              <a:rPr b="0" lang="en-US" sz="4800" spc="-43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Genetic Algorithms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5" name="CustomShape 2"/>
          <p:cNvSpPr/>
          <p:nvPr/>
        </p:nvSpPr>
        <p:spPr>
          <a:xfrm>
            <a:off x="1097280" y="1845720"/>
            <a:ext cx="10057320" cy="402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45000" bIns="45000"/>
          <a:p>
            <a:pPr marL="91440" indent="-90360" algn="just">
              <a:lnSpc>
                <a:spcPct val="100000"/>
              </a:lnSpc>
              <a:buClr>
                <a:srgbClr val="d34817"/>
              </a:buClr>
              <a:buFont typeface="Calibri"/>
              <a:buChar char=" "/>
            </a:pPr>
            <a:r>
              <a:rPr b="0" lang="en-US" sz="20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 biologically inspired model of intelligence and the  principles of </a:t>
            </a:r>
            <a:r>
              <a:rPr b="0" i="1" lang="en-US" sz="20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biological evolution</a:t>
            </a:r>
            <a:r>
              <a:rPr b="0" lang="en-US" sz="20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are applied to find solutions to difficult problems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360" algn="just">
              <a:lnSpc>
                <a:spcPct val="100000"/>
              </a:lnSpc>
              <a:buClr>
                <a:srgbClr val="d34817"/>
              </a:buClr>
              <a:buFont typeface="Calibri"/>
              <a:buChar char=" "/>
            </a:pPr>
            <a:r>
              <a:rPr b="0" lang="en-US" sz="20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The problems are not solved by reasoning logically about them; rather populations of competing candidate solutions are spawned and then evolved to become better solutions through a process patterned after </a:t>
            </a:r>
            <a:r>
              <a:rPr b="0" i="1" lang="en-US" sz="20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biological evolution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360" algn="just">
              <a:lnSpc>
                <a:spcPct val="100000"/>
              </a:lnSpc>
              <a:buClr>
                <a:srgbClr val="d34817"/>
              </a:buClr>
              <a:buFont typeface="Calibri"/>
              <a:buChar char=" "/>
            </a:pPr>
            <a:r>
              <a:rPr b="0" lang="en-US" sz="20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Less worthy candidate solutions tend to die out, while those that show promise of solving a problem survive and reproduce by constructing new solutions out of their components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6" name="CustomShape 3"/>
          <p:cNvSpPr/>
          <p:nvPr/>
        </p:nvSpPr>
        <p:spPr>
          <a:xfrm>
            <a:off x="3686040" y="6459840"/>
            <a:ext cx="482184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en-US" sz="900" spc="-1" strike="noStrike" cap="all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Advanced Algorithm Analysis - Fall 2016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7" name="CustomShape 4"/>
          <p:cNvSpPr/>
          <p:nvPr/>
        </p:nvSpPr>
        <p:spPr>
          <a:xfrm>
            <a:off x="9900360" y="6459840"/>
            <a:ext cx="131112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r">
              <a:lnSpc>
                <a:spcPct val="100000"/>
              </a:lnSpc>
            </a:pPr>
            <a:fld id="{B0C57CA5-83D1-4F14-AA73-EC0171E8A123}" type="slidenum">
              <a:rPr b="0" lang="en-US" sz="105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1</a:t>
            </a:fld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5" dur="indefinite" restart="never" nodeType="tmRoot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CustomShape 1"/>
          <p:cNvSpPr/>
          <p:nvPr/>
        </p:nvSpPr>
        <p:spPr>
          <a:xfrm>
            <a:off x="1097280" y="286560"/>
            <a:ext cx="10057320" cy="1449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>
              <a:lnSpc>
                <a:spcPct val="85000"/>
              </a:lnSpc>
            </a:pPr>
            <a:r>
              <a:rPr b="0" lang="en-US" sz="4800" spc="-43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Genetic Algorithms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9" name="CustomShape 2"/>
          <p:cNvSpPr/>
          <p:nvPr/>
        </p:nvSpPr>
        <p:spPr>
          <a:xfrm>
            <a:off x="1097280" y="1845720"/>
            <a:ext cx="10057320" cy="402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45000" bIns="45000"/>
          <a:p>
            <a:pPr marL="91440" indent="-90360" algn="just">
              <a:lnSpc>
                <a:spcPct val="100000"/>
              </a:lnSpc>
              <a:buClr>
                <a:srgbClr val="d34817"/>
              </a:buClr>
              <a:buFont typeface="Calibri"/>
              <a:buChar char=" 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GA begin with a population of candidate problem solutions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360" algn="just">
              <a:lnSpc>
                <a:spcPct val="100000"/>
              </a:lnSpc>
              <a:buClr>
                <a:srgbClr val="d34817"/>
              </a:buClr>
              <a:buFont typeface="Calibri"/>
              <a:buChar char=" 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Candidate solutions are evaluated according to their ability to solve problem instances: only the fittest survive and combine with each other to produce the next generation of possible solutions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360" algn="just">
              <a:lnSpc>
                <a:spcPct val="100000"/>
              </a:lnSpc>
              <a:buClr>
                <a:srgbClr val="d34817"/>
              </a:buClr>
              <a:buFont typeface="Calibri"/>
              <a:buChar char=" 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Thus increasingly powerful solutions emerge in a Darwinian universe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360" algn="just">
              <a:lnSpc>
                <a:spcPct val="100000"/>
              </a:lnSpc>
              <a:buClr>
                <a:srgbClr val="d34817"/>
              </a:buClr>
              <a:buFont typeface="Calibri"/>
              <a:buChar char=" 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Learning is viewed as a competition among a population of evolving candidate problem solutions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91440" indent="-90360" algn="just">
              <a:lnSpc>
                <a:spcPct val="100000"/>
              </a:lnSpc>
              <a:buClr>
                <a:srgbClr val="d34817"/>
              </a:buClr>
              <a:buFont typeface="Calibri"/>
              <a:buChar char=" 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This method is heuristic in nature and it was introduced by John Holland in 1975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0" name="CustomShape 3"/>
          <p:cNvSpPr/>
          <p:nvPr/>
        </p:nvSpPr>
        <p:spPr>
          <a:xfrm>
            <a:off x="3686040" y="6459840"/>
            <a:ext cx="482184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en-US" sz="900" spc="-1" strike="noStrike" cap="all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Advanced Algorithm Analysis - Fall 2016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1" name="CustomShape 4"/>
          <p:cNvSpPr/>
          <p:nvPr/>
        </p:nvSpPr>
        <p:spPr>
          <a:xfrm>
            <a:off x="9900360" y="6459840"/>
            <a:ext cx="131112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r">
              <a:lnSpc>
                <a:spcPct val="100000"/>
              </a:lnSpc>
            </a:pPr>
            <a:fld id="{53F4AC70-5393-4733-9BB2-F9AE4A95F622}" type="slidenum">
              <a:rPr b="0" lang="en-US" sz="105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1</a:t>
            </a:fld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17" dur="indefinite" restart="never" nodeType="tmRoot">
          <p:childTnLst>
            <p:seq>
              <p:cTn id="1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3161</TotalTime>
  <Application>LibreOffice/5.1.6.2$Linux_X86_64 LibreOffice_project/10m0$Build-2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2016-10-27T18:05:04Z</dcterms:created>
  <dc:creator>Fahad's</dc:creator>
  <dc:description/>
  <dc:language>en-US</dc:language>
  <cp:lastModifiedBy/>
  <dcterms:modified xsi:type="dcterms:W3CDTF">2019-03-24T19:08:20Z</dcterms:modified>
  <cp:revision>123</cp:revision>
  <dc:subject/>
  <dc:title>Introduction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1</vt:i4>
  </property>
  <property fmtid="{D5CDD505-2E9C-101B-9397-08002B2CF9AE}" pid="8" name="PresentationFormat">
    <vt:lpwstr>Widescreen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45</vt:i4>
  </property>
</Properties>
</file>