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7" r:id="rId3"/>
    <p:sldId id="263" r:id="rId4"/>
    <p:sldId id="264" r:id="rId5"/>
    <p:sldId id="268" r:id="rId6"/>
    <p:sldId id="271" r:id="rId7"/>
    <p:sldId id="272" r:id="rId8"/>
    <p:sldId id="274" r:id="rId9"/>
    <p:sldId id="278" r:id="rId10"/>
    <p:sldId id="279" r:id="rId11"/>
    <p:sldId id="281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7" r:id="rId20"/>
    <p:sldId id="315" r:id="rId21"/>
    <p:sldId id="316" r:id="rId22"/>
    <p:sldId id="31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44600" y="902191"/>
            <a:ext cx="6807200" cy="57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939" y="23571"/>
            <a:ext cx="883412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6492" y="6095"/>
            <a:ext cx="1786127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1348" y="802859"/>
                </a:lnTo>
                <a:lnTo>
                  <a:pt x="5346" y="755271"/>
                </a:lnTo>
                <a:lnTo>
                  <a:pt x="11921" y="708461"/>
                </a:lnTo>
                <a:lnTo>
                  <a:pt x="21002" y="662500"/>
                </a:lnTo>
                <a:lnTo>
                  <a:pt x="32516" y="617462"/>
                </a:lnTo>
                <a:lnTo>
                  <a:pt x="46392" y="573417"/>
                </a:lnTo>
                <a:lnTo>
                  <a:pt x="62557" y="530438"/>
                </a:lnTo>
                <a:lnTo>
                  <a:pt x="80940" y="488596"/>
                </a:lnTo>
                <a:lnTo>
                  <a:pt x="101469" y="447964"/>
                </a:lnTo>
                <a:lnTo>
                  <a:pt x="124072" y="408613"/>
                </a:lnTo>
                <a:lnTo>
                  <a:pt x="148677" y="370615"/>
                </a:lnTo>
                <a:lnTo>
                  <a:pt x="175212" y="334042"/>
                </a:lnTo>
                <a:lnTo>
                  <a:pt x="203605" y="298966"/>
                </a:lnTo>
                <a:lnTo>
                  <a:pt x="233784" y="265459"/>
                </a:lnTo>
                <a:lnTo>
                  <a:pt x="265678" y="233593"/>
                </a:lnTo>
                <a:lnTo>
                  <a:pt x="299214" y="203439"/>
                </a:lnTo>
                <a:lnTo>
                  <a:pt x="334320" y="175070"/>
                </a:lnTo>
                <a:lnTo>
                  <a:pt x="370925" y="148557"/>
                </a:lnTo>
                <a:lnTo>
                  <a:pt x="408957" y="123973"/>
                </a:lnTo>
                <a:lnTo>
                  <a:pt x="448343" y="101388"/>
                </a:lnTo>
                <a:lnTo>
                  <a:pt x="489012" y="80876"/>
                </a:lnTo>
                <a:lnTo>
                  <a:pt x="530892" y="62508"/>
                </a:lnTo>
                <a:lnTo>
                  <a:pt x="573911" y="46355"/>
                </a:lnTo>
                <a:lnTo>
                  <a:pt x="617997" y="32490"/>
                </a:lnTo>
                <a:lnTo>
                  <a:pt x="663078" y="20985"/>
                </a:lnTo>
                <a:lnTo>
                  <a:pt x="709083" y="11912"/>
                </a:lnTo>
                <a:lnTo>
                  <a:pt x="755938" y="5342"/>
                </a:lnTo>
                <a:lnTo>
                  <a:pt x="803573" y="1347"/>
                </a:lnTo>
                <a:lnTo>
                  <a:pt x="851916" y="0"/>
                </a:lnTo>
                <a:lnTo>
                  <a:pt x="900262" y="1347"/>
                </a:lnTo>
                <a:lnTo>
                  <a:pt x="947900" y="5342"/>
                </a:lnTo>
                <a:lnTo>
                  <a:pt x="994758" y="11912"/>
                </a:lnTo>
                <a:lnTo>
                  <a:pt x="1040764" y="20985"/>
                </a:lnTo>
                <a:lnTo>
                  <a:pt x="1085847" y="32490"/>
                </a:lnTo>
                <a:lnTo>
                  <a:pt x="1129935" y="46355"/>
                </a:lnTo>
                <a:lnTo>
                  <a:pt x="1172955" y="62508"/>
                </a:lnTo>
                <a:lnTo>
                  <a:pt x="1214835" y="80876"/>
                </a:lnTo>
                <a:lnTo>
                  <a:pt x="1255505" y="101388"/>
                </a:lnTo>
                <a:lnTo>
                  <a:pt x="1294891" y="123973"/>
                </a:lnTo>
                <a:lnTo>
                  <a:pt x="1332922" y="148557"/>
                </a:lnTo>
                <a:lnTo>
                  <a:pt x="1369527" y="175070"/>
                </a:lnTo>
                <a:lnTo>
                  <a:pt x="1404633" y="203439"/>
                </a:lnTo>
                <a:lnTo>
                  <a:pt x="1438168" y="233593"/>
                </a:lnTo>
                <a:lnTo>
                  <a:pt x="1470061" y="265459"/>
                </a:lnTo>
                <a:lnTo>
                  <a:pt x="1500239" y="298966"/>
                </a:lnTo>
                <a:lnTo>
                  <a:pt x="1528631" y="334042"/>
                </a:lnTo>
                <a:lnTo>
                  <a:pt x="1555164" y="370615"/>
                </a:lnTo>
                <a:lnTo>
                  <a:pt x="1579768" y="408613"/>
                </a:lnTo>
                <a:lnTo>
                  <a:pt x="1602369" y="447964"/>
                </a:lnTo>
                <a:lnTo>
                  <a:pt x="1622897" y="488596"/>
                </a:lnTo>
                <a:lnTo>
                  <a:pt x="1641279" y="530438"/>
                </a:lnTo>
                <a:lnTo>
                  <a:pt x="1657443" y="573417"/>
                </a:lnTo>
                <a:lnTo>
                  <a:pt x="1671318" y="617462"/>
                </a:lnTo>
                <a:lnTo>
                  <a:pt x="1682831" y="662500"/>
                </a:lnTo>
                <a:lnTo>
                  <a:pt x="1691911" y="708461"/>
                </a:lnTo>
                <a:lnTo>
                  <a:pt x="1698486" y="755271"/>
                </a:lnTo>
                <a:lnTo>
                  <a:pt x="1702483" y="802859"/>
                </a:lnTo>
                <a:lnTo>
                  <a:pt x="1703832" y="851154"/>
                </a:lnTo>
                <a:lnTo>
                  <a:pt x="1702483" y="899448"/>
                </a:lnTo>
                <a:lnTo>
                  <a:pt x="1698486" y="947036"/>
                </a:lnTo>
                <a:lnTo>
                  <a:pt x="1691911" y="993846"/>
                </a:lnTo>
                <a:lnTo>
                  <a:pt x="1682831" y="1039807"/>
                </a:lnTo>
                <a:lnTo>
                  <a:pt x="1671318" y="1084845"/>
                </a:lnTo>
                <a:lnTo>
                  <a:pt x="1657443" y="1128890"/>
                </a:lnTo>
                <a:lnTo>
                  <a:pt x="1641279" y="1171869"/>
                </a:lnTo>
                <a:lnTo>
                  <a:pt x="1622897" y="1213711"/>
                </a:lnTo>
                <a:lnTo>
                  <a:pt x="1602369" y="1254343"/>
                </a:lnTo>
                <a:lnTo>
                  <a:pt x="1579768" y="1293694"/>
                </a:lnTo>
                <a:lnTo>
                  <a:pt x="1555164" y="1331692"/>
                </a:lnTo>
                <a:lnTo>
                  <a:pt x="1528631" y="1368265"/>
                </a:lnTo>
                <a:lnTo>
                  <a:pt x="1500239" y="1403341"/>
                </a:lnTo>
                <a:lnTo>
                  <a:pt x="1470061" y="1436848"/>
                </a:lnTo>
                <a:lnTo>
                  <a:pt x="1438168" y="1468714"/>
                </a:lnTo>
                <a:lnTo>
                  <a:pt x="1404633" y="1498868"/>
                </a:lnTo>
                <a:lnTo>
                  <a:pt x="1369527" y="1527237"/>
                </a:lnTo>
                <a:lnTo>
                  <a:pt x="1332922" y="1553750"/>
                </a:lnTo>
                <a:lnTo>
                  <a:pt x="1294891" y="1578334"/>
                </a:lnTo>
                <a:lnTo>
                  <a:pt x="1255505" y="1600919"/>
                </a:lnTo>
                <a:lnTo>
                  <a:pt x="1214835" y="1621431"/>
                </a:lnTo>
                <a:lnTo>
                  <a:pt x="1172955" y="1639799"/>
                </a:lnTo>
                <a:lnTo>
                  <a:pt x="1129935" y="1655952"/>
                </a:lnTo>
                <a:lnTo>
                  <a:pt x="1085847" y="1669817"/>
                </a:lnTo>
                <a:lnTo>
                  <a:pt x="1040764" y="1681322"/>
                </a:lnTo>
                <a:lnTo>
                  <a:pt x="994758" y="1690395"/>
                </a:lnTo>
                <a:lnTo>
                  <a:pt x="947900" y="1696965"/>
                </a:lnTo>
                <a:lnTo>
                  <a:pt x="900262" y="1700960"/>
                </a:lnTo>
                <a:lnTo>
                  <a:pt x="851916" y="1702308"/>
                </a:lnTo>
                <a:lnTo>
                  <a:pt x="803573" y="1700960"/>
                </a:lnTo>
                <a:lnTo>
                  <a:pt x="755938" y="1696965"/>
                </a:lnTo>
                <a:lnTo>
                  <a:pt x="709083" y="1690395"/>
                </a:lnTo>
                <a:lnTo>
                  <a:pt x="663078" y="1681322"/>
                </a:lnTo>
                <a:lnTo>
                  <a:pt x="617997" y="1669817"/>
                </a:lnTo>
                <a:lnTo>
                  <a:pt x="573911" y="1655952"/>
                </a:lnTo>
                <a:lnTo>
                  <a:pt x="530892" y="1639799"/>
                </a:lnTo>
                <a:lnTo>
                  <a:pt x="489012" y="1621431"/>
                </a:lnTo>
                <a:lnTo>
                  <a:pt x="448343" y="1600919"/>
                </a:lnTo>
                <a:lnTo>
                  <a:pt x="408957" y="1578334"/>
                </a:lnTo>
                <a:lnTo>
                  <a:pt x="370925" y="1553750"/>
                </a:lnTo>
                <a:lnTo>
                  <a:pt x="334320" y="1527237"/>
                </a:lnTo>
                <a:lnTo>
                  <a:pt x="299214" y="1498868"/>
                </a:lnTo>
                <a:lnTo>
                  <a:pt x="265678" y="1468714"/>
                </a:lnTo>
                <a:lnTo>
                  <a:pt x="233784" y="1436848"/>
                </a:lnTo>
                <a:lnTo>
                  <a:pt x="203605" y="1403341"/>
                </a:lnTo>
                <a:lnTo>
                  <a:pt x="175212" y="1368265"/>
                </a:lnTo>
                <a:lnTo>
                  <a:pt x="148677" y="1331692"/>
                </a:lnTo>
                <a:lnTo>
                  <a:pt x="124072" y="1293694"/>
                </a:lnTo>
                <a:lnTo>
                  <a:pt x="101469" y="1254343"/>
                </a:lnTo>
                <a:lnTo>
                  <a:pt x="80940" y="1213711"/>
                </a:lnTo>
                <a:lnTo>
                  <a:pt x="62557" y="1171869"/>
                </a:lnTo>
                <a:lnTo>
                  <a:pt x="46392" y="1128890"/>
                </a:lnTo>
                <a:lnTo>
                  <a:pt x="32516" y="1084845"/>
                </a:lnTo>
                <a:lnTo>
                  <a:pt x="21002" y="1039807"/>
                </a:lnTo>
                <a:lnTo>
                  <a:pt x="11921" y="993846"/>
                </a:lnTo>
                <a:lnTo>
                  <a:pt x="5346" y="947036"/>
                </a:lnTo>
                <a:lnTo>
                  <a:pt x="1348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600199" y="76215"/>
            <a:ext cx="6707134" cy="6681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6492" y="6095"/>
            <a:ext cx="1786127" cy="1784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1348" y="802859"/>
                </a:lnTo>
                <a:lnTo>
                  <a:pt x="5346" y="755271"/>
                </a:lnTo>
                <a:lnTo>
                  <a:pt x="11921" y="708461"/>
                </a:lnTo>
                <a:lnTo>
                  <a:pt x="21002" y="662500"/>
                </a:lnTo>
                <a:lnTo>
                  <a:pt x="32516" y="617462"/>
                </a:lnTo>
                <a:lnTo>
                  <a:pt x="46392" y="573417"/>
                </a:lnTo>
                <a:lnTo>
                  <a:pt x="62557" y="530438"/>
                </a:lnTo>
                <a:lnTo>
                  <a:pt x="80940" y="488596"/>
                </a:lnTo>
                <a:lnTo>
                  <a:pt x="101469" y="447964"/>
                </a:lnTo>
                <a:lnTo>
                  <a:pt x="124072" y="408613"/>
                </a:lnTo>
                <a:lnTo>
                  <a:pt x="148677" y="370615"/>
                </a:lnTo>
                <a:lnTo>
                  <a:pt x="175212" y="334042"/>
                </a:lnTo>
                <a:lnTo>
                  <a:pt x="203605" y="298966"/>
                </a:lnTo>
                <a:lnTo>
                  <a:pt x="233784" y="265459"/>
                </a:lnTo>
                <a:lnTo>
                  <a:pt x="265678" y="233593"/>
                </a:lnTo>
                <a:lnTo>
                  <a:pt x="299214" y="203439"/>
                </a:lnTo>
                <a:lnTo>
                  <a:pt x="334320" y="175070"/>
                </a:lnTo>
                <a:lnTo>
                  <a:pt x="370925" y="148557"/>
                </a:lnTo>
                <a:lnTo>
                  <a:pt x="408957" y="123973"/>
                </a:lnTo>
                <a:lnTo>
                  <a:pt x="448343" y="101388"/>
                </a:lnTo>
                <a:lnTo>
                  <a:pt x="489012" y="80876"/>
                </a:lnTo>
                <a:lnTo>
                  <a:pt x="530892" y="62508"/>
                </a:lnTo>
                <a:lnTo>
                  <a:pt x="573911" y="46355"/>
                </a:lnTo>
                <a:lnTo>
                  <a:pt x="617997" y="32490"/>
                </a:lnTo>
                <a:lnTo>
                  <a:pt x="663078" y="20985"/>
                </a:lnTo>
                <a:lnTo>
                  <a:pt x="709083" y="11912"/>
                </a:lnTo>
                <a:lnTo>
                  <a:pt x="755938" y="5342"/>
                </a:lnTo>
                <a:lnTo>
                  <a:pt x="803573" y="1347"/>
                </a:lnTo>
                <a:lnTo>
                  <a:pt x="851916" y="0"/>
                </a:lnTo>
                <a:lnTo>
                  <a:pt x="900262" y="1347"/>
                </a:lnTo>
                <a:lnTo>
                  <a:pt x="947900" y="5342"/>
                </a:lnTo>
                <a:lnTo>
                  <a:pt x="994758" y="11912"/>
                </a:lnTo>
                <a:lnTo>
                  <a:pt x="1040764" y="20985"/>
                </a:lnTo>
                <a:lnTo>
                  <a:pt x="1085847" y="32490"/>
                </a:lnTo>
                <a:lnTo>
                  <a:pt x="1129935" y="46355"/>
                </a:lnTo>
                <a:lnTo>
                  <a:pt x="1172955" y="62508"/>
                </a:lnTo>
                <a:lnTo>
                  <a:pt x="1214835" y="80876"/>
                </a:lnTo>
                <a:lnTo>
                  <a:pt x="1255505" y="101388"/>
                </a:lnTo>
                <a:lnTo>
                  <a:pt x="1294891" y="123973"/>
                </a:lnTo>
                <a:lnTo>
                  <a:pt x="1332922" y="148557"/>
                </a:lnTo>
                <a:lnTo>
                  <a:pt x="1369527" y="175070"/>
                </a:lnTo>
                <a:lnTo>
                  <a:pt x="1404633" y="203439"/>
                </a:lnTo>
                <a:lnTo>
                  <a:pt x="1438168" y="233593"/>
                </a:lnTo>
                <a:lnTo>
                  <a:pt x="1470061" y="265459"/>
                </a:lnTo>
                <a:lnTo>
                  <a:pt x="1500239" y="298966"/>
                </a:lnTo>
                <a:lnTo>
                  <a:pt x="1528631" y="334042"/>
                </a:lnTo>
                <a:lnTo>
                  <a:pt x="1555164" y="370615"/>
                </a:lnTo>
                <a:lnTo>
                  <a:pt x="1579768" y="408613"/>
                </a:lnTo>
                <a:lnTo>
                  <a:pt x="1602369" y="447964"/>
                </a:lnTo>
                <a:lnTo>
                  <a:pt x="1622897" y="488596"/>
                </a:lnTo>
                <a:lnTo>
                  <a:pt x="1641279" y="530438"/>
                </a:lnTo>
                <a:lnTo>
                  <a:pt x="1657443" y="573417"/>
                </a:lnTo>
                <a:lnTo>
                  <a:pt x="1671318" y="617462"/>
                </a:lnTo>
                <a:lnTo>
                  <a:pt x="1682831" y="662500"/>
                </a:lnTo>
                <a:lnTo>
                  <a:pt x="1691911" y="708461"/>
                </a:lnTo>
                <a:lnTo>
                  <a:pt x="1698486" y="755271"/>
                </a:lnTo>
                <a:lnTo>
                  <a:pt x="1702483" y="802859"/>
                </a:lnTo>
                <a:lnTo>
                  <a:pt x="1703832" y="851154"/>
                </a:lnTo>
                <a:lnTo>
                  <a:pt x="1702483" y="899448"/>
                </a:lnTo>
                <a:lnTo>
                  <a:pt x="1698486" y="947036"/>
                </a:lnTo>
                <a:lnTo>
                  <a:pt x="1691911" y="993846"/>
                </a:lnTo>
                <a:lnTo>
                  <a:pt x="1682831" y="1039807"/>
                </a:lnTo>
                <a:lnTo>
                  <a:pt x="1671318" y="1084845"/>
                </a:lnTo>
                <a:lnTo>
                  <a:pt x="1657443" y="1128890"/>
                </a:lnTo>
                <a:lnTo>
                  <a:pt x="1641279" y="1171869"/>
                </a:lnTo>
                <a:lnTo>
                  <a:pt x="1622897" y="1213711"/>
                </a:lnTo>
                <a:lnTo>
                  <a:pt x="1602369" y="1254343"/>
                </a:lnTo>
                <a:lnTo>
                  <a:pt x="1579768" y="1293694"/>
                </a:lnTo>
                <a:lnTo>
                  <a:pt x="1555164" y="1331692"/>
                </a:lnTo>
                <a:lnTo>
                  <a:pt x="1528631" y="1368265"/>
                </a:lnTo>
                <a:lnTo>
                  <a:pt x="1500239" y="1403341"/>
                </a:lnTo>
                <a:lnTo>
                  <a:pt x="1470061" y="1436848"/>
                </a:lnTo>
                <a:lnTo>
                  <a:pt x="1438168" y="1468714"/>
                </a:lnTo>
                <a:lnTo>
                  <a:pt x="1404633" y="1498868"/>
                </a:lnTo>
                <a:lnTo>
                  <a:pt x="1369527" y="1527237"/>
                </a:lnTo>
                <a:lnTo>
                  <a:pt x="1332922" y="1553750"/>
                </a:lnTo>
                <a:lnTo>
                  <a:pt x="1294891" y="1578334"/>
                </a:lnTo>
                <a:lnTo>
                  <a:pt x="1255505" y="1600919"/>
                </a:lnTo>
                <a:lnTo>
                  <a:pt x="1214835" y="1621431"/>
                </a:lnTo>
                <a:lnTo>
                  <a:pt x="1172955" y="1639799"/>
                </a:lnTo>
                <a:lnTo>
                  <a:pt x="1129935" y="1655952"/>
                </a:lnTo>
                <a:lnTo>
                  <a:pt x="1085847" y="1669817"/>
                </a:lnTo>
                <a:lnTo>
                  <a:pt x="1040764" y="1681322"/>
                </a:lnTo>
                <a:lnTo>
                  <a:pt x="994758" y="1690395"/>
                </a:lnTo>
                <a:lnTo>
                  <a:pt x="947900" y="1696965"/>
                </a:lnTo>
                <a:lnTo>
                  <a:pt x="900262" y="1700960"/>
                </a:lnTo>
                <a:lnTo>
                  <a:pt x="851916" y="1702308"/>
                </a:lnTo>
                <a:lnTo>
                  <a:pt x="803573" y="1700960"/>
                </a:lnTo>
                <a:lnTo>
                  <a:pt x="755938" y="1696965"/>
                </a:lnTo>
                <a:lnTo>
                  <a:pt x="709083" y="1690395"/>
                </a:lnTo>
                <a:lnTo>
                  <a:pt x="663078" y="1681322"/>
                </a:lnTo>
                <a:lnTo>
                  <a:pt x="617997" y="1669817"/>
                </a:lnTo>
                <a:lnTo>
                  <a:pt x="573911" y="1655952"/>
                </a:lnTo>
                <a:lnTo>
                  <a:pt x="530892" y="1639799"/>
                </a:lnTo>
                <a:lnTo>
                  <a:pt x="489012" y="1621431"/>
                </a:lnTo>
                <a:lnTo>
                  <a:pt x="448343" y="1600919"/>
                </a:lnTo>
                <a:lnTo>
                  <a:pt x="408957" y="1578334"/>
                </a:lnTo>
                <a:lnTo>
                  <a:pt x="370925" y="1553750"/>
                </a:lnTo>
                <a:lnTo>
                  <a:pt x="334320" y="1527237"/>
                </a:lnTo>
                <a:lnTo>
                  <a:pt x="299214" y="1498868"/>
                </a:lnTo>
                <a:lnTo>
                  <a:pt x="265678" y="1468714"/>
                </a:lnTo>
                <a:lnTo>
                  <a:pt x="233784" y="1436848"/>
                </a:lnTo>
                <a:lnTo>
                  <a:pt x="203605" y="1403341"/>
                </a:lnTo>
                <a:lnTo>
                  <a:pt x="175212" y="1368265"/>
                </a:lnTo>
                <a:lnTo>
                  <a:pt x="148677" y="1331692"/>
                </a:lnTo>
                <a:lnTo>
                  <a:pt x="124072" y="1293694"/>
                </a:lnTo>
                <a:lnTo>
                  <a:pt x="101469" y="1254343"/>
                </a:lnTo>
                <a:lnTo>
                  <a:pt x="80940" y="1213711"/>
                </a:lnTo>
                <a:lnTo>
                  <a:pt x="62557" y="1171869"/>
                </a:lnTo>
                <a:lnTo>
                  <a:pt x="46392" y="1128890"/>
                </a:lnTo>
                <a:lnTo>
                  <a:pt x="32516" y="1084845"/>
                </a:lnTo>
                <a:lnTo>
                  <a:pt x="21002" y="1039807"/>
                </a:lnTo>
                <a:lnTo>
                  <a:pt x="11921" y="993846"/>
                </a:lnTo>
                <a:lnTo>
                  <a:pt x="5346" y="947036"/>
                </a:lnTo>
                <a:lnTo>
                  <a:pt x="1348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0780" y="-72440"/>
            <a:ext cx="7022439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0360" y="1931034"/>
            <a:ext cx="6923278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cancer/what-is-carcinom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md.com/melanoma-skin-cancer/guide/squamous-cell-carcinom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4E30-D051-4800-AE0D-291532DA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80" y="-72440"/>
            <a:ext cx="7022439" cy="590931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      </a:t>
            </a:r>
            <a:br>
              <a:rPr lang="en-US" dirty="0"/>
            </a:br>
            <a:r>
              <a:rPr lang="en-US" dirty="0"/>
              <a:t>          Pancreatic cancer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Dr Haroon ur Rashid</a:t>
            </a:r>
            <a:br>
              <a:rPr lang="en-US" dirty="0"/>
            </a:br>
            <a:r>
              <a:rPr lang="en-US" dirty="0"/>
              <a:t>Assistant professor Radiotherapy/oncology</a:t>
            </a:r>
          </a:p>
        </p:txBody>
      </p:sp>
    </p:spTree>
    <p:extLst>
      <p:ext uri="{BB962C8B-B14F-4D97-AF65-F5344CB8AC3E}">
        <p14:creationId xmlns:p14="http://schemas.microsoft.com/office/powerpoint/2010/main" val="192137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816" y="86868"/>
            <a:ext cx="7949183" cy="1110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681227"/>
            <a:ext cx="4332732" cy="111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225297"/>
            <a:ext cx="727837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0" spc="-90" dirty="0">
                <a:solidFill>
                  <a:srgbClr val="562213"/>
                </a:solidFill>
                <a:latin typeface="Arial"/>
                <a:cs typeface="Arial"/>
              </a:rPr>
              <a:t>Tests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used to evaluate </a:t>
            </a: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and stage 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pancreas</a:t>
            </a:r>
            <a:r>
              <a:rPr sz="3900" b="0" spc="1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cancer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1850263"/>
            <a:ext cx="7102475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Routine </a:t>
            </a:r>
            <a:r>
              <a:rPr sz="3200" spc="-5" dirty="0">
                <a:latin typeface="Arial"/>
                <a:cs typeface="Arial"/>
              </a:rPr>
              <a:t>blood tests e.g. liver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products 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-5" dirty="0">
                <a:latin typeface="Arial"/>
                <a:cs typeface="Arial"/>
              </a:rPr>
              <a:t> bilirubin</a:t>
            </a:r>
            <a:endParaRPr sz="3200">
              <a:latin typeface="Arial"/>
              <a:cs typeface="Arial"/>
            </a:endParaRPr>
          </a:p>
          <a:p>
            <a:pPr marL="299085" marR="298450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spc="-5" dirty="0">
                <a:latin typeface="Arial"/>
                <a:cs typeface="Arial"/>
              </a:rPr>
              <a:t>Elevated tumor </a:t>
            </a:r>
            <a:r>
              <a:rPr sz="3200" dirty="0">
                <a:latin typeface="Arial"/>
                <a:cs typeface="Arial"/>
              </a:rPr>
              <a:t>markers (CA </a:t>
            </a:r>
            <a:r>
              <a:rPr sz="3200" spc="-5" dirty="0">
                <a:latin typeface="Arial"/>
                <a:cs typeface="Arial"/>
              </a:rPr>
              <a:t>19-9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CEA)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MRI, CT scans,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Ultrasound</a:t>
            </a:r>
            <a:endParaRPr sz="3200">
              <a:latin typeface="Arial"/>
              <a:cs typeface="Arial"/>
            </a:endParaRPr>
          </a:p>
          <a:p>
            <a:pPr marL="299085" marR="90233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spc="-5" dirty="0">
                <a:latin typeface="Arial"/>
                <a:cs typeface="Arial"/>
              </a:rPr>
              <a:t>Endoscopy including endoscopic  ultrasound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ERCP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Laparoscopy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Biopsy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4489704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4044" y="338327"/>
            <a:ext cx="909827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338327"/>
            <a:ext cx="1031748" cy="1220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90473"/>
            <a:ext cx="42722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Elevated CA</a:t>
            </a:r>
            <a:r>
              <a:rPr sz="4300" b="0" spc="-30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19-9</a:t>
            </a:r>
            <a:endParaRPr sz="4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1549349"/>
            <a:ext cx="73494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Pancreas</a:t>
            </a:r>
            <a:endParaRPr sz="2400">
              <a:latin typeface="Arial"/>
              <a:cs typeface="Arial"/>
            </a:endParaRPr>
          </a:p>
          <a:p>
            <a:pPr marL="12700" marR="61722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Biliary Cancer </a:t>
            </a:r>
            <a:r>
              <a:rPr sz="2400" spc="-15" dirty="0">
                <a:latin typeface="Arial"/>
                <a:cs typeface="Arial"/>
              </a:rPr>
              <a:t>(gallbladder, </a:t>
            </a:r>
            <a:r>
              <a:rPr sz="2400" spc="-5" dirty="0">
                <a:latin typeface="Arial"/>
                <a:cs typeface="Arial"/>
              </a:rPr>
              <a:t>cholangiocarcinoma,  ampullary)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Hepatocellular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dirty="0">
                <a:latin typeface="Arial"/>
                <a:cs typeface="Arial"/>
              </a:rPr>
              <a:t>Gastric, </a:t>
            </a:r>
            <a:r>
              <a:rPr sz="2400" spc="-5" dirty="0">
                <a:latin typeface="Arial"/>
                <a:cs typeface="Arial"/>
              </a:rPr>
              <a:t>ovarian, colorectal (less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Lung, </a:t>
            </a:r>
            <a:r>
              <a:rPr sz="2400" dirty="0">
                <a:latin typeface="Arial"/>
                <a:cs typeface="Arial"/>
              </a:rPr>
              <a:t>breast, </a:t>
            </a:r>
            <a:r>
              <a:rPr sz="2400" spc="-5" dirty="0">
                <a:latin typeface="Arial"/>
                <a:cs typeface="Arial"/>
              </a:rPr>
              <a:t>uterus</a:t>
            </a:r>
            <a:r>
              <a:rPr sz="2400" dirty="0">
                <a:latin typeface="Arial"/>
                <a:cs typeface="Arial"/>
              </a:rPr>
              <a:t> (rare)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Benign</a:t>
            </a:r>
            <a:endParaRPr sz="24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2400" spc="-5" dirty="0">
                <a:latin typeface="Arial"/>
                <a:cs typeface="Arial"/>
              </a:rPr>
              <a:t>Acute cholangitis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Cirrhosis and other </a:t>
            </a:r>
            <a:r>
              <a:rPr sz="2400" dirty="0">
                <a:latin typeface="Arial"/>
                <a:cs typeface="Arial"/>
              </a:rPr>
              <a:t>cholestatic </a:t>
            </a:r>
            <a:r>
              <a:rPr sz="2400" spc="-5" dirty="0">
                <a:latin typeface="Arial"/>
                <a:cs typeface="Arial"/>
              </a:rPr>
              <a:t>diseases (gall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stones)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208" y="0"/>
            <a:ext cx="6981444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08" y="384047"/>
            <a:ext cx="6740652" cy="111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208" y="978408"/>
            <a:ext cx="3200400" cy="1110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8144" y="978408"/>
            <a:ext cx="1738883" cy="1110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2564" y="978408"/>
            <a:ext cx="4029455" cy="1110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208" y="1572767"/>
            <a:ext cx="3340608" cy="1110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>
              <a:lnSpc>
                <a:spcPct val="100000"/>
              </a:lnSpc>
              <a:spcBef>
                <a:spcPts val="100"/>
              </a:spcBef>
            </a:pP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TNM Stage: how far has the  cancer spread, T (tumor) </a:t>
            </a: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N 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(nodes) M (mets) combine </a:t>
            </a: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all</a:t>
            </a:r>
            <a:r>
              <a:rPr sz="3900" b="0" spc="-2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3 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to get</a:t>
            </a:r>
            <a:r>
              <a:rPr sz="3900" b="0" spc="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Stage</a:t>
            </a:r>
            <a:endParaRPr sz="3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7399" y="2404110"/>
            <a:ext cx="5994478" cy="4349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91439"/>
            <a:ext cx="5702808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4925" y="242773"/>
            <a:ext cx="50012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Stage </a:t>
            </a:r>
            <a:r>
              <a:rPr sz="4300" b="0" spc="-10" dirty="0">
                <a:solidFill>
                  <a:srgbClr val="562213"/>
                </a:solidFill>
                <a:latin typeface="Arial"/>
                <a:cs typeface="Arial"/>
              </a:rPr>
              <a:t>IA</a:t>
            </a:r>
            <a:r>
              <a:rPr sz="4300" b="0" spc="-26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(T1aN0M0)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399" y="1066944"/>
            <a:ext cx="7032960" cy="5642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3810000"/>
            <a:ext cx="1447800" cy="1216660"/>
          </a:xfrm>
          <a:custGeom>
            <a:avLst/>
            <a:gdLst/>
            <a:ahLst/>
            <a:cxnLst/>
            <a:rect l="l" t="t" r="r" b="b"/>
            <a:pathLst>
              <a:path w="1447800" h="1216660">
                <a:moveTo>
                  <a:pt x="0" y="608076"/>
                </a:moveTo>
                <a:lnTo>
                  <a:pt x="1817" y="564654"/>
                </a:lnTo>
                <a:lnTo>
                  <a:pt x="7188" y="522056"/>
                </a:lnTo>
                <a:lnTo>
                  <a:pt x="15990" y="480385"/>
                </a:lnTo>
                <a:lnTo>
                  <a:pt x="28101" y="439742"/>
                </a:lnTo>
                <a:lnTo>
                  <a:pt x="43398" y="400231"/>
                </a:lnTo>
                <a:lnTo>
                  <a:pt x="61758" y="361956"/>
                </a:lnTo>
                <a:lnTo>
                  <a:pt x="83059" y="325018"/>
                </a:lnTo>
                <a:lnTo>
                  <a:pt x="107179" y="289521"/>
                </a:lnTo>
                <a:lnTo>
                  <a:pt x="133995" y="255569"/>
                </a:lnTo>
                <a:lnTo>
                  <a:pt x="163385" y="223263"/>
                </a:lnTo>
                <a:lnTo>
                  <a:pt x="195225" y="192707"/>
                </a:lnTo>
                <a:lnTo>
                  <a:pt x="229394" y="164003"/>
                </a:lnTo>
                <a:lnTo>
                  <a:pt x="265769" y="137256"/>
                </a:lnTo>
                <a:lnTo>
                  <a:pt x="304227" y="112567"/>
                </a:lnTo>
                <a:lnTo>
                  <a:pt x="344647" y="90040"/>
                </a:lnTo>
                <a:lnTo>
                  <a:pt x="386905" y="69778"/>
                </a:lnTo>
                <a:lnTo>
                  <a:pt x="430879" y="51883"/>
                </a:lnTo>
                <a:lnTo>
                  <a:pt x="476446" y="36459"/>
                </a:lnTo>
                <a:lnTo>
                  <a:pt x="523485" y="23608"/>
                </a:lnTo>
                <a:lnTo>
                  <a:pt x="571872" y="13434"/>
                </a:lnTo>
                <a:lnTo>
                  <a:pt x="621485" y="6039"/>
                </a:lnTo>
                <a:lnTo>
                  <a:pt x="672202" y="1527"/>
                </a:lnTo>
                <a:lnTo>
                  <a:pt x="723900" y="0"/>
                </a:lnTo>
                <a:lnTo>
                  <a:pt x="775597" y="1527"/>
                </a:lnTo>
                <a:lnTo>
                  <a:pt x="826314" y="6039"/>
                </a:lnTo>
                <a:lnTo>
                  <a:pt x="875927" y="13434"/>
                </a:lnTo>
                <a:lnTo>
                  <a:pt x="924314" y="23608"/>
                </a:lnTo>
                <a:lnTo>
                  <a:pt x="971353" y="36459"/>
                </a:lnTo>
                <a:lnTo>
                  <a:pt x="1016920" y="51883"/>
                </a:lnTo>
                <a:lnTo>
                  <a:pt x="1060894" y="69778"/>
                </a:lnTo>
                <a:lnTo>
                  <a:pt x="1103152" y="90040"/>
                </a:lnTo>
                <a:lnTo>
                  <a:pt x="1143572" y="112567"/>
                </a:lnTo>
                <a:lnTo>
                  <a:pt x="1182030" y="137256"/>
                </a:lnTo>
                <a:lnTo>
                  <a:pt x="1218405" y="164003"/>
                </a:lnTo>
                <a:lnTo>
                  <a:pt x="1252574" y="192707"/>
                </a:lnTo>
                <a:lnTo>
                  <a:pt x="1284414" y="223263"/>
                </a:lnTo>
                <a:lnTo>
                  <a:pt x="1313804" y="255569"/>
                </a:lnTo>
                <a:lnTo>
                  <a:pt x="1340620" y="289521"/>
                </a:lnTo>
                <a:lnTo>
                  <a:pt x="1364740" y="325018"/>
                </a:lnTo>
                <a:lnTo>
                  <a:pt x="1386041" y="361956"/>
                </a:lnTo>
                <a:lnTo>
                  <a:pt x="1404401" y="400231"/>
                </a:lnTo>
                <a:lnTo>
                  <a:pt x="1419698" y="439742"/>
                </a:lnTo>
                <a:lnTo>
                  <a:pt x="1431809" y="480385"/>
                </a:lnTo>
                <a:lnTo>
                  <a:pt x="1440611" y="522056"/>
                </a:lnTo>
                <a:lnTo>
                  <a:pt x="1445982" y="564654"/>
                </a:lnTo>
                <a:lnTo>
                  <a:pt x="1447800" y="608076"/>
                </a:lnTo>
                <a:lnTo>
                  <a:pt x="1445982" y="651497"/>
                </a:lnTo>
                <a:lnTo>
                  <a:pt x="1440611" y="694095"/>
                </a:lnTo>
                <a:lnTo>
                  <a:pt x="1431809" y="735766"/>
                </a:lnTo>
                <a:lnTo>
                  <a:pt x="1419698" y="776409"/>
                </a:lnTo>
                <a:lnTo>
                  <a:pt x="1404401" y="815920"/>
                </a:lnTo>
                <a:lnTo>
                  <a:pt x="1386041" y="854195"/>
                </a:lnTo>
                <a:lnTo>
                  <a:pt x="1364740" y="891133"/>
                </a:lnTo>
                <a:lnTo>
                  <a:pt x="1340620" y="926630"/>
                </a:lnTo>
                <a:lnTo>
                  <a:pt x="1313804" y="960582"/>
                </a:lnTo>
                <a:lnTo>
                  <a:pt x="1284414" y="992888"/>
                </a:lnTo>
                <a:lnTo>
                  <a:pt x="1252574" y="1023444"/>
                </a:lnTo>
                <a:lnTo>
                  <a:pt x="1218405" y="1052148"/>
                </a:lnTo>
                <a:lnTo>
                  <a:pt x="1182030" y="1078895"/>
                </a:lnTo>
                <a:lnTo>
                  <a:pt x="1143572" y="1103584"/>
                </a:lnTo>
                <a:lnTo>
                  <a:pt x="1103152" y="1126111"/>
                </a:lnTo>
                <a:lnTo>
                  <a:pt x="1060894" y="1146373"/>
                </a:lnTo>
                <a:lnTo>
                  <a:pt x="1016920" y="1164268"/>
                </a:lnTo>
                <a:lnTo>
                  <a:pt x="971353" y="1179692"/>
                </a:lnTo>
                <a:lnTo>
                  <a:pt x="924314" y="1192543"/>
                </a:lnTo>
                <a:lnTo>
                  <a:pt x="875927" y="1202717"/>
                </a:lnTo>
                <a:lnTo>
                  <a:pt x="826314" y="1210112"/>
                </a:lnTo>
                <a:lnTo>
                  <a:pt x="775597" y="1214624"/>
                </a:lnTo>
                <a:lnTo>
                  <a:pt x="723900" y="1216152"/>
                </a:lnTo>
                <a:lnTo>
                  <a:pt x="672202" y="1214624"/>
                </a:lnTo>
                <a:lnTo>
                  <a:pt x="621485" y="1210112"/>
                </a:lnTo>
                <a:lnTo>
                  <a:pt x="571872" y="1202717"/>
                </a:lnTo>
                <a:lnTo>
                  <a:pt x="523485" y="1192543"/>
                </a:lnTo>
                <a:lnTo>
                  <a:pt x="476446" y="1179692"/>
                </a:lnTo>
                <a:lnTo>
                  <a:pt x="430879" y="1164268"/>
                </a:lnTo>
                <a:lnTo>
                  <a:pt x="386905" y="1146373"/>
                </a:lnTo>
                <a:lnTo>
                  <a:pt x="344647" y="1126111"/>
                </a:lnTo>
                <a:lnTo>
                  <a:pt x="304227" y="1103584"/>
                </a:lnTo>
                <a:lnTo>
                  <a:pt x="265769" y="1078895"/>
                </a:lnTo>
                <a:lnTo>
                  <a:pt x="229394" y="1052148"/>
                </a:lnTo>
                <a:lnTo>
                  <a:pt x="195225" y="1023444"/>
                </a:lnTo>
                <a:lnTo>
                  <a:pt x="163385" y="992888"/>
                </a:lnTo>
                <a:lnTo>
                  <a:pt x="133995" y="960582"/>
                </a:lnTo>
                <a:lnTo>
                  <a:pt x="107179" y="926630"/>
                </a:lnTo>
                <a:lnTo>
                  <a:pt x="83059" y="891133"/>
                </a:lnTo>
                <a:lnTo>
                  <a:pt x="61758" y="854195"/>
                </a:lnTo>
                <a:lnTo>
                  <a:pt x="43398" y="815920"/>
                </a:lnTo>
                <a:lnTo>
                  <a:pt x="28101" y="776409"/>
                </a:lnTo>
                <a:lnTo>
                  <a:pt x="15990" y="735766"/>
                </a:lnTo>
                <a:lnTo>
                  <a:pt x="7188" y="694095"/>
                </a:lnTo>
                <a:lnTo>
                  <a:pt x="1817" y="651497"/>
                </a:lnTo>
                <a:lnTo>
                  <a:pt x="0" y="608076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816" y="86868"/>
            <a:ext cx="4937760" cy="1110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681227"/>
            <a:ext cx="1767839" cy="111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8192" y="681227"/>
            <a:ext cx="6041135" cy="1110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25297"/>
            <a:ext cx="650240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Stage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IB</a:t>
            </a:r>
            <a:r>
              <a:rPr sz="3900" b="0" spc="1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(T2N0M0)</a:t>
            </a: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over </a:t>
            </a:r>
            <a:r>
              <a:rPr sz="3900" b="0" dirty="0">
                <a:solidFill>
                  <a:srgbClr val="FF0000"/>
                </a:solidFill>
                <a:latin typeface="Arial"/>
                <a:cs typeface="Arial"/>
              </a:rPr>
              <a:t>2cm, </a:t>
            </a:r>
            <a:r>
              <a:rPr sz="3900" b="0" spc="-5" dirty="0">
                <a:solidFill>
                  <a:srgbClr val="FF0000"/>
                </a:solidFill>
                <a:latin typeface="Arial"/>
                <a:cs typeface="Arial"/>
              </a:rPr>
              <a:t>limited </a:t>
            </a:r>
            <a:r>
              <a:rPr sz="3900" b="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900" b="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00" b="0" dirty="0">
                <a:solidFill>
                  <a:srgbClr val="FF0000"/>
                </a:solidFill>
                <a:latin typeface="Arial"/>
                <a:cs typeface="Arial"/>
              </a:rPr>
              <a:t>pancreas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399" y="1600004"/>
            <a:ext cx="6550413" cy="5147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3838955"/>
            <a:ext cx="1828800" cy="1800225"/>
          </a:xfrm>
          <a:custGeom>
            <a:avLst/>
            <a:gdLst/>
            <a:ahLst/>
            <a:cxnLst/>
            <a:rect l="l" t="t" r="r" b="b"/>
            <a:pathLst>
              <a:path w="1828800" h="1800225">
                <a:moveTo>
                  <a:pt x="0" y="899922"/>
                </a:moveTo>
                <a:lnTo>
                  <a:pt x="1267" y="852133"/>
                </a:lnTo>
                <a:lnTo>
                  <a:pt x="5028" y="804994"/>
                </a:lnTo>
                <a:lnTo>
                  <a:pt x="11219" y="758566"/>
                </a:lnTo>
                <a:lnTo>
                  <a:pt x="19776" y="712911"/>
                </a:lnTo>
                <a:lnTo>
                  <a:pt x="30637" y="668092"/>
                </a:lnTo>
                <a:lnTo>
                  <a:pt x="43738" y="624171"/>
                </a:lnTo>
                <a:lnTo>
                  <a:pt x="59016" y="581211"/>
                </a:lnTo>
                <a:lnTo>
                  <a:pt x="76408" y="539272"/>
                </a:lnTo>
                <a:lnTo>
                  <a:pt x="95851" y="498418"/>
                </a:lnTo>
                <a:lnTo>
                  <a:pt x="117281" y="458711"/>
                </a:lnTo>
                <a:lnTo>
                  <a:pt x="140635" y="420213"/>
                </a:lnTo>
                <a:lnTo>
                  <a:pt x="165849" y="382987"/>
                </a:lnTo>
                <a:lnTo>
                  <a:pt x="192862" y="347094"/>
                </a:lnTo>
                <a:lnTo>
                  <a:pt x="221609" y="312597"/>
                </a:lnTo>
                <a:lnTo>
                  <a:pt x="252027" y="279557"/>
                </a:lnTo>
                <a:lnTo>
                  <a:pt x="284053" y="248038"/>
                </a:lnTo>
                <a:lnTo>
                  <a:pt x="317623" y="218102"/>
                </a:lnTo>
                <a:lnTo>
                  <a:pt x="352675" y="189810"/>
                </a:lnTo>
                <a:lnTo>
                  <a:pt x="389146" y="163225"/>
                </a:lnTo>
                <a:lnTo>
                  <a:pt x="426971" y="138409"/>
                </a:lnTo>
                <a:lnTo>
                  <a:pt x="466088" y="115425"/>
                </a:lnTo>
                <a:lnTo>
                  <a:pt x="506434" y="94334"/>
                </a:lnTo>
                <a:lnTo>
                  <a:pt x="547945" y="75199"/>
                </a:lnTo>
                <a:lnTo>
                  <a:pt x="590559" y="58083"/>
                </a:lnTo>
                <a:lnTo>
                  <a:pt x="634211" y="43046"/>
                </a:lnTo>
                <a:lnTo>
                  <a:pt x="678839" y="30152"/>
                </a:lnTo>
                <a:lnTo>
                  <a:pt x="724379" y="19463"/>
                </a:lnTo>
                <a:lnTo>
                  <a:pt x="770768" y="11041"/>
                </a:lnTo>
                <a:lnTo>
                  <a:pt x="817944" y="4948"/>
                </a:lnTo>
                <a:lnTo>
                  <a:pt x="865842" y="1247"/>
                </a:lnTo>
                <a:lnTo>
                  <a:pt x="914400" y="0"/>
                </a:lnTo>
                <a:lnTo>
                  <a:pt x="962957" y="1247"/>
                </a:lnTo>
                <a:lnTo>
                  <a:pt x="1010855" y="4948"/>
                </a:lnTo>
                <a:lnTo>
                  <a:pt x="1058031" y="11041"/>
                </a:lnTo>
                <a:lnTo>
                  <a:pt x="1104420" y="19463"/>
                </a:lnTo>
                <a:lnTo>
                  <a:pt x="1149960" y="30152"/>
                </a:lnTo>
                <a:lnTo>
                  <a:pt x="1194588" y="43046"/>
                </a:lnTo>
                <a:lnTo>
                  <a:pt x="1238240" y="58083"/>
                </a:lnTo>
                <a:lnTo>
                  <a:pt x="1280854" y="75199"/>
                </a:lnTo>
                <a:lnTo>
                  <a:pt x="1322365" y="94334"/>
                </a:lnTo>
                <a:lnTo>
                  <a:pt x="1362711" y="115425"/>
                </a:lnTo>
                <a:lnTo>
                  <a:pt x="1401828" y="138409"/>
                </a:lnTo>
                <a:lnTo>
                  <a:pt x="1439653" y="163225"/>
                </a:lnTo>
                <a:lnTo>
                  <a:pt x="1476124" y="189810"/>
                </a:lnTo>
                <a:lnTo>
                  <a:pt x="1511176" y="218102"/>
                </a:lnTo>
                <a:lnTo>
                  <a:pt x="1544746" y="248038"/>
                </a:lnTo>
                <a:lnTo>
                  <a:pt x="1576772" y="279557"/>
                </a:lnTo>
                <a:lnTo>
                  <a:pt x="1607190" y="312597"/>
                </a:lnTo>
                <a:lnTo>
                  <a:pt x="1635937" y="347094"/>
                </a:lnTo>
                <a:lnTo>
                  <a:pt x="1662950" y="382987"/>
                </a:lnTo>
                <a:lnTo>
                  <a:pt x="1688164" y="420213"/>
                </a:lnTo>
                <a:lnTo>
                  <a:pt x="1711518" y="458711"/>
                </a:lnTo>
                <a:lnTo>
                  <a:pt x="1732948" y="498418"/>
                </a:lnTo>
                <a:lnTo>
                  <a:pt x="1752391" y="539272"/>
                </a:lnTo>
                <a:lnTo>
                  <a:pt x="1769783" y="581211"/>
                </a:lnTo>
                <a:lnTo>
                  <a:pt x="1785061" y="624171"/>
                </a:lnTo>
                <a:lnTo>
                  <a:pt x="1798162" y="668092"/>
                </a:lnTo>
                <a:lnTo>
                  <a:pt x="1809023" y="712911"/>
                </a:lnTo>
                <a:lnTo>
                  <a:pt x="1817580" y="758566"/>
                </a:lnTo>
                <a:lnTo>
                  <a:pt x="1823771" y="804994"/>
                </a:lnTo>
                <a:lnTo>
                  <a:pt x="1827532" y="852133"/>
                </a:lnTo>
                <a:lnTo>
                  <a:pt x="1828800" y="899922"/>
                </a:lnTo>
                <a:lnTo>
                  <a:pt x="1827532" y="947710"/>
                </a:lnTo>
                <a:lnTo>
                  <a:pt x="1823771" y="994849"/>
                </a:lnTo>
                <a:lnTo>
                  <a:pt x="1817580" y="1041277"/>
                </a:lnTo>
                <a:lnTo>
                  <a:pt x="1809023" y="1086932"/>
                </a:lnTo>
                <a:lnTo>
                  <a:pt x="1798162" y="1131751"/>
                </a:lnTo>
                <a:lnTo>
                  <a:pt x="1785061" y="1175672"/>
                </a:lnTo>
                <a:lnTo>
                  <a:pt x="1769783" y="1218632"/>
                </a:lnTo>
                <a:lnTo>
                  <a:pt x="1752391" y="1260571"/>
                </a:lnTo>
                <a:lnTo>
                  <a:pt x="1732948" y="1301425"/>
                </a:lnTo>
                <a:lnTo>
                  <a:pt x="1711518" y="1341132"/>
                </a:lnTo>
                <a:lnTo>
                  <a:pt x="1688164" y="1379630"/>
                </a:lnTo>
                <a:lnTo>
                  <a:pt x="1662950" y="1416856"/>
                </a:lnTo>
                <a:lnTo>
                  <a:pt x="1635937" y="1452749"/>
                </a:lnTo>
                <a:lnTo>
                  <a:pt x="1607190" y="1487246"/>
                </a:lnTo>
                <a:lnTo>
                  <a:pt x="1576772" y="1520286"/>
                </a:lnTo>
                <a:lnTo>
                  <a:pt x="1544746" y="1551805"/>
                </a:lnTo>
                <a:lnTo>
                  <a:pt x="1511176" y="1581741"/>
                </a:lnTo>
                <a:lnTo>
                  <a:pt x="1476124" y="1610033"/>
                </a:lnTo>
                <a:lnTo>
                  <a:pt x="1439653" y="1636618"/>
                </a:lnTo>
                <a:lnTo>
                  <a:pt x="1401828" y="1661434"/>
                </a:lnTo>
                <a:lnTo>
                  <a:pt x="1362711" y="1684418"/>
                </a:lnTo>
                <a:lnTo>
                  <a:pt x="1322365" y="1705509"/>
                </a:lnTo>
                <a:lnTo>
                  <a:pt x="1280854" y="1724644"/>
                </a:lnTo>
                <a:lnTo>
                  <a:pt x="1238240" y="1741760"/>
                </a:lnTo>
                <a:lnTo>
                  <a:pt x="1194588" y="1756797"/>
                </a:lnTo>
                <a:lnTo>
                  <a:pt x="1149960" y="1769691"/>
                </a:lnTo>
                <a:lnTo>
                  <a:pt x="1104420" y="1780380"/>
                </a:lnTo>
                <a:lnTo>
                  <a:pt x="1058031" y="1788802"/>
                </a:lnTo>
                <a:lnTo>
                  <a:pt x="1010855" y="1794895"/>
                </a:lnTo>
                <a:lnTo>
                  <a:pt x="962957" y="1798596"/>
                </a:lnTo>
                <a:lnTo>
                  <a:pt x="914400" y="1799844"/>
                </a:lnTo>
                <a:lnTo>
                  <a:pt x="865842" y="1798596"/>
                </a:lnTo>
                <a:lnTo>
                  <a:pt x="817944" y="1794895"/>
                </a:lnTo>
                <a:lnTo>
                  <a:pt x="770768" y="1788802"/>
                </a:lnTo>
                <a:lnTo>
                  <a:pt x="724379" y="1780380"/>
                </a:lnTo>
                <a:lnTo>
                  <a:pt x="678839" y="1769691"/>
                </a:lnTo>
                <a:lnTo>
                  <a:pt x="634211" y="1756797"/>
                </a:lnTo>
                <a:lnTo>
                  <a:pt x="590559" y="1741760"/>
                </a:lnTo>
                <a:lnTo>
                  <a:pt x="547945" y="1724644"/>
                </a:lnTo>
                <a:lnTo>
                  <a:pt x="506434" y="1705509"/>
                </a:lnTo>
                <a:lnTo>
                  <a:pt x="466088" y="1684418"/>
                </a:lnTo>
                <a:lnTo>
                  <a:pt x="426971" y="1661434"/>
                </a:lnTo>
                <a:lnTo>
                  <a:pt x="389146" y="1636618"/>
                </a:lnTo>
                <a:lnTo>
                  <a:pt x="352675" y="1610033"/>
                </a:lnTo>
                <a:lnTo>
                  <a:pt x="317623" y="1581741"/>
                </a:lnTo>
                <a:lnTo>
                  <a:pt x="284053" y="1551805"/>
                </a:lnTo>
                <a:lnTo>
                  <a:pt x="252027" y="1520286"/>
                </a:lnTo>
                <a:lnTo>
                  <a:pt x="221609" y="1487246"/>
                </a:lnTo>
                <a:lnTo>
                  <a:pt x="192862" y="1452749"/>
                </a:lnTo>
                <a:lnTo>
                  <a:pt x="165849" y="1416856"/>
                </a:lnTo>
                <a:lnTo>
                  <a:pt x="140635" y="1379630"/>
                </a:lnTo>
                <a:lnTo>
                  <a:pt x="117281" y="1341132"/>
                </a:lnTo>
                <a:lnTo>
                  <a:pt x="95851" y="1301425"/>
                </a:lnTo>
                <a:lnTo>
                  <a:pt x="76408" y="1260571"/>
                </a:lnTo>
                <a:lnTo>
                  <a:pt x="59016" y="1218632"/>
                </a:lnTo>
                <a:lnTo>
                  <a:pt x="43738" y="1175672"/>
                </a:lnTo>
                <a:lnTo>
                  <a:pt x="30637" y="1131751"/>
                </a:lnTo>
                <a:lnTo>
                  <a:pt x="19776" y="1086932"/>
                </a:lnTo>
                <a:lnTo>
                  <a:pt x="11219" y="1041277"/>
                </a:lnTo>
                <a:lnTo>
                  <a:pt x="5028" y="994849"/>
                </a:lnTo>
                <a:lnTo>
                  <a:pt x="1267" y="947710"/>
                </a:lnTo>
                <a:lnTo>
                  <a:pt x="0" y="89992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008" y="0"/>
            <a:ext cx="4497324" cy="99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9867" y="0"/>
            <a:ext cx="3261360" cy="999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008" y="483108"/>
            <a:ext cx="2705100" cy="1110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759" rIns="0" bIns="0" rtlCol="0">
            <a:spAutoFit/>
          </a:bodyPr>
          <a:lstStyle/>
          <a:p>
            <a:pPr marL="478155" marR="5080">
              <a:lnSpc>
                <a:spcPct val="100000"/>
              </a:lnSpc>
              <a:spcBef>
                <a:spcPts val="100"/>
              </a:spcBef>
            </a:pP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Stage IIA (T3N0) </a:t>
            </a:r>
            <a:r>
              <a:rPr sz="3900" b="0" dirty="0">
                <a:solidFill>
                  <a:srgbClr val="FF0000"/>
                </a:solidFill>
                <a:latin typeface="Arial"/>
                <a:cs typeface="Arial"/>
              </a:rPr>
              <a:t>beyond</a:t>
            </a:r>
            <a:r>
              <a:rPr sz="3900" b="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00" b="0" dirty="0">
                <a:solidFill>
                  <a:srgbClr val="FF0000"/>
                </a:solidFill>
                <a:latin typeface="Arial"/>
                <a:cs typeface="Arial"/>
              </a:rPr>
              <a:t>the  pancreas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999" y="1371573"/>
            <a:ext cx="7094491" cy="5135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2320" y="4418076"/>
            <a:ext cx="1447800" cy="1214755"/>
          </a:xfrm>
          <a:custGeom>
            <a:avLst/>
            <a:gdLst/>
            <a:ahLst/>
            <a:cxnLst/>
            <a:rect l="l" t="t" r="r" b="b"/>
            <a:pathLst>
              <a:path w="1447800" h="1214754">
                <a:moveTo>
                  <a:pt x="0" y="607313"/>
                </a:moveTo>
                <a:lnTo>
                  <a:pt x="1817" y="563942"/>
                </a:lnTo>
                <a:lnTo>
                  <a:pt x="7188" y="521394"/>
                </a:lnTo>
                <a:lnTo>
                  <a:pt x="15990" y="479771"/>
                </a:lnTo>
                <a:lnTo>
                  <a:pt x="28101" y="439177"/>
                </a:lnTo>
                <a:lnTo>
                  <a:pt x="43398" y="399714"/>
                </a:lnTo>
                <a:lnTo>
                  <a:pt x="61758" y="361485"/>
                </a:lnTo>
                <a:lnTo>
                  <a:pt x="83059" y="324593"/>
                </a:lnTo>
                <a:lnTo>
                  <a:pt x="107179" y="289141"/>
                </a:lnTo>
                <a:lnTo>
                  <a:pt x="133995" y="255231"/>
                </a:lnTo>
                <a:lnTo>
                  <a:pt x="163385" y="222966"/>
                </a:lnTo>
                <a:lnTo>
                  <a:pt x="195225" y="192450"/>
                </a:lnTo>
                <a:lnTo>
                  <a:pt x="229394" y="163784"/>
                </a:lnTo>
                <a:lnTo>
                  <a:pt x="265769" y="137071"/>
                </a:lnTo>
                <a:lnTo>
                  <a:pt x="304227" y="112415"/>
                </a:lnTo>
                <a:lnTo>
                  <a:pt x="344647" y="89918"/>
                </a:lnTo>
                <a:lnTo>
                  <a:pt x="386905" y="69683"/>
                </a:lnTo>
                <a:lnTo>
                  <a:pt x="430879" y="51812"/>
                </a:lnTo>
                <a:lnTo>
                  <a:pt x="476446" y="36409"/>
                </a:lnTo>
                <a:lnTo>
                  <a:pt x="523485" y="23575"/>
                </a:lnTo>
                <a:lnTo>
                  <a:pt x="571872" y="13415"/>
                </a:lnTo>
                <a:lnTo>
                  <a:pt x="621485" y="6030"/>
                </a:lnTo>
                <a:lnTo>
                  <a:pt x="672202" y="1524"/>
                </a:lnTo>
                <a:lnTo>
                  <a:pt x="723900" y="0"/>
                </a:lnTo>
                <a:lnTo>
                  <a:pt x="775597" y="1524"/>
                </a:lnTo>
                <a:lnTo>
                  <a:pt x="826314" y="6030"/>
                </a:lnTo>
                <a:lnTo>
                  <a:pt x="875927" y="13415"/>
                </a:lnTo>
                <a:lnTo>
                  <a:pt x="924314" y="23575"/>
                </a:lnTo>
                <a:lnTo>
                  <a:pt x="971353" y="36409"/>
                </a:lnTo>
                <a:lnTo>
                  <a:pt x="1016920" y="51812"/>
                </a:lnTo>
                <a:lnTo>
                  <a:pt x="1060894" y="69683"/>
                </a:lnTo>
                <a:lnTo>
                  <a:pt x="1103152" y="89918"/>
                </a:lnTo>
                <a:lnTo>
                  <a:pt x="1143572" y="112415"/>
                </a:lnTo>
                <a:lnTo>
                  <a:pt x="1182030" y="137071"/>
                </a:lnTo>
                <a:lnTo>
                  <a:pt x="1218405" y="163784"/>
                </a:lnTo>
                <a:lnTo>
                  <a:pt x="1252574" y="192450"/>
                </a:lnTo>
                <a:lnTo>
                  <a:pt x="1284414" y="222966"/>
                </a:lnTo>
                <a:lnTo>
                  <a:pt x="1313804" y="255231"/>
                </a:lnTo>
                <a:lnTo>
                  <a:pt x="1340620" y="289141"/>
                </a:lnTo>
                <a:lnTo>
                  <a:pt x="1364740" y="324593"/>
                </a:lnTo>
                <a:lnTo>
                  <a:pt x="1386041" y="361485"/>
                </a:lnTo>
                <a:lnTo>
                  <a:pt x="1404401" y="399714"/>
                </a:lnTo>
                <a:lnTo>
                  <a:pt x="1419698" y="439177"/>
                </a:lnTo>
                <a:lnTo>
                  <a:pt x="1431809" y="479771"/>
                </a:lnTo>
                <a:lnTo>
                  <a:pt x="1440611" y="521394"/>
                </a:lnTo>
                <a:lnTo>
                  <a:pt x="1445982" y="563942"/>
                </a:lnTo>
                <a:lnTo>
                  <a:pt x="1447800" y="607313"/>
                </a:lnTo>
                <a:lnTo>
                  <a:pt x="1445982" y="650685"/>
                </a:lnTo>
                <a:lnTo>
                  <a:pt x="1440611" y="693233"/>
                </a:lnTo>
                <a:lnTo>
                  <a:pt x="1431809" y="734856"/>
                </a:lnTo>
                <a:lnTo>
                  <a:pt x="1419698" y="775450"/>
                </a:lnTo>
                <a:lnTo>
                  <a:pt x="1404401" y="814913"/>
                </a:lnTo>
                <a:lnTo>
                  <a:pt x="1386041" y="853142"/>
                </a:lnTo>
                <a:lnTo>
                  <a:pt x="1364740" y="890034"/>
                </a:lnTo>
                <a:lnTo>
                  <a:pt x="1340620" y="925486"/>
                </a:lnTo>
                <a:lnTo>
                  <a:pt x="1313804" y="959396"/>
                </a:lnTo>
                <a:lnTo>
                  <a:pt x="1284414" y="991661"/>
                </a:lnTo>
                <a:lnTo>
                  <a:pt x="1252574" y="1022177"/>
                </a:lnTo>
                <a:lnTo>
                  <a:pt x="1218405" y="1050843"/>
                </a:lnTo>
                <a:lnTo>
                  <a:pt x="1182030" y="1077556"/>
                </a:lnTo>
                <a:lnTo>
                  <a:pt x="1143572" y="1102212"/>
                </a:lnTo>
                <a:lnTo>
                  <a:pt x="1103152" y="1124709"/>
                </a:lnTo>
                <a:lnTo>
                  <a:pt x="1060894" y="1144944"/>
                </a:lnTo>
                <a:lnTo>
                  <a:pt x="1016920" y="1162815"/>
                </a:lnTo>
                <a:lnTo>
                  <a:pt x="971353" y="1178218"/>
                </a:lnTo>
                <a:lnTo>
                  <a:pt x="924314" y="1191052"/>
                </a:lnTo>
                <a:lnTo>
                  <a:pt x="875927" y="1201212"/>
                </a:lnTo>
                <a:lnTo>
                  <a:pt x="826314" y="1208597"/>
                </a:lnTo>
                <a:lnTo>
                  <a:pt x="775597" y="1213103"/>
                </a:lnTo>
                <a:lnTo>
                  <a:pt x="723900" y="1214628"/>
                </a:lnTo>
                <a:lnTo>
                  <a:pt x="672202" y="1213103"/>
                </a:lnTo>
                <a:lnTo>
                  <a:pt x="621485" y="1208597"/>
                </a:lnTo>
                <a:lnTo>
                  <a:pt x="571872" y="1201212"/>
                </a:lnTo>
                <a:lnTo>
                  <a:pt x="523485" y="1191052"/>
                </a:lnTo>
                <a:lnTo>
                  <a:pt x="476446" y="1178218"/>
                </a:lnTo>
                <a:lnTo>
                  <a:pt x="430879" y="1162815"/>
                </a:lnTo>
                <a:lnTo>
                  <a:pt x="386905" y="1144944"/>
                </a:lnTo>
                <a:lnTo>
                  <a:pt x="344647" y="1124709"/>
                </a:lnTo>
                <a:lnTo>
                  <a:pt x="304227" y="1102212"/>
                </a:lnTo>
                <a:lnTo>
                  <a:pt x="265769" y="1077556"/>
                </a:lnTo>
                <a:lnTo>
                  <a:pt x="229394" y="1050843"/>
                </a:lnTo>
                <a:lnTo>
                  <a:pt x="195225" y="1022177"/>
                </a:lnTo>
                <a:lnTo>
                  <a:pt x="163385" y="991661"/>
                </a:lnTo>
                <a:lnTo>
                  <a:pt x="133995" y="959396"/>
                </a:lnTo>
                <a:lnTo>
                  <a:pt x="107179" y="925486"/>
                </a:lnTo>
                <a:lnTo>
                  <a:pt x="83059" y="890034"/>
                </a:lnTo>
                <a:lnTo>
                  <a:pt x="61758" y="853142"/>
                </a:lnTo>
                <a:lnTo>
                  <a:pt x="43398" y="814913"/>
                </a:lnTo>
                <a:lnTo>
                  <a:pt x="28101" y="775450"/>
                </a:lnTo>
                <a:lnTo>
                  <a:pt x="15990" y="734856"/>
                </a:lnTo>
                <a:lnTo>
                  <a:pt x="7188" y="693233"/>
                </a:lnTo>
                <a:lnTo>
                  <a:pt x="1817" y="650685"/>
                </a:lnTo>
                <a:lnTo>
                  <a:pt x="0" y="60731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603" y="140207"/>
            <a:ext cx="394563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9767" y="140207"/>
            <a:ext cx="909827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1123" y="140207"/>
            <a:ext cx="1031748" cy="1220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140207"/>
            <a:ext cx="1426464" cy="1220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2391" y="140207"/>
            <a:ext cx="1667256" cy="122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4394" y="292354"/>
            <a:ext cx="53657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Stage IIB</a:t>
            </a:r>
            <a:r>
              <a:rPr sz="4300" b="0" spc="-4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(T1-3</a:t>
            </a:r>
            <a:r>
              <a:rPr sz="4300" b="0" spc="-5" dirty="0">
                <a:solidFill>
                  <a:srgbClr val="FF0000"/>
                </a:solidFill>
                <a:latin typeface="Arial"/>
                <a:cs typeface="Arial"/>
              </a:rPr>
              <a:t>N1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M0)</a:t>
            </a:r>
            <a:endParaRPr sz="4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399" y="1524192"/>
            <a:ext cx="8908966" cy="5267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800" y="4343400"/>
            <a:ext cx="2971800" cy="1143000"/>
          </a:xfrm>
          <a:custGeom>
            <a:avLst/>
            <a:gdLst/>
            <a:ahLst/>
            <a:cxnLst/>
            <a:rect l="l" t="t" r="r" b="b"/>
            <a:pathLst>
              <a:path w="2971800" h="1143000">
                <a:moveTo>
                  <a:pt x="0" y="571500"/>
                </a:moveTo>
                <a:lnTo>
                  <a:pt x="6072" y="519487"/>
                </a:lnTo>
                <a:lnTo>
                  <a:pt x="23938" y="468781"/>
                </a:lnTo>
                <a:lnTo>
                  <a:pt x="53075" y="419585"/>
                </a:lnTo>
                <a:lnTo>
                  <a:pt x="92957" y="372099"/>
                </a:lnTo>
                <a:lnTo>
                  <a:pt x="143061" y="326526"/>
                </a:lnTo>
                <a:lnTo>
                  <a:pt x="202861" y="283068"/>
                </a:lnTo>
                <a:lnTo>
                  <a:pt x="236233" y="262195"/>
                </a:lnTo>
                <a:lnTo>
                  <a:pt x="271833" y="241927"/>
                </a:lnTo>
                <a:lnTo>
                  <a:pt x="309595" y="222288"/>
                </a:lnTo>
                <a:lnTo>
                  <a:pt x="349453" y="203304"/>
                </a:lnTo>
                <a:lnTo>
                  <a:pt x="391342" y="185000"/>
                </a:lnTo>
                <a:lnTo>
                  <a:pt x="435197" y="167401"/>
                </a:lnTo>
                <a:lnTo>
                  <a:pt x="480951" y="150533"/>
                </a:lnTo>
                <a:lnTo>
                  <a:pt x="528539" y="134421"/>
                </a:lnTo>
                <a:lnTo>
                  <a:pt x="577896" y="119090"/>
                </a:lnTo>
                <a:lnTo>
                  <a:pt x="628956" y="104564"/>
                </a:lnTo>
                <a:lnTo>
                  <a:pt x="681653" y="90871"/>
                </a:lnTo>
                <a:lnTo>
                  <a:pt x="735922" y="78034"/>
                </a:lnTo>
                <a:lnTo>
                  <a:pt x="791698" y="66079"/>
                </a:lnTo>
                <a:lnTo>
                  <a:pt x="848914" y="55031"/>
                </a:lnTo>
                <a:lnTo>
                  <a:pt x="907506" y="44916"/>
                </a:lnTo>
                <a:lnTo>
                  <a:pt x="967407" y="35758"/>
                </a:lnTo>
                <a:lnTo>
                  <a:pt x="1028553" y="27583"/>
                </a:lnTo>
                <a:lnTo>
                  <a:pt x="1090877" y="20417"/>
                </a:lnTo>
                <a:lnTo>
                  <a:pt x="1154314" y="14283"/>
                </a:lnTo>
                <a:lnTo>
                  <a:pt x="1218798" y="9208"/>
                </a:lnTo>
                <a:lnTo>
                  <a:pt x="1284265" y="5217"/>
                </a:lnTo>
                <a:lnTo>
                  <a:pt x="1350647" y="2335"/>
                </a:lnTo>
                <a:lnTo>
                  <a:pt x="1417881" y="588"/>
                </a:lnTo>
                <a:lnTo>
                  <a:pt x="1485900" y="0"/>
                </a:lnTo>
                <a:lnTo>
                  <a:pt x="1553918" y="588"/>
                </a:lnTo>
                <a:lnTo>
                  <a:pt x="1621152" y="2335"/>
                </a:lnTo>
                <a:lnTo>
                  <a:pt x="1687534" y="5217"/>
                </a:lnTo>
                <a:lnTo>
                  <a:pt x="1753001" y="9208"/>
                </a:lnTo>
                <a:lnTo>
                  <a:pt x="1817485" y="14283"/>
                </a:lnTo>
                <a:lnTo>
                  <a:pt x="1880922" y="20417"/>
                </a:lnTo>
                <a:lnTo>
                  <a:pt x="1943246" y="27583"/>
                </a:lnTo>
                <a:lnTo>
                  <a:pt x="2004392" y="35758"/>
                </a:lnTo>
                <a:lnTo>
                  <a:pt x="2064293" y="44916"/>
                </a:lnTo>
                <a:lnTo>
                  <a:pt x="2122885" y="55031"/>
                </a:lnTo>
                <a:lnTo>
                  <a:pt x="2180101" y="66079"/>
                </a:lnTo>
                <a:lnTo>
                  <a:pt x="2235877" y="78034"/>
                </a:lnTo>
                <a:lnTo>
                  <a:pt x="2290146" y="90871"/>
                </a:lnTo>
                <a:lnTo>
                  <a:pt x="2342843" y="104564"/>
                </a:lnTo>
                <a:lnTo>
                  <a:pt x="2393903" y="119090"/>
                </a:lnTo>
                <a:lnTo>
                  <a:pt x="2443260" y="134421"/>
                </a:lnTo>
                <a:lnTo>
                  <a:pt x="2490848" y="150533"/>
                </a:lnTo>
                <a:lnTo>
                  <a:pt x="2536602" y="167401"/>
                </a:lnTo>
                <a:lnTo>
                  <a:pt x="2580457" y="185000"/>
                </a:lnTo>
                <a:lnTo>
                  <a:pt x="2622346" y="203304"/>
                </a:lnTo>
                <a:lnTo>
                  <a:pt x="2662204" y="222288"/>
                </a:lnTo>
                <a:lnTo>
                  <a:pt x="2699966" y="241927"/>
                </a:lnTo>
                <a:lnTo>
                  <a:pt x="2735566" y="262195"/>
                </a:lnTo>
                <a:lnTo>
                  <a:pt x="2768938" y="283068"/>
                </a:lnTo>
                <a:lnTo>
                  <a:pt x="2828738" y="326526"/>
                </a:lnTo>
                <a:lnTo>
                  <a:pt x="2878842" y="372099"/>
                </a:lnTo>
                <a:lnTo>
                  <a:pt x="2918724" y="419585"/>
                </a:lnTo>
                <a:lnTo>
                  <a:pt x="2947861" y="468781"/>
                </a:lnTo>
                <a:lnTo>
                  <a:pt x="2965727" y="519487"/>
                </a:lnTo>
                <a:lnTo>
                  <a:pt x="2971800" y="571500"/>
                </a:lnTo>
                <a:lnTo>
                  <a:pt x="2970271" y="597657"/>
                </a:lnTo>
                <a:lnTo>
                  <a:pt x="2958236" y="649041"/>
                </a:lnTo>
                <a:lnTo>
                  <a:pt x="2934668" y="699017"/>
                </a:lnTo>
                <a:lnTo>
                  <a:pt x="2900093" y="747384"/>
                </a:lnTo>
                <a:lnTo>
                  <a:pt x="2855035" y="793938"/>
                </a:lnTo>
                <a:lnTo>
                  <a:pt x="2800018" y="838479"/>
                </a:lnTo>
                <a:lnTo>
                  <a:pt x="2735566" y="880804"/>
                </a:lnTo>
                <a:lnTo>
                  <a:pt x="2699966" y="901072"/>
                </a:lnTo>
                <a:lnTo>
                  <a:pt x="2662204" y="920711"/>
                </a:lnTo>
                <a:lnTo>
                  <a:pt x="2622346" y="939695"/>
                </a:lnTo>
                <a:lnTo>
                  <a:pt x="2580457" y="957999"/>
                </a:lnTo>
                <a:lnTo>
                  <a:pt x="2536602" y="975598"/>
                </a:lnTo>
                <a:lnTo>
                  <a:pt x="2490848" y="992466"/>
                </a:lnTo>
                <a:lnTo>
                  <a:pt x="2443260" y="1008578"/>
                </a:lnTo>
                <a:lnTo>
                  <a:pt x="2393903" y="1023909"/>
                </a:lnTo>
                <a:lnTo>
                  <a:pt x="2342843" y="1038435"/>
                </a:lnTo>
                <a:lnTo>
                  <a:pt x="2290146" y="1052128"/>
                </a:lnTo>
                <a:lnTo>
                  <a:pt x="2235877" y="1064965"/>
                </a:lnTo>
                <a:lnTo>
                  <a:pt x="2180101" y="1076920"/>
                </a:lnTo>
                <a:lnTo>
                  <a:pt x="2122885" y="1087968"/>
                </a:lnTo>
                <a:lnTo>
                  <a:pt x="2064293" y="1098083"/>
                </a:lnTo>
                <a:lnTo>
                  <a:pt x="2004392" y="1107241"/>
                </a:lnTo>
                <a:lnTo>
                  <a:pt x="1943246" y="1115416"/>
                </a:lnTo>
                <a:lnTo>
                  <a:pt x="1880922" y="1122582"/>
                </a:lnTo>
                <a:lnTo>
                  <a:pt x="1817485" y="1128716"/>
                </a:lnTo>
                <a:lnTo>
                  <a:pt x="1753001" y="1133791"/>
                </a:lnTo>
                <a:lnTo>
                  <a:pt x="1687534" y="1137782"/>
                </a:lnTo>
                <a:lnTo>
                  <a:pt x="1621152" y="1140664"/>
                </a:lnTo>
                <a:lnTo>
                  <a:pt x="1553918" y="1142411"/>
                </a:lnTo>
                <a:lnTo>
                  <a:pt x="1485900" y="1143000"/>
                </a:lnTo>
                <a:lnTo>
                  <a:pt x="1417881" y="1142411"/>
                </a:lnTo>
                <a:lnTo>
                  <a:pt x="1350647" y="1140664"/>
                </a:lnTo>
                <a:lnTo>
                  <a:pt x="1284265" y="1137782"/>
                </a:lnTo>
                <a:lnTo>
                  <a:pt x="1218798" y="1133791"/>
                </a:lnTo>
                <a:lnTo>
                  <a:pt x="1154314" y="1128716"/>
                </a:lnTo>
                <a:lnTo>
                  <a:pt x="1090877" y="1122582"/>
                </a:lnTo>
                <a:lnTo>
                  <a:pt x="1028553" y="1115416"/>
                </a:lnTo>
                <a:lnTo>
                  <a:pt x="967407" y="1107241"/>
                </a:lnTo>
                <a:lnTo>
                  <a:pt x="907506" y="1098083"/>
                </a:lnTo>
                <a:lnTo>
                  <a:pt x="848914" y="1087968"/>
                </a:lnTo>
                <a:lnTo>
                  <a:pt x="791698" y="1076920"/>
                </a:lnTo>
                <a:lnTo>
                  <a:pt x="735922" y="1064965"/>
                </a:lnTo>
                <a:lnTo>
                  <a:pt x="681653" y="1052128"/>
                </a:lnTo>
                <a:lnTo>
                  <a:pt x="628956" y="1038435"/>
                </a:lnTo>
                <a:lnTo>
                  <a:pt x="577896" y="1023909"/>
                </a:lnTo>
                <a:lnTo>
                  <a:pt x="528539" y="1008578"/>
                </a:lnTo>
                <a:lnTo>
                  <a:pt x="480951" y="992466"/>
                </a:lnTo>
                <a:lnTo>
                  <a:pt x="435197" y="975598"/>
                </a:lnTo>
                <a:lnTo>
                  <a:pt x="391342" y="957999"/>
                </a:lnTo>
                <a:lnTo>
                  <a:pt x="349453" y="939695"/>
                </a:lnTo>
                <a:lnTo>
                  <a:pt x="309595" y="920711"/>
                </a:lnTo>
                <a:lnTo>
                  <a:pt x="271833" y="901072"/>
                </a:lnTo>
                <a:lnTo>
                  <a:pt x="236233" y="880804"/>
                </a:lnTo>
                <a:lnTo>
                  <a:pt x="202861" y="859931"/>
                </a:lnTo>
                <a:lnTo>
                  <a:pt x="143061" y="816473"/>
                </a:lnTo>
                <a:lnTo>
                  <a:pt x="92957" y="770900"/>
                </a:lnTo>
                <a:lnTo>
                  <a:pt x="53075" y="723414"/>
                </a:lnTo>
                <a:lnTo>
                  <a:pt x="23938" y="674218"/>
                </a:lnTo>
                <a:lnTo>
                  <a:pt x="6072" y="623512"/>
                </a:lnTo>
                <a:lnTo>
                  <a:pt x="0" y="5715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4114800"/>
            <a:ext cx="2133600" cy="1464945"/>
          </a:xfrm>
          <a:custGeom>
            <a:avLst/>
            <a:gdLst/>
            <a:ahLst/>
            <a:cxnLst/>
            <a:rect l="l" t="t" r="r" b="b"/>
            <a:pathLst>
              <a:path w="2133600" h="1464945">
                <a:moveTo>
                  <a:pt x="0" y="732282"/>
                </a:moveTo>
                <a:lnTo>
                  <a:pt x="1478" y="693396"/>
                </a:lnTo>
                <a:lnTo>
                  <a:pt x="5866" y="655039"/>
                </a:lnTo>
                <a:lnTo>
                  <a:pt x="13088" y="617260"/>
                </a:lnTo>
                <a:lnTo>
                  <a:pt x="23070" y="580111"/>
                </a:lnTo>
                <a:lnTo>
                  <a:pt x="35741" y="543641"/>
                </a:lnTo>
                <a:lnTo>
                  <a:pt x="51024" y="507903"/>
                </a:lnTo>
                <a:lnTo>
                  <a:pt x="68848" y="472945"/>
                </a:lnTo>
                <a:lnTo>
                  <a:pt x="89137" y="438819"/>
                </a:lnTo>
                <a:lnTo>
                  <a:pt x="111818" y="405576"/>
                </a:lnTo>
                <a:lnTo>
                  <a:pt x="136819" y="373265"/>
                </a:lnTo>
                <a:lnTo>
                  <a:pt x="164063" y="341939"/>
                </a:lnTo>
                <a:lnTo>
                  <a:pt x="193479" y="311647"/>
                </a:lnTo>
                <a:lnTo>
                  <a:pt x="224992" y="282440"/>
                </a:lnTo>
                <a:lnTo>
                  <a:pt x="258529" y="254369"/>
                </a:lnTo>
                <a:lnTo>
                  <a:pt x="294016" y="227484"/>
                </a:lnTo>
                <a:lnTo>
                  <a:pt x="331378" y="201836"/>
                </a:lnTo>
                <a:lnTo>
                  <a:pt x="370543" y="177476"/>
                </a:lnTo>
                <a:lnTo>
                  <a:pt x="411437" y="154454"/>
                </a:lnTo>
                <a:lnTo>
                  <a:pt x="453985" y="132822"/>
                </a:lnTo>
                <a:lnTo>
                  <a:pt x="498114" y="112628"/>
                </a:lnTo>
                <a:lnTo>
                  <a:pt x="543751" y="93925"/>
                </a:lnTo>
                <a:lnTo>
                  <a:pt x="590821" y="76763"/>
                </a:lnTo>
                <a:lnTo>
                  <a:pt x="639252" y="61192"/>
                </a:lnTo>
                <a:lnTo>
                  <a:pt x="688968" y="47264"/>
                </a:lnTo>
                <a:lnTo>
                  <a:pt x="739897" y="35028"/>
                </a:lnTo>
                <a:lnTo>
                  <a:pt x="791964" y="24536"/>
                </a:lnTo>
                <a:lnTo>
                  <a:pt x="845096" y="15838"/>
                </a:lnTo>
                <a:lnTo>
                  <a:pt x="899220" y="8985"/>
                </a:lnTo>
                <a:lnTo>
                  <a:pt x="954261" y="4027"/>
                </a:lnTo>
                <a:lnTo>
                  <a:pt x="1010145" y="1015"/>
                </a:lnTo>
                <a:lnTo>
                  <a:pt x="1066800" y="0"/>
                </a:lnTo>
                <a:lnTo>
                  <a:pt x="1123454" y="1015"/>
                </a:lnTo>
                <a:lnTo>
                  <a:pt x="1179338" y="4027"/>
                </a:lnTo>
                <a:lnTo>
                  <a:pt x="1234379" y="8985"/>
                </a:lnTo>
                <a:lnTo>
                  <a:pt x="1288503" y="15838"/>
                </a:lnTo>
                <a:lnTo>
                  <a:pt x="1341635" y="24536"/>
                </a:lnTo>
                <a:lnTo>
                  <a:pt x="1393702" y="35028"/>
                </a:lnTo>
                <a:lnTo>
                  <a:pt x="1444631" y="47264"/>
                </a:lnTo>
                <a:lnTo>
                  <a:pt x="1494347" y="61192"/>
                </a:lnTo>
                <a:lnTo>
                  <a:pt x="1542778" y="76763"/>
                </a:lnTo>
                <a:lnTo>
                  <a:pt x="1589848" y="93925"/>
                </a:lnTo>
                <a:lnTo>
                  <a:pt x="1635485" y="112628"/>
                </a:lnTo>
                <a:lnTo>
                  <a:pt x="1679614" y="132822"/>
                </a:lnTo>
                <a:lnTo>
                  <a:pt x="1722162" y="154454"/>
                </a:lnTo>
                <a:lnTo>
                  <a:pt x="1763056" y="177476"/>
                </a:lnTo>
                <a:lnTo>
                  <a:pt x="1802221" y="201836"/>
                </a:lnTo>
                <a:lnTo>
                  <a:pt x="1839583" y="227484"/>
                </a:lnTo>
                <a:lnTo>
                  <a:pt x="1875070" y="254369"/>
                </a:lnTo>
                <a:lnTo>
                  <a:pt x="1908607" y="282440"/>
                </a:lnTo>
                <a:lnTo>
                  <a:pt x="1940120" y="311647"/>
                </a:lnTo>
                <a:lnTo>
                  <a:pt x="1969536" y="341939"/>
                </a:lnTo>
                <a:lnTo>
                  <a:pt x="1996780" y="373265"/>
                </a:lnTo>
                <a:lnTo>
                  <a:pt x="2021781" y="405576"/>
                </a:lnTo>
                <a:lnTo>
                  <a:pt x="2044462" y="438819"/>
                </a:lnTo>
                <a:lnTo>
                  <a:pt x="2064751" y="472945"/>
                </a:lnTo>
                <a:lnTo>
                  <a:pt x="2082575" y="507903"/>
                </a:lnTo>
                <a:lnTo>
                  <a:pt x="2097858" y="543641"/>
                </a:lnTo>
                <a:lnTo>
                  <a:pt x="2110529" y="580111"/>
                </a:lnTo>
                <a:lnTo>
                  <a:pt x="2120511" y="617260"/>
                </a:lnTo>
                <a:lnTo>
                  <a:pt x="2127733" y="655039"/>
                </a:lnTo>
                <a:lnTo>
                  <a:pt x="2132121" y="693396"/>
                </a:lnTo>
                <a:lnTo>
                  <a:pt x="2133600" y="732282"/>
                </a:lnTo>
                <a:lnTo>
                  <a:pt x="2132121" y="771167"/>
                </a:lnTo>
                <a:lnTo>
                  <a:pt x="2127733" y="809524"/>
                </a:lnTo>
                <a:lnTo>
                  <a:pt x="2120511" y="847303"/>
                </a:lnTo>
                <a:lnTo>
                  <a:pt x="2110529" y="884452"/>
                </a:lnTo>
                <a:lnTo>
                  <a:pt x="2097858" y="920922"/>
                </a:lnTo>
                <a:lnTo>
                  <a:pt x="2082575" y="956660"/>
                </a:lnTo>
                <a:lnTo>
                  <a:pt x="2064751" y="991618"/>
                </a:lnTo>
                <a:lnTo>
                  <a:pt x="2044462" y="1025744"/>
                </a:lnTo>
                <a:lnTo>
                  <a:pt x="2021781" y="1058987"/>
                </a:lnTo>
                <a:lnTo>
                  <a:pt x="1996780" y="1091298"/>
                </a:lnTo>
                <a:lnTo>
                  <a:pt x="1969536" y="1122624"/>
                </a:lnTo>
                <a:lnTo>
                  <a:pt x="1940120" y="1152916"/>
                </a:lnTo>
                <a:lnTo>
                  <a:pt x="1908607" y="1182123"/>
                </a:lnTo>
                <a:lnTo>
                  <a:pt x="1875070" y="1210194"/>
                </a:lnTo>
                <a:lnTo>
                  <a:pt x="1839583" y="1237079"/>
                </a:lnTo>
                <a:lnTo>
                  <a:pt x="1802221" y="1262727"/>
                </a:lnTo>
                <a:lnTo>
                  <a:pt x="1763056" y="1287087"/>
                </a:lnTo>
                <a:lnTo>
                  <a:pt x="1722162" y="1310109"/>
                </a:lnTo>
                <a:lnTo>
                  <a:pt x="1679614" y="1331741"/>
                </a:lnTo>
                <a:lnTo>
                  <a:pt x="1635485" y="1351935"/>
                </a:lnTo>
                <a:lnTo>
                  <a:pt x="1589848" y="1370638"/>
                </a:lnTo>
                <a:lnTo>
                  <a:pt x="1542778" y="1387800"/>
                </a:lnTo>
                <a:lnTo>
                  <a:pt x="1494347" y="1403371"/>
                </a:lnTo>
                <a:lnTo>
                  <a:pt x="1444631" y="1417299"/>
                </a:lnTo>
                <a:lnTo>
                  <a:pt x="1393702" y="1429535"/>
                </a:lnTo>
                <a:lnTo>
                  <a:pt x="1341635" y="1440027"/>
                </a:lnTo>
                <a:lnTo>
                  <a:pt x="1288503" y="1448725"/>
                </a:lnTo>
                <a:lnTo>
                  <a:pt x="1234379" y="1455578"/>
                </a:lnTo>
                <a:lnTo>
                  <a:pt x="1179338" y="1460536"/>
                </a:lnTo>
                <a:lnTo>
                  <a:pt x="1123454" y="1463548"/>
                </a:lnTo>
                <a:lnTo>
                  <a:pt x="1066800" y="1464564"/>
                </a:lnTo>
                <a:lnTo>
                  <a:pt x="1010145" y="1463548"/>
                </a:lnTo>
                <a:lnTo>
                  <a:pt x="954261" y="1460536"/>
                </a:lnTo>
                <a:lnTo>
                  <a:pt x="899220" y="1455578"/>
                </a:lnTo>
                <a:lnTo>
                  <a:pt x="845096" y="1448725"/>
                </a:lnTo>
                <a:lnTo>
                  <a:pt x="791964" y="1440027"/>
                </a:lnTo>
                <a:lnTo>
                  <a:pt x="739897" y="1429535"/>
                </a:lnTo>
                <a:lnTo>
                  <a:pt x="688968" y="1417299"/>
                </a:lnTo>
                <a:lnTo>
                  <a:pt x="639252" y="1403371"/>
                </a:lnTo>
                <a:lnTo>
                  <a:pt x="590821" y="1387800"/>
                </a:lnTo>
                <a:lnTo>
                  <a:pt x="543751" y="1370638"/>
                </a:lnTo>
                <a:lnTo>
                  <a:pt x="498114" y="1351935"/>
                </a:lnTo>
                <a:lnTo>
                  <a:pt x="453985" y="1331741"/>
                </a:lnTo>
                <a:lnTo>
                  <a:pt x="411437" y="1310109"/>
                </a:lnTo>
                <a:lnTo>
                  <a:pt x="370543" y="1287087"/>
                </a:lnTo>
                <a:lnTo>
                  <a:pt x="331378" y="1262727"/>
                </a:lnTo>
                <a:lnTo>
                  <a:pt x="294016" y="1237079"/>
                </a:lnTo>
                <a:lnTo>
                  <a:pt x="258529" y="1210194"/>
                </a:lnTo>
                <a:lnTo>
                  <a:pt x="224992" y="1182123"/>
                </a:lnTo>
                <a:lnTo>
                  <a:pt x="193479" y="1152916"/>
                </a:lnTo>
                <a:lnTo>
                  <a:pt x="164063" y="1122624"/>
                </a:lnTo>
                <a:lnTo>
                  <a:pt x="136819" y="1091298"/>
                </a:lnTo>
                <a:lnTo>
                  <a:pt x="111818" y="1058987"/>
                </a:lnTo>
                <a:lnTo>
                  <a:pt x="89137" y="1025744"/>
                </a:lnTo>
                <a:lnTo>
                  <a:pt x="68848" y="991618"/>
                </a:lnTo>
                <a:lnTo>
                  <a:pt x="51024" y="956660"/>
                </a:lnTo>
                <a:lnTo>
                  <a:pt x="35741" y="920922"/>
                </a:lnTo>
                <a:lnTo>
                  <a:pt x="23070" y="884452"/>
                </a:lnTo>
                <a:lnTo>
                  <a:pt x="13088" y="847303"/>
                </a:lnTo>
                <a:lnTo>
                  <a:pt x="5866" y="809524"/>
                </a:lnTo>
                <a:lnTo>
                  <a:pt x="1478" y="771167"/>
                </a:lnTo>
                <a:lnTo>
                  <a:pt x="0" y="732282"/>
                </a:lnTo>
                <a:close/>
              </a:path>
            </a:pathLst>
          </a:custGeom>
          <a:ln w="579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004" y="0"/>
            <a:ext cx="3096768" cy="117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2300" y="0"/>
            <a:ext cx="4916424" cy="1178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844" y="108915"/>
            <a:ext cx="7372984" cy="257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Stage III (</a:t>
            </a:r>
            <a:r>
              <a:rPr sz="4300" b="0" spc="-5" dirty="0">
                <a:solidFill>
                  <a:srgbClr val="FF0000"/>
                </a:solidFill>
                <a:latin typeface="Arial"/>
                <a:cs typeface="Arial"/>
              </a:rPr>
              <a:t>T4)</a:t>
            </a:r>
            <a:r>
              <a:rPr sz="4300" b="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FF0000"/>
                </a:solidFill>
                <a:latin typeface="Arial"/>
                <a:cs typeface="Arial"/>
              </a:rPr>
              <a:t>Unresectable</a:t>
            </a:r>
            <a:endParaRPr sz="4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3100" b="0" spc="-10" dirty="0">
                <a:solidFill>
                  <a:srgbClr val="562213"/>
                </a:solidFill>
                <a:latin typeface="Arial"/>
                <a:cs typeface="Arial"/>
              </a:rPr>
              <a:t>Cancer has </a:t>
            </a:r>
            <a:r>
              <a:rPr sz="3100" b="0" spc="-5" dirty="0">
                <a:solidFill>
                  <a:srgbClr val="562213"/>
                </a:solidFill>
                <a:latin typeface="Arial"/>
                <a:cs typeface="Arial"/>
              </a:rPr>
              <a:t>spread to the major </a:t>
            </a:r>
            <a:r>
              <a:rPr sz="3100" b="0" spc="-10" dirty="0">
                <a:solidFill>
                  <a:srgbClr val="562213"/>
                </a:solidFill>
                <a:latin typeface="Arial"/>
                <a:cs typeface="Arial"/>
              </a:rPr>
              <a:t>blood  </a:t>
            </a:r>
            <a:r>
              <a:rPr sz="3100" b="0" spc="-5" dirty="0">
                <a:solidFill>
                  <a:srgbClr val="562213"/>
                </a:solidFill>
                <a:latin typeface="Arial"/>
                <a:cs typeface="Arial"/>
              </a:rPr>
              <a:t>vessels near the pancreas. These </a:t>
            </a:r>
            <a:r>
              <a:rPr sz="3100" b="0" spc="-10" dirty="0">
                <a:solidFill>
                  <a:srgbClr val="562213"/>
                </a:solidFill>
                <a:latin typeface="Arial"/>
                <a:cs typeface="Arial"/>
              </a:rPr>
              <a:t>include  </a:t>
            </a:r>
            <a:r>
              <a:rPr sz="3100" b="0" spc="-5" dirty="0">
                <a:solidFill>
                  <a:srgbClr val="562213"/>
                </a:solidFill>
                <a:latin typeface="Arial"/>
                <a:cs typeface="Arial"/>
              </a:rPr>
              <a:t>the </a:t>
            </a:r>
            <a:r>
              <a:rPr sz="3100" b="0" spc="-5" dirty="0">
                <a:solidFill>
                  <a:srgbClr val="FF0000"/>
                </a:solidFill>
                <a:latin typeface="Arial"/>
                <a:cs typeface="Arial"/>
              </a:rPr>
              <a:t>superior mesenteric </a:t>
            </a:r>
            <a:r>
              <a:rPr sz="3100" b="0" spc="-35" dirty="0">
                <a:solidFill>
                  <a:srgbClr val="FF0000"/>
                </a:solidFill>
                <a:latin typeface="Arial"/>
                <a:cs typeface="Arial"/>
              </a:rPr>
              <a:t>artery, </a:t>
            </a:r>
            <a:r>
              <a:rPr sz="3100" b="0" spc="-10" dirty="0">
                <a:solidFill>
                  <a:srgbClr val="FF0000"/>
                </a:solidFill>
                <a:latin typeface="Arial"/>
                <a:cs typeface="Arial"/>
              </a:rPr>
              <a:t>celiac </a:t>
            </a:r>
            <a:r>
              <a:rPr sz="3100" b="0" spc="-5" dirty="0">
                <a:solidFill>
                  <a:srgbClr val="FF0000"/>
                </a:solidFill>
                <a:latin typeface="Arial"/>
                <a:cs typeface="Arial"/>
              </a:rPr>
              <a:t>axis,  common hepatic </a:t>
            </a:r>
            <a:r>
              <a:rPr sz="3100" b="0" spc="-40" dirty="0">
                <a:solidFill>
                  <a:srgbClr val="FF0000"/>
                </a:solidFill>
                <a:latin typeface="Arial"/>
                <a:cs typeface="Arial"/>
              </a:rPr>
              <a:t>artery, </a:t>
            </a:r>
            <a:r>
              <a:rPr sz="3100" b="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3100" b="0" spc="-5" dirty="0">
                <a:solidFill>
                  <a:srgbClr val="FF0000"/>
                </a:solidFill>
                <a:latin typeface="Arial"/>
                <a:cs typeface="Arial"/>
              </a:rPr>
              <a:t>portal</a:t>
            </a:r>
            <a:r>
              <a:rPr sz="3100" b="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0" spc="-10" dirty="0">
                <a:solidFill>
                  <a:srgbClr val="FF0000"/>
                </a:solidFill>
                <a:latin typeface="Arial"/>
                <a:cs typeface="Arial"/>
              </a:rPr>
              <a:t>vein.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9235" y="2895545"/>
            <a:ext cx="5472430" cy="382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170433"/>
            <a:ext cx="288544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Stage IV -  Metastasis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33209" y="1867097"/>
            <a:ext cx="2025650" cy="2593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" marR="1000125" indent="-33020">
              <a:lnSpc>
                <a:spcPct val="1124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Lung  </a:t>
            </a:r>
            <a:r>
              <a:rPr sz="3200" b="1" dirty="0">
                <a:latin typeface="Arial"/>
                <a:cs typeface="Arial"/>
              </a:rPr>
              <a:t>Liv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271145" marR="5080" indent="-22606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Peritoneal  Cavity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794" y="2688463"/>
            <a:ext cx="18764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Cancer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  Pancreas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460857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473"/>
            <a:ext cx="39052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NCDB</a:t>
            </a:r>
            <a:r>
              <a:rPr sz="4300" b="0" spc="-7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Statistics</a:t>
            </a:r>
            <a:endParaRPr sz="43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22730" y="1982472"/>
          <a:ext cx="6872604" cy="325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31750">
                        <a:lnSpc>
                          <a:spcPts val="3979"/>
                        </a:lnSpc>
                      </a:pPr>
                      <a:r>
                        <a:rPr sz="3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Stage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3979"/>
                        </a:lnSpc>
                      </a:pPr>
                      <a:r>
                        <a:rPr sz="36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Incidence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3979"/>
                        </a:lnSpc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Survival/5y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2501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8.5%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2501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20%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25019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31750">
                        <a:lnSpc>
                          <a:spcPts val="413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II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413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23%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413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10%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31750">
                        <a:lnSpc>
                          <a:spcPts val="4130"/>
                        </a:lnSpc>
                      </a:pPr>
                      <a:r>
                        <a:rPr sz="3600" spc="-10" dirty="0">
                          <a:latin typeface="Arial"/>
                          <a:cs typeface="Arial"/>
                        </a:rPr>
                        <a:t>III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4130"/>
                        </a:lnSpc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14%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4130"/>
                        </a:lnSpc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2.5%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marL="31750">
                        <a:lnSpc>
                          <a:spcPts val="407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IV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407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54%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4070"/>
                        </a:lnSpc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1.6%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219961" y="1829561"/>
            <a:ext cx="7848600" cy="3810000"/>
          </a:xfrm>
          <a:custGeom>
            <a:avLst/>
            <a:gdLst/>
            <a:ahLst/>
            <a:cxnLst/>
            <a:rect l="l" t="t" r="r" b="b"/>
            <a:pathLst>
              <a:path w="7848600" h="3810000">
                <a:moveTo>
                  <a:pt x="0" y="3810000"/>
                </a:moveTo>
                <a:lnTo>
                  <a:pt x="7848600" y="3810000"/>
                </a:lnTo>
                <a:lnTo>
                  <a:pt x="7848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167129"/>
            <a:ext cx="7470140" cy="3033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470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Incidence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lang="en-US" sz="2400" b="1" u="heavy" spc="4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47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Pancreatic cancer’s tendency to spread silently before diagnosis makes it one of the most deadly cancer diagnoses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340"/>
              </a:spcBef>
            </a:pPr>
            <a:r>
              <a:rPr sz="2400" spc="-5" dirty="0">
                <a:latin typeface="Arial"/>
                <a:cs typeface="Arial"/>
              </a:rPr>
              <a:t>The 5 year survival is only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6.7%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165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Life time risk of developing this  cancer 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1.5%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1488" y="4930138"/>
            <a:ext cx="2476500" cy="1888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844" y="248158"/>
            <a:ext cx="5518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Pancrea</a:t>
            </a:r>
            <a:r>
              <a:rPr lang="en-US" sz="4000" spc="-5" dirty="0"/>
              <a:t>tic</a:t>
            </a:r>
            <a:r>
              <a:rPr sz="4000" spc="-30" dirty="0"/>
              <a:t> </a:t>
            </a:r>
            <a:r>
              <a:rPr sz="4000" spc="-5" dirty="0"/>
              <a:t>Cancer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6280403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473"/>
            <a:ext cx="55778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Summary of</a:t>
            </a:r>
            <a:r>
              <a:rPr sz="4300" b="0" spc="-8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25" dirty="0">
                <a:solidFill>
                  <a:srgbClr val="562213"/>
                </a:solidFill>
                <a:latin typeface="Arial"/>
                <a:cs typeface="Arial"/>
              </a:rPr>
              <a:t>Treatment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1624024"/>
            <a:ext cx="729107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Resection </a:t>
            </a:r>
            <a:r>
              <a:rPr sz="2800" spc="-5" dirty="0">
                <a:latin typeface="Arial"/>
                <a:cs typeface="Arial"/>
              </a:rPr>
              <a:t>is the </a:t>
            </a:r>
            <a:r>
              <a:rPr sz="2800" dirty="0">
                <a:latin typeface="Arial"/>
                <a:cs typeface="Arial"/>
              </a:rPr>
              <a:t>only chance </a:t>
            </a:r>
            <a:r>
              <a:rPr sz="2800" spc="-5" dirty="0">
                <a:latin typeface="Arial"/>
                <a:cs typeface="Arial"/>
              </a:rPr>
              <a:t>for a </a:t>
            </a:r>
            <a:r>
              <a:rPr sz="2800" dirty="0">
                <a:latin typeface="Arial"/>
                <a:cs typeface="Arial"/>
              </a:rPr>
              <a:t>cure, </a:t>
            </a:r>
            <a:r>
              <a:rPr sz="2800" spc="-5" dirty="0">
                <a:latin typeface="Arial"/>
                <a:cs typeface="Arial"/>
              </a:rPr>
              <a:t>and  resectable </a:t>
            </a:r>
            <a:r>
              <a:rPr sz="2800" dirty="0">
                <a:latin typeface="Arial"/>
                <a:cs typeface="Arial"/>
              </a:rPr>
              <a:t>patients </a:t>
            </a:r>
            <a:r>
              <a:rPr sz="2800" spc="-5" dirty="0">
                <a:latin typeface="Arial"/>
                <a:cs typeface="Arial"/>
              </a:rPr>
              <a:t>show undergo </a:t>
            </a:r>
            <a:r>
              <a:rPr sz="2800" dirty="0">
                <a:latin typeface="Arial"/>
                <a:cs typeface="Arial"/>
              </a:rPr>
              <a:t>surgery  </a:t>
            </a:r>
            <a:r>
              <a:rPr sz="2800" spc="-5" dirty="0">
                <a:latin typeface="Arial"/>
                <a:cs typeface="Arial"/>
              </a:rPr>
              <a:t>without delay followed by </a:t>
            </a:r>
            <a:r>
              <a:rPr sz="2800" dirty="0">
                <a:latin typeface="Arial"/>
                <a:cs typeface="Arial"/>
              </a:rPr>
              <a:t>adjuvant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therapy</a:t>
            </a:r>
            <a:endParaRPr sz="2800">
              <a:latin typeface="Arial"/>
              <a:cs typeface="Arial"/>
            </a:endParaRPr>
          </a:p>
          <a:p>
            <a:pPr marL="354965" marR="11874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Borderline resectable patients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benefit  from neoadjuvant therapy and then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surgery</a:t>
            </a:r>
            <a:endParaRPr sz="2800">
              <a:latin typeface="Arial"/>
              <a:cs typeface="Arial"/>
            </a:endParaRPr>
          </a:p>
          <a:p>
            <a:pPr marL="354965" marR="261620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Unresectable patients may benefit from  chemotherapy or</a:t>
            </a:r>
            <a:r>
              <a:rPr sz="2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chemoradiation</a:t>
            </a:r>
            <a:endParaRPr sz="2800">
              <a:latin typeface="Arial"/>
              <a:cs typeface="Arial"/>
            </a:endParaRPr>
          </a:p>
          <a:p>
            <a:pPr marL="354965" marR="812165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Metastatic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disease may benefit from  chemotherapy or other palliative  treatments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168140"/>
            <a:ext cx="3099816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0" y="4168140"/>
            <a:ext cx="1371600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0015" y="4113274"/>
            <a:ext cx="1624584" cy="2699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4063" y="1019555"/>
            <a:ext cx="4165091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1066800"/>
            <a:ext cx="1740407" cy="2622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5003" y="41148"/>
            <a:ext cx="4305300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6794" y="193293"/>
            <a:ext cx="3603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Chemotherapy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4305300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473"/>
            <a:ext cx="3603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Chemotherapy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1700225"/>
            <a:ext cx="555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Survival Comparisons in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Months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1544" y="2600687"/>
          <a:ext cx="621410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marL="31750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5-FU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309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4.4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Gemzar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5.6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Gemzar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6.8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FOLFIRINOX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800" spc="-55" dirty="0">
                          <a:latin typeface="Arial"/>
                          <a:cs typeface="Arial"/>
                        </a:rPr>
                        <a:t>11.1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31750">
                        <a:lnSpc>
                          <a:spcPts val="3295"/>
                        </a:lnSpc>
                        <a:spcBef>
                          <a:spcPts val="1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Gemzar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3295"/>
                        </a:lnSpc>
                        <a:spcBef>
                          <a:spcPts val="153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6.7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3295"/>
                        </a:lnSpc>
                        <a:spcBef>
                          <a:spcPts val="1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Gem +</a:t>
                      </a:r>
                      <a:r>
                        <a:rPr sz="2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Abraxane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3295"/>
                        </a:lnSpc>
                        <a:spcBef>
                          <a:spcPts val="153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8.7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68580"/>
            <a:ext cx="7232904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196" y="678180"/>
            <a:ext cx="7507224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094" y="210438"/>
            <a:ext cx="68535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562213"/>
                </a:solidFill>
              </a:rPr>
              <a:t>Risk factors for pancreatic  </a:t>
            </a:r>
            <a:r>
              <a:rPr sz="4000" spc="-10" dirty="0">
                <a:solidFill>
                  <a:srgbClr val="562213"/>
                </a:solidFill>
              </a:rPr>
              <a:t>cancer </a:t>
            </a:r>
            <a:r>
              <a:rPr sz="4000" spc="-5" dirty="0">
                <a:solidFill>
                  <a:srgbClr val="562213"/>
                </a:solidFill>
              </a:rPr>
              <a:t>include the</a:t>
            </a:r>
            <a:r>
              <a:rPr sz="4000" spc="25" dirty="0">
                <a:solidFill>
                  <a:srgbClr val="562213"/>
                </a:solidFill>
              </a:rPr>
              <a:t> </a:t>
            </a:r>
            <a:r>
              <a:rPr sz="4000" spc="-5" dirty="0">
                <a:solidFill>
                  <a:srgbClr val="562213"/>
                </a:solidFill>
              </a:rPr>
              <a:t>following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526794" y="1698472"/>
            <a:ext cx="7177405" cy="3820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1630" indent="-247015">
              <a:lnSpc>
                <a:spcPct val="100000"/>
              </a:lnSpc>
              <a:spcBef>
                <a:spcPts val="700"/>
              </a:spcBef>
              <a:buChar char="-"/>
              <a:tabLst>
                <a:tab pos="342265" algn="l"/>
              </a:tabLst>
            </a:pPr>
            <a:r>
              <a:rPr sz="3200" spc="-5" dirty="0">
                <a:latin typeface="Arial"/>
                <a:cs typeface="Arial"/>
              </a:rPr>
              <a:t>Smoking</a:t>
            </a:r>
            <a:endParaRPr sz="3200">
              <a:latin typeface="Arial"/>
              <a:cs typeface="Arial"/>
            </a:endParaRPr>
          </a:p>
          <a:p>
            <a:pPr marL="341630" indent="-247015">
              <a:lnSpc>
                <a:spcPct val="100000"/>
              </a:lnSpc>
              <a:spcBef>
                <a:spcPts val="600"/>
              </a:spcBef>
              <a:buChar char="-"/>
              <a:tabLst>
                <a:tab pos="342265" algn="l"/>
              </a:tabLst>
            </a:pPr>
            <a:r>
              <a:rPr sz="3200" dirty="0">
                <a:latin typeface="Arial"/>
                <a:cs typeface="Arial"/>
              </a:rPr>
              <a:t>Obesity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-"/>
              <a:tabLst>
                <a:tab pos="259715" algn="l"/>
              </a:tabLst>
            </a:pPr>
            <a:r>
              <a:rPr sz="3200" spc="-5" dirty="0">
                <a:latin typeface="Arial"/>
                <a:cs typeface="Arial"/>
              </a:rPr>
              <a:t>Personal </a:t>
            </a:r>
            <a:r>
              <a:rPr sz="3200" dirty="0">
                <a:latin typeface="Arial"/>
                <a:cs typeface="Arial"/>
              </a:rPr>
              <a:t>history of </a:t>
            </a:r>
            <a:r>
              <a:rPr sz="3200" spc="-5" dirty="0">
                <a:latin typeface="Arial"/>
                <a:cs typeface="Arial"/>
              </a:rPr>
              <a:t>diabetes or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chronic  pancreatitis</a:t>
            </a:r>
            <a:endParaRPr sz="3200">
              <a:latin typeface="Arial"/>
              <a:cs typeface="Arial"/>
            </a:endParaRPr>
          </a:p>
          <a:p>
            <a:pPr marL="94615" marR="81280" lvl="1">
              <a:lnSpc>
                <a:spcPct val="100000"/>
              </a:lnSpc>
              <a:spcBef>
                <a:spcPts val="600"/>
              </a:spcBef>
              <a:buChar char="-"/>
              <a:tabLst>
                <a:tab pos="342265" algn="l"/>
              </a:tabLst>
            </a:pPr>
            <a:r>
              <a:rPr sz="3200" spc="-5" dirty="0">
                <a:latin typeface="Arial"/>
                <a:cs typeface="Arial"/>
              </a:rPr>
              <a:t>Family history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pancreatic </a:t>
            </a:r>
            <a:r>
              <a:rPr sz="3200" dirty="0">
                <a:latin typeface="Arial"/>
                <a:cs typeface="Arial"/>
              </a:rPr>
              <a:t>cancer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pancreatitis</a:t>
            </a:r>
            <a:endParaRPr sz="3200">
              <a:latin typeface="Arial"/>
              <a:cs typeface="Arial"/>
            </a:endParaRPr>
          </a:p>
          <a:p>
            <a:pPr marL="94615" lvl="1">
              <a:lnSpc>
                <a:spcPct val="100000"/>
              </a:lnSpc>
              <a:spcBef>
                <a:spcPts val="605"/>
              </a:spcBef>
              <a:buChar char="-"/>
              <a:tabLst>
                <a:tab pos="342265" algn="l"/>
              </a:tabLst>
            </a:pPr>
            <a:r>
              <a:rPr sz="3200" dirty="0">
                <a:latin typeface="Arial"/>
                <a:cs typeface="Arial"/>
              </a:rPr>
              <a:t>Certain </a:t>
            </a:r>
            <a:r>
              <a:rPr sz="3200" spc="-5" dirty="0">
                <a:latin typeface="Arial"/>
                <a:cs typeface="Arial"/>
              </a:rPr>
              <a:t>hereditary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conditions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003" y="597408"/>
            <a:ext cx="330403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749554"/>
            <a:ext cx="26022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Symptoms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8900" y="2843911"/>
            <a:ext cx="715390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8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Most </a:t>
            </a:r>
            <a:r>
              <a:rPr sz="2800" dirty="0">
                <a:latin typeface="Arial"/>
                <a:cs typeface="Arial"/>
              </a:rPr>
              <a:t>patients present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pain (in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back)  </a:t>
            </a:r>
            <a:r>
              <a:rPr sz="2800" spc="-5" dirty="0">
                <a:latin typeface="Arial"/>
                <a:cs typeface="Arial"/>
              </a:rPr>
              <a:t>weight loss or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jaundice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Tumors </a:t>
            </a:r>
            <a:r>
              <a:rPr sz="2800" spc="-5" dirty="0">
                <a:latin typeface="Arial"/>
                <a:cs typeface="Arial"/>
              </a:rPr>
              <a:t>in the head of the pancreas are more  likely to </a:t>
            </a:r>
            <a:r>
              <a:rPr sz="2800" dirty="0">
                <a:latin typeface="Arial"/>
                <a:cs typeface="Arial"/>
              </a:rPr>
              <a:t>have jaundice,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64706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Those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arose in the body or tail, more  likely </a:t>
            </a:r>
            <a:r>
              <a:rPr sz="2800" dirty="0">
                <a:latin typeface="Arial"/>
                <a:cs typeface="Arial"/>
              </a:rPr>
              <a:t>pain </a:t>
            </a:r>
            <a:r>
              <a:rPr sz="2800" spc="-5" dirty="0">
                <a:latin typeface="Arial"/>
                <a:cs typeface="Arial"/>
              </a:rPr>
              <a:t>and weight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loss.</a:t>
            </a:r>
          </a:p>
        </p:txBody>
      </p:sp>
      <p:sp>
        <p:nvSpPr>
          <p:cNvPr id="5" name="object 5"/>
          <p:cNvSpPr/>
          <p:nvPr/>
        </p:nvSpPr>
        <p:spPr>
          <a:xfrm>
            <a:off x="4838700" y="76200"/>
            <a:ext cx="4305299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4" y="885444"/>
            <a:ext cx="61821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1628" y="2313559"/>
            <a:ext cx="2069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Common </a:t>
            </a:r>
            <a:r>
              <a:rPr sz="1800" b="1" dirty="0">
                <a:latin typeface="Arial"/>
                <a:cs typeface="Arial"/>
              </a:rPr>
              <a:t>Bile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961" y="4036186"/>
            <a:ext cx="1143635" cy="134620"/>
          </a:xfrm>
          <a:custGeom>
            <a:avLst/>
            <a:gdLst/>
            <a:ahLst/>
            <a:cxnLst/>
            <a:rect l="l" t="t" r="r" b="b"/>
            <a:pathLst>
              <a:path w="1143635" h="134620">
                <a:moveTo>
                  <a:pt x="1085723" y="67183"/>
                </a:moveTo>
                <a:lnTo>
                  <a:pt x="1020190" y="105410"/>
                </a:lnTo>
                <a:lnTo>
                  <a:pt x="1013205" y="109346"/>
                </a:lnTo>
                <a:lnTo>
                  <a:pt x="1010920" y="118237"/>
                </a:lnTo>
                <a:lnTo>
                  <a:pt x="1014984" y="125094"/>
                </a:lnTo>
                <a:lnTo>
                  <a:pt x="1019048" y="132080"/>
                </a:lnTo>
                <a:lnTo>
                  <a:pt x="1027811" y="134365"/>
                </a:lnTo>
                <a:lnTo>
                  <a:pt x="1118276" y="81661"/>
                </a:lnTo>
                <a:lnTo>
                  <a:pt x="1114298" y="81661"/>
                </a:lnTo>
                <a:lnTo>
                  <a:pt x="1114298" y="79629"/>
                </a:lnTo>
                <a:lnTo>
                  <a:pt x="1107059" y="79629"/>
                </a:lnTo>
                <a:lnTo>
                  <a:pt x="1085723" y="67183"/>
                </a:lnTo>
                <a:close/>
              </a:path>
              <a:path w="1143635" h="134620">
                <a:moveTo>
                  <a:pt x="1060903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1060903" y="81661"/>
                </a:lnTo>
                <a:lnTo>
                  <a:pt x="1085723" y="67183"/>
                </a:lnTo>
                <a:lnTo>
                  <a:pt x="1060903" y="52705"/>
                </a:lnTo>
                <a:close/>
              </a:path>
              <a:path w="1143635" h="134620">
                <a:moveTo>
                  <a:pt x="1118278" y="52705"/>
                </a:moveTo>
                <a:lnTo>
                  <a:pt x="1114298" y="52705"/>
                </a:lnTo>
                <a:lnTo>
                  <a:pt x="1114298" y="81661"/>
                </a:lnTo>
                <a:lnTo>
                  <a:pt x="1118276" y="81661"/>
                </a:lnTo>
                <a:lnTo>
                  <a:pt x="1143126" y="67183"/>
                </a:lnTo>
                <a:lnTo>
                  <a:pt x="1118278" y="52705"/>
                </a:lnTo>
                <a:close/>
              </a:path>
              <a:path w="1143635" h="134620">
                <a:moveTo>
                  <a:pt x="1107059" y="54737"/>
                </a:moveTo>
                <a:lnTo>
                  <a:pt x="1085723" y="67183"/>
                </a:lnTo>
                <a:lnTo>
                  <a:pt x="1107059" y="79629"/>
                </a:lnTo>
                <a:lnTo>
                  <a:pt x="1107059" y="54737"/>
                </a:lnTo>
                <a:close/>
              </a:path>
              <a:path w="1143635" h="134620">
                <a:moveTo>
                  <a:pt x="1114298" y="54737"/>
                </a:moveTo>
                <a:lnTo>
                  <a:pt x="1107059" y="54737"/>
                </a:lnTo>
                <a:lnTo>
                  <a:pt x="1107059" y="79629"/>
                </a:lnTo>
                <a:lnTo>
                  <a:pt x="1114298" y="79629"/>
                </a:lnTo>
                <a:lnTo>
                  <a:pt x="1114298" y="54737"/>
                </a:lnTo>
                <a:close/>
              </a:path>
              <a:path w="1143635" h="134620">
                <a:moveTo>
                  <a:pt x="1027811" y="0"/>
                </a:moveTo>
                <a:lnTo>
                  <a:pt x="1019048" y="2286"/>
                </a:lnTo>
                <a:lnTo>
                  <a:pt x="1014984" y="9270"/>
                </a:lnTo>
                <a:lnTo>
                  <a:pt x="1010920" y="16129"/>
                </a:lnTo>
                <a:lnTo>
                  <a:pt x="1013205" y="25018"/>
                </a:lnTo>
                <a:lnTo>
                  <a:pt x="1020190" y="28956"/>
                </a:lnTo>
                <a:lnTo>
                  <a:pt x="1085723" y="67183"/>
                </a:lnTo>
                <a:lnTo>
                  <a:pt x="1107059" y="54737"/>
                </a:lnTo>
                <a:lnTo>
                  <a:pt x="1114298" y="54737"/>
                </a:lnTo>
                <a:lnTo>
                  <a:pt x="1114298" y="52705"/>
                </a:lnTo>
                <a:lnTo>
                  <a:pt x="1118278" y="52705"/>
                </a:lnTo>
                <a:lnTo>
                  <a:pt x="1027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80809" y="3947921"/>
            <a:ext cx="2361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Body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0636" y="1779473"/>
            <a:ext cx="2165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Tail </a:t>
            </a:r>
            <a:r>
              <a:rPr sz="1800" b="1" dirty="0">
                <a:latin typeface="Arial"/>
                <a:cs typeface="Arial"/>
              </a:rPr>
              <a:t>of the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922" y="3840988"/>
            <a:ext cx="235204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335">
              <a:lnSpc>
                <a:spcPct val="1384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Common </a:t>
            </a:r>
            <a:r>
              <a:rPr sz="1800" b="1" dirty="0">
                <a:latin typeface="Arial"/>
                <a:cs typeface="Arial"/>
              </a:rPr>
              <a:t>Bile </a:t>
            </a:r>
            <a:r>
              <a:rPr sz="1800" b="1" spc="-5" dirty="0">
                <a:latin typeface="Arial"/>
                <a:cs typeface="Arial"/>
              </a:rPr>
              <a:t>Duct  Head </a:t>
            </a:r>
            <a:r>
              <a:rPr sz="1800" b="1" dirty="0">
                <a:latin typeface="Arial"/>
                <a:cs typeface="Arial"/>
              </a:rPr>
              <a:t>of the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6605" y="4078859"/>
            <a:ext cx="1446530" cy="419100"/>
          </a:xfrm>
          <a:custGeom>
            <a:avLst/>
            <a:gdLst/>
            <a:ahLst/>
            <a:cxnLst/>
            <a:rect l="l" t="t" r="r" b="b"/>
            <a:pathLst>
              <a:path w="1446529" h="419100">
                <a:moveTo>
                  <a:pt x="1362622" y="42966"/>
                </a:moveTo>
                <a:lnTo>
                  <a:pt x="0" y="390779"/>
                </a:lnTo>
                <a:lnTo>
                  <a:pt x="7112" y="418846"/>
                </a:lnTo>
                <a:lnTo>
                  <a:pt x="1369791" y="71050"/>
                </a:lnTo>
                <a:lnTo>
                  <a:pt x="1390308" y="50860"/>
                </a:lnTo>
                <a:lnTo>
                  <a:pt x="1362622" y="42966"/>
                </a:lnTo>
                <a:close/>
              </a:path>
              <a:path w="1446529" h="419100">
                <a:moveTo>
                  <a:pt x="1421535" y="29718"/>
                </a:moveTo>
                <a:lnTo>
                  <a:pt x="1414526" y="29718"/>
                </a:lnTo>
                <a:lnTo>
                  <a:pt x="1421765" y="57785"/>
                </a:lnTo>
                <a:lnTo>
                  <a:pt x="1369791" y="71050"/>
                </a:lnTo>
                <a:lnTo>
                  <a:pt x="1336294" y="104013"/>
                </a:lnTo>
                <a:lnTo>
                  <a:pt x="1330579" y="109728"/>
                </a:lnTo>
                <a:lnTo>
                  <a:pt x="1330579" y="118872"/>
                </a:lnTo>
                <a:lnTo>
                  <a:pt x="1336294" y="124714"/>
                </a:lnTo>
                <a:lnTo>
                  <a:pt x="1341755" y="130175"/>
                </a:lnTo>
                <a:lnTo>
                  <a:pt x="1351026" y="130302"/>
                </a:lnTo>
                <a:lnTo>
                  <a:pt x="1356614" y="124714"/>
                </a:lnTo>
                <a:lnTo>
                  <a:pt x="1446021" y="36703"/>
                </a:lnTo>
                <a:lnTo>
                  <a:pt x="1421535" y="29718"/>
                </a:lnTo>
                <a:close/>
              </a:path>
              <a:path w="1446529" h="419100">
                <a:moveTo>
                  <a:pt x="1390308" y="50860"/>
                </a:moveTo>
                <a:lnTo>
                  <a:pt x="1369791" y="71050"/>
                </a:lnTo>
                <a:lnTo>
                  <a:pt x="1421765" y="57785"/>
                </a:lnTo>
                <a:lnTo>
                  <a:pt x="1414145" y="57658"/>
                </a:lnTo>
                <a:lnTo>
                  <a:pt x="1390308" y="50860"/>
                </a:lnTo>
                <a:close/>
              </a:path>
              <a:path w="1446529" h="419100">
                <a:moveTo>
                  <a:pt x="1407921" y="33528"/>
                </a:moveTo>
                <a:lnTo>
                  <a:pt x="1390308" y="50860"/>
                </a:lnTo>
                <a:lnTo>
                  <a:pt x="1414145" y="57658"/>
                </a:lnTo>
                <a:lnTo>
                  <a:pt x="1407921" y="33528"/>
                </a:lnTo>
                <a:close/>
              </a:path>
              <a:path w="1446529" h="419100">
                <a:moveTo>
                  <a:pt x="1415508" y="33528"/>
                </a:moveTo>
                <a:lnTo>
                  <a:pt x="1407921" y="33528"/>
                </a:lnTo>
                <a:lnTo>
                  <a:pt x="1414145" y="57658"/>
                </a:lnTo>
                <a:lnTo>
                  <a:pt x="1421732" y="57658"/>
                </a:lnTo>
                <a:lnTo>
                  <a:pt x="1415508" y="33528"/>
                </a:lnTo>
                <a:close/>
              </a:path>
              <a:path w="1446529" h="419100">
                <a:moveTo>
                  <a:pt x="1414526" y="29718"/>
                </a:moveTo>
                <a:lnTo>
                  <a:pt x="1362622" y="42966"/>
                </a:lnTo>
                <a:lnTo>
                  <a:pt x="1390308" y="50860"/>
                </a:lnTo>
                <a:lnTo>
                  <a:pt x="1407921" y="33528"/>
                </a:lnTo>
                <a:lnTo>
                  <a:pt x="1415508" y="33528"/>
                </a:lnTo>
                <a:lnTo>
                  <a:pt x="1414526" y="29718"/>
                </a:lnTo>
                <a:close/>
              </a:path>
              <a:path w="1446529" h="419100">
                <a:moveTo>
                  <a:pt x="1317752" y="0"/>
                </a:moveTo>
                <a:lnTo>
                  <a:pt x="1309751" y="4572"/>
                </a:lnTo>
                <a:lnTo>
                  <a:pt x="1307465" y="12192"/>
                </a:lnTo>
                <a:lnTo>
                  <a:pt x="1305306" y="19939"/>
                </a:lnTo>
                <a:lnTo>
                  <a:pt x="1309751" y="27940"/>
                </a:lnTo>
                <a:lnTo>
                  <a:pt x="1362622" y="42966"/>
                </a:lnTo>
                <a:lnTo>
                  <a:pt x="1414526" y="29718"/>
                </a:lnTo>
                <a:lnTo>
                  <a:pt x="1421535" y="29718"/>
                </a:lnTo>
                <a:lnTo>
                  <a:pt x="1325371" y="2286"/>
                </a:lnTo>
                <a:lnTo>
                  <a:pt x="1317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1951" y="2135885"/>
            <a:ext cx="134620" cy="520700"/>
          </a:xfrm>
          <a:custGeom>
            <a:avLst/>
            <a:gdLst/>
            <a:ahLst/>
            <a:cxnLst/>
            <a:rect l="l" t="t" r="r" b="b"/>
            <a:pathLst>
              <a:path w="134620" h="520700">
                <a:moveTo>
                  <a:pt x="16128" y="388112"/>
                </a:moveTo>
                <a:lnTo>
                  <a:pt x="9271" y="392175"/>
                </a:lnTo>
                <a:lnTo>
                  <a:pt x="2285" y="396113"/>
                </a:lnTo>
                <a:lnTo>
                  <a:pt x="0" y="405002"/>
                </a:lnTo>
                <a:lnTo>
                  <a:pt x="67182" y="520191"/>
                </a:lnTo>
                <a:lnTo>
                  <a:pt x="83925" y="491489"/>
                </a:lnTo>
                <a:lnTo>
                  <a:pt x="52704" y="491489"/>
                </a:lnTo>
                <a:lnTo>
                  <a:pt x="52704" y="438095"/>
                </a:lnTo>
                <a:lnTo>
                  <a:pt x="28955" y="397383"/>
                </a:lnTo>
                <a:lnTo>
                  <a:pt x="25019" y="390398"/>
                </a:lnTo>
                <a:lnTo>
                  <a:pt x="16128" y="388112"/>
                </a:lnTo>
                <a:close/>
              </a:path>
              <a:path w="134620" h="520700">
                <a:moveTo>
                  <a:pt x="52704" y="438095"/>
                </a:moveTo>
                <a:lnTo>
                  <a:pt x="52704" y="491489"/>
                </a:lnTo>
                <a:lnTo>
                  <a:pt x="81660" y="491489"/>
                </a:lnTo>
                <a:lnTo>
                  <a:pt x="81660" y="484250"/>
                </a:lnTo>
                <a:lnTo>
                  <a:pt x="54737" y="484250"/>
                </a:lnTo>
                <a:lnTo>
                  <a:pt x="67182" y="462915"/>
                </a:lnTo>
                <a:lnTo>
                  <a:pt x="52704" y="438095"/>
                </a:lnTo>
                <a:close/>
              </a:path>
              <a:path w="134620" h="520700">
                <a:moveTo>
                  <a:pt x="118237" y="388112"/>
                </a:moveTo>
                <a:lnTo>
                  <a:pt x="109347" y="390398"/>
                </a:lnTo>
                <a:lnTo>
                  <a:pt x="105409" y="397383"/>
                </a:lnTo>
                <a:lnTo>
                  <a:pt x="81660" y="438095"/>
                </a:lnTo>
                <a:lnTo>
                  <a:pt x="81660" y="491489"/>
                </a:lnTo>
                <a:lnTo>
                  <a:pt x="83925" y="491489"/>
                </a:lnTo>
                <a:lnTo>
                  <a:pt x="134366" y="405002"/>
                </a:lnTo>
                <a:lnTo>
                  <a:pt x="132079" y="396113"/>
                </a:lnTo>
                <a:lnTo>
                  <a:pt x="125095" y="392175"/>
                </a:lnTo>
                <a:lnTo>
                  <a:pt x="118237" y="388112"/>
                </a:lnTo>
                <a:close/>
              </a:path>
              <a:path w="134620" h="520700">
                <a:moveTo>
                  <a:pt x="67182" y="462915"/>
                </a:moveTo>
                <a:lnTo>
                  <a:pt x="54737" y="484250"/>
                </a:lnTo>
                <a:lnTo>
                  <a:pt x="79628" y="484250"/>
                </a:lnTo>
                <a:lnTo>
                  <a:pt x="67182" y="462915"/>
                </a:lnTo>
                <a:close/>
              </a:path>
              <a:path w="134620" h="520700">
                <a:moveTo>
                  <a:pt x="81660" y="438095"/>
                </a:moveTo>
                <a:lnTo>
                  <a:pt x="67182" y="462915"/>
                </a:lnTo>
                <a:lnTo>
                  <a:pt x="79628" y="484250"/>
                </a:lnTo>
                <a:lnTo>
                  <a:pt x="81660" y="484250"/>
                </a:lnTo>
                <a:lnTo>
                  <a:pt x="81660" y="438095"/>
                </a:lnTo>
                <a:close/>
              </a:path>
              <a:path w="134620" h="520700">
                <a:moveTo>
                  <a:pt x="81660" y="0"/>
                </a:moveTo>
                <a:lnTo>
                  <a:pt x="52704" y="0"/>
                </a:lnTo>
                <a:lnTo>
                  <a:pt x="52704" y="438095"/>
                </a:lnTo>
                <a:lnTo>
                  <a:pt x="67182" y="462915"/>
                </a:lnTo>
                <a:lnTo>
                  <a:pt x="81660" y="438095"/>
                </a:lnTo>
                <a:lnTo>
                  <a:pt x="81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034" y="3893439"/>
            <a:ext cx="538480" cy="225425"/>
          </a:xfrm>
          <a:custGeom>
            <a:avLst/>
            <a:gdLst/>
            <a:ahLst/>
            <a:cxnLst/>
            <a:rect l="l" t="t" r="r" b="b"/>
            <a:pathLst>
              <a:path w="538479" h="225425">
                <a:moveTo>
                  <a:pt x="82459" y="38951"/>
                </a:moveTo>
                <a:lnTo>
                  <a:pt x="54328" y="44416"/>
                </a:lnTo>
                <a:lnTo>
                  <a:pt x="72955" y="66268"/>
                </a:lnTo>
                <a:lnTo>
                  <a:pt x="528701" y="225425"/>
                </a:lnTo>
                <a:lnTo>
                  <a:pt x="538352" y="198119"/>
                </a:lnTo>
                <a:lnTo>
                  <a:pt x="82459" y="38951"/>
                </a:lnTo>
                <a:close/>
              </a:path>
              <a:path w="538479" h="225425">
                <a:moveTo>
                  <a:pt x="130937" y="0"/>
                </a:moveTo>
                <a:lnTo>
                  <a:pt x="0" y="25527"/>
                </a:lnTo>
                <a:lnTo>
                  <a:pt x="81534" y="120904"/>
                </a:lnTo>
                <a:lnTo>
                  <a:pt x="86740" y="126873"/>
                </a:lnTo>
                <a:lnTo>
                  <a:pt x="95885" y="127635"/>
                </a:lnTo>
                <a:lnTo>
                  <a:pt x="101853" y="122428"/>
                </a:lnTo>
                <a:lnTo>
                  <a:pt x="107950" y="117221"/>
                </a:lnTo>
                <a:lnTo>
                  <a:pt x="108712" y="108077"/>
                </a:lnTo>
                <a:lnTo>
                  <a:pt x="103504" y="102108"/>
                </a:lnTo>
                <a:lnTo>
                  <a:pt x="72955" y="66268"/>
                </a:lnTo>
                <a:lnTo>
                  <a:pt x="22478" y="48641"/>
                </a:lnTo>
                <a:lnTo>
                  <a:pt x="32003" y="21336"/>
                </a:lnTo>
                <a:lnTo>
                  <a:pt x="141266" y="21336"/>
                </a:lnTo>
                <a:lnTo>
                  <a:pt x="141604" y="20828"/>
                </a:lnTo>
                <a:lnTo>
                  <a:pt x="138556" y="5206"/>
                </a:lnTo>
                <a:lnTo>
                  <a:pt x="130937" y="0"/>
                </a:lnTo>
                <a:close/>
              </a:path>
              <a:path w="538479" h="225425">
                <a:moveTo>
                  <a:pt x="32003" y="21336"/>
                </a:moveTo>
                <a:lnTo>
                  <a:pt x="22478" y="48641"/>
                </a:lnTo>
                <a:lnTo>
                  <a:pt x="72955" y="66268"/>
                </a:lnTo>
                <a:lnTo>
                  <a:pt x="58362" y="49149"/>
                </a:lnTo>
                <a:lnTo>
                  <a:pt x="29972" y="49149"/>
                </a:lnTo>
                <a:lnTo>
                  <a:pt x="38226" y="25527"/>
                </a:lnTo>
                <a:lnTo>
                  <a:pt x="44007" y="25527"/>
                </a:lnTo>
                <a:lnTo>
                  <a:pt x="32003" y="21336"/>
                </a:lnTo>
                <a:close/>
              </a:path>
              <a:path w="538479" h="225425">
                <a:moveTo>
                  <a:pt x="38226" y="25527"/>
                </a:moveTo>
                <a:lnTo>
                  <a:pt x="29972" y="49149"/>
                </a:lnTo>
                <a:lnTo>
                  <a:pt x="54328" y="44416"/>
                </a:lnTo>
                <a:lnTo>
                  <a:pt x="38226" y="25527"/>
                </a:lnTo>
                <a:close/>
              </a:path>
              <a:path w="538479" h="225425">
                <a:moveTo>
                  <a:pt x="54328" y="44416"/>
                </a:moveTo>
                <a:lnTo>
                  <a:pt x="29972" y="49149"/>
                </a:lnTo>
                <a:lnTo>
                  <a:pt x="58362" y="49149"/>
                </a:lnTo>
                <a:lnTo>
                  <a:pt x="54328" y="44416"/>
                </a:lnTo>
                <a:close/>
              </a:path>
              <a:path w="538479" h="225425">
                <a:moveTo>
                  <a:pt x="44007" y="25527"/>
                </a:moveTo>
                <a:lnTo>
                  <a:pt x="38226" y="25527"/>
                </a:lnTo>
                <a:lnTo>
                  <a:pt x="54328" y="44416"/>
                </a:lnTo>
                <a:lnTo>
                  <a:pt x="82459" y="38951"/>
                </a:lnTo>
                <a:lnTo>
                  <a:pt x="44007" y="25527"/>
                </a:lnTo>
                <a:close/>
              </a:path>
              <a:path w="538479" h="225425">
                <a:moveTo>
                  <a:pt x="141266" y="21336"/>
                </a:moveTo>
                <a:lnTo>
                  <a:pt x="32003" y="21336"/>
                </a:lnTo>
                <a:lnTo>
                  <a:pt x="82459" y="38951"/>
                </a:lnTo>
                <a:lnTo>
                  <a:pt x="136525" y="28448"/>
                </a:lnTo>
                <a:lnTo>
                  <a:pt x="141266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1014" y="3810761"/>
            <a:ext cx="1198245" cy="1066800"/>
          </a:xfrm>
          <a:custGeom>
            <a:avLst/>
            <a:gdLst/>
            <a:ahLst/>
            <a:cxnLst/>
            <a:rect l="l" t="t" r="r" b="b"/>
            <a:pathLst>
              <a:path w="1198245" h="1066800">
                <a:moveTo>
                  <a:pt x="598932" y="0"/>
                </a:moveTo>
                <a:lnTo>
                  <a:pt x="547246" y="1957"/>
                </a:lnTo>
                <a:lnTo>
                  <a:pt x="496782" y="7723"/>
                </a:lnTo>
                <a:lnTo>
                  <a:pt x="447721" y="17137"/>
                </a:lnTo>
                <a:lnTo>
                  <a:pt x="400241" y="30040"/>
                </a:lnTo>
                <a:lnTo>
                  <a:pt x="354523" y="46271"/>
                </a:lnTo>
                <a:lnTo>
                  <a:pt x="310745" y="65670"/>
                </a:lnTo>
                <a:lnTo>
                  <a:pt x="269088" y="88078"/>
                </a:lnTo>
                <a:lnTo>
                  <a:pt x="229732" y="113334"/>
                </a:lnTo>
                <a:lnTo>
                  <a:pt x="192855" y="141279"/>
                </a:lnTo>
                <a:lnTo>
                  <a:pt x="158637" y="171752"/>
                </a:lnTo>
                <a:lnTo>
                  <a:pt x="127259" y="204594"/>
                </a:lnTo>
                <a:lnTo>
                  <a:pt x="98900" y="239645"/>
                </a:lnTo>
                <a:lnTo>
                  <a:pt x="73739" y="276744"/>
                </a:lnTo>
                <a:lnTo>
                  <a:pt x="51956" y="315731"/>
                </a:lnTo>
                <a:lnTo>
                  <a:pt x="33731" y="356448"/>
                </a:lnTo>
                <a:lnTo>
                  <a:pt x="19243" y="398732"/>
                </a:lnTo>
                <a:lnTo>
                  <a:pt x="8672" y="442426"/>
                </a:lnTo>
                <a:lnTo>
                  <a:pt x="2198" y="487368"/>
                </a:lnTo>
                <a:lnTo>
                  <a:pt x="0" y="533400"/>
                </a:lnTo>
                <a:lnTo>
                  <a:pt x="2198" y="579431"/>
                </a:lnTo>
                <a:lnTo>
                  <a:pt x="8672" y="624373"/>
                </a:lnTo>
                <a:lnTo>
                  <a:pt x="19243" y="668067"/>
                </a:lnTo>
                <a:lnTo>
                  <a:pt x="33731" y="710351"/>
                </a:lnTo>
                <a:lnTo>
                  <a:pt x="51956" y="751068"/>
                </a:lnTo>
                <a:lnTo>
                  <a:pt x="73739" y="790055"/>
                </a:lnTo>
                <a:lnTo>
                  <a:pt x="98900" y="827154"/>
                </a:lnTo>
                <a:lnTo>
                  <a:pt x="127259" y="862205"/>
                </a:lnTo>
                <a:lnTo>
                  <a:pt x="158637" y="895047"/>
                </a:lnTo>
                <a:lnTo>
                  <a:pt x="192855" y="925520"/>
                </a:lnTo>
                <a:lnTo>
                  <a:pt x="229732" y="953465"/>
                </a:lnTo>
                <a:lnTo>
                  <a:pt x="269088" y="978721"/>
                </a:lnTo>
                <a:lnTo>
                  <a:pt x="310745" y="1001129"/>
                </a:lnTo>
                <a:lnTo>
                  <a:pt x="354523" y="1020528"/>
                </a:lnTo>
                <a:lnTo>
                  <a:pt x="400241" y="1036759"/>
                </a:lnTo>
                <a:lnTo>
                  <a:pt x="447721" y="1049662"/>
                </a:lnTo>
                <a:lnTo>
                  <a:pt x="496782" y="1059076"/>
                </a:lnTo>
                <a:lnTo>
                  <a:pt x="547246" y="1064842"/>
                </a:lnTo>
                <a:lnTo>
                  <a:pt x="598932" y="1066800"/>
                </a:lnTo>
                <a:lnTo>
                  <a:pt x="650617" y="1064842"/>
                </a:lnTo>
                <a:lnTo>
                  <a:pt x="701081" y="1059076"/>
                </a:lnTo>
                <a:lnTo>
                  <a:pt x="750142" y="1049662"/>
                </a:lnTo>
                <a:lnTo>
                  <a:pt x="797622" y="1036759"/>
                </a:lnTo>
                <a:lnTo>
                  <a:pt x="843340" y="1020528"/>
                </a:lnTo>
                <a:lnTo>
                  <a:pt x="887118" y="1001129"/>
                </a:lnTo>
                <a:lnTo>
                  <a:pt x="928775" y="978721"/>
                </a:lnTo>
                <a:lnTo>
                  <a:pt x="968131" y="953465"/>
                </a:lnTo>
                <a:lnTo>
                  <a:pt x="1005008" y="925520"/>
                </a:lnTo>
                <a:lnTo>
                  <a:pt x="1039226" y="895047"/>
                </a:lnTo>
                <a:lnTo>
                  <a:pt x="1070604" y="862205"/>
                </a:lnTo>
                <a:lnTo>
                  <a:pt x="1098963" y="827154"/>
                </a:lnTo>
                <a:lnTo>
                  <a:pt x="1124124" y="790055"/>
                </a:lnTo>
                <a:lnTo>
                  <a:pt x="1145907" y="751068"/>
                </a:lnTo>
                <a:lnTo>
                  <a:pt x="1164132" y="710351"/>
                </a:lnTo>
                <a:lnTo>
                  <a:pt x="1178620" y="668067"/>
                </a:lnTo>
                <a:lnTo>
                  <a:pt x="1189191" y="624373"/>
                </a:lnTo>
                <a:lnTo>
                  <a:pt x="1195665" y="579431"/>
                </a:lnTo>
                <a:lnTo>
                  <a:pt x="1197864" y="533400"/>
                </a:lnTo>
                <a:lnTo>
                  <a:pt x="1195665" y="487368"/>
                </a:lnTo>
                <a:lnTo>
                  <a:pt x="1189191" y="442426"/>
                </a:lnTo>
                <a:lnTo>
                  <a:pt x="1178620" y="398732"/>
                </a:lnTo>
                <a:lnTo>
                  <a:pt x="1164132" y="356448"/>
                </a:lnTo>
                <a:lnTo>
                  <a:pt x="1145907" y="315731"/>
                </a:lnTo>
                <a:lnTo>
                  <a:pt x="1124124" y="276744"/>
                </a:lnTo>
                <a:lnTo>
                  <a:pt x="1098963" y="239645"/>
                </a:lnTo>
                <a:lnTo>
                  <a:pt x="1070604" y="204594"/>
                </a:lnTo>
                <a:lnTo>
                  <a:pt x="1039226" y="171752"/>
                </a:lnTo>
                <a:lnTo>
                  <a:pt x="1005008" y="141279"/>
                </a:lnTo>
                <a:lnTo>
                  <a:pt x="968131" y="113334"/>
                </a:lnTo>
                <a:lnTo>
                  <a:pt x="928775" y="88078"/>
                </a:lnTo>
                <a:lnTo>
                  <a:pt x="887118" y="65670"/>
                </a:lnTo>
                <a:lnTo>
                  <a:pt x="843340" y="46271"/>
                </a:lnTo>
                <a:lnTo>
                  <a:pt x="797622" y="30040"/>
                </a:lnTo>
                <a:lnTo>
                  <a:pt x="750142" y="17137"/>
                </a:lnTo>
                <a:lnTo>
                  <a:pt x="701081" y="7723"/>
                </a:lnTo>
                <a:lnTo>
                  <a:pt x="650617" y="1957"/>
                </a:lnTo>
                <a:lnTo>
                  <a:pt x="598932" y="0"/>
                </a:lnTo>
                <a:close/>
              </a:path>
            </a:pathLst>
          </a:custGeom>
          <a:solidFill>
            <a:srgbClr val="3891A7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014" y="3810761"/>
            <a:ext cx="1198245" cy="1066800"/>
          </a:xfrm>
          <a:custGeom>
            <a:avLst/>
            <a:gdLst/>
            <a:ahLst/>
            <a:cxnLst/>
            <a:rect l="l" t="t" r="r" b="b"/>
            <a:pathLst>
              <a:path w="1198245" h="1066800">
                <a:moveTo>
                  <a:pt x="0" y="533400"/>
                </a:moveTo>
                <a:lnTo>
                  <a:pt x="2198" y="487368"/>
                </a:lnTo>
                <a:lnTo>
                  <a:pt x="8672" y="442426"/>
                </a:lnTo>
                <a:lnTo>
                  <a:pt x="19243" y="398732"/>
                </a:lnTo>
                <a:lnTo>
                  <a:pt x="33731" y="356448"/>
                </a:lnTo>
                <a:lnTo>
                  <a:pt x="51956" y="315731"/>
                </a:lnTo>
                <a:lnTo>
                  <a:pt x="73739" y="276744"/>
                </a:lnTo>
                <a:lnTo>
                  <a:pt x="98900" y="239645"/>
                </a:lnTo>
                <a:lnTo>
                  <a:pt x="127259" y="204594"/>
                </a:lnTo>
                <a:lnTo>
                  <a:pt x="158637" y="171752"/>
                </a:lnTo>
                <a:lnTo>
                  <a:pt x="192855" y="141279"/>
                </a:lnTo>
                <a:lnTo>
                  <a:pt x="229732" y="113334"/>
                </a:lnTo>
                <a:lnTo>
                  <a:pt x="269088" y="88078"/>
                </a:lnTo>
                <a:lnTo>
                  <a:pt x="310745" y="65670"/>
                </a:lnTo>
                <a:lnTo>
                  <a:pt x="354523" y="46271"/>
                </a:lnTo>
                <a:lnTo>
                  <a:pt x="400241" y="30040"/>
                </a:lnTo>
                <a:lnTo>
                  <a:pt x="447721" y="17137"/>
                </a:lnTo>
                <a:lnTo>
                  <a:pt x="496782" y="7723"/>
                </a:lnTo>
                <a:lnTo>
                  <a:pt x="547246" y="1957"/>
                </a:lnTo>
                <a:lnTo>
                  <a:pt x="598932" y="0"/>
                </a:lnTo>
                <a:lnTo>
                  <a:pt x="650617" y="1957"/>
                </a:lnTo>
                <a:lnTo>
                  <a:pt x="701081" y="7723"/>
                </a:lnTo>
                <a:lnTo>
                  <a:pt x="750142" y="17137"/>
                </a:lnTo>
                <a:lnTo>
                  <a:pt x="797622" y="30040"/>
                </a:lnTo>
                <a:lnTo>
                  <a:pt x="843340" y="46271"/>
                </a:lnTo>
                <a:lnTo>
                  <a:pt x="887118" y="65670"/>
                </a:lnTo>
                <a:lnTo>
                  <a:pt x="928775" y="88078"/>
                </a:lnTo>
                <a:lnTo>
                  <a:pt x="968131" y="113334"/>
                </a:lnTo>
                <a:lnTo>
                  <a:pt x="1005008" y="141279"/>
                </a:lnTo>
                <a:lnTo>
                  <a:pt x="1039226" y="171752"/>
                </a:lnTo>
                <a:lnTo>
                  <a:pt x="1070604" y="204594"/>
                </a:lnTo>
                <a:lnTo>
                  <a:pt x="1098963" y="239645"/>
                </a:lnTo>
                <a:lnTo>
                  <a:pt x="1124124" y="276744"/>
                </a:lnTo>
                <a:lnTo>
                  <a:pt x="1145907" y="315731"/>
                </a:lnTo>
                <a:lnTo>
                  <a:pt x="1164132" y="356448"/>
                </a:lnTo>
                <a:lnTo>
                  <a:pt x="1178620" y="398732"/>
                </a:lnTo>
                <a:lnTo>
                  <a:pt x="1189191" y="442426"/>
                </a:lnTo>
                <a:lnTo>
                  <a:pt x="1195665" y="487368"/>
                </a:lnTo>
                <a:lnTo>
                  <a:pt x="1197864" y="533400"/>
                </a:lnTo>
                <a:lnTo>
                  <a:pt x="1195665" y="579431"/>
                </a:lnTo>
                <a:lnTo>
                  <a:pt x="1189191" y="624373"/>
                </a:lnTo>
                <a:lnTo>
                  <a:pt x="1178620" y="668067"/>
                </a:lnTo>
                <a:lnTo>
                  <a:pt x="1164132" y="710351"/>
                </a:lnTo>
                <a:lnTo>
                  <a:pt x="1145907" y="751068"/>
                </a:lnTo>
                <a:lnTo>
                  <a:pt x="1124124" y="790055"/>
                </a:lnTo>
                <a:lnTo>
                  <a:pt x="1098963" y="827154"/>
                </a:lnTo>
                <a:lnTo>
                  <a:pt x="1070604" y="862205"/>
                </a:lnTo>
                <a:lnTo>
                  <a:pt x="1039226" y="895047"/>
                </a:lnTo>
                <a:lnTo>
                  <a:pt x="1005008" y="925520"/>
                </a:lnTo>
                <a:lnTo>
                  <a:pt x="968131" y="953465"/>
                </a:lnTo>
                <a:lnTo>
                  <a:pt x="928775" y="978721"/>
                </a:lnTo>
                <a:lnTo>
                  <a:pt x="887118" y="1001129"/>
                </a:lnTo>
                <a:lnTo>
                  <a:pt x="843340" y="1020528"/>
                </a:lnTo>
                <a:lnTo>
                  <a:pt x="797622" y="1036759"/>
                </a:lnTo>
                <a:lnTo>
                  <a:pt x="750142" y="1049662"/>
                </a:lnTo>
                <a:lnTo>
                  <a:pt x="701081" y="1059076"/>
                </a:lnTo>
                <a:lnTo>
                  <a:pt x="650617" y="1064842"/>
                </a:lnTo>
                <a:lnTo>
                  <a:pt x="598932" y="1066800"/>
                </a:lnTo>
                <a:lnTo>
                  <a:pt x="547246" y="1064842"/>
                </a:lnTo>
                <a:lnTo>
                  <a:pt x="496782" y="1059076"/>
                </a:lnTo>
                <a:lnTo>
                  <a:pt x="447721" y="1049662"/>
                </a:lnTo>
                <a:lnTo>
                  <a:pt x="400241" y="1036759"/>
                </a:lnTo>
                <a:lnTo>
                  <a:pt x="354523" y="1020528"/>
                </a:lnTo>
                <a:lnTo>
                  <a:pt x="310745" y="1001129"/>
                </a:lnTo>
                <a:lnTo>
                  <a:pt x="269088" y="978721"/>
                </a:lnTo>
                <a:lnTo>
                  <a:pt x="229732" y="953465"/>
                </a:lnTo>
                <a:lnTo>
                  <a:pt x="192855" y="925520"/>
                </a:lnTo>
                <a:lnTo>
                  <a:pt x="158637" y="895047"/>
                </a:lnTo>
                <a:lnTo>
                  <a:pt x="127259" y="862205"/>
                </a:lnTo>
                <a:lnTo>
                  <a:pt x="98900" y="827154"/>
                </a:lnTo>
                <a:lnTo>
                  <a:pt x="73739" y="790055"/>
                </a:lnTo>
                <a:lnTo>
                  <a:pt x="51956" y="751068"/>
                </a:lnTo>
                <a:lnTo>
                  <a:pt x="33731" y="710351"/>
                </a:lnTo>
                <a:lnTo>
                  <a:pt x="19243" y="668067"/>
                </a:lnTo>
                <a:lnTo>
                  <a:pt x="8672" y="624373"/>
                </a:lnTo>
                <a:lnTo>
                  <a:pt x="2198" y="579431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600" y="2189988"/>
            <a:ext cx="2577465" cy="561340"/>
          </a:xfrm>
          <a:custGeom>
            <a:avLst/>
            <a:gdLst/>
            <a:ahLst/>
            <a:cxnLst/>
            <a:rect l="l" t="t" r="r" b="b"/>
            <a:pathLst>
              <a:path w="2577465" h="561339">
                <a:moveTo>
                  <a:pt x="0" y="280415"/>
                </a:moveTo>
                <a:lnTo>
                  <a:pt x="18033" y="233415"/>
                </a:lnTo>
                <a:lnTo>
                  <a:pt x="49186" y="203439"/>
                </a:lnTo>
                <a:lnTo>
                  <a:pt x="94627" y="174771"/>
                </a:lnTo>
                <a:lnTo>
                  <a:pt x="153486" y="147600"/>
                </a:lnTo>
                <a:lnTo>
                  <a:pt x="224892" y="122117"/>
                </a:lnTo>
                <a:lnTo>
                  <a:pt x="265029" y="110068"/>
                </a:lnTo>
                <a:lnTo>
                  <a:pt x="307976" y="98511"/>
                </a:lnTo>
                <a:lnTo>
                  <a:pt x="353624" y="87471"/>
                </a:lnTo>
                <a:lnTo>
                  <a:pt x="401866" y="76972"/>
                </a:lnTo>
                <a:lnTo>
                  <a:pt x="452591" y="67037"/>
                </a:lnTo>
                <a:lnTo>
                  <a:pt x="505691" y="57689"/>
                </a:lnTo>
                <a:lnTo>
                  <a:pt x="561058" y="48953"/>
                </a:lnTo>
                <a:lnTo>
                  <a:pt x="618582" y="40852"/>
                </a:lnTo>
                <a:lnTo>
                  <a:pt x="678154" y="33410"/>
                </a:lnTo>
                <a:lnTo>
                  <a:pt x="739667" y="26651"/>
                </a:lnTo>
                <a:lnTo>
                  <a:pt x="803010" y="20598"/>
                </a:lnTo>
                <a:lnTo>
                  <a:pt x="868076" y="15276"/>
                </a:lnTo>
                <a:lnTo>
                  <a:pt x="934755" y="10707"/>
                </a:lnTo>
                <a:lnTo>
                  <a:pt x="1002938" y="6915"/>
                </a:lnTo>
                <a:lnTo>
                  <a:pt x="1072518" y="3925"/>
                </a:lnTo>
                <a:lnTo>
                  <a:pt x="1143384" y="1760"/>
                </a:lnTo>
                <a:lnTo>
                  <a:pt x="1215428" y="444"/>
                </a:lnTo>
                <a:lnTo>
                  <a:pt x="1288541" y="0"/>
                </a:lnTo>
                <a:lnTo>
                  <a:pt x="1361655" y="444"/>
                </a:lnTo>
                <a:lnTo>
                  <a:pt x="1433699" y="1760"/>
                </a:lnTo>
                <a:lnTo>
                  <a:pt x="1504565" y="3925"/>
                </a:lnTo>
                <a:lnTo>
                  <a:pt x="1574145" y="6915"/>
                </a:lnTo>
                <a:lnTo>
                  <a:pt x="1642328" y="10707"/>
                </a:lnTo>
                <a:lnTo>
                  <a:pt x="1709007" y="15276"/>
                </a:lnTo>
                <a:lnTo>
                  <a:pt x="1774073" y="20598"/>
                </a:lnTo>
                <a:lnTo>
                  <a:pt x="1837416" y="26651"/>
                </a:lnTo>
                <a:lnTo>
                  <a:pt x="1898929" y="33410"/>
                </a:lnTo>
                <a:lnTo>
                  <a:pt x="1958501" y="40852"/>
                </a:lnTo>
                <a:lnTo>
                  <a:pt x="2016025" y="48953"/>
                </a:lnTo>
                <a:lnTo>
                  <a:pt x="2071392" y="57689"/>
                </a:lnTo>
                <a:lnTo>
                  <a:pt x="2124492" y="67037"/>
                </a:lnTo>
                <a:lnTo>
                  <a:pt x="2175217" y="76972"/>
                </a:lnTo>
                <a:lnTo>
                  <a:pt x="2223459" y="87471"/>
                </a:lnTo>
                <a:lnTo>
                  <a:pt x="2269107" y="98511"/>
                </a:lnTo>
                <a:lnTo>
                  <a:pt x="2312054" y="110068"/>
                </a:lnTo>
                <a:lnTo>
                  <a:pt x="2352191" y="122117"/>
                </a:lnTo>
                <a:lnTo>
                  <a:pt x="2389408" y="134636"/>
                </a:lnTo>
                <a:lnTo>
                  <a:pt x="2454650" y="160987"/>
                </a:lnTo>
                <a:lnTo>
                  <a:pt x="2506909" y="188929"/>
                </a:lnTo>
                <a:lnTo>
                  <a:pt x="2545314" y="218275"/>
                </a:lnTo>
                <a:lnTo>
                  <a:pt x="2568996" y="248834"/>
                </a:lnTo>
                <a:lnTo>
                  <a:pt x="2577083" y="280415"/>
                </a:lnTo>
                <a:lnTo>
                  <a:pt x="2575044" y="296322"/>
                </a:lnTo>
                <a:lnTo>
                  <a:pt x="2545314" y="342556"/>
                </a:lnTo>
                <a:lnTo>
                  <a:pt x="2506909" y="371902"/>
                </a:lnTo>
                <a:lnTo>
                  <a:pt x="2454650" y="399844"/>
                </a:lnTo>
                <a:lnTo>
                  <a:pt x="2389408" y="426195"/>
                </a:lnTo>
                <a:lnTo>
                  <a:pt x="2352191" y="438714"/>
                </a:lnTo>
                <a:lnTo>
                  <a:pt x="2312054" y="450763"/>
                </a:lnTo>
                <a:lnTo>
                  <a:pt x="2269107" y="462320"/>
                </a:lnTo>
                <a:lnTo>
                  <a:pt x="2223459" y="473360"/>
                </a:lnTo>
                <a:lnTo>
                  <a:pt x="2175217" y="483859"/>
                </a:lnTo>
                <a:lnTo>
                  <a:pt x="2124492" y="493794"/>
                </a:lnTo>
                <a:lnTo>
                  <a:pt x="2071392" y="503142"/>
                </a:lnTo>
                <a:lnTo>
                  <a:pt x="2016025" y="511878"/>
                </a:lnTo>
                <a:lnTo>
                  <a:pt x="1958501" y="519979"/>
                </a:lnTo>
                <a:lnTo>
                  <a:pt x="1898929" y="527421"/>
                </a:lnTo>
                <a:lnTo>
                  <a:pt x="1837416" y="534180"/>
                </a:lnTo>
                <a:lnTo>
                  <a:pt x="1774073" y="540233"/>
                </a:lnTo>
                <a:lnTo>
                  <a:pt x="1709007" y="545555"/>
                </a:lnTo>
                <a:lnTo>
                  <a:pt x="1642328" y="550124"/>
                </a:lnTo>
                <a:lnTo>
                  <a:pt x="1574145" y="553916"/>
                </a:lnTo>
                <a:lnTo>
                  <a:pt x="1504565" y="556906"/>
                </a:lnTo>
                <a:lnTo>
                  <a:pt x="1433699" y="559071"/>
                </a:lnTo>
                <a:lnTo>
                  <a:pt x="1361655" y="560387"/>
                </a:lnTo>
                <a:lnTo>
                  <a:pt x="1288541" y="560832"/>
                </a:lnTo>
                <a:lnTo>
                  <a:pt x="1215428" y="560387"/>
                </a:lnTo>
                <a:lnTo>
                  <a:pt x="1143384" y="559071"/>
                </a:lnTo>
                <a:lnTo>
                  <a:pt x="1072518" y="556906"/>
                </a:lnTo>
                <a:lnTo>
                  <a:pt x="1002938" y="553916"/>
                </a:lnTo>
                <a:lnTo>
                  <a:pt x="934755" y="550124"/>
                </a:lnTo>
                <a:lnTo>
                  <a:pt x="868076" y="545555"/>
                </a:lnTo>
                <a:lnTo>
                  <a:pt x="803010" y="540233"/>
                </a:lnTo>
                <a:lnTo>
                  <a:pt x="739667" y="534180"/>
                </a:lnTo>
                <a:lnTo>
                  <a:pt x="678154" y="527421"/>
                </a:lnTo>
                <a:lnTo>
                  <a:pt x="618582" y="519979"/>
                </a:lnTo>
                <a:lnTo>
                  <a:pt x="561058" y="511878"/>
                </a:lnTo>
                <a:lnTo>
                  <a:pt x="505691" y="503142"/>
                </a:lnTo>
                <a:lnTo>
                  <a:pt x="452591" y="493794"/>
                </a:lnTo>
                <a:lnTo>
                  <a:pt x="401866" y="483859"/>
                </a:lnTo>
                <a:lnTo>
                  <a:pt x="353624" y="473360"/>
                </a:lnTo>
                <a:lnTo>
                  <a:pt x="307976" y="462320"/>
                </a:lnTo>
                <a:lnTo>
                  <a:pt x="265029" y="450763"/>
                </a:lnTo>
                <a:lnTo>
                  <a:pt x="224892" y="438714"/>
                </a:lnTo>
                <a:lnTo>
                  <a:pt x="187675" y="426195"/>
                </a:lnTo>
                <a:lnTo>
                  <a:pt x="122433" y="399844"/>
                </a:lnTo>
                <a:lnTo>
                  <a:pt x="70174" y="371902"/>
                </a:lnTo>
                <a:lnTo>
                  <a:pt x="31769" y="342556"/>
                </a:lnTo>
                <a:lnTo>
                  <a:pt x="8087" y="311997"/>
                </a:lnTo>
                <a:lnTo>
                  <a:pt x="0" y="280415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2228" y="5438343"/>
            <a:ext cx="2701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Tumor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the Head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  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1872" y="4724272"/>
            <a:ext cx="1015365" cy="867410"/>
          </a:xfrm>
          <a:custGeom>
            <a:avLst/>
            <a:gdLst/>
            <a:ahLst/>
            <a:cxnLst/>
            <a:rect l="l" t="t" r="r" b="b"/>
            <a:pathLst>
              <a:path w="1015364" h="867410">
                <a:moveTo>
                  <a:pt x="115385" y="97672"/>
                </a:moveTo>
                <a:lnTo>
                  <a:pt x="140639" y="168935"/>
                </a:lnTo>
                <a:lnTo>
                  <a:pt x="966088" y="867410"/>
                </a:lnTo>
                <a:lnTo>
                  <a:pt x="1015364" y="809243"/>
                </a:lnTo>
                <a:lnTo>
                  <a:pt x="189785" y="110754"/>
                </a:lnTo>
                <a:lnTo>
                  <a:pt x="115385" y="97672"/>
                </a:lnTo>
                <a:close/>
              </a:path>
              <a:path w="1015364" h="867410">
                <a:moveTo>
                  <a:pt x="0" y="0"/>
                </a:moveTo>
                <a:lnTo>
                  <a:pt x="110236" y="311022"/>
                </a:lnTo>
                <a:lnTo>
                  <a:pt x="117977" y="323994"/>
                </a:lnTo>
                <a:lnTo>
                  <a:pt x="129682" y="332692"/>
                </a:lnTo>
                <a:lnTo>
                  <a:pt x="143793" y="336365"/>
                </a:lnTo>
                <a:lnTo>
                  <a:pt x="158750" y="334263"/>
                </a:lnTo>
                <a:lnTo>
                  <a:pt x="171775" y="326449"/>
                </a:lnTo>
                <a:lnTo>
                  <a:pt x="180466" y="314706"/>
                </a:lnTo>
                <a:lnTo>
                  <a:pt x="184110" y="300581"/>
                </a:lnTo>
                <a:lnTo>
                  <a:pt x="181990" y="285622"/>
                </a:lnTo>
                <a:lnTo>
                  <a:pt x="140639" y="168935"/>
                </a:lnTo>
                <a:lnTo>
                  <a:pt x="33147" y="77977"/>
                </a:lnTo>
                <a:lnTo>
                  <a:pt x="82296" y="19812"/>
                </a:lnTo>
                <a:lnTo>
                  <a:pt x="112664" y="19812"/>
                </a:lnTo>
                <a:lnTo>
                  <a:pt x="0" y="0"/>
                </a:lnTo>
                <a:close/>
              </a:path>
              <a:path w="1015364" h="867410">
                <a:moveTo>
                  <a:pt x="82296" y="19812"/>
                </a:moveTo>
                <a:lnTo>
                  <a:pt x="33147" y="77977"/>
                </a:lnTo>
                <a:lnTo>
                  <a:pt x="140639" y="168935"/>
                </a:lnTo>
                <a:lnTo>
                  <a:pt x="115385" y="97672"/>
                </a:lnTo>
                <a:lnTo>
                  <a:pt x="51053" y="86359"/>
                </a:lnTo>
                <a:lnTo>
                  <a:pt x="93599" y="36194"/>
                </a:lnTo>
                <a:lnTo>
                  <a:pt x="101659" y="36194"/>
                </a:lnTo>
                <a:lnTo>
                  <a:pt x="82296" y="19812"/>
                </a:lnTo>
                <a:close/>
              </a:path>
              <a:path w="1015364" h="867410">
                <a:moveTo>
                  <a:pt x="112664" y="19812"/>
                </a:moveTo>
                <a:lnTo>
                  <a:pt x="82296" y="19812"/>
                </a:lnTo>
                <a:lnTo>
                  <a:pt x="189785" y="110754"/>
                </a:lnTo>
                <a:lnTo>
                  <a:pt x="311785" y="132206"/>
                </a:lnTo>
                <a:lnTo>
                  <a:pt x="326903" y="131849"/>
                </a:lnTo>
                <a:lnTo>
                  <a:pt x="340248" y="125920"/>
                </a:lnTo>
                <a:lnTo>
                  <a:pt x="350379" y="115419"/>
                </a:lnTo>
                <a:lnTo>
                  <a:pt x="355853" y="101345"/>
                </a:lnTo>
                <a:lnTo>
                  <a:pt x="355496" y="86225"/>
                </a:lnTo>
                <a:lnTo>
                  <a:pt x="349567" y="72866"/>
                </a:lnTo>
                <a:lnTo>
                  <a:pt x="339066" y="62698"/>
                </a:lnTo>
                <a:lnTo>
                  <a:pt x="324992" y="57150"/>
                </a:lnTo>
                <a:lnTo>
                  <a:pt x="112664" y="19812"/>
                </a:lnTo>
                <a:close/>
              </a:path>
              <a:path w="1015364" h="867410">
                <a:moveTo>
                  <a:pt x="101659" y="36194"/>
                </a:moveTo>
                <a:lnTo>
                  <a:pt x="93599" y="36194"/>
                </a:lnTo>
                <a:lnTo>
                  <a:pt x="115385" y="97672"/>
                </a:lnTo>
                <a:lnTo>
                  <a:pt x="189785" y="110754"/>
                </a:lnTo>
                <a:lnTo>
                  <a:pt x="101659" y="36194"/>
                </a:lnTo>
                <a:close/>
              </a:path>
              <a:path w="1015364" h="867410">
                <a:moveTo>
                  <a:pt x="93599" y="36194"/>
                </a:moveTo>
                <a:lnTo>
                  <a:pt x="51053" y="86359"/>
                </a:lnTo>
                <a:lnTo>
                  <a:pt x="115385" y="97672"/>
                </a:lnTo>
                <a:lnTo>
                  <a:pt x="93599" y="3619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3039" y="1944115"/>
            <a:ext cx="2437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Obstruct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Bile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34182" y="2064511"/>
            <a:ext cx="1527810" cy="502284"/>
          </a:xfrm>
          <a:custGeom>
            <a:avLst/>
            <a:gdLst/>
            <a:ahLst/>
            <a:cxnLst/>
            <a:rect l="l" t="t" r="r" b="b"/>
            <a:pathLst>
              <a:path w="1527810" h="502285">
                <a:moveTo>
                  <a:pt x="1308336" y="392272"/>
                </a:moveTo>
                <a:lnTo>
                  <a:pt x="1189736" y="427609"/>
                </a:lnTo>
                <a:lnTo>
                  <a:pt x="1176369" y="434689"/>
                </a:lnTo>
                <a:lnTo>
                  <a:pt x="1167098" y="445960"/>
                </a:lnTo>
                <a:lnTo>
                  <a:pt x="1162732" y="459898"/>
                </a:lnTo>
                <a:lnTo>
                  <a:pt x="1164082" y="474979"/>
                </a:lnTo>
                <a:lnTo>
                  <a:pt x="1171233" y="488346"/>
                </a:lnTo>
                <a:lnTo>
                  <a:pt x="1182528" y="497617"/>
                </a:lnTo>
                <a:lnTo>
                  <a:pt x="1196443" y="501983"/>
                </a:lnTo>
                <a:lnTo>
                  <a:pt x="1211453" y="500634"/>
                </a:lnTo>
                <a:lnTo>
                  <a:pt x="1463328" y="425576"/>
                </a:lnTo>
                <a:lnTo>
                  <a:pt x="1445259" y="425576"/>
                </a:lnTo>
                <a:lnTo>
                  <a:pt x="1308336" y="392272"/>
                </a:lnTo>
                <a:close/>
              </a:path>
              <a:path w="1527810" h="502285">
                <a:moveTo>
                  <a:pt x="1380773" y="370689"/>
                </a:moveTo>
                <a:lnTo>
                  <a:pt x="1308336" y="392272"/>
                </a:lnTo>
                <a:lnTo>
                  <a:pt x="1445259" y="425576"/>
                </a:lnTo>
                <a:lnTo>
                  <a:pt x="1447579" y="416051"/>
                </a:lnTo>
                <a:lnTo>
                  <a:pt x="1427861" y="416051"/>
                </a:lnTo>
                <a:lnTo>
                  <a:pt x="1380773" y="370689"/>
                </a:lnTo>
                <a:close/>
              </a:path>
              <a:path w="1527810" h="502285">
                <a:moveTo>
                  <a:pt x="1262951" y="166909"/>
                </a:moveTo>
                <a:lnTo>
                  <a:pt x="1248667" y="169973"/>
                </a:lnTo>
                <a:lnTo>
                  <a:pt x="1236218" y="178562"/>
                </a:lnTo>
                <a:lnTo>
                  <a:pt x="1228090" y="191297"/>
                </a:lnTo>
                <a:lnTo>
                  <a:pt x="1225581" y="205676"/>
                </a:lnTo>
                <a:lnTo>
                  <a:pt x="1228645" y="219960"/>
                </a:lnTo>
                <a:lnTo>
                  <a:pt x="1237233" y="232410"/>
                </a:lnTo>
                <a:lnTo>
                  <a:pt x="1326302" y="318215"/>
                </a:lnTo>
                <a:lnTo>
                  <a:pt x="1463294" y="351536"/>
                </a:lnTo>
                <a:lnTo>
                  <a:pt x="1445259" y="425576"/>
                </a:lnTo>
                <a:lnTo>
                  <a:pt x="1463328" y="425576"/>
                </a:lnTo>
                <a:lnTo>
                  <a:pt x="1527683" y="406400"/>
                </a:lnTo>
                <a:lnTo>
                  <a:pt x="1290066" y="177546"/>
                </a:lnTo>
                <a:lnTo>
                  <a:pt x="1277330" y="169418"/>
                </a:lnTo>
                <a:lnTo>
                  <a:pt x="1262951" y="166909"/>
                </a:lnTo>
                <a:close/>
              </a:path>
              <a:path w="1527810" h="502285">
                <a:moveTo>
                  <a:pt x="1443355" y="352043"/>
                </a:moveTo>
                <a:lnTo>
                  <a:pt x="1380773" y="370689"/>
                </a:lnTo>
                <a:lnTo>
                  <a:pt x="1427861" y="416051"/>
                </a:lnTo>
                <a:lnTo>
                  <a:pt x="1443355" y="352043"/>
                </a:lnTo>
                <a:close/>
              </a:path>
              <a:path w="1527810" h="502285">
                <a:moveTo>
                  <a:pt x="1463170" y="352043"/>
                </a:moveTo>
                <a:lnTo>
                  <a:pt x="1443355" y="352043"/>
                </a:lnTo>
                <a:lnTo>
                  <a:pt x="1427861" y="416051"/>
                </a:lnTo>
                <a:lnTo>
                  <a:pt x="1447579" y="416051"/>
                </a:lnTo>
                <a:lnTo>
                  <a:pt x="1463170" y="352043"/>
                </a:lnTo>
                <a:close/>
              </a:path>
              <a:path w="1527810" h="502285">
                <a:moveTo>
                  <a:pt x="18034" y="0"/>
                </a:moveTo>
                <a:lnTo>
                  <a:pt x="0" y="74040"/>
                </a:lnTo>
                <a:lnTo>
                  <a:pt x="1308336" y="392272"/>
                </a:lnTo>
                <a:lnTo>
                  <a:pt x="1380773" y="370689"/>
                </a:lnTo>
                <a:lnTo>
                  <a:pt x="1326302" y="318215"/>
                </a:lnTo>
                <a:lnTo>
                  <a:pt x="18034" y="0"/>
                </a:lnTo>
                <a:close/>
              </a:path>
              <a:path w="1527810" h="502285">
                <a:moveTo>
                  <a:pt x="1326302" y="318215"/>
                </a:moveTo>
                <a:lnTo>
                  <a:pt x="1380773" y="370689"/>
                </a:lnTo>
                <a:lnTo>
                  <a:pt x="1443355" y="352043"/>
                </a:lnTo>
                <a:lnTo>
                  <a:pt x="1463170" y="352043"/>
                </a:lnTo>
                <a:lnTo>
                  <a:pt x="1463294" y="351536"/>
                </a:lnTo>
                <a:lnTo>
                  <a:pt x="1326302" y="318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175971"/>
            <a:ext cx="8601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Tumors </a:t>
            </a:r>
            <a:r>
              <a:rPr sz="2800" spc="-5" dirty="0"/>
              <a:t>in the head of the pancreas are more </a:t>
            </a:r>
            <a:r>
              <a:rPr sz="2800" dirty="0"/>
              <a:t>likely  </a:t>
            </a:r>
            <a:r>
              <a:rPr sz="2800" spc="-5" dirty="0"/>
              <a:t>to have</a:t>
            </a:r>
            <a:r>
              <a:rPr sz="2800" spc="10" dirty="0"/>
              <a:t> </a:t>
            </a:r>
            <a:r>
              <a:rPr sz="2800" spc="-5" dirty="0"/>
              <a:t>jaundice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216408" y="3785615"/>
            <a:ext cx="2577465" cy="562610"/>
          </a:xfrm>
          <a:custGeom>
            <a:avLst/>
            <a:gdLst/>
            <a:ahLst/>
            <a:cxnLst/>
            <a:rect l="l" t="t" r="r" b="b"/>
            <a:pathLst>
              <a:path w="2577465" h="562610">
                <a:moveTo>
                  <a:pt x="0" y="281177"/>
                </a:moveTo>
                <a:lnTo>
                  <a:pt x="18031" y="234027"/>
                </a:lnTo>
                <a:lnTo>
                  <a:pt x="49181" y="203961"/>
                </a:lnTo>
                <a:lnTo>
                  <a:pt x="94618" y="175209"/>
                </a:lnTo>
                <a:lnTo>
                  <a:pt x="153473" y="147963"/>
                </a:lnTo>
                <a:lnTo>
                  <a:pt x="224875" y="122411"/>
                </a:lnTo>
                <a:lnTo>
                  <a:pt x="265010" y="110330"/>
                </a:lnTo>
                <a:lnTo>
                  <a:pt x="307955" y="98743"/>
                </a:lnTo>
                <a:lnTo>
                  <a:pt x="353601" y="87675"/>
                </a:lnTo>
                <a:lnTo>
                  <a:pt x="401841" y="77149"/>
                </a:lnTo>
                <a:lnTo>
                  <a:pt x="452565" y="67190"/>
                </a:lnTo>
                <a:lnTo>
                  <a:pt x="505664" y="57819"/>
                </a:lnTo>
                <a:lnTo>
                  <a:pt x="561030" y="49063"/>
                </a:lnTo>
                <a:lnTo>
                  <a:pt x="618553" y="40943"/>
                </a:lnTo>
                <a:lnTo>
                  <a:pt x="678126" y="33484"/>
                </a:lnTo>
                <a:lnTo>
                  <a:pt x="739639" y="26709"/>
                </a:lnTo>
                <a:lnTo>
                  <a:pt x="802984" y="20643"/>
                </a:lnTo>
                <a:lnTo>
                  <a:pt x="868051" y="15308"/>
                </a:lnTo>
                <a:lnTo>
                  <a:pt x="934732" y="10729"/>
                </a:lnTo>
                <a:lnTo>
                  <a:pt x="1002919" y="6930"/>
                </a:lnTo>
                <a:lnTo>
                  <a:pt x="1072502" y="3933"/>
                </a:lnTo>
                <a:lnTo>
                  <a:pt x="1143372" y="1764"/>
                </a:lnTo>
                <a:lnTo>
                  <a:pt x="1215422" y="445"/>
                </a:lnTo>
                <a:lnTo>
                  <a:pt x="1288542" y="0"/>
                </a:lnTo>
                <a:lnTo>
                  <a:pt x="1361655" y="445"/>
                </a:lnTo>
                <a:lnTo>
                  <a:pt x="1433699" y="1764"/>
                </a:lnTo>
                <a:lnTo>
                  <a:pt x="1504565" y="3933"/>
                </a:lnTo>
                <a:lnTo>
                  <a:pt x="1574145" y="6930"/>
                </a:lnTo>
                <a:lnTo>
                  <a:pt x="1642328" y="10729"/>
                </a:lnTo>
                <a:lnTo>
                  <a:pt x="1709007" y="15308"/>
                </a:lnTo>
                <a:lnTo>
                  <a:pt x="1774073" y="20643"/>
                </a:lnTo>
                <a:lnTo>
                  <a:pt x="1837416" y="26709"/>
                </a:lnTo>
                <a:lnTo>
                  <a:pt x="1898929" y="33484"/>
                </a:lnTo>
                <a:lnTo>
                  <a:pt x="1958501" y="40943"/>
                </a:lnTo>
                <a:lnTo>
                  <a:pt x="2016025" y="49063"/>
                </a:lnTo>
                <a:lnTo>
                  <a:pt x="2071392" y="57819"/>
                </a:lnTo>
                <a:lnTo>
                  <a:pt x="2124492" y="67190"/>
                </a:lnTo>
                <a:lnTo>
                  <a:pt x="2175217" y="77149"/>
                </a:lnTo>
                <a:lnTo>
                  <a:pt x="2223459" y="87675"/>
                </a:lnTo>
                <a:lnTo>
                  <a:pt x="2269107" y="98743"/>
                </a:lnTo>
                <a:lnTo>
                  <a:pt x="2312054" y="110330"/>
                </a:lnTo>
                <a:lnTo>
                  <a:pt x="2352191" y="122411"/>
                </a:lnTo>
                <a:lnTo>
                  <a:pt x="2389408" y="134963"/>
                </a:lnTo>
                <a:lnTo>
                  <a:pt x="2454650" y="161386"/>
                </a:lnTo>
                <a:lnTo>
                  <a:pt x="2506909" y="189409"/>
                </a:lnTo>
                <a:lnTo>
                  <a:pt x="2545314" y="218841"/>
                </a:lnTo>
                <a:lnTo>
                  <a:pt x="2568996" y="249494"/>
                </a:lnTo>
                <a:lnTo>
                  <a:pt x="2577084" y="281177"/>
                </a:lnTo>
                <a:lnTo>
                  <a:pt x="2575044" y="297136"/>
                </a:lnTo>
                <a:lnTo>
                  <a:pt x="2545314" y="343514"/>
                </a:lnTo>
                <a:lnTo>
                  <a:pt x="2506909" y="372946"/>
                </a:lnTo>
                <a:lnTo>
                  <a:pt x="2454650" y="400969"/>
                </a:lnTo>
                <a:lnTo>
                  <a:pt x="2389408" y="427392"/>
                </a:lnTo>
                <a:lnTo>
                  <a:pt x="2352191" y="439944"/>
                </a:lnTo>
                <a:lnTo>
                  <a:pt x="2312054" y="452025"/>
                </a:lnTo>
                <a:lnTo>
                  <a:pt x="2269107" y="463612"/>
                </a:lnTo>
                <a:lnTo>
                  <a:pt x="2223459" y="474680"/>
                </a:lnTo>
                <a:lnTo>
                  <a:pt x="2175217" y="485206"/>
                </a:lnTo>
                <a:lnTo>
                  <a:pt x="2124492" y="495165"/>
                </a:lnTo>
                <a:lnTo>
                  <a:pt x="2071392" y="504536"/>
                </a:lnTo>
                <a:lnTo>
                  <a:pt x="2016025" y="513292"/>
                </a:lnTo>
                <a:lnTo>
                  <a:pt x="1958501" y="521412"/>
                </a:lnTo>
                <a:lnTo>
                  <a:pt x="1898929" y="528871"/>
                </a:lnTo>
                <a:lnTo>
                  <a:pt x="1837416" y="535646"/>
                </a:lnTo>
                <a:lnTo>
                  <a:pt x="1774073" y="541712"/>
                </a:lnTo>
                <a:lnTo>
                  <a:pt x="1709007" y="547047"/>
                </a:lnTo>
                <a:lnTo>
                  <a:pt x="1642328" y="551626"/>
                </a:lnTo>
                <a:lnTo>
                  <a:pt x="1574145" y="555425"/>
                </a:lnTo>
                <a:lnTo>
                  <a:pt x="1504565" y="558422"/>
                </a:lnTo>
                <a:lnTo>
                  <a:pt x="1433699" y="560591"/>
                </a:lnTo>
                <a:lnTo>
                  <a:pt x="1361655" y="561910"/>
                </a:lnTo>
                <a:lnTo>
                  <a:pt x="1288542" y="562355"/>
                </a:lnTo>
                <a:lnTo>
                  <a:pt x="1215422" y="561910"/>
                </a:lnTo>
                <a:lnTo>
                  <a:pt x="1143372" y="560591"/>
                </a:lnTo>
                <a:lnTo>
                  <a:pt x="1072502" y="558422"/>
                </a:lnTo>
                <a:lnTo>
                  <a:pt x="1002919" y="555425"/>
                </a:lnTo>
                <a:lnTo>
                  <a:pt x="934732" y="551626"/>
                </a:lnTo>
                <a:lnTo>
                  <a:pt x="868051" y="547047"/>
                </a:lnTo>
                <a:lnTo>
                  <a:pt x="802984" y="541712"/>
                </a:lnTo>
                <a:lnTo>
                  <a:pt x="739639" y="535646"/>
                </a:lnTo>
                <a:lnTo>
                  <a:pt x="678126" y="528871"/>
                </a:lnTo>
                <a:lnTo>
                  <a:pt x="618553" y="521412"/>
                </a:lnTo>
                <a:lnTo>
                  <a:pt x="561030" y="513292"/>
                </a:lnTo>
                <a:lnTo>
                  <a:pt x="505664" y="504536"/>
                </a:lnTo>
                <a:lnTo>
                  <a:pt x="452565" y="495165"/>
                </a:lnTo>
                <a:lnTo>
                  <a:pt x="401841" y="485206"/>
                </a:lnTo>
                <a:lnTo>
                  <a:pt x="353601" y="474680"/>
                </a:lnTo>
                <a:lnTo>
                  <a:pt x="307955" y="463612"/>
                </a:lnTo>
                <a:lnTo>
                  <a:pt x="265010" y="452025"/>
                </a:lnTo>
                <a:lnTo>
                  <a:pt x="224875" y="439944"/>
                </a:lnTo>
                <a:lnTo>
                  <a:pt x="187660" y="427392"/>
                </a:lnTo>
                <a:lnTo>
                  <a:pt x="122423" y="400969"/>
                </a:lnTo>
                <a:lnTo>
                  <a:pt x="70168" y="372946"/>
                </a:lnTo>
                <a:lnTo>
                  <a:pt x="31766" y="343514"/>
                </a:lnTo>
                <a:lnTo>
                  <a:pt x="8086" y="312861"/>
                </a:lnTo>
                <a:lnTo>
                  <a:pt x="0" y="281177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4" y="885444"/>
            <a:ext cx="61821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961" y="4036186"/>
            <a:ext cx="1143635" cy="134620"/>
          </a:xfrm>
          <a:custGeom>
            <a:avLst/>
            <a:gdLst/>
            <a:ahLst/>
            <a:cxnLst/>
            <a:rect l="l" t="t" r="r" b="b"/>
            <a:pathLst>
              <a:path w="1143635" h="134620">
                <a:moveTo>
                  <a:pt x="1085723" y="67183"/>
                </a:moveTo>
                <a:lnTo>
                  <a:pt x="1020190" y="105410"/>
                </a:lnTo>
                <a:lnTo>
                  <a:pt x="1013205" y="109346"/>
                </a:lnTo>
                <a:lnTo>
                  <a:pt x="1010920" y="118237"/>
                </a:lnTo>
                <a:lnTo>
                  <a:pt x="1014984" y="125094"/>
                </a:lnTo>
                <a:lnTo>
                  <a:pt x="1019048" y="132080"/>
                </a:lnTo>
                <a:lnTo>
                  <a:pt x="1027811" y="134365"/>
                </a:lnTo>
                <a:lnTo>
                  <a:pt x="1118276" y="81661"/>
                </a:lnTo>
                <a:lnTo>
                  <a:pt x="1114298" y="81661"/>
                </a:lnTo>
                <a:lnTo>
                  <a:pt x="1114298" y="79629"/>
                </a:lnTo>
                <a:lnTo>
                  <a:pt x="1107059" y="79629"/>
                </a:lnTo>
                <a:lnTo>
                  <a:pt x="1085723" y="67183"/>
                </a:lnTo>
                <a:close/>
              </a:path>
              <a:path w="1143635" h="134620">
                <a:moveTo>
                  <a:pt x="1060903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1060903" y="81661"/>
                </a:lnTo>
                <a:lnTo>
                  <a:pt x="1085723" y="67183"/>
                </a:lnTo>
                <a:lnTo>
                  <a:pt x="1060903" y="52705"/>
                </a:lnTo>
                <a:close/>
              </a:path>
              <a:path w="1143635" h="134620">
                <a:moveTo>
                  <a:pt x="1118278" y="52705"/>
                </a:moveTo>
                <a:lnTo>
                  <a:pt x="1114298" y="52705"/>
                </a:lnTo>
                <a:lnTo>
                  <a:pt x="1114298" y="81661"/>
                </a:lnTo>
                <a:lnTo>
                  <a:pt x="1118276" y="81661"/>
                </a:lnTo>
                <a:lnTo>
                  <a:pt x="1143126" y="67183"/>
                </a:lnTo>
                <a:lnTo>
                  <a:pt x="1118278" y="52705"/>
                </a:lnTo>
                <a:close/>
              </a:path>
              <a:path w="1143635" h="134620">
                <a:moveTo>
                  <a:pt x="1107059" y="54737"/>
                </a:moveTo>
                <a:lnTo>
                  <a:pt x="1085723" y="67183"/>
                </a:lnTo>
                <a:lnTo>
                  <a:pt x="1107059" y="79629"/>
                </a:lnTo>
                <a:lnTo>
                  <a:pt x="1107059" y="54737"/>
                </a:lnTo>
                <a:close/>
              </a:path>
              <a:path w="1143635" h="134620">
                <a:moveTo>
                  <a:pt x="1114298" y="54737"/>
                </a:moveTo>
                <a:lnTo>
                  <a:pt x="1107059" y="54737"/>
                </a:lnTo>
                <a:lnTo>
                  <a:pt x="1107059" y="79629"/>
                </a:lnTo>
                <a:lnTo>
                  <a:pt x="1114298" y="79629"/>
                </a:lnTo>
                <a:lnTo>
                  <a:pt x="1114298" y="54737"/>
                </a:lnTo>
                <a:close/>
              </a:path>
              <a:path w="1143635" h="134620">
                <a:moveTo>
                  <a:pt x="1027811" y="0"/>
                </a:moveTo>
                <a:lnTo>
                  <a:pt x="1019048" y="2286"/>
                </a:lnTo>
                <a:lnTo>
                  <a:pt x="1014984" y="9270"/>
                </a:lnTo>
                <a:lnTo>
                  <a:pt x="1010920" y="16129"/>
                </a:lnTo>
                <a:lnTo>
                  <a:pt x="1013205" y="25018"/>
                </a:lnTo>
                <a:lnTo>
                  <a:pt x="1020190" y="28956"/>
                </a:lnTo>
                <a:lnTo>
                  <a:pt x="1085723" y="67183"/>
                </a:lnTo>
                <a:lnTo>
                  <a:pt x="1107059" y="54737"/>
                </a:lnTo>
                <a:lnTo>
                  <a:pt x="1114298" y="54737"/>
                </a:lnTo>
                <a:lnTo>
                  <a:pt x="1114298" y="52705"/>
                </a:lnTo>
                <a:lnTo>
                  <a:pt x="1118278" y="52705"/>
                </a:lnTo>
                <a:lnTo>
                  <a:pt x="1027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80809" y="3947921"/>
            <a:ext cx="2361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Body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922" y="3840988"/>
            <a:ext cx="235204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335">
              <a:lnSpc>
                <a:spcPct val="1384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Common </a:t>
            </a:r>
            <a:r>
              <a:rPr sz="1800" b="1" dirty="0">
                <a:latin typeface="Arial"/>
                <a:cs typeface="Arial"/>
              </a:rPr>
              <a:t>Bile </a:t>
            </a:r>
            <a:r>
              <a:rPr sz="1800" b="1" spc="-5" dirty="0">
                <a:latin typeface="Arial"/>
                <a:cs typeface="Arial"/>
              </a:rPr>
              <a:t>Duct  Head </a:t>
            </a:r>
            <a:r>
              <a:rPr sz="1800" b="1" dirty="0">
                <a:latin typeface="Arial"/>
                <a:cs typeface="Arial"/>
              </a:rPr>
              <a:t>of the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6605" y="4078859"/>
            <a:ext cx="1446530" cy="419100"/>
          </a:xfrm>
          <a:custGeom>
            <a:avLst/>
            <a:gdLst/>
            <a:ahLst/>
            <a:cxnLst/>
            <a:rect l="l" t="t" r="r" b="b"/>
            <a:pathLst>
              <a:path w="1446529" h="419100">
                <a:moveTo>
                  <a:pt x="1362622" y="42966"/>
                </a:moveTo>
                <a:lnTo>
                  <a:pt x="0" y="390779"/>
                </a:lnTo>
                <a:lnTo>
                  <a:pt x="7112" y="418846"/>
                </a:lnTo>
                <a:lnTo>
                  <a:pt x="1369791" y="71050"/>
                </a:lnTo>
                <a:lnTo>
                  <a:pt x="1390308" y="50860"/>
                </a:lnTo>
                <a:lnTo>
                  <a:pt x="1362622" y="42966"/>
                </a:lnTo>
                <a:close/>
              </a:path>
              <a:path w="1446529" h="419100">
                <a:moveTo>
                  <a:pt x="1421535" y="29718"/>
                </a:moveTo>
                <a:lnTo>
                  <a:pt x="1414526" y="29718"/>
                </a:lnTo>
                <a:lnTo>
                  <a:pt x="1421765" y="57785"/>
                </a:lnTo>
                <a:lnTo>
                  <a:pt x="1369791" y="71050"/>
                </a:lnTo>
                <a:lnTo>
                  <a:pt x="1336294" y="104013"/>
                </a:lnTo>
                <a:lnTo>
                  <a:pt x="1330579" y="109728"/>
                </a:lnTo>
                <a:lnTo>
                  <a:pt x="1330579" y="118872"/>
                </a:lnTo>
                <a:lnTo>
                  <a:pt x="1336294" y="124714"/>
                </a:lnTo>
                <a:lnTo>
                  <a:pt x="1341755" y="130175"/>
                </a:lnTo>
                <a:lnTo>
                  <a:pt x="1351026" y="130302"/>
                </a:lnTo>
                <a:lnTo>
                  <a:pt x="1356614" y="124714"/>
                </a:lnTo>
                <a:lnTo>
                  <a:pt x="1446021" y="36703"/>
                </a:lnTo>
                <a:lnTo>
                  <a:pt x="1421535" y="29718"/>
                </a:lnTo>
                <a:close/>
              </a:path>
              <a:path w="1446529" h="419100">
                <a:moveTo>
                  <a:pt x="1390308" y="50860"/>
                </a:moveTo>
                <a:lnTo>
                  <a:pt x="1369791" y="71050"/>
                </a:lnTo>
                <a:lnTo>
                  <a:pt x="1421765" y="57785"/>
                </a:lnTo>
                <a:lnTo>
                  <a:pt x="1414145" y="57658"/>
                </a:lnTo>
                <a:lnTo>
                  <a:pt x="1390308" y="50860"/>
                </a:lnTo>
                <a:close/>
              </a:path>
              <a:path w="1446529" h="419100">
                <a:moveTo>
                  <a:pt x="1407921" y="33528"/>
                </a:moveTo>
                <a:lnTo>
                  <a:pt x="1390308" y="50860"/>
                </a:lnTo>
                <a:lnTo>
                  <a:pt x="1414145" y="57658"/>
                </a:lnTo>
                <a:lnTo>
                  <a:pt x="1407921" y="33528"/>
                </a:lnTo>
                <a:close/>
              </a:path>
              <a:path w="1446529" h="419100">
                <a:moveTo>
                  <a:pt x="1415508" y="33528"/>
                </a:moveTo>
                <a:lnTo>
                  <a:pt x="1407921" y="33528"/>
                </a:lnTo>
                <a:lnTo>
                  <a:pt x="1414145" y="57658"/>
                </a:lnTo>
                <a:lnTo>
                  <a:pt x="1421732" y="57658"/>
                </a:lnTo>
                <a:lnTo>
                  <a:pt x="1415508" y="33528"/>
                </a:lnTo>
                <a:close/>
              </a:path>
              <a:path w="1446529" h="419100">
                <a:moveTo>
                  <a:pt x="1414526" y="29718"/>
                </a:moveTo>
                <a:lnTo>
                  <a:pt x="1362622" y="42966"/>
                </a:lnTo>
                <a:lnTo>
                  <a:pt x="1390308" y="50860"/>
                </a:lnTo>
                <a:lnTo>
                  <a:pt x="1407921" y="33528"/>
                </a:lnTo>
                <a:lnTo>
                  <a:pt x="1415508" y="33528"/>
                </a:lnTo>
                <a:lnTo>
                  <a:pt x="1414526" y="29718"/>
                </a:lnTo>
                <a:close/>
              </a:path>
              <a:path w="1446529" h="419100">
                <a:moveTo>
                  <a:pt x="1317752" y="0"/>
                </a:moveTo>
                <a:lnTo>
                  <a:pt x="1309751" y="4572"/>
                </a:lnTo>
                <a:lnTo>
                  <a:pt x="1307465" y="12192"/>
                </a:lnTo>
                <a:lnTo>
                  <a:pt x="1305306" y="19939"/>
                </a:lnTo>
                <a:lnTo>
                  <a:pt x="1309751" y="27940"/>
                </a:lnTo>
                <a:lnTo>
                  <a:pt x="1362622" y="42966"/>
                </a:lnTo>
                <a:lnTo>
                  <a:pt x="1414526" y="29718"/>
                </a:lnTo>
                <a:lnTo>
                  <a:pt x="1421535" y="29718"/>
                </a:lnTo>
                <a:lnTo>
                  <a:pt x="1325371" y="2286"/>
                </a:lnTo>
                <a:lnTo>
                  <a:pt x="1317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1951" y="2135885"/>
            <a:ext cx="134620" cy="520700"/>
          </a:xfrm>
          <a:custGeom>
            <a:avLst/>
            <a:gdLst/>
            <a:ahLst/>
            <a:cxnLst/>
            <a:rect l="l" t="t" r="r" b="b"/>
            <a:pathLst>
              <a:path w="134620" h="520700">
                <a:moveTo>
                  <a:pt x="16128" y="388112"/>
                </a:moveTo>
                <a:lnTo>
                  <a:pt x="9271" y="392175"/>
                </a:lnTo>
                <a:lnTo>
                  <a:pt x="2285" y="396113"/>
                </a:lnTo>
                <a:lnTo>
                  <a:pt x="0" y="405002"/>
                </a:lnTo>
                <a:lnTo>
                  <a:pt x="67182" y="520191"/>
                </a:lnTo>
                <a:lnTo>
                  <a:pt x="83925" y="491489"/>
                </a:lnTo>
                <a:lnTo>
                  <a:pt x="52704" y="491489"/>
                </a:lnTo>
                <a:lnTo>
                  <a:pt x="52704" y="438095"/>
                </a:lnTo>
                <a:lnTo>
                  <a:pt x="28955" y="397383"/>
                </a:lnTo>
                <a:lnTo>
                  <a:pt x="25019" y="390398"/>
                </a:lnTo>
                <a:lnTo>
                  <a:pt x="16128" y="388112"/>
                </a:lnTo>
                <a:close/>
              </a:path>
              <a:path w="134620" h="520700">
                <a:moveTo>
                  <a:pt x="52704" y="438095"/>
                </a:moveTo>
                <a:lnTo>
                  <a:pt x="52704" y="491489"/>
                </a:lnTo>
                <a:lnTo>
                  <a:pt x="81660" y="491489"/>
                </a:lnTo>
                <a:lnTo>
                  <a:pt x="81660" y="484250"/>
                </a:lnTo>
                <a:lnTo>
                  <a:pt x="54737" y="484250"/>
                </a:lnTo>
                <a:lnTo>
                  <a:pt x="67182" y="462915"/>
                </a:lnTo>
                <a:lnTo>
                  <a:pt x="52704" y="438095"/>
                </a:lnTo>
                <a:close/>
              </a:path>
              <a:path w="134620" h="520700">
                <a:moveTo>
                  <a:pt x="118237" y="388112"/>
                </a:moveTo>
                <a:lnTo>
                  <a:pt x="109347" y="390398"/>
                </a:lnTo>
                <a:lnTo>
                  <a:pt x="105409" y="397383"/>
                </a:lnTo>
                <a:lnTo>
                  <a:pt x="81660" y="438095"/>
                </a:lnTo>
                <a:lnTo>
                  <a:pt x="81660" y="491489"/>
                </a:lnTo>
                <a:lnTo>
                  <a:pt x="83925" y="491489"/>
                </a:lnTo>
                <a:lnTo>
                  <a:pt x="134366" y="405002"/>
                </a:lnTo>
                <a:lnTo>
                  <a:pt x="132079" y="396113"/>
                </a:lnTo>
                <a:lnTo>
                  <a:pt x="125095" y="392175"/>
                </a:lnTo>
                <a:lnTo>
                  <a:pt x="118237" y="388112"/>
                </a:lnTo>
                <a:close/>
              </a:path>
              <a:path w="134620" h="520700">
                <a:moveTo>
                  <a:pt x="67182" y="462915"/>
                </a:moveTo>
                <a:lnTo>
                  <a:pt x="54737" y="484250"/>
                </a:lnTo>
                <a:lnTo>
                  <a:pt x="79628" y="484250"/>
                </a:lnTo>
                <a:lnTo>
                  <a:pt x="67182" y="462915"/>
                </a:lnTo>
                <a:close/>
              </a:path>
              <a:path w="134620" h="520700">
                <a:moveTo>
                  <a:pt x="81660" y="438095"/>
                </a:moveTo>
                <a:lnTo>
                  <a:pt x="67182" y="462915"/>
                </a:lnTo>
                <a:lnTo>
                  <a:pt x="79628" y="484250"/>
                </a:lnTo>
                <a:lnTo>
                  <a:pt x="81660" y="484250"/>
                </a:lnTo>
                <a:lnTo>
                  <a:pt x="81660" y="438095"/>
                </a:lnTo>
                <a:close/>
              </a:path>
              <a:path w="134620" h="520700">
                <a:moveTo>
                  <a:pt x="81660" y="0"/>
                </a:moveTo>
                <a:lnTo>
                  <a:pt x="52704" y="0"/>
                </a:lnTo>
                <a:lnTo>
                  <a:pt x="52704" y="438095"/>
                </a:lnTo>
                <a:lnTo>
                  <a:pt x="67182" y="462915"/>
                </a:lnTo>
                <a:lnTo>
                  <a:pt x="81660" y="438095"/>
                </a:lnTo>
                <a:lnTo>
                  <a:pt x="81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034" y="3893439"/>
            <a:ext cx="538480" cy="225425"/>
          </a:xfrm>
          <a:custGeom>
            <a:avLst/>
            <a:gdLst/>
            <a:ahLst/>
            <a:cxnLst/>
            <a:rect l="l" t="t" r="r" b="b"/>
            <a:pathLst>
              <a:path w="538479" h="225425">
                <a:moveTo>
                  <a:pt x="82459" y="38951"/>
                </a:moveTo>
                <a:lnTo>
                  <a:pt x="54328" y="44416"/>
                </a:lnTo>
                <a:lnTo>
                  <a:pt x="72955" y="66268"/>
                </a:lnTo>
                <a:lnTo>
                  <a:pt x="528701" y="225425"/>
                </a:lnTo>
                <a:lnTo>
                  <a:pt x="538352" y="198119"/>
                </a:lnTo>
                <a:lnTo>
                  <a:pt x="82459" y="38951"/>
                </a:lnTo>
                <a:close/>
              </a:path>
              <a:path w="538479" h="225425">
                <a:moveTo>
                  <a:pt x="130937" y="0"/>
                </a:moveTo>
                <a:lnTo>
                  <a:pt x="0" y="25527"/>
                </a:lnTo>
                <a:lnTo>
                  <a:pt x="81534" y="120904"/>
                </a:lnTo>
                <a:lnTo>
                  <a:pt x="86740" y="126873"/>
                </a:lnTo>
                <a:lnTo>
                  <a:pt x="95885" y="127635"/>
                </a:lnTo>
                <a:lnTo>
                  <a:pt x="101853" y="122428"/>
                </a:lnTo>
                <a:lnTo>
                  <a:pt x="107950" y="117221"/>
                </a:lnTo>
                <a:lnTo>
                  <a:pt x="108712" y="108077"/>
                </a:lnTo>
                <a:lnTo>
                  <a:pt x="103504" y="102108"/>
                </a:lnTo>
                <a:lnTo>
                  <a:pt x="72955" y="66268"/>
                </a:lnTo>
                <a:lnTo>
                  <a:pt x="22478" y="48641"/>
                </a:lnTo>
                <a:lnTo>
                  <a:pt x="32003" y="21336"/>
                </a:lnTo>
                <a:lnTo>
                  <a:pt x="141266" y="21336"/>
                </a:lnTo>
                <a:lnTo>
                  <a:pt x="141604" y="20828"/>
                </a:lnTo>
                <a:lnTo>
                  <a:pt x="138556" y="5206"/>
                </a:lnTo>
                <a:lnTo>
                  <a:pt x="130937" y="0"/>
                </a:lnTo>
                <a:close/>
              </a:path>
              <a:path w="538479" h="225425">
                <a:moveTo>
                  <a:pt x="32003" y="21336"/>
                </a:moveTo>
                <a:lnTo>
                  <a:pt x="22478" y="48641"/>
                </a:lnTo>
                <a:lnTo>
                  <a:pt x="72955" y="66268"/>
                </a:lnTo>
                <a:lnTo>
                  <a:pt x="58362" y="49149"/>
                </a:lnTo>
                <a:lnTo>
                  <a:pt x="29972" y="49149"/>
                </a:lnTo>
                <a:lnTo>
                  <a:pt x="38226" y="25527"/>
                </a:lnTo>
                <a:lnTo>
                  <a:pt x="44007" y="25527"/>
                </a:lnTo>
                <a:lnTo>
                  <a:pt x="32003" y="21336"/>
                </a:lnTo>
                <a:close/>
              </a:path>
              <a:path w="538479" h="225425">
                <a:moveTo>
                  <a:pt x="38226" y="25527"/>
                </a:moveTo>
                <a:lnTo>
                  <a:pt x="29972" y="49149"/>
                </a:lnTo>
                <a:lnTo>
                  <a:pt x="54328" y="44416"/>
                </a:lnTo>
                <a:lnTo>
                  <a:pt x="38226" y="25527"/>
                </a:lnTo>
                <a:close/>
              </a:path>
              <a:path w="538479" h="225425">
                <a:moveTo>
                  <a:pt x="54328" y="44416"/>
                </a:moveTo>
                <a:lnTo>
                  <a:pt x="29972" y="49149"/>
                </a:lnTo>
                <a:lnTo>
                  <a:pt x="58362" y="49149"/>
                </a:lnTo>
                <a:lnTo>
                  <a:pt x="54328" y="44416"/>
                </a:lnTo>
                <a:close/>
              </a:path>
              <a:path w="538479" h="225425">
                <a:moveTo>
                  <a:pt x="44007" y="25527"/>
                </a:moveTo>
                <a:lnTo>
                  <a:pt x="38226" y="25527"/>
                </a:lnTo>
                <a:lnTo>
                  <a:pt x="54328" y="44416"/>
                </a:lnTo>
                <a:lnTo>
                  <a:pt x="82459" y="38951"/>
                </a:lnTo>
                <a:lnTo>
                  <a:pt x="44007" y="25527"/>
                </a:lnTo>
                <a:close/>
              </a:path>
              <a:path w="538479" h="225425">
                <a:moveTo>
                  <a:pt x="141266" y="21336"/>
                </a:moveTo>
                <a:lnTo>
                  <a:pt x="32003" y="21336"/>
                </a:lnTo>
                <a:lnTo>
                  <a:pt x="82459" y="38951"/>
                </a:lnTo>
                <a:lnTo>
                  <a:pt x="136525" y="28448"/>
                </a:lnTo>
                <a:lnTo>
                  <a:pt x="141266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2629" y="3048761"/>
            <a:ext cx="1195070" cy="762000"/>
          </a:xfrm>
          <a:custGeom>
            <a:avLst/>
            <a:gdLst/>
            <a:ahLst/>
            <a:cxnLst/>
            <a:rect l="l" t="t" r="r" b="b"/>
            <a:pathLst>
              <a:path w="1195070" h="762000">
                <a:moveTo>
                  <a:pt x="597408" y="0"/>
                </a:moveTo>
                <a:lnTo>
                  <a:pt x="539872" y="1743"/>
                </a:lnTo>
                <a:lnTo>
                  <a:pt x="483884" y="6869"/>
                </a:lnTo>
                <a:lnTo>
                  <a:pt x="429694" y="15216"/>
                </a:lnTo>
                <a:lnTo>
                  <a:pt x="377553" y="26626"/>
                </a:lnTo>
                <a:lnTo>
                  <a:pt x="327709" y="40938"/>
                </a:lnTo>
                <a:lnTo>
                  <a:pt x="280415" y="57993"/>
                </a:lnTo>
                <a:lnTo>
                  <a:pt x="235920" y="77632"/>
                </a:lnTo>
                <a:lnTo>
                  <a:pt x="194475" y="99694"/>
                </a:lnTo>
                <a:lnTo>
                  <a:pt x="156329" y="124021"/>
                </a:lnTo>
                <a:lnTo>
                  <a:pt x="121734" y="150453"/>
                </a:lnTo>
                <a:lnTo>
                  <a:pt x="90939" y="178830"/>
                </a:lnTo>
                <a:lnTo>
                  <a:pt x="64195" y="208992"/>
                </a:lnTo>
                <a:lnTo>
                  <a:pt x="41752" y="240780"/>
                </a:lnTo>
                <a:lnTo>
                  <a:pt x="10771" y="308596"/>
                </a:lnTo>
                <a:lnTo>
                  <a:pt x="0" y="381000"/>
                </a:lnTo>
                <a:lnTo>
                  <a:pt x="2734" y="417695"/>
                </a:lnTo>
                <a:lnTo>
                  <a:pt x="23861" y="487965"/>
                </a:lnTo>
                <a:lnTo>
                  <a:pt x="64195" y="553007"/>
                </a:lnTo>
                <a:lnTo>
                  <a:pt x="90939" y="583169"/>
                </a:lnTo>
                <a:lnTo>
                  <a:pt x="121734" y="611546"/>
                </a:lnTo>
                <a:lnTo>
                  <a:pt x="156329" y="637978"/>
                </a:lnTo>
                <a:lnTo>
                  <a:pt x="194475" y="662305"/>
                </a:lnTo>
                <a:lnTo>
                  <a:pt x="235920" y="684367"/>
                </a:lnTo>
                <a:lnTo>
                  <a:pt x="280415" y="704006"/>
                </a:lnTo>
                <a:lnTo>
                  <a:pt x="327709" y="721061"/>
                </a:lnTo>
                <a:lnTo>
                  <a:pt x="377553" y="735373"/>
                </a:lnTo>
                <a:lnTo>
                  <a:pt x="429694" y="746783"/>
                </a:lnTo>
                <a:lnTo>
                  <a:pt x="483884" y="755130"/>
                </a:lnTo>
                <a:lnTo>
                  <a:pt x="539872" y="760256"/>
                </a:lnTo>
                <a:lnTo>
                  <a:pt x="597408" y="762000"/>
                </a:lnTo>
                <a:lnTo>
                  <a:pt x="654943" y="760256"/>
                </a:lnTo>
                <a:lnTo>
                  <a:pt x="710931" y="755130"/>
                </a:lnTo>
                <a:lnTo>
                  <a:pt x="765121" y="746783"/>
                </a:lnTo>
                <a:lnTo>
                  <a:pt x="817262" y="735373"/>
                </a:lnTo>
                <a:lnTo>
                  <a:pt x="867106" y="721061"/>
                </a:lnTo>
                <a:lnTo>
                  <a:pt x="914400" y="704006"/>
                </a:lnTo>
                <a:lnTo>
                  <a:pt x="958895" y="684367"/>
                </a:lnTo>
                <a:lnTo>
                  <a:pt x="1000340" y="662305"/>
                </a:lnTo>
                <a:lnTo>
                  <a:pt x="1038486" y="637978"/>
                </a:lnTo>
                <a:lnTo>
                  <a:pt x="1073081" y="611546"/>
                </a:lnTo>
                <a:lnTo>
                  <a:pt x="1103876" y="583169"/>
                </a:lnTo>
                <a:lnTo>
                  <a:pt x="1130620" y="553007"/>
                </a:lnTo>
                <a:lnTo>
                  <a:pt x="1153063" y="521219"/>
                </a:lnTo>
                <a:lnTo>
                  <a:pt x="1184044" y="453403"/>
                </a:lnTo>
                <a:lnTo>
                  <a:pt x="1194816" y="381000"/>
                </a:lnTo>
                <a:lnTo>
                  <a:pt x="1192081" y="344304"/>
                </a:lnTo>
                <a:lnTo>
                  <a:pt x="1170954" y="274034"/>
                </a:lnTo>
                <a:lnTo>
                  <a:pt x="1130620" y="208992"/>
                </a:lnTo>
                <a:lnTo>
                  <a:pt x="1103876" y="178830"/>
                </a:lnTo>
                <a:lnTo>
                  <a:pt x="1073081" y="150453"/>
                </a:lnTo>
                <a:lnTo>
                  <a:pt x="1038486" y="124021"/>
                </a:lnTo>
                <a:lnTo>
                  <a:pt x="1000340" y="99694"/>
                </a:lnTo>
                <a:lnTo>
                  <a:pt x="958895" y="77632"/>
                </a:lnTo>
                <a:lnTo>
                  <a:pt x="914400" y="57993"/>
                </a:lnTo>
                <a:lnTo>
                  <a:pt x="867106" y="40938"/>
                </a:lnTo>
                <a:lnTo>
                  <a:pt x="817262" y="26626"/>
                </a:lnTo>
                <a:lnTo>
                  <a:pt x="765121" y="15216"/>
                </a:lnTo>
                <a:lnTo>
                  <a:pt x="710931" y="6869"/>
                </a:lnTo>
                <a:lnTo>
                  <a:pt x="654943" y="1743"/>
                </a:lnTo>
                <a:lnTo>
                  <a:pt x="597408" y="0"/>
                </a:lnTo>
                <a:close/>
              </a:path>
            </a:pathLst>
          </a:custGeom>
          <a:solidFill>
            <a:srgbClr val="3891A7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2629" y="3048761"/>
            <a:ext cx="1195070" cy="762000"/>
          </a:xfrm>
          <a:custGeom>
            <a:avLst/>
            <a:gdLst/>
            <a:ahLst/>
            <a:cxnLst/>
            <a:rect l="l" t="t" r="r" b="b"/>
            <a:pathLst>
              <a:path w="1195070" h="762000">
                <a:moveTo>
                  <a:pt x="0" y="381000"/>
                </a:moveTo>
                <a:lnTo>
                  <a:pt x="10771" y="308596"/>
                </a:lnTo>
                <a:lnTo>
                  <a:pt x="41752" y="240780"/>
                </a:lnTo>
                <a:lnTo>
                  <a:pt x="64195" y="208992"/>
                </a:lnTo>
                <a:lnTo>
                  <a:pt x="90939" y="178830"/>
                </a:lnTo>
                <a:lnTo>
                  <a:pt x="121734" y="150453"/>
                </a:lnTo>
                <a:lnTo>
                  <a:pt x="156329" y="124021"/>
                </a:lnTo>
                <a:lnTo>
                  <a:pt x="194475" y="99694"/>
                </a:lnTo>
                <a:lnTo>
                  <a:pt x="235920" y="77632"/>
                </a:lnTo>
                <a:lnTo>
                  <a:pt x="280415" y="57993"/>
                </a:lnTo>
                <a:lnTo>
                  <a:pt x="327709" y="40938"/>
                </a:lnTo>
                <a:lnTo>
                  <a:pt x="377553" y="26626"/>
                </a:lnTo>
                <a:lnTo>
                  <a:pt x="429694" y="15216"/>
                </a:lnTo>
                <a:lnTo>
                  <a:pt x="483884" y="6869"/>
                </a:lnTo>
                <a:lnTo>
                  <a:pt x="539872" y="1743"/>
                </a:lnTo>
                <a:lnTo>
                  <a:pt x="597408" y="0"/>
                </a:lnTo>
                <a:lnTo>
                  <a:pt x="654943" y="1743"/>
                </a:lnTo>
                <a:lnTo>
                  <a:pt x="710931" y="6869"/>
                </a:lnTo>
                <a:lnTo>
                  <a:pt x="765121" y="15216"/>
                </a:lnTo>
                <a:lnTo>
                  <a:pt x="817262" y="26626"/>
                </a:lnTo>
                <a:lnTo>
                  <a:pt x="867106" y="40938"/>
                </a:lnTo>
                <a:lnTo>
                  <a:pt x="914400" y="57993"/>
                </a:lnTo>
                <a:lnTo>
                  <a:pt x="958895" y="77632"/>
                </a:lnTo>
                <a:lnTo>
                  <a:pt x="1000340" y="99694"/>
                </a:lnTo>
                <a:lnTo>
                  <a:pt x="1038486" y="124021"/>
                </a:lnTo>
                <a:lnTo>
                  <a:pt x="1073081" y="150453"/>
                </a:lnTo>
                <a:lnTo>
                  <a:pt x="1103876" y="178830"/>
                </a:lnTo>
                <a:lnTo>
                  <a:pt x="1130620" y="208992"/>
                </a:lnTo>
                <a:lnTo>
                  <a:pt x="1153063" y="240780"/>
                </a:lnTo>
                <a:lnTo>
                  <a:pt x="1184044" y="308596"/>
                </a:lnTo>
                <a:lnTo>
                  <a:pt x="1194816" y="381000"/>
                </a:lnTo>
                <a:lnTo>
                  <a:pt x="1192081" y="417695"/>
                </a:lnTo>
                <a:lnTo>
                  <a:pt x="1170954" y="487965"/>
                </a:lnTo>
                <a:lnTo>
                  <a:pt x="1130620" y="553007"/>
                </a:lnTo>
                <a:lnTo>
                  <a:pt x="1103876" y="583169"/>
                </a:lnTo>
                <a:lnTo>
                  <a:pt x="1073081" y="611546"/>
                </a:lnTo>
                <a:lnTo>
                  <a:pt x="1038486" y="637978"/>
                </a:lnTo>
                <a:lnTo>
                  <a:pt x="1000340" y="662305"/>
                </a:lnTo>
                <a:lnTo>
                  <a:pt x="958895" y="684367"/>
                </a:lnTo>
                <a:lnTo>
                  <a:pt x="914400" y="704006"/>
                </a:lnTo>
                <a:lnTo>
                  <a:pt x="867106" y="721061"/>
                </a:lnTo>
                <a:lnTo>
                  <a:pt x="817262" y="735373"/>
                </a:lnTo>
                <a:lnTo>
                  <a:pt x="765121" y="746783"/>
                </a:lnTo>
                <a:lnTo>
                  <a:pt x="710931" y="755130"/>
                </a:lnTo>
                <a:lnTo>
                  <a:pt x="654943" y="760256"/>
                </a:lnTo>
                <a:lnTo>
                  <a:pt x="597408" y="762000"/>
                </a:lnTo>
                <a:lnTo>
                  <a:pt x="539872" y="760256"/>
                </a:lnTo>
                <a:lnTo>
                  <a:pt x="483884" y="755130"/>
                </a:lnTo>
                <a:lnTo>
                  <a:pt x="429694" y="746783"/>
                </a:lnTo>
                <a:lnTo>
                  <a:pt x="377553" y="735373"/>
                </a:lnTo>
                <a:lnTo>
                  <a:pt x="327709" y="721061"/>
                </a:lnTo>
                <a:lnTo>
                  <a:pt x="280415" y="704006"/>
                </a:lnTo>
                <a:lnTo>
                  <a:pt x="235920" y="684367"/>
                </a:lnTo>
                <a:lnTo>
                  <a:pt x="194475" y="662305"/>
                </a:lnTo>
                <a:lnTo>
                  <a:pt x="156329" y="637978"/>
                </a:lnTo>
                <a:lnTo>
                  <a:pt x="121734" y="611546"/>
                </a:lnTo>
                <a:lnTo>
                  <a:pt x="90939" y="583169"/>
                </a:lnTo>
                <a:lnTo>
                  <a:pt x="64195" y="553007"/>
                </a:lnTo>
                <a:lnTo>
                  <a:pt x="41752" y="521219"/>
                </a:lnTo>
                <a:lnTo>
                  <a:pt x="10771" y="453403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6556" y="3219745"/>
            <a:ext cx="821690" cy="342900"/>
          </a:xfrm>
          <a:custGeom>
            <a:avLst/>
            <a:gdLst/>
            <a:ahLst/>
            <a:cxnLst/>
            <a:rect l="l" t="t" r="r" b="b"/>
            <a:pathLst>
              <a:path w="821690" h="342900">
                <a:moveTo>
                  <a:pt x="299303" y="0"/>
                </a:moveTo>
                <a:lnTo>
                  <a:pt x="284988" y="4911"/>
                </a:lnTo>
                <a:lnTo>
                  <a:pt x="0" y="171154"/>
                </a:lnTo>
                <a:lnTo>
                  <a:pt x="284988" y="337397"/>
                </a:lnTo>
                <a:lnTo>
                  <a:pt x="299303" y="342308"/>
                </a:lnTo>
                <a:lnTo>
                  <a:pt x="313880" y="341350"/>
                </a:lnTo>
                <a:lnTo>
                  <a:pt x="327028" y="334986"/>
                </a:lnTo>
                <a:lnTo>
                  <a:pt x="337058" y="323681"/>
                </a:lnTo>
                <a:lnTo>
                  <a:pt x="341969" y="309366"/>
                </a:lnTo>
                <a:lnTo>
                  <a:pt x="341010" y="294788"/>
                </a:lnTo>
                <a:lnTo>
                  <a:pt x="334646" y="281640"/>
                </a:lnTo>
                <a:lnTo>
                  <a:pt x="323342" y="271611"/>
                </a:lnTo>
                <a:lnTo>
                  <a:pt x="216444" y="209254"/>
                </a:lnTo>
                <a:lnTo>
                  <a:pt x="75565" y="209254"/>
                </a:lnTo>
                <a:lnTo>
                  <a:pt x="75565" y="133054"/>
                </a:lnTo>
                <a:lnTo>
                  <a:pt x="216444" y="133054"/>
                </a:lnTo>
                <a:lnTo>
                  <a:pt x="323342" y="70697"/>
                </a:lnTo>
                <a:lnTo>
                  <a:pt x="334646" y="60668"/>
                </a:lnTo>
                <a:lnTo>
                  <a:pt x="341010" y="47519"/>
                </a:lnTo>
                <a:lnTo>
                  <a:pt x="341969" y="32942"/>
                </a:lnTo>
                <a:lnTo>
                  <a:pt x="337058" y="18627"/>
                </a:lnTo>
                <a:lnTo>
                  <a:pt x="327028" y="7322"/>
                </a:lnTo>
                <a:lnTo>
                  <a:pt x="313880" y="958"/>
                </a:lnTo>
                <a:lnTo>
                  <a:pt x="299303" y="0"/>
                </a:lnTo>
                <a:close/>
              </a:path>
              <a:path w="821690" h="342900">
                <a:moveTo>
                  <a:pt x="216444" y="133054"/>
                </a:moveTo>
                <a:lnTo>
                  <a:pt x="75565" y="133054"/>
                </a:lnTo>
                <a:lnTo>
                  <a:pt x="75565" y="209254"/>
                </a:lnTo>
                <a:lnTo>
                  <a:pt x="216444" y="209254"/>
                </a:lnTo>
                <a:lnTo>
                  <a:pt x="207517" y="204047"/>
                </a:lnTo>
                <a:lnTo>
                  <a:pt x="94742" y="204047"/>
                </a:lnTo>
                <a:lnTo>
                  <a:pt x="94742" y="138261"/>
                </a:lnTo>
                <a:lnTo>
                  <a:pt x="207517" y="138261"/>
                </a:lnTo>
                <a:lnTo>
                  <a:pt x="216444" y="133054"/>
                </a:lnTo>
                <a:close/>
              </a:path>
              <a:path w="821690" h="342900">
                <a:moveTo>
                  <a:pt x="821182" y="133054"/>
                </a:moveTo>
                <a:lnTo>
                  <a:pt x="216444" y="133054"/>
                </a:lnTo>
                <a:lnTo>
                  <a:pt x="151129" y="171154"/>
                </a:lnTo>
                <a:lnTo>
                  <a:pt x="216444" y="209254"/>
                </a:lnTo>
                <a:lnTo>
                  <a:pt x="821182" y="209254"/>
                </a:lnTo>
                <a:lnTo>
                  <a:pt x="821182" y="133054"/>
                </a:lnTo>
                <a:close/>
              </a:path>
              <a:path w="821690" h="342900">
                <a:moveTo>
                  <a:pt x="94742" y="138261"/>
                </a:moveTo>
                <a:lnTo>
                  <a:pt x="94742" y="204047"/>
                </a:lnTo>
                <a:lnTo>
                  <a:pt x="151129" y="171154"/>
                </a:lnTo>
                <a:lnTo>
                  <a:pt x="94742" y="138261"/>
                </a:lnTo>
                <a:close/>
              </a:path>
              <a:path w="821690" h="342900">
                <a:moveTo>
                  <a:pt x="151129" y="171154"/>
                </a:moveTo>
                <a:lnTo>
                  <a:pt x="94742" y="204047"/>
                </a:lnTo>
                <a:lnTo>
                  <a:pt x="207517" y="204047"/>
                </a:lnTo>
                <a:lnTo>
                  <a:pt x="151129" y="171154"/>
                </a:lnTo>
                <a:close/>
              </a:path>
              <a:path w="821690" h="342900">
                <a:moveTo>
                  <a:pt x="207517" y="138261"/>
                </a:moveTo>
                <a:lnTo>
                  <a:pt x="94742" y="138261"/>
                </a:lnTo>
                <a:lnTo>
                  <a:pt x="151129" y="171154"/>
                </a:lnTo>
                <a:lnTo>
                  <a:pt x="207517" y="13826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1628" y="1779473"/>
            <a:ext cx="4135120" cy="175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Tail </a:t>
            </a:r>
            <a:r>
              <a:rPr sz="1800" b="1" dirty="0">
                <a:latin typeface="Arial"/>
                <a:cs typeface="Arial"/>
              </a:rPr>
              <a:t>of the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Pancreas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Common </a:t>
            </a:r>
            <a:r>
              <a:rPr sz="1800" b="1" dirty="0">
                <a:latin typeface="Arial"/>
                <a:cs typeface="Arial"/>
              </a:rPr>
              <a:t>Bile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R="173355" algn="r">
              <a:lnSpc>
                <a:spcPct val="100000"/>
              </a:lnSpc>
            </a:pP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umor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3039" y="29032"/>
            <a:ext cx="73926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Tumors </a:t>
            </a:r>
            <a:r>
              <a:rPr sz="2800" spc="-5" dirty="0"/>
              <a:t>in the </a:t>
            </a:r>
            <a:r>
              <a:rPr sz="2800" spc="-5" dirty="0">
                <a:solidFill>
                  <a:srgbClr val="FF0000"/>
                </a:solidFill>
              </a:rPr>
              <a:t>body or </a:t>
            </a:r>
            <a:r>
              <a:rPr sz="2800" dirty="0">
                <a:solidFill>
                  <a:srgbClr val="FF0000"/>
                </a:solidFill>
              </a:rPr>
              <a:t>tail </a:t>
            </a:r>
            <a:r>
              <a:rPr sz="2800" spc="-5" dirty="0"/>
              <a:t>are more </a:t>
            </a:r>
            <a:r>
              <a:rPr sz="2800" dirty="0"/>
              <a:t>likely </a:t>
            </a:r>
            <a:r>
              <a:rPr sz="2800" spc="-5" dirty="0"/>
              <a:t>to  present with pain or weight</a:t>
            </a:r>
            <a:r>
              <a:rPr sz="2800" spc="55" dirty="0"/>
              <a:t> </a:t>
            </a:r>
            <a:r>
              <a:rPr sz="2800" spc="-5" dirty="0"/>
              <a:t>loss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10667"/>
            <a:ext cx="652576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2811" y="665987"/>
            <a:ext cx="2487167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319" rIns="0" bIns="0" rtlCol="0">
            <a:spAutoFit/>
          </a:bodyPr>
          <a:lstStyle/>
          <a:p>
            <a:pPr marL="466090" marR="508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Symptoms of</a:t>
            </a:r>
            <a:r>
              <a:rPr sz="4300" b="0" spc="-25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Pancreas  Cancer</a:t>
            </a:r>
            <a:endParaRPr sz="4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1549653"/>
            <a:ext cx="553212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3300095" algn="l"/>
              </a:tabLst>
            </a:pPr>
            <a:r>
              <a:rPr sz="2400" spc="-5" dirty="0">
                <a:latin typeface="Arial"/>
                <a:cs typeface="Arial"/>
              </a:rPr>
              <a:t>Asthenia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(weakness)	– 86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Arial"/>
                <a:cs typeface="Arial"/>
              </a:rPr>
              <a:t>Weight </a:t>
            </a:r>
            <a:r>
              <a:rPr sz="2400" spc="-5" dirty="0">
                <a:latin typeface="Arial"/>
                <a:cs typeface="Arial"/>
              </a:rPr>
              <a:t>loss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85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Anorexia (no </a:t>
            </a:r>
            <a:r>
              <a:rPr sz="2400" dirty="0">
                <a:latin typeface="Arial"/>
                <a:cs typeface="Arial"/>
              </a:rPr>
              <a:t>appetite)– </a:t>
            </a:r>
            <a:r>
              <a:rPr sz="2400" spc="-5" dirty="0">
                <a:latin typeface="Arial"/>
                <a:cs typeface="Arial"/>
              </a:rPr>
              <a:t>83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Abdominal pain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79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Epigastric pain </a:t>
            </a:r>
            <a:r>
              <a:rPr sz="2400" dirty="0">
                <a:latin typeface="Arial"/>
                <a:cs typeface="Arial"/>
              </a:rPr>
              <a:t>(stomach) – 71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Dark urine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59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Jaundice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56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Nausea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51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Back pain </a:t>
            </a:r>
            <a:r>
              <a:rPr sz="2400" dirty="0">
                <a:latin typeface="Arial"/>
                <a:cs typeface="Arial"/>
              </a:rPr>
              <a:t>– 49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Diarrhea- 44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Arial"/>
                <a:cs typeface="Arial"/>
              </a:rPr>
              <a:t>Vomiting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33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Steatorrhea </a:t>
            </a:r>
            <a:r>
              <a:rPr sz="2400" dirty="0">
                <a:latin typeface="Arial"/>
                <a:cs typeface="Arial"/>
              </a:rPr>
              <a:t>(fatty stools)– </a:t>
            </a:r>
            <a:r>
              <a:rPr sz="2400" spc="-5" dirty="0">
                <a:latin typeface="Arial"/>
                <a:cs typeface="Arial"/>
              </a:rPr>
              <a:t>25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Thrombophlebitis </a:t>
            </a:r>
            <a:r>
              <a:rPr sz="2400" dirty="0">
                <a:latin typeface="Arial"/>
                <a:cs typeface="Arial"/>
              </a:rPr>
              <a:t>– 3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percent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0"/>
            <a:ext cx="2869691" cy="100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30860"/>
            <a:ext cx="22294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5" dirty="0">
                <a:solidFill>
                  <a:srgbClr val="562213"/>
                </a:solidFill>
                <a:latin typeface="Arial"/>
                <a:cs typeface="Arial"/>
              </a:rPr>
              <a:t>Patholo</a:t>
            </a:r>
            <a:r>
              <a:rPr sz="3900" b="0" spc="5" dirty="0">
                <a:solidFill>
                  <a:srgbClr val="562213"/>
                </a:solidFill>
                <a:latin typeface="Arial"/>
                <a:cs typeface="Arial"/>
              </a:rPr>
              <a:t>g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y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1168653"/>
            <a:ext cx="7924800" cy="7768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23389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Ductal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adenocarcinoma</a:t>
            </a:r>
            <a:r>
              <a:rPr sz="24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about 85%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all  neoplasms.	And more than 95%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all pancreatic  cancers arise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exocrine (digestive enzymes)  elements.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Adenosquamous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carcinoma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Squamous cell carcinoma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Giant cell carcinoma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Acinar cell carcinoma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cell carcinoma</a:t>
            </a:r>
          </a:p>
          <a:p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Cancers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arise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endocrine cells  (neuroendocrine, islet cells) account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61340">
              <a:lnSpc>
                <a:spcPct val="100000"/>
              </a:lnSpc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776782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473"/>
            <a:ext cx="70637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Location of Pancreas</a:t>
            </a:r>
            <a:r>
              <a:rPr sz="4300" b="0" spc="-2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Cancer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487045" algn="l"/>
                <a:tab pos="487680" algn="l"/>
              </a:tabLst>
            </a:pPr>
            <a:r>
              <a:rPr spc="-5" dirty="0"/>
              <a:t>60 </a:t>
            </a:r>
            <a:r>
              <a:rPr dirty="0"/>
              <a:t>to </a:t>
            </a:r>
            <a:r>
              <a:rPr spc="-10" dirty="0"/>
              <a:t>70 </a:t>
            </a:r>
            <a:r>
              <a:rPr spc="-5" dirty="0"/>
              <a:t>percent </a:t>
            </a:r>
            <a:r>
              <a:rPr dirty="0"/>
              <a:t>of </a:t>
            </a:r>
            <a:r>
              <a:rPr spc="-5" dirty="0"/>
              <a:t>exocrine pancreatic cancers  are localized </a:t>
            </a:r>
            <a:r>
              <a:rPr dirty="0"/>
              <a:t>to the</a:t>
            </a:r>
            <a:r>
              <a:rPr spc="30" dirty="0"/>
              <a:t> </a:t>
            </a:r>
            <a:r>
              <a:rPr spc="-5" dirty="0"/>
              <a:t>head</a:t>
            </a:r>
          </a:p>
          <a:p>
            <a:pPr marL="486409" indent="-286385">
              <a:lnSpc>
                <a:spcPct val="100000"/>
              </a:lnSpc>
              <a:buChar char="•"/>
              <a:tabLst>
                <a:tab pos="487045" algn="l"/>
                <a:tab pos="487680" algn="l"/>
              </a:tabLst>
            </a:pPr>
            <a:r>
              <a:rPr spc="-5" dirty="0">
                <a:solidFill>
                  <a:srgbClr val="000000"/>
                </a:solidFill>
              </a:rPr>
              <a:t>20 </a:t>
            </a:r>
            <a:r>
              <a:rPr dirty="0">
                <a:solidFill>
                  <a:srgbClr val="000000"/>
                </a:solidFill>
              </a:rPr>
              <a:t>to </a:t>
            </a:r>
            <a:r>
              <a:rPr spc="-10" dirty="0">
                <a:solidFill>
                  <a:srgbClr val="000000"/>
                </a:solidFill>
              </a:rPr>
              <a:t>25 </a:t>
            </a:r>
            <a:r>
              <a:rPr spc="-5" dirty="0">
                <a:solidFill>
                  <a:srgbClr val="000000"/>
                </a:solidFill>
              </a:rPr>
              <a:t>percent are in the body/tail</a:t>
            </a:r>
            <a:r>
              <a:rPr spc="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and</a:t>
            </a:r>
          </a:p>
          <a:p>
            <a:pPr marL="486409" indent="-286385">
              <a:lnSpc>
                <a:spcPct val="100000"/>
              </a:lnSpc>
              <a:buChar char="•"/>
              <a:tabLst>
                <a:tab pos="487045" algn="l"/>
                <a:tab pos="487680" algn="l"/>
              </a:tabLst>
            </a:pP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remainder involve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whole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organ</a:t>
            </a:r>
          </a:p>
        </p:txBody>
      </p:sp>
      <p:sp>
        <p:nvSpPr>
          <p:cNvPr id="5" name="object 5"/>
          <p:cNvSpPr/>
          <p:nvPr/>
        </p:nvSpPr>
        <p:spPr>
          <a:xfrm>
            <a:off x="3753611" y="3733800"/>
            <a:ext cx="4876799" cy="276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594" y="4589779"/>
            <a:ext cx="19627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06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Head  </a:t>
            </a:r>
            <a:r>
              <a:rPr sz="2400" dirty="0">
                <a:latin typeface="Arial"/>
                <a:cs typeface="Arial"/>
              </a:rPr>
              <a:t>N = </a:t>
            </a:r>
            <a:r>
              <a:rPr sz="2400" spc="-5" dirty="0">
                <a:latin typeface="Arial"/>
                <a:cs typeface="Arial"/>
              </a:rPr>
              <a:t>Neck  </a:t>
            </a:r>
            <a:r>
              <a:rPr sz="2400" dirty="0">
                <a:latin typeface="Arial"/>
                <a:cs typeface="Arial"/>
              </a:rPr>
              <a:t>B = </a:t>
            </a:r>
            <a:r>
              <a:rPr sz="2400" spc="-5" dirty="0">
                <a:latin typeface="Arial"/>
                <a:cs typeface="Arial"/>
              </a:rPr>
              <a:t>Body  </a:t>
            </a:r>
            <a:r>
              <a:rPr sz="2400" dirty="0">
                <a:latin typeface="Arial"/>
                <a:cs typeface="Arial"/>
              </a:rPr>
              <a:t>T =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Tail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Un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Uncinate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547</Words>
  <Application>Microsoft Office PowerPoint</Application>
  <PresentationFormat>On-screen Show (4:3)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                   Pancreatic cancer       Dr Haroon ur Rashid Assistant professor Radiotherapy/oncology</vt:lpstr>
      <vt:lpstr>Pancreatic Cancer</vt:lpstr>
      <vt:lpstr>Risk factors for pancreatic  cancer include the following</vt:lpstr>
      <vt:lpstr>Symptoms</vt:lpstr>
      <vt:lpstr>Tumors in the head of the pancreas are more likely  to have jaundice</vt:lpstr>
      <vt:lpstr>Tumors in the body or tail are more likely to  present with pain or weight loss</vt:lpstr>
      <vt:lpstr>Symptoms of Pancreas  Cancer</vt:lpstr>
      <vt:lpstr>Pathology</vt:lpstr>
      <vt:lpstr>Location of Pancreas Cancer</vt:lpstr>
      <vt:lpstr>Tests used to evaluate and stage  pancreas cancer</vt:lpstr>
      <vt:lpstr>Elevated CA 19-9</vt:lpstr>
      <vt:lpstr>TNM Stage: how far has the  cancer spread, T (tumor) N  (nodes) M (mets) combine all 3  to get Stage</vt:lpstr>
      <vt:lpstr>Stage IA (T1aN0M0)</vt:lpstr>
      <vt:lpstr>Stage IB (T2N0M0) over 2cm, limited to pancreas</vt:lpstr>
      <vt:lpstr>Stage IIA (T3N0) beyond the  pancreas</vt:lpstr>
      <vt:lpstr>Stage IIB (T1-3N1M0)</vt:lpstr>
      <vt:lpstr>Stage III (T4) Unresectable Cancer has spread to the major blood  vessels near the pancreas. These include  the superior mesenteric artery, celiac axis,  common hepatic artery, and portal vein.</vt:lpstr>
      <vt:lpstr>Stage IV -  Metastasis</vt:lpstr>
      <vt:lpstr>NCDB Statistics</vt:lpstr>
      <vt:lpstr>Summary of Treatment</vt:lpstr>
      <vt:lpstr>Chemotherapy</vt:lpstr>
      <vt:lpstr>Chemotherapy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Cancer www.aboutcancer.com</dc:title>
  <dc:creator>Fatima Haroon</dc:creator>
  <cp:lastModifiedBy>Fatima Haroon</cp:lastModifiedBy>
  <cp:revision>13</cp:revision>
  <dcterms:created xsi:type="dcterms:W3CDTF">2019-05-27T16:52:25Z</dcterms:created>
  <dcterms:modified xsi:type="dcterms:W3CDTF">2019-05-29T03:26:47Z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2019-05-27T00:00:00Z</vt:filetime>
  </property>
</Properties>
</file>