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325" r:id="rId2"/>
    <p:sldId id="389" r:id="rId3"/>
    <p:sldId id="387" r:id="rId4"/>
    <p:sldId id="327" r:id="rId5"/>
    <p:sldId id="328" r:id="rId6"/>
    <p:sldId id="329" r:id="rId7"/>
    <p:sldId id="391" r:id="rId8"/>
    <p:sldId id="330" r:id="rId9"/>
    <p:sldId id="331" r:id="rId10"/>
    <p:sldId id="332" r:id="rId11"/>
    <p:sldId id="392" r:id="rId12"/>
    <p:sldId id="333" r:id="rId13"/>
    <p:sldId id="393" r:id="rId14"/>
    <p:sldId id="334" r:id="rId15"/>
    <p:sldId id="386" r:id="rId16"/>
    <p:sldId id="335" r:id="rId17"/>
    <p:sldId id="336" r:id="rId18"/>
    <p:sldId id="337" r:id="rId19"/>
    <p:sldId id="385" r:id="rId20"/>
    <p:sldId id="338" r:id="rId21"/>
    <p:sldId id="339" r:id="rId22"/>
    <p:sldId id="340" r:id="rId23"/>
    <p:sldId id="395" r:id="rId24"/>
    <p:sldId id="341" r:id="rId25"/>
    <p:sldId id="342" r:id="rId26"/>
    <p:sldId id="396" r:id="rId27"/>
    <p:sldId id="343" r:id="rId28"/>
    <p:sldId id="344" r:id="rId29"/>
    <p:sldId id="388" r:id="rId30"/>
    <p:sldId id="345" r:id="rId31"/>
    <p:sldId id="346" r:id="rId32"/>
    <p:sldId id="347" r:id="rId33"/>
    <p:sldId id="348" r:id="rId34"/>
    <p:sldId id="350" r:id="rId35"/>
    <p:sldId id="351" r:id="rId36"/>
    <p:sldId id="352" r:id="rId37"/>
    <p:sldId id="355" r:id="rId38"/>
    <p:sldId id="356" r:id="rId39"/>
    <p:sldId id="357" r:id="rId40"/>
    <p:sldId id="353" r:id="rId41"/>
    <p:sldId id="359" r:id="rId42"/>
    <p:sldId id="358" r:id="rId43"/>
    <p:sldId id="354" r:id="rId44"/>
    <p:sldId id="361" r:id="rId45"/>
    <p:sldId id="362" r:id="rId46"/>
    <p:sldId id="360" r:id="rId47"/>
    <p:sldId id="398" r:id="rId48"/>
    <p:sldId id="400" r:id="rId49"/>
    <p:sldId id="363" r:id="rId50"/>
    <p:sldId id="364" r:id="rId51"/>
    <p:sldId id="365" r:id="rId52"/>
    <p:sldId id="366" r:id="rId53"/>
    <p:sldId id="368" r:id="rId54"/>
    <p:sldId id="369" r:id="rId55"/>
    <p:sldId id="401" r:id="rId56"/>
    <p:sldId id="370" r:id="rId57"/>
    <p:sldId id="371" r:id="rId58"/>
    <p:sldId id="376" r:id="rId59"/>
    <p:sldId id="372" r:id="rId60"/>
    <p:sldId id="373" r:id="rId61"/>
    <p:sldId id="377" r:id="rId62"/>
    <p:sldId id="379" r:id="rId63"/>
    <p:sldId id="380" r:id="rId64"/>
    <p:sldId id="402" r:id="rId65"/>
    <p:sldId id="382" r:id="rId66"/>
    <p:sldId id="383" r:id="rId67"/>
    <p:sldId id="403"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000" autoAdjust="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77AD0-2CB1-401C-AA4E-91C0D66DBAEF}"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14F81-A77A-4E40-83AC-87C26D2419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77AD0-2CB1-401C-AA4E-91C0D66DBAEF}" type="datetimeFigureOut">
              <a:rPr lang="en-US" smtClean="0"/>
              <a:pPr/>
              <a:t>11/15/2017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14F81-A77A-4E40-83AC-87C26D2419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295106"/>
          </a:xfrm>
        </p:spPr>
        <p:txBody>
          <a:bodyPr>
            <a:normAutofit/>
          </a:bodyPr>
          <a:lstStyle/>
          <a:p>
            <a:pPr algn="ctr"/>
            <a:r>
              <a:rPr lang="en-US" sz="5400" dirty="0" smtClean="0">
                <a:latin typeface="Times New Roman" pitchFamily="18" charset="0"/>
                <a:cs typeface="Times New Roman" pitchFamily="18" charset="0"/>
              </a:rPr>
              <a:t>Chapter 3</a:t>
            </a:r>
            <a:br>
              <a:rPr lang="en-US" sz="5400" dirty="0" smtClean="0">
                <a:latin typeface="Times New Roman" pitchFamily="18" charset="0"/>
                <a:cs typeface="Times New Roman" pitchFamily="18" charset="0"/>
              </a:rPr>
            </a:br>
            <a:r>
              <a:rPr lang="en-US" sz="5400" dirty="0" smtClean="0">
                <a:latin typeface="Times New Roman" pitchFamily="18" charset="0"/>
                <a:cs typeface="Times New Roman" pitchFamily="18" charset="0"/>
              </a:rPr>
              <a:t>Memory </a:t>
            </a:r>
            <a:endParaRPr lang="en-US" sz="5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lstStyle/>
          <a:p>
            <a:r>
              <a:rPr lang="en-US" dirty="0" smtClean="0"/>
              <a:t>Structural encoding </a:t>
            </a:r>
            <a:endParaRPr lang="en-US" dirty="0"/>
          </a:p>
        </p:txBody>
      </p:sp>
      <p:sp>
        <p:nvSpPr>
          <p:cNvPr id="3" name="Content Placeholder 2"/>
          <p:cNvSpPr>
            <a:spLocks noGrp="1"/>
          </p:cNvSpPr>
          <p:nvPr>
            <p:ph idx="1"/>
          </p:nvPr>
        </p:nvSpPr>
        <p:spPr>
          <a:xfrm>
            <a:off x="533400" y="1905000"/>
            <a:ext cx="8382000" cy="4724400"/>
          </a:xfrm>
        </p:spPr>
        <p:txBody>
          <a:bodyPr>
            <a:noAutofit/>
          </a:bodyPr>
          <a:lstStyle/>
          <a:p>
            <a:pPr algn="just"/>
            <a:r>
              <a:rPr lang="en-US" sz="3600" dirty="0" smtClean="0">
                <a:latin typeface="Times New Roman" pitchFamily="18" charset="0"/>
                <a:cs typeface="Times New Roman" pitchFamily="18" charset="0"/>
              </a:rPr>
              <a:t>Structural encoding is relatively shallow processing that emphasizes the physical structure of the stimulus.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if words are flashed on a screen, structural encoding registers such things as how they were printed (capital, lowercase, and so on) or the length of the words (how many letters).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we may pay attention only to the shapes that make up the letters in the word “dog”.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Phonemic encoding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305800" cy="5029200"/>
          </a:xfrm>
        </p:spPr>
        <p:txBody>
          <a:bodyPr>
            <a:noAutofit/>
          </a:bodyPr>
          <a:lstStyle/>
          <a:p>
            <a:pPr algn="just"/>
            <a:r>
              <a:rPr lang="en-US" sz="3600" dirty="0" smtClean="0">
                <a:latin typeface="Times New Roman" pitchFamily="18" charset="0"/>
                <a:cs typeface="Times New Roman" pitchFamily="18" charset="0"/>
              </a:rPr>
              <a:t>Phonemic encoding is an intermediate level of processing, which emphasizes what a word sounds like.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Phonemic encoding involves naming or saying (perhaps silently) the words.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88008"/>
          </a:xfrm>
        </p:spPr>
        <p:txBody>
          <a:bodyPr/>
          <a:lstStyle/>
          <a:p>
            <a:pPr algn="just"/>
            <a:r>
              <a:rPr lang="en-US" sz="3600" dirty="0" smtClean="0">
                <a:latin typeface="Times New Roman" pitchFamily="18" charset="0"/>
                <a:cs typeface="Times New Roman" pitchFamily="18" charset="0"/>
              </a:rPr>
              <a:t>At an intermediate level of processing, the shapes are translated into meaningful units—in this case, letters of the alphabet. Those letters are considered in the context of words, and specific phonetic sounds may be attached to the letters.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r>
              <a:rPr lang="en-US" sz="4800" dirty="0" smtClean="0">
                <a:latin typeface="Times New Roman" pitchFamily="18" charset="0"/>
                <a:cs typeface="Times New Roman" pitchFamily="18" charset="0"/>
              </a:rPr>
              <a:t>Semantic 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334000"/>
          </a:xfrm>
        </p:spPr>
        <p:txBody>
          <a:bodyPr>
            <a:noAutofit/>
          </a:bodyPr>
          <a:lstStyle/>
          <a:p>
            <a:pPr algn="just"/>
            <a:r>
              <a:rPr lang="en-US" sz="3600" dirty="0" smtClean="0">
                <a:latin typeface="Times New Roman" pitchFamily="18" charset="0"/>
                <a:cs typeface="Times New Roman" pitchFamily="18" charset="0"/>
              </a:rPr>
              <a:t>Semantic encoding is the deepest level of processing which emphasizes the meaning of verbal input.</a:t>
            </a:r>
          </a:p>
          <a:p>
            <a:pPr algn="just"/>
            <a:r>
              <a:rPr lang="en-US" sz="3600" dirty="0" smtClean="0">
                <a:latin typeface="Times New Roman" pitchFamily="18" charset="0"/>
                <a:cs typeface="Times New Roman" pitchFamily="18" charset="0"/>
              </a:rPr>
              <a:t>Information is analyzed in terms of its meaning. We may see it in a wider context and draw associations between the meaning of the information and broader networks of knowledge. It involves thinking about the objects and actions the words represent.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normAutofit/>
          </a:bodyPr>
          <a:lstStyle/>
          <a:p>
            <a:pPr algn="just"/>
            <a:r>
              <a:rPr lang="en-US" sz="3600" dirty="0" smtClean="0">
                <a:latin typeface="Times New Roman" pitchFamily="18" charset="0"/>
                <a:cs typeface="Times New Roman" pitchFamily="18" charset="0"/>
              </a:rPr>
              <a:t> Example</a:t>
            </a:r>
          </a:p>
          <a:p>
            <a:pPr algn="just"/>
            <a:r>
              <a:rPr lang="en-US" sz="3600" dirty="0" smtClean="0">
                <a:latin typeface="Times New Roman" pitchFamily="18" charset="0"/>
                <a:cs typeface="Times New Roman" pitchFamily="18" charset="0"/>
              </a:rPr>
              <a:t>We  may think of dogs not merely as animals with four legs and a tail, but also in terms of their relationship to cats and other mammals. We may form an image of our own dog, thereby relating the concept to our own lives.</a:t>
            </a:r>
          </a:p>
          <a:p>
            <a:pPr algn="just"/>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28600" y="304800"/>
            <a:ext cx="8686800" cy="6050760"/>
          </a:xfrm>
        </p:spPr>
        <p:txBody>
          <a:bodyPr>
            <a:no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the depth of information processing is critical when learning and studying course material. Rote</a:t>
            </a:r>
            <a:r>
              <a:rPr lang="en-US" sz="3600" dirty="0" smtClean="0">
                <a:solidFill>
                  <a:schemeClr val="accent2">
                    <a:lumMod val="75000"/>
                  </a:schemeClr>
                </a:solidFill>
                <a:latin typeface="Times New Roman" pitchFamily="18" charset="0"/>
                <a:cs typeface="Times New Roman" pitchFamily="18" charset="0"/>
              </a:rPr>
              <a:t> </a:t>
            </a:r>
            <a:r>
              <a:rPr lang="en-US" sz="3600" dirty="0" smtClean="0">
                <a:latin typeface="Times New Roman" pitchFamily="18" charset="0"/>
                <a:cs typeface="Times New Roman" pitchFamily="18" charset="0"/>
              </a:rPr>
              <a:t>memorization is unlikely to produce long-term recollection of information because processing occurs at a shallow level. In contrast, thinking about the meaning of the terms and reflecting on how they relate to information that one currently knows results in far more effective long-term retention.</a:t>
            </a:r>
            <a:endParaRPr lang="en-US" sz="3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362200" y="228599"/>
          <a:ext cx="6477000" cy="6400801"/>
        </p:xfrm>
        <a:graphic>
          <a:graphicData uri="http://schemas.openxmlformats.org/drawingml/2006/table">
            <a:tbl>
              <a:tblPr firstRow="1" bandRow="1">
                <a:tableStyleId>{5C22544A-7EE6-4342-B048-85BDC9FD1C3A}</a:tableStyleId>
              </a:tblPr>
              <a:tblGrid>
                <a:gridCol w="2159000"/>
                <a:gridCol w="2159000"/>
                <a:gridCol w="2159000"/>
              </a:tblGrid>
              <a:tr h="833162">
                <a:tc>
                  <a:txBody>
                    <a:bodyPr/>
                    <a:lstStyle/>
                    <a:p>
                      <a:r>
                        <a:rPr kumimoji="0" lang="en-US" sz="1800" b="1" kern="1200" baseline="0" dirty="0" smtClean="0">
                          <a:solidFill>
                            <a:schemeClr val="lt1"/>
                          </a:solidFill>
                          <a:latin typeface="+mn-lt"/>
                          <a:ea typeface="+mn-ea"/>
                          <a:cs typeface="+mn-cs"/>
                        </a:rPr>
                        <a:t>Level of</a:t>
                      </a:r>
                    </a:p>
                    <a:p>
                      <a:r>
                        <a:rPr kumimoji="0" lang="en-US" sz="1800" b="1" kern="1200" baseline="0" dirty="0" smtClean="0">
                          <a:solidFill>
                            <a:schemeClr val="lt1"/>
                          </a:solidFill>
                          <a:latin typeface="+mn-lt"/>
                          <a:ea typeface="+mn-ea"/>
                          <a:cs typeface="+mn-cs"/>
                        </a:rPr>
                        <a:t>processing</a:t>
                      </a:r>
                      <a:endParaRPr lang="en-US" dirty="0"/>
                    </a:p>
                  </a:txBody>
                  <a:tcPr/>
                </a:tc>
                <a:tc>
                  <a:txBody>
                    <a:bodyPr/>
                    <a:lstStyle/>
                    <a:p>
                      <a:r>
                        <a:rPr kumimoji="0" lang="en-US" sz="1800" b="1" kern="1200" baseline="0" dirty="0" smtClean="0">
                          <a:solidFill>
                            <a:schemeClr val="lt1"/>
                          </a:solidFill>
                          <a:latin typeface="+mn-lt"/>
                          <a:ea typeface="+mn-ea"/>
                          <a:cs typeface="+mn-cs"/>
                        </a:rPr>
                        <a:t>Type of</a:t>
                      </a:r>
                    </a:p>
                    <a:p>
                      <a:r>
                        <a:rPr kumimoji="0" lang="en-US" sz="1800" b="1" kern="1200" baseline="0" dirty="0" smtClean="0">
                          <a:solidFill>
                            <a:schemeClr val="lt1"/>
                          </a:solidFill>
                          <a:latin typeface="+mn-lt"/>
                          <a:ea typeface="+mn-ea"/>
                          <a:cs typeface="+mn-cs"/>
                        </a:rPr>
                        <a:t>encoding</a:t>
                      </a:r>
                      <a:endParaRPr lang="en-US" dirty="0"/>
                    </a:p>
                  </a:txBody>
                  <a:tcPr/>
                </a:tc>
                <a:tc>
                  <a:txBody>
                    <a:bodyPr/>
                    <a:lstStyle/>
                    <a:p>
                      <a:r>
                        <a:rPr kumimoji="0" lang="en-US" sz="1800" b="1" kern="1200" baseline="0" dirty="0" smtClean="0">
                          <a:solidFill>
                            <a:schemeClr val="lt1"/>
                          </a:solidFill>
                          <a:latin typeface="+mn-lt"/>
                          <a:ea typeface="+mn-ea"/>
                          <a:cs typeface="+mn-cs"/>
                        </a:rPr>
                        <a:t>Example</a:t>
                      </a:r>
                      <a:endParaRPr lang="en-US" dirty="0"/>
                    </a:p>
                  </a:txBody>
                  <a:tcPr/>
                </a:tc>
              </a:tr>
              <a:tr h="1653100">
                <a:tc>
                  <a:txBody>
                    <a:bodyPr/>
                    <a:lstStyle/>
                    <a:p>
                      <a:r>
                        <a:rPr kumimoji="0" lang="en-US" sz="1800" i="1" kern="1200" baseline="0" dirty="0" smtClean="0">
                          <a:solidFill>
                            <a:schemeClr val="dk1"/>
                          </a:solidFill>
                          <a:latin typeface="+mn-lt"/>
                          <a:ea typeface="+mn-ea"/>
                          <a:cs typeface="+mn-cs"/>
                        </a:rPr>
                        <a:t>Shallow</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Structural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physical structure</a:t>
                      </a:r>
                    </a:p>
                    <a:p>
                      <a:r>
                        <a:rPr kumimoji="0" lang="en-US" sz="1800" kern="1200" baseline="0" dirty="0" smtClean="0">
                          <a:solidFill>
                            <a:schemeClr val="dk1"/>
                          </a:solidFill>
                          <a:latin typeface="+mn-lt"/>
                          <a:ea typeface="+mn-ea"/>
                          <a:cs typeface="+mn-cs"/>
                        </a:rPr>
                        <a:t>of the stimulus</a:t>
                      </a:r>
                      <a:endParaRPr lang="en-US" dirty="0"/>
                    </a:p>
                  </a:txBody>
                  <a:tcPr/>
                </a:tc>
                <a:tc>
                  <a:txBody>
                    <a:bodyPr/>
                    <a:lstStyle/>
                    <a:p>
                      <a:r>
                        <a:rPr kumimoji="0" lang="en-US" sz="1800" kern="1200" baseline="0" dirty="0" smtClean="0">
                          <a:solidFill>
                            <a:schemeClr val="dk1"/>
                          </a:solidFill>
                          <a:latin typeface="+mn-lt"/>
                          <a:ea typeface="+mn-ea"/>
                          <a:cs typeface="+mn-cs"/>
                        </a:rPr>
                        <a:t>Is the word written in capital letters?</a:t>
                      </a:r>
                      <a:endParaRPr lang="en-US" dirty="0"/>
                    </a:p>
                  </a:txBody>
                  <a:tcPr/>
                </a:tc>
              </a:tr>
              <a:tr h="1653100">
                <a:tc>
                  <a:txBody>
                    <a:bodyPr/>
                    <a:lstStyle/>
                    <a:p>
                      <a:r>
                        <a:rPr kumimoji="0" lang="en-US" sz="1800" i="1" kern="1200" baseline="0" dirty="0" smtClean="0">
                          <a:solidFill>
                            <a:schemeClr val="dk1"/>
                          </a:solidFill>
                          <a:latin typeface="+mn-lt"/>
                          <a:ea typeface="+mn-ea"/>
                          <a:cs typeface="+mn-cs"/>
                        </a:rPr>
                        <a:t>Intermediate</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Phonemic encoding:</a:t>
                      </a:r>
                    </a:p>
                    <a:p>
                      <a:r>
                        <a:rPr kumimoji="0" lang="en-US" sz="1800" kern="1200" baseline="0" dirty="0" smtClean="0">
                          <a:solidFill>
                            <a:schemeClr val="dk1"/>
                          </a:solidFill>
                          <a:latin typeface="+mn-lt"/>
                          <a:ea typeface="+mn-ea"/>
                          <a:cs typeface="+mn-cs"/>
                        </a:rPr>
                        <a:t>emphasizes what a</a:t>
                      </a:r>
                    </a:p>
                    <a:p>
                      <a:r>
                        <a:rPr kumimoji="0" lang="en-US" sz="1800" kern="1200" baseline="0" dirty="0" smtClean="0">
                          <a:solidFill>
                            <a:schemeClr val="dk1"/>
                          </a:solidFill>
                          <a:latin typeface="+mn-lt"/>
                          <a:ea typeface="+mn-ea"/>
                          <a:cs typeface="+mn-cs"/>
                        </a:rPr>
                        <a:t>word sounds like</a:t>
                      </a:r>
                      <a:endParaRPr lang="en-US" dirty="0"/>
                    </a:p>
                  </a:txBody>
                  <a:tcPr/>
                </a:tc>
                <a:tc>
                  <a:txBody>
                    <a:bodyPr/>
                    <a:lstStyle/>
                    <a:p>
                      <a:r>
                        <a:rPr kumimoji="0" lang="en-US" sz="1800" kern="1200" baseline="0" dirty="0" smtClean="0">
                          <a:solidFill>
                            <a:schemeClr val="dk1"/>
                          </a:solidFill>
                          <a:latin typeface="+mn-lt"/>
                          <a:ea typeface="+mn-ea"/>
                          <a:cs typeface="+mn-cs"/>
                        </a:rPr>
                        <a:t>Does the word rhyme with weight?</a:t>
                      </a:r>
                      <a:endParaRPr lang="en-US" dirty="0"/>
                    </a:p>
                  </a:txBody>
                  <a:tcPr/>
                </a:tc>
              </a:tr>
              <a:tr h="2261439">
                <a:tc>
                  <a:txBody>
                    <a:bodyPr/>
                    <a:lstStyle/>
                    <a:p>
                      <a:r>
                        <a:rPr kumimoji="0" lang="en-US" sz="1800" i="1" kern="1200" baseline="0" dirty="0" smtClean="0">
                          <a:solidFill>
                            <a:schemeClr val="dk1"/>
                          </a:solidFill>
                          <a:latin typeface="+mn-lt"/>
                          <a:ea typeface="+mn-ea"/>
                          <a:cs typeface="+mn-cs"/>
                        </a:rPr>
                        <a:t>Deep</a:t>
                      </a:r>
                    </a:p>
                    <a:p>
                      <a:r>
                        <a:rPr kumimoji="0" lang="en-US" sz="1800" i="1" kern="1200" baseline="0" dirty="0" smtClean="0">
                          <a:solidFill>
                            <a:schemeClr val="dk1"/>
                          </a:solidFill>
                          <a:latin typeface="+mn-lt"/>
                          <a:ea typeface="+mn-ea"/>
                          <a:cs typeface="+mn-cs"/>
                        </a:rPr>
                        <a:t>processing</a:t>
                      </a:r>
                      <a:endParaRPr lang="en-US" dirty="0"/>
                    </a:p>
                  </a:txBody>
                  <a:tcPr/>
                </a:tc>
                <a:tc>
                  <a:txBody>
                    <a:bodyPr/>
                    <a:lstStyle/>
                    <a:p>
                      <a:r>
                        <a:rPr kumimoji="0" lang="en-US" sz="1800" i="1" kern="1200" baseline="0" dirty="0" smtClean="0">
                          <a:solidFill>
                            <a:schemeClr val="dk1"/>
                          </a:solidFill>
                          <a:latin typeface="+mn-lt"/>
                          <a:ea typeface="+mn-ea"/>
                          <a:cs typeface="+mn-cs"/>
                        </a:rPr>
                        <a:t>Semantic encoding:</a:t>
                      </a:r>
                    </a:p>
                    <a:p>
                      <a:r>
                        <a:rPr kumimoji="0" lang="en-US" sz="1800" kern="1200" baseline="0" dirty="0" smtClean="0">
                          <a:solidFill>
                            <a:schemeClr val="dk1"/>
                          </a:solidFill>
                          <a:latin typeface="+mn-lt"/>
                          <a:ea typeface="+mn-ea"/>
                          <a:cs typeface="+mn-cs"/>
                        </a:rPr>
                        <a:t>emphasizes the</a:t>
                      </a:r>
                    </a:p>
                    <a:p>
                      <a:r>
                        <a:rPr kumimoji="0" lang="en-US" sz="1800" kern="1200" baseline="0" dirty="0" smtClean="0">
                          <a:solidFill>
                            <a:schemeClr val="dk1"/>
                          </a:solidFill>
                          <a:latin typeface="+mn-lt"/>
                          <a:ea typeface="+mn-ea"/>
                          <a:cs typeface="+mn-cs"/>
                        </a:rPr>
                        <a:t>meaning of verbal</a:t>
                      </a:r>
                    </a:p>
                    <a:p>
                      <a:r>
                        <a:rPr kumimoji="0" lang="en-US" sz="1800" kern="1200" baseline="0" dirty="0" smtClean="0">
                          <a:solidFill>
                            <a:schemeClr val="dk1"/>
                          </a:solidFill>
                          <a:latin typeface="+mn-lt"/>
                          <a:ea typeface="+mn-ea"/>
                          <a:cs typeface="+mn-cs"/>
                        </a:rPr>
                        <a:t>input</a:t>
                      </a:r>
                      <a:endParaRPr lang="en-US" dirty="0"/>
                    </a:p>
                  </a:txBody>
                  <a:tcPr/>
                </a:tc>
                <a:tc>
                  <a:txBody>
                    <a:bodyPr/>
                    <a:lstStyle/>
                    <a:p>
                      <a:r>
                        <a:rPr kumimoji="0" lang="en-US" sz="1800" kern="1200" baseline="0" dirty="0" smtClean="0">
                          <a:solidFill>
                            <a:schemeClr val="dk1"/>
                          </a:solidFill>
                          <a:latin typeface="+mn-lt"/>
                          <a:ea typeface="+mn-ea"/>
                          <a:cs typeface="+mn-cs"/>
                        </a:rPr>
                        <a:t>Would the word fit in the sentence:</a:t>
                      </a:r>
                    </a:p>
                    <a:p>
                      <a:r>
                        <a:rPr kumimoji="0" lang="en-US" sz="1800" kern="1200" baseline="0" dirty="0" smtClean="0">
                          <a:solidFill>
                            <a:schemeClr val="dk1"/>
                          </a:solidFill>
                          <a:latin typeface="+mn-lt"/>
                          <a:ea typeface="+mn-ea"/>
                          <a:cs typeface="+mn-cs"/>
                        </a:rPr>
                        <a:t>“He met a _____________on the</a:t>
                      </a:r>
                    </a:p>
                    <a:p>
                      <a:r>
                        <a:rPr kumimoji="0" lang="en-US" sz="1800" kern="1200" baseline="0" dirty="0" smtClean="0">
                          <a:solidFill>
                            <a:schemeClr val="dk1"/>
                          </a:solidFill>
                          <a:latin typeface="+mn-lt"/>
                          <a:ea typeface="+mn-ea"/>
                          <a:cs typeface="+mn-cs"/>
                        </a:rPr>
                        <a:t>street”?</a:t>
                      </a:r>
                      <a:endParaRPr lang="en-US" dirty="0"/>
                    </a:p>
                  </a:txBody>
                  <a:tcPr/>
                </a:tc>
              </a:tr>
            </a:tbl>
          </a:graphicData>
        </a:graphic>
      </p:graphicFrame>
      <p:sp>
        <p:nvSpPr>
          <p:cNvPr id="7" name="TextBox 6"/>
          <p:cNvSpPr txBox="1"/>
          <p:nvPr/>
        </p:nvSpPr>
        <p:spPr>
          <a:xfrm>
            <a:off x="381000" y="2819400"/>
            <a:ext cx="1752600" cy="830997"/>
          </a:xfrm>
          <a:prstGeom prst="rect">
            <a:avLst/>
          </a:prstGeom>
          <a:noFill/>
        </p:spPr>
        <p:txBody>
          <a:bodyPr wrap="square" rtlCol="0">
            <a:spAutoFit/>
          </a:bodyPr>
          <a:lstStyle/>
          <a:p>
            <a:r>
              <a:rPr lang="en-US" sz="2400" dirty="0" smtClean="0">
                <a:latin typeface="Times New Roman" pitchFamily="18" charset="0"/>
                <a:cs typeface="Times New Roman" pitchFamily="18" charset="0"/>
              </a:rPr>
              <a:t>Depth of processing </a:t>
            </a:r>
            <a:endParaRPr lang="en-US" sz="2400" dirty="0">
              <a:latin typeface="Times New Roman" pitchFamily="18" charset="0"/>
              <a:cs typeface="Times New Roman" pitchFamily="18" charset="0"/>
            </a:endParaRPr>
          </a:p>
        </p:txBody>
      </p:sp>
      <p:sp>
        <p:nvSpPr>
          <p:cNvPr id="8" name="Down Arrow 7"/>
          <p:cNvSpPr/>
          <p:nvPr/>
        </p:nvSpPr>
        <p:spPr>
          <a:xfrm>
            <a:off x="1752600" y="1295400"/>
            <a:ext cx="457200" cy="457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Storage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524000"/>
            <a:ext cx="8229600" cy="5029200"/>
          </a:xfrm>
        </p:spPr>
        <p:txBody>
          <a:bodyPr/>
          <a:lstStyle/>
          <a:p>
            <a:pPr>
              <a:buNone/>
            </a:pPr>
            <a:r>
              <a:rPr lang="en-US" sz="3600" dirty="0" smtClean="0">
                <a:latin typeface="Times New Roman" pitchFamily="18" charset="0"/>
                <a:cs typeface="Times New Roman" pitchFamily="18" charset="0"/>
              </a:rPr>
              <a:t>There are three memory stores .</a:t>
            </a:r>
          </a:p>
          <a:p>
            <a:r>
              <a:rPr lang="en-US" sz="3600" dirty="0" smtClean="0">
                <a:latin typeface="Times New Roman" pitchFamily="18" charset="0"/>
                <a:cs typeface="Times New Roman" pitchFamily="18" charset="0"/>
              </a:rPr>
              <a:t>Sensory memory</a:t>
            </a:r>
          </a:p>
          <a:p>
            <a:r>
              <a:rPr lang="en-US" sz="3600" dirty="0" smtClean="0">
                <a:latin typeface="Times New Roman" pitchFamily="18" charset="0"/>
                <a:cs typeface="Times New Roman" pitchFamily="18" charset="0"/>
              </a:rPr>
              <a:t>Short term memory</a:t>
            </a:r>
          </a:p>
          <a:p>
            <a:r>
              <a:rPr lang="en-US" sz="3600" dirty="0" smtClean="0">
                <a:latin typeface="Times New Roman" pitchFamily="18" charset="0"/>
                <a:cs typeface="Times New Roman" pitchFamily="18" charset="0"/>
              </a:rPr>
              <a:t>Long term memory</a:t>
            </a: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00600" y="2209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n-US" sz="2400" dirty="0" smtClean="0">
                <a:latin typeface="Times New Roman" pitchFamily="18" charset="0"/>
                <a:cs typeface="Times New Roman" pitchFamily="18" charset="0"/>
              </a:rPr>
              <a:t>Short term</a:t>
            </a:r>
          </a:p>
          <a:p>
            <a:pPr algn="ctr">
              <a:buNone/>
            </a:pPr>
            <a:r>
              <a:rPr lang="en-US" sz="2400" dirty="0" smtClean="0">
                <a:latin typeface="Times New Roman" pitchFamily="18" charset="0"/>
                <a:cs typeface="Times New Roman" pitchFamily="18" charset="0"/>
              </a:rPr>
              <a:t>memory </a:t>
            </a:r>
            <a:endParaRPr lang="en-US" sz="2400" dirty="0">
              <a:latin typeface="Times New Roman" pitchFamily="18" charset="0"/>
              <a:cs typeface="Times New Roman" pitchFamily="18" charset="0"/>
            </a:endParaRPr>
          </a:p>
        </p:txBody>
      </p:sp>
      <p:sp>
        <p:nvSpPr>
          <p:cNvPr id="6" name="Content Placeholder 4"/>
          <p:cNvSpPr txBox="1">
            <a:spLocks/>
          </p:cNvSpPr>
          <p:nvPr/>
        </p:nvSpPr>
        <p:spPr>
          <a:xfrm>
            <a:off x="7239000" y="2209800"/>
            <a:ext cx="1676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lang="en-US" sz="2400" dirty="0" smtClean="0">
                <a:latin typeface="Times New Roman" pitchFamily="18" charset="0"/>
                <a:cs typeface="Times New Roman" pitchFamily="18" charset="0"/>
              </a:rPr>
              <a:t>Long term</a:t>
            </a:r>
            <a:endPar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endParaRPr>
          </a:p>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rPr>
              <a:t>memory </a:t>
            </a:r>
            <a:endParaRPr kumimoji="0" lang="en-US" sz="2400" b="0" i="0" u="none" strike="noStrike" kern="1200" cap="none" spc="0" normalizeH="0" baseline="0" noProof="0" dirty="0">
              <a:ln>
                <a:noFill/>
              </a:ln>
              <a:solidFill>
                <a:schemeClr val="lt1"/>
              </a:solidFill>
              <a:effectLst/>
              <a:uLnTx/>
              <a:uFillTx/>
              <a:latin typeface="Times New Roman" pitchFamily="18" charset="0"/>
              <a:ea typeface="+mn-ea"/>
              <a:cs typeface="Times New Roman" pitchFamily="18" charset="0"/>
            </a:endParaRPr>
          </a:p>
        </p:txBody>
      </p:sp>
      <p:sp>
        <p:nvSpPr>
          <p:cNvPr id="7" name="Content Placeholder 4"/>
          <p:cNvSpPr txBox="1">
            <a:spLocks/>
          </p:cNvSpPr>
          <p:nvPr/>
        </p:nvSpPr>
        <p:spPr>
          <a:xfrm>
            <a:off x="2286000" y="2209800"/>
            <a:ext cx="1600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rPr>
              <a:t>Sensory</a:t>
            </a:r>
          </a:p>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n-US" sz="2400" b="0" i="0" u="none" strike="noStrike" kern="1200" cap="none" spc="0" normalizeH="0" baseline="0" noProof="0" dirty="0" smtClean="0">
                <a:ln>
                  <a:noFill/>
                </a:ln>
                <a:solidFill>
                  <a:schemeClr val="lt1"/>
                </a:solidFill>
                <a:effectLst/>
                <a:uLnTx/>
                <a:uFillTx/>
                <a:latin typeface="Times New Roman" pitchFamily="18" charset="0"/>
                <a:ea typeface="+mn-ea"/>
                <a:cs typeface="Times New Roman" pitchFamily="18" charset="0"/>
              </a:rPr>
              <a:t>memory </a:t>
            </a:r>
            <a:endParaRPr kumimoji="0" lang="en-US" sz="2400" b="0" i="0" u="none" strike="noStrike" kern="1200" cap="none" spc="0" normalizeH="0" baseline="0" noProof="0" dirty="0">
              <a:ln>
                <a:noFill/>
              </a:ln>
              <a:solidFill>
                <a:schemeClr val="lt1"/>
              </a:solidFill>
              <a:effectLst/>
              <a:uLnTx/>
              <a:uFillTx/>
              <a:latin typeface="Times New Roman" pitchFamily="18" charset="0"/>
              <a:ea typeface="+mn-ea"/>
              <a:cs typeface="Times New Roman" pitchFamily="18" charset="0"/>
            </a:endParaRPr>
          </a:p>
        </p:txBody>
      </p:sp>
      <p:sp>
        <p:nvSpPr>
          <p:cNvPr id="8" name="TextBox 7"/>
          <p:cNvSpPr txBox="1"/>
          <p:nvPr/>
        </p:nvSpPr>
        <p:spPr>
          <a:xfrm>
            <a:off x="0" y="2362200"/>
            <a:ext cx="16764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Information</a:t>
            </a:r>
            <a:endParaRPr lang="en-US" sz="2400" dirty="0">
              <a:latin typeface="Times New Roman" pitchFamily="18" charset="0"/>
              <a:cs typeface="Times New Roman" pitchFamily="18" charset="0"/>
            </a:endParaRPr>
          </a:p>
        </p:txBody>
      </p:sp>
      <p:sp>
        <p:nvSpPr>
          <p:cNvPr id="9" name="Right Arrow 8"/>
          <p:cNvSpPr/>
          <p:nvPr/>
        </p:nvSpPr>
        <p:spPr>
          <a:xfrm>
            <a:off x="1600200" y="2514600"/>
            <a:ext cx="685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p:cNvSpPr/>
          <p:nvPr/>
        </p:nvSpPr>
        <p:spPr>
          <a:xfrm>
            <a:off x="3962400" y="251460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6477000" y="25146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581400" y="457200"/>
            <a:ext cx="3886200" cy="1200329"/>
          </a:xfrm>
          <a:prstGeom prst="rect">
            <a:avLst/>
          </a:prstGeom>
          <a:noFill/>
        </p:spPr>
        <p:txBody>
          <a:bodyPr wrap="square" rtlCol="0">
            <a:spAutoFit/>
          </a:bodyPr>
          <a:lstStyle/>
          <a:p>
            <a:pPr algn="ctr"/>
            <a:endParaRPr lang="en-US" sz="2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Repetitive </a:t>
            </a:r>
          </a:p>
          <a:p>
            <a:pPr algn="ctr"/>
            <a:r>
              <a:rPr lang="en-US" sz="2400" dirty="0" smtClean="0">
                <a:latin typeface="Times New Roman" pitchFamily="18" charset="0"/>
                <a:cs typeface="Times New Roman" pitchFamily="18" charset="0"/>
              </a:rPr>
              <a:t>rehearsal</a:t>
            </a:r>
            <a:endParaRPr lang="en-US" sz="2400" dirty="0">
              <a:latin typeface="Times New Roman" pitchFamily="18" charset="0"/>
              <a:cs typeface="Times New Roman" pitchFamily="18" charset="0"/>
            </a:endParaRPr>
          </a:p>
        </p:txBody>
      </p:sp>
      <p:sp>
        <p:nvSpPr>
          <p:cNvPr id="23" name="TextBox 22"/>
          <p:cNvSpPr txBox="1"/>
          <p:nvPr/>
        </p:nvSpPr>
        <p:spPr>
          <a:xfrm>
            <a:off x="7239000" y="381000"/>
            <a:ext cx="1905000" cy="1200329"/>
          </a:xfrm>
          <a:prstGeom prst="rect">
            <a:avLst/>
          </a:prstGeom>
          <a:noFill/>
        </p:spPr>
        <p:txBody>
          <a:bodyPr wrap="square" rtlCol="0">
            <a:sp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Elaborative</a:t>
            </a:r>
          </a:p>
          <a:p>
            <a:r>
              <a:rPr lang="en-US" sz="2400" dirty="0" smtClean="0">
                <a:latin typeface="Times New Roman" pitchFamily="18" charset="0"/>
                <a:cs typeface="Times New Roman" pitchFamily="18" charset="0"/>
              </a:rPr>
              <a:t>rehearsal</a:t>
            </a:r>
            <a:endParaRPr lang="en-US" sz="2400" dirty="0">
              <a:latin typeface="Times New Roman" pitchFamily="18" charset="0"/>
              <a:cs typeface="Times New Roman" pitchFamily="18" charset="0"/>
            </a:endParaRPr>
          </a:p>
        </p:txBody>
      </p:sp>
      <p:cxnSp>
        <p:nvCxnSpPr>
          <p:cNvPr id="29" name="Straight Connector 28"/>
          <p:cNvCxnSpPr/>
          <p:nvPr/>
        </p:nvCxnSpPr>
        <p:spPr>
          <a:xfrm rot="5400000" flipH="1" flipV="1">
            <a:off x="5867400" y="1752600"/>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6096000" y="1371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flipH="1" flipV="1">
            <a:off x="4952206" y="1448594"/>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0800000">
            <a:off x="4800600" y="1371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4495800" y="1676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6020594" y="1751806"/>
            <a:ext cx="76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400800" y="1371600"/>
            <a:ext cx="838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382000" y="1371600"/>
            <a:ext cx="457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8535194" y="16756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286000" y="4419600"/>
            <a:ext cx="2057400" cy="1569660"/>
          </a:xfrm>
          <a:prstGeom prst="rect">
            <a:avLst/>
          </a:prstGeom>
        </p:spPr>
        <p:txBody>
          <a:bodyPr wrap="square">
            <a:spAutoFit/>
          </a:bodyPr>
          <a:lstStyle/>
          <a:p>
            <a:pPr algn="ctr"/>
            <a:r>
              <a:rPr lang="en-US" sz="2400" dirty="0" smtClean="0">
                <a:latin typeface="Times New Roman" pitchFamily="18" charset="0"/>
                <a:cs typeface="Times New Roman" pitchFamily="18" charset="0"/>
              </a:rPr>
              <a:t>Forgetting typically within</a:t>
            </a:r>
          </a:p>
          <a:p>
            <a:pPr algn="ctr"/>
            <a:r>
              <a:rPr lang="en-US" sz="2400" dirty="0" smtClean="0">
                <a:latin typeface="Times New Roman" pitchFamily="18" charset="0"/>
                <a:cs typeface="Times New Roman" pitchFamily="18" charset="0"/>
              </a:rPr>
              <a:t>1 second</a:t>
            </a:r>
            <a:endParaRPr lang="en-US" sz="2400" dirty="0">
              <a:latin typeface="Times New Roman" pitchFamily="18" charset="0"/>
              <a:cs typeface="Times New Roman" pitchFamily="18" charset="0"/>
            </a:endParaRPr>
          </a:p>
        </p:txBody>
      </p:sp>
      <p:sp>
        <p:nvSpPr>
          <p:cNvPr id="68" name="Rectangle 67"/>
          <p:cNvSpPr/>
          <p:nvPr/>
        </p:nvSpPr>
        <p:spPr>
          <a:xfrm>
            <a:off x="4572000" y="4495800"/>
            <a:ext cx="2133600" cy="1569660"/>
          </a:xfrm>
          <a:prstGeom prst="rect">
            <a:avLst/>
          </a:prstGeom>
        </p:spPr>
        <p:txBody>
          <a:bodyPr wrap="square">
            <a:spAutoFit/>
          </a:bodyPr>
          <a:lstStyle/>
          <a:p>
            <a:pPr algn="ctr"/>
            <a:r>
              <a:rPr lang="en-US" sz="2400" dirty="0" smtClean="0">
                <a:latin typeface="Times New Roman" pitchFamily="18" charset="0"/>
                <a:cs typeface="Times New Roman" pitchFamily="18" charset="0"/>
              </a:rPr>
              <a:t>Forgetting</a:t>
            </a:r>
          </a:p>
          <a:p>
            <a:pPr algn="ctr"/>
            <a:r>
              <a:rPr lang="en-US" sz="2400" dirty="0" smtClean="0">
                <a:latin typeface="Times New Roman" pitchFamily="18" charset="0"/>
                <a:cs typeface="Times New Roman" pitchFamily="18" charset="0"/>
              </a:rPr>
              <a:t>within </a:t>
            </a:r>
          </a:p>
          <a:p>
            <a:pPr algn="ctr"/>
            <a:r>
              <a:rPr lang="en-US" sz="2400" dirty="0" smtClean="0">
                <a:latin typeface="Times New Roman" pitchFamily="18" charset="0"/>
                <a:cs typeface="Times New Roman" pitchFamily="18" charset="0"/>
              </a:rPr>
              <a:t>15 to</a:t>
            </a:r>
          </a:p>
          <a:p>
            <a:pPr algn="ctr"/>
            <a:r>
              <a:rPr lang="en-US" sz="2400" dirty="0" smtClean="0">
                <a:latin typeface="Times New Roman" pitchFamily="18" charset="0"/>
                <a:cs typeface="Times New Roman" pitchFamily="18" charset="0"/>
              </a:rPr>
              <a:t>25 seconds</a:t>
            </a:r>
            <a:endParaRPr lang="en-US" sz="2400" dirty="0">
              <a:latin typeface="Times New Roman" pitchFamily="18" charset="0"/>
              <a:cs typeface="Times New Roman" pitchFamily="18" charset="0"/>
            </a:endParaRPr>
          </a:p>
        </p:txBody>
      </p:sp>
      <p:cxnSp>
        <p:nvCxnSpPr>
          <p:cNvPr id="74" name="Straight Arrow Connector 73"/>
          <p:cNvCxnSpPr/>
          <p:nvPr/>
        </p:nvCxnSpPr>
        <p:spPr>
          <a:xfrm rot="5400000">
            <a:off x="2857500" y="38481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5400000">
            <a:off x="5220494" y="384730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3923506" y="3162300"/>
            <a:ext cx="838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810000" y="3657600"/>
            <a:ext cx="1447800" cy="369332"/>
          </a:xfrm>
          <a:prstGeom prst="rect">
            <a:avLst/>
          </a:prstGeom>
          <a:noFill/>
        </p:spPr>
        <p:txBody>
          <a:bodyPr wrap="square" rtlCol="0">
            <a:spAutoFit/>
          </a:bodyPr>
          <a:lstStyle/>
          <a:p>
            <a:r>
              <a:rPr lang="en-US" dirty="0" smtClean="0"/>
              <a:t>Attention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Definition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321208"/>
          </a:xfrm>
        </p:spPr>
        <p:txBody>
          <a:bodyPr/>
          <a:lstStyle/>
          <a:p>
            <a:r>
              <a:rPr lang="en-US" sz="3600" dirty="0" smtClean="0">
                <a:latin typeface="Times New Roman" pitchFamily="18" charset="0"/>
                <a:cs typeface="Times New Roman" pitchFamily="18" charset="0"/>
              </a:rPr>
              <a:t>The process by which we encode, store, and retrieve information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Sensory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447800"/>
            <a:ext cx="7772400" cy="4907760"/>
          </a:xfrm>
        </p:spPr>
        <p:txBody>
          <a:bodyPr>
            <a:noAutofit/>
          </a:bodyPr>
          <a:lstStyle/>
          <a:p>
            <a:pPr algn="just"/>
            <a:r>
              <a:rPr lang="en-US" sz="3600" dirty="0" smtClean="0">
                <a:latin typeface="Times New Roman" pitchFamily="18" charset="0"/>
                <a:cs typeface="Times New Roman" pitchFamily="18" charset="0"/>
              </a:rPr>
              <a:t>The sensory memory preserves information in its original sensory form for a brief time, usually only a fraction of a second.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initial, momentary storage of information, lasting only an instant.</a:t>
            </a:r>
            <a:endParaRPr lang="en-US" sz="3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153400" cy="6248400"/>
          </a:xfrm>
        </p:spPr>
        <p:txBody>
          <a:bodyPr>
            <a:noAutofit/>
          </a:bodyPr>
          <a:lstStyle/>
          <a:p>
            <a:pPr algn="just"/>
            <a:r>
              <a:rPr lang="en-US" sz="3600" dirty="0" smtClean="0">
                <a:latin typeface="Times New Roman" pitchFamily="18" charset="0"/>
                <a:cs typeface="Times New Roman" pitchFamily="18" charset="0"/>
              </a:rPr>
              <a:t>In the case of vision, people really perceive an afterimage rather than the actual stimulus. </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You can demonstrate the existence of afterimages for yourself by rapidly moving a lighted sparkler or flashlight in circles in the dark. If you move a sparkler fast enough, you would see a complete circle even though the light source is only a single point </a:t>
            </a:r>
          </a:p>
          <a:p>
            <a:pPr algn="just"/>
            <a:endParaRPr lang="en-US" sz="3600" dirty="0" smtClean="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term memory</a:t>
            </a:r>
            <a:endParaRPr lang="en-US" dirty="0"/>
          </a:p>
        </p:txBody>
      </p:sp>
      <p:sp>
        <p:nvSpPr>
          <p:cNvPr id="3" name="Content Placeholder 2"/>
          <p:cNvSpPr>
            <a:spLocks noGrp="1"/>
          </p:cNvSpPr>
          <p:nvPr>
            <p:ph idx="1"/>
          </p:nvPr>
        </p:nvSpPr>
        <p:spPr>
          <a:xfrm>
            <a:off x="685800" y="1600200"/>
            <a:ext cx="8229600" cy="4648200"/>
          </a:xfrm>
        </p:spPr>
        <p:txBody>
          <a:bodyPr>
            <a:noAutofit/>
          </a:bodyPr>
          <a:lstStyle/>
          <a:p>
            <a:pPr algn="just"/>
            <a:r>
              <a:rPr lang="en-US" sz="3600" dirty="0" smtClean="0">
                <a:latin typeface="Times New Roman" pitchFamily="18" charset="0"/>
                <a:cs typeface="Times New Roman" pitchFamily="18" charset="0"/>
              </a:rPr>
              <a:t>Short-term memory (STM) is a limited-capacity store that can maintain unrehearsed information for up to about 25 seconds.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However, there is a way that you can maintain information in your short-term store indefinitely by engaging in rehearsal.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64208"/>
          </a:xfrm>
        </p:spPr>
        <p:txBody>
          <a:bodyPr/>
          <a:lstStyle/>
          <a:p>
            <a:pPr algn="just"/>
            <a:r>
              <a:rPr lang="en-US" sz="3600" dirty="0" smtClean="0">
                <a:latin typeface="Times New Roman" pitchFamily="18" charset="0"/>
                <a:cs typeface="Times New Roman" pitchFamily="18" charset="0"/>
              </a:rPr>
              <a:t>Rehearsal is the process of repetitively verbalizing or thinking about the information.</a:t>
            </a: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when you look up a phone number, you probably recite it over and over until you can dial it.</a:t>
            </a:r>
          </a:p>
          <a:p>
            <a:pPr algn="just"/>
            <a:endParaRPr lang="en-US" sz="3200" dirty="0" smtClean="0">
              <a:latin typeface="Times New Roman" pitchFamily="18" charset="0"/>
              <a:cs typeface="Times New Roman" pitchFamily="18" charset="0"/>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r>
              <a:rPr lang="en-US" sz="4800" dirty="0" smtClean="0">
                <a:latin typeface="Times New Roman" pitchFamily="18" charset="0"/>
                <a:cs typeface="Times New Roman" pitchFamily="18" charset="0"/>
              </a:rPr>
              <a:t>Capacity of storage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839200" cy="4953000"/>
          </a:xfrm>
        </p:spPr>
        <p:txBody>
          <a:bodyPr>
            <a:noAutofit/>
          </a:bodyPr>
          <a:lstStyle/>
          <a:p>
            <a:r>
              <a:rPr lang="en-US" sz="3600" dirty="0" smtClean="0">
                <a:latin typeface="Times New Roman" pitchFamily="18" charset="0"/>
                <a:cs typeface="Times New Roman" pitchFamily="18" charset="0"/>
              </a:rPr>
              <a:t>Short-term memory is also limited in the number of items it can hold. </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Miller noticed that people could recall only about seven items in tasks that required the use of STM.</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So, he gave the idea of  “The Magical Number Seven, Plus or Minus Two”</a:t>
            </a:r>
          </a:p>
          <a:p>
            <a:pPr>
              <a:buNone/>
            </a:pPr>
            <a:endParaRPr lang="en-US" sz="3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Autofit/>
          </a:bodyPr>
          <a:lstStyle/>
          <a:p>
            <a:r>
              <a:rPr lang="en-US" sz="4800" dirty="0" smtClean="0">
                <a:latin typeface="Times New Roman" pitchFamily="18" charset="0"/>
                <a:cs typeface="Times New Roman" pitchFamily="18" charset="0"/>
              </a:rPr>
              <a:t>How to increase the capacity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828800"/>
            <a:ext cx="8610600" cy="4724400"/>
          </a:xfrm>
        </p:spPr>
        <p:txBody>
          <a:bodyPr>
            <a:noAutofit/>
          </a:bodyPr>
          <a:lstStyle/>
          <a:p>
            <a:pPr algn="just"/>
            <a:r>
              <a:rPr lang="en-US" sz="3600" dirty="0" smtClean="0">
                <a:latin typeface="Times New Roman" pitchFamily="18" charset="0"/>
                <a:cs typeface="Times New Roman" pitchFamily="18" charset="0"/>
              </a:rPr>
              <a:t>You can increase the capacity of your short-term memory by chunking.</a:t>
            </a:r>
          </a:p>
          <a:p>
            <a:pPr algn="just"/>
            <a:endParaRPr lang="en-US" sz="3600" dirty="0" smtClean="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r>
              <a:rPr lang="en-US" sz="3600" dirty="0" smtClean="0">
                <a:latin typeface="Times New Roman" pitchFamily="18" charset="0"/>
                <a:cs typeface="Times New Roman" pitchFamily="18" charset="0"/>
              </a:rPr>
              <a:t>Chunk </a:t>
            </a:r>
          </a:p>
          <a:p>
            <a:pPr algn="just"/>
            <a:r>
              <a:rPr lang="en-US" sz="3600" dirty="0" smtClean="0">
                <a:latin typeface="Times New Roman" pitchFamily="18" charset="0"/>
                <a:cs typeface="Times New Roman" pitchFamily="18" charset="0"/>
              </a:rPr>
              <a:t>A meaningful grouping of stimuli that can be stored as a unit in short-term memory.</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 chunk is a group of familiar stimuli stored as a single unit.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305800" cy="6019800"/>
          </a:xfrm>
        </p:spPr>
        <p:txBody>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 Ask someone to recall a sequence of 12 letters grouped in the following way:</a:t>
            </a:r>
          </a:p>
          <a:p>
            <a:pPr algn="just"/>
            <a:r>
              <a:rPr lang="en-US" sz="3600" dirty="0" smtClean="0">
                <a:latin typeface="Times New Roman" pitchFamily="18" charset="0"/>
                <a:cs typeface="Times New Roman" pitchFamily="18" charset="0"/>
              </a:rPr>
              <a:t>FB INB CCIAIBM</a:t>
            </a:r>
          </a:p>
          <a:p>
            <a:pPr algn="just"/>
            <a:r>
              <a:rPr lang="en-US" sz="3600" dirty="0" smtClean="0">
                <a:latin typeface="Times New Roman" pitchFamily="18" charset="0"/>
                <a:cs typeface="Times New Roman" pitchFamily="18" charset="0"/>
              </a:rPr>
              <a:t>It will be difficult for your subject to  remember each letter separately because there are no obvious groups or chunks</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0"/>
            <a:ext cx="8305800" cy="6400800"/>
          </a:xfrm>
        </p:spPr>
        <p:txBody>
          <a:bodyPr>
            <a:noAutofit/>
          </a:bodyPr>
          <a:lstStyle/>
          <a:p>
            <a:pPr algn="just">
              <a:buNone/>
            </a:pP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Now present the same string of letters to another person, but place the pauses in the following locations:</a:t>
            </a:r>
          </a:p>
          <a:p>
            <a:pPr algn="just"/>
            <a:r>
              <a:rPr lang="en-US" sz="3600" dirty="0" smtClean="0">
                <a:latin typeface="Times New Roman" pitchFamily="18" charset="0"/>
                <a:cs typeface="Times New Roman" pitchFamily="18" charset="0"/>
              </a:rPr>
              <a:t>FBI - NBC - CIA - IBM</a:t>
            </a:r>
          </a:p>
          <a:p>
            <a:pPr algn="just"/>
            <a:r>
              <a:rPr lang="en-US" sz="3600" dirty="0" smtClean="0">
                <a:latin typeface="Times New Roman" pitchFamily="18" charset="0"/>
                <a:cs typeface="Times New Roman" pitchFamily="18" charset="0"/>
              </a:rPr>
              <a:t>The letters now form four familiar chunks, resulting in successful recall.</a:t>
            </a:r>
          </a:p>
          <a:p>
            <a:r>
              <a:rPr lang="en-US" sz="3600" dirty="0" smtClean="0"/>
              <a:t>167156631</a:t>
            </a:r>
          </a:p>
          <a:p>
            <a:r>
              <a:rPr lang="en-US" sz="3600" dirty="0" smtClean="0"/>
              <a:t>1-67-15-66-31</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Long term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Long-term memory (LTM) is an unlimited capacity store that can hold information over lengthy periods of time.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35608"/>
          </a:xfrm>
        </p:spPr>
        <p:txBody>
          <a:bodyPr/>
          <a:lstStyle/>
          <a:p>
            <a:pPr algn="just"/>
            <a:r>
              <a:rPr lang="en-US" sz="3600" dirty="0" smtClean="0">
                <a:latin typeface="Times New Roman" pitchFamily="18" charset="0"/>
                <a:cs typeface="Times New Roman" pitchFamily="18" charset="0"/>
              </a:rPr>
              <a:t>Encoding (Getting Information into Memory)</a:t>
            </a:r>
          </a:p>
          <a:p>
            <a:pPr algn="just"/>
            <a:r>
              <a:rPr lang="en-US" sz="3600" dirty="0" smtClean="0">
                <a:latin typeface="Times New Roman" pitchFamily="18" charset="0"/>
                <a:cs typeface="Times New Roman" pitchFamily="18" charset="0"/>
              </a:rPr>
              <a:t>Storage (Maintaining Information in Memory)</a:t>
            </a:r>
          </a:p>
          <a:p>
            <a:pPr algn="just"/>
            <a:r>
              <a:rPr lang="en-US" sz="3600" dirty="0" smtClean="0">
                <a:latin typeface="Times New Roman" pitchFamily="18" charset="0"/>
                <a:cs typeface="Times New Roman" pitchFamily="18" charset="0"/>
              </a:rPr>
              <a:t>Retrieval (Getting Information out off Memory)</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09600"/>
            <a:ext cx="7848600" cy="6019800"/>
          </a:xfrm>
        </p:spPr>
        <p:txBody>
          <a:bodyPr>
            <a:normAutofit/>
          </a:bodyPr>
          <a:lstStyle/>
          <a:p>
            <a:pPr algn="just"/>
            <a:r>
              <a:rPr lang="en-US" sz="3600" dirty="0" smtClean="0">
                <a:latin typeface="Times New Roman" pitchFamily="18" charset="0"/>
                <a:cs typeface="Times New Roman" pitchFamily="18" charset="0"/>
              </a:rPr>
              <a:t>Unlike sensory and short-term memory, which have very brief storage durations, LTM can store information indefinitely.</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In fact, one point of view is that all information stored in long-term memory is stored there permanently. </a:t>
            </a:r>
            <a:endParaRPr lang="en-US" sz="3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Types of long term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447800"/>
            <a:ext cx="7772400" cy="4907760"/>
          </a:xfrm>
        </p:spPr>
        <p:txBody>
          <a:bodyPr>
            <a:noAutofit/>
          </a:bodyPr>
          <a:lstStyle/>
          <a:p>
            <a:pPr algn="just"/>
            <a:r>
              <a:rPr lang="en-US" sz="3600" dirty="0" smtClean="0">
                <a:latin typeface="Times New Roman" pitchFamily="18" charset="0"/>
                <a:cs typeface="Times New Roman" pitchFamily="18" charset="0"/>
              </a:rPr>
              <a:t>Long-term memory has several different components, or memory modules .</a:t>
            </a:r>
          </a:p>
          <a:p>
            <a:pPr algn="just">
              <a:buNone/>
            </a:pPr>
            <a:r>
              <a:rPr lang="en-US" sz="3600" dirty="0" smtClean="0">
                <a:latin typeface="Times New Roman" pitchFamily="18" charset="0"/>
                <a:cs typeface="Times New Roman" pitchFamily="18" charset="0"/>
              </a:rPr>
              <a:t>1. Declarative memory</a:t>
            </a:r>
          </a:p>
          <a:p>
            <a:pPr algn="just">
              <a:buNone/>
            </a:pP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a:t>
            </a:r>
            <a:r>
              <a:rPr lang="en-US" sz="3600" dirty="0" smtClean="0">
                <a:latin typeface="Times New Roman" pitchFamily="18" charset="0"/>
                <a:cs typeface="Times New Roman" pitchFamily="18" charset="0"/>
              </a:rPr>
              <a:t>) Semantic memory</a:t>
            </a:r>
          </a:p>
          <a:p>
            <a:pPr algn="just">
              <a:buNone/>
            </a:pPr>
            <a:r>
              <a:rPr lang="en-US" sz="3600" dirty="0" smtClean="0">
                <a:latin typeface="Times New Roman" pitchFamily="18" charset="0"/>
                <a:cs typeface="Times New Roman" pitchFamily="18" charset="0"/>
              </a:rPr>
              <a:t>		ii) Episodic memory</a:t>
            </a:r>
          </a:p>
          <a:p>
            <a:pPr algn="just">
              <a:buNone/>
            </a:pPr>
            <a:r>
              <a:rPr lang="en-US" sz="3600" dirty="0" smtClean="0">
                <a:latin typeface="Times New Roman" pitchFamily="18" charset="0"/>
                <a:cs typeface="Times New Roman" pitchFamily="18" charset="0"/>
              </a:rPr>
              <a:t>2. Non declarative memory (procedural)</a:t>
            </a:r>
            <a:endParaRPr lang="en-US" sz="3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209326"/>
          </a:xfrm>
        </p:spPr>
        <p:txBody>
          <a:bodyPr>
            <a:normAutofit fontScale="90000"/>
          </a:bodyPr>
          <a:lstStyle/>
          <a:p>
            <a:r>
              <a:rPr lang="en-US" sz="5300" dirty="0" smtClean="0">
                <a:latin typeface="Times New Roman" pitchFamily="18" charset="0"/>
                <a:cs typeface="Times New Roman" pitchFamily="18" charset="0"/>
              </a:rPr>
              <a:t>Declarative memory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Memory for factual information: names, faces, dates, and the like.</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“a bike has two wheels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1056926"/>
          </a:xfrm>
        </p:spPr>
        <p:txBody>
          <a:bodyPr>
            <a:noAutofit/>
          </a:bodyPr>
          <a:lstStyle/>
          <a:p>
            <a:r>
              <a:rPr lang="en-US" sz="4800" dirty="0" smtClean="0">
                <a:latin typeface="Times New Roman" pitchFamily="18" charset="0"/>
                <a:cs typeface="Times New Roman" pitchFamily="18" charset="0"/>
              </a:rPr>
              <a:t>Non declarative (procedural memory )</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54608"/>
          </a:xfrm>
        </p:spPr>
        <p:txBody>
          <a:bodyPr>
            <a:normAutofit/>
          </a:bodyPr>
          <a:lstStyle/>
          <a:p>
            <a:endParaRPr lang="en-US" dirty="0" smtClean="0"/>
          </a:p>
          <a:p>
            <a:pPr algn="just"/>
            <a:r>
              <a:rPr lang="en-US" sz="3600" dirty="0" smtClean="0">
                <a:latin typeface="Times New Roman" pitchFamily="18" charset="0"/>
                <a:cs typeface="Times New Roman" pitchFamily="18" charset="0"/>
              </a:rPr>
              <a:t>Memory for skills and habits and information about how to do things is stored in procedural memory.</a:t>
            </a: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such as riding a bike or hitting a baseball, typing, and tying one’s shoes.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772400" cy="5974560"/>
          </a:xfrm>
        </p:spPr>
        <p:txBody>
          <a:bodyPr>
            <a:normAutofit/>
          </a:bodyPr>
          <a:lstStyle/>
          <a:p>
            <a:pPr algn="just"/>
            <a:r>
              <a:rPr lang="en-US" sz="3600" dirty="0" smtClean="0">
                <a:latin typeface="Times New Roman" pitchFamily="18" charset="0"/>
                <a:cs typeface="Times New Roman" pitchFamily="18" charset="0"/>
              </a:rPr>
              <a:t>To illustrate the distinction, if you know the rules of tennis (the number of games in a set, scoring, and such), this factual information is stored in declarative memory. If you remember how to hit a serve and swing through a backhand, these are procedural memories that are part of the non declarative system (procedural memory).</a:t>
            </a:r>
            <a:endParaRPr lang="en-US" sz="36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Types of declarative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473608"/>
          </a:xfrm>
        </p:spPr>
        <p:txBody>
          <a:bodyPr>
            <a:noAutofit/>
          </a:bodyPr>
          <a:lstStyle/>
          <a:p>
            <a:pPr algn="just"/>
            <a:r>
              <a:rPr lang="en-US" sz="3600" dirty="0" smtClean="0">
                <a:latin typeface="Times New Roman" pitchFamily="18" charset="0"/>
                <a:cs typeface="Times New Roman" pitchFamily="18" charset="0"/>
              </a:rPr>
              <a:t>Semantic memory </a:t>
            </a:r>
          </a:p>
          <a:p>
            <a:pPr algn="just"/>
            <a:r>
              <a:rPr lang="en-US" sz="3600" dirty="0" smtClean="0">
                <a:latin typeface="Times New Roman" pitchFamily="18" charset="0"/>
                <a:cs typeface="Times New Roman" pitchFamily="18" charset="0"/>
              </a:rPr>
              <a:t>Memory for general knowledge and facts about the world and it is not tied to the time when the information was learned. </a:t>
            </a:r>
          </a:p>
          <a:p>
            <a:pPr algn="just">
              <a:buNone/>
            </a:pP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305800" cy="5715000"/>
          </a:xfrm>
        </p:spPr>
        <p:txBody>
          <a:bodyPr>
            <a:normAutofit/>
          </a:bodyPr>
          <a:lstStyle/>
          <a:p>
            <a:pPr algn="just"/>
            <a:r>
              <a:rPr lang="en-US" sz="3600" dirty="0" smtClean="0">
                <a:latin typeface="Times New Roman" pitchFamily="18" charset="0"/>
                <a:cs typeface="Times New Roman" pitchFamily="18" charset="0"/>
              </a:rPr>
              <a:t>Semantic memory contains information such as Christmas is December 25, and dogs have four legs.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You probably don’t remember when you learned these facts. Such information is usually stored undated.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Episodic memory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305800" cy="4953000"/>
          </a:xfrm>
        </p:spPr>
        <p:txBody>
          <a:bodyPr>
            <a:normAutofit/>
          </a:bodyPr>
          <a:lstStyle/>
          <a:p>
            <a:pPr algn="just"/>
            <a:r>
              <a:rPr lang="en-US" sz="3600" dirty="0" smtClean="0">
                <a:latin typeface="Times New Roman" pitchFamily="18" charset="0"/>
                <a:cs typeface="Times New Roman" pitchFamily="18" charset="0"/>
              </a:rPr>
              <a:t>The episodic memory system is made up of temporally dated, recollections of personal experiences.</a:t>
            </a:r>
          </a:p>
          <a:p>
            <a:pPr lvl="8"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Memory for events that occur in a particular time, place, or context.</a:t>
            </a:r>
          </a:p>
          <a:p>
            <a:pPr algn="just">
              <a:buNone/>
            </a:pPr>
            <a:r>
              <a:rPr lang="en-US" sz="3600" dirty="0" smtClean="0">
                <a:latin typeface="Times New Roman" pitchFamily="18" charset="0"/>
                <a:cs typeface="Times New Roman" pitchFamily="18" charset="0"/>
              </a:rPr>
              <a:t>				</a:t>
            </a:r>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153400" cy="6248400"/>
          </a:xfrm>
        </p:spPr>
        <p:txBody>
          <a:bodyPr>
            <a:normAutofit fontScale="70000" lnSpcReduction="20000"/>
          </a:bodyPr>
          <a:lstStyle/>
          <a:p>
            <a:endParaRPr lang="en-US" b="1" dirty="0" smtClean="0"/>
          </a:p>
          <a:p>
            <a:pPr algn="just"/>
            <a:r>
              <a:rPr lang="en-US" sz="4600" dirty="0" smtClean="0">
                <a:latin typeface="Times New Roman" pitchFamily="18" charset="0"/>
                <a:cs typeface="Times New Roman" pitchFamily="18" charset="0"/>
              </a:rPr>
              <a:t>For example, recall of learning to ride a bike, or arranging a surprise 21st birthday party for our brother, how you celebrated 25</a:t>
            </a:r>
            <a:r>
              <a:rPr lang="en-US" sz="4600" baseline="30000" dirty="0" smtClean="0">
                <a:latin typeface="Times New Roman" pitchFamily="18" charset="0"/>
                <a:cs typeface="Times New Roman" pitchFamily="18" charset="0"/>
              </a:rPr>
              <a:t>th</a:t>
            </a:r>
            <a:r>
              <a:rPr lang="en-US" sz="4600" dirty="0" smtClean="0">
                <a:latin typeface="Times New Roman" pitchFamily="18" charset="0"/>
                <a:cs typeface="Times New Roman" pitchFamily="18" charset="0"/>
              </a:rPr>
              <a:t> December is based on episodic memories.</a:t>
            </a:r>
          </a:p>
          <a:p>
            <a:pPr algn="just">
              <a:buNone/>
            </a:pPr>
            <a:r>
              <a:rPr lang="en-US" sz="4600" dirty="0" smtClean="0">
                <a:latin typeface="Times New Roman" pitchFamily="18" charset="0"/>
                <a:cs typeface="Times New Roman" pitchFamily="18" charset="0"/>
              </a:rPr>
              <a:t> </a:t>
            </a:r>
          </a:p>
          <a:p>
            <a:pPr algn="just">
              <a:buNone/>
            </a:pPr>
            <a:endParaRPr lang="en-US" sz="4600" dirty="0" smtClean="0">
              <a:latin typeface="Times New Roman" pitchFamily="18" charset="0"/>
              <a:cs typeface="Times New Roman" pitchFamily="18" charset="0"/>
            </a:endParaRPr>
          </a:p>
          <a:p>
            <a:pPr algn="just"/>
            <a:r>
              <a:rPr lang="en-US" sz="4600" dirty="0" smtClean="0">
                <a:latin typeface="Times New Roman" pitchFamily="18" charset="0"/>
                <a:cs typeface="Times New Roman" pitchFamily="18" charset="0"/>
              </a:rPr>
              <a:t>Episodic memory is a record of things you’ve done, seen, and heard. It includes information about when you did these things, saw them, or heard them. It contains recollections about being in a ninth-grade play, attending any concert, or going to a movie last weekend.</a:t>
            </a:r>
            <a:r>
              <a:rPr lang="en-US" sz="4100" dirty="0" smtClean="0">
                <a:latin typeface="Times New Roman" pitchFamily="18" charset="0"/>
                <a:cs typeface="Times New Roman" pitchFamily="18" charset="0"/>
              </a:rPr>
              <a:t> </a:t>
            </a:r>
            <a:endParaRPr lang="en-US" sz="41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8153400" cy="5562600"/>
          </a:xfrm>
        </p:spPr>
        <p:txBody>
          <a:bodyPr>
            <a:normAutofit/>
          </a:bodyPr>
          <a:lstStyle/>
          <a:p>
            <a:pPr algn="just"/>
            <a:r>
              <a:rPr lang="en-US" sz="3600" dirty="0" smtClean="0">
                <a:latin typeface="Times New Roman" pitchFamily="18" charset="0"/>
                <a:cs typeface="Times New Roman" pitchFamily="18" charset="0"/>
              </a:rPr>
              <a:t>The function of episodic memory is “time travel”—that is, to allow one to re experience the past.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Episodic memory may be unique to humans.</a:t>
            </a:r>
            <a:endParaRPr lang="en-US" sz="3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85800" y="304800"/>
          <a:ext cx="8229600" cy="6172201"/>
        </p:xfrm>
        <a:graphic>
          <a:graphicData uri="http://schemas.openxmlformats.org/drawingml/2006/table">
            <a:tbl>
              <a:tblPr firstRow="1" bandRow="1">
                <a:tableStyleId>{5C22544A-7EE6-4342-B048-85BDC9FD1C3A}</a:tableStyleId>
              </a:tblPr>
              <a:tblGrid>
                <a:gridCol w="2057400"/>
                <a:gridCol w="2057400"/>
                <a:gridCol w="2057400"/>
                <a:gridCol w="2057400"/>
              </a:tblGrid>
              <a:tr h="694254">
                <a:tc>
                  <a:txBody>
                    <a:bodyPr/>
                    <a:lstStyle/>
                    <a:p>
                      <a:r>
                        <a:rPr lang="en-US" dirty="0" smtClean="0"/>
                        <a:t>process</a:t>
                      </a:r>
                      <a:endParaRPr lang="en-US" dirty="0"/>
                    </a:p>
                  </a:txBody>
                  <a:tcPr/>
                </a:tc>
                <a:tc>
                  <a:txBody>
                    <a:bodyPr/>
                    <a:lstStyle/>
                    <a:p>
                      <a:r>
                        <a:rPr lang="en-US" dirty="0" smtClean="0"/>
                        <a:t>encoding</a:t>
                      </a:r>
                      <a:endParaRPr lang="en-US" dirty="0"/>
                    </a:p>
                  </a:txBody>
                  <a:tcPr/>
                </a:tc>
                <a:tc>
                  <a:txBody>
                    <a:bodyPr/>
                    <a:lstStyle/>
                    <a:p>
                      <a:r>
                        <a:rPr lang="en-US" dirty="0" smtClean="0"/>
                        <a:t> storage</a:t>
                      </a:r>
                      <a:endParaRPr lang="en-US" dirty="0"/>
                    </a:p>
                  </a:txBody>
                  <a:tcPr/>
                </a:tc>
                <a:tc>
                  <a:txBody>
                    <a:bodyPr/>
                    <a:lstStyle/>
                    <a:p>
                      <a:r>
                        <a:rPr lang="en-US" dirty="0" smtClean="0"/>
                        <a:t>retrieval</a:t>
                      </a:r>
                      <a:endParaRPr lang="en-US" dirty="0"/>
                    </a:p>
                  </a:txBody>
                  <a:tcPr/>
                </a:tc>
              </a:tr>
              <a:tr h="3252531">
                <a:tc>
                  <a:txBody>
                    <a:bodyPr/>
                    <a:lstStyle/>
                    <a:p>
                      <a:r>
                        <a:rPr kumimoji="0" lang="en-US" sz="1800" b="1" kern="1200" baseline="0" dirty="0" smtClean="0">
                          <a:solidFill>
                            <a:schemeClr val="dk1"/>
                          </a:solidFill>
                          <a:latin typeface="+mn-lt"/>
                          <a:ea typeface="+mn-ea"/>
                          <a:cs typeface="+mn-cs"/>
                        </a:rPr>
                        <a:t>Definition</a:t>
                      </a:r>
                      <a:endParaRPr lang="en-US" dirty="0"/>
                    </a:p>
                  </a:txBody>
                  <a:tcPr/>
                </a:tc>
                <a:tc>
                  <a:txBody>
                    <a:bodyPr/>
                    <a:lstStyle/>
                    <a:p>
                      <a:r>
                        <a:rPr kumimoji="0" lang="en-US" sz="1800" kern="1200" baseline="0" dirty="0" smtClean="0">
                          <a:solidFill>
                            <a:schemeClr val="dk1"/>
                          </a:solidFill>
                          <a:latin typeface="+mn-lt"/>
                          <a:ea typeface="+mn-ea"/>
                          <a:cs typeface="+mn-cs"/>
                        </a:rPr>
                        <a:t>Involves forming</a:t>
                      </a:r>
                    </a:p>
                    <a:p>
                      <a:r>
                        <a:rPr kumimoji="0" lang="en-US" sz="1800" kern="1200" baseline="0" dirty="0" smtClean="0">
                          <a:solidFill>
                            <a:schemeClr val="dk1"/>
                          </a:solidFill>
                          <a:latin typeface="+mn-lt"/>
                          <a:ea typeface="+mn-ea"/>
                          <a:cs typeface="+mn-cs"/>
                        </a:rPr>
                        <a:t>a </a:t>
                      </a:r>
                      <a:r>
                        <a:rPr kumimoji="0" lang="en-US" sz="1800" kern="1200" baseline="0" dirty="0" smtClean="0">
                          <a:solidFill>
                            <a:schemeClr val="bg1"/>
                          </a:solidFill>
                          <a:latin typeface="+mn-lt"/>
                          <a:ea typeface="+mn-ea"/>
                          <a:cs typeface="+mn-cs"/>
                        </a:rPr>
                        <a:t>memory code</a:t>
                      </a:r>
                      <a:endParaRPr lang="en-US" dirty="0">
                        <a:solidFill>
                          <a:schemeClr val="bg1"/>
                        </a:solidFill>
                      </a:endParaRPr>
                    </a:p>
                  </a:txBody>
                  <a:tcPr/>
                </a:tc>
                <a:tc>
                  <a:txBody>
                    <a:bodyPr/>
                    <a:lstStyle/>
                    <a:p>
                      <a:pPr algn="just"/>
                      <a:r>
                        <a:rPr kumimoji="0" lang="en-US" sz="1800" kern="1200" baseline="0" dirty="0" smtClean="0">
                          <a:solidFill>
                            <a:schemeClr val="dk1"/>
                          </a:solidFill>
                          <a:latin typeface="+mn-lt"/>
                          <a:ea typeface="+mn-ea"/>
                          <a:cs typeface="+mn-cs"/>
                        </a:rPr>
                        <a:t>Involves maintaining</a:t>
                      </a:r>
                    </a:p>
                    <a:p>
                      <a:pPr algn="just"/>
                      <a:r>
                        <a:rPr kumimoji="0" lang="en-US" sz="1800" kern="1200" baseline="0" dirty="0" smtClean="0">
                          <a:solidFill>
                            <a:schemeClr val="dk1"/>
                          </a:solidFill>
                          <a:latin typeface="+mn-lt"/>
                          <a:ea typeface="+mn-ea"/>
                          <a:cs typeface="+mn-cs"/>
                        </a:rPr>
                        <a:t>encoded information</a:t>
                      </a:r>
                    </a:p>
                    <a:p>
                      <a:pPr algn="just"/>
                      <a:r>
                        <a:rPr kumimoji="0" lang="en-US" sz="1800" kern="1200" baseline="0" dirty="0" smtClean="0">
                          <a:solidFill>
                            <a:schemeClr val="dk1"/>
                          </a:solidFill>
                          <a:latin typeface="+mn-lt"/>
                          <a:ea typeface="+mn-ea"/>
                          <a:cs typeface="+mn-cs"/>
                        </a:rPr>
                        <a:t>in memory over time</a:t>
                      </a:r>
                      <a:endParaRPr lang="en-US" dirty="0"/>
                    </a:p>
                  </a:txBody>
                  <a:tcPr/>
                </a:tc>
                <a:tc>
                  <a:txBody>
                    <a:bodyPr/>
                    <a:lstStyle/>
                    <a:p>
                      <a:pPr algn="just"/>
                      <a:r>
                        <a:rPr kumimoji="0" lang="en-US" sz="1800" kern="1200" baseline="0" dirty="0" smtClean="0">
                          <a:solidFill>
                            <a:schemeClr val="dk1"/>
                          </a:solidFill>
                          <a:latin typeface="+mn-lt"/>
                          <a:ea typeface="+mn-ea"/>
                          <a:cs typeface="+mn-cs"/>
                        </a:rPr>
                        <a:t>Involves recovering</a:t>
                      </a:r>
                    </a:p>
                    <a:p>
                      <a:pPr algn="just"/>
                      <a:r>
                        <a:rPr kumimoji="0" lang="en-US" sz="1800" kern="1200" baseline="0" dirty="0" smtClean="0">
                          <a:solidFill>
                            <a:schemeClr val="dk1"/>
                          </a:solidFill>
                          <a:latin typeface="+mn-lt"/>
                          <a:ea typeface="+mn-ea"/>
                          <a:cs typeface="+mn-cs"/>
                        </a:rPr>
                        <a:t>information from</a:t>
                      </a:r>
                    </a:p>
                    <a:p>
                      <a:pPr algn="just"/>
                      <a:r>
                        <a:rPr kumimoji="0" lang="en-US" sz="1800" kern="1200" baseline="0" dirty="0" smtClean="0">
                          <a:solidFill>
                            <a:schemeClr val="dk1"/>
                          </a:solidFill>
                          <a:latin typeface="+mn-lt"/>
                          <a:ea typeface="+mn-ea"/>
                          <a:cs typeface="+mn-cs"/>
                        </a:rPr>
                        <a:t>memory stores</a:t>
                      </a:r>
                      <a:endParaRPr lang="en-US" dirty="0"/>
                    </a:p>
                  </a:txBody>
                  <a:tcPr/>
                </a:tc>
              </a:tr>
              <a:tr h="2225416">
                <a:tc>
                  <a:txBody>
                    <a:bodyPr/>
                    <a:lstStyle/>
                    <a:p>
                      <a:r>
                        <a:rPr kumimoji="0" lang="en-US" sz="1800" b="1" kern="1200" baseline="0" dirty="0" smtClean="0">
                          <a:solidFill>
                            <a:schemeClr val="dk1"/>
                          </a:solidFill>
                          <a:latin typeface="+mn-lt"/>
                          <a:ea typeface="+mn-ea"/>
                          <a:cs typeface="+mn-cs"/>
                        </a:rPr>
                        <a:t>Analogy to</a:t>
                      </a:r>
                    </a:p>
                    <a:p>
                      <a:r>
                        <a:rPr kumimoji="0" lang="en-US" sz="1800" b="1" kern="1200" baseline="0" dirty="0" smtClean="0">
                          <a:solidFill>
                            <a:schemeClr val="dk1"/>
                          </a:solidFill>
                          <a:latin typeface="+mn-lt"/>
                          <a:ea typeface="+mn-ea"/>
                          <a:cs typeface="+mn-cs"/>
                        </a:rPr>
                        <a:t>information</a:t>
                      </a:r>
                    </a:p>
                    <a:p>
                      <a:r>
                        <a:rPr kumimoji="0" lang="en-US" sz="1800" b="1" kern="1200" baseline="0" dirty="0" smtClean="0">
                          <a:solidFill>
                            <a:schemeClr val="dk1"/>
                          </a:solidFill>
                          <a:latin typeface="+mn-lt"/>
                          <a:ea typeface="+mn-ea"/>
                          <a:cs typeface="+mn-cs"/>
                        </a:rPr>
                        <a:t>processing</a:t>
                      </a:r>
                    </a:p>
                    <a:p>
                      <a:r>
                        <a:rPr kumimoji="0" lang="en-US" sz="1800" b="1" kern="1200" baseline="0" dirty="0" smtClean="0">
                          <a:solidFill>
                            <a:schemeClr val="dk1"/>
                          </a:solidFill>
                          <a:latin typeface="+mn-lt"/>
                          <a:ea typeface="+mn-ea"/>
                          <a:cs typeface="+mn-cs"/>
                        </a:rPr>
                        <a:t>by a computer</a:t>
                      </a:r>
                      <a:endParaRPr lang="en-US" dirty="0"/>
                    </a:p>
                  </a:txBody>
                  <a:tcPr/>
                </a:tc>
                <a:tc>
                  <a:txBody>
                    <a:bodyPr/>
                    <a:lstStyle/>
                    <a:p>
                      <a:r>
                        <a:rPr kumimoji="0" lang="en-US" sz="1800" kern="1200" baseline="0" dirty="0" smtClean="0">
                          <a:solidFill>
                            <a:schemeClr val="dk1"/>
                          </a:solidFill>
                          <a:latin typeface="+mn-lt"/>
                          <a:ea typeface="+mn-ea"/>
                          <a:cs typeface="+mn-cs"/>
                        </a:rPr>
                        <a:t>Entering data</a:t>
                      </a:r>
                    </a:p>
                    <a:p>
                      <a:r>
                        <a:rPr kumimoji="0" lang="en-US" sz="1800" kern="1200" baseline="0" dirty="0" smtClean="0">
                          <a:solidFill>
                            <a:schemeClr val="dk1"/>
                          </a:solidFill>
                          <a:latin typeface="+mn-lt"/>
                          <a:ea typeface="+mn-ea"/>
                          <a:cs typeface="+mn-cs"/>
                        </a:rPr>
                        <a:t>through</a:t>
                      </a:r>
                    </a:p>
                    <a:p>
                      <a:r>
                        <a:rPr kumimoji="0" lang="en-US" sz="1800" kern="1200" baseline="0" dirty="0" smtClean="0">
                          <a:solidFill>
                            <a:schemeClr val="dk1"/>
                          </a:solidFill>
                          <a:latin typeface="+mn-lt"/>
                          <a:ea typeface="+mn-ea"/>
                          <a:cs typeface="+mn-cs"/>
                        </a:rPr>
                        <a:t>keyboard</a:t>
                      </a:r>
                      <a:endParaRPr lang="en-US" dirty="0"/>
                    </a:p>
                  </a:txBody>
                  <a:tcPr/>
                </a:tc>
                <a:tc>
                  <a:txBody>
                    <a:bodyPr/>
                    <a:lstStyle/>
                    <a:p>
                      <a:pPr algn="just"/>
                      <a:r>
                        <a:rPr kumimoji="0" lang="en-US" sz="1800" kern="1200" baseline="0" dirty="0" smtClean="0">
                          <a:solidFill>
                            <a:schemeClr val="dk1"/>
                          </a:solidFill>
                          <a:latin typeface="+mn-lt"/>
                          <a:ea typeface="+mn-ea"/>
                          <a:cs typeface="+mn-cs"/>
                        </a:rPr>
                        <a:t>Saving data</a:t>
                      </a:r>
                    </a:p>
                    <a:p>
                      <a:pPr algn="just"/>
                      <a:r>
                        <a:rPr kumimoji="0" lang="en-US" sz="1800" kern="1200" baseline="0" dirty="0" smtClean="0">
                          <a:solidFill>
                            <a:schemeClr val="dk1"/>
                          </a:solidFill>
                          <a:latin typeface="+mn-lt"/>
                          <a:ea typeface="+mn-ea"/>
                          <a:cs typeface="+mn-cs"/>
                        </a:rPr>
                        <a:t>in file on</a:t>
                      </a:r>
                    </a:p>
                    <a:p>
                      <a:pPr algn="just"/>
                      <a:r>
                        <a:rPr kumimoji="0" lang="en-US" sz="1800" kern="1200" baseline="0" dirty="0" smtClean="0">
                          <a:solidFill>
                            <a:schemeClr val="bg1"/>
                          </a:solidFill>
                          <a:latin typeface="+mn-lt"/>
                          <a:ea typeface="+mn-ea"/>
                          <a:cs typeface="+mn-cs"/>
                        </a:rPr>
                        <a:t>hard disk</a:t>
                      </a:r>
                      <a:endParaRPr lang="en-US" dirty="0">
                        <a:solidFill>
                          <a:schemeClr val="bg1"/>
                        </a:solidFill>
                      </a:endParaRPr>
                    </a:p>
                  </a:txBody>
                  <a:tcPr/>
                </a:tc>
                <a:tc>
                  <a:txBody>
                    <a:bodyPr/>
                    <a:lstStyle/>
                    <a:p>
                      <a:pPr algn="just"/>
                      <a:r>
                        <a:rPr kumimoji="0" lang="en-US" sz="1800" kern="1200" baseline="0" dirty="0" smtClean="0">
                          <a:solidFill>
                            <a:schemeClr val="dk1"/>
                          </a:solidFill>
                          <a:latin typeface="+mn-lt"/>
                          <a:ea typeface="+mn-ea"/>
                          <a:cs typeface="+mn-cs"/>
                        </a:rPr>
                        <a:t>Calling up file</a:t>
                      </a:r>
                    </a:p>
                    <a:p>
                      <a:pPr algn="just"/>
                      <a:r>
                        <a:rPr kumimoji="0" lang="en-US" sz="1800" kern="1200" baseline="0" dirty="0" smtClean="0">
                          <a:solidFill>
                            <a:schemeClr val="dk1"/>
                          </a:solidFill>
                          <a:latin typeface="+mn-lt"/>
                          <a:ea typeface="+mn-ea"/>
                          <a:cs typeface="+mn-cs"/>
                        </a:rPr>
                        <a:t>and displaying</a:t>
                      </a:r>
                    </a:p>
                    <a:p>
                      <a:pPr algn="just"/>
                      <a:r>
                        <a:rPr kumimoji="0" lang="en-US" sz="1800" kern="1200" baseline="0" dirty="0" smtClean="0">
                          <a:solidFill>
                            <a:schemeClr val="dk1"/>
                          </a:solidFill>
                          <a:latin typeface="+mn-lt"/>
                          <a:ea typeface="+mn-ea"/>
                          <a:cs typeface="+mn-cs"/>
                        </a:rPr>
                        <a:t>data on monitor</a:t>
                      </a:r>
                      <a:endParaRPr lang="en-US" dirty="0"/>
                    </a:p>
                  </a:txBody>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229600" cy="6172200"/>
          </a:xfrm>
        </p:spPr>
        <p:txBody>
          <a:bodyPr>
            <a:normAutofit fontScale="55000" lnSpcReduction="20000"/>
          </a:bodyPr>
          <a:lstStyle/>
          <a:p>
            <a:pPr algn="just"/>
            <a:r>
              <a:rPr lang="en-US" sz="6500" dirty="0" smtClean="0">
                <a:latin typeface="Times New Roman" pitchFamily="18" charset="0"/>
                <a:cs typeface="Times New Roman" pitchFamily="18" charset="0"/>
              </a:rPr>
              <a:t>In short, Subdivided declarative memory into episodic and semantic memory. Both contain factual information, but semantic memory contains general facts and episodic memory contains personal facts.</a:t>
            </a:r>
          </a:p>
          <a:p>
            <a:pPr algn="just"/>
            <a:r>
              <a:rPr lang="en-US" sz="6500" dirty="0" smtClean="0">
                <a:latin typeface="Times New Roman" pitchFamily="18" charset="0"/>
                <a:cs typeface="Times New Roman" pitchFamily="18" charset="0"/>
              </a:rPr>
              <a:t> example, </a:t>
            </a:r>
          </a:p>
          <a:p>
            <a:pPr algn="just"/>
            <a:r>
              <a:rPr lang="en-US" sz="6500" dirty="0" smtClean="0">
                <a:latin typeface="Times New Roman" pitchFamily="18" charset="0"/>
                <a:cs typeface="Times New Roman" pitchFamily="18" charset="0"/>
              </a:rPr>
              <a:t>the fact itself (that 2+2=4) is a semantic memory.</a:t>
            </a:r>
          </a:p>
          <a:p>
            <a:pPr algn="just"/>
            <a:r>
              <a:rPr lang="en-US" sz="6500" dirty="0" smtClean="0">
                <a:latin typeface="Times New Roman" pitchFamily="18" charset="0"/>
                <a:cs typeface="Times New Roman" pitchFamily="18" charset="0"/>
              </a:rPr>
              <a:t>Remembering when and how we learned (that 2+2=4) would be an episodic memory; </a:t>
            </a:r>
          </a:p>
          <a:p>
            <a:pPr algn="just">
              <a:buNone/>
            </a:pPr>
            <a:endParaRPr lang="en-US" sz="65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669760"/>
          </a:xfrm>
        </p:spPr>
        <p:txBody>
          <a:bodyPr/>
          <a:lstStyle/>
          <a:p>
            <a:pPr algn="just"/>
            <a:r>
              <a:rPr lang="en-US" sz="3600" dirty="0" smtClean="0">
                <a:latin typeface="Times New Roman" pitchFamily="18" charset="0"/>
                <a:cs typeface="Times New Roman" pitchFamily="18" charset="0"/>
              </a:rPr>
              <a:t>Distinction between episodic and semantic memory can be better appreciated by drawing an analogy to books: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Semantic memory is like an encyclopedia while episodic memory is like an autobiography.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29000" y="381000"/>
            <a:ext cx="22098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Long term memory</a:t>
            </a:r>
            <a:endParaRPr lang="en-US" dirty="0"/>
          </a:p>
        </p:txBody>
      </p:sp>
      <p:sp>
        <p:nvSpPr>
          <p:cNvPr id="7" name="Rectangle 6"/>
          <p:cNvSpPr/>
          <p:nvPr/>
        </p:nvSpPr>
        <p:spPr>
          <a:xfrm>
            <a:off x="10668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Declarative memory</a:t>
            </a:r>
            <a:endParaRPr lang="en-US" dirty="0"/>
          </a:p>
        </p:txBody>
      </p:sp>
      <p:sp>
        <p:nvSpPr>
          <p:cNvPr id="12" name="Rectangle 11"/>
          <p:cNvSpPr/>
          <p:nvPr/>
        </p:nvSpPr>
        <p:spPr>
          <a:xfrm>
            <a:off x="5486400" y="26670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 declarative memory</a:t>
            </a:r>
            <a:endParaRPr lang="en-US" dirty="0"/>
          </a:p>
        </p:txBody>
      </p:sp>
      <p:sp>
        <p:nvSpPr>
          <p:cNvPr id="14" name="Rectangle 13"/>
          <p:cNvSpPr/>
          <p:nvPr/>
        </p:nvSpPr>
        <p:spPr>
          <a:xfrm>
            <a:off x="3048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Semantic memory</a:t>
            </a:r>
            <a:endParaRPr lang="en-US" dirty="0"/>
          </a:p>
        </p:txBody>
      </p:sp>
      <p:sp>
        <p:nvSpPr>
          <p:cNvPr id="15" name="Rectangle 14"/>
          <p:cNvSpPr/>
          <p:nvPr/>
        </p:nvSpPr>
        <p:spPr>
          <a:xfrm>
            <a:off x="3124200" y="5181600"/>
            <a:ext cx="2209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Episodic memory</a:t>
            </a:r>
            <a:endParaRPr lang="en-US" dirty="0"/>
          </a:p>
        </p:txBody>
      </p:sp>
      <p:cxnSp>
        <p:nvCxnSpPr>
          <p:cNvPr id="16" name="Straight Arrow Connector 15"/>
          <p:cNvCxnSpPr/>
          <p:nvPr/>
        </p:nvCxnSpPr>
        <p:spPr>
          <a:xfrm rot="10800000" flipV="1">
            <a:off x="1981200" y="1676400"/>
            <a:ext cx="2133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53000" y="1676400"/>
            <a:ext cx="1752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762000" y="38100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057400" y="3810000"/>
            <a:ext cx="16764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81000"/>
            <a:ext cx="8229600" cy="1036638"/>
          </a:xfrm>
        </p:spPr>
        <p:txBody>
          <a:bodyPr>
            <a:noAutofit/>
          </a:bodyPr>
          <a:lstStyle/>
          <a:p>
            <a:r>
              <a:rPr lang="en-US" sz="4000" dirty="0" smtClean="0">
                <a:latin typeface="Times New Roman" pitchFamily="18" charset="0"/>
                <a:cs typeface="Times New Roman" pitchFamily="18" charset="0"/>
              </a:rPr>
              <a:t>Retrieval (getting information out of memory</a:t>
            </a:r>
            <a:r>
              <a:rPr lang="en-US" sz="4000" dirty="0" smtClean="0">
                <a:latin typeface="Times New Roman" pitchFamily="18" charset="0"/>
                <a:cs typeface="Times New Roman" pitchFamily="18" charset="0"/>
              </a:rPr>
              <a:t>)</a:t>
            </a:r>
            <a:endParaRPr lang="en-US" sz="3200" dirty="0"/>
          </a:p>
        </p:txBody>
      </p:sp>
      <p:sp>
        <p:nvSpPr>
          <p:cNvPr id="3" name="Content Placeholder 2"/>
          <p:cNvSpPr>
            <a:spLocks noGrp="1"/>
          </p:cNvSpPr>
          <p:nvPr>
            <p:ph idx="1"/>
          </p:nvPr>
        </p:nvSpPr>
        <p:spPr>
          <a:xfrm>
            <a:off x="533400" y="1447800"/>
            <a:ext cx="8382000" cy="5105400"/>
          </a:xfrm>
        </p:spPr>
        <p:txBody>
          <a:bodyPr>
            <a:noAutofit/>
          </a:bodyPr>
          <a:lstStyle/>
          <a:p>
            <a:pPr algn="just">
              <a:buNone/>
            </a:pPr>
            <a:r>
              <a:rPr lang="en-US" sz="3600" dirty="0" smtClean="0">
                <a:latin typeface="Times New Roman" pitchFamily="18" charset="0"/>
                <a:cs typeface="Times New Roman" pitchFamily="18" charset="0"/>
              </a:rPr>
              <a:t>Tip-of-the-tongue</a:t>
            </a:r>
          </a:p>
          <a:p>
            <a:pPr algn="just"/>
            <a:r>
              <a:rPr lang="en-US" sz="3600" dirty="0" smtClean="0">
                <a:latin typeface="Times New Roman" pitchFamily="18" charset="0"/>
                <a:cs typeface="Times New Roman" pitchFamily="18" charset="0"/>
              </a:rPr>
              <a:t>It is the temporary inability to remember something you know, accompanied by a feeling that it’s just out of reach.</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inability to recall information that one realizes one knows—a result of the difficulty of retrieving information from long-term memory. </a:t>
            </a: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10600" cy="5669760"/>
          </a:xfrm>
        </p:spPr>
        <p:txBody>
          <a:bodyPr>
            <a:normAutofit fontScale="25000" lnSpcReduction="20000"/>
          </a:bodyPr>
          <a:lstStyle/>
          <a:p>
            <a:endParaRPr lang="en-US" dirty="0" smtClean="0"/>
          </a:p>
          <a:p>
            <a:pPr algn="just"/>
            <a:r>
              <a:rPr lang="en-US" sz="12800" dirty="0" smtClean="0">
                <a:latin typeface="Times New Roman" pitchFamily="18" charset="0"/>
                <a:cs typeface="Times New Roman" pitchFamily="18" charset="0"/>
              </a:rPr>
              <a:t>The tip-of-the-tongue phenomenon clearly constitutes a failure in retrieval.</a:t>
            </a:r>
          </a:p>
          <a:p>
            <a:pPr algn="just"/>
            <a:endParaRPr lang="en-US" sz="12800" dirty="0" smtClean="0">
              <a:latin typeface="Times New Roman" pitchFamily="18" charset="0"/>
              <a:cs typeface="Times New Roman" pitchFamily="18" charset="0"/>
            </a:endParaRPr>
          </a:p>
          <a:p>
            <a:pPr algn="just"/>
            <a:r>
              <a:rPr lang="en-US" sz="12800" dirty="0" smtClean="0">
                <a:latin typeface="Times New Roman" pitchFamily="18" charset="0"/>
                <a:cs typeface="Times New Roman" pitchFamily="18" charset="0"/>
              </a:rPr>
              <a:t>Example</a:t>
            </a:r>
          </a:p>
          <a:p>
            <a:pPr algn="just"/>
            <a:r>
              <a:rPr lang="en-US" sz="12800" dirty="0" smtClean="0">
                <a:latin typeface="Times New Roman" pitchFamily="18" charset="0"/>
                <a:cs typeface="Times New Roman" pitchFamily="18" charset="0"/>
              </a:rPr>
              <a:t>while taking exams you blank out on a term that you’re sure you know, but you can’t quite come up with it. Later, perhaps while you’re driving home, the term suddenly comes to you. “Of course,” you may say to yourself, “how could I forget that?” </a:t>
            </a:r>
          </a:p>
          <a:p>
            <a:pPr algn="just"/>
            <a:endParaRPr lang="en-US" sz="12800" dirty="0" smtClean="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800" dirty="0" smtClean="0">
                <a:latin typeface="Times New Roman" pitchFamily="18" charset="0"/>
                <a:cs typeface="Times New Roman" pitchFamily="18" charset="0"/>
              </a:rPr>
              <a:t>Using Cues to Aid Retrieval</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rmAutofit fontScale="92500" lnSpcReduction="20000"/>
          </a:bodyPr>
          <a:lstStyle/>
          <a:p>
            <a:pPr algn="just">
              <a:buNone/>
            </a:pPr>
            <a:r>
              <a:rPr lang="en-US" sz="3600" dirty="0" smtClean="0">
                <a:latin typeface="Times New Roman" pitchFamily="18" charset="0"/>
                <a:cs typeface="Times New Roman" pitchFamily="18" charset="0"/>
              </a:rPr>
              <a:t>Retrieval cues</a:t>
            </a:r>
          </a:p>
          <a:p>
            <a:pPr algn="just"/>
            <a:r>
              <a:rPr lang="en-US" sz="3600" dirty="0" smtClean="0">
                <a:latin typeface="Times New Roman" pitchFamily="18" charset="0"/>
                <a:cs typeface="Times New Roman" pitchFamily="18" charset="0"/>
              </a:rPr>
              <a:t>It is the stimulus that help gain access to memories.</a:t>
            </a:r>
          </a:p>
          <a:p>
            <a:pPr algn="just">
              <a:buNone/>
            </a:pPr>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Study was conducted by Brown and McNeill in which they gave subjects definitions of obscure(unclear) words and asked them to come up with the words. Brown and McNeill found that subjects grouping for obscure words were correct in guessing the first letter of the missing word 57% of the time.</a:t>
            </a:r>
          </a:p>
          <a:p>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04526"/>
          </a:xfrm>
        </p:spPr>
        <p:txBody>
          <a:bodyPr>
            <a:normAutofit fontScale="90000"/>
          </a:bodyPr>
          <a:lstStyle/>
          <a:p>
            <a:r>
              <a:rPr lang="en-US" sz="5300" dirty="0" smtClean="0">
                <a:latin typeface="Times New Roman" pitchFamily="18" charset="0"/>
                <a:cs typeface="Times New Roman" pitchFamily="18" charset="0"/>
              </a:rPr>
              <a:t>Reinstating the Context of an Event</a:t>
            </a:r>
            <a:r>
              <a:rPr lang="en-US" b="1" dirty="0" smtClean="0"/>
              <a:t/>
            </a:r>
            <a:br>
              <a:rPr lang="en-US" b="1" dirty="0" smtClean="0"/>
            </a:br>
            <a:endParaRPr lang="en-US" dirty="0"/>
          </a:p>
        </p:txBody>
      </p:sp>
      <p:sp>
        <p:nvSpPr>
          <p:cNvPr id="3" name="Content Placeholder 2"/>
          <p:cNvSpPr>
            <a:spLocks noGrp="1"/>
          </p:cNvSpPr>
          <p:nvPr>
            <p:ph idx="1"/>
          </p:nvPr>
        </p:nvSpPr>
        <p:spPr>
          <a:xfrm>
            <a:off x="457200" y="2438400"/>
            <a:ext cx="8229600" cy="4016408"/>
          </a:xfrm>
        </p:spPr>
        <p:txBody>
          <a:bodyPr>
            <a:noAutofit/>
          </a:bodyPr>
          <a:lstStyle/>
          <a:p>
            <a:pPr algn="just"/>
            <a:r>
              <a:rPr lang="en-US" sz="3600" dirty="0" smtClean="0">
                <a:latin typeface="Times New Roman" pitchFamily="18" charset="0"/>
                <a:cs typeface="Times New Roman" pitchFamily="18" charset="0"/>
              </a:rPr>
              <a:t>To recall an event by putting yourself back in the context in which it occurred involves working with context cues to aid retrieval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buNone/>
            </a:pPr>
            <a:r>
              <a:rPr lang="en-US" sz="3600" dirty="0" smtClean="0">
                <a:latin typeface="Times New Roman" pitchFamily="18" charset="0"/>
                <a:cs typeface="Times New Roman" pitchFamily="18" charset="0"/>
              </a:rPr>
              <a:t>Example # 1</a:t>
            </a:r>
          </a:p>
          <a:p>
            <a:pPr algn="just"/>
            <a:r>
              <a:rPr lang="en-US" sz="3600" dirty="0" smtClean="0">
                <a:latin typeface="Times New Roman" pitchFamily="18" charset="0"/>
                <a:cs typeface="Times New Roman" pitchFamily="18" charset="0"/>
              </a:rPr>
              <a:t>What did you have for breakfast two days ago? If you can’t immediately answer, you might begin by imagining yourself sitting at the breakfast table. Trying to recall an event by putting yourself back in the context in which it occurred involves working with context cues to aid retrieval.</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21408"/>
          </a:xfrm>
        </p:spPr>
        <p:txBody>
          <a:bodyPr/>
          <a:lstStyle/>
          <a:p>
            <a:pPr algn="just">
              <a:buNone/>
            </a:pPr>
            <a:r>
              <a:rPr lang="en-US" sz="3600" dirty="0" smtClean="0">
                <a:latin typeface="Times New Roman" pitchFamily="18" charset="0"/>
                <a:cs typeface="Times New Roman" pitchFamily="18" charset="0"/>
              </a:rPr>
              <a:t>Example # 2</a:t>
            </a:r>
          </a:p>
          <a:p>
            <a:pPr algn="just"/>
            <a:r>
              <a:rPr lang="en-US" sz="3600" dirty="0" smtClean="0">
                <a:latin typeface="Times New Roman" pitchFamily="18" charset="0"/>
                <a:cs typeface="Times New Roman" pitchFamily="18" charset="0"/>
              </a:rPr>
              <a:t>How often you have gone from one room to another to get something (scissors, perhaps), only to discover that you can’t remember what you were after. However, when you return to the first room (the original context), you suddenly recall what it was (“Of course, the scissors!”). </a:t>
            </a:r>
          </a:p>
          <a:p>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229600" cy="6324600"/>
          </a:xfrm>
        </p:spPr>
        <p:txBody>
          <a:bodyPr>
            <a:normAutofit/>
          </a:bodyPr>
          <a:lstStyle/>
          <a:p>
            <a:pPr>
              <a:buNone/>
            </a:pPr>
            <a:endParaRPr lang="en-US" dirty="0" smtClean="0"/>
          </a:p>
          <a:p>
            <a:pPr algn="just">
              <a:buNone/>
            </a:pPr>
            <a:r>
              <a:rPr lang="en-US" sz="3600" dirty="0" smtClean="0">
                <a:latin typeface="Times New Roman" pitchFamily="18" charset="0"/>
                <a:cs typeface="Times New Roman" pitchFamily="18" charset="0"/>
              </a:rPr>
              <a:t>Example # 3</a:t>
            </a:r>
          </a:p>
          <a:p>
            <a:pPr algn="just"/>
            <a:r>
              <a:rPr lang="en-US" sz="3600" dirty="0" smtClean="0">
                <a:latin typeface="Times New Roman" pitchFamily="18" charset="0"/>
                <a:cs typeface="Times New Roman" pitchFamily="18" charset="0"/>
              </a:rPr>
              <a:t>when people return after a number of years to a place where they used to live, they are typically flooded with long-forgotten memories.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These examples illustrate the potentially powerful effects of context cues on memory.</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noAutofit/>
          </a:bodyPr>
          <a:lstStyle/>
          <a:p>
            <a:pPr algn="just"/>
            <a:r>
              <a:rPr lang="en-US" sz="3600" dirty="0" smtClean="0">
                <a:latin typeface="Times New Roman" pitchFamily="18" charset="0"/>
                <a:cs typeface="Times New Roman" pitchFamily="18" charset="0"/>
              </a:rPr>
              <a:t>Encoding involves forming a memory code.</a:t>
            </a:r>
            <a:r>
              <a:rPr lang="en-US" sz="3600" b="1" i="1" dirty="0" smtClean="0">
                <a:latin typeface="Times New Roman" pitchFamily="18" charset="0"/>
                <a:cs typeface="Times New Roman" pitchFamily="18" charset="0"/>
              </a:rPr>
              <a:t> </a:t>
            </a:r>
          </a:p>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When you form a memory code for a word, you might emphasize how it looks (structural), how it sounds (phonemic) or what it means (semantic).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Why we forget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Ineffective encoding</a:t>
            </a:r>
          </a:p>
          <a:p>
            <a:pPr algn="just"/>
            <a:r>
              <a:rPr lang="en-US" sz="3600" dirty="0" smtClean="0">
                <a:latin typeface="Times New Roman" pitchFamily="18" charset="0"/>
                <a:cs typeface="Times New Roman" pitchFamily="18" charset="0"/>
              </a:rPr>
              <a:t>Decay</a:t>
            </a:r>
          </a:p>
          <a:p>
            <a:pPr algn="just"/>
            <a:r>
              <a:rPr lang="en-US" sz="3600" dirty="0" smtClean="0">
                <a:latin typeface="Times New Roman" pitchFamily="18" charset="0"/>
                <a:cs typeface="Times New Roman" pitchFamily="18" charset="0"/>
              </a:rPr>
              <a:t>Interference</a:t>
            </a:r>
          </a:p>
          <a:p>
            <a:pPr algn="just"/>
            <a:r>
              <a:rPr lang="en-US" sz="3600" dirty="0" smtClean="0">
                <a:latin typeface="Times New Roman" pitchFamily="18" charset="0"/>
                <a:cs typeface="Times New Roman" pitchFamily="18" charset="0"/>
              </a:rPr>
              <a:t>Motivated forgetting</a:t>
            </a:r>
            <a:endParaRPr lang="en-US" sz="36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Ineffective encoding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85800" y="1600200"/>
            <a:ext cx="8153400" cy="4953000"/>
          </a:xfrm>
        </p:spPr>
        <p:txBody>
          <a:bodyPr>
            <a:normAutofit/>
          </a:bodyPr>
          <a:lstStyle/>
          <a:p>
            <a:pPr algn="just"/>
            <a:r>
              <a:rPr lang="en-US" sz="3600" dirty="0" smtClean="0">
                <a:latin typeface="Times New Roman" pitchFamily="18" charset="0"/>
                <a:cs typeface="Times New Roman" pitchFamily="18" charset="0"/>
              </a:rPr>
              <a:t>Often, we don’t  even encode the features necessary to remember an object/event.</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information  may never have been inserted into memory in the first place. Since you can’t really forget something you never learned, this phenomenon is sometimes called pseudo forgetting</a:t>
            </a:r>
            <a:r>
              <a:rPr lang="en-US" dirty="0" smtClean="0"/>
              <a:t>.</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669760"/>
          </a:xfrm>
        </p:spPr>
        <p:txBody>
          <a:bodyPr>
            <a:normAutofit/>
          </a:bodyPr>
          <a:lstStyle/>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People usually assume that they know what a penny looks like, but most have actually failed to encode this information.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Pseudo forgetting is usually due to lack of attention.</a:t>
            </a:r>
            <a:endParaRPr lang="en-US" sz="36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Decay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Decay theory proposes that forgetting occurs because memory traces fade with time.</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According to decay theory, the mere passage of time produces forgetting.</a:t>
            </a:r>
            <a:endParaRPr lang="en-US" sz="36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Interference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Interference theory proposes that people forget information because of competition from other material.</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phenomenon by which information in memory disrupts the recall of other information.</a:t>
            </a:r>
          </a:p>
          <a:p>
            <a:endParaRPr lang="en-US" sz="3600" b="1" dirty="0" smtClean="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lstStyle/>
          <a:p>
            <a:pPr algn="just"/>
            <a:r>
              <a:rPr lang="en-US" sz="3600" dirty="0" smtClean="0">
                <a:latin typeface="Times New Roman" pitchFamily="18" charset="0"/>
                <a:cs typeface="Times New Roman" pitchFamily="18" charset="0"/>
              </a:rPr>
              <a:t>Interference is assumed to be greatest when intervening material is most similar to the test material.</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Decreasing the similarity should reduce interference and cause less forgetting.</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Kinds of Interference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Retroactive interference (New learning interferes with old)</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proactive interference (old/previous learning interferes with new)</a:t>
            </a:r>
            <a:endParaRPr lang="en-US" sz="36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Retroactive interference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4245008"/>
          </a:xfrm>
        </p:spPr>
        <p:txBody>
          <a:bodyPr>
            <a:normAutofit/>
          </a:bodyPr>
          <a:lstStyle/>
          <a:p>
            <a:pPr algn="just"/>
            <a:r>
              <a:rPr lang="en-US" sz="3600" dirty="0" smtClean="0">
                <a:latin typeface="Times New Roman" pitchFamily="18" charset="0"/>
                <a:cs typeface="Times New Roman" pitchFamily="18" charset="0"/>
              </a:rPr>
              <a:t>Retroactive interference occurs when new information impairs the retention of previously learned information.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229600" cy="6096000"/>
          </a:xfrm>
        </p:spPr>
        <p:txBody>
          <a:bodyPr/>
          <a:lstStyle/>
          <a:p>
            <a:pPr algn="just"/>
            <a:r>
              <a:rPr lang="en-US" sz="3600" dirty="0" smtClean="0">
                <a:latin typeface="Times New Roman" pitchFamily="18" charset="0"/>
                <a:cs typeface="Times New Roman" pitchFamily="18" charset="0"/>
              </a:rPr>
              <a:t>for example, you have difficulty on a computer achievement test because new information (psychology) interferes and impairs the retention of  previously learned information (computer).</a:t>
            </a:r>
          </a:p>
          <a:p>
            <a:endParaRPr lang="en-US" b="1" dirty="0" smtClean="0"/>
          </a:p>
          <a:p>
            <a:pPr>
              <a:buNone/>
            </a:pPr>
            <a:endParaRPr lang="en-US" dirty="0"/>
          </a:p>
        </p:txBody>
      </p:sp>
      <p:sp>
        <p:nvSpPr>
          <p:cNvPr id="6" name="Rectangle 5"/>
          <p:cNvSpPr/>
          <p:nvPr/>
        </p:nvSpPr>
        <p:spPr>
          <a:xfrm>
            <a:off x="6096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computer</a:t>
            </a:r>
            <a:endParaRPr lang="en-US" sz="3200" dirty="0">
              <a:latin typeface="Times New Roman" pitchFamily="18" charset="0"/>
              <a:cs typeface="Times New Roman" pitchFamily="18" charset="0"/>
            </a:endParaRPr>
          </a:p>
        </p:txBody>
      </p:sp>
      <p:sp>
        <p:nvSpPr>
          <p:cNvPr id="7" name="Rectangle 6"/>
          <p:cNvSpPr/>
          <p:nvPr/>
        </p:nvSpPr>
        <p:spPr>
          <a:xfrm>
            <a:off x="35814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psychology</a:t>
            </a:r>
            <a:endParaRPr lang="en-US" sz="3200" dirty="0">
              <a:latin typeface="Times New Roman" pitchFamily="18" charset="0"/>
              <a:cs typeface="Times New Roman" pitchFamily="18" charset="0"/>
            </a:endParaRPr>
          </a:p>
        </p:txBody>
      </p:sp>
      <p:sp>
        <p:nvSpPr>
          <p:cNvPr id="8" name="Rectangle 7"/>
          <p:cNvSpPr/>
          <p:nvPr/>
        </p:nvSpPr>
        <p:spPr>
          <a:xfrm>
            <a:off x="6629400" y="51816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Computer </a:t>
            </a:r>
          </a:p>
          <a:p>
            <a:pPr algn="ctr"/>
            <a:r>
              <a:rPr lang="en-US" sz="3200" dirty="0" smtClean="0">
                <a:latin typeface="Times New Roman" pitchFamily="18" charset="0"/>
                <a:cs typeface="Times New Roman" pitchFamily="18" charset="0"/>
              </a:rPr>
              <a:t>Test  </a:t>
            </a:r>
            <a:endParaRPr lang="en-US" sz="3200" dirty="0">
              <a:latin typeface="Times New Roman" pitchFamily="18" charset="0"/>
              <a:cs typeface="Times New Roman" pitchFamily="18" charset="0"/>
            </a:endParaRPr>
          </a:p>
        </p:txBody>
      </p:sp>
      <p:cxnSp>
        <p:nvCxnSpPr>
          <p:cNvPr id="33" name="Straight Connector 32"/>
          <p:cNvCxnSpPr>
            <a:stCxn id="7" idx="0"/>
          </p:cNvCxnSpPr>
          <p:nvPr/>
        </p:nvCxnSpPr>
        <p:spPr>
          <a:xfrm rot="16200000" flipV="1">
            <a:off x="3943350" y="4438650"/>
            <a:ext cx="1447800" cy="381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rot="10800000">
            <a:off x="1752600" y="3733800"/>
            <a:ext cx="2895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rot="5400000">
            <a:off x="1105694" y="4380706"/>
            <a:ext cx="1295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057400" y="3886200"/>
            <a:ext cx="25146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Interference </a:t>
            </a:r>
            <a:endParaRPr lang="en-US" sz="32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33126"/>
          </a:xfrm>
        </p:spPr>
        <p:txBody>
          <a:bodyPr>
            <a:noAutofit/>
          </a:bodyPr>
          <a:lstStyle/>
          <a:p>
            <a:r>
              <a:rPr lang="en-US" sz="4800" dirty="0" smtClean="0">
                <a:latin typeface="Times New Roman" pitchFamily="18" charset="0"/>
                <a:cs typeface="Times New Roman" pitchFamily="18" charset="0"/>
              </a:rPr>
              <a:t>Proactive Interference</a:t>
            </a:r>
            <a:r>
              <a:rPr lang="en-US" sz="4800" b="1" i="1" dirty="0" smtClean="0">
                <a:latin typeface="Times New Roman" pitchFamily="18" charset="0"/>
                <a:cs typeface="Times New Roman" pitchFamily="18" charset="0"/>
              </a:rPr>
              <a:t/>
            </a:r>
            <a:br>
              <a:rPr lang="en-US" sz="4800" b="1" i="1"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Proactive interference occurs when previously learned information interferes with the retention of new information</a:t>
            </a:r>
            <a:r>
              <a:rPr lang="en-US" b="1"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dirty="0" smtClean="0">
                <a:latin typeface="Times New Roman" pitchFamily="18" charset="0"/>
                <a:cs typeface="Times New Roman" pitchFamily="18" charset="0"/>
              </a:rPr>
              <a:t>The Role of Attention</a:t>
            </a:r>
            <a:endParaRPr lang="en-US" sz="4800" dirty="0">
              <a:latin typeface="Times New Roman" pitchFamily="18" charset="0"/>
              <a:cs typeface="Times New Roman" pitchFamily="18" charset="0"/>
            </a:endParaRPr>
          </a:p>
        </p:txBody>
      </p:sp>
      <p:sp>
        <p:nvSpPr>
          <p:cNvPr id="5" name="Content Placeholder 4"/>
          <p:cNvSpPr>
            <a:spLocks noGrp="1"/>
          </p:cNvSpPr>
          <p:nvPr>
            <p:ph idx="1"/>
          </p:nvPr>
        </p:nvSpPr>
        <p:spPr>
          <a:xfrm>
            <a:off x="914400" y="1752600"/>
            <a:ext cx="7772400" cy="4602960"/>
          </a:xfrm>
        </p:spPr>
        <p:txBody>
          <a:bodyPr>
            <a:noAutofit/>
          </a:bodyPr>
          <a:lstStyle/>
          <a:p>
            <a:pPr algn="just"/>
            <a:r>
              <a:rPr lang="en-US" sz="3600" dirty="0" smtClean="0">
                <a:latin typeface="Times New Roman" pitchFamily="18" charset="0"/>
                <a:cs typeface="Times New Roman" pitchFamily="18" charset="0"/>
              </a:rPr>
              <a:t>Attention involves focusing awareness on a narrowed range of stimuli or events.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You need to pay attention to information if you intend to remember it.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800"/>
            <a:ext cx="8229600" cy="6324600"/>
          </a:xfrm>
        </p:spPr>
        <p:txBody>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You have difficulty on psychology achievement test  because previously learned information (computer) interferes and impairs the retention of new information (psychology).</a:t>
            </a:r>
          </a:p>
          <a:p>
            <a:endParaRPr lang="en-US" dirty="0"/>
          </a:p>
        </p:txBody>
      </p:sp>
      <p:sp>
        <p:nvSpPr>
          <p:cNvPr id="5" name="Rectangle 4"/>
          <p:cNvSpPr/>
          <p:nvPr/>
        </p:nvSpPr>
        <p:spPr>
          <a:xfrm>
            <a:off x="8382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computer</a:t>
            </a:r>
            <a:endParaRPr lang="en-US" sz="3200" dirty="0">
              <a:latin typeface="Times New Roman" pitchFamily="18" charset="0"/>
              <a:cs typeface="Times New Roman" pitchFamily="18" charset="0"/>
            </a:endParaRPr>
          </a:p>
        </p:txBody>
      </p:sp>
      <p:sp>
        <p:nvSpPr>
          <p:cNvPr id="6" name="Rectangle 5"/>
          <p:cNvSpPr/>
          <p:nvPr/>
        </p:nvSpPr>
        <p:spPr>
          <a:xfrm>
            <a:off x="37338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Study psychology</a:t>
            </a:r>
            <a:endParaRPr lang="en-US" sz="3200" dirty="0">
              <a:latin typeface="Times New Roman" pitchFamily="18" charset="0"/>
              <a:cs typeface="Times New Roman" pitchFamily="18" charset="0"/>
            </a:endParaRPr>
          </a:p>
        </p:txBody>
      </p:sp>
      <p:sp>
        <p:nvSpPr>
          <p:cNvPr id="7" name="Rectangle 6"/>
          <p:cNvSpPr/>
          <p:nvPr/>
        </p:nvSpPr>
        <p:spPr>
          <a:xfrm>
            <a:off x="6553200" y="5410200"/>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Times New Roman" pitchFamily="18" charset="0"/>
                <a:cs typeface="Times New Roman" pitchFamily="18" charset="0"/>
              </a:rPr>
              <a:t>Psychology test </a:t>
            </a:r>
            <a:endParaRPr lang="en-US" sz="3200" dirty="0">
              <a:latin typeface="Times New Roman" pitchFamily="18" charset="0"/>
              <a:cs typeface="Times New Roman" pitchFamily="18" charset="0"/>
            </a:endParaRPr>
          </a:p>
        </p:txBody>
      </p:sp>
      <p:cxnSp>
        <p:nvCxnSpPr>
          <p:cNvPr id="9" name="Straight Connector 8"/>
          <p:cNvCxnSpPr/>
          <p:nvPr/>
        </p:nvCxnSpPr>
        <p:spPr>
          <a:xfrm rot="5400000" flipH="1" flipV="1">
            <a:off x="1486694" y="4914106"/>
            <a:ext cx="990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981200" y="4419600"/>
            <a:ext cx="3048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572794" y="48760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438400" y="4495800"/>
            <a:ext cx="2514600"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Interference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399032"/>
          </a:xfrm>
        </p:spPr>
        <p:txBody>
          <a:bodyPr>
            <a:normAutofit/>
          </a:bodyPr>
          <a:lstStyle/>
          <a:p>
            <a:r>
              <a:rPr lang="en-US" sz="4800" dirty="0" smtClean="0">
                <a:latin typeface="Times New Roman" pitchFamily="18" charset="0"/>
                <a:cs typeface="Times New Roman" pitchFamily="18" charset="0"/>
              </a:rPr>
              <a:t>Motivated forgetting</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0"/>
            <a:ext cx="8305800" cy="5257800"/>
          </a:xfrm>
        </p:spPr>
        <p:txBody>
          <a:bodyPr>
            <a:noAutofit/>
          </a:bodyPr>
          <a:lstStyle/>
          <a:p>
            <a:pPr algn="just"/>
            <a:r>
              <a:rPr lang="en-US" sz="3600" dirty="0" smtClean="0">
                <a:latin typeface="Times New Roman" pitchFamily="18" charset="0"/>
                <a:cs typeface="Times New Roman" pitchFamily="18" charset="0"/>
              </a:rPr>
              <a:t>The tendency to forget things one doesn’t want to think about is called motivated forgetting.</a:t>
            </a:r>
          </a:p>
          <a:p>
            <a:pPr algn="just"/>
            <a:r>
              <a:rPr lang="en-US" sz="3600" dirty="0" smtClean="0">
                <a:latin typeface="Times New Roman" pitchFamily="18" charset="0"/>
                <a:cs typeface="Times New Roman" pitchFamily="18" charset="0"/>
              </a:rPr>
              <a:t>Example</a:t>
            </a:r>
          </a:p>
          <a:p>
            <a:pPr algn="just">
              <a:buNone/>
            </a:pPr>
            <a:r>
              <a:rPr lang="en-US" sz="3600" dirty="0" smtClean="0">
                <a:latin typeface="Times New Roman" pitchFamily="18" charset="0"/>
                <a:cs typeface="Times New Roman" pitchFamily="18" charset="0"/>
              </a:rPr>
              <a:t>	when you forget unpleasant things such as a dental appointment, a promise to help a friend move, or a term paper deadline, motivated forgetting may be at work.</a:t>
            </a:r>
            <a:endParaRPr lang="en-US" sz="36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Measures of Forgetting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600200"/>
            <a:ext cx="8229600" cy="4953000"/>
          </a:xfrm>
        </p:spPr>
        <p:txBody>
          <a:bodyPr>
            <a:normAutofit/>
          </a:bodyPr>
          <a:lstStyle/>
          <a:p>
            <a:pPr algn="just"/>
            <a:r>
              <a:rPr lang="en-US" sz="3600" dirty="0" smtClean="0">
                <a:latin typeface="Times New Roman" pitchFamily="18" charset="0"/>
                <a:cs typeface="Times New Roman" pitchFamily="18" charset="0"/>
              </a:rPr>
              <a:t>The three principal methods used to measure forgetting are </a:t>
            </a:r>
          </a:p>
          <a:p>
            <a:pPr algn="just">
              <a:buNone/>
            </a:pPr>
            <a:r>
              <a:rPr lang="en-US" sz="3600" dirty="0" smtClean="0">
                <a:latin typeface="Times New Roman" pitchFamily="18" charset="0"/>
                <a:cs typeface="Times New Roman" pitchFamily="18" charset="0"/>
              </a:rPr>
              <a:t>1. Recall </a:t>
            </a:r>
          </a:p>
          <a:p>
            <a:pPr algn="just">
              <a:buNone/>
            </a:pPr>
            <a:r>
              <a:rPr lang="en-US" sz="3600" dirty="0" smtClean="0">
                <a:latin typeface="Times New Roman" pitchFamily="18" charset="0"/>
                <a:cs typeface="Times New Roman" pitchFamily="18" charset="0"/>
              </a:rPr>
              <a:t>2. Recognition </a:t>
            </a:r>
          </a:p>
          <a:p>
            <a:pPr algn="just">
              <a:buNone/>
            </a:pPr>
            <a:r>
              <a:rPr lang="en-US" sz="3600" dirty="0" smtClean="0">
                <a:latin typeface="Times New Roman" pitchFamily="18" charset="0"/>
                <a:cs typeface="Times New Roman" pitchFamily="18" charset="0"/>
              </a:rPr>
              <a:t>3. Relearning</a:t>
            </a:r>
          </a:p>
          <a:p>
            <a:pPr algn="just"/>
            <a:r>
              <a:rPr lang="en-US" sz="3600" dirty="0" smtClean="0">
                <a:latin typeface="Times New Roman" pitchFamily="18" charset="0"/>
                <a:cs typeface="Times New Roman" pitchFamily="18" charset="0"/>
              </a:rPr>
              <a:t>Measures of forgetting inevitably measure retention as well.</a:t>
            </a:r>
          </a:p>
          <a:p>
            <a:pPr algn="just"/>
            <a:endParaRPr lang="en-US" sz="3600" dirty="0" smtClean="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33126"/>
          </a:xfrm>
        </p:spPr>
        <p:txBody>
          <a:bodyPr>
            <a:noAutofit/>
          </a:bodyPr>
          <a:lstStyle/>
          <a:p>
            <a:r>
              <a:rPr lang="en-US" sz="4800" dirty="0" smtClean="0">
                <a:latin typeface="Times New Roman" pitchFamily="18" charset="0"/>
                <a:cs typeface="Times New Roman" pitchFamily="18" charset="0"/>
              </a:rPr>
              <a:t>Retention</a:t>
            </a:r>
            <a:br>
              <a:rPr lang="en-US" sz="4800" dirty="0" smtClean="0">
                <a:latin typeface="Times New Roman" pitchFamily="18" charset="0"/>
                <a:cs typeface="Times New Roman" pitchFamily="18" charset="0"/>
              </a:rPr>
            </a:b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1524000"/>
          </a:xfrm>
        </p:spPr>
        <p:txBody>
          <a:bodyPr>
            <a:normAutofit/>
          </a:bodyPr>
          <a:lstStyle/>
          <a:p>
            <a:pPr algn="just"/>
            <a:r>
              <a:rPr lang="en-US" sz="3600" dirty="0" smtClean="0">
                <a:latin typeface="Times New Roman" pitchFamily="18" charset="0"/>
                <a:cs typeface="Times New Roman" pitchFamily="18" charset="0"/>
              </a:rPr>
              <a:t>Refers </a:t>
            </a:r>
            <a:r>
              <a:rPr lang="en-US" sz="3600" dirty="0" smtClean="0">
                <a:latin typeface="Times New Roman" pitchFamily="18" charset="0"/>
                <a:cs typeface="Times New Roman" pitchFamily="18" charset="0"/>
              </a:rPr>
              <a:t>to the proportion of material retained (remembered).</a:t>
            </a:r>
          </a:p>
        </p:txBody>
      </p:sp>
      <p:sp>
        <p:nvSpPr>
          <p:cNvPr id="4" name="Title 1"/>
          <p:cNvSpPr txBox="1">
            <a:spLocks/>
          </p:cNvSpPr>
          <p:nvPr/>
        </p:nvSpPr>
        <p:spPr>
          <a:xfrm>
            <a:off x="457200" y="2819400"/>
            <a:ext cx="8229600" cy="838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Recall</a:t>
            </a:r>
            <a:endParaRPr kumimoji="0" lang="en-US" sz="4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Content Placeholder 2"/>
          <p:cNvSpPr txBox="1">
            <a:spLocks/>
          </p:cNvSpPr>
          <p:nvPr/>
        </p:nvSpPr>
        <p:spPr>
          <a:xfrm>
            <a:off x="381000" y="3886200"/>
            <a:ext cx="8382000" cy="22860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A recall measure of retention requires subjects to reproduce information on their own without any cues.</a:t>
            </a:r>
            <a:endParaRPr kumimoji="0" lang="en-US"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69008"/>
          </a:xfrm>
        </p:spPr>
        <p:txBody>
          <a:bodyPr>
            <a:normAutofit lnSpcReduction="10000"/>
          </a:bodyPr>
          <a:lstStyle/>
          <a:p>
            <a:r>
              <a:rPr lang="en-US" sz="3600" dirty="0" smtClean="0">
                <a:latin typeface="Times New Roman" pitchFamily="18" charset="0"/>
                <a:cs typeface="Times New Roman" pitchFamily="18" charset="0"/>
              </a:rPr>
              <a:t>Example</a:t>
            </a:r>
          </a:p>
          <a:p>
            <a:r>
              <a:rPr lang="en-US" sz="3600" dirty="0" smtClean="0">
                <a:latin typeface="Times New Roman" pitchFamily="18" charset="0"/>
                <a:cs typeface="Times New Roman" pitchFamily="18" charset="0"/>
              </a:rPr>
              <a:t>If you were to take a recall test on a list of 25 words you had memorized, you would simply be told to write down as many of the words as you could remember.</a:t>
            </a:r>
          </a:p>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In educational testing, essay questions and fill-in-the-blanks questions are recall measures of retention.</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normAutofit/>
          </a:bodyPr>
          <a:lstStyle/>
          <a:p>
            <a:r>
              <a:rPr lang="en-US" sz="4800" dirty="0" smtClean="0">
                <a:latin typeface="Times New Roman" pitchFamily="18" charset="0"/>
                <a:cs typeface="Times New Roman" pitchFamily="18" charset="0"/>
              </a:rPr>
              <a:t>Recognition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914400" y="1295400"/>
            <a:ext cx="7772400" cy="5060160"/>
          </a:xfrm>
        </p:spPr>
        <p:txBody>
          <a:bodyPr>
            <a:normAutofit/>
          </a:bodyPr>
          <a:lstStyle/>
          <a:p>
            <a:pPr algn="just"/>
            <a:r>
              <a:rPr lang="en-US" sz="3600" dirty="0" smtClean="0">
                <a:latin typeface="Times New Roman" pitchFamily="18" charset="0"/>
                <a:cs typeface="Times New Roman" pitchFamily="18" charset="0"/>
              </a:rPr>
              <a:t>A recognition measure of retention requires subjects to select previously learned information from an array of options.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Subjects not only have cues to work with, they have the answers right in front of them.</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153400" cy="6248400"/>
          </a:xfrm>
        </p:spPr>
        <p:txBody>
          <a:bodyPr>
            <a:normAutofit/>
          </a:bodyPr>
          <a:lstStyle/>
          <a:p>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In a recognition test you might be shown a list of 100 words and asked to choose the 25 words that you had memorized.</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In educational testing, Multiple choice, true-false, and match the columns are recognition measures.</a:t>
            </a:r>
            <a:endParaRPr lang="en-US" sz="3600"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80306"/>
          </a:xfrm>
        </p:spPr>
        <p:txBody>
          <a:bodyPr>
            <a:normAutofit/>
          </a:bodyPr>
          <a:lstStyle/>
          <a:p>
            <a:r>
              <a:rPr lang="en-US" sz="4800" dirty="0" smtClean="0">
                <a:latin typeface="Times New Roman" pitchFamily="18" charset="0"/>
                <a:cs typeface="Times New Roman" pitchFamily="18" charset="0"/>
              </a:rPr>
              <a:t>Relearning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930808"/>
          </a:xfrm>
        </p:spPr>
        <p:txBody>
          <a:bodyPr>
            <a:noAutofit/>
          </a:bodyPr>
          <a:lstStyle/>
          <a:p>
            <a:pPr algn="just"/>
            <a:r>
              <a:rPr lang="en-US" sz="3600" dirty="0" smtClean="0">
                <a:latin typeface="Times New Roman" pitchFamily="18" charset="0"/>
                <a:cs typeface="Times New Roman" pitchFamily="18" charset="0"/>
              </a:rPr>
              <a:t>A relearning measure of retention requires a subject to memorize information a second time to determine how much time or how many practice trials are saved by having learned it before.</a:t>
            </a:r>
          </a:p>
          <a:p>
            <a:pPr algn="just"/>
            <a:r>
              <a:rPr lang="en-US" sz="3600" dirty="0" smtClean="0">
                <a:latin typeface="Times New Roman" pitchFamily="18" charset="0"/>
                <a:cs typeface="Times New Roman" pitchFamily="18" charset="0"/>
              </a:rPr>
              <a:t>Subjects’ savings scores provide an estimate of their retention.</a:t>
            </a:r>
            <a:endParaRPr lang="en-US"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50008"/>
          </a:xfrm>
        </p:spPr>
        <p:txBody>
          <a:bodyPr>
            <a:normAutofit lnSpcReduction="10000"/>
          </a:bodyPr>
          <a:lstStyle/>
          <a:p>
            <a:pPr algn="just"/>
            <a:r>
              <a:rPr lang="en-US" sz="3600" dirty="0" smtClean="0">
                <a:latin typeface="Times New Roman" pitchFamily="18" charset="0"/>
                <a:cs typeface="Times New Roman" pitchFamily="18" charset="0"/>
              </a:rPr>
              <a:t>Example</a:t>
            </a:r>
          </a:p>
          <a:p>
            <a:pPr algn="just"/>
            <a:r>
              <a:rPr lang="en-US" sz="3600" dirty="0" smtClean="0">
                <a:latin typeface="Times New Roman" pitchFamily="18" charset="0"/>
                <a:cs typeface="Times New Roman" pitchFamily="18" charset="0"/>
              </a:rPr>
              <a:t>if you sit through a class lecture but pay little attention to it, you’re unlikely to remember much of what the professor had to say.</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So, encoding requires attention, which is why you may not be able to recall exactly what a penny looks like—most people don’t pay much attention to the appearance of a penny.</a:t>
            </a:r>
          </a:p>
          <a:p>
            <a:pPr algn="just"/>
            <a:endParaRPr lang="en-US" sz="3200"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51706"/>
          </a:xfrm>
        </p:spPr>
        <p:txBody>
          <a:bodyPr>
            <a:normAutofit/>
          </a:bodyPr>
          <a:lstStyle/>
          <a:p>
            <a:r>
              <a:rPr lang="en-US" sz="4800" dirty="0" smtClean="0">
                <a:latin typeface="Times New Roman" pitchFamily="18" charset="0"/>
                <a:cs typeface="Times New Roman" pitchFamily="18" charset="0"/>
              </a:rPr>
              <a:t>Level of processing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8915400" cy="5638800"/>
          </a:xfrm>
        </p:spPr>
        <p:txBody>
          <a:bodyPr>
            <a:noAutofit/>
          </a:bodyPr>
          <a:lstStyle/>
          <a:p>
            <a:pPr algn="just"/>
            <a:r>
              <a:rPr lang="en-US" sz="3600" dirty="0" smtClean="0">
                <a:latin typeface="Times New Roman" pitchFamily="18" charset="0"/>
                <a:cs typeface="Times New Roman" pitchFamily="18" charset="0"/>
              </a:rPr>
              <a:t>It suggests that the amount of information processing that occurs when material is initially encountered is central in determining how much of the information is ultimately remembered.</a:t>
            </a:r>
          </a:p>
          <a:p>
            <a:pPr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According to the levels-of-processing approach, the deeper the initial level of processing of specific information, the longer the information will be retained.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09600" y="304800"/>
            <a:ext cx="8229600" cy="6248400"/>
          </a:xfrm>
        </p:spPr>
        <p:txBody>
          <a:bodyPr>
            <a:noAutofit/>
          </a:bodyPr>
          <a:lstStyle/>
          <a:p>
            <a:pPr algn="just"/>
            <a:r>
              <a:rPr lang="en-US" sz="3600" dirty="0" smtClean="0">
                <a:latin typeface="Times New Roman" pitchFamily="18" charset="0"/>
                <a:cs typeface="Times New Roman" pitchFamily="18" charset="0"/>
              </a:rPr>
              <a:t>So, the degree to which information is analyzed and considered—is critical; the greater the intensity of its initial processing, the more likely we are to remember it.</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Therefore how people attend to information are important factors influencing how much they remember.</a:t>
            </a:r>
            <a:endParaRPr lang="en-US" sz="3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3503</TotalTime>
  <Words>2494</Words>
  <Application>Microsoft Office PowerPoint</Application>
  <PresentationFormat>On-screen Show (4:3)</PresentationFormat>
  <Paragraphs>319</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Chapter 3 Memory </vt:lpstr>
      <vt:lpstr>Definition </vt:lpstr>
      <vt:lpstr>Slide 3</vt:lpstr>
      <vt:lpstr>Slide 4</vt:lpstr>
      <vt:lpstr>Encoding </vt:lpstr>
      <vt:lpstr>The Role of Attention</vt:lpstr>
      <vt:lpstr>Slide 7</vt:lpstr>
      <vt:lpstr>Level of processing </vt:lpstr>
      <vt:lpstr>Slide 9</vt:lpstr>
      <vt:lpstr>Structural encoding </vt:lpstr>
      <vt:lpstr>Slide 11</vt:lpstr>
      <vt:lpstr>Phonemic encoding</vt:lpstr>
      <vt:lpstr>Slide 13</vt:lpstr>
      <vt:lpstr>Semantic encoding </vt:lpstr>
      <vt:lpstr>Slide 15</vt:lpstr>
      <vt:lpstr>Slide 16</vt:lpstr>
      <vt:lpstr>Slide 17</vt:lpstr>
      <vt:lpstr>Storage </vt:lpstr>
      <vt:lpstr>Slide 19</vt:lpstr>
      <vt:lpstr>Sensory memory</vt:lpstr>
      <vt:lpstr>Slide 21</vt:lpstr>
      <vt:lpstr>Short term memory</vt:lpstr>
      <vt:lpstr>Slide 23</vt:lpstr>
      <vt:lpstr>Capacity of storage</vt:lpstr>
      <vt:lpstr>How to increase the capacity</vt:lpstr>
      <vt:lpstr>Slide 26</vt:lpstr>
      <vt:lpstr>Slide 27</vt:lpstr>
      <vt:lpstr>Slide 28</vt:lpstr>
      <vt:lpstr>Long term memory</vt:lpstr>
      <vt:lpstr>Slide 30</vt:lpstr>
      <vt:lpstr>Types of long term memory</vt:lpstr>
      <vt:lpstr>Declarative memory  </vt:lpstr>
      <vt:lpstr>Non declarative (procedural memory ) </vt:lpstr>
      <vt:lpstr>Slide 34</vt:lpstr>
      <vt:lpstr>Types of declarative memory</vt:lpstr>
      <vt:lpstr>Slide 36</vt:lpstr>
      <vt:lpstr>Episodic memory</vt:lpstr>
      <vt:lpstr>Slide 38</vt:lpstr>
      <vt:lpstr>Slide 39</vt:lpstr>
      <vt:lpstr>Slide 40</vt:lpstr>
      <vt:lpstr>Slide 41</vt:lpstr>
      <vt:lpstr>Slide 42</vt:lpstr>
      <vt:lpstr>Retrieval (getting information out of memory)</vt:lpstr>
      <vt:lpstr>Slide 44</vt:lpstr>
      <vt:lpstr>Using Cues to Aid Retrieval </vt:lpstr>
      <vt:lpstr>Reinstating the Context of an Event </vt:lpstr>
      <vt:lpstr>Slide 47</vt:lpstr>
      <vt:lpstr>Slide 48</vt:lpstr>
      <vt:lpstr>Slide 49</vt:lpstr>
      <vt:lpstr>Why we forget</vt:lpstr>
      <vt:lpstr>Ineffective encoding </vt:lpstr>
      <vt:lpstr>Slide 52</vt:lpstr>
      <vt:lpstr>Decay </vt:lpstr>
      <vt:lpstr>Interference</vt:lpstr>
      <vt:lpstr>Slide 55</vt:lpstr>
      <vt:lpstr>Kinds of Interference </vt:lpstr>
      <vt:lpstr>Retroactive interference</vt:lpstr>
      <vt:lpstr>Slide 58</vt:lpstr>
      <vt:lpstr>Proactive Interference </vt:lpstr>
      <vt:lpstr>Slide 60</vt:lpstr>
      <vt:lpstr>Motivated forgetting</vt:lpstr>
      <vt:lpstr>Measures of Forgetting</vt:lpstr>
      <vt:lpstr>Retention </vt:lpstr>
      <vt:lpstr>Slide 64</vt:lpstr>
      <vt:lpstr>Recognition </vt:lpstr>
      <vt:lpstr>Slide 66</vt:lpstr>
      <vt:lpstr>Relearning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Psychology</dc:title>
  <dc:creator>nOMi</dc:creator>
  <cp:lastModifiedBy>Rabia Fatima</cp:lastModifiedBy>
  <cp:revision>290</cp:revision>
  <dcterms:created xsi:type="dcterms:W3CDTF">2013-12-09T21:37:58Z</dcterms:created>
  <dcterms:modified xsi:type="dcterms:W3CDTF">2017-11-16T02:57:22Z</dcterms:modified>
</cp:coreProperties>
</file>