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55" r:id="rId3"/>
    <p:sldId id="416" r:id="rId4"/>
    <p:sldId id="508" r:id="rId5"/>
    <p:sldId id="509" r:id="rId6"/>
    <p:sldId id="316" r:id="rId7"/>
    <p:sldId id="280" r:id="rId8"/>
    <p:sldId id="281" r:id="rId9"/>
    <p:sldId id="320" r:id="rId10"/>
    <p:sldId id="524" r:id="rId11"/>
    <p:sldId id="525" r:id="rId12"/>
    <p:sldId id="526" r:id="rId13"/>
    <p:sldId id="333" r:id="rId14"/>
    <p:sldId id="418" r:id="rId15"/>
    <p:sldId id="325" r:id="rId16"/>
    <p:sldId id="327" r:id="rId17"/>
    <p:sldId id="283" r:id="rId18"/>
    <p:sldId id="284" r:id="rId19"/>
    <p:sldId id="286" r:id="rId20"/>
    <p:sldId id="337" r:id="rId21"/>
    <p:sldId id="510" r:id="rId22"/>
    <p:sldId id="512" r:id="rId23"/>
    <p:sldId id="511" r:id="rId24"/>
    <p:sldId id="514" r:id="rId25"/>
    <p:sldId id="513" r:id="rId26"/>
    <p:sldId id="529" r:id="rId27"/>
    <p:sldId id="530" r:id="rId28"/>
    <p:sldId id="515" r:id="rId29"/>
    <p:sldId id="516" r:id="rId30"/>
    <p:sldId id="429" r:id="rId31"/>
    <p:sldId id="313" r:id="rId32"/>
    <p:sldId id="428" r:id="rId33"/>
    <p:sldId id="440" r:id="rId34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50"/>
    <a:srgbClr val="05056F"/>
    <a:srgbClr val="FF3300"/>
    <a:srgbClr val="00FF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26399A-8492-49E4-B8A0-08BAF0FF9F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3238"/>
            <a:ext cx="5029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2EBF33-3BF9-4551-8840-CBE002EA17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753475" y="64008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73344D93-D2E9-4A54-8193-7511EEAD1216}" type="slidenum">
              <a:rPr lang="en-US" sz="1400">
                <a:solidFill>
                  <a:srgbClr val="FFFF00"/>
                </a:solidFill>
              </a:rPr>
              <a:pPr/>
              <a:t>‹#›</a:t>
            </a:fld>
            <a:endParaRPr lang="en-US" sz="140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charset="2"/>
        <a:buChar char="§"/>
        <a:defRPr sz="32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charset="2"/>
        <a:buChar char="v"/>
        <a:defRPr sz="32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charset="2"/>
        <a:buChar char="Ø"/>
        <a:defRPr sz="32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charset="2"/>
        <a:buChar char="Ø"/>
        <a:defRPr sz="32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charset="2"/>
        <a:buChar char="Ø"/>
        <a:defRPr sz="32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charset="2"/>
        <a:buChar char="Ø"/>
        <a:defRPr sz="32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charset="2"/>
        <a:buChar char="Ø"/>
        <a:defRPr sz="32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The Cell Cycle and How Cells Divide</a:t>
            </a:r>
          </a:p>
        </p:txBody>
      </p:sp>
      <p:pic>
        <p:nvPicPr>
          <p:cNvPr id="15363" name="Picture 5" descr="11_01"/>
          <p:cNvPicPr>
            <a:picLocks noChangeAspect="1" noChangeArrowheads="1"/>
          </p:cNvPicPr>
          <p:nvPr/>
        </p:nvPicPr>
        <p:blipFill>
          <a:blip r:embed="rId2"/>
          <a:srcRect l="27499" t="3334" r="27499" b="3334"/>
          <a:stretch>
            <a:fillRect/>
          </a:stretch>
        </p:blipFill>
        <p:spPr bwMode="auto">
          <a:xfrm>
            <a:off x="3124200" y="2209800"/>
            <a:ext cx="27717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484438" y="2286000"/>
            <a:ext cx="3756025" cy="4410075"/>
            <a:chOff x="1913" y="1592"/>
            <a:chExt cx="1975" cy="2483"/>
          </a:xfrm>
        </p:grpSpPr>
        <p:grpSp>
          <p:nvGrpSpPr>
            <p:cNvPr id="24581" name="Group 3"/>
            <p:cNvGrpSpPr>
              <a:grpSpLocks/>
            </p:cNvGrpSpPr>
            <p:nvPr/>
          </p:nvGrpSpPr>
          <p:grpSpPr bwMode="auto">
            <a:xfrm>
              <a:off x="1913" y="1592"/>
              <a:ext cx="1975" cy="2448"/>
              <a:chOff x="1913" y="1592"/>
              <a:chExt cx="1975" cy="2448"/>
            </a:xfrm>
          </p:grpSpPr>
          <p:pic>
            <p:nvPicPr>
              <p:cNvPr id="24583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32" y="1592"/>
                <a:ext cx="1756" cy="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4" name="Text Box 5"/>
              <p:cNvSpPr txBox="1">
                <a:spLocks noChangeArrowheads="1"/>
              </p:cNvSpPr>
              <p:nvPr/>
            </p:nvSpPr>
            <p:spPr bwMode="auto">
              <a:xfrm>
                <a:off x="3446" y="2701"/>
                <a:ext cx="235" cy="12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900" b="1">
                    <a:latin typeface="Arial" charset="0"/>
                  </a:rPr>
                  <a:t>5</a:t>
                </a:r>
                <a:r>
                  <a:rPr kumimoji="1" lang="en-US" sz="900">
                    <a:latin typeface="Arial" charset="0"/>
                  </a:rPr>
                  <a:t> µ</a:t>
                </a:r>
                <a:r>
                  <a:rPr kumimoji="1" lang="en-US" sz="900" b="1">
                    <a:latin typeface="Arial" charset="0"/>
                  </a:rPr>
                  <a:t>m</a:t>
                </a:r>
                <a:endParaRPr kumimoji="1" lang="en-US" sz="900">
                  <a:latin typeface="Arial" charset="0"/>
                </a:endParaRPr>
              </a:p>
            </p:txBody>
          </p:sp>
          <p:sp>
            <p:nvSpPr>
              <p:cNvPr id="24585" name="Text Box 6"/>
              <p:cNvSpPr txBox="1">
                <a:spLocks noChangeArrowheads="1"/>
              </p:cNvSpPr>
              <p:nvPr/>
            </p:nvSpPr>
            <p:spPr bwMode="auto">
              <a:xfrm>
                <a:off x="2159" y="2632"/>
                <a:ext cx="615" cy="20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900">
                    <a:latin typeface="Arial" charset="0"/>
                  </a:rPr>
                  <a:t>Pair of homologous</a:t>
                </a:r>
              </a:p>
              <a:p>
                <a:pPr eaLnBrk="0" hangingPunct="0"/>
                <a:r>
                  <a:rPr kumimoji="1" lang="en-US" sz="900">
                    <a:latin typeface="Arial" charset="0"/>
                  </a:rPr>
                  <a:t>chromosomes</a:t>
                </a:r>
              </a:p>
            </p:txBody>
          </p:sp>
          <p:sp>
            <p:nvSpPr>
              <p:cNvPr id="24586" name="AutoShape 7"/>
              <p:cNvSpPr>
                <a:spLocks/>
              </p:cNvSpPr>
              <p:nvPr/>
            </p:nvSpPr>
            <p:spPr bwMode="auto">
              <a:xfrm rot="-5357208">
                <a:off x="2485" y="2882"/>
                <a:ext cx="32" cy="95"/>
              </a:xfrm>
              <a:prstGeom prst="rightBrace">
                <a:avLst>
                  <a:gd name="adj1" fmla="val 2474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587" name="AutoShape 8"/>
              <p:cNvSpPr>
                <a:spLocks/>
              </p:cNvSpPr>
              <p:nvPr/>
            </p:nvSpPr>
            <p:spPr bwMode="auto">
              <a:xfrm rot="-5357208">
                <a:off x="2329" y="2883"/>
                <a:ext cx="32" cy="94"/>
              </a:xfrm>
              <a:prstGeom prst="rightBrace">
                <a:avLst>
                  <a:gd name="adj1" fmla="val 24479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588" name="Line 9"/>
              <p:cNvSpPr>
                <a:spLocks noChangeShapeType="1"/>
              </p:cNvSpPr>
              <p:nvPr/>
            </p:nvSpPr>
            <p:spPr bwMode="auto">
              <a:xfrm flipH="1">
                <a:off x="2345" y="2818"/>
                <a:ext cx="56" cy="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589" name="AutoShape 10"/>
              <p:cNvSpPr>
                <a:spLocks/>
              </p:cNvSpPr>
              <p:nvPr/>
            </p:nvSpPr>
            <p:spPr bwMode="auto">
              <a:xfrm rot="5376302">
                <a:off x="2470" y="3205"/>
                <a:ext cx="32" cy="95"/>
              </a:xfrm>
              <a:prstGeom prst="rightBrace">
                <a:avLst>
                  <a:gd name="adj1" fmla="val 2474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590" name="Line 11"/>
              <p:cNvSpPr>
                <a:spLocks noChangeShapeType="1"/>
              </p:cNvSpPr>
              <p:nvPr/>
            </p:nvSpPr>
            <p:spPr bwMode="auto">
              <a:xfrm flipH="1">
                <a:off x="2169" y="3098"/>
                <a:ext cx="213" cy="1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591" name="Text Box 12"/>
              <p:cNvSpPr txBox="1">
                <a:spLocks noChangeArrowheads="1"/>
              </p:cNvSpPr>
              <p:nvPr/>
            </p:nvSpPr>
            <p:spPr bwMode="auto">
              <a:xfrm>
                <a:off x="1913" y="3183"/>
                <a:ext cx="414" cy="12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900">
                    <a:latin typeface="Arial" charset="0"/>
                  </a:rPr>
                  <a:t>Centromere</a:t>
                </a:r>
              </a:p>
            </p:txBody>
          </p:sp>
          <p:sp>
            <p:nvSpPr>
              <p:cNvPr id="24592" name="Line 13"/>
              <p:cNvSpPr>
                <a:spLocks noChangeShapeType="1"/>
              </p:cNvSpPr>
              <p:nvPr/>
            </p:nvSpPr>
            <p:spPr bwMode="auto">
              <a:xfrm flipH="1">
                <a:off x="2383" y="3270"/>
                <a:ext cx="99" cy="1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4593" name="Text Box 14"/>
              <p:cNvSpPr txBox="1">
                <a:spLocks noChangeArrowheads="1"/>
              </p:cNvSpPr>
              <p:nvPr/>
            </p:nvSpPr>
            <p:spPr bwMode="auto">
              <a:xfrm>
                <a:off x="2151" y="3410"/>
                <a:ext cx="390" cy="205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900">
                    <a:latin typeface="Arial" charset="0"/>
                  </a:rPr>
                  <a:t>Sister</a:t>
                </a:r>
              </a:p>
              <a:p>
                <a:pPr eaLnBrk="0" hangingPunct="0"/>
                <a:r>
                  <a:rPr kumimoji="1" lang="en-US" sz="900">
                    <a:latin typeface="Arial" charset="0"/>
                  </a:rPr>
                  <a:t>chromatids</a:t>
                </a:r>
              </a:p>
            </p:txBody>
          </p:sp>
          <p:sp>
            <p:nvSpPr>
              <p:cNvPr id="24594" name="Line 15"/>
              <p:cNvSpPr>
                <a:spLocks noChangeShapeType="1"/>
              </p:cNvSpPr>
              <p:nvPr/>
            </p:nvSpPr>
            <p:spPr bwMode="auto">
              <a:xfrm>
                <a:off x="2398" y="2814"/>
                <a:ext cx="99" cy="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4582" name="Text Box 16"/>
            <p:cNvSpPr txBox="1">
              <a:spLocks noChangeArrowheads="1"/>
            </p:cNvSpPr>
            <p:nvPr/>
          </p:nvSpPr>
          <p:spPr bwMode="auto">
            <a:xfrm>
              <a:off x="2014" y="3903"/>
              <a:ext cx="97" cy="17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lang="en-US" sz="1400" b="1">
                <a:latin typeface="Arial" charset="0"/>
              </a:endParaRPr>
            </a:p>
          </p:txBody>
        </p:sp>
      </p:grpSp>
      <p:sp>
        <p:nvSpPr>
          <p:cNvPr id="2457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Karyotype</a:t>
            </a:r>
          </a:p>
        </p:txBody>
      </p:sp>
      <p:sp>
        <p:nvSpPr>
          <p:cNvPr id="2458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10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An ordered, visual representation of the chromosomes in a cell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Chromosomes are photographed when they are highly condensed, then photos of the individual chromosomes are arranged in order of decreasing size: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In humans each somatic cell has 46 chromosomes, made up of two sets, one set of chromosomes comes from each parent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Chromosomes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Non-homologous chromosomes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Look different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Control different traits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Sex chromosomes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Are distinct from each other in their 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Are represented as X and 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Determine the sex of the individual, XX being female, XY being male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a diploid cell, the chromosomes occur in pairs.  The 2 members of each pair are called homologous chromosomes or homologues.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Chromosomes</a:t>
            </a:r>
          </a:p>
        </p:txBody>
      </p:sp>
      <p:sp>
        <p:nvSpPr>
          <p:cNvPr id="2662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pPr eaLnBrk="1" hangingPunct="1"/>
            <a:r>
              <a:rPr lang="en-US" sz="2000" smtClean="0"/>
              <a:t>A diploid cell has two sets of each of its chromosomes</a:t>
            </a:r>
          </a:p>
          <a:p>
            <a:pPr eaLnBrk="1" hangingPunct="1"/>
            <a:r>
              <a:rPr lang="en-US" sz="2000" smtClean="0"/>
              <a:t>A human has 46 chromosomes (2n = 46)</a:t>
            </a:r>
          </a:p>
          <a:p>
            <a:pPr eaLnBrk="1" hangingPunct="1"/>
            <a:r>
              <a:rPr lang="en-US" sz="2000" smtClean="0"/>
              <a:t>In a cell in which DNA synthesis has occurred all the chromosomes are duplicated and thus each consists of two identical sister chromatids</a:t>
            </a:r>
          </a:p>
          <a:p>
            <a:pPr lvl="1" eaLnBrk="1" hangingPunct="1"/>
            <a:endParaRPr lang="en-US" sz="2000" smtClean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438400" y="2743200"/>
            <a:ext cx="5181600" cy="3657600"/>
            <a:chOff x="1632" y="2016"/>
            <a:chExt cx="3264" cy="230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632" y="2016"/>
              <a:ext cx="326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2"/>
            <a:srcRect t="12021"/>
            <a:stretch>
              <a:fillRect/>
            </a:stretch>
          </p:blipFill>
          <p:spPr bwMode="auto">
            <a:xfrm>
              <a:off x="1768" y="2064"/>
              <a:ext cx="226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2414" y="2087"/>
              <a:ext cx="872" cy="25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000">
                  <a:latin typeface="Arial" charset="0"/>
                </a:rPr>
                <a:t>Maternal set of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chromosomes (</a:t>
              </a:r>
              <a:r>
                <a:rPr kumimoji="1" lang="en-US" sz="1000" i="1">
                  <a:latin typeface="Arial" charset="0"/>
                </a:rPr>
                <a:t>n</a:t>
              </a:r>
              <a:r>
                <a:rPr kumimoji="1" lang="en-US" sz="1000">
                  <a:latin typeface="Arial" charset="0"/>
                </a:rPr>
                <a:t> = 3)</a:t>
              </a: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2407" y="2400"/>
              <a:ext cx="872" cy="25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000">
                  <a:latin typeface="Arial" charset="0"/>
                </a:rPr>
                <a:t>Paternal set of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chromosomes (</a:t>
              </a:r>
              <a:r>
                <a:rPr kumimoji="1" lang="en-US" sz="1000" i="1">
                  <a:latin typeface="Arial" charset="0"/>
                </a:rPr>
                <a:t>n</a:t>
              </a:r>
              <a:r>
                <a:rPr kumimoji="1" lang="en-US" sz="1000">
                  <a:latin typeface="Arial" charset="0"/>
                </a:rPr>
                <a:t> = 3)</a:t>
              </a: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1793" y="2284"/>
              <a:ext cx="339" cy="15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000">
                  <a:latin typeface="Arial" charset="0"/>
                </a:rPr>
                <a:t>2</a:t>
              </a:r>
              <a:r>
                <a:rPr kumimoji="1" lang="en-US" sz="1000" i="1">
                  <a:latin typeface="Arial" charset="0"/>
                </a:rPr>
                <a:t>n</a:t>
              </a:r>
              <a:r>
                <a:rPr kumimoji="1" lang="en-US" sz="1000">
                  <a:latin typeface="Arial" charset="0"/>
                </a:rPr>
                <a:t> = 6</a:t>
              </a: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 flipV="1">
              <a:off x="2590" y="2915"/>
              <a:ext cx="249" cy="3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1737" y="2808"/>
              <a:ext cx="892" cy="3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000">
                  <a:latin typeface="Arial" charset="0"/>
                </a:rPr>
                <a:t>Two sister chromatids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of one replicated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chromosome</a:t>
              </a: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2293" y="3576"/>
              <a:ext cx="937" cy="2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 flipV="1">
              <a:off x="2302" y="3776"/>
              <a:ext cx="81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1733" y="3689"/>
              <a:ext cx="770" cy="3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000">
                  <a:latin typeface="Arial" charset="0"/>
                </a:rPr>
                <a:t>Two nonsister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chromatids in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a homologous pair</a:t>
              </a:r>
            </a:p>
          </p:txBody>
        </p:sp>
        <p:sp>
          <p:nvSpPr>
            <p:cNvPr id="26639" name="AutoShape 15"/>
            <p:cNvSpPr>
              <a:spLocks/>
            </p:cNvSpPr>
            <p:nvPr/>
          </p:nvSpPr>
          <p:spPr bwMode="auto">
            <a:xfrm rot="1881166">
              <a:off x="3414" y="3727"/>
              <a:ext cx="48" cy="301"/>
            </a:xfrm>
            <a:prstGeom prst="rightBrace">
              <a:avLst>
                <a:gd name="adj1" fmla="val 5225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4088" y="3706"/>
              <a:ext cx="806" cy="3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/>
              <a:r>
                <a:rPr kumimoji="1" lang="en-US" sz="1000">
                  <a:latin typeface="Arial" charset="0"/>
                </a:rPr>
                <a:t>Pair of homologous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chromosomes</a:t>
              </a:r>
            </a:p>
            <a:p>
              <a:pPr eaLnBrk="0" hangingPunct="0"/>
              <a:r>
                <a:rPr kumimoji="1" lang="en-US" sz="1000">
                  <a:latin typeface="Arial" charset="0"/>
                </a:rPr>
                <a:t>(one from each set)</a:t>
              </a: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V="1">
              <a:off x="3728" y="3216"/>
              <a:ext cx="3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4077" y="3136"/>
              <a:ext cx="537" cy="15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kumimoji="1" lang="en-US" sz="1000">
                  <a:latin typeface="Arial" charset="0"/>
                </a:rPr>
                <a:t>Centromere</a:t>
              </a:r>
            </a:p>
          </p:txBody>
        </p:sp>
        <p:sp>
          <p:nvSpPr>
            <p:cNvPr id="26643" name="AutoShape 19"/>
            <p:cNvSpPr>
              <a:spLocks/>
            </p:cNvSpPr>
            <p:nvPr/>
          </p:nvSpPr>
          <p:spPr bwMode="auto">
            <a:xfrm>
              <a:off x="2100" y="2139"/>
              <a:ext cx="33" cy="434"/>
            </a:xfrm>
            <a:prstGeom prst="leftBrace">
              <a:avLst>
                <a:gd name="adj1" fmla="val 10959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2585" y="2908"/>
              <a:ext cx="334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V="1">
              <a:off x="3460" y="3788"/>
              <a:ext cx="635" cy="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7391400" cy="5334000"/>
          </a:xfrm>
        </p:spPr>
        <p:txBody>
          <a:bodyPr/>
          <a:lstStyle/>
          <a:p>
            <a:pPr eaLnBrk="1" hangingPunct="1">
              <a:buSzTx/>
            </a:pPr>
            <a:r>
              <a:rPr lang="en-US" sz="2400" smtClean="0"/>
              <a:t>Homologous chromosomes: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400" smtClean="0"/>
              <a:t>Look the same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400" smtClean="0"/>
              <a:t>Control the same traits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400" smtClean="0"/>
              <a:t>May code for different forms of each trait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400" smtClean="0"/>
              <a:t>Independent origin - each one was inherited from a different parent</a:t>
            </a:r>
          </a:p>
          <a:p>
            <a:pPr lvl="1" eaLnBrk="1" hangingPunct="1">
              <a:buClr>
                <a:schemeClr val="accent2"/>
              </a:buClr>
            </a:pPr>
            <a:endParaRPr lang="en-US" sz="2400" b="1" smtClean="0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295400" y="3886200"/>
            <a:ext cx="6019800" cy="2732088"/>
            <a:chOff x="336" y="1680"/>
            <a:chExt cx="3936" cy="1961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336" y="1680"/>
              <a:ext cx="1824" cy="1961"/>
              <a:chOff x="1488" y="2359"/>
              <a:chExt cx="1824" cy="1961"/>
            </a:xfrm>
          </p:grpSpPr>
          <p:pic>
            <p:nvPicPr>
              <p:cNvPr id="27656" name="Picture 6" descr="11_08"/>
              <p:cNvPicPr>
                <a:picLocks noChangeAspect="1" noChangeArrowheads="1"/>
              </p:cNvPicPr>
              <p:nvPr/>
            </p:nvPicPr>
            <p:blipFill>
              <a:blip r:embed="rId2"/>
              <a:srcRect t="8333" r="55295" b="10001"/>
              <a:stretch>
                <a:fillRect/>
              </a:stretch>
            </p:blipFill>
            <p:spPr bwMode="auto">
              <a:xfrm>
                <a:off x="1488" y="2359"/>
                <a:ext cx="1824" cy="1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57" name="Rectangle 7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336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7654" name="Picture 8" descr="11_07"/>
            <p:cNvPicPr>
              <a:picLocks noChangeAspect="1" noChangeArrowheads="1"/>
            </p:cNvPicPr>
            <p:nvPr/>
          </p:nvPicPr>
          <p:blipFill>
            <a:blip r:embed="rId3"/>
            <a:srcRect l="16251" t="3334" r="68788" b="67860"/>
            <a:stretch>
              <a:fillRect/>
            </a:stretch>
          </p:blipFill>
          <p:spPr bwMode="auto">
            <a:xfrm>
              <a:off x="2256" y="1728"/>
              <a:ext cx="1198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9" descr="11_07"/>
            <p:cNvPicPr>
              <a:picLocks noChangeAspect="1" noChangeArrowheads="1"/>
            </p:cNvPicPr>
            <p:nvPr/>
          </p:nvPicPr>
          <p:blipFill>
            <a:blip r:embed="rId3"/>
            <a:srcRect l="44658" t="84999" r="42717" b="1498"/>
            <a:stretch>
              <a:fillRect/>
            </a:stretch>
          </p:blipFill>
          <p:spPr bwMode="auto">
            <a:xfrm>
              <a:off x="3504" y="2160"/>
              <a:ext cx="76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Chromosome Duplication </a:t>
            </a:r>
          </a:p>
        </p:txBody>
      </p:sp>
      <p:grpSp>
        <p:nvGrpSpPr>
          <p:cNvPr id="28675" name="Group 33"/>
          <p:cNvGrpSpPr>
            <a:grpSpLocks/>
          </p:cNvGrpSpPr>
          <p:nvPr/>
        </p:nvGrpSpPr>
        <p:grpSpPr bwMode="auto">
          <a:xfrm>
            <a:off x="1009650" y="2057400"/>
            <a:ext cx="6838950" cy="4786313"/>
            <a:chOff x="732" y="912"/>
            <a:chExt cx="4404" cy="3082"/>
          </a:xfrm>
        </p:grpSpPr>
        <p:sp>
          <p:nvSpPr>
            <p:cNvPr id="28677" name="Rectangle 31"/>
            <p:cNvSpPr>
              <a:spLocks noChangeArrowheads="1"/>
            </p:cNvSpPr>
            <p:nvPr/>
          </p:nvSpPr>
          <p:spPr bwMode="auto">
            <a:xfrm>
              <a:off x="768" y="912"/>
              <a:ext cx="4368" cy="3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78" name="Group 3"/>
            <p:cNvGrpSpPr>
              <a:grpSpLocks/>
            </p:cNvGrpSpPr>
            <p:nvPr/>
          </p:nvGrpSpPr>
          <p:grpSpPr bwMode="auto">
            <a:xfrm>
              <a:off x="732" y="943"/>
              <a:ext cx="4039" cy="3051"/>
              <a:chOff x="748" y="921"/>
              <a:chExt cx="4039" cy="3051"/>
            </a:xfrm>
          </p:grpSpPr>
          <p:pic>
            <p:nvPicPr>
              <p:cNvPr id="28679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44" y="1008"/>
                <a:ext cx="2236" cy="2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Text Box 5"/>
              <p:cNvSpPr txBox="1">
                <a:spLocks noChangeArrowheads="1"/>
              </p:cNvSpPr>
              <p:nvPr/>
            </p:nvSpPr>
            <p:spPr bwMode="auto">
              <a:xfrm>
                <a:off x="4322" y="921"/>
                <a:ext cx="420" cy="177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latin typeface="Arial" charset="0"/>
                  </a:rPr>
                  <a:t>0.5 µm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28681" name="Text Box 6"/>
              <p:cNvSpPr txBox="1">
                <a:spLocks noChangeArrowheads="1"/>
              </p:cNvSpPr>
              <p:nvPr/>
            </p:nvSpPr>
            <p:spPr bwMode="auto">
              <a:xfrm>
                <a:off x="3104" y="1515"/>
                <a:ext cx="746" cy="49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100">
                    <a:latin typeface="Arial" charset="0"/>
                  </a:rPr>
                  <a:t>Chromosome</a:t>
                </a:r>
                <a:br>
                  <a:rPr kumimoji="1" lang="en-US" sz="1100">
                    <a:latin typeface="Arial" charset="0"/>
                  </a:rPr>
                </a:br>
                <a:r>
                  <a:rPr kumimoji="1" lang="en-US" sz="1100">
                    <a:latin typeface="Arial" charset="0"/>
                  </a:rPr>
                  <a:t>duplication</a:t>
                </a:r>
                <a:br>
                  <a:rPr kumimoji="1" lang="en-US" sz="1100">
                    <a:latin typeface="Arial" charset="0"/>
                  </a:rPr>
                </a:br>
                <a:r>
                  <a:rPr kumimoji="1" lang="en-US" sz="1100">
                    <a:latin typeface="Arial" charset="0"/>
                  </a:rPr>
                  <a:t>(including DNA </a:t>
                </a:r>
                <a:br>
                  <a:rPr kumimoji="1" lang="en-US" sz="1100">
                    <a:latin typeface="Arial" charset="0"/>
                  </a:rPr>
                </a:br>
                <a:r>
                  <a:rPr kumimoji="1" lang="en-US" sz="1100">
                    <a:latin typeface="Arial" charset="0"/>
                  </a:rPr>
                  <a:t>synthesis)</a:t>
                </a:r>
              </a:p>
            </p:txBody>
          </p:sp>
          <p:sp>
            <p:nvSpPr>
              <p:cNvPr id="28682" name="Text Box 7"/>
              <p:cNvSpPr txBox="1">
                <a:spLocks noChangeArrowheads="1"/>
              </p:cNvSpPr>
              <p:nvPr/>
            </p:nvSpPr>
            <p:spPr bwMode="auto">
              <a:xfrm>
                <a:off x="3240" y="2019"/>
                <a:ext cx="780" cy="16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100">
                    <a:latin typeface="Arial" charset="0"/>
                  </a:rPr>
                  <a:t>Centromere</a:t>
                </a:r>
              </a:p>
            </p:txBody>
          </p:sp>
          <p:sp>
            <p:nvSpPr>
              <p:cNvPr id="28683" name="Line 8"/>
              <p:cNvSpPr>
                <a:spLocks noChangeShapeType="1"/>
              </p:cNvSpPr>
              <p:nvPr/>
            </p:nvSpPr>
            <p:spPr bwMode="auto">
              <a:xfrm flipV="1">
                <a:off x="3104" y="2192"/>
                <a:ext cx="40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84" name="Line 9"/>
              <p:cNvSpPr>
                <a:spLocks noChangeShapeType="1"/>
              </p:cNvSpPr>
              <p:nvPr/>
            </p:nvSpPr>
            <p:spPr bwMode="auto">
              <a:xfrm flipH="1" flipV="1">
                <a:off x="3504" y="2192"/>
                <a:ext cx="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85" name="Text Box 10"/>
              <p:cNvSpPr txBox="1">
                <a:spLocks noChangeArrowheads="1"/>
              </p:cNvSpPr>
              <p:nvPr/>
            </p:nvSpPr>
            <p:spPr bwMode="auto">
              <a:xfrm>
                <a:off x="2858" y="2929"/>
                <a:ext cx="534" cy="354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000">
                    <a:latin typeface="Arial" charset="0"/>
                  </a:rPr>
                  <a:t>Separation </a:t>
                </a:r>
                <a:br>
                  <a:rPr kumimoji="1" lang="en-US" sz="1000">
                    <a:latin typeface="Arial" charset="0"/>
                  </a:rPr>
                </a:br>
                <a:r>
                  <a:rPr kumimoji="1" lang="en-US" sz="1000">
                    <a:latin typeface="Arial" charset="0"/>
                  </a:rPr>
                  <a:t>of sister </a:t>
                </a:r>
                <a:br>
                  <a:rPr kumimoji="1" lang="en-US" sz="1000">
                    <a:latin typeface="Arial" charset="0"/>
                  </a:rPr>
                </a:br>
                <a:r>
                  <a:rPr kumimoji="1" lang="en-US" sz="1000">
                    <a:latin typeface="Arial" charset="0"/>
                  </a:rPr>
                  <a:t>chromatids</a:t>
                </a:r>
              </a:p>
            </p:txBody>
          </p:sp>
          <p:sp>
            <p:nvSpPr>
              <p:cNvPr id="28686" name="Line 11"/>
              <p:cNvSpPr>
                <a:spLocks noChangeShapeType="1"/>
              </p:cNvSpPr>
              <p:nvPr/>
            </p:nvSpPr>
            <p:spPr bwMode="auto">
              <a:xfrm>
                <a:off x="3056" y="2504"/>
                <a:ext cx="352" cy="3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87" name="Line 12"/>
              <p:cNvSpPr>
                <a:spLocks noChangeShapeType="1"/>
              </p:cNvSpPr>
              <p:nvPr/>
            </p:nvSpPr>
            <p:spPr bwMode="auto">
              <a:xfrm>
                <a:off x="3128" y="2504"/>
                <a:ext cx="288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88" name="Text Box 13"/>
              <p:cNvSpPr txBox="1">
                <a:spLocks noChangeArrowheads="1"/>
              </p:cNvSpPr>
              <p:nvPr/>
            </p:nvSpPr>
            <p:spPr bwMode="auto">
              <a:xfrm>
                <a:off x="3376" y="2805"/>
                <a:ext cx="518" cy="25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000">
                    <a:latin typeface="Arial" charset="0"/>
                  </a:rPr>
                  <a:t>Sister</a:t>
                </a:r>
                <a:br>
                  <a:rPr kumimoji="1" lang="en-US" sz="1000">
                    <a:latin typeface="Arial" charset="0"/>
                  </a:rPr>
                </a:br>
                <a:r>
                  <a:rPr kumimoji="1" lang="en-US" sz="1000">
                    <a:latin typeface="Arial" charset="0"/>
                  </a:rPr>
                  <a:t>chromatids</a:t>
                </a:r>
              </a:p>
            </p:txBody>
          </p:sp>
          <p:sp>
            <p:nvSpPr>
              <p:cNvPr id="28689" name="Line 14"/>
              <p:cNvSpPr>
                <a:spLocks noChangeShapeType="1"/>
              </p:cNvSpPr>
              <p:nvPr/>
            </p:nvSpPr>
            <p:spPr bwMode="auto">
              <a:xfrm>
                <a:off x="2824" y="3448"/>
                <a:ext cx="24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90" name="Line 15"/>
              <p:cNvSpPr>
                <a:spLocks noChangeShapeType="1"/>
              </p:cNvSpPr>
              <p:nvPr/>
            </p:nvSpPr>
            <p:spPr bwMode="auto">
              <a:xfrm flipH="1">
                <a:off x="3160" y="3456"/>
                <a:ext cx="248" cy="3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91" name="Text Box 16"/>
              <p:cNvSpPr txBox="1">
                <a:spLocks noChangeArrowheads="1"/>
              </p:cNvSpPr>
              <p:nvPr/>
            </p:nvSpPr>
            <p:spPr bwMode="auto">
              <a:xfrm>
                <a:off x="2825" y="3806"/>
                <a:ext cx="613" cy="15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000">
                    <a:latin typeface="Arial" charset="0"/>
                  </a:rPr>
                  <a:t>Centrometers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28692" name="Line 17"/>
              <p:cNvSpPr>
                <a:spLocks noChangeShapeType="1"/>
              </p:cNvSpPr>
              <p:nvPr/>
            </p:nvSpPr>
            <p:spPr bwMode="auto">
              <a:xfrm>
                <a:off x="4176" y="3360"/>
                <a:ext cx="162" cy="4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93" name="Line 18"/>
              <p:cNvSpPr>
                <a:spLocks noChangeShapeType="1"/>
              </p:cNvSpPr>
              <p:nvPr/>
            </p:nvSpPr>
            <p:spPr bwMode="auto">
              <a:xfrm flipH="1">
                <a:off x="4398" y="3360"/>
                <a:ext cx="162" cy="4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28694" name="Text Box 19"/>
              <p:cNvSpPr txBox="1">
                <a:spLocks noChangeArrowheads="1"/>
              </p:cNvSpPr>
              <p:nvPr/>
            </p:nvSpPr>
            <p:spPr bwMode="auto">
              <a:xfrm>
                <a:off x="4038" y="3814"/>
                <a:ext cx="749" cy="15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000">
                    <a:latin typeface="Arial" charset="0"/>
                  </a:rPr>
                  <a:t>Sister chromatids</a:t>
                </a:r>
              </a:p>
            </p:txBody>
          </p:sp>
          <p:grpSp>
            <p:nvGrpSpPr>
              <p:cNvPr id="28695" name="Group 20"/>
              <p:cNvGrpSpPr>
                <a:grpSpLocks/>
              </p:cNvGrpSpPr>
              <p:nvPr/>
            </p:nvGrpSpPr>
            <p:grpSpPr bwMode="auto">
              <a:xfrm>
                <a:off x="748" y="1047"/>
                <a:ext cx="2106" cy="2644"/>
                <a:chOff x="748" y="1047"/>
                <a:chExt cx="2106" cy="2644"/>
              </a:xfrm>
            </p:grpSpPr>
            <p:grpSp>
              <p:nvGrpSpPr>
                <p:cNvPr id="28696" name="Group 21"/>
                <p:cNvGrpSpPr>
                  <a:grpSpLocks/>
                </p:cNvGrpSpPr>
                <p:nvPr/>
              </p:nvGrpSpPr>
              <p:grpSpPr bwMode="auto">
                <a:xfrm>
                  <a:off x="748" y="1047"/>
                  <a:ext cx="1692" cy="2644"/>
                  <a:chOff x="916" y="1047"/>
                  <a:chExt cx="1692" cy="2644"/>
                </a:xfrm>
              </p:grpSpPr>
              <p:sp>
                <p:nvSpPr>
                  <p:cNvPr id="2870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1047"/>
                    <a:ext cx="1608" cy="6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 algn="r" eaLnBrk="0" hangingPunct="0">
                      <a:spcBef>
                        <a:spcPct val="50000"/>
                      </a:spcBef>
                    </a:pPr>
                    <a:r>
                      <a:rPr kumimoji="1" lang="en-US" sz="1200">
                        <a:latin typeface="Arial" charset="0"/>
                      </a:rPr>
                      <a:t>A eukaryotic cell has multiple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chromosomes, one of which is 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represented here. Before 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duplication, each chromosome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has a single DNA molecule.</a:t>
                    </a:r>
                  </a:p>
                </p:txBody>
              </p:sp>
              <p:sp>
                <p:nvSpPr>
                  <p:cNvPr id="2870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6" y="1944"/>
                    <a:ext cx="1643" cy="647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r" eaLnBrk="0" hangingPunct="0">
                      <a:spcBef>
                        <a:spcPct val="50000"/>
                      </a:spcBef>
                    </a:pPr>
                    <a:r>
                      <a:rPr kumimoji="1" lang="en-US" sz="1200">
                        <a:latin typeface="Arial" charset="0"/>
                      </a:rPr>
                      <a:t>Once duplicated, a chromosome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consists of two sister chromatids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connected at the centromere. Each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chromatid contains a copy of the 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DNA molecule.</a:t>
                    </a:r>
                  </a:p>
                </p:txBody>
              </p:sp>
              <p:sp>
                <p:nvSpPr>
                  <p:cNvPr id="2870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3162"/>
                    <a:ext cx="1521" cy="529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r" eaLnBrk="0" hangingPunct="0">
                      <a:spcBef>
                        <a:spcPct val="50000"/>
                      </a:spcBef>
                    </a:pPr>
                    <a:r>
                      <a:rPr kumimoji="1" lang="en-US" sz="1200">
                        <a:latin typeface="Arial" charset="0"/>
                      </a:rPr>
                      <a:t>Mechanical processes separate 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the sister chromatids into two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 chromosomes and distribute </a:t>
                    </a:r>
                    <a:br>
                      <a:rPr kumimoji="1" lang="en-US" sz="1200">
                        <a:latin typeface="Arial" charset="0"/>
                      </a:rPr>
                    </a:br>
                    <a:r>
                      <a:rPr kumimoji="1" lang="en-US" sz="1200">
                        <a:latin typeface="Arial" charset="0"/>
                      </a:rPr>
                      <a:t>them to two daughter cells.</a:t>
                    </a:r>
                  </a:p>
                </p:txBody>
              </p:sp>
              <p:sp>
                <p:nvSpPr>
                  <p:cNvPr id="2870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1104"/>
                    <a:ext cx="0" cy="5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2870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003"/>
                    <a:ext cx="0" cy="5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2870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40"/>
                    <a:ext cx="0" cy="3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697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1296"/>
                  <a:ext cx="40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8698" name="Line 29"/>
                <p:cNvSpPr>
                  <a:spLocks noChangeShapeType="1"/>
                </p:cNvSpPr>
                <p:nvPr/>
              </p:nvSpPr>
              <p:spPr bwMode="auto">
                <a:xfrm>
                  <a:off x="2443" y="2304"/>
                  <a:ext cx="41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8699" name="Line 30"/>
                <p:cNvSpPr>
                  <a:spLocks noChangeShapeType="1"/>
                </p:cNvSpPr>
                <p:nvPr/>
              </p:nvSpPr>
              <p:spPr bwMode="auto">
                <a:xfrm>
                  <a:off x="2433" y="3456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676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1066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In preparation for cell division, DNA is replicated and the chromosomes condense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Each duplicated chromosome has two sister chromatids, which separate during cell division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Because of duplication, each condensed chromosome consists of 2 identical </a:t>
            </a:r>
            <a:r>
              <a:rPr lang="en-US" sz="2400" smtClean="0">
                <a:solidFill>
                  <a:schemeClr val="hlink"/>
                </a:solidFill>
              </a:rPr>
              <a:t>chromatids</a:t>
            </a:r>
            <a:r>
              <a:rPr lang="en-US" sz="2400" smtClean="0"/>
              <a:t> joined by a </a:t>
            </a:r>
            <a:r>
              <a:rPr lang="en-US" sz="2400" smtClean="0">
                <a:solidFill>
                  <a:schemeClr val="hlink"/>
                </a:solidFill>
              </a:rPr>
              <a:t>centromere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Each duplicated chromosome contains 2 identical DNA molecules (unless a mutation occurred), one in each chromatid: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04800" y="3810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Arial" charset="0"/>
              </a:rPr>
              <a:t>Chromosome Duplication</a:t>
            </a:r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609600" y="3048000"/>
            <a:ext cx="7315200" cy="3811588"/>
            <a:chOff x="144" y="384"/>
            <a:chExt cx="5280" cy="3949"/>
          </a:xfrm>
        </p:grpSpPr>
        <p:pic>
          <p:nvPicPr>
            <p:cNvPr id="29701" name="Picture 7" descr="11_08"/>
            <p:cNvPicPr>
              <a:picLocks noChangeAspect="1" noChangeArrowheads="1"/>
            </p:cNvPicPr>
            <p:nvPr/>
          </p:nvPicPr>
          <p:blipFill>
            <a:blip r:embed="rId2"/>
            <a:srcRect t="5286" r="1982"/>
            <a:stretch>
              <a:fillRect/>
            </a:stretch>
          </p:blipFill>
          <p:spPr bwMode="auto">
            <a:xfrm>
              <a:off x="231" y="384"/>
              <a:ext cx="5193" cy="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02" name="Group 8"/>
            <p:cNvGrpSpPr>
              <a:grpSpLocks/>
            </p:cNvGrpSpPr>
            <p:nvPr/>
          </p:nvGrpSpPr>
          <p:grpSpPr bwMode="auto">
            <a:xfrm>
              <a:off x="144" y="432"/>
              <a:ext cx="5184" cy="3901"/>
              <a:chOff x="144" y="432"/>
              <a:chExt cx="5184" cy="3901"/>
            </a:xfrm>
          </p:grpSpPr>
          <p:sp>
            <p:nvSpPr>
              <p:cNvPr id="29703" name="Text Box 9"/>
              <p:cNvSpPr txBox="1">
                <a:spLocks noChangeArrowheads="1"/>
              </p:cNvSpPr>
              <p:nvPr/>
            </p:nvSpPr>
            <p:spPr bwMode="auto">
              <a:xfrm>
                <a:off x="144" y="4200"/>
                <a:ext cx="5121" cy="1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81299" tIns="40650" rIns="81299" bIns="40650">
                <a:spAutoFit/>
              </a:bodyPr>
              <a:lstStyle/>
              <a:p>
                <a:pPr algn="ctr" eaLnBrk="0" hangingPunct="0"/>
                <a:r>
                  <a:rPr lang="en-CA" sz="300" b="1">
                    <a:latin typeface="Arial" charset="0"/>
                  </a:rPr>
                  <a:t>Copyright © The McGraw-Hill Companies, Inc. Permission required for reproduction or display.</a:t>
                </a:r>
                <a:endParaRPr lang="en-CA" sz="1300">
                  <a:latin typeface="Times" charset="0"/>
                </a:endParaRPr>
              </a:p>
            </p:txBody>
          </p:sp>
          <p:sp>
            <p:nvSpPr>
              <p:cNvPr id="29704" name="Rectangle 10"/>
              <p:cNvSpPr>
                <a:spLocks noChangeArrowheads="1"/>
              </p:cNvSpPr>
              <p:nvPr/>
            </p:nvSpPr>
            <p:spPr bwMode="auto">
              <a:xfrm>
                <a:off x="1171" y="3695"/>
                <a:ext cx="938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b="1">
                    <a:solidFill>
                      <a:srgbClr val="660066"/>
                    </a:solidFill>
                    <a:latin typeface="Arial" charset="0"/>
                  </a:rPr>
                  <a:t>Two unduplicated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b="1">
                    <a:solidFill>
                      <a:srgbClr val="660066"/>
                    </a:solidFill>
                    <a:latin typeface="Arial" charset="0"/>
                  </a:rPr>
                  <a:t>chromosomes</a:t>
                </a:r>
              </a:p>
            </p:txBody>
          </p:sp>
          <p:sp>
            <p:nvSpPr>
              <p:cNvPr id="29705" name="Rectangle 11"/>
              <p:cNvSpPr>
                <a:spLocks noChangeArrowheads="1"/>
              </p:cNvSpPr>
              <p:nvPr/>
            </p:nvSpPr>
            <p:spPr bwMode="auto">
              <a:xfrm>
                <a:off x="403" y="1703"/>
                <a:ext cx="615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Centromere</a:t>
                </a:r>
                <a:endParaRPr lang="en-US" sz="1200" b="1">
                  <a:latin typeface="Arial" charset="0"/>
                </a:endParaRPr>
              </a:p>
            </p:txBody>
          </p:sp>
          <p:sp>
            <p:nvSpPr>
              <p:cNvPr id="29706" name="Rectangle 12"/>
              <p:cNvSpPr>
                <a:spLocks noChangeArrowheads="1"/>
              </p:cNvSpPr>
              <p:nvPr/>
            </p:nvSpPr>
            <p:spPr bwMode="auto">
              <a:xfrm>
                <a:off x="3497" y="3310"/>
                <a:ext cx="623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Sister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chromatids </a:t>
                </a:r>
              </a:p>
            </p:txBody>
          </p:sp>
          <p:sp>
            <p:nvSpPr>
              <p:cNvPr id="29707" name="Rectangle 13"/>
              <p:cNvSpPr>
                <a:spLocks noChangeArrowheads="1"/>
              </p:cNvSpPr>
              <p:nvPr/>
            </p:nvSpPr>
            <p:spPr bwMode="auto">
              <a:xfrm>
                <a:off x="4403" y="3305"/>
                <a:ext cx="62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Sister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chromatids </a:t>
                </a:r>
              </a:p>
            </p:txBody>
          </p:sp>
          <p:sp>
            <p:nvSpPr>
              <p:cNvPr id="29708" name="Line 14"/>
              <p:cNvSpPr>
                <a:spLocks noChangeShapeType="1"/>
              </p:cNvSpPr>
              <p:nvPr/>
            </p:nvSpPr>
            <p:spPr bwMode="auto">
              <a:xfrm>
                <a:off x="1010" y="1880"/>
                <a:ext cx="347" cy="15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Rectangle 15"/>
              <p:cNvSpPr>
                <a:spLocks noChangeArrowheads="1"/>
              </p:cNvSpPr>
              <p:nvPr/>
            </p:nvSpPr>
            <p:spPr bwMode="auto">
              <a:xfrm>
                <a:off x="2507" y="1767"/>
                <a:ext cx="60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000000"/>
                    </a:solidFill>
                    <a:latin typeface="Arial" charset="0"/>
                  </a:rPr>
                  <a:t>Duplication</a:t>
                </a:r>
                <a:endParaRPr lang="en-US" sz="1200" b="1">
                  <a:latin typeface="Arial" charset="0"/>
                </a:endParaRPr>
              </a:p>
            </p:txBody>
          </p:sp>
          <p:sp>
            <p:nvSpPr>
              <p:cNvPr id="29710" name="Freeform 16"/>
              <p:cNvSpPr>
                <a:spLocks/>
              </p:cNvSpPr>
              <p:nvPr/>
            </p:nvSpPr>
            <p:spPr bwMode="auto">
              <a:xfrm>
                <a:off x="3955" y="808"/>
                <a:ext cx="472" cy="232"/>
              </a:xfrm>
              <a:custGeom>
                <a:avLst/>
                <a:gdLst>
                  <a:gd name="T0" fmla="*/ 472 w 472"/>
                  <a:gd name="T1" fmla="*/ 232 h 232"/>
                  <a:gd name="T2" fmla="*/ 240 w 472"/>
                  <a:gd name="T3" fmla="*/ 0 h 232"/>
                  <a:gd name="T4" fmla="*/ 0 w 472"/>
                  <a:gd name="T5" fmla="*/ 215 h 232"/>
                  <a:gd name="T6" fmla="*/ 0 60000 65536"/>
                  <a:gd name="T7" fmla="*/ 0 60000 65536"/>
                  <a:gd name="T8" fmla="*/ 0 60000 65536"/>
                  <a:gd name="T9" fmla="*/ 0 w 472"/>
                  <a:gd name="T10" fmla="*/ 0 h 232"/>
                  <a:gd name="T11" fmla="*/ 472 w 472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2" h="232">
                    <a:moveTo>
                      <a:pt x="472" y="232"/>
                    </a:moveTo>
                    <a:lnTo>
                      <a:pt x="240" y="0"/>
                    </a:lnTo>
                    <a:lnTo>
                      <a:pt x="0" y="21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Freeform 17"/>
              <p:cNvSpPr>
                <a:spLocks/>
              </p:cNvSpPr>
              <p:nvPr/>
            </p:nvSpPr>
            <p:spPr bwMode="auto">
              <a:xfrm>
                <a:off x="3612" y="3144"/>
                <a:ext cx="413" cy="157"/>
              </a:xfrm>
              <a:custGeom>
                <a:avLst/>
                <a:gdLst>
                  <a:gd name="T0" fmla="*/ 413 w 413"/>
                  <a:gd name="T1" fmla="*/ 0 h 157"/>
                  <a:gd name="T2" fmla="*/ 207 w 413"/>
                  <a:gd name="T3" fmla="*/ 157 h 157"/>
                  <a:gd name="T4" fmla="*/ 0 w 413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413"/>
                  <a:gd name="T10" fmla="*/ 0 h 157"/>
                  <a:gd name="T11" fmla="*/ 413 w 413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3" h="157">
                    <a:moveTo>
                      <a:pt x="413" y="0"/>
                    </a:moveTo>
                    <a:lnTo>
                      <a:pt x="207" y="157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Freeform 18"/>
              <p:cNvSpPr>
                <a:spLocks/>
              </p:cNvSpPr>
              <p:nvPr/>
            </p:nvSpPr>
            <p:spPr bwMode="auto">
              <a:xfrm>
                <a:off x="4479" y="3144"/>
                <a:ext cx="372" cy="157"/>
              </a:xfrm>
              <a:custGeom>
                <a:avLst/>
                <a:gdLst>
                  <a:gd name="T0" fmla="*/ 372 w 372"/>
                  <a:gd name="T1" fmla="*/ 0 h 157"/>
                  <a:gd name="T2" fmla="*/ 199 w 372"/>
                  <a:gd name="T3" fmla="*/ 157 h 157"/>
                  <a:gd name="T4" fmla="*/ 0 w 372"/>
                  <a:gd name="T5" fmla="*/ 8 h 157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57"/>
                  <a:gd name="T11" fmla="*/ 372 w 37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57">
                    <a:moveTo>
                      <a:pt x="372" y="0"/>
                    </a:moveTo>
                    <a:lnTo>
                      <a:pt x="199" y="157"/>
                    </a:lnTo>
                    <a:lnTo>
                      <a:pt x="0" y="8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Text Box 19"/>
              <p:cNvSpPr txBox="1">
                <a:spLocks noChangeArrowheads="1"/>
              </p:cNvSpPr>
              <p:nvPr/>
            </p:nvSpPr>
            <p:spPr bwMode="auto">
              <a:xfrm>
                <a:off x="3647" y="432"/>
                <a:ext cx="1153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Non-sister</a:t>
                </a:r>
                <a:br>
                  <a:rPr lang="en-US" sz="1200" b="1">
                    <a:solidFill>
                      <a:schemeClr val="bg2"/>
                    </a:solidFill>
                    <a:latin typeface="Arial" charset="0"/>
                  </a:rPr>
                </a:br>
                <a:r>
                  <a:rPr lang="en-US" sz="1200" b="1">
                    <a:solidFill>
                      <a:schemeClr val="bg2"/>
                    </a:solidFill>
                    <a:latin typeface="Arial" charset="0"/>
                  </a:rPr>
                  <a:t>chromatids</a:t>
                </a:r>
              </a:p>
            </p:txBody>
          </p:sp>
          <p:sp>
            <p:nvSpPr>
              <p:cNvPr id="29714" name="Text Box 20"/>
              <p:cNvSpPr txBox="1">
                <a:spLocks noChangeArrowheads="1"/>
              </p:cNvSpPr>
              <p:nvPr/>
            </p:nvSpPr>
            <p:spPr bwMode="auto">
              <a:xfrm>
                <a:off x="2880" y="3790"/>
                <a:ext cx="2448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b="1">
                    <a:solidFill>
                      <a:srgbClr val="660066"/>
                    </a:solidFill>
                    <a:latin typeface="Arial" charset="0"/>
                  </a:rPr>
                  <a:t>Two duplicated chromosomes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Structure of Chromosomes</a:t>
            </a:r>
          </a:p>
        </p:txBody>
      </p:sp>
      <p:sp>
        <p:nvSpPr>
          <p:cNvPr id="3072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centromere is a constricted region of the chromosome containing a specific DNA sequence, to which is bound 2 discs of protein called  kinetochores.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Kinetochores serve as points of attachment for microtubules that move the chromosomes during cell division: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295400" y="2895600"/>
            <a:ext cx="6705600" cy="3979863"/>
            <a:chOff x="240" y="192"/>
            <a:chExt cx="5193" cy="4176"/>
          </a:xfrm>
        </p:grpSpPr>
        <p:sp>
          <p:nvSpPr>
            <p:cNvPr id="30726" name="Text Box 5"/>
            <p:cNvSpPr txBox="1">
              <a:spLocks noChangeArrowheads="1"/>
            </p:cNvSpPr>
            <p:nvPr/>
          </p:nvSpPr>
          <p:spPr bwMode="auto">
            <a:xfrm>
              <a:off x="240" y="4201"/>
              <a:ext cx="5120" cy="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81299" tIns="40650" rIns="81299" bIns="40650">
              <a:spAutoFit/>
            </a:bodyPr>
            <a:lstStyle/>
            <a:p>
              <a:pPr algn="ctr" eaLnBrk="0" hangingPunct="0"/>
              <a:r>
                <a:rPr lang="en-CA" sz="500" b="1">
                  <a:latin typeface="Arial" charset="0"/>
                </a:rPr>
                <a:t>Copyright © The McGraw-Hill Companies, Inc. Permission required for reproduction or display.</a:t>
              </a:r>
              <a:endParaRPr lang="en-CA" sz="1700">
                <a:latin typeface="Times" charset="0"/>
              </a:endParaRPr>
            </a:p>
          </p:txBody>
        </p:sp>
        <p:pic>
          <p:nvPicPr>
            <p:cNvPr id="30727" name="Picture 6" descr="11_10"/>
            <p:cNvPicPr>
              <a:picLocks noChangeAspect="1" noChangeArrowheads="1"/>
            </p:cNvPicPr>
            <p:nvPr/>
          </p:nvPicPr>
          <p:blipFill>
            <a:blip r:embed="rId2"/>
            <a:srcRect r="1982"/>
            <a:stretch>
              <a:fillRect/>
            </a:stretch>
          </p:blipFill>
          <p:spPr bwMode="auto">
            <a:xfrm>
              <a:off x="240" y="192"/>
              <a:ext cx="5193" cy="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Rectangle 7"/>
            <p:cNvSpPr>
              <a:spLocks noChangeArrowheads="1"/>
            </p:cNvSpPr>
            <p:nvPr/>
          </p:nvSpPr>
          <p:spPr bwMode="auto">
            <a:xfrm>
              <a:off x="528" y="289"/>
              <a:ext cx="45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Metaphase chromosome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3853" y="1346"/>
              <a:ext cx="1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Kinetochore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386" y="1756"/>
              <a:ext cx="1112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Kinetochore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microtubules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960" y="817"/>
              <a:ext cx="111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Centromere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region of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chromosome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0732" name="Rectangle 11"/>
            <p:cNvSpPr>
              <a:spLocks noChangeArrowheads="1"/>
            </p:cNvSpPr>
            <p:nvPr/>
          </p:nvSpPr>
          <p:spPr bwMode="auto">
            <a:xfrm>
              <a:off x="3808" y="3646"/>
              <a:ext cx="152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Sister Chromatids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0733" name="Line 12"/>
            <p:cNvSpPr>
              <a:spLocks noChangeShapeType="1"/>
            </p:cNvSpPr>
            <p:nvPr/>
          </p:nvSpPr>
          <p:spPr bwMode="auto">
            <a:xfrm flipV="1">
              <a:off x="3264" y="1481"/>
              <a:ext cx="502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3"/>
            <p:cNvSpPr>
              <a:spLocks/>
            </p:cNvSpPr>
            <p:nvPr/>
          </p:nvSpPr>
          <p:spPr bwMode="auto">
            <a:xfrm>
              <a:off x="2141" y="1057"/>
              <a:ext cx="810" cy="902"/>
            </a:xfrm>
            <a:custGeom>
              <a:avLst/>
              <a:gdLst>
                <a:gd name="T0" fmla="*/ 0 w 810"/>
                <a:gd name="T1" fmla="*/ 0 h 902"/>
                <a:gd name="T2" fmla="*/ 810 w 810"/>
                <a:gd name="T3" fmla="*/ 902 h 902"/>
                <a:gd name="T4" fmla="*/ 0 60000 65536"/>
                <a:gd name="T5" fmla="*/ 0 60000 65536"/>
                <a:gd name="T6" fmla="*/ 0 w 810"/>
                <a:gd name="T7" fmla="*/ 0 h 902"/>
                <a:gd name="T8" fmla="*/ 810 w 810"/>
                <a:gd name="T9" fmla="*/ 902 h 9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0" h="902">
                  <a:moveTo>
                    <a:pt x="0" y="0"/>
                  </a:moveTo>
                  <a:lnTo>
                    <a:pt x="810" y="902"/>
                  </a:lnTo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35" name="Group 14"/>
            <p:cNvGrpSpPr>
              <a:grpSpLocks/>
            </p:cNvGrpSpPr>
            <p:nvPr/>
          </p:nvGrpSpPr>
          <p:grpSpPr bwMode="auto">
            <a:xfrm>
              <a:off x="1568" y="1733"/>
              <a:ext cx="239" cy="409"/>
              <a:chOff x="1568" y="1733"/>
              <a:chExt cx="239" cy="409"/>
            </a:xfrm>
          </p:grpSpPr>
          <p:sp>
            <p:nvSpPr>
              <p:cNvPr id="30738" name="Line 15"/>
              <p:cNvSpPr>
                <a:spLocks noChangeShapeType="1"/>
              </p:cNvSpPr>
              <p:nvPr/>
            </p:nvSpPr>
            <p:spPr bwMode="auto">
              <a:xfrm>
                <a:off x="1568" y="1942"/>
                <a:ext cx="82" cy="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Line 16"/>
              <p:cNvSpPr>
                <a:spLocks noChangeShapeType="1"/>
              </p:cNvSpPr>
              <p:nvPr/>
            </p:nvSpPr>
            <p:spPr bwMode="auto">
              <a:xfrm>
                <a:off x="1653" y="1733"/>
                <a:ext cx="15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Line 17"/>
              <p:cNvSpPr>
                <a:spLocks noChangeShapeType="1"/>
              </p:cNvSpPr>
              <p:nvPr/>
            </p:nvSpPr>
            <p:spPr bwMode="auto">
              <a:xfrm>
                <a:off x="1653" y="2142"/>
                <a:ext cx="15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Line 18"/>
              <p:cNvSpPr>
                <a:spLocks noChangeShapeType="1"/>
              </p:cNvSpPr>
              <p:nvPr/>
            </p:nvSpPr>
            <p:spPr bwMode="auto">
              <a:xfrm>
                <a:off x="1653" y="1733"/>
                <a:ext cx="0" cy="407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36" name="Line 19"/>
            <p:cNvSpPr>
              <a:spLocks noChangeShapeType="1"/>
            </p:cNvSpPr>
            <p:nvPr/>
          </p:nvSpPr>
          <p:spPr bwMode="auto">
            <a:xfrm>
              <a:off x="3360" y="3504"/>
              <a:ext cx="384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20"/>
            <p:cNvSpPr>
              <a:spLocks noChangeShapeType="1"/>
            </p:cNvSpPr>
            <p:nvPr/>
          </p:nvSpPr>
          <p:spPr bwMode="auto">
            <a:xfrm>
              <a:off x="2784" y="3600"/>
              <a:ext cx="960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Rectangle 21"/>
          <p:cNvSpPr>
            <a:spLocks noChangeArrowheads="1"/>
          </p:cNvSpPr>
          <p:nvPr/>
        </p:nvSpPr>
        <p:spPr bwMode="auto">
          <a:xfrm>
            <a:off x="228600" y="2286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Chromosomes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2895600"/>
          </a:xfrm>
        </p:spPr>
        <p:txBody>
          <a:bodyPr/>
          <a:lstStyle/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Diploid</a:t>
            </a:r>
            <a:r>
              <a:rPr lang="en-US" sz="2400" smtClean="0"/>
              <a:t> - A cell possessing two copies of each chromosome (human body cells).</a:t>
            </a:r>
          </a:p>
          <a:p>
            <a:pPr lvl="2" eaLnBrk="1" hangingPunct="1"/>
            <a:r>
              <a:rPr lang="en-US" sz="2400" smtClean="0">
                <a:solidFill>
                  <a:srgbClr val="FFFF00"/>
                </a:solidFill>
              </a:rPr>
              <a:t>Homologous chromosomes</a:t>
            </a:r>
            <a:r>
              <a:rPr lang="en-US" sz="2400" smtClean="0"/>
              <a:t> are made up of </a:t>
            </a:r>
            <a:r>
              <a:rPr lang="en-US" sz="2400" smtClean="0">
                <a:solidFill>
                  <a:srgbClr val="FFFF00"/>
                </a:solidFill>
              </a:rPr>
              <a:t>sister chromatids </a:t>
            </a:r>
            <a:r>
              <a:rPr lang="en-US" sz="2400" smtClean="0"/>
              <a:t>joined at the</a:t>
            </a:r>
            <a:r>
              <a:rPr lang="en-US" sz="2400" smtClean="0">
                <a:solidFill>
                  <a:srgbClr val="FFFF00"/>
                </a:solidFill>
              </a:rPr>
              <a:t> centromere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</a:rPr>
              <a:t>Haploid</a:t>
            </a:r>
            <a:r>
              <a:rPr lang="en-US" sz="2400" smtClean="0"/>
              <a:t> - A cell possessing a single copy of each chromosome (human sex cells).</a:t>
            </a:r>
          </a:p>
          <a:p>
            <a:pPr lvl="1" eaLnBrk="1" hangingPunct="1"/>
            <a:endParaRPr lang="en-US" sz="2400" smtClean="0"/>
          </a:p>
        </p:txBody>
      </p:sp>
      <p:pic>
        <p:nvPicPr>
          <p:cNvPr id="31748" name="Picture 6" descr="11_08"/>
          <p:cNvPicPr>
            <a:picLocks noChangeAspect="1" noChangeArrowheads="1"/>
          </p:cNvPicPr>
          <p:nvPr/>
        </p:nvPicPr>
        <p:blipFill>
          <a:blip r:embed="rId2"/>
          <a:srcRect t="8333" b="10001"/>
          <a:stretch>
            <a:fillRect/>
          </a:stretch>
        </p:blipFill>
        <p:spPr bwMode="auto">
          <a:xfrm>
            <a:off x="990600" y="3581400"/>
            <a:ext cx="6477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Phases of the Cell Cycle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257800" cy="3200400"/>
          </a:xfrm>
        </p:spPr>
        <p:txBody>
          <a:bodyPr/>
          <a:lstStyle/>
          <a:p>
            <a:pPr eaLnBrk="1" hangingPunct="1">
              <a:tabLst>
                <a:tab pos="911225" algn="l"/>
              </a:tabLst>
            </a:pPr>
            <a:r>
              <a:rPr lang="en-US" sz="2000" smtClean="0">
                <a:solidFill>
                  <a:srgbClr val="FFFF00"/>
                </a:solidFill>
              </a:rPr>
              <a:t>Interphase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sz="2000" smtClean="0">
                <a:solidFill>
                  <a:srgbClr val="FFFF00"/>
                </a:solidFill>
              </a:rPr>
              <a:t>G</a:t>
            </a:r>
            <a:r>
              <a:rPr lang="en-US" sz="2000" baseline="-25000" smtClean="0">
                <a:solidFill>
                  <a:srgbClr val="FFFF00"/>
                </a:solidFill>
              </a:rPr>
              <a:t>1</a:t>
            </a:r>
            <a:r>
              <a:rPr lang="en-US" sz="2000" smtClean="0"/>
              <a:t> - primary growth 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sz="2000" smtClean="0">
                <a:solidFill>
                  <a:srgbClr val="FFFF00"/>
                </a:solidFill>
              </a:rPr>
              <a:t>S</a:t>
            </a:r>
            <a:r>
              <a:rPr lang="en-US" sz="2000" smtClean="0"/>
              <a:t> - genome replicated</a:t>
            </a:r>
          </a:p>
          <a:p>
            <a:pPr lvl="1" eaLnBrk="1" hangingPunct="1">
              <a:tabLst>
                <a:tab pos="911225" algn="l"/>
              </a:tabLst>
            </a:pPr>
            <a:r>
              <a:rPr lang="en-US" sz="2000" smtClean="0">
                <a:solidFill>
                  <a:srgbClr val="FFFF00"/>
                </a:solidFill>
              </a:rPr>
              <a:t>G</a:t>
            </a:r>
            <a:r>
              <a:rPr lang="en-US" sz="2000" baseline="-25000" smtClean="0">
                <a:solidFill>
                  <a:srgbClr val="FFFF00"/>
                </a:solidFill>
              </a:rPr>
              <a:t>2</a:t>
            </a:r>
            <a:r>
              <a:rPr lang="en-US" sz="2000" smtClean="0"/>
              <a:t> - secondary growth</a:t>
            </a:r>
          </a:p>
          <a:p>
            <a:pPr eaLnBrk="1" hangingPunct="1">
              <a:tabLst>
                <a:tab pos="911225" algn="l"/>
              </a:tabLst>
            </a:pPr>
            <a:r>
              <a:rPr lang="en-US" sz="2000" smtClean="0">
                <a:solidFill>
                  <a:srgbClr val="FFFF00"/>
                </a:solidFill>
              </a:rPr>
              <a:t>M </a:t>
            </a:r>
            <a:r>
              <a:rPr lang="en-US" sz="2000" smtClean="0"/>
              <a:t>-</a:t>
            </a:r>
            <a:r>
              <a:rPr lang="en-US" sz="2000" smtClean="0">
                <a:solidFill>
                  <a:srgbClr val="FFFF00"/>
                </a:solidFill>
              </a:rPr>
              <a:t> </a:t>
            </a:r>
            <a:r>
              <a:rPr lang="en-US" sz="2000" smtClean="0"/>
              <a:t>mitosis</a:t>
            </a:r>
          </a:p>
          <a:p>
            <a:pPr eaLnBrk="1" hangingPunct="1">
              <a:tabLst>
                <a:tab pos="911225" algn="l"/>
              </a:tabLst>
            </a:pPr>
            <a:r>
              <a:rPr lang="en-US" sz="2000" smtClean="0">
                <a:solidFill>
                  <a:srgbClr val="FFFF00"/>
                </a:solidFill>
              </a:rPr>
              <a:t>C</a:t>
            </a:r>
            <a:r>
              <a:rPr lang="en-US" sz="2000" smtClean="0"/>
              <a:t> -</a:t>
            </a:r>
            <a:r>
              <a:rPr lang="en-US" sz="2000" smtClean="0">
                <a:solidFill>
                  <a:srgbClr val="FFFF00"/>
                </a:solidFill>
              </a:rPr>
              <a:t> </a:t>
            </a:r>
            <a:r>
              <a:rPr lang="en-US" sz="2000" smtClean="0"/>
              <a:t>cytokinesis</a:t>
            </a:r>
          </a:p>
        </p:txBody>
      </p:sp>
      <p:pic>
        <p:nvPicPr>
          <p:cNvPr id="32772" name="Picture 4" descr="11_09"/>
          <p:cNvPicPr>
            <a:picLocks noChangeAspect="1" noChangeArrowheads="1"/>
          </p:cNvPicPr>
          <p:nvPr/>
        </p:nvPicPr>
        <p:blipFill>
          <a:blip r:embed="rId2"/>
          <a:srcRect l="3751" t="3334" r="3751"/>
          <a:stretch>
            <a:fillRect/>
          </a:stretch>
        </p:blipFill>
        <p:spPr bwMode="auto">
          <a:xfrm>
            <a:off x="3581400" y="2438400"/>
            <a:ext cx="51054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Interphase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G</a:t>
            </a:r>
            <a:r>
              <a:rPr lang="en-US" baseline="-25000" smtClean="0">
                <a:solidFill>
                  <a:srgbClr val="FFFF00"/>
                </a:solidFill>
              </a:rPr>
              <a:t>1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- </a:t>
            </a:r>
            <a:r>
              <a:rPr lang="en-US" sz="2800" smtClean="0"/>
              <a:t>Cells undergo majority of growth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</a:t>
            </a:r>
            <a:r>
              <a:rPr lang="en-US" smtClean="0"/>
              <a:t> - </a:t>
            </a:r>
            <a:r>
              <a:rPr lang="en-US" sz="2800" smtClean="0"/>
              <a:t>Each chromosome replicates (</a:t>
            </a:r>
            <a:r>
              <a:rPr lang="en-US" sz="2800" smtClean="0">
                <a:solidFill>
                  <a:srgbClr val="FF9900"/>
                </a:solidFill>
              </a:rPr>
              <a:t>Synthesizes</a:t>
            </a:r>
            <a:r>
              <a:rPr lang="en-US" sz="2800" smtClean="0"/>
              <a:t>) to produce </a:t>
            </a:r>
            <a:r>
              <a:rPr lang="en-US" sz="2800" smtClean="0">
                <a:solidFill>
                  <a:srgbClr val="FFFF00"/>
                </a:solidFill>
              </a:rPr>
              <a:t>sister chromatids</a:t>
            </a:r>
          </a:p>
          <a:p>
            <a:pPr lvl="1" eaLnBrk="1" hangingPunct="1"/>
            <a:r>
              <a:rPr lang="en-US" sz="2800" smtClean="0"/>
              <a:t>Attached at </a:t>
            </a:r>
            <a:r>
              <a:rPr lang="en-US" sz="2800" smtClean="0">
                <a:solidFill>
                  <a:srgbClr val="FFFF00"/>
                </a:solidFill>
              </a:rPr>
              <a:t>centromere</a:t>
            </a:r>
          </a:p>
          <a:p>
            <a:pPr lvl="1" eaLnBrk="1" hangingPunct="1"/>
            <a:r>
              <a:rPr lang="en-US" sz="2800" smtClean="0"/>
              <a:t>Contains attachment site (</a:t>
            </a:r>
            <a:r>
              <a:rPr lang="en-US" sz="2800" smtClean="0">
                <a:solidFill>
                  <a:srgbClr val="FFFF00"/>
                </a:solidFill>
              </a:rPr>
              <a:t>kinetochore</a:t>
            </a:r>
            <a:r>
              <a:rPr lang="en-US" sz="2800" smtClean="0"/>
              <a:t>)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G</a:t>
            </a:r>
            <a:r>
              <a:rPr lang="en-US" baseline="-25000" smtClean="0">
                <a:solidFill>
                  <a:srgbClr val="FFFF00"/>
                </a:solidFill>
              </a:rPr>
              <a:t>2 </a:t>
            </a:r>
            <a:r>
              <a:rPr lang="en-US" smtClean="0"/>
              <a:t>- </a:t>
            </a:r>
            <a:r>
              <a:rPr lang="en-US" sz="2800" smtClean="0"/>
              <a:t>Chromosomes condense - Assemble machinery for division such as centrioles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Phases of the Cell Cycle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160713"/>
          </a:xfrm>
        </p:spPr>
        <p:txBody>
          <a:bodyPr/>
          <a:lstStyle/>
          <a:p>
            <a:pPr eaLnBrk="1" hangingPunct="1"/>
            <a:r>
              <a:rPr lang="en-US" sz="2400" smtClean="0"/>
              <a:t>The cell cycle consists of</a:t>
            </a:r>
            <a:endParaRPr lang="en-US" sz="2100" smtClean="0"/>
          </a:p>
          <a:p>
            <a:pPr lvl="1" eaLnBrk="1" hangingPunct="1"/>
            <a:r>
              <a:rPr lang="en-US" sz="2400" smtClean="0"/>
              <a:t>Interphase – normal cell activity</a:t>
            </a:r>
          </a:p>
          <a:p>
            <a:pPr lvl="1" eaLnBrk="1" hangingPunct="1"/>
            <a:r>
              <a:rPr lang="en-US" sz="2400" smtClean="0"/>
              <a:t>The mitotic phase – cell divsion</a:t>
            </a:r>
          </a:p>
          <a:p>
            <a:pPr lvl="1" eaLnBrk="1" hangingPunct="1"/>
            <a:endParaRPr lang="en-US" sz="240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620963"/>
            <a:ext cx="54864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706938" y="2606675"/>
            <a:ext cx="1477962" cy="3365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>
                <a:latin typeface="Arial" charset="0"/>
              </a:rPr>
              <a:t>INTERPHASE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141788" y="3471863"/>
            <a:ext cx="839787" cy="70326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>
                <a:latin typeface="Arial" charset="0"/>
              </a:rPr>
              <a:t>Growth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sz="1600">
                <a:latin typeface="Arial" charset="0"/>
              </a:rPr>
              <a:t>G </a:t>
            </a:r>
            <a:r>
              <a:rPr kumimoji="1" lang="en-US" sz="1600" baseline="-25000">
                <a:latin typeface="Arial" charset="0"/>
              </a:rPr>
              <a:t>1</a:t>
            </a:r>
            <a:endParaRPr kumimoji="1" lang="en-US">
              <a:latin typeface="Arial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605463" y="3424238"/>
            <a:ext cx="1651000" cy="70326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kumimoji="1" lang="en-US" sz="1600"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1" lang="en-US" sz="1600">
                <a:latin typeface="Arial" charset="0"/>
              </a:rPr>
              <a:t>(DNA synthesis)</a:t>
            </a:r>
            <a:endParaRPr kumimoji="1" lang="en-US">
              <a:latin typeface="Arial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167313" y="4465638"/>
            <a:ext cx="896937" cy="70326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>
                <a:latin typeface="Arial" charset="0"/>
              </a:rPr>
              <a:t>Growth 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sz="1600">
                <a:latin typeface="Arial" charset="0"/>
              </a:rPr>
              <a:t>G</a:t>
            </a:r>
            <a:r>
              <a:rPr kumimoji="1" lang="en-US" sz="1600" baseline="-25000">
                <a:latin typeface="Arial" charset="0"/>
              </a:rPr>
              <a:t>2</a:t>
            </a:r>
            <a:endParaRPr kumimoji="1" lang="en-US">
              <a:latin typeface="Arial" charset="0"/>
            </a:endParaRP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 rot="-3136025">
            <a:off x="3867944" y="4790282"/>
            <a:ext cx="1347787" cy="3365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latin typeface="Arial" charset="0"/>
              </a:rPr>
              <a:t>Cell Divsion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Ø"/>
            </a:pPr>
            <a:r>
              <a:rPr lang="en-US" sz="2800" smtClean="0"/>
              <a:t>Some haploid &amp; diploid cells divide by mitosis.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Ø"/>
            </a:pPr>
            <a:r>
              <a:rPr lang="en-US" sz="2800" smtClean="0"/>
              <a:t>Each new cell receives one copy of every chromosome that was present in the original cell.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Ø"/>
            </a:pPr>
            <a:r>
              <a:rPr lang="en-US" sz="2800" smtClean="0"/>
              <a:t>Produces 2 new cells that are both genetically identical to the original cell.</a:t>
            </a:r>
          </a:p>
        </p:txBody>
      </p:sp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381000" y="3962400"/>
            <a:ext cx="1881188" cy="1268413"/>
            <a:chOff x="672" y="1776"/>
            <a:chExt cx="1962" cy="1798"/>
          </a:xfrm>
        </p:grpSpPr>
        <p:sp>
          <p:nvSpPr>
            <p:cNvPr id="34878" name="Line 6"/>
            <p:cNvSpPr>
              <a:spLocks noChangeShapeType="1"/>
            </p:cNvSpPr>
            <p:nvPr/>
          </p:nvSpPr>
          <p:spPr bwMode="auto">
            <a:xfrm>
              <a:off x="1980" y="177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Oval 7"/>
            <p:cNvSpPr>
              <a:spLocks noChangeArrowheads="1"/>
            </p:cNvSpPr>
            <p:nvPr/>
          </p:nvSpPr>
          <p:spPr bwMode="auto">
            <a:xfrm>
              <a:off x="672" y="1776"/>
              <a:ext cx="1962" cy="179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Oval 8"/>
            <p:cNvSpPr>
              <a:spLocks noChangeArrowheads="1"/>
            </p:cNvSpPr>
            <p:nvPr/>
          </p:nvSpPr>
          <p:spPr bwMode="auto">
            <a:xfrm>
              <a:off x="999" y="2920"/>
              <a:ext cx="164" cy="1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Oval 9"/>
            <p:cNvSpPr>
              <a:spLocks noChangeArrowheads="1"/>
            </p:cNvSpPr>
            <p:nvPr/>
          </p:nvSpPr>
          <p:spPr bwMode="auto">
            <a:xfrm>
              <a:off x="1326" y="2430"/>
              <a:ext cx="164" cy="16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Oval 10"/>
            <p:cNvSpPr>
              <a:spLocks noChangeArrowheads="1"/>
            </p:cNvSpPr>
            <p:nvPr/>
          </p:nvSpPr>
          <p:spPr bwMode="auto">
            <a:xfrm>
              <a:off x="1980" y="2103"/>
              <a:ext cx="164" cy="1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11"/>
            <p:cNvSpPr>
              <a:spLocks/>
            </p:cNvSpPr>
            <p:nvPr/>
          </p:nvSpPr>
          <p:spPr bwMode="auto">
            <a:xfrm>
              <a:off x="1326" y="2103"/>
              <a:ext cx="327" cy="654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Freeform 12"/>
            <p:cNvSpPr>
              <a:spLocks/>
            </p:cNvSpPr>
            <p:nvPr/>
          </p:nvSpPr>
          <p:spPr bwMode="auto">
            <a:xfrm rot="-860918">
              <a:off x="999" y="2430"/>
              <a:ext cx="164" cy="65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13"/>
            <p:cNvSpPr>
              <a:spLocks/>
            </p:cNvSpPr>
            <p:nvPr/>
          </p:nvSpPr>
          <p:spPr bwMode="auto">
            <a:xfrm rot="-1359391">
              <a:off x="1326" y="2757"/>
              <a:ext cx="164" cy="65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Oval 14"/>
            <p:cNvSpPr>
              <a:spLocks noChangeArrowheads="1"/>
            </p:cNvSpPr>
            <p:nvPr/>
          </p:nvSpPr>
          <p:spPr bwMode="auto">
            <a:xfrm rot="663385">
              <a:off x="1326" y="3248"/>
              <a:ext cx="164" cy="15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15"/>
            <p:cNvSpPr>
              <a:spLocks noChangeShapeType="1"/>
            </p:cNvSpPr>
            <p:nvPr/>
          </p:nvSpPr>
          <p:spPr bwMode="auto">
            <a:xfrm>
              <a:off x="1817" y="1940"/>
              <a:ext cx="654" cy="65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Line 16"/>
            <p:cNvSpPr>
              <a:spLocks noChangeShapeType="1"/>
            </p:cNvSpPr>
            <p:nvPr/>
          </p:nvSpPr>
          <p:spPr bwMode="auto">
            <a:xfrm>
              <a:off x="1980" y="2594"/>
              <a:ext cx="491" cy="48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17"/>
            <p:cNvSpPr>
              <a:spLocks/>
            </p:cNvSpPr>
            <p:nvPr/>
          </p:nvSpPr>
          <p:spPr bwMode="auto">
            <a:xfrm>
              <a:off x="1653" y="2757"/>
              <a:ext cx="327" cy="653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Oval 18"/>
            <p:cNvSpPr>
              <a:spLocks noChangeArrowheads="1"/>
            </p:cNvSpPr>
            <p:nvPr/>
          </p:nvSpPr>
          <p:spPr bwMode="auto">
            <a:xfrm>
              <a:off x="1653" y="3085"/>
              <a:ext cx="164" cy="16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Oval 19"/>
            <p:cNvSpPr>
              <a:spLocks noChangeArrowheads="1"/>
            </p:cNvSpPr>
            <p:nvPr/>
          </p:nvSpPr>
          <p:spPr bwMode="auto">
            <a:xfrm>
              <a:off x="2144" y="2757"/>
              <a:ext cx="163" cy="16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20"/>
          <p:cNvGrpSpPr>
            <a:grpSpLocks/>
          </p:cNvGrpSpPr>
          <p:nvPr/>
        </p:nvGrpSpPr>
        <p:grpSpPr bwMode="auto">
          <a:xfrm>
            <a:off x="3382963" y="3998913"/>
            <a:ext cx="2006600" cy="1268412"/>
            <a:chOff x="2040" y="1776"/>
            <a:chExt cx="1962" cy="1798"/>
          </a:xfrm>
        </p:grpSpPr>
        <p:sp>
          <p:nvSpPr>
            <p:cNvPr id="34857" name="Line 21"/>
            <p:cNvSpPr>
              <a:spLocks noChangeShapeType="1"/>
            </p:cNvSpPr>
            <p:nvPr/>
          </p:nvSpPr>
          <p:spPr bwMode="auto">
            <a:xfrm>
              <a:off x="3315" y="224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Oval 22"/>
            <p:cNvSpPr>
              <a:spLocks noChangeArrowheads="1"/>
            </p:cNvSpPr>
            <p:nvPr/>
          </p:nvSpPr>
          <p:spPr bwMode="auto">
            <a:xfrm>
              <a:off x="2040" y="1776"/>
              <a:ext cx="1962" cy="179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23"/>
            <p:cNvSpPr>
              <a:spLocks noChangeShapeType="1"/>
            </p:cNvSpPr>
            <p:nvPr/>
          </p:nvSpPr>
          <p:spPr bwMode="auto">
            <a:xfrm>
              <a:off x="3018" y="1895"/>
              <a:ext cx="392" cy="3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24"/>
            <p:cNvSpPr>
              <a:spLocks noChangeShapeType="1"/>
            </p:cNvSpPr>
            <p:nvPr/>
          </p:nvSpPr>
          <p:spPr bwMode="auto">
            <a:xfrm>
              <a:off x="2799" y="2514"/>
              <a:ext cx="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25"/>
            <p:cNvSpPr>
              <a:spLocks/>
            </p:cNvSpPr>
            <p:nvPr/>
          </p:nvSpPr>
          <p:spPr bwMode="auto">
            <a:xfrm>
              <a:off x="2217" y="2569"/>
              <a:ext cx="196" cy="47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Oval 26"/>
            <p:cNvSpPr>
              <a:spLocks noChangeArrowheads="1"/>
            </p:cNvSpPr>
            <p:nvPr/>
          </p:nvSpPr>
          <p:spPr bwMode="auto">
            <a:xfrm>
              <a:off x="2256" y="2915"/>
              <a:ext cx="118" cy="12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Oval 27"/>
            <p:cNvSpPr>
              <a:spLocks noChangeArrowheads="1"/>
            </p:cNvSpPr>
            <p:nvPr/>
          </p:nvSpPr>
          <p:spPr bwMode="auto">
            <a:xfrm>
              <a:off x="2580" y="2451"/>
              <a:ext cx="121" cy="11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Oval 28"/>
            <p:cNvSpPr>
              <a:spLocks noChangeArrowheads="1"/>
            </p:cNvSpPr>
            <p:nvPr/>
          </p:nvSpPr>
          <p:spPr bwMode="auto">
            <a:xfrm>
              <a:off x="3113" y="2036"/>
              <a:ext cx="137" cy="1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29"/>
            <p:cNvSpPr>
              <a:spLocks/>
            </p:cNvSpPr>
            <p:nvPr/>
          </p:nvSpPr>
          <p:spPr bwMode="auto">
            <a:xfrm>
              <a:off x="2580" y="2274"/>
              <a:ext cx="376" cy="473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30"/>
            <p:cNvSpPr>
              <a:spLocks noChangeShapeType="1"/>
            </p:cNvSpPr>
            <p:nvPr/>
          </p:nvSpPr>
          <p:spPr bwMode="auto">
            <a:xfrm>
              <a:off x="2956" y="1933"/>
              <a:ext cx="392" cy="3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31"/>
            <p:cNvSpPr>
              <a:spLocks/>
            </p:cNvSpPr>
            <p:nvPr/>
          </p:nvSpPr>
          <p:spPr bwMode="auto">
            <a:xfrm rot="-312354">
              <a:off x="2642" y="2252"/>
              <a:ext cx="376" cy="473"/>
            </a:xfrm>
            <a:custGeom>
              <a:avLst/>
              <a:gdLst>
                <a:gd name="T0" fmla="*/ 115 w 645"/>
                <a:gd name="T1" fmla="*/ 0 h 901"/>
                <a:gd name="T2" fmla="*/ 73 w 645"/>
                <a:gd name="T3" fmla="*/ 403 h 901"/>
                <a:gd name="T4" fmla="*/ 553 w 645"/>
                <a:gd name="T5" fmla="*/ 223 h 901"/>
                <a:gd name="T6" fmla="*/ 625 w 645"/>
                <a:gd name="T7" fmla="*/ 361 h 901"/>
                <a:gd name="T8" fmla="*/ 439 w 645"/>
                <a:gd name="T9" fmla="*/ 901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5"/>
                <a:gd name="T16" fmla="*/ 0 h 901"/>
                <a:gd name="T17" fmla="*/ 645 w 645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5" h="901">
                  <a:moveTo>
                    <a:pt x="115" y="0"/>
                  </a:moveTo>
                  <a:cubicBezTo>
                    <a:pt x="57" y="183"/>
                    <a:pt x="0" y="366"/>
                    <a:pt x="73" y="403"/>
                  </a:cubicBezTo>
                  <a:cubicBezTo>
                    <a:pt x="146" y="440"/>
                    <a:pt x="461" y="230"/>
                    <a:pt x="553" y="223"/>
                  </a:cubicBezTo>
                  <a:cubicBezTo>
                    <a:pt x="645" y="216"/>
                    <a:pt x="644" y="248"/>
                    <a:pt x="625" y="361"/>
                  </a:cubicBezTo>
                  <a:cubicBezTo>
                    <a:pt x="606" y="474"/>
                    <a:pt x="470" y="811"/>
                    <a:pt x="439" y="90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32"/>
            <p:cNvSpPr>
              <a:spLocks/>
            </p:cNvSpPr>
            <p:nvPr/>
          </p:nvSpPr>
          <p:spPr bwMode="auto">
            <a:xfrm>
              <a:off x="2302" y="2569"/>
              <a:ext cx="143" cy="415"/>
            </a:xfrm>
            <a:custGeom>
              <a:avLst/>
              <a:gdLst>
                <a:gd name="T0" fmla="*/ 48 w 264"/>
                <a:gd name="T1" fmla="*/ 0 h 789"/>
                <a:gd name="T2" fmla="*/ 36 w 264"/>
                <a:gd name="T3" fmla="*/ 659 h 789"/>
                <a:gd name="T4" fmla="*/ 264 w 264"/>
                <a:gd name="T5" fmla="*/ 779 h 789"/>
                <a:gd name="T6" fmla="*/ 0 60000 65536"/>
                <a:gd name="T7" fmla="*/ 0 60000 65536"/>
                <a:gd name="T8" fmla="*/ 0 60000 65536"/>
                <a:gd name="T9" fmla="*/ 0 w 264"/>
                <a:gd name="T10" fmla="*/ 0 h 789"/>
                <a:gd name="T11" fmla="*/ 264 w 26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789">
                  <a:moveTo>
                    <a:pt x="48" y="0"/>
                  </a:moveTo>
                  <a:cubicBezTo>
                    <a:pt x="24" y="264"/>
                    <a:pt x="0" y="529"/>
                    <a:pt x="36" y="659"/>
                  </a:cubicBezTo>
                  <a:cubicBezTo>
                    <a:pt x="72" y="789"/>
                    <a:pt x="226" y="759"/>
                    <a:pt x="264" y="779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Line 33"/>
            <p:cNvSpPr>
              <a:spLocks noChangeShapeType="1"/>
            </p:cNvSpPr>
            <p:nvPr/>
          </p:nvSpPr>
          <p:spPr bwMode="auto">
            <a:xfrm>
              <a:off x="3453" y="2473"/>
              <a:ext cx="392" cy="37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Line 34"/>
            <p:cNvSpPr>
              <a:spLocks noChangeShapeType="1"/>
            </p:cNvSpPr>
            <p:nvPr/>
          </p:nvSpPr>
          <p:spPr bwMode="auto">
            <a:xfrm>
              <a:off x="3410" y="2536"/>
              <a:ext cx="393" cy="37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Oval 35"/>
            <p:cNvSpPr>
              <a:spLocks noChangeArrowheads="1"/>
            </p:cNvSpPr>
            <p:nvPr/>
          </p:nvSpPr>
          <p:spPr bwMode="auto">
            <a:xfrm>
              <a:off x="3544" y="2609"/>
              <a:ext cx="138" cy="12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36"/>
            <p:cNvSpPr>
              <a:spLocks/>
            </p:cNvSpPr>
            <p:nvPr/>
          </p:nvSpPr>
          <p:spPr bwMode="auto">
            <a:xfrm rot="-312354">
              <a:off x="3168" y="2762"/>
              <a:ext cx="376" cy="473"/>
            </a:xfrm>
            <a:custGeom>
              <a:avLst/>
              <a:gdLst>
                <a:gd name="T0" fmla="*/ 115 w 645"/>
                <a:gd name="T1" fmla="*/ 0 h 901"/>
                <a:gd name="T2" fmla="*/ 73 w 645"/>
                <a:gd name="T3" fmla="*/ 403 h 901"/>
                <a:gd name="T4" fmla="*/ 553 w 645"/>
                <a:gd name="T5" fmla="*/ 223 h 901"/>
                <a:gd name="T6" fmla="*/ 625 w 645"/>
                <a:gd name="T7" fmla="*/ 361 h 901"/>
                <a:gd name="T8" fmla="*/ 439 w 645"/>
                <a:gd name="T9" fmla="*/ 901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5"/>
                <a:gd name="T16" fmla="*/ 0 h 901"/>
                <a:gd name="T17" fmla="*/ 645 w 645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5" h="901">
                  <a:moveTo>
                    <a:pt x="115" y="0"/>
                  </a:moveTo>
                  <a:cubicBezTo>
                    <a:pt x="57" y="183"/>
                    <a:pt x="0" y="366"/>
                    <a:pt x="73" y="403"/>
                  </a:cubicBezTo>
                  <a:cubicBezTo>
                    <a:pt x="146" y="440"/>
                    <a:pt x="461" y="230"/>
                    <a:pt x="553" y="223"/>
                  </a:cubicBezTo>
                  <a:cubicBezTo>
                    <a:pt x="645" y="216"/>
                    <a:pt x="644" y="248"/>
                    <a:pt x="625" y="361"/>
                  </a:cubicBezTo>
                  <a:cubicBezTo>
                    <a:pt x="606" y="474"/>
                    <a:pt x="470" y="811"/>
                    <a:pt x="439" y="901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37"/>
            <p:cNvSpPr>
              <a:spLocks/>
            </p:cNvSpPr>
            <p:nvPr/>
          </p:nvSpPr>
          <p:spPr bwMode="auto">
            <a:xfrm>
              <a:off x="3113" y="2763"/>
              <a:ext cx="376" cy="472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38"/>
            <p:cNvSpPr>
              <a:spLocks/>
            </p:cNvSpPr>
            <p:nvPr/>
          </p:nvSpPr>
          <p:spPr bwMode="auto">
            <a:xfrm>
              <a:off x="2799" y="2915"/>
              <a:ext cx="130" cy="415"/>
            </a:xfrm>
            <a:custGeom>
              <a:avLst/>
              <a:gdLst>
                <a:gd name="T0" fmla="*/ 48 w 264"/>
                <a:gd name="T1" fmla="*/ 0 h 789"/>
                <a:gd name="T2" fmla="*/ 36 w 264"/>
                <a:gd name="T3" fmla="*/ 659 h 789"/>
                <a:gd name="T4" fmla="*/ 264 w 264"/>
                <a:gd name="T5" fmla="*/ 779 h 789"/>
                <a:gd name="T6" fmla="*/ 0 60000 65536"/>
                <a:gd name="T7" fmla="*/ 0 60000 65536"/>
                <a:gd name="T8" fmla="*/ 0 60000 65536"/>
                <a:gd name="T9" fmla="*/ 0 w 264"/>
                <a:gd name="T10" fmla="*/ 0 h 789"/>
                <a:gd name="T11" fmla="*/ 264 w 26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789">
                  <a:moveTo>
                    <a:pt x="48" y="0"/>
                  </a:moveTo>
                  <a:cubicBezTo>
                    <a:pt x="24" y="264"/>
                    <a:pt x="0" y="529"/>
                    <a:pt x="36" y="659"/>
                  </a:cubicBezTo>
                  <a:cubicBezTo>
                    <a:pt x="72" y="789"/>
                    <a:pt x="226" y="759"/>
                    <a:pt x="264" y="779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39"/>
            <p:cNvSpPr>
              <a:spLocks/>
            </p:cNvSpPr>
            <p:nvPr/>
          </p:nvSpPr>
          <p:spPr bwMode="auto">
            <a:xfrm>
              <a:off x="2701" y="2915"/>
              <a:ext cx="196" cy="47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Oval 40"/>
            <p:cNvSpPr>
              <a:spLocks noChangeArrowheads="1"/>
            </p:cNvSpPr>
            <p:nvPr/>
          </p:nvSpPr>
          <p:spPr bwMode="auto">
            <a:xfrm>
              <a:off x="2701" y="3208"/>
              <a:ext cx="117" cy="12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Oval 41"/>
            <p:cNvSpPr>
              <a:spLocks noChangeArrowheads="1"/>
            </p:cNvSpPr>
            <p:nvPr/>
          </p:nvSpPr>
          <p:spPr bwMode="auto">
            <a:xfrm>
              <a:off x="3113" y="2919"/>
              <a:ext cx="117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2" name="Group 42"/>
          <p:cNvGrpSpPr>
            <a:grpSpLocks/>
          </p:cNvGrpSpPr>
          <p:nvPr/>
        </p:nvGrpSpPr>
        <p:grpSpPr bwMode="auto">
          <a:xfrm>
            <a:off x="6477000" y="2971800"/>
            <a:ext cx="1944688" cy="1306513"/>
            <a:chOff x="3408" y="1323"/>
            <a:chExt cx="1570" cy="1434"/>
          </a:xfrm>
        </p:grpSpPr>
        <p:sp>
          <p:nvSpPr>
            <p:cNvPr id="34843" name="Line 43"/>
            <p:cNvSpPr>
              <a:spLocks noChangeShapeType="1"/>
            </p:cNvSpPr>
            <p:nvPr/>
          </p:nvSpPr>
          <p:spPr bwMode="auto">
            <a:xfrm>
              <a:off x="4445" y="132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Oval 44"/>
            <p:cNvSpPr>
              <a:spLocks noChangeArrowheads="1"/>
            </p:cNvSpPr>
            <p:nvPr/>
          </p:nvSpPr>
          <p:spPr bwMode="auto">
            <a:xfrm>
              <a:off x="3408" y="1344"/>
              <a:ext cx="1570" cy="141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Oval 45"/>
            <p:cNvSpPr>
              <a:spLocks noChangeArrowheads="1"/>
            </p:cNvSpPr>
            <p:nvPr/>
          </p:nvSpPr>
          <p:spPr bwMode="auto">
            <a:xfrm>
              <a:off x="3660" y="2222"/>
              <a:ext cx="131" cy="1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Oval 46"/>
            <p:cNvSpPr>
              <a:spLocks noChangeArrowheads="1"/>
            </p:cNvSpPr>
            <p:nvPr/>
          </p:nvSpPr>
          <p:spPr bwMode="auto">
            <a:xfrm>
              <a:off x="3921" y="1837"/>
              <a:ext cx="131" cy="1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Oval 47"/>
            <p:cNvSpPr>
              <a:spLocks noChangeArrowheads="1"/>
            </p:cNvSpPr>
            <p:nvPr/>
          </p:nvSpPr>
          <p:spPr bwMode="auto">
            <a:xfrm>
              <a:off x="4445" y="1580"/>
              <a:ext cx="131" cy="1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48"/>
            <p:cNvSpPr>
              <a:spLocks/>
            </p:cNvSpPr>
            <p:nvPr/>
          </p:nvSpPr>
          <p:spPr bwMode="auto">
            <a:xfrm>
              <a:off x="3921" y="1580"/>
              <a:ext cx="262" cy="514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49"/>
            <p:cNvSpPr>
              <a:spLocks/>
            </p:cNvSpPr>
            <p:nvPr/>
          </p:nvSpPr>
          <p:spPr bwMode="auto">
            <a:xfrm rot="-860918">
              <a:off x="3660" y="1837"/>
              <a:ext cx="131" cy="51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50"/>
            <p:cNvSpPr>
              <a:spLocks/>
            </p:cNvSpPr>
            <p:nvPr/>
          </p:nvSpPr>
          <p:spPr bwMode="auto">
            <a:xfrm rot="-1359391">
              <a:off x="3921" y="2094"/>
              <a:ext cx="131" cy="51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Oval 51"/>
            <p:cNvSpPr>
              <a:spLocks noChangeArrowheads="1"/>
            </p:cNvSpPr>
            <p:nvPr/>
          </p:nvSpPr>
          <p:spPr bwMode="auto">
            <a:xfrm rot="663385">
              <a:off x="3921" y="2480"/>
              <a:ext cx="131" cy="12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52"/>
            <p:cNvSpPr>
              <a:spLocks noChangeShapeType="1"/>
            </p:cNvSpPr>
            <p:nvPr/>
          </p:nvSpPr>
          <p:spPr bwMode="auto">
            <a:xfrm>
              <a:off x="4314" y="1452"/>
              <a:ext cx="523" cy="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Line 53"/>
            <p:cNvSpPr>
              <a:spLocks noChangeShapeType="1"/>
            </p:cNvSpPr>
            <p:nvPr/>
          </p:nvSpPr>
          <p:spPr bwMode="auto">
            <a:xfrm>
              <a:off x="4445" y="1966"/>
              <a:ext cx="392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54"/>
            <p:cNvSpPr>
              <a:spLocks/>
            </p:cNvSpPr>
            <p:nvPr/>
          </p:nvSpPr>
          <p:spPr bwMode="auto">
            <a:xfrm>
              <a:off x="4183" y="2094"/>
              <a:ext cx="262" cy="513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Oval 55"/>
            <p:cNvSpPr>
              <a:spLocks noChangeArrowheads="1"/>
            </p:cNvSpPr>
            <p:nvPr/>
          </p:nvSpPr>
          <p:spPr bwMode="auto">
            <a:xfrm>
              <a:off x="4183" y="2351"/>
              <a:ext cx="131" cy="1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Oval 56"/>
            <p:cNvSpPr>
              <a:spLocks noChangeArrowheads="1"/>
            </p:cNvSpPr>
            <p:nvPr/>
          </p:nvSpPr>
          <p:spPr bwMode="auto">
            <a:xfrm>
              <a:off x="4576" y="2094"/>
              <a:ext cx="130" cy="1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3" name="Group 57"/>
          <p:cNvGrpSpPr>
            <a:grpSpLocks/>
          </p:cNvGrpSpPr>
          <p:nvPr/>
        </p:nvGrpSpPr>
        <p:grpSpPr bwMode="auto">
          <a:xfrm>
            <a:off x="6477000" y="4953000"/>
            <a:ext cx="1944688" cy="1287463"/>
            <a:chOff x="4080" y="2640"/>
            <a:chExt cx="1488" cy="1413"/>
          </a:xfrm>
        </p:grpSpPr>
        <p:sp>
          <p:nvSpPr>
            <p:cNvPr id="34829" name="Line 58"/>
            <p:cNvSpPr>
              <a:spLocks noChangeShapeType="1"/>
            </p:cNvSpPr>
            <p:nvPr/>
          </p:nvSpPr>
          <p:spPr bwMode="auto">
            <a:xfrm>
              <a:off x="5031" y="26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Oval 59"/>
            <p:cNvSpPr>
              <a:spLocks noChangeArrowheads="1"/>
            </p:cNvSpPr>
            <p:nvPr/>
          </p:nvSpPr>
          <p:spPr bwMode="auto">
            <a:xfrm>
              <a:off x="4080" y="2640"/>
              <a:ext cx="1488" cy="141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Oval 60"/>
            <p:cNvSpPr>
              <a:spLocks noChangeArrowheads="1"/>
            </p:cNvSpPr>
            <p:nvPr/>
          </p:nvSpPr>
          <p:spPr bwMode="auto">
            <a:xfrm>
              <a:off x="4246" y="3539"/>
              <a:ext cx="131" cy="1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Oval 61"/>
            <p:cNvSpPr>
              <a:spLocks noChangeArrowheads="1"/>
            </p:cNvSpPr>
            <p:nvPr/>
          </p:nvSpPr>
          <p:spPr bwMode="auto">
            <a:xfrm>
              <a:off x="4507" y="3154"/>
              <a:ext cx="131" cy="1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Oval 62"/>
            <p:cNvSpPr>
              <a:spLocks noChangeArrowheads="1"/>
            </p:cNvSpPr>
            <p:nvPr/>
          </p:nvSpPr>
          <p:spPr bwMode="auto">
            <a:xfrm>
              <a:off x="5031" y="2897"/>
              <a:ext cx="131" cy="1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63"/>
            <p:cNvSpPr>
              <a:spLocks/>
            </p:cNvSpPr>
            <p:nvPr/>
          </p:nvSpPr>
          <p:spPr bwMode="auto">
            <a:xfrm>
              <a:off x="4507" y="2897"/>
              <a:ext cx="262" cy="514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64"/>
            <p:cNvSpPr>
              <a:spLocks/>
            </p:cNvSpPr>
            <p:nvPr/>
          </p:nvSpPr>
          <p:spPr bwMode="auto">
            <a:xfrm rot="-860918">
              <a:off x="4246" y="3154"/>
              <a:ext cx="131" cy="51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65"/>
            <p:cNvSpPr>
              <a:spLocks/>
            </p:cNvSpPr>
            <p:nvPr/>
          </p:nvSpPr>
          <p:spPr bwMode="auto">
            <a:xfrm rot="-1359391">
              <a:off x="4507" y="3411"/>
              <a:ext cx="131" cy="513"/>
            </a:xfrm>
            <a:custGeom>
              <a:avLst/>
              <a:gdLst>
                <a:gd name="T0" fmla="*/ 90 w 630"/>
                <a:gd name="T1" fmla="*/ 0 h 1080"/>
                <a:gd name="T2" fmla="*/ 90 w 630"/>
                <a:gd name="T3" fmla="*/ 900 h 1080"/>
                <a:gd name="T4" fmla="*/ 630 w 63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630"/>
                <a:gd name="T10" fmla="*/ 0 h 1080"/>
                <a:gd name="T11" fmla="*/ 630 w 63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0" h="1080">
                  <a:moveTo>
                    <a:pt x="90" y="0"/>
                  </a:moveTo>
                  <a:cubicBezTo>
                    <a:pt x="45" y="360"/>
                    <a:pt x="0" y="720"/>
                    <a:pt x="90" y="900"/>
                  </a:cubicBezTo>
                  <a:cubicBezTo>
                    <a:pt x="180" y="1080"/>
                    <a:pt x="405" y="1080"/>
                    <a:pt x="630" y="108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Oval 66"/>
            <p:cNvSpPr>
              <a:spLocks noChangeArrowheads="1"/>
            </p:cNvSpPr>
            <p:nvPr/>
          </p:nvSpPr>
          <p:spPr bwMode="auto">
            <a:xfrm rot="663385">
              <a:off x="4507" y="3797"/>
              <a:ext cx="131" cy="12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67"/>
            <p:cNvSpPr>
              <a:spLocks noChangeShapeType="1"/>
            </p:cNvSpPr>
            <p:nvPr/>
          </p:nvSpPr>
          <p:spPr bwMode="auto">
            <a:xfrm>
              <a:off x="4900" y="2769"/>
              <a:ext cx="523" cy="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68"/>
            <p:cNvSpPr>
              <a:spLocks noChangeShapeType="1"/>
            </p:cNvSpPr>
            <p:nvPr/>
          </p:nvSpPr>
          <p:spPr bwMode="auto">
            <a:xfrm>
              <a:off x="5031" y="3283"/>
              <a:ext cx="392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69"/>
            <p:cNvSpPr>
              <a:spLocks/>
            </p:cNvSpPr>
            <p:nvPr/>
          </p:nvSpPr>
          <p:spPr bwMode="auto">
            <a:xfrm>
              <a:off x="4769" y="3411"/>
              <a:ext cx="262" cy="513"/>
            </a:xfrm>
            <a:custGeom>
              <a:avLst/>
              <a:gdLst>
                <a:gd name="T0" fmla="*/ 90 w 690"/>
                <a:gd name="T1" fmla="*/ 0 h 900"/>
                <a:gd name="T2" fmla="*/ 90 w 690"/>
                <a:gd name="T3" fmla="*/ 540 h 900"/>
                <a:gd name="T4" fmla="*/ 630 w 690"/>
                <a:gd name="T5" fmla="*/ 360 h 900"/>
                <a:gd name="T6" fmla="*/ 450 w 690"/>
                <a:gd name="T7" fmla="*/ 900 h 9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0"/>
                <a:gd name="T13" fmla="*/ 0 h 900"/>
                <a:gd name="T14" fmla="*/ 690 w 690"/>
                <a:gd name="T15" fmla="*/ 900 h 9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0" h="900">
                  <a:moveTo>
                    <a:pt x="90" y="0"/>
                  </a:moveTo>
                  <a:cubicBezTo>
                    <a:pt x="45" y="240"/>
                    <a:pt x="0" y="480"/>
                    <a:pt x="90" y="540"/>
                  </a:cubicBezTo>
                  <a:cubicBezTo>
                    <a:pt x="180" y="600"/>
                    <a:pt x="570" y="300"/>
                    <a:pt x="630" y="360"/>
                  </a:cubicBezTo>
                  <a:cubicBezTo>
                    <a:pt x="690" y="420"/>
                    <a:pt x="480" y="810"/>
                    <a:pt x="450" y="90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Oval 70"/>
            <p:cNvSpPr>
              <a:spLocks noChangeArrowheads="1"/>
            </p:cNvSpPr>
            <p:nvPr/>
          </p:nvSpPr>
          <p:spPr bwMode="auto">
            <a:xfrm>
              <a:off x="4769" y="3668"/>
              <a:ext cx="131" cy="1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Oval 71"/>
            <p:cNvSpPr>
              <a:spLocks noChangeArrowheads="1"/>
            </p:cNvSpPr>
            <p:nvPr/>
          </p:nvSpPr>
          <p:spPr bwMode="auto">
            <a:xfrm>
              <a:off x="5162" y="3411"/>
              <a:ext cx="130" cy="1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4824" name="AutoShape 72"/>
          <p:cNvCxnSpPr>
            <a:cxnSpLocks noChangeShapeType="1"/>
          </p:cNvCxnSpPr>
          <p:nvPr/>
        </p:nvCxnSpPr>
        <p:spPr bwMode="auto">
          <a:xfrm>
            <a:off x="2286000" y="4572000"/>
            <a:ext cx="1082675" cy="36513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34825" name="Line 73"/>
          <p:cNvSpPr>
            <a:spLocks noChangeShapeType="1"/>
          </p:cNvSpPr>
          <p:nvPr/>
        </p:nvSpPr>
        <p:spPr bwMode="auto">
          <a:xfrm flipV="1">
            <a:off x="5486400" y="46482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Text Box 74"/>
          <p:cNvSpPr txBox="1">
            <a:spLocks noChangeArrowheads="1"/>
          </p:cNvSpPr>
          <p:nvPr/>
        </p:nvSpPr>
        <p:spPr bwMode="auto">
          <a:xfrm>
            <a:off x="1676400" y="3276600"/>
            <a:ext cx="2443163" cy="655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>
                <a:solidFill>
                  <a:srgbClr val="FF9900"/>
                </a:solidFill>
                <a:latin typeface="Garamond" charset="0"/>
              </a:rPr>
              <a:t>DNA duplication during interphase</a:t>
            </a:r>
            <a:endParaRPr lang="en-US" sz="2000" b="1">
              <a:latin typeface="Garamond" charset="0"/>
            </a:endParaRPr>
          </a:p>
        </p:txBody>
      </p:sp>
      <p:sp>
        <p:nvSpPr>
          <p:cNvPr id="34827" name="Text Box 76"/>
          <p:cNvSpPr txBox="1">
            <a:spLocks noChangeArrowheads="1"/>
          </p:cNvSpPr>
          <p:nvPr/>
        </p:nvSpPr>
        <p:spPr bwMode="auto">
          <a:xfrm>
            <a:off x="5410200" y="4114800"/>
            <a:ext cx="1443038" cy="350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latin typeface="Garamond" charset="0"/>
              </a:rPr>
              <a:t>Mitosis</a:t>
            </a:r>
          </a:p>
        </p:txBody>
      </p:sp>
      <p:sp>
        <p:nvSpPr>
          <p:cNvPr id="34828" name="Text Box 78"/>
          <p:cNvSpPr txBox="1">
            <a:spLocks noChangeArrowheads="1"/>
          </p:cNvSpPr>
          <p:nvPr/>
        </p:nvSpPr>
        <p:spPr bwMode="auto">
          <a:xfrm>
            <a:off x="685800" y="5354638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9900"/>
                </a:solidFill>
                <a:latin typeface="Garamond" charset="0"/>
              </a:rPr>
              <a:t>Diploid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27050"/>
          </a:xfrm>
        </p:spPr>
        <p:txBody>
          <a:bodyPr/>
          <a:lstStyle/>
          <a:p>
            <a:pPr eaLnBrk="1" hangingPunct="1"/>
            <a:r>
              <a:rPr lang="en-US" sz="3100" smtClean="0"/>
              <a:t>Mitotic Division of an Animal Cell</a:t>
            </a:r>
            <a:endParaRPr lang="en-US" smtClean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330200" y="774700"/>
            <a:ext cx="8839200" cy="5694363"/>
            <a:chOff x="208" y="488"/>
            <a:chExt cx="5568" cy="3587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208" y="488"/>
              <a:ext cx="5160" cy="3587"/>
              <a:chOff x="208" y="488"/>
              <a:chExt cx="5160" cy="3587"/>
            </a:xfrm>
          </p:grpSpPr>
          <p:pic>
            <p:nvPicPr>
              <p:cNvPr id="35847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8" y="488"/>
                <a:ext cx="4800" cy="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48" name="Text Box 7"/>
              <p:cNvSpPr txBox="1">
                <a:spLocks noChangeArrowheads="1"/>
              </p:cNvSpPr>
              <p:nvPr/>
            </p:nvSpPr>
            <p:spPr bwMode="auto">
              <a:xfrm>
                <a:off x="648" y="1824"/>
                <a:ext cx="1184" cy="1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G</a:t>
                </a:r>
                <a:r>
                  <a:rPr kumimoji="1" lang="en-US" sz="1200" b="1" baseline="-25000">
                    <a:latin typeface="Arial" charset="0"/>
                  </a:rPr>
                  <a:t>2 </a:t>
                </a:r>
                <a:r>
                  <a:rPr kumimoji="1" lang="en-US" sz="1200" b="1">
                    <a:latin typeface="Arial" charset="0"/>
                  </a:rPr>
                  <a:t>OF INTERPHASE</a:t>
                </a:r>
              </a:p>
            </p:txBody>
          </p:sp>
          <p:sp>
            <p:nvSpPr>
              <p:cNvPr id="35849" name="Text Box 8"/>
              <p:cNvSpPr txBox="1">
                <a:spLocks noChangeArrowheads="1"/>
              </p:cNvSpPr>
              <p:nvPr/>
            </p:nvSpPr>
            <p:spPr bwMode="auto">
              <a:xfrm>
                <a:off x="2542" y="1824"/>
                <a:ext cx="654" cy="1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PROPHASE</a:t>
                </a:r>
              </a:p>
            </p:txBody>
          </p:sp>
          <p:sp>
            <p:nvSpPr>
              <p:cNvPr id="35850" name="Text Box 9"/>
              <p:cNvSpPr txBox="1">
                <a:spLocks noChangeArrowheads="1"/>
              </p:cNvSpPr>
              <p:nvPr/>
            </p:nvSpPr>
            <p:spPr bwMode="auto">
              <a:xfrm>
                <a:off x="4007" y="1816"/>
                <a:ext cx="926" cy="1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PROMETAPHASE</a:t>
                </a:r>
              </a:p>
            </p:txBody>
          </p:sp>
          <p:sp>
            <p:nvSpPr>
              <p:cNvPr id="35851" name="Line 10"/>
              <p:cNvSpPr>
                <a:spLocks noChangeShapeType="1"/>
              </p:cNvSpPr>
              <p:nvPr/>
            </p:nvSpPr>
            <p:spPr bwMode="auto">
              <a:xfrm>
                <a:off x="927" y="2276"/>
                <a:ext cx="24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2" name="Line 11"/>
              <p:cNvSpPr>
                <a:spLocks noChangeShapeType="1"/>
              </p:cNvSpPr>
              <p:nvPr/>
            </p:nvSpPr>
            <p:spPr bwMode="auto">
              <a:xfrm>
                <a:off x="955" y="2304"/>
                <a:ext cx="351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3" name="Text Box 12"/>
              <p:cNvSpPr txBox="1">
                <a:spLocks noChangeArrowheads="1"/>
              </p:cNvSpPr>
              <p:nvPr/>
            </p:nvSpPr>
            <p:spPr bwMode="auto">
              <a:xfrm>
                <a:off x="208" y="1976"/>
                <a:ext cx="1115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Centrosomes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(with centriole pairs)</a:t>
                </a:r>
              </a:p>
            </p:txBody>
          </p:sp>
          <p:sp>
            <p:nvSpPr>
              <p:cNvPr id="35854" name="Line 13"/>
              <p:cNvSpPr>
                <a:spLocks noChangeShapeType="1"/>
              </p:cNvSpPr>
              <p:nvPr/>
            </p:nvSpPr>
            <p:spPr bwMode="auto">
              <a:xfrm flipH="1">
                <a:off x="1517" y="2400"/>
                <a:ext cx="225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5" name="Text Box 14"/>
              <p:cNvSpPr txBox="1">
                <a:spLocks noChangeArrowheads="1"/>
              </p:cNvSpPr>
              <p:nvPr/>
            </p:nvSpPr>
            <p:spPr bwMode="auto">
              <a:xfrm>
                <a:off x="1376" y="2097"/>
                <a:ext cx="699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Chromatin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(duplicated)</a:t>
                </a:r>
              </a:p>
            </p:txBody>
          </p:sp>
          <p:sp>
            <p:nvSpPr>
              <p:cNvPr id="35856" name="Line 15"/>
              <p:cNvSpPr>
                <a:spLocks noChangeShapeType="1"/>
              </p:cNvSpPr>
              <p:nvPr/>
            </p:nvSpPr>
            <p:spPr bwMode="auto">
              <a:xfrm>
                <a:off x="2485" y="2368"/>
                <a:ext cx="155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7" name="Text Box 16"/>
              <p:cNvSpPr txBox="1">
                <a:spLocks noChangeArrowheads="1"/>
              </p:cNvSpPr>
              <p:nvPr/>
            </p:nvSpPr>
            <p:spPr bwMode="auto">
              <a:xfrm>
                <a:off x="2096" y="2056"/>
                <a:ext cx="725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Early mitotic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spindle</a:t>
                </a:r>
              </a:p>
            </p:txBody>
          </p:sp>
          <p:sp>
            <p:nvSpPr>
              <p:cNvPr id="35858" name="AutoShape 17"/>
              <p:cNvSpPr>
                <a:spLocks/>
              </p:cNvSpPr>
              <p:nvPr/>
            </p:nvSpPr>
            <p:spPr bwMode="auto">
              <a:xfrm rot="-5400000">
                <a:off x="2928" y="2400"/>
                <a:ext cx="48" cy="144"/>
              </a:xfrm>
              <a:prstGeom prst="rightBrace">
                <a:avLst>
                  <a:gd name="adj1" fmla="val 2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59" name="Line 18"/>
              <p:cNvSpPr>
                <a:spLocks noChangeShapeType="1"/>
              </p:cNvSpPr>
              <p:nvPr/>
            </p:nvSpPr>
            <p:spPr bwMode="auto">
              <a:xfrm>
                <a:off x="2860" y="2168"/>
                <a:ext cx="96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60" name="Text Box 19"/>
              <p:cNvSpPr txBox="1">
                <a:spLocks noChangeArrowheads="1"/>
              </p:cNvSpPr>
              <p:nvPr/>
            </p:nvSpPr>
            <p:spPr bwMode="auto">
              <a:xfrm>
                <a:off x="2724" y="1995"/>
                <a:ext cx="377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Aster</a:t>
                </a:r>
              </a:p>
            </p:txBody>
          </p:sp>
          <p:sp>
            <p:nvSpPr>
              <p:cNvPr id="35861" name="Text Box 20"/>
              <p:cNvSpPr txBox="1">
                <a:spLocks noChangeArrowheads="1"/>
              </p:cNvSpPr>
              <p:nvPr/>
            </p:nvSpPr>
            <p:spPr bwMode="auto">
              <a:xfrm>
                <a:off x="3024" y="2160"/>
                <a:ext cx="705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Centromere</a:t>
                </a:r>
              </a:p>
            </p:txBody>
          </p:sp>
          <p:sp>
            <p:nvSpPr>
              <p:cNvPr id="35862" name="Line 21"/>
              <p:cNvSpPr>
                <a:spLocks noChangeShapeType="1"/>
              </p:cNvSpPr>
              <p:nvPr/>
            </p:nvSpPr>
            <p:spPr bwMode="auto">
              <a:xfrm flipH="1">
                <a:off x="3112" y="2339"/>
                <a:ext cx="236" cy="6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63" name="Line 22"/>
              <p:cNvSpPr>
                <a:spLocks noChangeShapeType="1"/>
              </p:cNvSpPr>
              <p:nvPr/>
            </p:nvSpPr>
            <p:spPr bwMode="auto">
              <a:xfrm flipH="1" flipV="1">
                <a:off x="3936" y="2448"/>
                <a:ext cx="192" cy="4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64" name="Line 23"/>
              <p:cNvSpPr>
                <a:spLocks noChangeShapeType="1"/>
              </p:cNvSpPr>
              <p:nvPr/>
            </p:nvSpPr>
            <p:spPr bwMode="auto">
              <a:xfrm flipH="1" flipV="1">
                <a:off x="3936" y="2448"/>
                <a:ext cx="440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65" name="Text Box 24"/>
              <p:cNvSpPr txBox="1">
                <a:spLocks noChangeArrowheads="1"/>
              </p:cNvSpPr>
              <p:nvPr/>
            </p:nvSpPr>
            <p:spPr bwMode="auto">
              <a:xfrm>
                <a:off x="3732" y="2016"/>
                <a:ext cx="649" cy="46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Fragments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of nuclear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envelope</a:t>
                </a:r>
              </a:p>
            </p:txBody>
          </p:sp>
          <p:sp>
            <p:nvSpPr>
              <p:cNvPr id="35866" name="Line 25"/>
              <p:cNvSpPr>
                <a:spLocks noChangeShapeType="1"/>
              </p:cNvSpPr>
              <p:nvPr/>
            </p:nvSpPr>
            <p:spPr bwMode="auto">
              <a:xfrm flipH="1" flipV="1">
                <a:off x="4596" y="2256"/>
                <a:ext cx="144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67" name="Text Box 26"/>
              <p:cNvSpPr txBox="1">
                <a:spLocks noChangeArrowheads="1"/>
              </p:cNvSpPr>
              <p:nvPr/>
            </p:nvSpPr>
            <p:spPr bwMode="auto">
              <a:xfrm>
                <a:off x="4384" y="2072"/>
                <a:ext cx="712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Kinetochore</a:t>
                </a:r>
              </a:p>
            </p:txBody>
          </p:sp>
          <p:sp>
            <p:nvSpPr>
              <p:cNvPr id="35868" name="Line 27"/>
              <p:cNvSpPr>
                <a:spLocks noChangeShapeType="1"/>
              </p:cNvSpPr>
              <p:nvPr/>
            </p:nvSpPr>
            <p:spPr bwMode="auto">
              <a:xfrm flipV="1">
                <a:off x="4932" y="2500"/>
                <a:ext cx="144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69" name="Line 28"/>
              <p:cNvSpPr>
                <a:spLocks noChangeShapeType="1"/>
              </p:cNvSpPr>
              <p:nvPr/>
            </p:nvSpPr>
            <p:spPr bwMode="auto">
              <a:xfrm flipV="1">
                <a:off x="5032" y="2492"/>
                <a:ext cx="48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70" name="Text Box 29"/>
              <p:cNvSpPr txBox="1">
                <a:spLocks noChangeArrowheads="1"/>
              </p:cNvSpPr>
              <p:nvPr/>
            </p:nvSpPr>
            <p:spPr bwMode="auto">
              <a:xfrm>
                <a:off x="288" y="3752"/>
                <a:ext cx="607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Nucleolus</a:t>
                </a:r>
              </a:p>
            </p:txBody>
          </p:sp>
          <p:sp>
            <p:nvSpPr>
              <p:cNvPr id="35871" name="Text Box 30"/>
              <p:cNvSpPr txBox="1">
                <a:spLocks noChangeArrowheads="1"/>
              </p:cNvSpPr>
              <p:nvPr/>
            </p:nvSpPr>
            <p:spPr bwMode="auto">
              <a:xfrm>
                <a:off x="912" y="3749"/>
                <a:ext cx="569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Nuclear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envelope</a:t>
                </a:r>
              </a:p>
            </p:txBody>
          </p:sp>
          <p:sp>
            <p:nvSpPr>
              <p:cNvPr id="35872" name="Line 31"/>
              <p:cNvSpPr>
                <a:spLocks noChangeShapeType="1"/>
              </p:cNvSpPr>
              <p:nvPr/>
            </p:nvSpPr>
            <p:spPr bwMode="auto">
              <a:xfrm flipH="1">
                <a:off x="550" y="3312"/>
                <a:ext cx="501" cy="45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73" name="Line 32"/>
              <p:cNvSpPr>
                <a:spLocks noChangeShapeType="1"/>
              </p:cNvSpPr>
              <p:nvPr/>
            </p:nvSpPr>
            <p:spPr bwMode="auto">
              <a:xfrm flipH="1">
                <a:off x="1206" y="3552"/>
                <a:ext cx="42" cy="2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74" name="Text Box 33"/>
              <p:cNvSpPr txBox="1">
                <a:spLocks noChangeArrowheads="1"/>
              </p:cNvSpPr>
              <p:nvPr/>
            </p:nvSpPr>
            <p:spPr bwMode="auto">
              <a:xfrm>
                <a:off x="1425" y="3749"/>
                <a:ext cx="649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Plasma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membrane</a:t>
                </a:r>
              </a:p>
            </p:txBody>
          </p:sp>
          <p:sp>
            <p:nvSpPr>
              <p:cNvPr id="35875" name="Line 34"/>
              <p:cNvSpPr>
                <a:spLocks noChangeShapeType="1"/>
              </p:cNvSpPr>
              <p:nvPr/>
            </p:nvSpPr>
            <p:spPr bwMode="auto">
              <a:xfrm>
                <a:off x="1584" y="364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76" name="Line 35"/>
              <p:cNvSpPr>
                <a:spLocks noChangeShapeType="1"/>
              </p:cNvSpPr>
              <p:nvPr/>
            </p:nvSpPr>
            <p:spPr bwMode="auto">
              <a:xfrm flipH="1">
                <a:off x="2575" y="3249"/>
                <a:ext cx="128" cy="5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77" name="Line 36"/>
              <p:cNvSpPr>
                <a:spLocks noChangeShapeType="1"/>
              </p:cNvSpPr>
              <p:nvPr/>
            </p:nvSpPr>
            <p:spPr bwMode="auto">
              <a:xfrm flipH="1">
                <a:off x="2585" y="3299"/>
                <a:ext cx="188" cy="4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78" name="Text Box 37"/>
              <p:cNvSpPr txBox="1">
                <a:spLocks noChangeArrowheads="1"/>
              </p:cNvSpPr>
              <p:nvPr/>
            </p:nvSpPr>
            <p:spPr bwMode="auto">
              <a:xfrm>
                <a:off x="2174" y="3741"/>
                <a:ext cx="1345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Chromosome, consisting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of two sister chromatids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35879" name="Line 38"/>
              <p:cNvSpPr>
                <a:spLocks noChangeShapeType="1"/>
              </p:cNvSpPr>
              <p:nvPr/>
            </p:nvSpPr>
            <p:spPr bwMode="auto">
              <a:xfrm>
                <a:off x="4800" y="3456"/>
                <a:ext cx="112" cy="2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0" name="Text Box 39"/>
              <p:cNvSpPr txBox="1">
                <a:spLocks noChangeArrowheads="1"/>
              </p:cNvSpPr>
              <p:nvPr/>
            </p:nvSpPr>
            <p:spPr bwMode="auto">
              <a:xfrm>
                <a:off x="4432" y="3716"/>
                <a:ext cx="755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Kinetochore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 microtubule </a:t>
                </a:r>
              </a:p>
            </p:txBody>
          </p:sp>
          <p:sp>
            <p:nvSpPr>
              <p:cNvPr id="35881" name="Line 40"/>
              <p:cNvSpPr>
                <a:spLocks noChangeShapeType="1"/>
              </p:cNvSpPr>
              <p:nvPr/>
            </p:nvSpPr>
            <p:spPr bwMode="auto">
              <a:xfrm flipH="1">
                <a:off x="551" y="3120"/>
                <a:ext cx="553" cy="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5882" name="Line 41"/>
              <p:cNvSpPr>
                <a:spLocks noChangeShapeType="1"/>
              </p:cNvSpPr>
              <p:nvPr/>
            </p:nvSpPr>
            <p:spPr bwMode="auto">
              <a:xfrm flipH="1" flipV="1">
                <a:off x="4704" y="3408"/>
                <a:ext cx="192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5846" name="Text Box 42"/>
            <p:cNvSpPr txBox="1">
              <a:spLocks noChangeArrowheads="1"/>
            </p:cNvSpPr>
            <p:nvPr/>
          </p:nvSpPr>
          <p:spPr bwMode="auto">
            <a:xfrm>
              <a:off x="4878" y="2226"/>
              <a:ext cx="898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Nonkinetochore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microtubules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254000" y="828675"/>
            <a:ext cx="8350250" cy="5708650"/>
            <a:chOff x="160" y="522"/>
            <a:chExt cx="5260" cy="3596"/>
          </a:xfrm>
        </p:grpSpPr>
        <p:grpSp>
          <p:nvGrpSpPr>
            <p:cNvPr id="36869" name="Group 4"/>
            <p:cNvGrpSpPr>
              <a:grpSpLocks/>
            </p:cNvGrpSpPr>
            <p:nvPr/>
          </p:nvGrpSpPr>
          <p:grpSpPr bwMode="auto">
            <a:xfrm>
              <a:off x="160" y="522"/>
              <a:ext cx="5260" cy="3491"/>
              <a:chOff x="160" y="522"/>
              <a:chExt cx="5260" cy="3491"/>
            </a:xfrm>
          </p:grpSpPr>
          <p:pic>
            <p:nvPicPr>
              <p:cNvPr id="36872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76" y="522"/>
                <a:ext cx="4752" cy="3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3" name="Text Box 6"/>
              <p:cNvSpPr txBox="1">
                <a:spLocks noChangeArrowheads="1"/>
              </p:cNvSpPr>
              <p:nvPr/>
            </p:nvSpPr>
            <p:spPr bwMode="auto">
              <a:xfrm>
                <a:off x="666" y="1864"/>
                <a:ext cx="820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 b="1">
                    <a:latin typeface="Arial" charset="0"/>
                  </a:rPr>
                  <a:t>METAPHASE</a:t>
                </a:r>
              </a:p>
            </p:txBody>
          </p:sp>
          <p:sp>
            <p:nvSpPr>
              <p:cNvPr id="36874" name="Text Box 7"/>
              <p:cNvSpPr txBox="1">
                <a:spLocks noChangeArrowheads="1"/>
              </p:cNvSpPr>
              <p:nvPr/>
            </p:nvSpPr>
            <p:spPr bwMode="auto">
              <a:xfrm>
                <a:off x="2389" y="1864"/>
                <a:ext cx="746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 b="1">
                    <a:latin typeface="Arial" charset="0"/>
                  </a:rPr>
                  <a:t>ANAPHASE</a:t>
                </a:r>
              </a:p>
            </p:txBody>
          </p:sp>
          <p:sp>
            <p:nvSpPr>
              <p:cNvPr id="36875" name="Text Box 8"/>
              <p:cNvSpPr txBox="1">
                <a:spLocks noChangeArrowheads="1"/>
              </p:cNvSpPr>
              <p:nvPr/>
            </p:nvSpPr>
            <p:spPr bwMode="auto">
              <a:xfrm>
                <a:off x="3468" y="1864"/>
                <a:ext cx="1866" cy="192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 b="1">
                    <a:latin typeface="Arial" charset="0"/>
                  </a:rPr>
                  <a:t>TELOPHASE AND CYTOKINESIS</a:t>
                </a:r>
              </a:p>
            </p:txBody>
          </p:sp>
          <p:sp>
            <p:nvSpPr>
              <p:cNvPr id="36876" name="AutoShape 9"/>
              <p:cNvSpPr>
                <a:spLocks/>
              </p:cNvSpPr>
              <p:nvPr/>
            </p:nvSpPr>
            <p:spPr bwMode="auto">
              <a:xfrm>
                <a:off x="424" y="2480"/>
                <a:ext cx="56" cy="1312"/>
              </a:xfrm>
              <a:prstGeom prst="leftBrace">
                <a:avLst>
                  <a:gd name="adj1" fmla="val 195238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77" name="Line 10"/>
              <p:cNvSpPr>
                <a:spLocks noChangeShapeType="1"/>
              </p:cNvSpPr>
              <p:nvPr/>
            </p:nvSpPr>
            <p:spPr bwMode="auto">
              <a:xfrm flipH="1">
                <a:off x="336" y="3112"/>
                <a:ext cx="80" cy="7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78" name="Text Box 11"/>
              <p:cNvSpPr txBox="1">
                <a:spLocks noChangeArrowheads="1"/>
              </p:cNvSpPr>
              <p:nvPr/>
            </p:nvSpPr>
            <p:spPr bwMode="auto">
              <a:xfrm>
                <a:off x="160" y="3840"/>
                <a:ext cx="434" cy="1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latin typeface="Arial" charset="0"/>
                  </a:rPr>
                  <a:t>Spindle</a:t>
                </a:r>
              </a:p>
            </p:txBody>
          </p:sp>
          <p:sp>
            <p:nvSpPr>
              <p:cNvPr id="36879" name="Line 12"/>
              <p:cNvSpPr>
                <a:spLocks noChangeShapeType="1"/>
              </p:cNvSpPr>
              <p:nvPr/>
            </p:nvSpPr>
            <p:spPr bwMode="auto">
              <a:xfrm>
                <a:off x="1736" y="2384"/>
                <a:ext cx="0" cy="6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0" name="Rectangle 13"/>
              <p:cNvSpPr>
                <a:spLocks noChangeArrowheads="1"/>
              </p:cNvSpPr>
              <p:nvPr/>
            </p:nvSpPr>
            <p:spPr bwMode="auto">
              <a:xfrm>
                <a:off x="1228" y="2072"/>
                <a:ext cx="668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r" eaLnBrk="0" hangingPunct="0"/>
                <a:r>
                  <a:rPr kumimoji="1" lang="en-US" sz="1400">
                    <a:latin typeface="Arial" charset="0"/>
                  </a:rPr>
                  <a:t>Metaphase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plate</a:t>
                </a:r>
              </a:p>
            </p:txBody>
          </p:sp>
          <p:sp>
            <p:nvSpPr>
              <p:cNvPr id="36881" name="Line 14"/>
              <p:cNvSpPr>
                <a:spLocks noChangeShapeType="1"/>
              </p:cNvSpPr>
              <p:nvPr/>
            </p:nvSpPr>
            <p:spPr bwMode="auto">
              <a:xfrm>
                <a:off x="1200" y="3648"/>
                <a:ext cx="48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2" name="Line 15"/>
              <p:cNvSpPr>
                <a:spLocks noChangeShapeType="1"/>
              </p:cNvSpPr>
              <p:nvPr/>
            </p:nvSpPr>
            <p:spPr bwMode="auto">
              <a:xfrm>
                <a:off x="2256" y="2976"/>
                <a:ext cx="0" cy="7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3" name="Line 16"/>
              <p:cNvSpPr>
                <a:spLocks noChangeShapeType="1"/>
              </p:cNvSpPr>
              <p:nvPr/>
            </p:nvSpPr>
            <p:spPr bwMode="auto">
              <a:xfrm flipH="1">
                <a:off x="2263" y="3312"/>
                <a:ext cx="41" cy="4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4" name="Line 17"/>
              <p:cNvSpPr>
                <a:spLocks noChangeShapeType="1"/>
              </p:cNvSpPr>
              <p:nvPr/>
            </p:nvSpPr>
            <p:spPr bwMode="auto">
              <a:xfrm flipV="1">
                <a:off x="4560" y="2538"/>
                <a:ext cx="400" cy="2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5" name="Rectangle 18"/>
              <p:cNvSpPr>
                <a:spLocks noChangeArrowheads="1"/>
              </p:cNvSpPr>
              <p:nvPr/>
            </p:nvSpPr>
            <p:spPr bwMode="auto">
              <a:xfrm>
                <a:off x="4813" y="2256"/>
                <a:ext cx="607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r" eaLnBrk="0" hangingPunct="0"/>
                <a:r>
                  <a:rPr kumimoji="1" lang="en-US" sz="1400">
                    <a:latin typeface="Arial" charset="0"/>
                  </a:rPr>
                  <a:t>Nucleolus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forming</a:t>
                </a:r>
              </a:p>
            </p:txBody>
          </p:sp>
          <p:sp>
            <p:nvSpPr>
              <p:cNvPr id="36886" name="Line 19"/>
              <p:cNvSpPr>
                <a:spLocks noChangeShapeType="1"/>
              </p:cNvSpPr>
              <p:nvPr/>
            </p:nvSpPr>
            <p:spPr bwMode="auto">
              <a:xfrm>
                <a:off x="3776" y="2488"/>
                <a:ext cx="304" cy="6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7" name="Text Box 20"/>
              <p:cNvSpPr txBox="1">
                <a:spLocks noChangeArrowheads="1"/>
              </p:cNvSpPr>
              <p:nvPr/>
            </p:nvSpPr>
            <p:spPr bwMode="auto">
              <a:xfrm>
                <a:off x="3364" y="2210"/>
                <a:ext cx="588" cy="326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Cleavage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furrow</a:t>
                </a:r>
              </a:p>
            </p:txBody>
          </p:sp>
          <p:sp>
            <p:nvSpPr>
              <p:cNvPr id="36888" name="Line 21"/>
              <p:cNvSpPr>
                <a:spLocks noChangeShapeType="1"/>
              </p:cNvSpPr>
              <p:nvPr/>
            </p:nvSpPr>
            <p:spPr bwMode="auto">
              <a:xfrm flipH="1">
                <a:off x="3785" y="3480"/>
                <a:ext cx="324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89" name="Line 22"/>
              <p:cNvSpPr>
                <a:spLocks noChangeShapeType="1"/>
              </p:cNvSpPr>
              <p:nvPr/>
            </p:nvSpPr>
            <p:spPr bwMode="auto">
              <a:xfrm flipH="1">
                <a:off x="3792" y="3648"/>
                <a:ext cx="432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6890" name="Text Box 23"/>
              <p:cNvSpPr txBox="1">
                <a:spLocks noChangeArrowheads="1"/>
              </p:cNvSpPr>
              <p:nvPr/>
            </p:nvSpPr>
            <p:spPr bwMode="auto">
              <a:xfrm>
                <a:off x="3312" y="3549"/>
                <a:ext cx="569" cy="46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Nuclear 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envelope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forming</a:t>
                </a:r>
              </a:p>
            </p:txBody>
          </p:sp>
        </p:grpSp>
        <p:sp>
          <p:nvSpPr>
            <p:cNvPr id="36870" name="Text Box 24"/>
            <p:cNvSpPr txBox="1">
              <a:spLocks noChangeArrowheads="1"/>
            </p:cNvSpPr>
            <p:nvPr/>
          </p:nvSpPr>
          <p:spPr bwMode="auto">
            <a:xfrm>
              <a:off x="1128" y="3792"/>
              <a:ext cx="929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Centrosome at 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one spindle pole</a:t>
              </a:r>
            </a:p>
          </p:txBody>
        </p:sp>
        <p:sp>
          <p:nvSpPr>
            <p:cNvPr id="36871" name="Text Box 25"/>
            <p:cNvSpPr txBox="1">
              <a:spLocks noChangeArrowheads="1"/>
            </p:cNvSpPr>
            <p:nvPr/>
          </p:nvSpPr>
          <p:spPr bwMode="auto">
            <a:xfrm>
              <a:off x="2020" y="3778"/>
              <a:ext cx="817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Daughter 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chromosomes</a:t>
              </a:r>
            </a:p>
          </p:txBody>
        </p:sp>
      </p:grpSp>
      <p:sp>
        <p:nvSpPr>
          <p:cNvPr id="3686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Mitotic Division of an Animal Cell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5"/>
          <p:cNvSpPr>
            <a:spLocks noChangeArrowheads="1"/>
          </p:cNvSpPr>
          <p:nvPr/>
        </p:nvSpPr>
        <p:spPr bwMode="auto">
          <a:xfrm>
            <a:off x="4648200" y="381000"/>
            <a:ext cx="4267200" cy="647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41300" y="512763"/>
            <a:ext cx="4102100" cy="5410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kumimoji="1" lang="en-US" sz="1900" b="1">
                <a:solidFill>
                  <a:srgbClr val="FFFF00"/>
                </a:solidFill>
                <a:latin typeface="Arial" charset="0"/>
              </a:rPr>
              <a:t>G</a:t>
            </a:r>
            <a:r>
              <a:rPr kumimoji="1" lang="en-US" sz="1900" b="1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kumimoji="1" lang="en-US" sz="1900" b="1">
                <a:solidFill>
                  <a:srgbClr val="FFFF00"/>
                </a:solidFill>
                <a:latin typeface="Arial" charset="0"/>
              </a:rPr>
              <a:t> of Interphase</a:t>
            </a:r>
          </a:p>
          <a:p>
            <a:pPr eaLnBrk="0" hangingPunct="0">
              <a:buFontTx/>
              <a:buChar char="•"/>
            </a:pP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A nuclear envelope bounds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the nucleus.</a:t>
            </a:r>
          </a:p>
          <a:p>
            <a:pPr eaLnBrk="0" hangingPunct="0">
              <a:buFontTx/>
              <a:buChar char="•"/>
            </a:pP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The nucleus contains one or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more nucleoli (singular,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nucleolus).</a:t>
            </a:r>
          </a:p>
          <a:p>
            <a:pPr eaLnBrk="0" hangingPunct="0">
              <a:buFontTx/>
              <a:buChar char="•"/>
            </a:pP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Two centrosomes have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formed by replication of a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single centrosome.</a:t>
            </a:r>
          </a:p>
          <a:p>
            <a:pPr eaLnBrk="0" hangingPunct="0">
              <a:buFontTx/>
              <a:buChar char="•"/>
            </a:pP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In animal cells, each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centrosome features two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centrioles.</a:t>
            </a:r>
          </a:p>
          <a:p>
            <a:pPr eaLnBrk="0" hangingPunct="0">
              <a:buFontTx/>
              <a:buChar char="•"/>
            </a:pP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Chromosomes, duplicated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during S phase, cannot be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seen individually because </a:t>
            </a:r>
            <a:br>
              <a:rPr kumimoji="1" lang="en-US" sz="1500">
                <a:solidFill>
                  <a:schemeClr val="bg1"/>
                </a:solidFill>
                <a:latin typeface="Arial" charset="0"/>
              </a:rPr>
            </a:br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   they have not yet condensed.</a:t>
            </a:r>
          </a:p>
          <a:p>
            <a:pPr eaLnBrk="0" hangingPunct="0"/>
            <a:endParaRPr kumimoji="1" lang="en-US" sz="15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US" sz="1500">
                <a:solidFill>
                  <a:schemeClr val="bg1"/>
                </a:solidFill>
                <a:latin typeface="Arial" charset="0"/>
              </a:rPr>
              <a:t>The light micrographs show dividing lung cells from a newt, which has 22 chromosomes in its somatic cells (chromosomes appear blue, microtubules green, intermediate filaments red). For simplicity, the drawings show only four chromosomes.</a:t>
            </a:r>
          </a:p>
        </p:txBody>
      </p:sp>
      <p:grpSp>
        <p:nvGrpSpPr>
          <p:cNvPr id="37892" name="Group 44"/>
          <p:cNvGrpSpPr>
            <a:grpSpLocks/>
          </p:cNvGrpSpPr>
          <p:nvPr/>
        </p:nvGrpSpPr>
        <p:grpSpPr bwMode="auto">
          <a:xfrm>
            <a:off x="4800600" y="609600"/>
            <a:ext cx="3048000" cy="5694363"/>
            <a:chOff x="624" y="528"/>
            <a:chExt cx="1920" cy="3587"/>
          </a:xfrm>
        </p:grpSpPr>
        <p:pic>
          <p:nvPicPr>
            <p:cNvPr id="37893" name="Picture 7"/>
            <p:cNvPicPr>
              <a:picLocks noChangeAspect="1" noChangeArrowheads="1"/>
            </p:cNvPicPr>
            <p:nvPr/>
          </p:nvPicPr>
          <p:blipFill>
            <a:blip r:embed="rId2"/>
            <a:srcRect r="67500"/>
            <a:stretch>
              <a:fillRect/>
            </a:stretch>
          </p:blipFill>
          <p:spPr bwMode="auto">
            <a:xfrm>
              <a:off x="984" y="528"/>
              <a:ext cx="1560" cy="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1064" y="1864"/>
              <a:ext cx="1184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200" b="1">
                  <a:latin typeface="Arial" charset="0"/>
                </a:rPr>
                <a:t>G</a:t>
              </a:r>
              <a:r>
                <a:rPr kumimoji="1" lang="en-US" sz="1200" b="1" baseline="-25000">
                  <a:latin typeface="Arial" charset="0"/>
                </a:rPr>
                <a:t>2 </a:t>
              </a:r>
              <a:r>
                <a:rPr kumimoji="1" lang="en-US" sz="1200" b="1">
                  <a:latin typeface="Arial" charset="0"/>
                </a:rPr>
                <a:t>OF INTERPHASE</a:t>
              </a:r>
            </a:p>
          </p:txBody>
        </p:sp>
        <p:sp>
          <p:nvSpPr>
            <p:cNvPr id="37895" name="Line 11"/>
            <p:cNvSpPr>
              <a:spLocks noChangeShapeType="1"/>
            </p:cNvSpPr>
            <p:nvPr/>
          </p:nvSpPr>
          <p:spPr bwMode="auto">
            <a:xfrm>
              <a:off x="1343" y="2316"/>
              <a:ext cx="24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896" name="Line 12"/>
            <p:cNvSpPr>
              <a:spLocks noChangeShapeType="1"/>
            </p:cNvSpPr>
            <p:nvPr/>
          </p:nvSpPr>
          <p:spPr bwMode="auto">
            <a:xfrm>
              <a:off x="1371" y="2344"/>
              <a:ext cx="351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897" name="Text Box 13"/>
            <p:cNvSpPr txBox="1">
              <a:spLocks noChangeArrowheads="1"/>
            </p:cNvSpPr>
            <p:nvPr/>
          </p:nvSpPr>
          <p:spPr bwMode="auto">
            <a:xfrm>
              <a:off x="624" y="2016"/>
              <a:ext cx="1115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Centrosomes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(with centriole pairs)</a:t>
              </a:r>
            </a:p>
          </p:txBody>
        </p:sp>
        <p:sp>
          <p:nvSpPr>
            <p:cNvPr id="37898" name="Line 14"/>
            <p:cNvSpPr>
              <a:spLocks noChangeShapeType="1"/>
            </p:cNvSpPr>
            <p:nvPr/>
          </p:nvSpPr>
          <p:spPr bwMode="auto">
            <a:xfrm flipH="1">
              <a:off x="1933" y="2440"/>
              <a:ext cx="225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899" name="Text Box 15"/>
            <p:cNvSpPr txBox="1">
              <a:spLocks noChangeArrowheads="1"/>
            </p:cNvSpPr>
            <p:nvPr/>
          </p:nvSpPr>
          <p:spPr bwMode="auto">
            <a:xfrm>
              <a:off x="1792" y="2137"/>
              <a:ext cx="699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Chromatin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(duplicated)</a:t>
              </a:r>
            </a:p>
          </p:txBody>
        </p:sp>
        <p:sp>
          <p:nvSpPr>
            <p:cNvPr id="37900" name="Text Box 30"/>
            <p:cNvSpPr txBox="1">
              <a:spLocks noChangeArrowheads="1"/>
            </p:cNvSpPr>
            <p:nvPr/>
          </p:nvSpPr>
          <p:spPr bwMode="auto">
            <a:xfrm>
              <a:off x="704" y="3792"/>
              <a:ext cx="607" cy="19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Nucleolus</a:t>
              </a:r>
            </a:p>
          </p:txBody>
        </p:sp>
        <p:sp>
          <p:nvSpPr>
            <p:cNvPr id="37901" name="Text Box 31"/>
            <p:cNvSpPr txBox="1">
              <a:spLocks noChangeArrowheads="1"/>
            </p:cNvSpPr>
            <p:nvPr/>
          </p:nvSpPr>
          <p:spPr bwMode="auto">
            <a:xfrm>
              <a:off x="1328" y="3789"/>
              <a:ext cx="569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Nuclear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envelope</a:t>
              </a:r>
            </a:p>
          </p:txBody>
        </p:sp>
        <p:sp>
          <p:nvSpPr>
            <p:cNvPr id="37902" name="Line 32"/>
            <p:cNvSpPr>
              <a:spLocks noChangeShapeType="1"/>
            </p:cNvSpPr>
            <p:nvPr/>
          </p:nvSpPr>
          <p:spPr bwMode="auto">
            <a:xfrm flipH="1">
              <a:off x="966" y="3352"/>
              <a:ext cx="501" cy="4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03" name="Line 33"/>
            <p:cNvSpPr>
              <a:spLocks noChangeShapeType="1"/>
            </p:cNvSpPr>
            <p:nvPr/>
          </p:nvSpPr>
          <p:spPr bwMode="auto">
            <a:xfrm flipH="1">
              <a:off x="1622" y="3592"/>
              <a:ext cx="42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04" name="Text Box 34"/>
            <p:cNvSpPr txBox="1">
              <a:spLocks noChangeArrowheads="1"/>
            </p:cNvSpPr>
            <p:nvPr/>
          </p:nvSpPr>
          <p:spPr bwMode="auto">
            <a:xfrm>
              <a:off x="1841" y="3789"/>
              <a:ext cx="649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Plasma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membrane</a:t>
              </a:r>
            </a:p>
          </p:txBody>
        </p:sp>
        <p:sp>
          <p:nvSpPr>
            <p:cNvPr id="37905" name="Line 35"/>
            <p:cNvSpPr>
              <a:spLocks noChangeShapeType="1"/>
            </p:cNvSpPr>
            <p:nvPr/>
          </p:nvSpPr>
          <p:spPr bwMode="auto">
            <a:xfrm>
              <a:off x="2000" y="3688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06" name="Line 41"/>
            <p:cNvSpPr>
              <a:spLocks noChangeShapeType="1"/>
            </p:cNvSpPr>
            <p:nvPr/>
          </p:nvSpPr>
          <p:spPr bwMode="auto">
            <a:xfrm flipH="1">
              <a:off x="967" y="3160"/>
              <a:ext cx="553" cy="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4"/>
          <p:cNvSpPr>
            <a:spLocks noChangeArrowheads="1"/>
          </p:cNvSpPr>
          <p:nvPr/>
        </p:nvSpPr>
        <p:spPr bwMode="auto">
          <a:xfrm>
            <a:off x="5334000" y="304800"/>
            <a:ext cx="3505200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4572000" cy="5588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kumimoji="1" lang="en-US" sz="2100" b="1">
                <a:solidFill>
                  <a:srgbClr val="FFFF00"/>
                </a:solidFill>
                <a:latin typeface="Arial" charset="0"/>
              </a:rPr>
              <a:t>Prophase</a:t>
            </a:r>
          </a:p>
          <a:p>
            <a:pPr eaLnBrk="0" hangingPunct="0">
              <a:buFontTx/>
              <a:buChar char="•"/>
            </a:pP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The chromatin fibers become  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more tightly coiled, condensing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into discrete chromosomes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observable with a light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microscope.</a:t>
            </a:r>
          </a:p>
          <a:p>
            <a:pPr eaLnBrk="0" hangingPunct="0">
              <a:buFontTx/>
              <a:buChar char="•"/>
            </a:pP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The nucleoli disappear.</a:t>
            </a:r>
          </a:p>
          <a:p>
            <a:pPr eaLnBrk="0" hangingPunct="0">
              <a:buFontTx/>
              <a:buChar char="•"/>
            </a:pP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Each duplicated chromosome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appears as two identical sister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chromatids joined together.</a:t>
            </a:r>
          </a:p>
          <a:p>
            <a:pPr eaLnBrk="0" hangingPunct="0">
              <a:buFontTx/>
              <a:buChar char="•"/>
            </a:pP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The mitotic spindle begins to form.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It is composed of the centrosomes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and the microtubules that extend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from them. The radial arrays of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shorter microtubules that extend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from the centrosomes are called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 asters (“stars”).</a:t>
            </a:r>
          </a:p>
          <a:p>
            <a:pPr eaLnBrk="0" hangingPunct="0">
              <a:buFontTx/>
              <a:buChar char="•"/>
            </a:pP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The centrosomes move away from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each other, apparently propelled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by the lengthening microtubules </a:t>
            </a:r>
            <a:br>
              <a:rPr kumimoji="1" lang="en-US" sz="1700">
                <a:solidFill>
                  <a:schemeClr val="bg1"/>
                </a:solidFill>
                <a:latin typeface="Arial" charset="0"/>
              </a:rPr>
            </a:br>
            <a:r>
              <a:rPr kumimoji="1" lang="en-US" sz="1700">
                <a:solidFill>
                  <a:schemeClr val="bg1"/>
                </a:solidFill>
                <a:latin typeface="Arial" charset="0"/>
              </a:rPr>
              <a:t>   between them.</a:t>
            </a:r>
          </a:p>
        </p:txBody>
      </p:sp>
      <p:grpSp>
        <p:nvGrpSpPr>
          <p:cNvPr id="38916" name="Group 46"/>
          <p:cNvGrpSpPr>
            <a:grpSpLocks/>
          </p:cNvGrpSpPr>
          <p:nvPr/>
        </p:nvGrpSpPr>
        <p:grpSpPr bwMode="auto">
          <a:xfrm>
            <a:off x="5943600" y="685800"/>
            <a:ext cx="2667000" cy="5681663"/>
            <a:chOff x="2064" y="488"/>
            <a:chExt cx="1680" cy="3579"/>
          </a:xfrm>
        </p:grpSpPr>
        <p:pic>
          <p:nvPicPr>
            <p:cNvPr id="38917" name="Picture 7"/>
            <p:cNvPicPr>
              <a:picLocks noChangeAspect="1" noChangeArrowheads="1"/>
            </p:cNvPicPr>
            <p:nvPr/>
          </p:nvPicPr>
          <p:blipFill>
            <a:blip r:embed="rId2"/>
            <a:srcRect l="31166" r="33833"/>
            <a:stretch>
              <a:fillRect/>
            </a:stretch>
          </p:blipFill>
          <p:spPr bwMode="auto">
            <a:xfrm>
              <a:off x="2064" y="488"/>
              <a:ext cx="1680" cy="3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8918" name="Text Box 9"/>
            <p:cNvSpPr txBox="1">
              <a:spLocks noChangeArrowheads="1"/>
            </p:cNvSpPr>
            <p:nvPr/>
          </p:nvSpPr>
          <p:spPr bwMode="auto">
            <a:xfrm>
              <a:off x="2542" y="1824"/>
              <a:ext cx="654" cy="173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200" b="1">
                  <a:latin typeface="Arial" charset="0"/>
                </a:rPr>
                <a:t>PROPHASE</a:t>
              </a:r>
            </a:p>
          </p:txBody>
        </p:sp>
        <p:sp>
          <p:nvSpPr>
            <p:cNvPr id="38919" name="Line 16"/>
            <p:cNvSpPr>
              <a:spLocks noChangeShapeType="1"/>
            </p:cNvSpPr>
            <p:nvPr/>
          </p:nvSpPr>
          <p:spPr bwMode="auto">
            <a:xfrm>
              <a:off x="2485" y="2368"/>
              <a:ext cx="155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20" name="Text Box 17"/>
            <p:cNvSpPr txBox="1">
              <a:spLocks noChangeArrowheads="1"/>
            </p:cNvSpPr>
            <p:nvPr/>
          </p:nvSpPr>
          <p:spPr bwMode="auto">
            <a:xfrm>
              <a:off x="2096" y="2056"/>
              <a:ext cx="725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Early mitotic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spindle</a:t>
              </a:r>
            </a:p>
          </p:txBody>
        </p:sp>
        <p:sp>
          <p:nvSpPr>
            <p:cNvPr id="38921" name="AutoShape 18"/>
            <p:cNvSpPr>
              <a:spLocks/>
            </p:cNvSpPr>
            <p:nvPr/>
          </p:nvSpPr>
          <p:spPr bwMode="auto">
            <a:xfrm rot="-5400000">
              <a:off x="2928" y="2400"/>
              <a:ext cx="48" cy="144"/>
            </a:xfrm>
            <a:prstGeom prst="rightBrace">
              <a:avLst>
                <a:gd name="adj1" fmla="val 25000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22" name="Line 19"/>
            <p:cNvSpPr>
              <a:spLocks noChangeShapeType="1"/>
            </p:cNvSpPr>
            <p:nvPr/>
          </p:nvSpPr>
          <p:spPr bwMode="auto">
            <a:xfrm>
              <a:off x="2860" y="2168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23" name="Text Box 20"/>
            <p:cNvSpPr txBox="1">
              <a:spLocks noChangeArrowheads="1"/>
            </p:cNvSpPr>
            <p:nvPr/>
          </p:nvSpPr>
          <p:spPr bwMode="auto">
            <a:xfrm>
              <a:off x="2724" y="1995"/>
              <a:ext cx="377" cy="19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Aster</a:t>
              </a:r>
            </a:p>
          </p:txBody>
        </p:sp>
        <p:sp>
          <p:nvSpPr>
            <p:cNvPr id="38924" name="Text Box 21"/>
            <p:cNvSpPr txBox="1">
              <a:spLocks noChangeArrowheads="1"/>
            </p:cNvSpPr>
            <p:nvPr/>
          </p:nvSpPr>
          <p:spPr bwMode="auto">
            <a:xfrm>
              <a:off x="3024" y="2160"/>
              <a:ext cx="705" cy="192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Centromere</a:t>
              </a:r>
            </a:p>
          </p:txBody>
        </p:sp>
        <p:sp>
          <p:nvSpPr>
            <p:cNvPr id="38925" name="Line 22"/>
            <p:cNvSpPr>
              <a:spLocks noChangeShapeType="1"/>
            </p:cNvSpPr>
            <p:nvPr/>
          </p:nvSpPr>
          <p:spPr bwMode="auto">
            <a:xfrm flipH="1">
              <a:off x="3112" y="2339"/>
              <a:ext cx="236" cy="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26" name="Line 36"/>
            <p:cNvSpPr>
              <a:spLocks noChangeShapeType="1"/>
            </p:cNvSpPr>
            <p:nvPr/>
          </p:nvSpPr>
          <p:spPr bwMode="auto">
            <a:xfrm flipH="1">
              <a:off x="2575" y="3249"/>
              <a:ext cx="128" cy="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27" name="Line 37"/>
            <p:cNvSpPr>
              <a:spLocks noChangeShapeType="1"/>
            </p:cNvSpPr>
            <p:nvPr/>
          </p:nvSpPr>
          <p:spPr bwMode="auto">
            <a:xfrm flipH="1">
              <a:off x="2585" y="3299"/>
              <a:ext cx="188" cy="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8928" name="Text Box 38"/>
            <p:cNvSpPr txBox="1">
              <a:spLocks noChangeArrowheads="1"/>
            </p:cNvSpPr>
            <p:nvPr/>
          </p:nvSpPr>
          <p:spPr bwMode="auto">
            <a:xfrm>
              <a:off x="2174" y="3741"/>
              <a:ext cx="1345" cy="326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Chromosome, consisting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of two sister chromatids</a:t>
              </a:r>
              <a:endParaRPr kumimoji="1"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41300" y="790575"/>
            <a:ext cx="3949700" cy="549116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kumimoji="1" lang="en-US" b="1">
                <a:solidFill>
                  <a:srgbClr val="FFFF00"/>
                </a:solidFill>
                <a:latin typeface="Arial" charset="0"/>
              </a:rPr>
              <a:t>Metaphase</a:t>
            </a:r>
            <a:endParaRPr kumimoji="1" lang="en-US">
              <a:solidFill>
                <a:srgbClr val="FFFF00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Metaphase is the longest stage of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mitosis, lasting about 20 minutes.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The centrosomes are now at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opposite ends of the cell. 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The chromosomes convene on the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metaphase plate, an imaginary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plane that is equidistant between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the spindle’s two poles. The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chromosomes’ centromeres lie on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the metaphase plate. 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For each chromosome, the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kinetochores of the sister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chromatids are attached to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kinetochore microtubules coming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from opposite poles. 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The entire apparatus of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microtubules </a:t>
            </a:r>
            <a:r>
              <a:rPr kumimoji="1" lang="en-US">
                <a:solidFill>
                  <a:schemeClr val="bg1"/>
                </a:solidFill>
                <a:latin typeface="Arial" charset="0"/>
              </a:rPr>
              <a:t>is</a:t>
            </a: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called the spindle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because of its shape.</a:t>
            </a:r>
          </a:p>
        </p:txBody>
      </p:sp>
      <p:grpSp>
        <p:nvGrpSpPr>
          <p:cNvPr id="39939" name="Group 30"/>
          <p:cNvGrpSpPr>
            <a:grpSpLocks/>
          </p:cNvGrpSpPr>
          <p:nvPr/>
        </p:nvGrpSpPr>
        <p:grpSpPr bwMode="auto">
          <a:xfrm>
            <a:off x="4572000" y="304800"/>
            <a:ext cx="3886200" cy="6553200"/>
            <a:chOff x="528" y="192"/>
            <a:chExt cx="2448" cy="4128"/>
          </a:xfrm>
        </p:grpSpPr>
        <p:sp>
          <p:nvSpPr>
            <p:cNvPr id="39940" name="Rectangle 29"/>
            <p:cNvSpPr>
              <a:spLocks noChangeArrowheads="1"/>
            </p:cNvSpPr>
            <p:nvPr/>
          </p:nvSpPr>
          <p:spPr bwMode="auto">
            <a:xfrm>
              <a:off x="528" y="192"/>
              <a:ext cx="2448" cy="4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41" name="Picture 8"/>
            <p:cNvPicPr>
              <a:picLocks noChangeAspect="1" noChangeArrowheads="1"/>
            </p:cNvPicPr>
            <p:nvPr/>
          </p:nvPicPr>
          <p:blipFill>
            <a:blip r:embed="rId2"/>
            <a:srcRect r="65152"/>
            <a:stretch>
              <a:fillRect/>
            </a:stretch>
          </p:blipFill>
          <p:spPr bwMode="auto">
            <a:xfrm>
              <a:off x="888" y="384"/>
              <a:ext cx="1656" cy="3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1178" y="1726"/>
              <a:ext cx="820" cy="192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 b="1">
                  <a:latin typeface="Arial" charset="0"/>
                </a:rPr>
                <a:t>METAPHASE</a:t>
              </a:r>
            </a:p>
          </p:txBody>
        </p:sp>
        <p:sp>
          <p:nvSpPr>
            <p:cNvPr id="39943" name="AutoShape 12"/>
            <p:cNvSpPr>
              <a:spLocks/>
            </p:cNvSpPr>
            <p:nvPr/>
          </p:nvSpPr>
          <p:spPr bwMode="auto">
            <a:xfrm>
              <a:off x="936" y="2342"/>
              <a:ext cx="56" cy="1312"/>
            </a:xfrm>
            <a:prstGeom prst="leftBrace">
              <a:avLst>
                <a:gd name="adj1" fmla="val 195238"/>
                <a:gd name="adj2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44" name="Line 13"/>
            <p:cNvSpPr>
              <a:spLocks noChangeShapeType="1"/>
            </p:cNvSpPr>
            <p:nvPr/>
          </p:nvSpPr>
          <p:spPr bwMode="auto">
            <a:xfrm flipH="1">
              <a:off x="848" y="2974"/>
              <a:ext cx="80" cy="7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45" name="Text Box 14"/>
            <p:cNvSpPr txBox="1">
              <a:spLocks noChangeArrowheads="1"/>
            </p:cNvSpPr>
            <p:nvPr/>
          </p:nvSpPr>
          <p:spPr bwMode="auto">
            <a:xfrm>
              <a:off x="672" y="3702"/>
              <a:ext cx="434" cy="173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200">
                  <a:latin typeface="Arial" charset="0"/>
                </a:rPr>
                <a:t>Spindle</a:t>
              </a:r>
            </a:p>
          </p:txBody>
        </p:sp>
        <p:sp>
          <p:nvSpPr>
            <p:cNvPr id="39946" name="Line 15"/>
            <p:cNvSpPr>
              <a:spLocks noChangeShapeType="1"/>
            </p:cNvSpPr>
            <p:nvPr/>
          </p:nvSpPr>
          <p:spPr bwMode="auto">
            <a:xfrm>
              <a:off x="2248" y="2246"/>
              <a:ext cx="0" cy="6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47" name="Rectangle 16"/>
            <p:cNvSpPr>
              <a:spLocks noChangeArrowheads="1"/>
            </p:cNvSpPr>
            <p:nvPr/>
          </p:nvSpPr>
          <p:spPr bwMode="auto">
            <a:xfrm>
              <a:off x="1740" y="1934"/>
              <a:ext cx="668" cy="326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r" eaLnBrk="0" hangingPunct="0"/>
              <a:r>
                <a:rPr kumimoji="1" lang="en-US" sz="1400">
                  <a:latin typeface="Arial" charset="0"/>
                </a:rPr>
                <a:t>Metaphase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plate</a:t>
              </a:r>
            </a:p>
          </p:txBody>
        </p:sp>
        <p:sp>
          <p:nvSpPr>
            <p:cNvPr id="39948" name="Line 17"/>
            <p:cNvSpPr>
              <a:spLocks noChangeShapeType="1"/>
            </p:cNvSpPr>
            <p:nvPr/>
          </p:nvSpPr>
          <p:spPr bwMode="auto">
            <a:xfrm>
              <a:off x="1712" y="3510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9949" name="Text Box 27"/>
            <p:cNvSpPr txBox="1">
              <a:spLocks noChangeArrowheads="1"/>
            </p:cNvSpPr>
            <p:nvPr/>
          </p:nvSpPr>
          <p:spPr bwMode="auto">
            <a:xfrm>
              <a:off x="1640" y="3654"/>
              <a:ext cx="929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Centrosome at 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one spindle pole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3500" indent="6350" eaLnBrk="1" hangingPunct="1"/>
            <a:r>
              <a:rPr lang="en-US" smtClean="0"/>
              <a:t>The Mitotic Spindle</a:t>
            </a:r>
            <a:endParaRPr lang="en-US" i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42925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800" smtClean="0"/>
              <a:t>The spindle includes the centrosomes, the spindle microtubules, and the asters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The apparatus of microtubules controls chromosome movement during mitosis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The centrosome replicates, forming two centrosomes that migrate to opposite ends of the cell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Assembly of spindle microtubules begins in the centrosome, the microtubule organizing center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An aster (a radial array of short microtubules) extends from each centrosome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213995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smtClean="0"/>
              <a:t>Some spindle microtubules attach to the kinetochores of chromosomes and move the chromosomes to the metaphase plate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400" smtClean="0"/>
              <a:t>In anaphase, sister chromatids separate and move along the kinetochore microtubules toward opposite ends of the cell</a:t>
            </a:r>
          </a:p>
          <a:p>
            <a:pPr marL="350838" indent="-350838" eaLnBrk="1" hangingPunct="1">
              <a:lnSpc>
                <a:spcPct val="90000"/>
              </a:lnSpc>
              <a:buFont typeface="Times" charset="0"/>
              <a:buChar char="•"/>
            </a:pPr>
            <a:endParaRPr lang="en-US" sz="1800" smtClean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685800" y="3352800"/>
            <a:ext cx="8002588" cy="3286125"/>
            <a:chOff x="191" y="762"/>
            <a:chExt cx="5377" cy="2796"/>
          </a:xfrm>
        </p:grpSpPr>
        <p:pic>
          <p:nvPicPr>
            <p:cNvPr id="4198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" y="762"/>
              <a:ext cx="5377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487" y="1156"/>
              <a:ext cx="7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300" b="1">
                  <a:latin typeface="Arial" charset="0"/>
                </a:rPr>
                <a:t>Microtubules</a:t>
              </a:r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>
              <a:off x="810" y="1274"/>
              <a:ext cx="334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>
              <a:off x="806" y="1272"/>
              <a:ext cx="422" cy="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1421" y="1154"/>
              <a:ext cx="7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>
                <a:lnSpc>
                  <a:spcPct val="90000"/>
                </a:lnSpc>
              </a:pPr>
              <a:r>
                <a:rPr lang="en-US" sz="1300" b="1">
                  <a:latin typeface="Arial" charset="0"/>
                </a:rPr>
                <a:t>Chromosomes</a:t>
              </a:r>
            </a:p>
          </p:txBody>
        </p:sp>
        <p:sp>
          <p:nvSpPr>
            <p:cNvPr id="41994" name="Line 9"/>
            <p:cNvSpPr>
              <a:spLocks noChangeShapeType="1"/>
            </p:cNvSpPr>
            <p:nvPr/>
          </p:nvSpPr>
          <p:spPr bwMode="auto">
            <a:xfrm flipH="1" flipV="1">
              <a:off x="1826" y="1272"/>
              <a:ext cx="48" cy="9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>
              <a:off x="1826" y="1270"/>
              <a:ext cx="344" cy="1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Text Box 11"/>
            <p:cNvSpPr txBox="1">
              <a:spLocks noChangeArrowheads="1"/>
            </p:cNvSpPr>
            <p:nvPr/>
          </p:nvSpPr>
          <p:spPr bwMode="auto">
            <a:xfrm>
              <a:off x="2939" y="952"/>
              <a:ext cx="59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Sister</a:t>
              </a:r>
            </a:p>
            <a:p>
              <a:pPr eaLnBrk="0" hangingPunct="0"/>
              <a:r>
                <a:rPr lang="en-US" sz="1300" b="1">
                  <a:latin typeface="Arial" charset="0"/>
                </a:rPr>
                <a:t>chromatids</a:t>
              </a:r>
            </a:p>
          </p:txBody>
        </p:sp>
        <p:sp>
          <p:nvSpPr>
            <p:cNvPr id="41997" name="Text Box 12"/>
            <p:cNvSpPr txBox="1">
              <a:spLocks noChangeArrowheads="1"/>
            </p:cNvSpPr>
            <p:nvPr/>
          </p:nvSpPr>
          <p:spPr bwMode="auto">
            <a:xfrm>
              <a:off x="3939" y="792"/>
              <a:ext cx="2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Aster</a:t>
              </a:r>
            </a:p>
          </p:txBody>
        </p:sp>
        <p:sp>
          <p:nvSpPr>
            <p:cNvPr id="41998" name="Line 13"/>
            <p:cNvSpPr>
              <a:spLocks noChangeShapeType="1"/>
            </p:cNvSpPr>
            <p:nvPr/>
          </p:nvSpPr>
          <p:spPr bwMode="auto">
            <a:xfrm flipH="1" flipV="1">
              <a:off x="3238" y="1220"/>
              <a:ext cx="78" cy="8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>
              <a:off x="3238" y="1218"/>
              <a:ext cx="116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4114" y="972"/>
              <a:ext cx="384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6"/>
            <p:cNvSpPr>
              <a:spLocks/>
            </p:cNvSpPr>
            <p:nvPr/>
          </p:nvSpPr>
          <p:spPr bwMode="auto">
            <a:xfrm rot="-5410744">
              <a:off x="4033" y="741"/>
              <a:ext cx="71" cy="439"/>
            </a:xfrm>
            <a:prstGeom prst="rightBrace">
              <a:avLst>
                <a:gd name="adj1" fmla="val 5152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Text Box 17"/>
            <p:cNvSpPr txBox="1">
              <a:spLocks noChangeArrowheads="1"/>
            </p:cNvSpPr>
            <p:nvPr/>
          </p:nvSpPr>
          <p:spPr bwMode="auto">
            <a:xfrm>
              <a:off x="4531" y="894"/>
              <a:ext cx="6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Centrosome</a:t>
              </a:r>
            </a:p>
          </p:txBody>
        </p:sp>
        <p:sp>
          <p:nvSpPr>
            <p:cNvPr id="42003" name="Text Box 18"/>
            <p:cNvSpPr txBox="1">
              <a:spLocks noChangeArrowheads="1"/>
            </p:cNvSpPr>
            <p:nvPr/>
          </p:nvSpPr>
          <p:spPr bwMode="auto">
            <a:xfrm>
              <a:off x="4867" y="1134"/>
              <a:ext cx="54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Metaphase</a:t>
              </a:r>
            </a:p>
            <a:p>
              <a:pPr eaLnBrk="0" hangingPunct="0"/>
              <a:r>
                <a:rPr lang="en-US" sz="1300" b="1">
                  <a:latin typeface="Arial" charset="0"/>
                </a:rPr>
                <a:t>plate</a:t>
              </a:r>
            </a:p>
          </p:txBody>
        </p:sp>
        <p:sp>
          <p:nvSpPr>
            <p:cNvPr id="42004" name="Text Box 19"/>
            <p:cNvSpPr txBox="1">
              <a:spLocks noChangeArrowheads="1"/>
            </p:cNvSpPr>
            <p:nvPr/>
          </p:nvSpPr>
          <p:spPr bwMode="auto">
            <a:xfrm>
              <a:off x="5129" y="1560"/>
              <a:ext cx="372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Kineto-</a:t>
              </a:r>
            </a:p>
            <a:p>
              <a:pPr eaLnBrk="0" hangingPunct="0"/>
              <a:r>
                <a:rPr lang="en-US" sz="1300" b="1">
                  <a:latin typeface="Arial" charset="0"/>
                </a:rPr>
                <a:t>chores</a:t>
              </a:r>
            </a:p>
          </p:txBody>
        </p:sp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 flipV="1">
              <a:off x="4496" y="1210"/>
              <a:ext cx="330" cy="6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4702" y="1644"/>
              <a:ext cx="400" cy="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 flipH="1">
              <a:off x="4710" y="1642"/>
              <a:ext cx="396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 flipV="1">
              <a:off x="5066" y="1824"/>
              <a:ext cx="118" cy="6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 flipH="1">
              <a:off x="5112" y="1822"/>
              <a:ext cx="72" cy="1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Text Box 25"/>
            <p:cNvSpPr txBox="1">
              <a:spLocks noChangeArrowheads="1"/>
            </p:cNvSpPr>
            <p:nvPr/>
          </p:nvSpPr>
          <p:spPr bwMode="auto">
            <a:xfrm>
              <a:off x="3925" y="2984"/>
              <a:ext cx="66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Kinetochore</a:t>
              </a:r>
            </a:p>
            <a:p>
              <a:pPr eaLnBrk="0" hangingPunct="0"/>
              <a:r>
                <a:rPr lang="en-US" sz="1300" b="1">
                  <a:latin typeface="Arial" charset="0"/>
                </a:rPr>
                <a:t>microtubules</a:t>
              </a:r>
            </a:p>
          </p:txBody>
        </p:sp>
        <p:sp>
          <p:nvSpPr>
            <p:cNvPr id="42011" name="Text Box 26"/>
            <p:cNvSpPr txBox="1">
              <a:spLocks noChangeArrowheads="1"/>
            </p:cNvSpPr>
            <p:nvPr/>
          </p:nvSpPr>
          <p:spPr bwMode="auto">
            <a:xfrm>
              <a:off x="5031" y="3300"/>
              <a:ext cx="3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0.5 µm</a:t>
              </a:r>
            </a:p>
          </p:txBody>
        </p:sp>
        <p:sp>
          <p:nvSpPr>
            <p:cNvPr id="42012" name="Line 27"/>
            <p:cNvSpPr>
              <a:spLocks noChangeShapeType="1"/>
            </p:cNvSpPr>
            <p:nvPr/>
          </p:nvSpPr>
          <p:spPr bwMode="auto">
            <a:xfrm>
              <a:off x="4314" y="2640"/>
              <a:ext cx="38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28"/>
            <p:cNvSpPr>
              <a:spLocks noChangeShapeType="1"/>
            </p:cNvSpPr>
            <p:nvPr/>
          </p:nvSpPr>
          <p:spPr bwMode="auto">
            <a:xfrm flipV="1">
              <a:off x="4352" y="2408"/>
              <a:ext cx="610" cy="5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29"/>
            <p:cNvSpPr>
              <a:spLocks noChangeShapeType="1"/>
            </p:cNvSpPr>
            <p:nvPr/>
          </p:nvSpPr>
          <p:spPr bwMode="auto">
            <a:xfrm flipV="1">
              <a:off x="4352" y="2558"/>
              <a:ext cx="64" cy="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>
              <a:off x="4570" y="3118"/>
              <a:ext cx="528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>
              <a:off x="5056" y="3284"/>
              <a:ext cx="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Line 32"/>
            <p:cNvSpPr>
              <a:spLocks noChangeShapeType="1"/>
            </p:cNvSpPr>
            <p:nvPr/>
          </p:nvSpPr>
          <p:spPr bwMode="auto">
            <a:xfrm>
              <a:off x="5054" y="326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Line 33"/>
            <p:cNvSpPr>
              <a:spLocks noChangeShapeType="1"/>
            </p:cNvSpPr>
            <p:nvPr/>
          </p:nvSpPr>
          <p:spPr bwMode="auto">
            <a:xfrm>
              <a:off x="5348" y="326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Text Box 34"/>
            <p:cNvSpPr txBox="1">
              <a:spLocks noChangeArrowheads="1"/>
            </p:cNvSpPr>
            <p:nvPr/>
          </p:nvSpPr>
          <p:spPr bwMode="auto">
            <a:xfrm>
              <a:off x="2947" y="2854"/>
              <a:ext cx="814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Overlapping</a:t>
              </a:r>
            </a:p>
            <a:p>
              <a:pPr eaLnBrk="0" hangingPunct="0"/>
              <a:r>
                <a:rPr lang="en-US" sz="1300" b="1">
                  <a:latin typeface="Arial" charset="0"/>
                </a:rPr>
                <a:t>nonkinetochore</a:t>
              </a:r>
            </a:p>
            <a:p>
              <a:pPr eaLnBrk="0" hangingPunct="0"/>
              <a:r>
                <a:rPr lang="en-US" sz="1300" b="1">
                  <a:latin typeface="Arial" charset="0"/>
                </a:rPr>
                <a:t>microtubules</a:t>
              </a:r>
            </a:p>
          </p:txBody>
        </p:sp>
        <p:sp>
          <p:nvSpPr>
            <p:cNvPr id="42020" name="Line 35"/>
            <p:cNvSpPr>
              <a:spLocks noChangeShapeType="1"/>
            </p:cNvSpPr>
            <p:nvPr/>
          </p:nvSpPr>
          <p:spPr bwMode="auto">
            <a:xfrm flipH="1">
              <a:off x="3326" y="1894"/>
              <a:ext cx="348" cy="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36"/>
            <p:cNvSpPr>
              <a:spLocks noChangeShapeType="1"/>
            </p:cNvSpPr>
            <p:nvPr/>
          </p:nvSpPr>
          <p:spPr bwMode="auto">
            <a:xfrm flipV="1">
              <a:off x="3326" y="2028"/>
              <a:ext cx="364" cy="8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Text Box 37"/>
            <p:cNvSpPr txBox="1">
              <a:spLocks noChangeArrowheads="1"/>
            </p:cNvSpPr>
            <p:nvPr/>
          </p:nvSpPr>
          <p:spPr bwMode="auto">
            <a:xfrm>
              <a:off x="2343" y="3299"/>
              <a:ext cx="3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1 µm</a:t>
              </a:r>
            </a:p>
          </p:txBody>
        </p:sp>
        <p:sp>
          <p:nvSpPr>
            <p:cNvPr id="42023" name="Text Box 38"/>
            <p:cNvSpPr txBox="1">
              <a:spLocks noChangeArrowheads="1"/>
            </p:cNvSpPr>
            <p:nvPr/>
          </p:nvSpPr>
          <p:spPr bwMode="auto">
            <a:xfrm>
              <a:off x="478" y="3271"/>
              <a:ext cx="65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eaLnBrk="0" hangingPunct="0"/>
              <a:r>
                <a:rPr lang="en-US" sz="1300" b="1">
                  <a:latin typeface="Arial" charset="0"/>
                </a:rPr>
                <a:t>Centrosome</a:t>
              </a:r>
            </a:p>
          </p:txBody>
        </p:sp>
        <p:sp>
          <p:nvSpPr>
            <p:cNvPr id="42024" name="Line 39"/>
            <p:cNvSpPr>
              <a:spLocks noChangeShapeType="1"/>
            </p:cNvSpPr>
            <p:nvPr/>
          </p:nvSpPr>
          <p:spPr bwMode="auto">
            <a:xfrm>
              <a:off x="2356" y="3280"/>
              <a:ext cx="2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Line 40"/>
            <p:cNvSpPr>
              <a:spLocks noChangeShapeType="1"/>
            </p:cNvSpPr>
            <p:nvPr/>
          </p:nvSpPr>
          <p:spPr bwMode="auto">
            <a:xfrm>
              <a:off x="2356" y="3256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Line 41"/>
            <p:cNvSpPr>
              <a:spLocks noChangeShapeType="1"/>
            </p:cNvSpPr>
            <p:nvPr/>
          </p:nvSpPr>
          <p:spPr bwMode="auto">
            <a:xfrm>
              <a:off x="2582" y="3256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Line 42"/>
            <p:cNvSpPr>
              <a:spLocks noChangeShapeType="1"/>
            </p:cNvSpPr>
            <p:nvPr/>
          </p:nvSpPr>
          <p:spPr bwMode="auto">
            <a:xfrm flipV="1">
              <a:off x="672" y="2952"/>
              <a:ext cx="644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8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Mitotic Spindle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33400" y="355600"/>
            <a:ext cx="4648200" cy="54006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kumimoji="1" lang="en-US" b="1">
                <a:solidFill>
                  <a:srgbClr val="FFFF00"/>
                </a:solidFill>
                <a:latin typeface="Arial" charset="0"/>
              </a:rPr>
              <a:t>Anaphase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Anaphase is the shortest stage of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mitosis, lasting only a few minutes.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Anaphase begins when the two sister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chromatids of each pair suddenly part.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Each chromatid thus becomes a full-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fledged chromosome.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The two liberated chromosomes begin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moving toward opposite ends of the cell,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as their kinetochore microtubules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shorten. Because these microtubules are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attached at the centromere region, the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chromosomes move centromere first (at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about 1 µm/min).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The cell elongates as the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nonkinetochore microtubules lengthen.</a:t>
            </a:r>
          </a:p>
          <a:p>
            <a:pPr eaLnBrk="0" hangingPunct="0">
              <a:buFontTx/>
              <a:buChar char="•"/>
            </a:pP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By the end of anaphase, the two ends of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the cell have equivalent—and </a:t>
            </a:r>
            <a:br>
              <a:rPr kumimoji="1" lang="en-US" sz="1800">
                <a:solidFill>
                  <a:schemeClr val="bg1"/>
                </a:solidFill>
                <a:latin typeface="Arial" charset="0"/>
              </a:rPr>
            </a:br>
            <a:r>
              <a:rPr kumimoji="1" lang="en-US" sz="1800">
                <a:solidFill>
                  <a:schemeClr val="bg1"/>
                </a:solidFill>
                <a:latin typeface="Arial" charset="0"/>
              </a:rPr>
              <a:t>  complete—collections of chromosomes.</a:t>
            </a:r>
          </a:p>
        </p:txBody>
      </p:sp>
      <p:grpSp>
        <p:nvGrpSpPr>
          <p:cNvPr id="43011" name="Group 31"/>
          <p:cNvGrpSpPr>
            <a:grpSpLocks/>
          </p:cNvGrpSpPr>
          <p:nvPr/>
        </p:nvGrpSpPr>
        <p:grpSpPr bwMode="auto">
          <a:xfrm>
            <a:off x="5105400" y="381000"/>
            <a:ext cx="3657600" cy="6172200"/>
            <a:chOff x="1536" y="432"/>
            <a:chExt cx="2304" cy="3888"/>
          </a:xfrm>
        </p:grpSpPr>
        <p:sp>
          <p:nvSpPr>
            <p:cNvPr id="43012" name="Rectangle 29"/>
            <p:cNvSpPr>
              <a:spLocks noChangeArrowheads="1"/>
            </p:cNvSpPr>
            <p:nvPr/>
          </p:nvSpPr>
          <p:spPr bwMode="auto">
            <a:xfrm>
              <a:off x="1536" y="432"/>
              <a:ext cx="2304" cy="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13" name="Group 30"/>
            <p:cNvGrpSpPr>
              <a:grpSpLocks/>
            </p:cNvGrpSpPr>
            <p:nvPr/>
          </p:nvGrpSpPr>
          <p:grpSpPr bwMode="auto">
            <a:xfrm>
              <a:off x="1968" y="522"/>
              <a:ext cx="1680" cy="3462"/>
              <a:chOff x="1968" y="522"/>
              <a:chExt cx="1680" cy="3462"/>
            </a:xfrm>
          </p:grpSpPr>
          <p:pic>
            <p:nvPicPr>
              <p:cNvPr id="43015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 l="33502" r="31145"/>
              <a:stretch>
                <a:fillRect/>
              </a:stretch>
            </p:blipFill>
            <p:spPr bwMode="auto">
              <a:xfrm>
                <a:off x="1968" y="522"/>
                <a:ext cx="1680" cy="34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16" name="Text Box 10"/>
              <p:cNvSpPr txBox="1">
                <a:spLocks noChangeArrowheads="1"/>
              </p:cNvSpPr>
              <p:nvPr/>
            </p:nvSpPr>
            <p:spPr bwMode="auto">
              <a:xfrm>
                <a:off x="2389" y="1864"/>
                <a:ext cx="746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 b="1">
                    <a:latin typeface="Arial" charset="0"/>
                  </a:rPr>
                  <a:t>ANAPHASE</a:t>
                </a:r>
              </a:p>
            </p:txBody>
          </p:sp>
          <p:sp>
            <p:nvSpPr>
              <p:cNvPr id="43017" name="Line 18"/>
              <p:cNvSpPr>
                <a:spLocks noChangeShapeType="1"/>
              </p:cNvSpPr>
              <p:nvPr/>
            </p:nvSpPr>
            <p:spPr bwMode="auto">
              <a:xfrm>
                <a:off x="2256" y="2976"/>
                <a:ext cx="0" cy="7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3018" name="Line 19"/>
              <p:cNvSpPr>
                <a:spLocks noChangeShapeType="1"/>
              </p:cNvSpPr>
              <p:nvPr/>
            </p:nvSpPr>
            <p:spPr bwMode="auto">
              <a:xfrm flipH="1">
                <a:off x="2263" y="3312"/>
                <a:ext cx="41" cy="4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43014" name="Text Box 28"/>
            <p:cNvSpPr txBox="1">
              <a:spLocks noChangeArrowheads="1"/>
            </p:cNvSpPr>
            <p:nvPr/>
          </p:nvSpPr>
          <p:spPr bwMode="auto">
            <a:xfrm>
              <a:off x="2020" y="3778"/>
              <a:ext cx="817" cy="32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Daughter 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chromosomes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457200" y="552450"/>
            <a:ext cx="4572000" cy="55689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/>
            <a:r>
              <a:rPr kumimoji="1" lang="en-US" b="1">
                <a:solidFill>
                  <a:srgbClr val="FFFF00"/>
                </a:solidFill>
                <a:latin typeface="Arial" charset="0"/>
              </a:rPr>
              <a:t>Telophase</a:t>
            </a:r>
            <a:endParaRPr kumimoji="1" lang="en-US">
              <a:solidFill>
                <a:srgbClr val="FFFF00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kumimoji="1" lang="en-US">
                <a:solidFill>
                  <a:schemeClr val="bg1"/>
                </a:solidFill>
                <a:latin typeface="Arial" charset="0"/>
              </a:rPr>
              <a:t> Two daughter nuclei begin to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form in the cell.</a:t>
            </a:r>
          </a:p>
          <a:p>
            <a:pPr eaLnBrk="0" hangingPunct="0">
              <a:buFontTx/>
              <a:buChar char="•"/>
            </a:pPr>
            <a:r>
              <a:rPr kumimoji="1" lang="en-US">
                <a:solidFill>
                  <a:schemeClr val="bg1"/>
                </a:solidFill>
                <a:latin typeface="Arial" charset="0"/>
              </a:rPr>
              <a:t> Nuclear envelopes arise from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the fragments of the parent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cell’s nuclear envelope and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other portions of the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endomembrane system.</a:t>
            </a:r>
          </a:p>
          <a:p>
            <a:pPr eaLnBrk="0" hangingPunct="0">
              <a:buFontTx/>
              <a:buChar char="•"/>
            </a:pPr>
            <a:r>
              <a:rPr kumimoji="1" lang="en-US">
                <a:solidFill>
                  <a:schemeClr val="bg1"/>
                </a:solidFill>
                <a:latin typeface="Arial" charset="0"/>
              </a:rPr>
              <a:t> The chromosomes become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less condensed.</a:t>
            </a:r>
          </a:p>
          <a:p>
            <a:pPr eaLnBrk="0" hangingPunct="0">
              <a:buFontTx/>
              <a:buChar char="•"/>
            </a:pPr>
            <a:r>
              <a:rPr kumimoji="1" lang="en-US">
                <a:solidFill>
                  <a:schemeClr val="bg1"/>
                </a:solidFill>
                <a:latin typeface="Arial" charset="0"/>
              </a:rPr>
              <a:t> Mitosis, the division of one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nucleus into two genetically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identical nuclei, is now </a:t>
            </a:r>
            <a:br>
              <a:rPr kumimoji="1" lang="en-US">
                <a:solidFill>
                  <a:schemeClr val="bg1"/>
                </a:solidFill>
                <a:latin typeface="Arial" charset="0"/>
              </a:rPr>
            </a:br>
            <a:r>
              <a:rPr kumimoji="1" lang="en-US">
                <a:solidFill>
                  <a:schemeClr val="bg1"/>
                </a:solidFill>
                <a:latin typeface="Arial" charset="0"/>
              </a:rPr>
              <a:t>  complete.</a:t>
            </a:r>
          </a:p>
          <a:p>
            <a:pPr eaLnBrk="0" hangingPunct="0"/>
            <a:endParaRPr kumimoji="1" lang="en-US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4035" name="Group 31"/>
          <p:cNvGrpSpPr>
            <a:grpSpLocks/>
          </p:cNvGrpSpPr>
          <p:nvPr/>
        </p:nvGrpSpPr>
        <p:grpSpPr bwMode="auto">
          <a:xfrm>
            <a:off x="5181600" y="304800"/>
            <a:ext cx="3581400" cy="6248400"/>
            <a:chOff x="3264" y="384"/>
            <a:chExt cx="2256" cy="3936"/>
          </a:xfrm>
        </p:grpSpPr>
        <p:sp>
          <p:nvSpPr>
            <p:cNvPr id="44036" name="Rectangle 30"/>
            <p:cNvSpPr>
              <a:spLocks noChangeArrowheads="1"/>
            </p:cNvSpPr>
            <p:nvPr/>
          </p:nvSpPr>
          <p:spPr bwMode="auto">
            <a:xfrm>
              <a:off x="3264" y="384"/>
              <a:ext cx="2256" cy="39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037" name="Picture 8"/>
            <p:cNvPicPr>
              <a:picLocks noChangeAspect="1" noChangeArrowheads="1"/>
            </p:cNvPicPr>
            <p:nvPr/>
          </p:nvPicPr>
          <p:blipFill>
            <a:blip r:embed="rId2"/>
            <a:srcRect l="66835"/>
            <a:stretch>
              <a:fillRect/>
            </a:stretch>
          </p:blipFill>
          <p:spPr bwMode="auto">
            <a:xfrm>
              <a:off x="3552" y="522"/>
              <a:ext cx="1576" cy="3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4038" name="Text Box 11"/>
            <p:cNvSpPr txBox="1">
              <a:spLocks noChangeArrowheads="1"/>
            </p:cNvSpPr>
            <p:nvPr/>
          </p:nvSpPr>
          <p:spPr bwMode="auto">
            <a:xfrm>
              <a:off x="3468" y="1864"/>
              <a:ext cx="1866" cy="192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 b="1">
                  <a:latin typeface="Arial" charset="0"/>
                </a:rPr>
                <a:t>TELOPHASE AND CYTOKINESIS</a:t>
              </a:r>
            </a:p>
          </p:txBody>
        </p:sp>
        <p:sp>
          <p:nvSpPr>
            <p:cNvPr id="44039" name="Line 20"/>
            <p:cNvSpPr>
              <a:spLocks noChangeShapeType="1"/>
            </p:cNvSpPr>
            <p:nvPr/>
          </p:nvSpPr>
          <p:spPr bwMode="auto">
            <a:xfrm flipV="1">
              <a:off x="4560" y="2538"/>
              <a:ext cx="400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40" name="Rectangle 21"/>
            <p:cNvSpPr>
              <a:spLocks noChangeArrowheads="1"/>
            </p:cNvSpPr>
            <p:nvPr/>
          </p:nvSpPr>
          <p:spPr bwMode="auto">
            <a:xfrm>
              <a:off x="4813" y="2256"/>
              <a:ext cx="607" cy="326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r" eaLnBrk="0" hangingPunct="0"/>
              <a:r>
                <a:rPr kumimoji="1" lang="en-US" sz="1400">
                  <a:latin typeface="Arial" charset="0"/>
                </a:rPr>
                <a:t>Nucleolus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forming</a:t>
              </a:r>
            </a:p>
          </p:txBody>
        </p:sp>
        <p:sp>
          <p:nvSpPr>
            <p:cNvPr id="44041" name="Line 22"/>
            <p:cNvSpPr>
              <a:spLocks noChangeShapeType="1"/>
            </p:cNvSpPr>
            <p:nvPr/>
          </p:nvSpPr>
          <p:spPr bwMode="auto">
            <a:xfrm>
              <a:off x="3776" y="2488"/>
              <a:ext cx="304" cy="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42" name="Text Box 23"/>
            <p:cNvSpPr txBox="1">
              <a:spLocks noChangeArrowheads="1"/>
            </p:cNvSpPr>
            <p:nvPr/>
          </p:nvSpPr>
          <p:spPr bwMode="auto">
            <a:xfrm>
              <a:off x="3364" y="2210"/>
              <a:ext cx="588" cy="326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Cleavage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furrow</a:t>
              </a:r>
            </a:p>
          </p:txBody>
        </p:sp>
        <p:sp>
          <p:nvSpPr>
            <p:cNvPr id="44043" name="Line 24"/>
            <p:cNvSpPr>
              <a:spLocks noChangeShapeType="1"/>
            </p:cNvSpPr>
            <p:nvPr/>
          </p:nvSpPr>
          <p:spPr bwMode="auto">
            <a:xfrm flipH="1">
              <a:off x="3785" y="3480"/>
              <a:ext cx="324" cy="4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44" name="Line 25"/>
            <p:cNvSpPr>
              <a:spLocks noChangeShapeType="1"/>
            </p:cNvSpPr>
            <p:nvPr/>
          </p:nvSpPr>
          <p:spPr bwMode="auto">
            <a:xfrm flipH="1">
              <a:off x="3792" y="3648"/>
              <a:ext cx="432" cy="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45" name="Text Box 26"/>
            <p:cNvSpPr txBox="1">
              <a:spLocks noChangeArrowheads="1"/>
            </p:cNvSpPr>
            <p:nvPr/>
          </p:nvSpPr>
          <p:spPr bwMode="auto">
            <a:xfrm>
              <a:off x="3312" y="3549"/>
              <a:ext cx="569" cy="460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400">
                  <a:latin typeface="Arial" charset="0"/>
                </a:rPr>
                <a:t>Nuclear 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envelope</a:t>
              </a:r>
              <a:br>
                <a:rPr kumimoji="1" lang="en-US" sz="1400">
                  <a:latin typeface="Arial" charset="0"/>
                </a:rPr>
              </a:br>
              <a:r>
                <a:rPr kumimoji="1" lang="en-US" sz="1400">
                  <a:latin typeface="Arial" charset="0"/>
                </a:rPr>
                <a:t>forming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Cell Division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06375" y="1554163"/>
            <a:ext cx="8874125" cy="3271837"/>
            <a:chOff x="130" y="979"/>
            <a:chExt cx="5590" cy="2061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5205" y="988"/>
              <a:ext cx="384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200">
                  <a:solidFill>
                    <a:schemeClr val="bg1"/>
                  </a:solidFill>
                  <a:latin typeface="Arial" charset="0"/>
                </a:rPr>
                <a:t>20 µm</a:t>
              </a:r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130" y="979"/>
              <a:ext cx="5590" cy="2061"/>
              <a:chOff x="130" y="979"/>
              <a:chExt cx="5590" cy="2061"/>
            </a:xfrm>
          </p:grpSpPr>
          <p:pic>
            <p:nvPicPr>
              <p:cNvPr id="17414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1" y="1144"/>
                <a:ext cx="5376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1488" y="979"/>
                <a:ext cx="437" cy="1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solidFill>
                      <a:schemeClr val="bg1"/>
                    </a:solidFill>
                    <a:latin typeface="Arial" charset="0"/>
                  </a:rPr>
                  <a:t>100 µm</a:t>
                </a:r>
              </a:p>
            </p:txBody>
          </p:sp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3280" y="988"/>
                <a:ext cx="437" cy="1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solidFill>
                      <a:schemeClr val="bg1"/>
                    </a:solidFill>
                    <a:latin typeface="Arial" charset="0"/>
                  </a:rPr>
                  <a:t>200 µm</a:t>
                </a: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130" y="2312"/>
                <a:ext cx="1711" cy="72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 b="1">
                    <a:solidFill>
                      <a:schemeClr val="bg1"/>
                    </a:solidFill>
                    <a:latin typeface="Arial" charset="0"/>
                  </a:rPr>
                  <a:t>(a) Reproduction.</a:t>
                </a: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An amoeba,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 a single-celled eukaryote, is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dividing into two cells. Each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new cell will be an individual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organism (LM).</a:t>
                </a: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952" y="2312"/>
                <a:ext cx="1971" cy="728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 b="1">
                    <a:solidFill>
                      <a:schemeClr val="bg1"/>
                    </a:solidFill>
                    <a:latin typeface="Arial" charset="0"/>
                  </a:rPr>
                  <a:t>(b) Growth and development. </a:t>
                </a:r>
                <a:br>
                  <a:rPr kumimoji="1" lang="en-US" sz="1400" b="1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 b="1">
                    <a:solidFill>
                      <a:schemeClr val="bg1"/>
                    </a:solidFill>
                    <a:latin typeface="Arial" charset="0"/>
                  </a:rPr>
                  <a:t>      </a:t>
                </a: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This micrograph shows a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 sand dollar embryo shortly after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 the fertilized egg divided, forming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 two cells (LM).</a:t>
                </a:r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3792" y="2312"/>
                <a:ext cx="1928" cy="46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 b="1">
                    <a:solidFill>
                      <a:schemeClr val="bg1"/>
                    </a:solidFill>
                    <a:latin typeface="Arial" charset="0"/>
                  </a:rPr>
                  <a:t>(c) Tissue renewal. </a:t>
                </a: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These dividing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 bone marrow cells (arrow) will </a:t>
                </a:r>
                <a:b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</a:br>
                <a:r>
                  <a:rPr kumimoji="1" lang="en-US" sz="1400">
                    <a:solidFill>
                      <a:schemeClr val="bg1"/>
                    </a:solidFill>
                    <a:latin typeface="Arial" charset="0"/>
                  </a:rPr>
                  <a:t>      give rise to new blood cells (LM).</a:t>
                </a: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5"/>
          <p:cNvSpPr>
            <a:spLocks noChangeArrowheads="1"/>
          </p:cNvSpPr>
          <p:nvPr/>
        </p:nvSpPr>
        <p:spPr bwMode="auto">
          <a:xfrm>
            <a:off x="0" y="914400"/>
            <a:ext cx="92964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Mitosis in a plant cell</a:t>
            </a:r>
          </a:p>
        </p:txBody>
      </p:sp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101600" y="1108075"/>
            <a:ext cx="9066213" cy="5064125"/>
            <a:chOff x="64" y="698"/>
            <a:chExt cx="5711" cy="3190"/>
          </a:xfrm>
        </p:grpSpPr>
        <p:grpSp>
          <p:nvGrpSpPr>
            <p:cNvPr id="45061" name="Group 4"/>
            <p:cNvGrpSpPr>
              <a:grpSpLocks/>
            </p:cNvGrpSpPr>
            <p:nvPr/>
          </p:nvGrpSpPr>
          <p:grpSpPr bwMode="auto">
            <a:xfrm>
              <a:off x="64" y="2557"/>
              <a:ext cx="169" cy="173"/>
              <a:chOff x="200" y="472"/>
              <a:chExt cx="169" cy="173"/>
            </a:xfrm>
          </p:grpSpPr>
          <p:sp>
            <p:nvSpPr>
              <p:cNvPr id="45090" name="AutoShape 5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bg1"/>
              </a:solidFill>
              <a:ln w="34925">
                <a:noFill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91" name="Text Box 6"/>
              <p:cNvSpPr txBox="1">
                <a:spLocks noChangeArrowheads="1"/>
              </p:cNvSpPr>
              <p:nvPr/>
            </p:nvSpPr>
            <p:spPr bwMode="auto">
              <a:xfrm>
                <a:off x="200" y="472"/>
                <a:ext cx="169" cy="17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1" lang="en-US">
                  <a:latin typeface="Arial" charset="0"/>
                </a:endParaRPr>
              </a:p>
            </p:txBody>
          </p:sp>
        </p:grpSp>
        <p:grpSp>
          <p:nvGrpSpPr>
            <p:cNvPr id="45062" name="Group 7"/>
            <p:cNvGrpSpPr>
              <a:grpSpLocks/>
            </p:cNvGrpSpPr>
            <p:nvPr/>
          </p:nvGrpSpPr>
          <p:grpSpPr bwMode="auto">
            <a:xfrm>
              <a:off x="112" y="698"/>
              <a:ext cx="5663" cy="3190"/>
              <a:chOff x="112" y="698"/>
              <a:chExt cx="5663" cy="3190"/>
            </a:xfrm>
          </p:grpSpPr>
          <p:pic>
            <p:nvPicPr>
              <p:cNvPr id="45063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0" y="1117"/>
                <a:ext cx="5472" cy="13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64" name="Text Box 9"/>
              <p:cNvSpPr txBox="1">
                <a:spLocks noChangeArrowheads="1"/>
              </p:cNvSpPr>
              <p:nvPr/>
            </p:nvSpPr>
            <p:spPr bwMode="auto">
              <a:xfrm>
                <a:off x="195" y="2565"/>
                <a:ext cx="1005" cy="132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Prophase. </a:t>
                </a:r>
                <a:br>
                  <a:rPr kumimoji="1" lang="en-US" sz="1200" b="1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The chromatin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is condensing.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The nucleolus is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beginning to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disappear.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Although not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yet visible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in the micrograph,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the mitotic spindle is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staring to from.</a:t>
                </a: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45065" name="Text Box 10"/>
              <p:cNvSpPr txBox="1">
                <a:spLocks noChangeArrowheads="1"/>
              </p:cNvSpPr>
              <p:nvPr/>
            </p:nvSpPr>
            <p:spPr bwMode="auto">
              <a:xfrm>
                <a:off x="1310" y="2560"/>
                <a:ext cx="1042" cy="109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Prometaphase.</a:t>
                </a:r>
                <a:br>
                  <a:rPr kumimoji="1" lang="en-US" sz="1200" b="1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We now see discrete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chromosomes; each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consists of two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identical sister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chromatids. Later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in prometaphase, the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nuclear envelop will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fragment.</a:t>
                </a: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45066" name="Text Box 11"/>
              <p:cNvSpPr txBox="1">
                <a:spLocks noChangeArrowheads="1"/>
              </p:cNvSpPr>
              <p:nvPr/>
            </p:nvSpPr>
            <p:spPr bwMode="auto">
              <a:xfrm>
                <a:off x="2441" y="2508"/>
                <a:ext cx="1170" cy="86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Metaphase. </a:t>
                </a:r>
                <a:r>
                  <a:rPr kumimoji="1" lang="en-US" sz="1200">
                    <a:latin typeface="Arial" charset="0"/>
                  </a:rPr>
                  <a:t>The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spindle is complete,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and the chromosomes,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attached to microtubules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at their kinetochores,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are all at the metaphase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plate.</a:t>
                </a: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45067" name="Text Box 12"/>
              <p:cNvSpPr txBox="1">
                <a:spLocks noChangeArrowheads="1"/>
              </p:cNvSpPr>
              <p:nvPr/>
            </p:nvSpPr>
            <p:spPr bwMode="auto">
              <a:xfrm>
                <a:off x="3579" y="2565"/>
                <a:ext cx="1121" cy="1208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Anaphase. </a:t>
                </a:r>
                <a:r>
                  <a:rPr kumimoji="1" lang="en-US" sz="1200">
                    <a:latin typeface="Arial" charset="0"/>
                  </a:rPr>
                  <a:t>The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chromatids of each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chromosome have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separated, and the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daughter chromosomes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are moving to the ends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of cell as their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kinetochore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microtubles shorten.</a:t>
                </a:r>
                <a:br>
                  <a:rPr kumimoji="1" lang="en-US" sz="1200">
                    <a:latin typeface="Arial" charset="0"/>
                  </a:rPr>
                </a:br>
                <a:endParaRPr kumimoji="1" lang="en-US" sz="1200" b="1">
                  <a:latin typeface="Arial" charset="0"/>
                </a:endParaRPr>
              </a:p>
            </p:txBody>
          </p:sp>
          <p:sp>
            <p:nvSpPr>
              <p:cNvPr id="45068" name="Text Box 13"/>
              <p:cNvSpPr txBox="1">
                <a:spLocks noChangeArrowheads="1"/>
              </p:cNvSpPr>
              <p:nvPr/>
            </p:nvSpPr>
            <p:spPr bwMode="auto">
              <a:xfrm>
                <a:off x="4681" y="2560"/>
                <a:ext cx="1094" cy="109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200" b="1">
                    <a:latin typeface="Arial" charset="0"/>
                  </a:rPr>
                  <a:t>Telophase. </a:t>
                </a:r>
                <a:r>
                  <a:rPr kumimoji="1" lang="en-US" sz="1200">
                    <a:latin typeface="Arial" charset="0"/>
                  </a:rPr>
                  <a:t>Daughter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nuclei are forming.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Meanwhile, cytokinesis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has started: The cell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plate, which will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divided the cytoplasm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in two, is growing </a:t>
                </a:r>
                <a:br>
                  <a:rPr kumimoji="1" lang="en-US" sz="1200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toward the perimeter</a:t>
                </a:r>
                <a:r>
                  <a:rPr kumimoji="1" lang="en-US" sz="1200" b="1">
                    <a:latin typeface="Arial" charset="0"/>
                  </a:rPr>
                  <a:t> </a:t>
                </a:r>
                <a:br>
                  <a:rPr kumimoji="1" lang="en-US" sz="1200" b="1">
                    <a:latin typeface="Arial" charset="0"/>
                  </a:rPr>
                </a:br>
                <a:r>
                  <a:rPr kumimoji="1" lang="en-US" sz="1200">
                    <a:latin typeface="Arial" charset="0"/>
                  </a:rPr>
                  <a:t>of the parent cell.</a:t>
                </a:r>
                <a:endParaRPr kumimoji="1" lang="en-US" sz="1200" b="1">
                  <a:latin typeface="Arial" charset="0"/>
                </a:endParaRPr>
              </a:p>
            </p:txBody>
          </p:sp>
          <p:grpSp>
            <p:nvGrpSpPr>
              <p:cNvPr id="45069" name="Group 14"/>
              <p:cNvGrpSpPr>
                <a:grpSpLocks/>
              </p:cNvGrpSpPr>
              <p:nvPr/>
            </p:nvGrpSpPr>
            <p:grpSpPr bwMode="auto">
              <a:xfrm>
                <a:off x="1184" y="2557"/>
                <a:ext cx="169" cy="173"/>
                <a:chOff x="200" y="472"/>
                <a:chExt cx="169" cy="173"/>
              </a:xfrm>
            </p:grpSpPr>
            <p:sp>
              <p:nvSpPr>
                <p:cNvPr id="45088" name="AutoShape 15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08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2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grpSp>
            <p:nvGrpSpPr>
              <p:cNvPr id="45070" name="Group 17"/>
              <p:cNvGrpSpPr>
                <a:grpSpLocks/>
              </p:cNvGrpSpPr>
              <p:nvPr/>
            </p:nvGrpSpPr>
            <p:grpSpPr bwMode="auto">
              <a:xfrm>
                <a:off x="2304" y="2557"/>
                <a:ext cx="169" cy="173"/>
                <a:chOff x="200" y="472"/>
                <a:chExt cx="169" cy="173"/>
              </a:xfrm>
            </p:grpSpPr>
            <p:sp>
              <p:nvSpPr>
                <p:cNvPr id="45086" name="AutoShape 18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0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3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grpSp>
            <p:nvGrpSpPr>
              <p:cNvPr id="45071" name="Group 20"/>
              <p:cNvGrpSpPr>
                <a:grpSpLocks/>
              </p:cNvGrpSpPr>
              <p:nvPr/>
            </p:nvGrpSpPr>
            <p:grpSpPr bwMode="auto">
              <a:xfrm>
                <a:off x="3447" y="2565"/>
                <a:ext cx="169" cy="173"/>
                <a:chOff x="200" y="472"/>
                <a:chExt cx="169" cy="173"/>
              </a:xfrm>
            </p:grpSpPr>
            <p:sp>
              <p:nvSpPr>
                <p:cNvPr id="45084" name="AutoShape 21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0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4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grpSp>
            <p:nvGrpSpPr>
              <p:cNvPr id="45072" name="Group 23"/>
              <p:cNvGrpSpPr>
                <a:grpSpLocks/>
              </p:cNvGrpSpPr>
              <p:nvPr/>
            </p:nvGrpSpPr>
            <p:grpSpPr bwMode="auto">
              <a:xfrm>
                <a:off x="4560" y="2557"/>
                <a:ext cx="169" cy="173"/>
                <a:chOff x="200" y="472"/>
                <a:chExt cx="169" cy="173"/>
              </a:xfrm>
            </p:grpSpPr>
            <p:sp>
              <p:nvSpPr>
                <p:cNvPr id="45082" name="AutoShape 24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bg1"/>
                </a:solidFill>
                <a:ln w="34925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08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0" y="472"/>
                  <a:ext cx="169" cy="173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kumimoji="1" lang="en-US" sz="1200">
                      <a:solidFill>
                        <a:schemeClr val="bg1"/>
                      </a:solidFill>
                      <a:latin typeface="Arial" charset="0"/>
                    </a:rPr>
                    <a:t>5</a:t>
                  </a:r>
                  <a:endParaRPr kumimoji="1" lang="en-US">
                    <a:latin typeface="Arial" charset="0"/>
                  </a:endParaRPr>
                </a:p>
              </p:txBody>
            </p:sp>
          </p:grpSp>
          <p:sp>
            <p:nvSpPr>
              <p:cNvPr id="45073" name="Line 26"/>
              <p:cNvSpPr>
                <a:spLocks noChangeShapeType="1"/>
              </p:cNvSpPr>
              <p:nvPr/>
            </p:nvSpPr>
            <p:spPr bwMode="auto">
              <a:xfrm>
                <a:off x="336" y="912"/>
                <a:ext cx="104" cy="7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4" name="Line 27"/>
              <p:cNvSpPr>
                <a:spLocks noChangeShapeType="1"/>
              </p:cNvSpPr>
              <p:nvPr/>
            </p:nvSpPr>
            <p:spPr bwMode="auto">
              <a:xfrm>
                <a:off x="681" y="1032"/>
                <a:ext cx="7" cy="6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5" name="Line 28"/>
              <p:cNvSpPr>
                <a:spLocks noChangeShapeType="1"/>
              </p:cNvSpPr>
              <p:nvPr/>
            </p:nvSpPr>
            <p:spPr bwMode="auto">
              <a:xfrm flipH="1">
                <a:off x="776" y="1016"/>
                <a:ext cx="424" cy="8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6" name="Line 29"/>
              <p:cNvSpPr>
                <a:spLocks noChangeShapeType="1"/>
              </p:cNvSpPr>
              <p:nvPr/>
            </p:nvSpPr>
            <p:spPr bwMode="auto">
              <a:xfrm flipH="1">
                <a:off x="1872" y="912"/>
                <a:ext cx="144" cy="8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7" name="Line 30"/>
              <p:cNvSpPr>
                <a:spLocks noChangeShapeType="1"/>
              </p:cNvSpPr>
              <p:nvPr/>
            </p:nvSpPr>
            <p:spPr bwMode="auto">
              <a:xfrm flipH="1">
                <a:off x="1680" y="928"/>
                <a:ext cx="329" cy="6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8" name="Text Box 31"/>
              <p:cNvSpPr txBox="1">
                <a:spLocks noChangeArrowheads="1"/>
              </p:cNvSpPr>
              <p:nvPr/>
            </p:nvSpPr>
            <p:spPr bwMode="auto">
              <a:xfrm>
                <a:off x="112" y="712"/>
                <a:ext cx="520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Nucleus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45079" name="Text Box 32"/>
              <p:cNvSpPr txBox="1">
                <a:spLocks noChangeArrowheads="1"/>
              </p:cNvSpPr>
              <p:nvPr/>
            </p:nvSpPr>
            <p:spPr bwMode="auto">
              <a:xfrm>
                <a:off x="504" y="856"/>
                <a:ext cx="607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Nucleolus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45080" name="Text Box 33"/>
              <p:cNvSpPr txBox="1">
                <a:spLocks noChangeArrowheads="1"/>
              </p:cNvSpPr>
              <p:nvPr/>
            </p:nvSpPr>
            <p:spPr bwMode="auto">
              <a:xfrm>
                <a:off x="1806" y="728"/>
                <a:ext cx="786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Chromosome</a:t>
                </a:r>
                <a:endParaRPr kumimoji="1" lang="en-US">
                  <a:latin typeface="Arial" charset="0"/>
                </a:endParaRPr>
              </a:p>
            </p:txBody>
          </p:sp>
          <p:sp>
            <p:nvSpPr>
              <p:cNvPr id="45081" name="Text Box 34"/>
              <p:cNvSpPr txBox="1">
                <a:spLocks noChangeArrowheads="1"/>
              </p:cNvSpPr>
              <p:nvPr/>
            </p:nvSpPr>
            <p:spPr bwMode="auto">
              <a:xfrm>
                <a:off x="1035" y="698"/>
                <a:ext cx="693" cy="326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Chromatine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condensing</a:t>
                </a:r>
                <a:endParaRPr kumimoji="1" 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Cytokinesis</a:t>
            </a:r>
          </a:p>
        </p:txBody>
      </p:sp>
      <p:pic>
        <p:nvPicPr>
          <p:cNvPr id="46083" name="Picture 3" descr="11_14"/>
          <p:cNvPicPr>
            <a:picLocks noChangeAspect="1" noChangeArrowheads="1"/>
          </p:cNvPicPr>
          <p:nvPr/>
        </p:nvPicPr>
        <p:blipFill>
          <a:blip r:embed="rId2"/>
          <a:srcRect l="12500" t="3334" r="11250" b="16667"/>
          <a:stretch>
            <a:fillRect/>
          </a:stretch>
        </p:blipFill>
        <p:spPr bwMode="auto">
          <a:xfrm>
            <a:off x="4953000" y="963613"/>
            <a:ext cx="35052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11_15"/>
          <p:cNvPicPr>
            <a:picLocks noChangeAspect="1" noChangeArrowheads="1"/>
          </p:cNvPicPr>
          <p:nvPr/>
        </p:nvPicPr>
        <p:blipFill>
          <a:blip r:embed="rId3"/>
          <a:srcRect l="7500" t="10001" r="6250" b="11667"/>
          <a:stretch>
            <a:fillRect/>
          </a:stretch>
        </p:blipFill>
        <p:spPr bwMode="auto">
          <a:xfrm>
            <a:off x="4953000" y="3803650"/>
            <a:ext cx="35052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1430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Cleavage of cell into two halves</a:t>
            </a:r>
          </a:p>
          <a:p>
            <a:pPr marL="742950" lvl="1" indent="-285750">
              <a:spcBef>
                <a:spcPct val="20000"/>
              </a:spcBef>
              <a:buSzPct val="50000"/>
              <a:buFontTx/>
              <a:buChar char="–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Animal cells</a:t>
            </a:r>
          </a:p>
          <a:p>
            <a:pPr marL="1143000" lvl="2" indent="-228600">
              <a:spcBef>
                <a:spcPct val="20000"/>
              </a:spcBef>
              <a:buSzPct val="50000"/>
              <a:buFont typeface="Wingdings" charset="2"/>
              <a:buChar char="§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Constriction belt of actin filaments</a:t>
            </a:r>
          </a:p>
          <a:p>
            <a:pPr marL="742950" lvl="1" indent="-285750">
              <a:spcBef>
                <a:spcPct val="20000"/>
              </a:spcBef>
              <a:buSzPct val="50000"/>
              <a:buFontTx/>
              <a:buChar char="–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Plant cells	</a:t>
            </a:r>
          </a:p>
          <a:p>
            <a:pPr marL="1143000" lvl="2" indent="-228600">
              <a:spcBef>
                <a:spcPct val="20000"/>
              </a:spcBef>
              <a:buSzPct val="50000"/>
              <a:buFont typeface="Wingdings" charset="2"/>
              <a:buChar char="§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Cell plate</a:t>
            </a:r>
          </a:p>
          <a:p>
            <a:pPr marL="742950" lvl="1" indent="-285750">
              <a:spcBef>
                <a:spcPct val="20000"/>
              </a:spcBef>
              <a:buSzPct val="50000"/>
              <a:buFontTx/>
              <a:buChar char="–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Fungi and protists</a:t>
            </a:r>
          </a:p>
          <a:p>
            <a:pPr marL="1143000" lvl="2" indent="-228600">
              <a:spcBef>
                <a:spcPct val="20000"/>
              </a:spcBef>
              <a:buSzPct val="50000"/>
              <a:buFont typeface="Wingdings" charset="2"/>
              <a:buChar char="§"/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Mitosis occurs within the nucleus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3"/>
          <p:cNvSpPr>
            <a:spLocks noChangeArrowheads="1"/>
          </p:cNvSpPr>
          <p:nvPr/>
        </p:nvSpPr>
        <p:spPr bwMode="auto">
          <a:xfrm>
            <a:off x="152400" y="685800"/>
            <a:ext cx="8763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/>
          <a:p>
            <a:pPr eaLnBrk="1" hangingPunct="1"/>
            <a:r>
              <a:rPr lang="en-US" smtClean="0"/>
              <a:t>Cytokinesis In Animal And Plant Cells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616825" y="5892800"/>
            <a:ext cx="1317625" cy="3048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400">
                <a:latin typeface="Arial" charset="0"/>
              </a:rPr>
              <a:t>Daughter cells</a:t>
            </a: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152400" y="762000"/>
            <a:ext cx="8610600" cy="5727700"/>
            <a:chOff x="96" y="488"/>
            <a:chExt cx="5424" cy="3608"/>
          </a:xfrm>
        </p:grpSpPr>
        <p:grpSp>
          <p:nvGrpSpPr>
            <p:cNvPr id="47110" name="Group 5"/>
            <p:cNvGrpSpPr>
              <a:grpSpLocks/>
            </p:cNvGrpSpPr>
            <p:nvPr/>
          </p:nvGrpSpPr>
          <p:grpSpPr bwMode="auto">
            <a:xfrm>
              <a:off x="96" y="488"/>
              <a:ext cx="5424" cy="3272"/>
              <a:chOff x="96" y="576"/>
              <a:chExt cx="5424" cy="3272"/>
            </a:xfrm>
          </p:grpSpPr>
          <p:pic>
            <p:nvPicPr>
              <p:cNvPr id="47113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576"/>
                <a:ext cx="5424" cy="3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14" name="Line 7"/>
              <p:cNvSpPr>
                <a:spLocks noChangeShapeType="1"/>
              </p:cNvSpPr>
              <p:nvPr/>
            </p:nvSpPr>
            <p:spPr bwMode="auto">
              <a:xfrm>
                <a:off x="488" y="2440"/>
                <a:ext cx="19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15" name="Line 8"/>
              <p:cNvSpPr>
                <a:spLocks noChangeShapeType="1"/>
              </p:cNvSpPr>
              <p:nvPr/>
            </p:nvSpPr>
            <p:spPr bwMode="auto">
              <a:xfrm flipV="1">
                <a:off x="738" y="1632"/>
                <a:ext cx="750" cy="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16" name="Line 9"/>
              <p:cNvSpPr>
                <a:spLocks noChangeShapeType="1"/>
              </p:cNvSpPr>
              <p:nvPr/>
            </p:nvSpPr>
            <p:spPr bwMode="auto">
              <a:xfrm flipV="1">
                <a:off x="450" y="3024"/>
                <a:ext cx="214" cy="4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17" name="Line 10"/>
              <p:cNvSpPr>
                <a:spLocks noChangeShapeType="1"/>
              </p:cNvSpPr>
              <p:nvPr/>
            </p:nvSpPr>
            <p:spPr bwMode="auto">
              <a:xfrm flipV="1">
                <a:off x="2044" y="3168"/>
                <a:ext cx="212" cy="2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18" name="Line 11"/>
              <p:cNvSpPr>
                <a:spLocks noChangeShapeType="1"/>
              </p:cNvSpPr>
              <p:nvPr/>
            </p:nvSpPr>
            <p:spPr bwMode="auto">
              <a:xfrm flipH="1" flipV="1">
                <a:off x="1728" y="3216"/>
                <a:ext cx="303" cy="20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19" name="Text Box 12"/>
              <p:cNvSpPr txBox="1">
                <a:spLocks noChangeArrowheads="1"/>
              </p:cNvSpPr>
              <p:nvPr/>
            </p:nvSpPr>
            <p:spPr bwMode="auto">
              <a:xfrm>
                <a:off x="232" y="2220"/>
                <a:ext cx="1047" cy="21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600">
                    <a:latin typeface="Arial" charset="0"/>
                  </a:rPr>
                  <a:t>Cleavage furrow</a:t>
                </a:r>
              </a:p>
            </p:txBody>
          </p:sp>
          <p:sp>
            <p:nvSpPr>
              <p:cNvPr id="47120" name="Text Box 13"/>
              <p:cNvSpPr txBox="1">
                <a:spLocks noChangeArrowheads="1"/>
              </p:cNvSpPr>
              <p:nvPr/>
            </p:nvSpPr>
            <p:spPr bwMode="auto">
              <a:xfrm>
                <a:off x="144" y="3440"/>
                <a:ext cx="1296" cy="366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600">
                    <a:latin typeface="Arial" charset="0"/>
                  </a:rPr>
                  <a:t>Contractile ring of </a:t>
                </a:r>
                <a:br>
                  <a:rPr kumimoji="1" lang="en-US" sz="1600">
                    <a:latin typeface="Arial" charset="0"/>
                  </a:rPr>
                </a:br>
                <a:r>
                  <a:rPr kumimoji="1" lang="en-US" sz="1600">
                    <a:latin typeface="Arial" charset="0"/>
                  </a:rPr>
                  <a:t>microfilaments</a:t>
                </a:r>
              </a:p>
            </p:txBody>
          </p:sp>
          <p:sp>
            <p:nvSpPr>
              <p:cNvPr id="47121" name="Text Box 14"/>
              <p:cNvSpPr txBox="1">
                <a:spLocks noChangeArrowheads="1"/>
              </p:cNvSpPr>
              <p:nvPr/>
            </p:nvSpPr>
            <p:spPr bwMode="auto">
              <a:xfrm>
                <a:off x="1572" y="3448"/>
                <a:ext cx="933" cy="21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600">
                    <a:latin typeface="Arial" charset="0"/>
                  </a:rPr>
                  <a:t>Daughter cells</a:t>
                </a:r>
              </a:p>
            </p:txBody>
          </p:sp>
          <p:sp>
            <p:nvSpPr>
              <p:cNvPr id="47122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136"/>
                <a:ext cx="437" cy="17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latin typeface="Arial" charset="0"/>
                  </a:rPr>
                  <a:t>100 µm</a:t>
                </a:r>
              </a:p>
            </p:txBody>
          </p:sp>
          <p:sp>
            <p:nvSpPr>
              <p:cNvPr id="47123" name="Text Box 16"/>
              <p:cNvSpPr txBox="1">
                <a:spLocks noChangeArrowheads="1"/>
              </p:cNvSpPr>
              <p:nvPr/>
            </p:nvSpPr>
            <p:spPr bwMode="auto">
              <a:xfrm>
                <a:off x="5104" y="2272"/>
                <a:ext cx="331" cy="173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latin typeface="Arial" charset="0"/>
                  </a:rPr>
                  <a:t>1 µm</a:t>
                </a:r>
              </a:p>
            </p:txBody>
          </p:sp>
          <p:sp>
            <p:nvSpPr>
              <p:cNvPr id="47124" name="Line 17"/>
              <p:cNvSpPr>
                <a:spLocks noChangeShapeType="1"/>
              </p:cNvSpPr>
              <p:nvPr/>
            </p:nvSpPr>
            <p:spPr bwMode="auto">
              <a:xfrm flipV="1">
                <a:off x="5136" y="3552"/>
                <a:ext cx="96" cy="2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25" name="Line 18"/>
              <p:cNvSpPr>
                <a:spLocks noChangeShapeType="1"/>
              </p:cNvSpPr>
              <p:nvPr/>
            </p:nvSpPr>
            <p:spPr bwMode="auto">
              <a:xfrm flipH="1" flipV="1">
                <a:off x="4944" y="3552"/>
                <a:ext cx="175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26" name="Text Box 19"/>
              <p:cNvSpPr txBox="1">
                <a:spLocks noChangeArrowheads="1"/>
              </p:cNvSpPr>
              <p:nvPr/>
            </p:nvSpPr>
            <p:spPr bwMode="auto">
              <a:xfrm>
                <a:off x="2952" y="2256"/>
                <a:ext cx="557" cy="460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Vesicles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forming 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cell plate</a:t>
                </a:r>
              </a:p>
            </p:txBody>
          </p:sp>
          <p:sp>
            <p:nvSpPr>
              <p:cNvPr id="47127" name="Text Box 20"/>
              <p:cNvSpPr txBox="1">
                <a:spLocks noChangeArrowheads="1"/>
              </p:cNvSpPr>
              <p:nvPr/>
            </p:nvSpPr>
            <p:spPr bwMode="auto">
              <a:xfrm>
                <a:off x="3600" y="2280"/>
                <a:ext cx="625" cy="326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Wall of </a:t>
                </a:r>
                <a:br>
                  <a:rPr kumimoji="1" lang="en-US" sz="1400">
                    <a:latin typeface="Arial" charset="0"/>
                  </a:rPr>
                </a:br>
                <a:r>
                  <a:rPr kumimoji="1" lang="en-US" sz="1400">
                    <a:latin typeface="Arial" charset="0"/>
                  </a:rPr>
                  <a:t>patent cell</a:t>
                </a:r>
              </a:p>
            </p:txBody>
          </p:sp>
          <p:sp>
            <p:nvSpPr>
              <p:cNvPr id="47128" name="Text Box 21"/>
              <p:cNvSpPr txBox="1">
                <a:spLocks noChangeArrowheads="1"/>
              </p:cNvSpPr>
              <p:nvPr/>
            </p:nvSpPr>
            <p:spPr bwMode="auto">
              <a:xfrm>
                <a:off x="4240" y="2424"/>
                <a:ext cx="582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Cell plate</a:t>
                </a:r>
              </a:p>
            </p:txBody>
          </p:sp>
          <p:sp>
            <p:nvSpPr>
              <p:cNvPr id="47129" name="Text Box 22"/>
              <p:cNvSpPr txBox="1">
                <a:spLocks noChangeArrowheads="1"/>
              </p:cNvSpPr>
              <p:nvPr/>
            </p:nvSpPr>
            <p:spPr bwMode="auto">
              <a:xfrm>
                <a:off x="4712" y="2528"/>
                <a:ext cx="763" cy="192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1400">
                    <a:latin typeface="Arial" charset="0"/>
                  </a:rPr>
                  <a:t>New cell wall</a:t>
                </a:r>
              </a:p>
            </p:txBody>
          </p:sp>
          <p:sp>
            <p:nvSpPr>
              <p:cNvPr id="47130" name="Line 23"/>
              <p:cNvSpPr>
                <a:spLocks noChangeShapeType="1"/>
              </p:cNvSpPr>
              <p:nvPr/>
            </p:nvSpPr>
            <p:spPr bwMode="auto">
              <a:xfrm flipH="1" flipV="1">
                <a:off x="3168" y="2688"/>
                <a:ext cx="19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1" name="Line 24"/>
              <p:cNvSpPr>
                <a:spLocks noChangeShapeType="1"/>
              </p:cNvSpPr>
              <p:nvPr/>
            </p:nvSpPr>
            <p:spPr bwMode="auto">
              <a:xfrm flipH="1" flipV="1">
                <a:off x="3160" y="2696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2" name="Line 25"/>
              <p:cNvSpPr>
                <a:spLocks noChangeShapeType="1"/>
              </p:cNvSpPr>
              <p:nvPr/>
            </p:nvSpPr>
            <p:spPr bwMode="auto">
              <a:xfrm flipH="1" flipV="1">
                <a:off x="3936" y="2592"/>
                <a:ext cx="16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3" name="Line 26"/>
              <p:cNvSpPr>
                <a:spLocks noChangeShapeType="1"/>
              </p:cNvSpPr>
              <p:nvPr/>
            </p:nvSpPr>
            <p:spPr bwMode="auto">
              <a:xfrm flipV="1">
                <a:off x="4274" y="2592"/>
                <a:ext cx="142" cy="5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4" name="Line 27"/>
              <p:cNvSpPr>
                <a:spLocks noChangeShapeType="1"/>
              </p:cNvSpPr>
              <p:nvPr/>
            </p:nvSpPr>
            <p:spPr bwMode="auto">
              <a:xfrm flipH="1" flipV="1">
                <a:off x="4992" y="2688"/>
                <a:ext cx="130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5" name="Line 28"/>
              <p:cNvSpPr>
                <a:spLocks noChangeShapeType="1"/>
              </p:cNvSpPr>
              <p:nvPr/>
            </p:nvSpPr>
            <p:spPr bwMode="auto">
              <a:xfrm flipV="1">
                <a:off x="3120" y="1320"/>
                <a:ext cx="1008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6" name="Line 29"/>
              <p:cNvSpPr>
                <a:spLocks noChangeShapeType="1"/>
              </p:cNvSpPr>
              <p:nvPr/>
            </p:nvSpPr>
            <p:spPr bwMode="auto">
              <a:xfrm flipV="1">
                <a:off x="3136" y="1696"/>
                <a:ext cx="1104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7137" name="Line 30"/>
              <p:cNvSpPr>
                <a:spLocks noChangeShapeType="1"/>
              </p:cNvSpPr>
              <p:nvPr/>
            </p:nvSpPr>
            <p:spPr bwMode="auto">
              <a:xfrm flipH="1" flipV="1">
                <a:off x="3792" y="2064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47111" name="Text Box 31"/>
            <p:cNvSpPr txBox="1">
              <a:spLocks noChangeArrowheads="1"/>
            </p:cNvSpPr>
            <p:nvPr/>
          </p:nvSpPr>
          <p:spPr bwMode="auto">
            <a:xfrm>
              <a:off x="204" y="3896"/>
              <a:ext cx="2020" cy="192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 b="1">
                  <a:latin typeface="Arial" charset="0"/>
                </a:rPr>
                <a:t>(a) Cleavage of an animal cell</a:t>
              </a:r>
              <a:r>
                <a:rPr kumimoji="1" lang="en-US" sz="1400">
                  <a:latin typeface="Arial" charset="0"/>
                </a:rPr>
                <a:t> (SEM)</a:t>
              </a:r>
            </a:p>
          </p:txBody>
        </p:sp>
        <p:sp>
          <p:nvSpPr>
            <p:cNvPr id="47112" name="Text Box 32"/>
            <p:cNvSpPr txBox="1">
              <a:spLocks noChangeArrowheads="1"/>
            </p:cNvSpPr>
            <p:nvPr/>
          </p:nvSpPr>
          <p:spPr bwMode="auto">
            <a:xfrm>
              <a:off x="2960" y="3904"/>
              <a:ext cx="2416" cy="192"/>
            </a:xfrm>
            <a:prstGeom prst="rect">
              <a:avLst/>
            </a:prstGeom>
            <a:solidFill>
              <a:schemeClr val="bg1"/>
            </a:solidFill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sz="1400" b="1">
                  <a:latin typeface="Arial" charset="0"/>
                </a:rPr>
                <a:t>(b) Cell plate formation in a plant cell</a:t>
              </a:r>
              <a:r>
                <a:rPr kumimoji="1" lang="en-US" sz="1400">
                  <a:latin typeface="Arial" charset="0"/>
                </a:rPr>
                <a:t> (SEM)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863600"/>
            <a:ext cx="8534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Division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3413125"/>
          </a:xfrm>
        </p:spPr>
        <p:txBody>
          <a:bodyPr/>
          <a:lstStyle/>
          <a:p>
            <a:pPr eaLnBrk="1" hangingPunct="1"/>
            <a:r>
              <a:rPr lang="en-US" sz="2800" smtClean="0"/>
              <a:t>An integral part of the cell cycle</a:t>
            </a:r>
          </a:p>
          <a:p>
            <a:pPr eaLnBrk="1" hangingPunct="1"/>
            <a:r>
              <a:rPr lang="en-US" sz="2800" smtClean="0"/>
              <a:t>Results in genetically identical daughter cells</a:t>
            </a:r>
          </a:p>
          <a:p>
            <a:pPr eaLnBrk="1" hangingPunct="1"/>
            <a:r>
              <a:rPr lang="en-US" sz="2800" smtClean="0"/>
              <a:t>Cells duplicate their genetic material</a:t>
            </a:r>
          </a:p>
          <a:p>
            <a:pPr lvl="1" eaLnBrk="1" hangingPunct="1"/>
            <a:r>
              <a:rPr lang="en-US" sz="2800" smtClean="0"/>
              <a:t>Before they divide, ensuring that each daughter cell receives an exact copy of the genetic material, DNA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2779713"/>
          </a:xfrm>
        </p:spPr>
        <p:txBody>
          <a:bodyPr/>
          <a:lstStyle/>
          <a:p>
            <a:pPr eaLnBrk="1" hangingPunct="1"/>
            <a:r>
              <a:rPr lang="en-US" smtClean="0"/>
              <a:t>Genetic information - genome</a:t>
            </a:r>
          </a:p>
          <a:p>
            <a:pPr eaLnBrk="1" hangingPunct="1"/>
            <a:r>
              <a:rPr lang="en-US" smtClean="0"/>
              <a:t>Packaged into chromosomes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514600" y="2667000"/>
            <a:ext cx="4652963" cy="3614738"/>
            <a:chOff x="867" y="1198"/>
            <a:chExt cx="3233" cy="2906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1674" y="1198"/>
              <a:ext cx="2426" cy="2906"/>
              <a:chOff x="1392" y="528"/>
              <a:chExt cx="2977" cy="3568"/>
            </a:xfrm>
          </p:grpSpPr>
          <p:pic>
            <p:nvPicPr>
              <p:cNvPr id="19463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92" y="528"/>
                <a:ext cx="2945" cy="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4" name="Text Box 7"/>
              <p:cNvSpPr txBox="1">
                <a:spLocks noChangeArrowheads="1"/>
              </p:cNvSpPr>
              <p:nvPr/>
            </p:nvSpPr>
            <p:spPr bwMode="auto">
              <a:xfrm>
                <a:off x="3849" y="3825"/>
                <a:ext cx="520" cy="271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sz="1200">
                    <a:latin typeface="Arial" charset="0"/>
                  </a:rPr>
                  <a:t>50 µm</a:t>
                </a:r>
                <a:endParaRPr kumimoji="1" lang="en-US">
                  <a:latin typeface="Arial" charset="0"/>
                </a:endParaRPr>
              </a:p>
            </p:txBody>
          </p:sp>
        </p:grpSp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867" y="3686"/>
              <a:ext cx="777" cy="2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chemeClr val="bg2"/>
                  </a:solidFill>
                  <a:latin typeface="Arial" charset="0"/>
                </a:rPr>
                <a:t>Figure 12.3</a:t>
              </a:r>
              <a:endParaRPr kumimoji="1"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And Chromosomes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average eukaryotic cell has about 1,000 times more DNA then an average prokaryotic cell.</a:t>
            </a:r>
          </a:p>
          <a:p>
            <a:pPr eaLnBrk="1" hangingPunct="1"/>
            <a:r>
              <a:rPr lang="en-US" smtClean="0"/>
              <a:t>The DNA in a eukaryotic cell is organized into several linear chromosomes, whose organization is much more complex than the single, circular DNA molecule in a prokaryotic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Chromosomes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eukaryotic cells store genetic information in chromosomes.</a:t>
            </a:r>
          </a:p>
          <a:p>
            <a:pPr lvl="1" eaLnBrk="1" hangingPunct="1"/>
            <a:r>
              <a:rPr lang="en-US" smtClean="0"/>
              <a:t>Most eukaryotes have between 10 and 50 chromosomes in their body cells.</a:t>
            </a:r>
          </a:p>
          <a:p>
            <a:pPr lvl="1" eaLnBrk="1" hangingPunct="1"/>
            <a:r>
              <a:rPr lang="en-US" smtClean="0"/>
              <a:t>Human cells have 46 chromosomes.</a:t>
            </a:r>
          </a:p>
          <a:p>
            <a:pPr lvl="1" eaLnBrk="1" hangingPunct="1"/>
            <a:r>
              <a:rPr lang="en-US" smtClean="0"/>
              <a:t>23 nearly-identical pairs</a:t>
            </a:r>
          </a:p>
        </p:txBody>
      </p:sp>
      <p:pic>
        <p:nvPicPr>
          <p:cNvPr id="21508" name="Picture 1030" descr="11_05"/>
          <p:cNvPicPr>
            <a:picLocks noChangeAspect="1" noChangeArrowheads="1"/>
          </p:cNvPicPr>
          <p:nvPr/>
        </p:nvPicPr>
        <p:blipFill>
          <a:blip r:embed="rId2"/>
          <a:srcRect l="3751" t="3334" r="3751" b="3334"/>
          <a:stretch>
            <a:fillRect/>
          </a:stretch>
        </p:blipFill>
        <p:spPr bwMode="auto">
          <a:xfrm>
            <a:off x="3200400" y="4648200"/>
            <a:ext cx="2667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Structure of Chromosomes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5334000"/>
          </a:xfrm>
        </p:spPr>
        <p:txBody>
          <a:bodyPr/>
          <a:lstStyle/>
          <a:p>
            <a:pPr eaLnBrk="1" hangingPunct="1"/>
            <a:r>
              <a:rPr lang="en-US" smtClean="0"/>
              <a:t>Chromosomes are composed of a complex of DNA and protein called </a:t>
            </a:r>
            <a:r>
              <a:rPr lang="en-US" smtClean="0">
                <a:solidFill>
                  <a:srgbClr val="FFFF00"/>
                </a:solidFill>
              </a:rPr>
              <a:t>chromatin </a:t>
            </a:r>
            <a:r>
              <a:rPr lang="en-US" smtClean="0"/>
              <a:t>that condenses during cell division</a:t>
            </a:r>
          </a:p>
          <a:p>
            <a:pPr eaLnBrk="1" hangingPunct="1"/>
            <a:r>
              <a:rPr lang="en-US" smtClean="0"/>
              <a:t>DNA exists as a single, long, double-stranded fiber extending chromosome’s entire length.</a:t>
            </a:r>
          </a:p>
          <a:p>
            <a:pPr eaLnBrk="1" hangingPunct="1"/>
            <a:r>
              <a:rPr lang="en-US" smtClean="0"/>
              <a:t>Each unduplicated chromosome contains one DNA molecule, which may be several inches long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2209800"/>
          </a:xfrm>
        </p:spPr>
        <p:txBody>
          <a:bodyPr/>
          <a:lstStyle/>
          <a:p>
            <a:pPr eaLnBrk="1" hangingPunct="1">
              <a:buSzTx/>
              <a:buFont typeface="Wingdings" charset="2"/>
              <a:buChar char="Ø"/>
            </a:pPr>
            <a:r>
              <a:rPr lang="en-US" sz="2400" smtClean="0"/>
              <a:t>Every 200 nucleotide pairs, the DNA wraps twice around a group of 8 </a:t>
            </a:r>
            <a:r>
              <a:rPr lang="en-US" sz="2400" smtClean="0">
                <a:solidFill>
                  <a:schemeClr val="hlink"/>
                </a:solidFill>
              </a:rPr>
              <a:t>histone</a:t>
            </a:r>
            <a:r>
              <a:rPr lang="en-US" sz="2400" smtClean="0"/>
              <a:t> proteins to form a </a:t>
            </a:r>
            <a:r>
              <a:rPr lang="en-US" sz="2400" smtClean="0">
                <a:solidFill>
                  <a:schemeClr val="hlink"/>
                </a:solidFill>
              </a:rPr>
              <a:t>nucleosome</a:t>
            </a:r>
            <a:r>
              <a:rPr lang="en-US" sz="2400" smtClean="0"/>
              <a:t>.</a:t>
            </a:r>
          </a:p>
          <a:p>
            <a:pPr eaLnBrk="1" hangingPunct="1">
              <a:buSzTx/>
              <a:buFont typeface="Wingdings" charset="2"/>
              <a:buChar char="Ø"/>
            </a:pPr>
            <a:r>
              <a:rPr lang="en-US" sz="2400" smtClean="0"/>
              <a:t>Higher order coiling and supercoiling also help condense and package the chromatin inside the nucleus:</a:t>
            </a:r>
          </a:p>
          <a:p>
            <a:pPr eaLnBrk="1" hangingPunct="1">
              <a:buClr>
                <a:schemeClr val="accent2"/>
              </a:buClr>
              <a:buSzTx/>
              <a:buFont typeface="Wingdings" charset="2"/>
              <a:buChar char="Ø"/>
            </a:pPr>
            <a:endParaRPr lang="en-US" sz="240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Structure of Chromosomes</a:t>
            </a:r>
          </a:p>
        </p:txBody>
      </p:sp>
      <p:pic>
        <p:nvPicPr>
          <p:cNvPr id="23556" name="Picture 6" descr="11_06"/>
          <p:cNvPicPr>
            <a:picLocks noChangeAspect="1" noChangeArrowheads="1"/>
          </p:cNvPicPr>
          <p:nvPr/>
        </p:nvPicPr>
        <p:blipFill>
          <a:blip r:embed="rId2"/>
          <a:srcRect t="16667" b="14999"/>
          <a:stretch>
            <a:fillRect/>
          </a:stretch>
        </p:blipFill>
        <p:spPr bwMode="auto">
          <a:xfrm>
            <a:off x="838200" y="2743200"/>
            <a:ext cx="7391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1222</Words>
  <Application>Microsoft PowerPoint</Application>
  <PresentationFormat>On-screen Show (4:3)</PresentationFormat>
  <Paragraphs>296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ＭＳ Ｐゴシック</vt:lpstr>
      <vt:lpstr>Arial</vt:lpstr>
      <vt:lpstr>Wingdings</vt:lpstr>
      <vt:lpstr>Times</vt:lpstr>
      <vt:lpstr>Garamond</vt:lpstr>
      <vt:lpstr>Default Design</vt:lpstr>
      <vt:lpstr>The Cell Cycle and How Cells Divide</vt:lpstr>
      <vt:lpstr>Phases of the Cell Cycle</vt:lpstr>
      <vt:lpstr>Functions of Cell Division</vt:lpstr>
      <vt:lpstr>Cell Division</vt:lpstr>
      <vt:lpstr>DNA</vt:lpstr>
      <vt:lpstr>DNA And Chromosomes</vt:lpstr>
      <vt:lpstr>Chromosomes</vt:lpstr>
      <vt:lpstr>Structure of Chromosomes</vt:lpstr>
      <vt:lpstr>Structure of Chromosomes</vt:lpstr>
      <vt:lpstr>Karyotype</vt:lpstr>
      <vt:lpstr>Chromosomes</vt:lpstr>
      <vt:lpstr>Chromosomes</vt:lpstr>
      <vt:lpstr>Homologues</vt:lpstr>
      <vt:lpstr>Chromosome Duplication </vt:lpstr>
      <vt:lpstr>Slide 15</vt:lpstr>
      <vt:lpstr>Structure of Chromosomes</vt:lpstr>
      <vt:lpstr>Structure of Chromosomes</vt:lpstr>
      <vt:lpstr>Phases of the Cell Cycle</vt:lpstr>
      <vt:lpstr>Interphase</vt:lpstr>
      <vt:lpstr>Mitosis</vt:lpstr>
      <vt:lpstr>Mitotic Division of an Animal Cell</vt:lpstr>
      <vt:lpstr>Mitotic Division of an Animal Cell</vt:lpstr>
      <vt:lpstr>Slide 23</vt:lpstr>
      <vt:lpstr>Slide 24</vt:lpstr>
      <vt:lpstr>Slide 25</vt:lpstr>
      <vt:lpstr>The Mitotic Spindle</vt:lpstr>
      <vt:lpstr>The Mitotic Spindle</vt:lpstr>
      <vt:lpstr>Slide 28</vt:lpstr>
      <vt:lpstr>Slide 29</vt:lpstr>
      <vt:lpstr>Mitosis in a plant cell</vt:lpstr>
      <vt:lpstr>Cytokinesis</vt:lpstr>
      <vt:lpstr>Cytokinesis In Animal And Plant Cells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Acer</cp:lastModifiedBy>
  <cp:revision>80</cp:revision>
  <dcterms:created xsi:type="dcterms:W3CDTF">2003-09-01T15:30:09Z</dcterms:created>
  <dcterms:modified xsi:type="dcterms:W3CDTF">2016-03-09T06:57:08Z</dcterms:modified>
</cp:coreProperties>
</file>