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4" r:id="rId18"/>
    <p:sldId id="271" r:id="rId19"/>
    <p:sldId id="272"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45ED56A-FC2C-447F-AA08-92AEBECD3DE4}"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823E5-E426-4500-AE76-93E6FDD0EECE}" type="slidenum">
              <a:rPr lang="en-US" smtClean="0"/>
              <a:t>‹#›</a:t>
            </a:fld>
            <a:endParaRPr lang="en-US"/>
          </a:p>
        </p:txBody>
      </p:sp>
    </p:spTree>
    <p:extLst>
      <p:ext uri="{BB962C8B-B14F-4D97-AF65-F5344CB8AC3E}">
        <p14:creationId xmlns:p14="http://schemas.microsoft.com/office/powerpoint/2010/main" val="939567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5ED56A-FC2C-447F-AA08-92AEBECD3DE4}"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823E5-E426-4500-AE76-93E6FDD0EECE}" type="slidenum">
              <a:rPr lang="en-US" smtClean="0"/>
              <a:t>‹#›</a:t>
            </a:fld>
            <a:endParaRPr lang="en-US"/>
          </a:p>
        </p:txBody>
      </p:sp>
    </p:spTree>
    <p:extLst>
      <p:ext uri="{BB962C8B-B14F-4D97-AF65-F5344CB8AC3E}">
        <p14:creationId xmlns:p14="http://schemas.microsoft.com/office/powerpoint/2010/main" val="2347498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5ED56A-FC2C-447F-AA08-92AEBECD3DE4}"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823E5-E426-4500-AE76-93E6FDD0EECE}" type="slidenum">
              <a:rPr lang="en-US" smtClean="0"/>
              <a:t>‹#›</a:t>
            </a:fld>
            <a:endParaRPr lang="en-US"/>
          </a:p>
        </p:txBody>
      </p:sp>
    </p:spTree>
    <p:extLst>
      <p:ext uri="{BB962C8B-B14F-4D97-AF65-F5344CB8AC3E}">
        <p14:creationId xmlns:p14="http://schemas.microsoft.com/office/powerpoint/2010/main" val="2537455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5ED56A-FC2C-447F-AA08-92AEBECD3DE4}"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823E5-E426-4500-AE76-93E6FDD0EECE}"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7263782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5ED56A-FC2C-447F-AA08-92AEBECD3DE4}"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823E5-E426-4500-AE76-93E6FDD0EECE}" type="slidenum">
              <a:rPr lang="en-US" smtClean="0"/>
              <a:t>‹#›</a:t>
            </a:fld>
            <a:endParaRPr lang="en-US"/>
          </a:p>
        </p:txBody>
      </p:sp>
    </p:spTree>
    <p:extLst>
      <p:ext uri="{BB962C8B-B14F-4D97-AF65-F5344CB8AC3E}">
        <p14:creationId xmlns:p14="http://schemas.microsoft.com/office/powerpoint/2010/main" val="896385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45ED56A-FC2C-447F-AA08-92AEBECD3DE4}" type="datetimeFigureOut">
              <a:rPr lang="en-US" smtClean="0"/>
              <a:t>5/19/2020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823E5-E426-4500-AE76-93E6FDD0EECE}" type="slidenum">
              <a:rPr lang="en-US" smtClean="0"/>
              <a:t>‹#›</a:t>
            </a:fld>
            <a:endParaRPr lang="en-US"/>
          </a:p>
        </p:txBody>
      </p:sp>
    </p:spTree>
    <p:extLst>
      <p:ext uri="{BB962C8B-B14F-4D97-AF65-F5344CB8AC3E}">
        <p14:creationId xmlns:p14="http://schemas.microsoft.com/office/powerpoint/2010/main" val="3985382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45ED56A-FC2C-447F-AA08-92AEBECD3DE4}" type="datetimeFigureOut">
              <a:rPr lang="en-US" smtClean="0"/>
              <a:t>5/19/2020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823E5-E426-4500-AE76-93E6FDD0EECE}" type="slidenum">
              <a:rPr lang="en-US" smtClean="0"/>
              <a:t>‹#›</a:t>
            </a:fld>
            <a:endParaRPr lang="en-US"/>
          </a:p>
        </p:txBody>
      </p:sp>
    </p:spTree>
    <p:extLst>
      <p:ext uri="{BB962C8B-B14F-4D97-AF65-F5344CB8AC3E}">
        <p14:creationId xmlns:p14="http://schemas.microsoft.com/office/powerpoint/2010/main" val="42437587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5ED56A-FC2C-447F-AA08-92AEBECD3DE4}"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823E5-E426-4500-AE76-93E6FDD0EECE}" type="slidenum">
              <a:rPr lang="en-US" smtClean="0"/>
              <a:t>‹#›</a:t>
            </a:fld>
            <a:endParaRPr lang="en-US"/>
          </a:p>
        </p:txBody>
      </p:sp>
    </p:spTree>
    <p:extLst>
      <p:ext uri="{BB962C8B-B14F-4D97-AF65-F5344CB8AC3E}">
        <p14:creationId xmlns:p14="http://schemas.microsoft.com/office/powerpoint/2010/main" val="95873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5ED56A-FC2C-447F-AA08-92AEBECD3DE4}"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823E5-E426-4500-AE76-93E6FDD0EECE}" type="slidenum">
              <a:rPr lang="en-US" smtClean="0"/>
              <a:t>‹#›</a:t>
            </a:fld>
            <a:endParaRPr lang="en-US"/>
          </a:p>
        </p:txBody>
      </p:sp>
    </p:spTree>
    <p:extLst>
      <p:ext uri="{BB962C8B-B14F-4D97-AF65-F5344CB8AC3E}">
        <p14:creationId xmlns:p14="http://schemas.microsoft.com/office/powerpoint/2010/main" val="1475162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F45ED56A-FC2C-447F-AA08-92AEBECD3DE4}"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823E5-E426-4500-AE76-93E6FDD0EECE}" type="slidenum">
              <a:rPr lang="en-US" smtClean="0"/>
              <a:t>‹#›</a:t>
            </a:fld>
            <a:endParaRPr lang="en-US"/>
          </a:p>
        </p:txBody>
      </p:sp>
    </p:spTree>
    <p:extLst>
      <p:ext uri="{BB962C8B-B14F-4D97-AF65-F5344CB8AC3E}">
        <p14:creationId xmlns:p14="http://schemas.microsoft.com/office/powerpoint/2010/main" val="323777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5ED56A-FC2C-447F-AA08-92AEBECD3DE4}"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823E5-E426-4500-AE76-93E6FDD0EECE}" type="slidenum">
              <a:rPr lang="en-US" smtClean="0"/>
              <a:t>‹#›</a:t>
            </a:fld>
            <a:endParaRPr lang="en-US"/>
          </a:p>
        </p:txBody>
      </p:sp>
    </p:spTree>
    <p:extLst>
      <p:ext uri="{BB962C8B-B14F-4D97-AF65-F5344CB8AC3E}">
        <p14:creationId xmlns:p14="http://schemas.microsoft.com/office/powerpoint/2010/main" val="1905262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5ED56A-FC2C-447F-AA08-92AEBECD3DE4}"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823E5-E426-4500-AE76-93E6FDD0EECE}" type="slidenum">
              <a:rPr lang="en-US" smtClean="0"/>
              <a:t>‹#›</a:t>
            </a:fld>
            <a:endParaRPr lang="en-US"/>
          </a:p>
        </p:txBody>
      </p:sp>
    </p:spTree>
    <p:extLst>
      <p:ext uri="{BB962C8B-B14F-4D97-AF65-F5344CB8AC3E}">
        <p14:creationId xmlns:p14="http://schemas.microsoft.com/office/powerpoint/2010/main" val="2613218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5ED56A-FC2C-447F-AA08-92AEBECD3DE4}" type="datetimeFigureOut">
              <a:rPr lang="en-US" smtClean="0"/>
              <a:t>5/19/2020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7823E5-E426-4500-AE76-93E6FDD0EECE}" type="slidenum">
              <a:rPr lang="en-US" smtClean="0"/>
              <a:t>‹#›</a:t>
            </a:fld>
            <a:endParaRPr lang="en-US"/>
          </a:p>
        </p:txBody>
      </p:sp>
    </p:spTree>
    <p:extLst>
      <p:ext uri="{BB962C8B-B14F-4D97-AF65-F5344CB8AC3E}">
        <p14:creationId xmlns:p14="http://schemas.microsoft.com/office/powerpoint/2010/main" val="4166824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F45ED56A-FC2C-447F-AA08-92AEBECD3DE4}" type="datetimeFigureOut">
              <a:rPr lang="en-US" smtClean="0"/>
              <a:t>5/19/2020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57823E5-E426-4500-AE76-93E6FDD0EECE}" type="slidenum">
              <a:rPr lang="en-US" smtClean="0"/>
              <a:t>‹#›</a:t>
            </a:fld>
            <a:endParaRPr lang="en-US"/>
          </a:p>
        </p:txBody>
      </p:sp>
    </p:spTree>
    <p:extLst>
      <p:ext uri="{BB962C8B-B14F-4D97-AF65-F5344CB8AC3E}">
        <p14:creationId xmlns:p14="http://schemas.microsoft.com/office/powerpoint/2010/main" val="1438026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45ED56A-FC2C-447F-AA08-92AEBECD3DE4}" type="datetimeFigureOut">
              <a:rPr lang="en-US" smtClean="0"/>
              <a:t>5/19/2020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657823E5-E426-4500-AE76-93E6FDD0EECE}" type="slidenum">
              <a:rPr lang="en-US" smtClean="0"/>
              <a:t>‹#›</a:t>
            </a:fld>
            <a:endParaRPr lang="en-US"/>
          </a:p>
        </p:txBody>
      </p:sp>
    </p:spTree>
    <p:extLst>
      <p:ext uri="{BB962C8B-B14F-4D97-AF65-F5344CB8AC3E}">
        <p14:creationId xmlns:p14="http://schemas.microsoft.com/office/powerpoint/2010/main" val="1346248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F45ED56A-FC2C-447F-AA08-92AEBECD3DE4}" type="datetimeFigureOut">
              <a:rPr lang="en-US" smtClean="0"/>
              <a:t>5/19/2020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657823E5-E426-4500-AE76-93E6FDD0EECE}" type="slidenum">
              <a:rPr lang="en-US" smtClean="0"/>
              <a:t>‹#›</a:t>
            </a:fld>
            <a:endParaRPr lang="en-US"/>
          </a:p>
        </p:txBody>
      </p:sp>
    </p:spTree>
    <p:extLst>
      <p:ext uri="{BB962C8B-B14F-4D97-AF65-F5344CB8AC3E}">
        <p14:creationId xmlns:p14="http://schemas.microsoft.com/office/powerpoint/2010/main" val="1777964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5ED56A-FC2C-447F-AA08-92AEBECD3DE4}"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823E5-E426-4500-AE76-93E6FDD0EECE}" type="slidenum">
              <a:rPr lang="en-US" smtClean="0"/>
              <a:t>‹#›</a:t>
            </a:fld>
            <a:endParaRPr lang="en-US"/>
          </a:p>
        </p:txBody>
      </p:sp>
    </p:spTree>
    <p:extLst>
      <p:ext uri="{BB962C8B-B14F-4D97-AF65-F5344CB8AC3E}">
        <p14:creationId xmlns:p14="http://schemas.microsoft.com/office/powerpoint/2010/main" val="2376192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45ED56A-FC2C-447F-AA08-92AEBECD3DE4}" type="datetimeFigureOut">
              <a:rPr lang="en-US" smtClean="0"/>
              <a:t>5/19/2020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57823E5-E426-4500-AE76-93E6FDD0EECE}" type="slidenum">
              <a:rPr lang="en-US" smtClean="0"/>
              <a:t>‹#›</a:t>
            </a:fld>
            <a:endParaRPr lang="en-US"/>
          </a:p>
        </p:txBody>
      </p:sp>
    </p:spTree>
    <p:extLst>
      <p:ext uri="{BB962C8B-B14F-4D97-AF65-F5344CB8AC3E}">
        <p14:creationId xmlns:p14="http://schemas.microsoft.com/office/powerpoint/2010/main" val="358228485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Planning of DSC campaign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44067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604838" y="541338"/>
            <a:ext cx="9445625" cy="5707062"/>
          </a:xfrm>
        </p:spPr>
        <p:txBody>
          <a:bodyPr>
            <a:normAutofit fontScale="85000" lnSpcReduction="10000"/>
          </a:bodyPr>
          <a:lstStyle/>
          <a:p>
            <a:r>
              <a:rPr lang="en-US" dirty="0"/>
              <a:t>The problem or issue to be addressed by the campaign should be analyzed from </a:t>
            </a:r>
            <a:r>
              <a:rPr lang="en-US" dirty="0" smtClean="0"/>
              <a:t>all perspectives</a:t>
            </a:r>
            <a:r>
              <a:rPr lang="en-US" dirty="0"/>
              <a:t>. This step involves gathering information and extensively researching </a:t>
            </a:r>
            <a:r>
              <a:rPr lang="en-US" dirty="0" smtClean="0"/>
              <a:t>the problem/issue</a:t>
            </a:r>
            <a:r>
              <a:rPr lang="en-US" dirty="0"/>
              <a:t>. Questions such as the following should be asked:</a:t>
            </a:r>
          </a:p>
          <a:p>
            <a:r>
              <a:rPr lang="en-US" dirty="0"/>
              <a:t>With whom, where, when and to what extent does the problem occur?</a:t>
            </a:r>
          </a:p>
          <a:p>
            <a:r>
              <a:rPr lang="en-US" dirty="0"/>
              <a:t>Who says there is a problem and for whom is it a problem?</a:t>
            </a:r>
          </a:p>
          <a:p>
            <a:r>
              <a:rPr lang="en-US" dirty="0"/>
              <a:t>What are the signs of the problem?</a:t>
            </a:r>
          </a:p>
          <a:p>
            <a:r>
              <a:rPr lang="en-US" dirty="0"/>
              <a:t>What role does human behavior play in connection with the problem?</a:t>
            </a:r>
          </a:p>
          <a:p>
            <a:r>
              <a:rPr lang="en-US" dirty="0" smtClean="0"/>
              <a:t>What </a:t>
            </a:r>
            <a:r>
              <a:rPr lang="en-US" dirty="0"/>
              <a:t>is the history of the problem?</a:t>
            </a:r>
          </a:p>
          <a:p>
            <a:r>
              <a:rPr lang="en-US" dirty="0"/>
              <a:t>What are the causes of the problem?</a:t>
            </a:r>
          </a:p>
          <a:p>
            <a:r>
              <a:rPr lang="en-US" dirty="0"/>
              <a:t>Does the problem involve human knowledge, attitudes or behaviors?</a:t>
            </a:r>
          </a:p>
          <a:p>
            <a:r>
              <a:rPr lang="en-US" dirty="0"/>
              <a:t>Does the problem violate any accepted laws or policies?</a:t>
            </a:r>
          </a:p>
          <a:p>
            <a:pPr marL="0" indent="0">
              <a:buNone/>
            </a:pPr>
            <a:r>
              <a:rPr lang="en-US" dirty="0"/>
              <a:t>At this stage of the campaign process, not only is the problem or issue thoroughly</a:t>
            </a:r>
          </a:p>
          <a:p>
            <a:pPr marL="0" indent="0">
              <a:buNone/>
            </a:pPr>
            <a:r>
              <a:rPr lang="en-US" dirty="0"/>
              <a:t>researched, but the audience may also be polled to determine existing knowledge,</a:t>
            </a:r>
          </a:p>
          <a:p>
            <a:pPr marL="0" indent="0">
              <a:buNone/>
            </a:pPr>
            <a:r>
              <a:rPr lang="en-US" dirty="0"/>
              <a:t>attitudes, beliefs and values concerning the problem or issue. At this point, individuals</a:t>
            </a:r>
          </a:p>
          <a:p>
            <a:pPr marL="0" indent="0">
              <a:buNone/>
            </a:pPr>
            <a:r>
              <a:rPr lang="en-US" dirty="0"/>
              <a:t>with “traditional” or local knowledge might also be consulted.</a:t>
            </a:r>
          </a:p>
        </p:txBody>
      </p:sp>
    </p:spTree>
    <p:extLst>
      <p:ext uri="{BB962C8B-B14F-4D97-AF65-F5344CB8AC3E}">
        <p14:creationId xmlns:p14="http://schemas.microsoft.com/office/powerpoint/2010/main" val="4918820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Audience analysis</a:t>
            </a:r>
            <a:endParaRPr lang="en-US" dirty="0"/>
          </a:p>
        </p:txBody>
      </p:sp>
      <p:sp>
        <p:nvSpPr>
          <p:cNvPr id="3" name="Content Placeholder 2"/>
          <p:cNvSpPr>
            <a:spLocks noGrp="1"/>
          </p:cNvSpPr>
          <p:nvPr>
            <p:ph idx="1"/>
          </p:nvPr>
        </p:nvSpPr>
        <p:spPr/>
        <p:txBody>
          <a:bodyPr>
            <a:normAutofit fontScale="92500" lnSpcReduction="10000"/>
          </a:bodyPr>
          <a:lstStyle/>
          <a:p>
            <a:r>
              <a:rPr lang="en-US" dirty="0"/>
              <a:t>In order to make the environmental problem/issue have relevance to the </a:t>
            </a:r>
            <a:r>
              <a:rPr lang="en-US" dirty="0" smtClean="0"/>
              <a:t>audience, careful </a:t>
            </a:r>
            <a:r>
              <a:rPr lang="en-US" dirty="0"/>
              <a:t>audience targeting must be achieved. The question should be asked: with </a:t>
            </a:r>
            <a:r>
              <a:rPr lang="en-US" dirty="0" smtClean="0"/>
              <a:t>which segments </a:t>
            </a:r>
            <a:r>
              <a:rPr lang="en-US" dirty="0"/>
              <a:t>of the population is there a fair chance of realizing the campaign </a:t>
            </a:r>
            <a:r>
              <a:rPr lang="en-US" dirty="0" smtClean="0"/>
              <a:t>objectives? Sometimes </a:t>
            </a:r>
            <a:r>
              <a:rPr lang="en-US" dirty="0"/>
              <a:t>audiences can be determined by asking: for whom is this a problem or </a:t>
            </a:r>
            <a:r>
              <a:rPr lang="en-US" dirty="0" smtClean="0"/>
              <a:t>who needs </a:t>
            </a:r>
            <a:r>
              <a:rPr lang="en-US" dirty="0"/>
              <a:t>to take action to remedy the situation</a:t>
            </a:r>
            <a:r>
              <a:rPr lang="en-US" dirty="0" smtClean="0"/>
              <a:t>?</a:t>
            </a:r>
          </a:p>
          <a:p>
            <a:pPr marL="0" indent="0">
              <a:buNone/>
            </a:pPr>
            <a:r>
              <a:rPr lang="en-US" dirty="0"/>
              <a:t>In response to the main question of who is the target audience, consider the following:</a:t>
            </a:r>
          </a:p>
          <a:p>
            <a:r>
              <a:rPr lang="en-US" dirty="0"/>
              <a:t>Who is the final target audience?</a:t>
            </a:r>
          </a:p>
          <a:p>
            <a:r>
              <a:rPr lang="en-US" dirty="0"/>
              <a:t>Is there an intermediate target audience who will take the message to the final </a:t>
            </a:r>
            <a:r>
              <a:rPr lang="en-US" dirty="0" smtClean="0"/>
              <a:t>target audience</a:t>
            </a:r>
            <a:r>
              <a:rPr lang="en-US" dirty="0"/>
              <a:t>?</a:t>
            </a:r>
          </a:p>
          <a:p>
            <a:r>
              <a:rPr lang="en-US" dirty="0"/>
              <a:t>Is there a secondary target audience to whom the initial target audience can </a:t>
            </a:r>
            <a:r>
              <a:rPr lang="en-US" dirty="0" smtClean="0"/>
              <a:t>take messages?</a:t>
            </a:r>
            <a:endParaRPr lang="en-US" dirty="0"/>
          </a:p>
        </p:txBody>
      </p:sp>
    </p:spTree>
    <p:extLst>
      <p:ext uri="{BB962C8B-B14F-4D97-AF65-F5344CB8AC3E}">
        <p14:creationId xmlns:p14="http://schemas.microsoft.com/office/powerpoint/2010/main" val="40473390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idx="1"/>
          </p:nvPr>
        </p:nvSpPr>
        <p:spPr>
          <a:xfrm>
            <a:off x="579438" y="617538"/>
            <a:ext cx="9471025" cy="5630862"/>
          </a:xfrm>
        </p:spPr>
        <p:txBody>
          <a:bodyPr>
            <a:normAutofit/>
          </a:bodyPr>
          <a:lstStyle/>
          <a:p>
            <a:r>
              <a:rPr lang="en-US" dirty="0"/>
              <a:t>Size of the target audience</a:t>
            </a:r>
          </a:p>
          <a:p>
            <a:r>
              <a:rPr lang="en-US" dirty="0"/>
              <a:t>Demographic and social-economic characteristics of target audience: age, </a:t>
            </a:r>
            <a:r>
              <a:rPr lang="en-US" dirty="0" smtClean="0"/>
              <a:t>education, family</a:t>
            </a:r>
            <a:r>
              <a:rPr lang="en-US" dirty="0"/>
              <a:t>, gender, cultural background, religion, income and welfare, profession </a:t>
            </a:r>
            <a:r>
              <a:rPr lang="en-US" dirty="0" smtClean="0"/>
              <a:t>and working </a:t>
            </a:r>
            <a:r>
              <a:rPr lang="en-US" dirty="0"/>
              <a:t>environment, car owner, home- or land-owner, </a:t>
            </a:r>
            <a:r>
              <a:rPr lang="en-US" dirty="0" smtClean="0"/>
              <a:t>etc.</a:t>
            </a:r>
          </a:p>
          <a:p>
            <a:r>
              <a:rPr lang="en-US" dirty="0" smtClean="0"/>
              <a:t>Psychological </a:t>
            </a:r>
            <a:r>
              <a:rPr lang="en-US" dirty="0"/>
              <a:t>characteristics of target audience: hobbies, interests, existing </a:t>
            </a:r>
            <a:r>
              <a:rPr lang="en-US" dirty="0" smtClean="0"/>
              <a:t>knowledge, </a:t>
            </a:r>
            <a:r>
              <a:rPr lang="fr-FR" dirty="0" smtClean="0"/>
              <a:t>attitudes </a:t>
            </a:r>
            <a:r>
              <a:rPr lang="fr-FR" dirty="0"/>
              <a:t>and values concerning </a:t>
            </a:r>
            <a:r>
              <a:rPr lang="fr-FR" dirty="0" smtClean="0"/>
              <a:t>environnement </a:t>
            </a:r>
            <a:r>
              <a:rPr lang="en-US" dirty="0" smtClean="0"/>
              <a:t>How </a:t>
            </a:r>
            <a:r>
              <a:rPr lang="en-US" dirty="0"/>
              <a:t>interested they are in the </a:t>
            </a:r>
            <a:r>
              <a:rPr lang="en-US" dirty="0" smtClean="0"/>
              <a:t>topic?</a:t>
            </a:r>
            <a:endParaRPr lang="en-US" dirty="0"/>
          </a:p>
          <a:p>
            <a:r>
              <a:rPr lang="en-US" dirty="0" smtClean="0"/>
              <a:t>What </a:t>
            </a:r>
            <a:r>
              <a:rPr lang="en-US" dirty="0"/>
              <a:t>are their feelings and opinions about the </a:t>
            </a:r>
            <a:r>
              <a:rPr lang="en-US" dirty="0" smtClean="0"/>
              <a:t>topic?</a:t>
            </a:r>
          </a:p>
          <a:p>
            <a:r>
              <a:rPr lang="en-US" dirty="0" smtClean="0"/>
              <a:t>What </a:t>
            </a:r>
            <a:r>
              <a:rPr lang="en-US" dirty="0"/>
              <a:t>are their goals related to the </a:t>
            </a:r>
            <a:r>
              <a:rPr lang="en-US" dirty="0" smtClean="0"/>
              <a:t>topic?</a:t>
            </a:r>
            <a:endParaRPr lang="en-US" dirty="0"/>
          </a:p>
          <a:p>
            <a:r>
              <a:rPr lang="en-US" dirty="0" smtClean="0"/>
              <a:t>To </a:t>
            </a:r>
            <a:r>
              <a:rPr lang="en-US" dirty="0"/>
              <a:t>what sources do, or would, they normally go for information about the </a:t>
            </a:r>
            <a:r>
              <a:rPr lang="en-US" dirty="0" smtClean="0"/>
              <a:t>topic?</a:t>
            </a:r>
            <a:endParaRPr lang="en-US" dirty="0"/>
          </a:p>
          <a:p>
            <a:r>
              <a:rPr lang="en-US" dirty="0" smtClean="0"/>
              <a:t>What </a:t>
            </a:r>
            <a:r>
              <a:rPr lang="en-US" dirty="0"/>
              <a:t>groups or organizations are important to </a:t>
            </a:r>
            <a:r>
              <a:rPr lang="en-US" dirty="0" smtClean="0"/>
              <a:t>them?</a:t>
            </a:r>
            <a:endParaRPr lang="en-US" dirty="0"/>
          </a:p>
          <a:p>
            <a:r>
              <a:rPr lang="en-US" dirty="0" smtClean="0"/>
              <a:t>What </a:t>
            </a:r>
            <a:r>
              <a:rPr lang="en-US" dirty="0"/>
              <a:t>mass media they use</a:t>
            </a:r>
            <a:r>
              <a:rPr lang="en-US" dirty="0" smtClean="0"/>
              <a:t>?</a:t>
            </a:r>
            <a:endParaRPr lang="fr-FR" dirty="0"/>
          </a:p>
        </p:txBody>
      </p:sp>
    </p:spTree>
    <p:extLst>
      <p:ext uri="{BB962C8B-B14F-4D97-AF65-F5344CB8AC3E}">
        <p14:creationId xmlns:p14="http://schemas.microsoft.com/office/powerpoint/2010/main" val="13955782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6824" y="965916"/>
            <a:ext cx="9393030" cy="5282484"/>
          </a:xfrm>
        </p:spPr>
        <p:txBody>
          <a:bodyPr/>
          <a:lstStyle/>
          <a:p>
            <a:r>
              <a:rPr lang="en-US" dirty="0"/>
              <a:t>Size and intensity of the problem for the target group</a:t>
            </a:r>
          </a:p>
          <a:p>
            <a:r>
              <a:rPr lang="en-US" dirty="0"/>
              <a:t>Accessibility and traceability of the target </a:t>
            </a:r>
            <a:r>
              <a:rPr lang="en-US" dirty="0" smtClean="0"/>
              <a:t>audience</a:t>
            </a:r>
            <a:endParaRPr lang="en-US" dirty="0"/>
          </a:p>
          <a:p>
            <a:r>
              <a:rPr lang="en-US" dirty="0"/>
              <a:t>Time needed to achieve the objective with the target group</a:t>
            </a:r>
          </a:p>
          <a:p>
            <a:r>
              <a:rPr lang="en-US" dirty="0"/>
              <a:t>Costs and best means possible of reaching target group.</a:t>
            </a:r>
          </a:p>
          <a:p>
            <a:pPr marL="0" indent="0">
              <a:buNone/>
            </a:pPr>
            <a:endParaRPr lang="en-US" dirty="0"/>
          </a:p>
        </p:txBody>
      </p:sp>
    </p:spTree>
    <p:extLst>
      <p:ext uri="{BB962C8B-B14F-4D97-AF65-F5344CB8AC3E}">
        <p14:creationId xmlns:p14="http://schemas.microsoft.com/office/powerpoint/2010/main" val="1783271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Functions of Audiences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One factor to keep in mind when determining the target audience is that audiences </a:t>
            </a:r>
            <a:r>
              <a:rPr lang="en-US" dirty="0" smtClean="0"/>
              <a:t>may serve </a:t>
            </a:r>
            <a:r>
              <a:rPr lang="en-US" dirty="0"/>
              <a:t>various functions, depending on the problem/issue. </a:t>
            </a:r>
            <a:endParaRPr lang="en-US" dirty="0" smtClean="0"/>
          </a:p>
          <a:p>
            <a:pPr>
              <a:buFont typeface="Wingdings" panose="05000000000000000000" pitchFamily="2" charset="2"/>
              <a:buChar char="Ø"/>
            </a:pPr>
            <a:r>
              <a:rPr lang="en-US" dirty="0" smtClean="0"/>
              <a:t>The </a:t>
            </a:r>
            <a:r>
              <a:rPr lang="en-US" dirty="0"/>
              <a:t>most basic function of </a:t>
            </a:r>
            <a:r>
              <a:rPr lang="en-US" dirty="0" smtClean="0"/>
              <a:t>an audience </a:t>
            </a:r>
            <a:r>
              <a:rPr lang="en-US" dirty="0"/>
              <a:t>is as a “</a:t>
            </a:r>
            <a:r>
              <a:rPr lang="en-US" b="1" dirty="0"/>
              <a:t>market</a:t>
            </a:r>
            <a:r>
              <a:rPr lang="en-US" dirty="0"/>
              <a:t>” for information. Audience members are perceived </a:t>
            </a:r>
            <a:r>
              <a:rPr lang="en-US" dirty="0" smtClean="0"/>
              <a:t>as “customers</a:t>
            </a:r>
            <a:r>
              <a:rPr lang="en-US" dirty="0"/>
              <a:t>” of knowledge, and the communicator’s role is to enlighten, inform </a:t>
            </a:r>
            <a:r>
              <a:rPr lang="en-US" dirty="0" smtClean="0"/>
              <a:t>or entertain </a:t>
            </a:r>
            <a:r>
              <a:rPr lang="en-US" dirty="0"/>
              <a:t>the audience with the content of the messages.</a:t>
            </a:r>
          </a:p>
          <a:p>
            <a:r>
              <a:rPr lang="en-US" dirty="0"/>
              <a:t>A more interactive function of an audience is as “</a:t>
            </a:r>
            <a:r>
              <a:rPr lang="en-US" b="1" dirty="0"/>
              <a:t>dialogue partner</a:t>
            </a:r>
            <a:r>
              <a:rPr lang="en-US" dirty="0"/>
              <a:t>” with </a:t>
            </a:r>
            <a:r>
              <a:rPr lang="en-US" dirty="0" smtClean="0"/>
              <a:t>the </a:t>
            </a:r>
            <a:r>
              <a:rPr lang="en-US" dirty="0"/>
              <a:t>communicator. This function involves a two-way communication situation in </a:t>
            </a:r>
            <a:r>
              <a:rPr lang="en-US" dirty="0" smtClean="0"/>
              <a:t>which effective </a:t>
            </a:r>
            <a:r>
              <a:rPr lang="en-US" dirty="0"/>
              <a:t>communication should theoretically flow both ways between senders </a:t>
            </a:r>
            <a:r>
              <a:rPr lang="en-US" dirty="0" smtClean="0"/>
              <a:t>and receivers </a:t>
            </a:r>
            <a:r>
              <a:rPr lang="en-US" dirty="0"/>
              <a:t>of messages. Audiences are talked with, not at, with the aim of </a:t>
            </a:r>
            <a:r>
              <a:rPr lang="en-US" dirty="0" smtClean="0"/>
              <a:t>mutual understanding</a:t>
            </a:r>
            <a:r>
              <a:rPr lang="en-US" dirty="0"/>
              <a:t>, negotiating, and problem solving. This interaction works well </a:t>
            </a:r>
            <a:r>
              <a:rPr lang="en-US" dirty="0" smtClean="0"/>
              <a:t>for environmental </a:t>
            </a:r>
            <a:r>
              <a:rPr lang="en-US" dirty="0"/>
              <a:t>sustainability issues.</a:t>
            </a:r>
          </a:p>
          <a:p>
            <a:pPr marL="0" indent="0">
              <a:buNone/>
            </a:pPr>
            <a:endParaRPr lang="en-US" dirty="0"/>
          </a:p>
        </p:txBody>
      </p:sp>
    </p:spTree>
    <p:extLst>
      <p:ext uri="{BB962C8B-B14F-4D97-AF65-F5344CB8AC3E}">
        <p14:creationId xmlns:p14="http://schemas.microsoft.com/office/powerpoint/2010/main" val="27443899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4248" y="837128"/>
            <a:ext cx="9225605" cy="5411272"/>
          </a:xfrm>
        </p:spPr>
        <p:txBody>
          <a:bodyPr>
            <a:normAutofit/>
          </a:bodyPr>
          <a:lstStyle/>
          <a:p>
            <a:r>
              <a:rPr lang="en-US" dirty="0" smtClean="0"/>
              <a:t>Another </a:t>
            </a:r>
            <a:r>
              <a:rPr lang="en-US" dirty="0"/>
              <a:t>and highly effective function of audiences is as “</a:t>
            </a:r>
            <a:r>
              <a:rPr lang="en-US" b="1" dirty="0"/>
              <a:t>communicators</a:t>
            </a:r>
            <a:r>
              <a:rPr lang="en-US" dirty="0"/>
              <a:t>.” </a:t>
            </a:r>
            <a:r>
              <a:rPr lang="en-US" dirty="0" smtClean="0"/>
              <a:t>Audiences can </a:t>
            </a:r>
            <a:r>
              <a:rPr lang="en-US" dirty="0"/>
              <a:t>be recruited to become active senders and communicators after they have </a:t>
            </a:r>
            <a:r>
              <a:rPr lang="en-US" dirty="0" smtClean="0"/>
              <a:t>received the </a:t>
            </a:r>
            <a:r>
              <a:rPr lang="en-US" dirty="0"/>
              <a:t>messages. Audience members can become actively involved in re-circulating </a:t>
            </a:r>
            <a:r>
              <a:rPr lang="en-US" dirty="0" smtClean="0"/>
              <a:t>the messages</a:t>
            </a:r>
            <a:r>
              <a:rPr lang="en-US" dirty="0"/>
              <a:t>, as they take the information they have learned and the values they </a:t>
            </a:r>
            <a:r>
              <a:rPr lang="en-US" dirty="0" smtClean="0"/>
              <a:t>have formed </a:t>
            </a:r>
            <a:r>
              <a:rPr lang="en-US" dirty="0"/>
              <a:t>to share with their circle of friends, acquaintances and communities.</a:t>
            </a:r>
          </a:p>
        </p:txBody>
      </p:sp>
    </p:spTree>
    <p:extLst>
      <p:ext uri="{BB962C8B-B14F-4D97-AF65-F5344CB8AC3E}">
        <p14:creationId xmlns:p14="http://schemas.microsoft.com/office/powerpoint/2010/main" val="26722525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concerning Target Audiences</a:t>
            </a:r>
            <a:endParaRPr lang="en-US" dirty="0"/>
          </a:p>
        </p:txBody>
      </p:sp>
      <p:sp>
        <p:nvSpPr>
          <p:cNvPr id="3" name="Content Placeholder 2"/>
          <p:cNvSpPr>
            <a:spLocks noGrp="1"/>
          </p:cNvSpPr>
          <p:nvPr>
            <p:ph idx="1"/>
          </p:nvPr>
        </p:nvSpPr>
        <p:spPr/>
        <p:txBody>
          <a:bodyPr>
            <a:normAutofit/>
          </a:bodyPr>
          <a:lstStyle/>
          <a:p>
            <a:r>
              <a:rPr lang="en-US" dirty="0"/>
              <a:t>The first of these factors is the </a:t>
            </a:r>
            <a:r>
              <a:rPr lang="en-US" b="1" dirty="0"/>
              <a:t>knowledge factor</a:t>
            </a:r>
            <a:r>
              <a:rPr lang="en-US" dirty="0"/>
              <a:t>. The question should be asked: what </a:t>
            </a:r>
            <a:r>
              <a:rPr lang="en-US" dirty="0" smtClean="0"/>
              <a:t>is the </a:t>
            </a:r>
            <a:r>
              <a:rPr lang="en-US" dirty="0"/>
              <a:t>audience’s level of knowledge, awareness, and/or insight concerning </a:t>
            </a:r>
            <a:r>
              <a:rPr lang="en-US" dirty="0" smtClean="0"/>
              <a:t>the problem/issue?</a:t>
            </a:r>
          </a:p>
          <a:p>
            <a:r>
              <a:rPr lang="en-US" dirty="0" smtClean="0"/>
              <a:t> </a:t>
            </a:r>
            <a:r>
              <a:rPr lang="en-US" dirty="0"/>
              <a:t>The audience’s knowledge level will determine the type of </a:t>
            </a:r>
            <a:r>
              <a:rPr lang="en-US" dirty="0" smtClean="0"/>
              <a:t>messages that </a:t>
            </a:r>
            <a:r>
              <a:rPr lang="en-US" dirty="0"/>
              <a:t>need to be devised. Audience knowledge can be determined by survey </a:t>
            </a:r>
            <a:r>
              <a:rPr lang="en-US" dirty="0" smtClean="0"/>
              <a:t>or questionnaire </a:t>
            </a:r>
            <a:r>
              <a:rPr lang="en-US" dirty="0"/>
              <a:t>methods of scientific polling. If personal contact with the target </a:t>
            </a:r>
            <a:r>
              <a:rPr lang="en-US" dirty="0" smtClean="0"/>
              <a:t>audience is </a:t>
            </a:r>
            <a:r>
              <a:rPr lang="en-US" dirty="0"/>
              <a:t>possible, then audience knowledge can also be determined through feedback </a:t>
            </a:r>
            <a:r>
              <a:rPr lang="en-US" dirty="0" smtClean="0"/>
              <a:t>obtained at </a:t>
            </a:r>
            <a:r>
              <a:rPr lang="en-US" dirty="0"/>
              <a:t>public meetings or other events to which the audience is invited.</a:t>
            </a:r>
          </a:p>
        </p:txBody>
      </p:sp>
    </p:spTree>
    <p:extLst>
      <p:ext uri="{BB962C8B-B14F-4D97-AF65-F5344CB8AC3E}">
        <p14:creationId xmlns:p14="http://schemas.microsoft.com/office/powerpoint/2010/main" val="35445146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0" y="669702"/>
            <a:ext cx="9367273" cy="5578698"/>
          </a:xfrm>
        </p:spPr>
        <p:txBody>
          <a:bodyPr>
            <a:normAutofit/>
          </a:bodyPr>
          <a:lstStyle/>
          <a:p>
            <a:r>
              <a:rPr lang="en-US" dirty="0"/>
              <a:t>The second factor is the </a:t>
            </a:r>
            <a:r>
              <a:rPr lang="en-US" b="1" dirty="0"/>
              <a:t>attitude factor</a:t>
            </a:r>
            <a:r>
              <a:rPr lang="en-US" dirty="0"/>
              <a:t>. The questions should be asked: what are </a:t>
            </a:r>
            <a:r>
              <a:rPr lang="en-US" dirty="0" smtClean="0"/>
              <a:t>the audience’s </a:t>
            </a:r>
            <a:r>
              <a:rPr lang="en-US" dirty="0"/>
              <a:t>interest in, feelings or opinions about, or prejudices concerning </a:t>
            </a:r>
            <a:r>
              <a:rPr lang="en-US" dirty="0" smtClean="0"/>
              <a:t>the problem/issue</a:t>
            </a:r>
            <a:r>
              <a:rPr lang="en-US" dirty="0"/>
              <a:t>? </a:t>
            </a:r>
            <a:r>
              <a:rPr lang="en-US" dirty="0" smtClean="0"/>
              <a:t> These </a:t>
            </a:r>
            <a:r>
              <a:rPr lang="en-US" dirty="0"/>
              <a:t>attitude factors will affect the receipt of messages, so </a:t>
            </a:r>
            <a:r>
              <a:rPr lang="en-US" dirty="0" smtClean="0"/>
              <a:t>messages     will </a:t>
            </a:r>
            <a:r>
              <a:rPr lang="en-US" dirty="0"/>
              <a:t>have to be designed </a:t>
            </a:r>
            <a:r>
              <a:rPr lang="en-US" dirty="0" smtClean="0"/>
              <a:t>with </a:t>
            </a:r>
            <a:r>
              <a:rPr lang="en-US" dirty="0"/>
              <a:t>these attitude factors in mind</a:t>
            </a:r>
            <a:r>
              <a:rPr lang="en-US" dirty="0" smtClean="0"/>
              <a:t>.</a:t>
            </a:r>
          </a:p>
          <a:p>
            <a:pPr marL="0" indent="0">
              <a:buNone/>
            </a:pPr>
            <a:endParaRPr lang="en-GB" dirty="0"/>
          </a:p>
          <a:p>
            <a:pPr marL="0" indent="0">
              <a:buNone/>
            </a:pPr>
            <a:endParaRPr lang="en-US" dirty="0" smtClean="0"/>
          </a:p>
          <a:p>
            <a:r>
              <a:rPr lang="en-US" dirty="0"/>
              <a:t>The third factor is the </a:t>
            </a:r>
            <a:r>
              <a:rPr lang="en-US" b="1" dirty="0"/>
              <a:t>behavior factor</a:t>
            </a:r>
            <a:r>
              <a:rPr lang="en-US" dirty="0"/>
              <a:t>. The questions should be asked: what behavior </a:t>
            </a:r>
            <a:r>
              <a:rPr lang="en-US" dirty="0" smtClean="0"/>
              <a:t>or behavioral </a:t>
            </a:r>
            <a:r>
              <a:rPr lang="en-US" dirty="0"/>
              <a:t>intentions does the target audience exhibit in relation to the problem? Is </a:t>
            </a:r>
            <a:r>
              <a:rPr lang="en-US" dirty="0" smtClean="0"/>
              <a:t>the current </a:t>
            </a:r>
            <a:r>
              <a:rPr lang="en-US" dirty="0"/>
              <a:t>behavior an unsustainable one that the audience might be willing to change </a:t>
            </a:r>
            <a:r>
              <a:rPr lang="en-US" dirty="0" smtClean="0"/>
              <a:t>if informed </a:t>
            </a:r>
            <a:r>
              <a:rPr lang="en-US" dirty="0"/>
              <a:t>and/or persuaded? If so, what information (based on the knowledge factor) </a:t>
            </a:r>
            <a:r>
              <a:rPr lang="en-US" dirty="0" smtClean="0"/>
              <a:t>is needed </a:t>
            </a:r>
            <a:r>
              <a:rPr lang="en-US" dirty="0"/>
              <a:t>for presentation? And what type of persuasive campaign would be effective </a:t>
            </a:r>
            <a:r>
              <a:rPr lang="en-US" dirty="0" smtClean="0"/>
              <a:t>with this </a:t>
            </a:r>
            <a:r>
              <a:rPr lang="en-US" dirty="0"/>
              <a:t>particular audience?</a:t>
            </a:r>
          </a:p>
        </p:txBody>
      </p:sp>
    </p:spTree>
    <p:extLst>
      <p:ext uri="{BB962C8B-B14F-4D97-AF65-F5344CB8AC3E}">
        <p14:creationId xmlns:p14="http://schemas.microsoft.com/office/powerpoint/2010/main" val="3390990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Sponsor analysis</a:t>
            </a:r>
            <a:endParaRPr lang="en-US" dirty="0"/>
          </a:p>
        </p:txBody>
      </p:sp>
      <p:sp>
        <p:nvSpPr>
          <p:cNvPr id="3" name="Content Placeholder 2"/>
          <p:cNvSpPr>
            <a:spLocks noGrp="1"/>
          </p:cNvSpPr>
          <p:nvPr>
            <p:ph idx="1"/>
          </p:nvPr>
        </p:nvSpPr>
        <p:spPr/>
        <p:txBody>
          <a:bodyPr>
            <a:normAutofit/>
          </a:bodyPr>
          <a:lstStyle/>
          <a:p>
            <a:r>
              <a:rPr lang="en-US" dirty="0"/>
              <a:t>At this point in the campaign strategy process, it may be valuable to gain the support </a:t>
            </a:r>
            <a:r>
              <a:rPr lang="en-US" dirty="0" smtClean="0"/>
              <a:t>of others </a:t>
            </a:r>
            <a:r>
              <a:rPr lang="en-US" dirty="0"/>
              <a:t>who are also concerned about the problem/issue. Existing organizations may </a:t>
            </a:r>
            <a:r>
              <a:rPr lang="en-US" dirty="0" smtClean="0"/>
              <a:t>be willing </a:t>
            </a:r>
            <a:r>
              <a:rPr lang="en-US" dirty="0"/>
              <a:t>to donate time and/or resources toward problem solution and/or </a:t>
            </a:r>
            <a:r>
              <a:rPr lang="en-US" dirty="0" smtClean="0"/>
              <a:t>situation improvement</a:t>
            </a:r>
            <a:r>
              <a:rPr lang="en-US" dirty="0"/>
              <a:t>. </a:t>
            </a:r>
            <a:endParaRPr lang="en-US" dirty="0" smtClean="0"/>
          </a:p>
          <a:p>
            <a:r>
              <a:rPr lang="en-US" dirty="0" smtClean="0"/>
              <a:t>Individuals </a:t>
            </a:r>
            <a:r>
              <a:rPr lang="en-US" dirty="0"/>
              <a:t>who perceive the situation to be a problem might </a:t>
            </a:r>
            <a:r>
              <a:rPr lang="en-US" dirty="0" smtClean="0"/>
              <a:t>be interested </a:t>
            </a:r>
            <a:r>
              <a:rPr lang="en-US" dirty="0"/>
              <a:t>and/or willing to contribute. Therefore, some initial or </a:t>
            </a:r>
            <a:r>
              <a:rPr lang="en-US" dirty="0" smtClean="0"/>
              <a:t>preliminary campaigning </a:t>
            </a:r>
            <a:r>
              <a:rPr lang="en-US" dirty="0"/>
              <a:t>might be valuable in obtaining this support. Meetings, public </a:t>
            </a:r>
            <a:r>
              <a:rPr lang="en-US" dirty="0" smtClean="0"/>
              <a:t>forums, workshops </a:t>
            </a:r>
            <a:r>
              <a:rPr lang="en-US" dirty="0"/>
              <a:t>and other similar gatherings can be used to bring together </a:t>
            </a:r>
            <a:r>
              <a:rPr lang="en-US" dirty="0" smtClean="0"/>
              <a:t>like-minded people</a:t>
            </a:r>
            <a:r>
              <a:rPr lang="en-US" dirty="0"/>
              <a:t>. It is often from these “brainstorming” sessions that the best campaign </a:t>
            </a:r>
            <a:r>
              <a:rPr lang="en-US" dirty="0" smtClean="0"/>
              <a:t>ideas emerge</a:t>
            </a:r>
            <a:r>
              <a:rPr lang="en-US" dirty="0"/>
              <a:t>.</a:t>
            </a:r>
          </a:p>
        </p:txBody>
      </p:sp>
    </p:spTree>
    <p:extLst>
      <p:ext uri="{BB962C8B-B14F-4D97-AF65-F5344CB8AC3E}">
        <p14:creationId xmlns:p14="http://schemas.microsoft.com/office/powerpoint/2010/main" val="21945686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 3</a:t>
            </a:r>
            <a:br>
              <a:rPr lang="en-GB" dirty="0" smtClean="0"/>
            </a:br>
            <a:r>
              <a:rPr lang="en-GB" dirty="0" smtClean="0"/>
              <a:t>Formulation </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This stage has several </a:t>
            </a:r>
            <a:r>
              <a:rPr lang="en-US" dirty="0" smtClean="0"/>
              <a:t>dimensions:</a:t>
            </a:r>
          </a:p>
          <a:p>
            <a:pPr marL="0" indent="0">
              <a:buNone/>
            </a:pPr>
            <a:r>
              <a:rPr lang="en-US" dirty="0" smtClean="0"/>
              <a:t>1. Methods to use:</a:t>
            </a:r>
          </a:p>
          <a:p>
            <a:pPr marL="0" indent="0">
              <a:buNone/>
            </a:pPr>
            <a:r>
              <a:rPr lang="en-US" dirty="0" smtClean="0"/>
              <a:t>At </a:t>
            </a:r>
            <a:r>
              <a:rPr lang="en-US" dirty="0"/>
              <a:t>this point the planner chooses from available communication channels, identifies messages to be communicated, decides on the amount and format of material to be used, selects a schedule and chooses ways to arrange feedback from audience members during the campaign</a:t>
            </a:r>
            <a:r>
              <a:rPr lang="en-US" dirty="0" smtClean="0"/>
              <a:t>.</a:t>
            </a:r>
          </a:p>
          <a:p>
            <a:pPr marL="0" indent="0">
              <a:buNone/>
            </a:pPr>
            <a:r>
              <a:rPr lang="en-US" dirty="0" smtClean="0"/>
              <a:t>2. Timing </a:t>
            </a:r>
            <a:r>
              <a:rPr lang="en-US" dirty="0"/>
              <a:t>the Campaign:</a:t>
            </a:r>
            <a:br>
              <a:rPr lang="en-US" dirty="0"/>
            </a:br>
            <a:r>
              <a:rPr lang="en-US" dirty="0"/>
              <a:t/>
            </a:r>
            <a:br>
              <a:rPr lang="en-US" dirty="0"/>
            </a:br>
            <a:r>
              <a:rPr lang="en-US" dirty="0"/>
              <a:t>In deciding when to begin and a campaign be guided of the patterns in which your audience members make decisions and carry out actions concerning the topic. For instance, a campaign that involves how much fertilizer to apply for rice production might logically be timed to match the periods when growers make their fertilizing </a:t>
            </a:r>
            <a:r>
              <a:rPr lang="en-US"/>
              <a:t>decisions </a:t>
            </a:r>
            <a:r>
              <a:rPr lang="en-US" smtClean="0"/>
              <a:t>and </a:t>
            </a:r>
            <a:r>
              <a:rPr lang="en-US" dirty="0"/>
              <a:t>order fertilizers</a:t>
            </a:r>
            <a:br>
              <a:rPr lang="en-US" dirty="0"/>
            </a:br>
            <a:endParaRPr lang="en-US" dirty="0"/>
          </a:p>
        </p:txBody>
      </p:sp>
    </p:spTree>
    <p:extLst>
      <p:ext uri="{BB962C8B-B14F-4D97-AF65-F5344CB8AC3E}">
        <p14:creationId xmlns:p14="http://schemas.microsoft.com/office/powerpoint/2010/main" val="1424235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CAMPAIGN </a:t>
            </a:r>
          </a:p>
        </p:txBody>
      </p:sp>
      <p:sp>
        <p:nvSpPr>
          <p:cNvPr id="3" name="Content Placeholder 2"/>
          <p:cNvSpPr>
            <a:spLocks noGrp="1"/>
          </p:cNvSpPr>
          <p:nvPr>
            <p:ph idx="1"/>
          </p:nvPr>
        </p:nvSpPr>
        <p:spPr/>
        <p:txBody>
          <a:bodyPr/>
          <a:lstStyle/>
          <a:p>
            <a:r>
              <a:rPr lang="en-US" dirty="0"/>
              <a:t>Campaign involves coordinated use of different methods of communication education, aimed at focusing attention on a particular problem and its solution </a:t>
            </a:r>
            <a:r>
              <a:rPr lang="en-US" dirty="0" smtClean="0"/>
              <a:t>over a </a:t>
            </a:r>
            <a:r>
              <a:rPr lang="en-US" dirty="0"/>
              <a:t>period of time. There are different kinds of campaigns such as charity campaign, sale campaign, political campaign. The kind </a:t>
            </a:r>
            <a:r>
              <a:rPr lang="en-US" dirty="0" smtClean="0"/>
              <a:t>of a </a:t>
            </a:r>
            <a:r>
              <a:rPr lang="en-US" dirty="0"/>
              <a:t>campaign </a:t>
            </a:r>
            <a:r>
              <a:rPr lang="en-US" dirty="0" smtClean="0"/>
              <a:t>used in DSC </a:t>
            </a:r>
            <a:r>
              <a:rPr lang="en-US" dirty="0"/>
              <a:t>is the self-help campaign. It is intended to provide information and education which people can use to improve their lives.</a:t>
            </a:r>
            <a:br>
              <a:rPr lang="en-US" dirty="0"/>
            </a:br>
            <a:endParaRPr lang="en-US" dirty="0"/>
          </a:p>
        </p:txBody>
      </p:sp>
    </p:spTree>
    <p:extLst>
      <p:ext uri="{BB962C8B-B14F-4D97-AF65-F5344CB8AC3E}">
        <p14:creationId xmlns:p14="http://schemas.microsoft.com/office/powerpoint/2010/main" val="18239978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9550" y="708338"/>
            <a:ext cx="9470304" cy="5540061"/>
          </a:xfrm>
        </p:spPr>
        <p:txBody>
          <a:bodyPr/>
          <a:lstStyle/>
          <a:p>
            <a:pPr marL="0" indent="0">
              <a:buNone/>
            </a:pPr>
            <a:r>
              <a:rPr lang="en-US" dirty="0" smtClean="0"/>
              <a:t>3. Using </a:t>
            </a:r>
            <a:r>
              <a:rPr lang="en-US" dirty="0"/>
              <a:t>Slogans and Symbols :</a:t>
            </a:r>
            <a:br>
              <a:rPr lang="en-US" dirty="0"/>
            </a:br>
            <a:r>
              <a:rPr lang="en-US" dirty="0"/>
              <a:t/>
            </a:r>
            <a:br>
              <a:rPr lang="en-US" dirty="0"/>
            </a:br>
            <a:r>
              <a:rPr lang="en-US" dirty="0"/>
              <a:t>In development support communication slogans and symbols are used and they usually a</a:t>
            </a:r>
            <a:r>
              <a:rPr lang="en-US" dirty="0" smtClean="0"/>
              <a:t>dd </a:t>
            </a:r>
            <a:r>
              <a:rPr lang="en-US" dirty="0"/>
              <a:t>to the impact of a DSC campaign. Effective slogans help attract attention to the topic and message, help audiences learn and remember information more easily, add unity and sustain interest in the campaign among audience members and within the sponsoring organization. Slogans should emphasis a single idea tied to the campaign objective. They should be memorable, easy to understand. versatile and cared to the interests and needed of the intended audience</a:t>
            </a:r>
            <a:r>
              <a:rPr lang="en-US" dirty="0" smtClean="0"/>
              <a:t>.</a:t>
            </a:r>
          </a:p>
          <a:p>
            <a:pPr marL="0" indent="0">
              <a:buNone/>
            </a:pPr>
            <a:r>
              <a:rPr lang="en-US" dirty="0" smtClean="0"/>
              <a:t>4. Pre-testing </a:t>
            </a:r>
            <a:r>
              <a:rPr lang="en-US" dirty="0"/>
              <a:t>Messages :</a:t>
            </a:r>
            <a:br>
              <a:rPr lang="en-US" dirty="0"/>
            </a:br>
            <a:r>
              <a:rPr lang="en-US" dirty="0"/>
              <a:t/>
            </a:r>
            <a:br>
              <a:rPr lang="en-US" dirty="0"/>
            </a:br>
            <a:r>
              <a:rPr lang="en-US" dirty="0"/>
              <a:t>Before using slogans and symbols and other campaign material the same should be used among audience members to evaluate its effectiveness.</a:t>
            </a:r>
            <a:br>
              <a:rPr lang="en-US" dirty="0"/>
            </a:br>
            <a:endParaRPr lang="en-US" dirty="0"/>
          </a:p>
        </p:txBody>
      </p:sp>
    </p:spTree>
    <p:extLst>
      <p:ext uri="{BB962C8B-B14F-4D97-AF65-F5344CB8AC3E}">
        <p14:creationId xmlns:p14="http://schemas.microsoft.com/office/powerpoint/2010/main" val="23980947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9398" y="605308"/>
            <a:ext cx="9560456" cy="5643092"/>
          </a:xfrm>
        </p:spPr>
        <p:txBody>
          <a:bodyPr>
            <a:normAutofit lnSpcReduction="10000"/>
          </a:bodyPr>
          <a:lstStyle/>
          <a:p>
            <a:pPr marL="0" indent="0">
              <a:buNone/>
            </a:pPr>
            <a:r>
              <a:rPr lang="en-US" dirty="0" smtClean="0"/>
              <a:t>5. Selecting </a:t>
            </a:r>
            <a:r>
              <a:rPr lang="en-US" dirty="0"/>
              <a:t>Media and Methods :</a:t>
            </a:r>
            <a:br>
              <a:rPr lang="en-US" dirty="0"/>
            </a:br>
            <a:r>
              <a:rPr lang="en-US" dirty="0"/>
              <a:t/>
            </a:r>
            <a:br>
              <a:rPr lang="en-US" dirty="0"/>
            </a:br>
            <a:r>
              <a:rPr lang="en-US" dirty="0"/>
              <a:t>More than one communication channel should be used in a DSC campaign. Combination of media offers several advantages. They help overcome the tendency for people to use certain information channels than others. Messages may have more impact when they come from a variety of media. A multiple media campaign may also be preferred when different messages are delivered to different sub-groups in your audiences. Multi-media campaign also have greater chances of access to a majority of the audience members</a:t>
            </a:r>
            <a:r>
              <a:rPr lang="en-US" dirty="0" smtClean="0"/>
              <a:t>.</a:t>
            </a:r>
          </a:p>
          <a:p>
            <a:pPr marL="0" indent="0">
              <a:buNone/>
            </a:pPr>
            <a:r>
              <a:rPr lang="en-GB" dirty="0" smtClean="0"/>
              <a:t>6. </a:t>
            </a:r>
            <a:r>
              <a:rPr lang="en-US" dirty="0"/>
              <a:t>Involving People:</a:t>
            </a:r>
            <a:br>
              <a:rPr lang="en-US" dirty="0"/>
            </a:br>
            <a:r>
              <a:rPr lang="en-US" dirty="0"/>
              <a:t/>
            </a:r>
            <a:br>
              <a:rPr lang="en-US" dirty="0"/>
            </a:br>
            <a:r>
              <a:rPr lang="en-US" dirty="0"/>
              <a:t>In </a:t>
            </a:r>
            <a:r>
              <a:rPr lang="en-US" dirty="0" smtClean="0"/>
              <a:t>planning, </a:t>
            </a:r>
            <a:r>
              <a:rPr lang="en-US" dirty="0"/>
              <a:t>list all of </a:t>
            </a:r>
            <a:r>
              <a:rPr lang="en-US" dirty="0" smtClean="0"/>
              <a:t>the </a:t>
            </a:r>
            <a:r>
              <a:rPr lang="en-US" dirty="0"/>
              <a:t>different people and organizations that should be informed </a:t>
            </a:r>
            <a:r>
              <a:rPr lang="en-US" dirty="0" smtClean="0"/>
              <a:t>and </a:t>
            </a:r>
            <a:r>
              <a:rPr lang="en-US" dirty="0"/>
              <a:t>involved in the campaign, including community leaders. public officials and media representatives. People concerned with the campaign must be involved at all stages, in the planning, in the activities of the campaign. in evaluating results and in publishing the results,</a:t>
            </a:r>
            <a:br>
              <a:rPr lang="en-US" dirty="0"/>
            </a:br>
            <a:endParaRPr lang="en-US" dirty="0"/>
          </a:p>
        </p:txBody>
      </p:sp>
    </p:spTree>
    <p:extLst>
      <p:ext uri="{BB962C8B-B14F-4D97-AF65-F5344CB8AC3E}">
        <p14:creationId xmlns:p14="http://schemas.microsoft.com/office/powerpoint/2010/main" val="1933589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9702" y="605308"/>
            <a:ext cx="9380152" cy="5643092"/>
          </a:xfrm>
        </p:spPr>
        <p:txBody>
          <a:bodyPr/>
          <a:lstStyle/>
          <a:p>
            <a:pPr marL="0" indent="0">
              <a:buNone/>
            </a:pPr>
            <a:r>
              <a:rPr lang="en-US" dirty="0" smtClean="0"/>
              <a:t>7. Pacing </a:t>
            </a:r>
            <a:r>
              <a:rPr lang="en-US" dirty="0"/>
              <a:t>the Campaign:</a:t>
            </a:r>
            <a:br>
              <a:rPr lang="en-US" dirty="0"/>
            </a:br>
            <a:r>
              <a:rPr lang="en-US" dirty="0"/>
              <a:t/>
            </a:r>
            <a:br>
              <a:rPr lang="en-US" dirty="0"/>
            </a:br>
            <a:r>
              <a:rPr lang="en-US" dirty="0"/>
              <a:t>Should the campaign begin strongly, then ease off? Should it begin slowly, then build to climax? There are several guidelines suggested by results of research which decide about the pace of campaign.</a:t>
            </a:r>
            <a:br>
              <a:rPr lang="en-US" dirty="0"/>
            </a:br>
            <a:r>
              <a:rPr lang="en-US" dirty="0"/>
              <a:t/>
            </a:r>
            <a:br>
              <a:rPr lang="en-US" dirty="0"/>
            </a:br>
            <a:r>
              <a:rPr lang="en-US" dirty="0" smtClean="0"/>
              <a:t>I) Decide </a:t>
            </a:r>
            <a:r>
              <a:rPr lang="en-US" dirty="0"/>
              <a:t>on the continuity of a campaign mainly on the basis of seasonality, music relates to the topic and audience members The timing of messages should be matched with the prevailing pattern concerning the campaign topic.</a:t>
            </a:r>
            <a:br>
              <a:rPr lang="en-US" dirty="0"/>
            </a:br>
            <a:r>
              <a:rPr lang="en-US" dirty="0"/>
              <a:t/>
            </a:r>
            <a:br>
              <a:rPr lang="en-US" dirty="0"/>
            </a:br>
            <a:r>
              <a:rPr lang="en-US" dirty="0" smtClean="0"/>
              <a:t>2) Messages </a:t>
            </a:r>
            <a:r>
              <a:rPr lang="en-US" dirty="0"/>
              <a:t>could be conveyed in cluster during the campaign period rather than in a continuous, even flow. Within a </a:t>
            </a:r>
            <a:r>
              <a:rPr lang="en-US" dirty="0" smtClean="0"/>
              <a:t>cluster </a:t>
            </a:r>
            <a:r>
              <a:rPr lang="en-US" dirty="0"/>
              <a:t>of activity, messages should be scheduled intensively </a:t>
            </a:r>
            <a:r>
              <a:rPr lang="en-US" dirty="0" smtClean="0"/>
              <a:t>to </a:t>
            </a:r>
            <a:r>
              <a:rPr lang="en-US" dirty="0"/>
              <a:t>achieve maximum impact</a:t>
            </a:r>
            <a:r>
              <a:rPr lang="en-US" dirty="0" smtClean="0"/>
              <a:t>.</a:t>
            </a:r>
          </a:p>
          <a:p>
            <a:pPr marL="0" indent="0">
              <a:buNone/>
            </a:pPr>
            <a:r>
              <a:rPr lang="en-US" dirty="0"/>
              <a:t/>
            </a:r>
            <a:br>
              <a:rPr lang="en-US" dirty="0"/>
            </a:br>
            <a:r>
              <a:rPr lang="en-US" dirty="0" smtClean="0"/>
              <a:t>3) The </a:t>
            </a:r>
            <a:r>
              <a:rPr lang="en-US" dirty="0"/>
              <a:t>learning forgetting process is dynamic, so campaign pacing must also be considered in terms of peaks. lows and averages.</a:t>
            </a:r>
          </a:p>
        </p:txBody>
      </p:sp>
    </p:spTree>
    <p:extLst>
      <p:ext uri="{BB962C8B-B14F-4D97-AF65-F5344CB8AC3E}">
        <p14:creationId xmlns:p14="http://schemas.microsoft.com/office/powerpoint/2010/main" val="28170912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720725" y="566738"/>
            <a:ext cx="9329738" cy="5681662"/>
          </a:xfrm>
        </p:spPr>
        <p:txBody>
          <a:bodyPr>
            <a:normAutofit fontScale="92500" lnSpcReduction="10000"/>
          </a:bodyPr>
          <a:lstStyle/>
          <a:p>
            <a:pPr marL="0" indent="0">
              <a:buNone/>
            </a:pPr>
            <a:r>
              <a:rPr lang="en-US" dirty="0" smtClean="0"/>
              <a:t>8. Using </a:t>
            </a:r>
            <a:r>
              <a:rPr lang="en-US" dirty="0"/>
              <a:t>Calendars and Work Charts :</a:t>
            </a:r>
            <a:br>
              <a:rPr lang="en-US" dirty="0"/>
            </a:br>
            <a:r>
              <a:rPr lang="en-US" dirty="0"/>
              <a:t/>
            </a:r>
            <a:br>
              <a:rPr lang="en-US" dirty="0"/>
            </a:br>
            <a:r>
              <a:rPr lang="en-US" dirty="0"/>
              <a:t>A campaign media calendar should be prepared that shows when </a:t>
            </a:r>
            <a:r>
              <a:rPr lang="en-US" dirty="0" err="1"/>
              <a:t>cach</a:t>
            </a:r>
            <a:r>
              <a:rPr lang="en-US" dirty="0"/>
              <a:t> communication method will be used during the campaign period. It can help avoid any gaps in coverage during the </a:t>
            </a:r>
            <a:r>
              <a:rPr lang="en-US" dirty="0" smtClean="0"/>
              <a:t>campaign.</a:t>
            </a:r>
            <a:r>
              <a:rPr lang="en-US" dirty="0"/>
              <a:t> </a:t>
            </a:r>
            <a:r>
              <a:rPr lang="en-US" dirty="0" smtClean="0"/>
              <a:t>A </a:t>
            </a:r>
            <a:r>
              <a:rPr lang="en-US" dirty="0"/>
              <a:t>work chart identifies e</a:t>
            </a:r>
            <a:r>
              <a:rPr lang="en-US" dirty="0" smtClean="0"/>
              <a:t>ach </a:t>
            </a:r>
            <a:r>
              <a:rPr lang="en-US" dirty="0"/>
              <a:t>activity that must be carried out before.</a:t>
            </a:r>
            <a:br>
              <a:rPr lang="en-US" dirty="0"/>
            </a:br>
            <a:r>
              <a:rPr lang="en-US" dirty="0"/>
              <a:t/>
            </a:r>
            <a:br>
              <a:rPr lang="en-US" dirty="0"/>
            </a:br>
            <a:r>
              <a:rPr lang="en-US" dirty="0"/>
              <a:t>during and after the campaign period. If a chronological work chart is prepared, it will tell you what needs to be done on a day-to-day or week-to-week basis. The work chart not only shows activities and deadlines but also those who are responsible for each activity.</a:t>
            </a:r>
            <a:br>
              <a:rPr lang="en-US" dirty="0"/>
            </a:br>
            <a:r>
              <a:rPr lang="en-US" dirty="0"/>
              <a:t/>
            </a:r>
            <a:br>
              <a:rPr lang="en-US" dirty="0"/>
            </a:br>
            <a:r>
              <a:rPr lang="en-US" dirty="0" smtClean="0"/>
              <a:t>9. </a:t>
            </a:r>
            <a:r>
              <a:rPr lang="en-US" dirty="0"/>
              <a:t>Evaluating the Campaign:</a:t>
            </a:r>
            <a:br>
              <a:rPr lang="en-US" dirty="0"/>
            </a:br>
            <a:r>
              <a:rPr lang="en-US" dirty="0"/>
              <a:t/>
            </a:r>
            <a:br>
              <a:rPr lang="en-US" dirty="0"/>
            </a:br>
            <a:r>
              <a:rPr lang="en-US" dirty="0"/>
              <a:t>At the same time as any campaign is planned. its subsequent evaluation, in terms of objectives, must also be done. Evaluation during the campaign may deal with aspects such as the adequacy of resources, the degree to which deadlines are being met, cooperation with partner organizations in functioning, the extent to which media organizations are using the materials which are submitted to them and the amounts and kinds of feedback from audience members.</a:t>
            </a:r>
          </a:p>
        </p:txBody>
      </p:sp>
    </p:spTree>
    <p:extLst>
      <p:ext uri="{BB962C8B-B14F-4D97-AF65-F5344CB8AC3E}">
        <p14:creationId xmlns:p14="http://schemas.microsoft.com/office/powerpoint/2010/main" val="2082899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a:t>
            </a:r>
            <a:endParaRPr lang="en-US" dirty="0"/>
          </a:p>
        </p:txBody>
      </p:sp>
      <p:sp>
        <p:nvSpPr>
          <p:cNvPr id="3" name="Content Placeholder 2"/>
          <p:cNvSpPr>
            <a:spLocks noGrp="1"/>
          </p:cNvSpPr>
          <p:nvPr>
            <p:ph idx="1"/>
          </p:nvPr>
        </p:nvSpPr>
        <p:spPr/>
        <p:txBody>
          <a:bodyPr/>
          <a:lstStyle/>
          <a:p>
            <a:r>
              <a:rPr lang="en-US" dirty="0"/>
              <a:t>planning is supposed to be a prerequisite of any programme, In case of Development Support Communication (DSC) appropriate planning is the primary for achieving the goals. In this </a:t>
            </a:r>
            <a:r>
              <a:rPr lang="en-US" dirty="0" smtClean="0"/>
              <a:t>lesson </a:t>
            </a:r>
            <a:r>
              <a:rPr lang="en-US" dirty="0"/>
              <a:t>attention is focused on planning a DSC campaign in an integrated manner that utilizes different educational and communication methods in order to bring various new ideas in the minds of people (audience</a:t>
            </a:r>
            <a:r>
              <a:rPr lang="en-US" dirty="0" smtClean="0"/>
              <a:t>).</a:t>
            </a:r>
            <a:r>
              <a:rPr lang="en-US" dirty="0"/>
              <a:t/>
            </a:r>
            <a:br>
              <a:rPr lang="en-US" dirty="0"/>
            </a:br>
            <a:endParaRPr lang="en-US" dirty="0"/>
          </a:p>
        </p:txBody>
      </p:sp>
    </p:spTree>
    <p:extLst>
      <p:ext uri="{BB962C8B-B14F-4D97-AF65-F5344CB8AC3E}">
        <p14:creationId xmlns:p14="http://schemas.microsoft.com/office/powerpoint/2010/main" val="362074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When to use </a:t>
            </a:r>
            <a:endParaRPr lang="en-US" dirty="0"/>
          </a:p>
        </p:txBody>
      </p:sp>
      <p:sp>
        <p:nvSpPr>
          <p:cNvPr id="3" name="Content Placeholder 2"/>
          <p:cNvSpPr>
            <a:spLocks noGrp="1"/>
          </p:cNvSpPr>
          <p:nvPr>
            <p:ph idx="1"/>
          </p:nvPr>
        </p:nvSpPr>
        <p:spPr/>
        <p:txBody>
          <a:bodyPr/>
          <a:lstStyle/>
          <a:p>
            <a:r>
              <a:rPr lang="en-US" dirty="0"/>
              <a:t>The campaign approach is most useful when the topic under consideration is important to the audience and the organization: when a variety of communication methods will be needed and when the education effort is complete and </a:t>
            </a:r>
            <a:r>
              <a:rPr lang="en-US" dirty="0" smtClean="0"/>
              <a:t>perhaps large scale.</a:t>
            </a:r>
            <a:endParaRPr lang="en-US" dirty="0"/>
          </a:p>
        </p:txBody>
      </p:sp>
    </p:spTree>
    <p:extLst>
      <p:ext uri="{BB962C8B-B14F-4D97-AF65-F5344CB8AC3E}">
        <p14:creationId xmlns:p14="http://schemas.microsoft.com/office/powerpoint/2010/main" val="2419928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THE PLAN:</a:t>
            </a:r>
          </a:p>
        </p:txBody>
      </p:sp>
      <p:sp>
        <p:nvSpPr>
          <p:cNvPr id="3" name="Content Placeholder 2"/>
          <p:cNvSpPr>
            <a:spLocks noGrp="1"/>
          </p:cNvSpPr>
          <p:nvPr>
            <p:ph idx="1"/>
          </p:nvPr>
        </p:nvSpPr>
        <p:spPr/>
        <p:txBody>
          <a:bodyPr/>
          <a:lstStyle/>
          <a:p>
            <a:r>
              <a:rPr lang="en-US" dirty="0"/>
              <a:t>the planning process for an educational campaign might be approached in three </a:t>
            </a:r>
            <a:r>
              <a:rPr lang="en-US" dirty="0" smtClean="0"/>
              <a:t>stages:</a:t>
            </a:r>
          </a:p>
          <a:p>
            <a:r>
              <a:rPr lang="en-US" dirty="0" smtClean="0"/>
              <a:t> </a:t>
            </a:r>
            <a:r>
              <a:rPr lang="en-US" dirty="0"/>
              <a:t>Identification of </a:t>
            </a:r>
            <a:r>
              <a:rPr lang="en-US" dirty="0" smtClean="0"/>
              <a:t>objectives</a:t>
            </a:r>
          </a:p>
          <a:p>
            <a:r>
              <a:rPr lang="en-US" dirty="0" smtClean="0"/>
              <a:t> analysis</a:t>
            </a:r>
          </a:p>
          <a:p>
            <a:r>
              <a:rPr lang="en-US" dirty="0" smtClean="0"/>
              <a:t> Formulation </a:t>
            </a:r>
            <a:r>
              <a:rPr lang="en-US" dirty="0"/>
              <a:t>of the </a:t>
            </a:r>
            <a:r>
              <a:rPr lang="en-US" dirty="0" smtClean="0"/>
              <a:t>plan</a:t>
            </a:r>
            <a:r>
              <a:rPr lang="en-US" dirty="0"/>
              <a:t/>
            </a:r>
            <a:br>
              <a:rPr lang="en-US" dirty="0"/>
            </a:br>
            <a:endParaRPr lang="en-US" dirty="0"/>
          </a:p>
        </p:txBody>
      </p:sp>
    </p:spTree>
    <p:extLst>
      <p:ext uri="{BB962C8B-B14F-4D97-AF65-F5344CB8AC3E}">
        <p14:creationId xmlns:p14="http://schemas.microsoft.com/office/powerpoint/2010/main" val="2851235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b="1" dirty="0"/>
              <a:t>Stage </a:t>
            </a:r>
            <a:r>
              <a:rPr lang="en-GB" b="1" dirty="0" smtClean="0"/>
              <a:t>1</a:t>
            </a:r>
            <a:r>
              <a:rPr lang="en-US" dirty="0"/>
              <a:t/>
            </a:r>
            <a:br>
              <a:rPr lang="en-US" dirty="0"/>
            </a:br>
            <a:r>
              <a:rPr lang="en-GB" b="1" dirty="0"/>
              <a:t>Identification of objectives</a:t>
            </a:r>
            <a:r>
              <a:rPr lang="en-GB" b="1" dirty="0" smtClean="0"/>
              <a: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DSC </a:t>
            </a:r>
            <a:r>
              <a:rPr lang="en-US" dirty="0"/>
              <a:t>campaign usually is designed to deal with </a:t>
            </a:r>
            <a:r>
              <a:rPr lang="en-US" dirty="0" smtClean="0"/>
              <a:t>just one </a:t>
            </a:r>
            <a:r>
              <a:rPr lang="en-US" dirty="0"/>
              <a:t>problem. However, a </a:t>
            </a:r>
            <a:r>
              <a:rPr lang="en-US" dirty="0" smtClean="0"/>
              <a:t>campaign </a:t>
            </a:r>
            <a:r>
              <a:rPr lang="en-US" dirty="0"/>
              <a:t>can also address a </a:t>
            </a:r>
            <a:r>
              <a:rPr lang="en-US" dirty="0" smtClean="0"/>
              <a:t>complex problem </a:t>
            </a:r>
            <a:r>
              <a:rPr lang="en-US" dirty="0"/>
              <a:t>by breaking it down into a series of </a:t>
            </a:r>
            <a:r>
              <a:rPr lang="en-US" dirty="0" smtClean="0"/>
              <a:t>sub-problems.</a:t>
            </a:r>
          </a:p>
          <a:p>
            <a:pPr lvl="0"/>
            <a:r>
              <a:rPr lang="en-GB" dirty="0"/>
              <a:t>It means to examine campaign goals and aims for getting long term results</a:t>
            </a:r>
            <a:r>
              <a:rPr lang="en-GB" dirty="0" smtClean="0"/>
              <a:t>.</a:t>
            </a:r>
            <a:r>
              <a:rPr lang="en-GB" b="1" dirty="0"/>
              <a:t> </a:t>
            </a:r>
            <a:endParaRPr lang="en-US" dirty="0"/>
          </a:p>
          <a:p>
            <a:pPr lvl="0"/>
            <a:r>
              <a:rPr lang="en-GB" dirty="0"/>
              <a:t>It involves sound judgement by gathering information</a:t>
            </a:r>
            <a:r>
              <a:rPr lang="en-GB" dirty="0" smtClean="0"/>
              <a:t>.</a:t>
            </a:r>
            <a:endParaRPr lang="en-US" dirty="0"/>
          </a:p>
          <a:p>
            <a:pPr lvl="0"/>
            <a:r>
              <a:rPr lang="en-GB" dirty="0"/>
              <a:t>Determine key development priorities through field surveys, community consensus, interviews with field specialists and subject matter specialists.</a:t>
            </a:r>
            <a:endParaRPr lang="en-US" dirty="0"/>
          </a:p>
          <a:p>
            <a:pPr lvl="0"/>
            <a:r>
              <a:rPr lang="en-GB" dirty="0"/>
              <a:t>Assess media channels available to potential target groups and find out whether technology transfer inputs are readily available.</a:t>
            </a:r>
            <a:endParaRPr lang="en-US" dirty="0"/>
          </a:p>
          <a:p>
            <a:pPr marL="0" indent="0">
              <a:buNone/>
            </a:pPr>
            <a:endParaRPr lang="en-US" dirty="0"/>
          </a:p>
        </p:txBody>
      </p:sp>
    </p:spTree>
    <p:extLst>
      <p:ext uri="{BB962C8B-B14F-4D97-AF65-F5344CB8AC3E}">
        <p14:creationId xmlns:p14="http://schemas.microsoft.com/office/powerpoint/2010/main" val="3503014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1065" y="528034"/>
            <a:ext cx="10722735" cy="5648929"/>
          </a:xfrm>
        </p:spPr>
        <p:txBody>
          <a:bodyPr/>
          <a:lstStyle/>
          <a:p>
            <a:pPr marL="0" indent="0">
              <a:buNone/>
            </a:pPr>
            <a:r>
              <a:rPr lang="en-US" dirty="0" smtClean="0"/>
              <a:t>Useful </a:t>
            </a:r>
            <a:r>
              <a:rPr lang="en-US" dirty="0"/>
              <a:t>statement of objectives must do three things:</a:t>
            </a:r>
            <a:br>
              <a:rPr lang="en-US" dirty="0"/>
            </a:br>
            <a:endParaRPr lang="en-US" dirty="0" smtClean="0"/>
          </a:p>
          <a:p>
            <a:pPr marL="571500" indent="-571500">
              <a:buFont typeface="+mj-lt"/>
              <a:buAutoNum type="romanUcPeriod"/>
            </a:pPr>
            <a:r>
              <a:rPr lang="en-US" dirty="0"/>
              <a:t>Specify the kind of change desired or introduce the new </a:t>
            </a:r>
            <a:r>
              <a:rPr lang="en-US" dirty="0" smtClean="0"/>
              <a:t>idea</a:t>
            </a:r>
          </a:p>
          <a:p>
            <a:pPr marL="571500" indent="-571500">
              <a:buFont typeface="+mj-lt"/>
              <a:buAutoNum type="romanUcPeriod"/>
            </a:pPr>
            <a:r>
              <a:rPr lang="en-US" dirty="0" smtClean="0"/>
              <a:t>Pin </a:t>
            </a:r>
            <a:r>
              <a:rPr lang="en-US" dirty="0"/>
              <a:t>point the intended </a:t>
            </a:r>
            <a:r>
              <a:rPr lang="en-US" dirty="0" smtClean="0"/>
              <a:t>audience</a:t>
            </a:r>
          </a:p>
          <a:p>
            <a:pPr marL="571500" indent="-571500">
              <a:buFont typeface="+mj-lt"/>
              <a:buAutoNum type="romanUcPeriod"/>
            </a:pPr>
            <a:r>
              <a:rPr lang="en-US" dirty="0" smtClean="0"/>
              <a:t>State </a:t>
            </a:r>
            <a:r>
              <a:rPr lang="en-US" dirty="0"/>
              <a:t>the period of time </a:t>
            </a:r>
            <a:r>
              <a:rPr lang="en-US" dirty="0" smtClean="0"/>
              <a:t>involved</a:t>
            </a:r>
          </a:p>
          <a:p>
            <a:pPr marL="0" indent="0">
              <a:buNone/>
            </a:pPr>
            <a:r>
              <a:rPr lang="en-US" dirty="0"/>
              <a:t>DSC Campaign may aim at new pattern of action or increased levels of knowledge. But even a campaign that reaffirms one's current beliefs seeks change, in the sense of increasing the strength with which the person holds </a:t>
            </a:r>
            <a:r>
              <a:rPr lang="en-US" dirty="0" smtClean="0"/>
              <a:t>them.</a:t>
            </a:r>
            <a:endParaRPr lang="en-US" dirty="0"/>
          </a:p>
        </p:txBody>
      </p:sp>
    </p:spTree>
    <p:extLst>
      <p:ext uri="{BB962C8B-B14F-4D97-AF65-F5344CB8AC3E}">
        <p14:creationId xmlns:p14="http://schemas.microsoft.com/office/powerpoint/2010/main" val="3788670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 2</a:t>
            </a:r>
            <a:br>
              <a:rPr lang="en-GB" dirty="0" smtClean="0"/>
            </a:br>
            <a:r>
              <a:rPr lang="en-GB" dirty="0" smtClean="0"/>
              <a:t>analysis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Careful </a:t>
            </a:r>
            <a:r>
              <a:rPr lang="en-US" dirty="0"/>
              <a:t>analysis of topic, situation. intended audience and the local organization that intends DSC, can help keep a campaign simple and on target. The following are some questions that might be asked about each of the four areas for </a:t>
            </a:r>
            <a:r>
              <a:rPr lang="en-US" dirty="0" smtClean="0"/>
              <a:t>analysis: </a:t>
            </a:r>
          </a:p>
          <a:p>
            <a:pPr marL="514350" indent="-514350">
              <a:buFont typeface="+mj-lt"/>
              <a:buAutoNum type="romanUcPeriod"/>
            </a:pPr>
            <a:r>
              <a:rPr lang="en-US" dirty="0" smtClean="0"/>
              <a:t>How </a:t>
            </a:r>
            <a:r>
              <a:rPr lang="en-US" dirty="0"/>
              <a:t>familiar is the topic to the intended </a:t>
            </a:r>
            <a:r>
              <a:rPr lang="en-US" dirty="0" smtClean="0"/>
              <a:t>audience?</a:t>
            </a:r>
          </a:p>
          <a:p>
            <a:pPr marL="514350" indent="-514350">
              <a:buFont typeface="+mj-lt"/>
              <a:buAutoNum type="romanUcPeriod"/>
            </a:pPr>
            <a:r>
              <a:rPr lang="en-US" dirty="0" smtClean="0"/>
              <a:t>How </a:t>
            </a:r>
            <a:r>
              <a:rPr lang="en-US" dirty="0"/>
              <a:t>easy is it to see and </a:t>
            </a:r>
            <a:r>
              <a:rPr lang="en-US" dirty="0" smtClean="0"/>
              <a:t>describe?</a:t>
            </a:r>
          </a:p>
          <a:p>
            <a:pPr marL="514350" indent="-514350">
              <a:buFont typeface="+mj-lt"/>
              <a:buAutoNum type="romanUcPeriod"/>
            </a:pPr>
            <a:r>
              <a:rPr lang="en-US" dirty="0" smtClean="0"/>
              <a:t>How </a:t>
            </a:r>
            <a:r>
              <a:rPr lang="en-US" dirty="0"/>
              <a:t>readily can it be </a:t>
            </a:r>
            <a:r>
              <a:rPr lang="en-US" dirty="0" smtClean="0"/>
              <a:t>demonstrated?</a:t>
            </a:r>
          </a:p>
          <a:p>
            <a:pPr marL="514350" indent="-514350">
              <a:buFont typeface="+mj-lt"/>
              <a:buAutoNum type="romanUcPeriod"/>
            </a:pPr>
            <a:r>
              <a:rPr lang="en-US" dirty="0" smtClean="0"/>
              <a:t>How </a:t>
            </a:r>
            <a:r>
              <a:rPr lang="en-US" dirty="0"/>
              <a:t>strong or weak is the scientific base for </a:t>
            </a:r>
            <a:r>
              <a:rPr lang="en-US" dirty="0" smtClean="0"/>
              <a:t>it?</a:t>
            </a:r>
          </a:p>
          <a:p>
            <a:pPr marL="514350" indent="-514350">
              <a:buFont typeface="+mj-lt"/>
              <a:buAutoNum type="romanUcPeriod"/>
            </a:pPr>
            <a:r>
              <a:rPr lang="en-US" dirty="0" smtClean="0"/>
              <a:t>To </a:t>
            </a:r>
            <a:r>
              <a:rPr lang="en-US" dirty="0"/>
              <a:t>what extent does it agree or conflict with the current values and experiences of the audience?</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12467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Situation analysis </a:t>
            </a:r>
            <a:endParaRPr lang="en-US" dirty="0"/>
          </a:p>
        </p:txBody>
      </p:sp>
      <p:sp>
        <p:nvSpPr>
          <p:cNvPr id="3" name="Content Placeholder 2"/>
          <p:cNvSpPr>
            <a:spLocks noGrp="1"/>
          </p:cNvSpPr>
          <p:nvPr>
            <p:ph idx="1"/>
          </p:nvPr>
        </p:nvSpPr>
        <p:spPr/>
        <p:txBody>
          <a:bodyPr>
            <a:normAutofit lnSpcReduction="10000"/>
          </a:bodyPr>
          <a:lstStyle/>
          <a:p>
            <a:r>
              <a:rPr lang="en-US" dirty="0"/>
              <a:t>The first thing to do is to define any problems that currently contribute to </a:t>
            </a:r>
            <a:r>
              <a:rPr lang="en-US" dirty="0" smtClean="0"/>
              <a:t>an unsustainable </a:t>
            </a:r>
            <a:r>
              <a:rPr lang="en-US" dirty="0"/>
              <a:t>situation. A problem is defined as the undesired difference between </a:t>
            </a:r>
            <a:r>
              <a:rPr lang="en-US" dirty="0" smtClean="0"/>
              <a:t>a present </a:t>
            </a:r>
            <a:r>
              <a:rPr lang="en-US" dirty="0"/>
              <a:t>(unsustainable) situation and a future, desired (sustainable) situation. </a:t>
            </a:r>
            <a:r>
              <a:rPr lang="en-US" dirty="0" smtClean="0"/>
              <a:t>The</a:t>
            </a:r>
            <a:r>
              <a:rPr lang="en-US" dirty="0"/>
              <a:t> </a:t>
            </a:r>
            <a:r>
              <a:rPr lang="en-US" dirty="0" smtClean="0"/>
              <a:t>definition </a:t>
            </a:r>
            <a:r>
              <a:rPr lang="en-US" dirty="0"/>
              <a:t>of the problem must be a factual and specific description of the </a:t>
            </a:r>
            <a:r>
              <a:rPr lang="en-US" dirty="0" smtClean="0"/>
              <a:t>existing undesired </a:t>
            </a:r>
            <a:r>
              <a:rPr lang="en-US" dirty="0"/>
              <a:t>situation</a:t>
            </a:r>
            <a:endParaRPr lang="en-US" dirty="0" smtClean="0"/>
          </a:p>
          <a:p>
            <a:endParaRPr lang="en-US" dirty="0"/>
          </a:p>
          <a:p>
            <a:r>
              <a:rPr lang="en-US" dirty="0" smtClean="0"/>
              <a:t>How </a:t>
            </a:r>
            <a:r>
              <a:rPr lang="en-US" dirty="0"/>
              <a:t>sever is the problem, or greater the </a:t>
            </a:r>
            <a:r>
              <a:rPr lang="en-US" dirty="0" smtClean="0"/>
              <a:t>opportunity?</a:t>
            </a:r>
            <a:endParaRPr lang="en-US" dirty="0"/>
          </a:p>
          <a:p>
            <a:r>
              <a:rPr lang="en-US" dirty="0" smtClean="0"/>
              <a:t>What </a:t>
            </a:r>
            <a:r>
              <a:rPr lang="en-US" dirty="0"/>
              <a:t>has caused the problem or </a:t>
            </a:r>
            <a:r>
              <a:rPr lang="en-US" dirty="0" smtClean="0"/>
              <a:t>opportunity?</a:t>
            </a:r>
            <a:endParaRPr lang="en-US" dirty="0"/>
          </a:p>
          <a:p>
            <a:r>
              <a:rPr lang="en-US" dirty="0" smtClean="0"/>
              <a:t>What </a:t>
            </a:r>
            <a:r>
              <a:rPr lang="en-US" dirty="0"/>
              <a:t>efforts were made to introduce the idea or to achieve the desired </a:t>
            </a:r>
            <a:r>
              <a:rPr lang="en-US" dirty="0" smtClean="0"/>
              <a:t>results?</a:t>
            </a:r>
            <a:endParaRPr lang="en-US" dirty="0"/>
          </a:p>
          <a:p>
            <a:r>
              <a:rPr lang="en-US" dirty="0" smtClean="0"/>
              <a:t>What </a:t>
            </a:r>
            <a:r>
              <a:rPr lang="en-US" dirty="0"/>
              <a:t>were the net results produced by those efforts?</a:t>
            </a:r>
          </a:p>
        </p:txBody>
      </p:sp>
    </p:spTree>
    <p:extLst>
      <p:ext uri="{BB962C8B-B14F-4D97-AF65-F5344CB8AC3E}">
        <p14:creationId xmlns:p14="http://schemas.microsoft.com/office/powerpoint/2010/main" val="18679866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236</TotalTime>
  <Words>1581</Words>
  <Application>Microsoft Office PowerPoint</Application>
  <PresentationFormat>Widescreen</PresentationFormat>
  <Paragraphs>95</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Century Gothic</vt:lpstr>
      <vt:lpstr>Wingdings</vt:lpstr>
      <vt:lpstr>Wingdings 3</vt:lpstr>
      <vt:lpstr>Ion</vt:lpstr>
      <vt:lpstr>Planning of DSC campaign </vt:lpstr>
      <vt:lpstr>CAMPAIGN </vt:lpstr>
      <vt:lpstr>Planning </vt:lpstr>
      <vt:lpstr>When to use </vt:lpstr>
      <vt:lpstr>CREATING THE PLAN:</vt:lpstr>
      <vt:lpstr>Stage 1 Identification of objectives:</vt:lpstr>
      <vt:lpstr>PowerPoint Presentation</vt:lpstr>
      <vt:lpstr>Stage 2 analysis</vt:lpstr>
      <vt:lpstr>Situation analysis </vt:lpstr>
      <vt:lpstr>PowerPoint Presentation</vt:lpstr>
      <vt:lpstr>Audience analysis</vt:lpstr>
      <vt:lpstr>PowerPoint Presentation</vt:lpstr>
      <vt:lpstr>PowerPoint Presentation</vt:lpstr>
      <vt:lpstr>Functions of Audiences</vt:lpstr>
      <vt:lpstr>PowerPoint Presentation</vt:lpstr>
      <vt:lpstr>Factors concerning Target Audiences</vt:lpstr>
      <vt:lpstr>PowerPoint Presentation</vt:lpstr>
      <vt:lpstr>Sponsor analysis</vt:lpstr>
      <vt:lpstr>Stage 3 Formulation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of DSC campaign </dc:title>
  <dc:creator>Zeeshan Akbar</dc:creator>
  <cp:lastModifiedBy>Zeeshan Akbar</cp:lastModifiedBy>
  <cp:revision>18</cp:revision>
  <dcterms:created xsi:type="dcterms:W3CDTF">2020-05-17T09:24:48Z</dcterms:created>
  <dcterms:modified xsi:type="dcterms:W3CDTF">2020-05-19T02:50:29Z</dcterms:modified>
</cp:coreProperties>
</file>