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11"/>
  </p:notesMasterIdLst>
  <p:sldIdLst>
    <p:sldId id="360" r:id="rId2"/>
    <p:sldId id="362" r:id="rId3"/>
    <p:sldId id="382" r:id="rId4"/>
    <p:sldId id="363" r:id="rId5"/>
    <p:sldId id="364" r:id="rId6"/>
    <p:sldId id="365" r:id="rId7"/>
    <p:sldId id="366" r:id="rId8"/>
    <p:sldId id="367" r:id="rId9"/>
    <p:sldId id="368" r:id="rId1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1600" autoAdjust="0"/>
  </p:normalViewPr>
  <p:slideViewPr>
    <p:cSldViewPr snapToGrid="0">
      <p:cViewPr varScale="1">
        <p:scale>
          <a:sx n="103" d="100"/>
          <a:sy n="103" d="100"/>
        </p:scale>
        <p:origin x="178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20483" name="Rectangle 3">
            <a:extLst>
              <a:ext uri="{FF2B5EF4-FFF2-40B4-BE49-F238E27FC236}"/>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a:extLst>
              <a:ext uri="{FF2B5EF4-FFF2-40B4-BE49-F238E27FC236}"/>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486" name="Rectangle 6">
            <a:extLst>
              <a:ext uri="{FF2B5EF4-FFF2-40B4-BE49-F238E27FC236}"/>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20487" name="Rectangle 7">
            <a:extLst>
              <a:ext uri="{FF2B5EF4-FFF2-40B4-BE49-F238E27FC236}"/>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B6BD846-0176-4365-9DD9-D22023592A84}" type="slidenum">
              <a:rPr lang="en-US"/>
              <a:pPr>
                <a:defRPr/>
              </a:pPr>
              <a:t>‹#›</a:t>
            </a:fld>
            <a:endParaRPr lang="en-US"/>
          </a:p>
        </p:txBody>
      </p:sp>
    </p:spTree>
    <p:extLst>
      <p:ext uri="{BB962C8B-B14F-4D97-AF65-F5344CB8AC3E}">
        <p14:creationId xmlns:p14="http://schemas.microsoft.com/office/powerpoint/2010/main" val="8968420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p:spPr>
        <p:txBody>
          <a:bodyPr/>
          <a:lstStyle/>
          <a:p>
            <a:r>
              <a:rPr lang="en-US" altLang="en-US" smtClean="0"/>
              <a:t>a thoroughfare channel connects the metarteriole to a venule</a:t>
            </a:r>
          </a:p>
        </p:txBody>
      </p:sp>
      <p:sp>
        <p:nvSpPr>
          <p:cNvPr id="2765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BAF0B9-E497-40F9-B7EE-4E00AF61C019}" type="slidenum">
              <a:rPr lang="en-US" altLang="en-US" smtClean="0"/>
              <a:pPr/>
              <a:t>2</a:t>
            </a:fld>
            <a:endParaRPr lang="en-US" altLang="en-US" smtClean="0"/>
          </a:p>
        </p:txBody>
      </p:sp>
    </p:spTree>
    <p:extLst>
      <p:ext uri="{BB962C8B-B14F-4D97-AF65-F5344CB8AC3E}">
        <p14:creationId xmlns:p14="http://schemas.microsoft.com/office/powerpoint/2010/main" val="2602991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r>
              <a:rPr lang="en-US" altLang="en-US" smtClean="0"/>
              <a:t>Vasomotion is the spontaneous oscillation in tone of blood vessel walls, independent of heart beat, innervation or respiration</a:t>
            </a:r>
          </a:p>
        </p:txBody>
      </p:sp>
      <p:sp>
        <p:nvSpPr>
          <p:cNvPr id="3072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2F8F388-AFA8-4F98-B73D-28C8C56EB964}" type="slidenum">
              <a:rPr lang="en-US" altLang="en-US" smtClean="0"/>
              <a:pPr/>
              <a:t>4</a:t>
            </a:fld>
            <a:endParaRPr lang="en-US" altLang="en-US" smtClean="0"/>
          </a:p>
        </p:txBody>
      </p:sp>
    </p:spTree>
    <p:extLst>
      <p:ext uri="{BB962C8B-B14F-4D97-AF65-F5344CB8AC3E}">
        <p14:creationId xmlns:p14="http://schemas.microsoft.com/office/powerpoint/2010/main" val="3784758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r>
              <a:rPr lang="en-US" altLang="en-US" smtClean="0"/>
              <a:t>The mandible (or lower jaw bone, latin: mandibula) is the only movable cranial bone. The mandible is a single bone connected to the skull by the temporomandibular joint</a:t>
            </a:r>
          </a:p>
        </p:txBody>
      </p:sp>
      <p:sp>
        <p:nvSpPr>
          <p:cNvPr id="3277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4F904FE-626F-4CA4-9E38-850F84204303}" type="slidenum">
              <a:rPr lang="en-US" altLang="en-US" smtClean="0"/>
              <a:pPr/>
              <a:t>5</a:t>
            </a:fld>
            <a:endParaRPr lang="en-US" altLang="en-US" smtClean="0"/>
          </a:p>
        </p:txBody>
      </p:sp>
    </p:spTree>
    <p:extLst>
      <p:ext uri="{BB962C8B-B14F-4D97-AF65-F5344CB8AC3E}">
        <p14:creationId xmlns:p14="http://schemas.microsoft.com/office/powerpoint/2010/main" val="1009904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p:spPr>
        <p:txBody>
          <a:bodyPr/>
          <a:lstStyle/>
          <a:p>
            <a:r>
              <a:rPr lang="en-US" altLang="en-US" smtClean="0"/>
              <a:t>The glossopharyngeal nerve, known as the ninth cranial nerve (CN IX), is a mixed nerve that carries afferent sensory and efferent motor information. It exits the brainstem out from the sides of the upper medulla, just anterior (closer to the nose) to the vagus nerve</a:t>
            </a:r>
          </a:p>
          <a:p>
            <a:r>
              <a:rPr lang="en-US" altLang="en-US" smtClean="0"/>
              <a:t>The vagus nerve, historically cited as the pneumogastric nerve, is the tenth cranial nerve or CN X, and interfaces with the parasympathetic control of the heart, lungs, and digestive tract.</a:t>
            </a:r>
          </a:p>
        </p:txBody>
      </p:sp>
      <p:sp>
        <p:nvSpPr>
          <p:cNvPr id="3584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113314-AFC6-4812-8530-5A02FBC243DB}" type="slidenum">
              <a:rPr lang="en-US" altLang="en-US" smtClean="0"/>
              <a:pPr/>
              <a:t>7</a:t>
            </a:fld>
            <a:endParaRPr lang="en-US" altLang="en-US" smtClean="0"/>
          </a:p>
        </p:txBody>
      </p:sp>
    </p:spTree>
    <p:extLst>
      <p:ext uri="{BB962C8B-B14F-4D97-AF65-F5344CB8AC3E}">
        <p14:creationId xmlns:p14="http://schemas.microsoft.com/office/powerpoint/2010/main" val="1959152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r>
              <a:rPr lang="en-US" altLang="en-US" smtClean="0"/>
              <a:t>The basal lamina is a layer of extracellular matrix secreted by the epithelial cells, on which the epithelium sits</a:t>
            </a:r>
          </a:p>
        </p:txBody>
      </p:sp>
      <p:sp>
        <p:nvSpPr>
          <p:cNvPr id="3891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2BCA26-CB1C-4AC6-AFFD-C77C1FFD172E}" type="slidenum">
              <a:rPr lang="en-US" altLang="en-US" smtClean="0"/>
              <a:pPr/>
              <a:t>9</a:t>
            </a:fld>
            <a:endParaRPr lang="en-US" altLang="en-US" smtClean="0"/>
          </a:p>
        </p:txBody>
      </p:sp>
    </p:spTree>
    <p:extLst>
      <p:ext uri="{BB962C8B-B14F-4D97-AF65-F5344CB8AC3E}">
        <p14:creationId xmlns:p14="http://schemas.microsoft.com/office/powerpoint/2010/main" val="1439335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58" name="Rectangle 2"/>
          <p:cNvSpPr>
            <a:spLocks noGrp="1" noChangeArrowheads="1"/>
          </p:cNvSpPr>
          <p:nvPr>
            <p:ph type="ctrTitle"/>
          </p:nvPr>
        </p:nvSpPr>
        <p:spPr>
          <a:xfrm>
            <a:off x="914400" y="1524000"/>
            <a:ext cx="7623175" cy="1752600"/>
          </a:xfrm>
        </p:spPr>
        <p:txBody>
          <a:bodyPr/>
          <a:lstStyle>
            <a:lvl1pPr>
              <a:defRPr sz="5000"/>
            </a:lvl1pPr>
          </a:lstStyle>
          <a:p>
            <a:pPr lvl="0"/>
            <a:r>
              <a:rPr lang="en-US" noProof="0"/>
              <a:t>Click to edit Master title style</a:t>
            </a:r>
          </a:p>
        </p:txBody>
      </p:sp>
      <p:sp>
        <p:nvSpPr>
          <p:cNvPr id="19459" name="Rectangle 3"/>
          <p:cNvSpPr>
            <a:spLocks noGrp="1" noChangeArrowheads="1"/>
          </p:cNvSpPr>
          <p:nvPr>
            <p:ph type="subTitle" idx="1"/>
          </p:nvPr>
        </p:nvSpPr>
        <p:spPr>
          <a:xfrm>
            <a:off x="1981200" y="3962400"/>
            <a:ext cx="6553200" cy="1752600"/>
          </a:xfrm>
        </p:spPr>
        <p:txBody>
          <a:bodyPr/>
          <a:lstStyle>
            <a:lvl1pPr marL="0" indent="0">
              <a:buFont typeface="Wingdings" panose="05000000000000000000" pitchFamily="2" charset="2"/>
              <a:buNone/>
              <a:defRPr sz="2800"/>
            </a:lvl1pPr>
          </a:lstStyle>
          <a:p>
            <a:pPr lvl="0"/>
            <a:r>
              <a:rPr lang="en-US" noProof="0"/>
              <a:t>Click to edit Master subtitle style</a:t>
            </a:r>
          </a:p>
        </p:txBody>
      </p:sp>
      <p:sp>
        <p:nvSpPr>
          <p:cNvPr id="6" name="Rectangle 4">
            <a:extLst>
              <a:ext uri="{FF2B5EF4-FFF2-40B4-BE49-F238E27FC236}"/>
            </a:extLst>
          </p:cNvPr>
          <p:cNvSpPr>
            <a:spLocks noGrp="1" noChangeArrowheads="1"/>
          </p:cNvSpPr>
          <p:nvPr>
            <p:ph type="dt" sz="half" idx="10"/>
          </p:nvPr>
        </p:nvSpPr>
        <p:spPr/>
        <p:txBody>
          <a:bodyPr/>
          <a:lstStyle>
            <a:lvl1pPr>
              <a:defRPr/>
            </a:lvl1pPr>
          </a:lstStyle>
          <a:p>
            <a:pPr>
              <a:defRPr/>
            </a:pPr>
            <a:endParaRPr lang="en-US"/>
          </a:p>
        </p:txBody>
      </p:sp>
      <p:sp>
        <p:nvSpPr>
          <p:cNvPr id="7" name="Rectangle 5">
            <a:extLst>
              <a:ext uri="{FF2B5EF4-FFF2-40B4-BE49-F238E27FC236}"/>
            </a:extLst>
          </p:cNvPr>
          <p:cNvSpPr>
            <a:spLocks noGrp="1" noChangeArrowheads="1"/>
          </p:cNvSpPr>
          <p:nvPr>
            <p:ph type="ftr" sz="quarter" idx="11"/>
          </p:nvPr>
        </p:nvSpPr>
        <p:spPr>
          <a:xfrm>
            <a:off x="3124200" y="6243638"/>
            <a:ext cx="2895600" cy="457200"/>
          </a:xfrm>
        </p:spPr>
        <p:txBody>
          <a:bodyPr/>
          <a:lstStyle>
            <a:lvl1pPr>
              <a:defRPr/>
            </a:lvl1pPr>
          </a:lstStyle>
          <a:p>
            <a:pPr>
              <a:defRPr/>
            </a:pPr>
            <a:r>
              <a:rPr lang="en-US"/>
              <a:t>Copyright 2009, John Wiley &amp; Sons, Inc.</a:t>
            </a:r>
          </a:p>
        </p:txBody>
      </p:sp>
      <p:sp>
        <p:nvSpPr>
          <p:cNvPr id="8" name="Rectangle 6">
            <a:extLst>
              <a:ext uri="{FF2B5EF4-FFF2-40B4-BE49-F238E27FC236}"/>
            </a:extLst>
          </p:cNvPr>
          <p:cNvSpPr>
            <a:spLocks noGrp="1" noChangeArrowheads="1"/>
          </p:cNvSpPr>
          <p:nvPr>
            <p:ph type="sldNum" sz="quarter" idx="12"/>
          </p:nvPr>
        </p:nvSpPr>
        <p:spPr/>
        <p:txBody>
          <a:bodyPr/>
          <a:lstStyle>
            <a:lvl1pPr>
              <a:defRPr/>
            </a:lvl1pPr>
          </a:lstStyle>
          <a:p>
            <a:pPr>
              <a:defRPr/>
            </a:pPr>
            <a:fld id="{106B2FA1-E5AC-42E9-9063-93F15B652EA5}" type="slidenum">
              <a:rPr lang="en-US"/>
              <a:pPr>
                <a:defRPr/>
              </a:pPr>
              <a:t>‹#›</a:t>
            </a:fld>
            <a:endParaRPr lang="en-US"/>
          </a:p>
        </p:txBody>
      </p:sp>
    </p:spTree>
    <p:extLst>
      <p:ext uri="{BB962C8B-B14F-4D97-AF65-F5344CB8AC3E}">
        <p14:creationId xmlns:p14="http://schemas.microsoft.com/office/powerpoint/2010/main" val="3807743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DEA99798-82DD-461E-8F2A-6F5C4D11BFE8}" type="slidenum">
              <a:rPr lang="en-US"/>
              <a:pPr>
                <a:defRPr/>
              </a:pPr>
              <a:t>‹#›</a:t>
            </a:fld>
            <a:endParaRPr lang="en-US"/>
          </a:p>
        </p:txBody>
      </p:sp>
    </p:spTree>
    <p:extLst>
      <p:ext uri="{BB962C8B-B14F-4D97-AF65-F5344CB8AC3E}">
        <p14:creationId xmlns:p14="http://schemas.microsoft.com/office/powerpoint/2010/main" val="914606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AEB74A1D-0EAF-4068-B890-70D21C82A828}" type="slidenum">
              <a:rPr lang="en-US"/>
              <a:pPr>
                <a:defRPr/>
              </a:pPr>
              <a:t>‹#›</a:t>
            </a:fld>
            <a:endParaRPr lang="en-US"/>
          </a:p>
        </p:txBody>
      </p:sp>
    </p:spTree>
    <p:extLst>
      <p:ext uri="{BB962C8B-B14F-4D97-AF65-F5344CB8AC3E}">
        <p14:creationId xmlns:p14="http://schemas.microsoft.com/office/powerpoint/2010/main" val="3481435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5"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F63E327B-F237-49FF-844D-D106D818B94A}" type="slidenum">
              <a:rPr lang="en-US"/>
              <a:pPr>
                <a:defRPr/>
              </a:pPr>
              <a:t>‹#›</a:t>
            </a:fld>
            <a:endParaRPr lang="en-US"/>
          </a:p>
        </p:txBody>
      </p:sp>
    </p:spTree>
    <p:extLst>
      <p:ext uri="{BB962C8B-B14F-4D97-AF65-F5344CB8AC3E}">
        <p14:creationId xmlns:p14="http://schemas.microsoft.com/office/powerpoint/2010/main" val="1975835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5194EA1E-DF8F-45EB-918D-869D13CF5348}" type="slidenum">
              <a:rPr lang="en-US"/>
              <a:pPr>
                <a:defRPr/>
              </a:pPr>
              <a:t>‹#›</a:t>
            </a:fld>
            <a:endParaRPr lang="en-US"/>
          </a:p>
        </p:txBody>
      </p:sp>
    </p:spTree>
    <p:extLst>
      <p:ext uri="{BB962C8B-B14F-4D97-AF65-F5344CB8AC3E}">
        <p14:creationId xmlns:p14="http://schemas.microsoft.com/office/powerpoint/2010/main" val="3888480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9088815E-6EF4-42C8-962F-86B96665F474}" type="slidenum">
              <a:rPr lang="en-US"/>
              <a:pPr>
                <a:defRPr/>
              </a:pPr>
              <a:t>‹#›</a:t>
            </a:fld>
            <a:endParaRPr lang="en-US"/>
          </a:p>
        </p:txBody>
      </p:sp>
    </p:spTree>
    <p:extLst>
      <p:ext uri="{BB962C8B-B14F-4D97-AF65-F5344CB8AC3E}">
        <p14:creationId xmlns:p14="http://schemas.microsoft.com/office/powerpoint/2010/main" val="488792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CE4E76B6-652B-4B20-A1D4-6D53A2AA7D3C}" type="slidenum">
              <a:rPr lang="en-US"/>
              <a:pPr>
                <a:defRPr/>
              </a:pPr>
              <a:t>‹#›</a:t>
            </a:fld>
            <a:endParaRPr lang="en-US"/>
          </a:p>
        </p:txBody>
      </p:sp>
    </p:spTree>
    <p:extLst>
      <p:ext uri="{BB962C8B-B14F-4D97-AF65-F5344CB8AC3E}">
        <p14:creationId xmlns:p14="http://schemas.microsoft.com/office/powerpoint/2010/main" val="2157348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9"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9FC2576A-6B35-4C43-BDB5-E0F83CF3E675}" type="slidenum">
              <a:rPr lang="en-US"/>
              <a:pPr>
                <a:defRPr/>
              </a:pPr>
              <a:t>‹#›</a:t>
            </a:fld>
            <a:endParaRPr lang="en-US"/>
          </a:p>
        </p:txBody>
      </p:sp>
    </p:spTree>
    <p:extLst>
      <p:ext uri="{BB962C8B-B14F-4D97-AF65-F5344CB8AC3E}">
        <p14:creationId xmlns:p14="http://schemas.microsoft.com/office/powerpoint/2010/main" val="3605591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5"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A8784E2F-B67F-498B-93A9-2DFBE9F26B16}" type="slidenum">
              <a:rPr lang="en-US"/>
              <a:pPr>
                <a:defRPr/>
              </a:pPr>
              <a:t>‹#›</a:t>
            </a:fld>
            <a:endParaRPr lang="en-US"/>
          </a:p>
        </p:txBody>
      </p:sp>
    </p:spTree>
    <p:extLst>
      <p:ext uri="{BB962C8B-B14F-4D97-AF65-F5344CB8AC3E}">
        <p14:creationId xmlns:p14="http://schemas.microsoft.com/office/powerpoint/2010/main" val="3053870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4"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65A03121-9E80-4585-A8D6-3BF6DFA6D4EA}" type="slidenum">
              <a:rPr lang="en-US"/>
              <a:pPr>
                <a:defRPr/>
              </a:pPr>
              <a:t>‹#›</a:t>
            </a:fld>
            <a:endParaRPr lang="en-US"/>
          </a:p>
        </p:txBody>
      </p:sp>
    </p:spTree>
    <p:extLst>
      <p:ext uri="{BB962C8B-B14F-4D97-AF65-F5344CB8AC3E}">
        <p14:creationId xmlns:p14="http://schemas.microsoft.com/office/powerpoint/2010/main" val="3804276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6D7ED22A-13FC-4BBC-8541-38D4D4FA1A17}" type="slidenum">
              <a:rPr lang="en-US"/>
              <a:pPr>
                <a:defRPr/>
              </a:pPr>
              <a:t>‹#›</a:t>
            </a:fld>
            <a:endParaRPr lang="en-US"/>
          </a:p>
        </p:txBody>
      </p:sp>
    </p:spTree>
    <p:extLst>
      <p:ext uri="{BB962C8B-B14F-4D97-AF65-F5344CB8AC3E}">
        <p14:creationId xmlns:p14="http://schemas.microsoft.com/office/powerpoint/2010/main" val="1018448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r>
              <a:rPr lang="en-US"/>
              <a:t>Copyright 2009, John Wiley &amp; Sons, Inc.</a:t>
            </a:r>
          </a:p>
        </p:txBody>
      </p:sp>
      <p:sp>
        <p:nvSpPr>
          <p:cNvPr id="7"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B2793F9A-91CD-4560-AA95-603B8DA8A39F}" type="slidenum">
              <a:rPr lang="en-US"/>
              <a:pPr>
                <a:defRPr/>
              </a:pPr>
              <a:t>‹#›</a:t>
            </a:fld>
            <a:endParaRPr lang="en-US"/>
          </a:p>
        </p:txBody>
      </p:sp>
    </p:spTree>
    <p:extLst>
      <p:ext uri="{BB962C8B-B14F-4D97-AF65-F5344CB8AC3E}">
        <p14:creationId xmlns:p14="http://schemas.microsoft.com/office/powerpoint/2010/main" val="3276947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436" name="Rectangle 4">
            <a:extLst>
              <a:ext uri="{FF2B5EF4-FFF2-40B4-BE49-F238E27FC236}"/>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mj-lt"/>
              </a:defRPr>
            </a:lvl1pPr>
          </a:lstStyle>
          <a:p>
            <a:pPr>
              <a:defRPr/>
            </a:pPr>
            <a:endParaRPr lang="en-US"/>
          </a:p>
        </p:txBody>
      </p:sp>
      <p:sp>
        <p:nvSpPr>
          <p:cNvPr id="18437" name="Rectangle 5">
            <a:extLst>
              <a:ext uri="{FF2B5EF4-FFF2-40B4-BE49-F238E27FC236}"/>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mj-lt"/>
              </a:defRPr>
            </a:lvl1pPr>
          </a:lstStyle>
          <a:p>
            <a:pPr>
              <a:defRPr/>
            </a:pPr>
            <a:r>
              <a:rPr lang="en-US"/>
              <a:t>Copyright 2009, John Wiley &amp; Sons, Inc.</a:t>
            </a:r>
          </a:p>
        </p:txBody>
      </p:sp>
      <p:sp>
        <p:nvSpPr>
          <p:cNvPr id="18438" name="Rectangle 6">
            <a:extLst>
              <a:ext uri="{FF2B5EF4-FFF2-40B4-BE49-F238E27FC236}"/>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mj-lt"/>
              </a:defRPr>
            </a:lvl1pPr>
          </a:lstStyle>
          <a:p>
            <a:pPr>
              <a:defRPr/>
            </a:pPr>
            <a:fld id="{0422A187-F18C-4B9E-BE28-10DC587EF7DD}" type="slidenum">
              <a:rPr lang="en-US"/>
              <a:pPr>
                <a:defRPr/>
              </a:pPr>
              <a:t>‹#›</a:t>
            </a:fld>
            <a:endParaRPr lang="en-US"/>
          </a:p>
        </p:txBody>
      </p:sp>
      <p:sp>
        <p:nvSpPr>
          <p:cNvPr id="1031" name="Freeform 7"/>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927"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timing>
    <p:tnLst>
      <p:par>
        <p:cTn id="1" dur="indefinite" restart="never" nodeType="tmRoot"/>
      </p:par>
    </p:tnLst>
  </p:timing>
  <p:hf sldNum="0" hdr="0" dt="0"/>
  <p:txStyles>
    <p:titleStyle>
      <a:lvl1pPr algn="l" rtl="0" eaLnBrk="0" fontAlgn="base" hangingPunct="0">
        <a:spcBef>
          <a:spcPct val="0"/>
        </a:spcBef>
        <a:spcAft>
          <a:spcPct val="0"/>
        </a:spcAft>
        <a:defRPr sz="4200" kern="1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anose="02020404030301010803" pitchFamily="18" charset="0"/>
        </a:defRPr>
      </a:lvl2pPr>
      <a:lvl3pPr algn="l" rtl="0" eaLnBrk="0" fontAlgn="base" hangingPunct="0">
        <a:spcBef>
          <a:spcPct val="0"/>
        </a:spcBef>
        <a:spcAft>
          <a:spcPct val="0"/>
        </a:spcAft>
        <a:defRPr sz="4200">
          <a:solidFill>
            <a:schemeClr val="tx2"/>
          </a:solidFill>
          <a:latin typeface="Garamond" panose="02020404030301010803" pitchFamily="18" charset="0"/>
        </a:defRPr>
      </a:lvl3pPr>
      <a:lvl4pPr algn="l" rtl="0" eaLnBrk="0" fontAlgn="base" hangingPunct="0">
        <a:spcBef>
          <a:spcPct val="0"/>
        </a:spcBef>
        <a:spcAft>
          <a:spcPct val="0"/>
        </a:spcAft>
        <a:defRPr sz="4200">
          <a:solidFill>
            <a:schemeClr val="tx2"/>
          </a:solidFill>
          <a:latin typeface="Garamond" panose="02020404030301010803" pitchFamily="18" charset="0"/>
        </a:defRPr>
      </a:lvl4pPr>
      <a:lvl5pPr algn="l" rtl="0" eaLnBrk="0" fontAlgn="base" hangingPunct="0">
        <a:spcBef>
          <a:spcPct val="0"/>
        </a:spcBef>
        <a:spcAft>
          <a:spcPct val="0"/>
        </a:spcAft>
        <a:defRPr sz="4200">
          <a:solidFill>
            <a:schemeClr val="tx2"/>
          </a:solidFill>
          <a:latin typeface="Garamond" panose="02020404030301010803" pitchFamily="18" charset="0"/>
        </a:defRPr>
      </a:lvl5pPr>
      <a:lvl6pPr marL="457200" algn="l" rtl="0" fontAlgn="base">
        <a:spcBef>
          <a:spcPct val="0"/>
        </a:spcBef>
        <a:spcAft>
          <a:spcPct val="0"/>
        </a:spcAft>
        <a:defRPr sz="4200">
          <a:solidFill>
            <a:schemeClr val="tx2"/>
          </a:solidFill>
          <a:latin typeface="Garamond" panose="02020404030301010803" pitchFamily="18" charset="0"/>
        </a:defRPr>
      </a:lvl6pPr>
      <a:lvl7pPr marL="914400" algn="l" rtl="0" fontAlgn="base">
        <a:spcBef>
          <a:spcPct val="0"/>
        </a:spcBef>
        <a:spcAft>
          <a:spcPct val="0"/>
        </a:spcAft>
        <a:defRPr sz="4200">
          <a:solidFill>
            <a:schemeClr val="tx2"/>
          </a:solidFill>
          <a:latin typeface="Garamond" panose="02020404030301010803" pitchFamily="18" charset="0"/>
        </a:defRPr>
      </a:lvl7pPr>
      <a:lvl8pPr marL="1371600" algn="l" rtl="0" fontAlgn="base">
        <a:spcBef>
          <a:spcPct val="0"/>
        </a:spcBef>
        <a:spcAft>
          <a:spcPct val="0"/>
        </a:spcAft>
        <a:defRPr sz="4200">
          <a:solidFill>
            <a:schemeClr val="tx2"/>
          </a:solidFill>
          <a:latin typeface="Garamond" panose="02020404030301010803" pitchFamily="18" charset="0"/>
        </a:defRPr>
      </a:lvl8pPr>
      <a:lvl9pPr marL="1828800" algn="l" rtl="0" fontAlgn="base">
        <a:spcBef>
          <a:spcPct val="0"/>
        </a:spcBef>
        <a:spcAft>
          <a:spcPct val="0"/>
        </a:spcAft>
        <a:defRPr sz="4200">
          <a:solidFill>
            <a:schemeClr val="tx2"/>
          </a:solidFill>
          <a:latin typeface="Garamond" panose="02020404030301010803"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kern="12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kern="1200">
          <a:solidFill>
            <a:schemeClr val="tx1"/>
          </a:solidFill>
          <a:latin typeface="+mn-lt"/>
          <a:ea typeface="+mn-ea"/>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kern="1200">
          <a:solidFill>
            <a:schemeClr val="tx1"/>
          </a:solidFill>
          <a:latin typeface="+mn-lt"/>
          <a:ea typeface="+mn-ea"/>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kern="1200">
          <a:solidFill>
            <a:schemeClr val="tx1"/>
          </a:solidFill>
          <a:latin typeface="+mn-lt"/>
          <a:ea typeface="+mn-ea"/>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3.m4a"/><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audio" Target="../media/media8.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noChangeArrowheads="1"/>
          </p:cNvSpPr>
          <p:nvPr>
            <p:ph type="title"/>
          </p:nvPr>
        </p:nvSpPr>
        <p:spPr/>
        <p:txBody>
          <a:bodyPr/>
          <a:lstStyle/>
          <a:p>
            <a:r>
              <a:rPr lang="en-US" altLang="en-US" b="1" smtClean="0"/>
              <a:t>Metarterioles</a:t>
            </a:r>
            <a:endParaRPr lang="en-US" altLang="en-US" smtClean="0"/>
          </a:p>
        </p:txBody>
      </p:sp>
      <p:sp>
        <p:nvSpPr>
          <p:cNvPr id="25603" name="Content Placeholder 2"/>
          <p:cNvSpPr>
            <a:spLocks noGrp="1" noChangeArrowheads="1"/>
          </p:cNvSpPr>
          <p:nvPr>
            <p:ph idx="1"/>
          </p:nvPr>
        </p:nvSpPr>
        <p:spPr>
          <a:xfrm>
            <a:off x="457200" y="1104900"/>
            <a:ext cx="8229600" cy="5026025"/>
          </a:xfrm>
        </p:spPr>
        <p:txBody>
          <a:bodyPr/>
          <a:lstStyle/>
          <a:p>
            <a:r>
              <a:rPr lang="en-US" altLang="en-US" smtClean="0"/>
              <a:t>Short vessels that link arterioles and capillaries. </a:t>
            </a:r>
          </a:p>
          <a:p>
            <a:r>
              <a:rPr lang="en-US" altLang="en-US" smtClean="0"/>
              <a:t>Instead of a continuous tunica media, they have individual muscle cells spaced a short distance apart, each forming a </a:t>
            </a:r>
            <a:r>
              <a:rPr lang="en-US" altLang="en-US" b="1" smtClean="0"/>
              <a:t>precapillary sphincter </a:t>
            </a:r>
            <a:r>
              <a:rPr lang="en-US" altLang="en-US" smtClean="0"/>
              <a:t>that encircles the entrance to one capillary</a:t>
            </a:r>
            <a:br>
              <a:rPr lang="en-US" altLang="en-US" smtClean="0"/>
            </a:br>
            <a:r>
              <a:rPr lang="en-US" altLang="en-US" smtClean="0"/>
              <a:t/>
            </a:r>
            <a:br>
              <a:rPr lang="en-US" altLang="en-US" smtClean="0"/>
            </a:br>
            <a:endParaRPr lang="en-US" altLang="en-US"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89378" y="451525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53"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extLst>
          </p:cNvPr>
          <p:cNvSpPr>
            <a:spLocks noGrp="1"/>
          </p:cNvSpPr>
          <p:nvPr>
            <p:ph type="ftr" sz="quarter" idx="11"/>
          </p:nvPr>
        </p:nvSpPr>
        <p:spPr/>
        <p:txBody>
          <a:bodyPr/>
          <a:lstStyle/>
          <a:p>
            <a:pPr>
              <a:defRPr/>
            </a:pPr>
            <a:r>
              <a:rPr lang="en-US"/>
              <a:t>Copyright 2009, John Wiley &amp; Sons, Inc.</a:t>
            </a:r>
          </a:p>
        </p:txBody>
      </p:sp>
      <p:pic>
        <p:nvPicPr>
          <p:cNvPr id="26627"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33550" y="279401"/>
            <a:ext cx="5448300"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94451" y="2383345"/>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876161" y="3581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373"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515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smtClean="0"/>
              <a:t>Copyright 2009, John Wiley &amp; Sons, Inc.</a:t>
            </a:r>
            <a:endParaRPr lang="en-US"/>
          </a:p>
        </p:txBody>
      </p:sp>
      <p:pic>
        <p:nvPicPr>
          <p:cNvPr id="2867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4875" y="638175"/>
            <a:ext cx="7162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62875" y="3333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02"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noChangeArrowheads="1"/>
          </p:cNvSpPr>
          <p:nvPr>
            <p:ph type="title"/>
          </p:nvPr>
        </p:nvSpPr>
        <p:spPr>
          <a:xfrm>
            <a:off x="531813" y="460375"/>
            <a:ext cx="8229600" cy="1139825"/>
          </a:xfrm>
        </p:spPr>
        <p:txBody>
          <a:bodyPr/>
          <a:lstStyle/>
          <a:p>
            <a:r>
              <a:rPr lang="en-US" altLang="en-US" smtClean="0"/>
              <a:t>Arterial Sense Organs</a:t>
            </a:r>
          </a:p>
        </p:txBody>
      </p:sp>
      <p:sp>
        <p:nvSpPr>
          <p:cNvPr id="29699" name="Content Placeholder 2"/>
          <p:cNvSpPr>
            <a:spLocks noGrp="1" noChangeArrowheads="1"/>
          </p:cNvSpPr>
          <p:nvPr>
            <p:ph idx="1"/>
          </p:nvPr>
        </p:nvSpPr>
        <p:spPr/>
        <p:txBody>
          <a:bodyPr/>
          <a:lstStyle/>
          <a:p>
            <a:r>
              <a:rPr lang="en-US" altLang="en-US" smtClean="0"/>
              <a:t>Certain major arteries above the heart have sensory structures in their walls that monitor </a:t>
            </a:r>
            <a:r>
              <a:rPr lang="en-US" altLang="en-US" smtClean="0">
                <a:solidFill>
                  <a:srgbClr val="FF0000"/>
                </a:solidFill>
              </a:rPr>
              <a:t>blood pressure </a:t>
            </a:r>
            <a:r>
              <a:rPr lang="en-US" altLang="en-US" smtClean="0"/>
              <a:t>and </a:t>
            </a:r>
            <a:r>
              <a:rPr lang="en-US" altLang="en-US" smtClean="0">
                <a:solidFill>
                  <a:srgbClr val="FF0000"/>
                </a:solidFill>
              </a:rPr>
              <a:t>chemistry</a:t>
            </a:r>
          </a:p>
          <a:p>
            <a:r>
              <a:rPr lang="en-US" altLang="en-US" smtClean="0"/>
              <a:t>These receptors transmit information to the brainstem that serves to regulate the </a:t>
            </a:r>
            <a:r>
              <a:rPr lang="en-US" altLang="en-US" smtClean="0">
                <a:solidFill>
                  <a:srgbClr val="FF0000"/>
                </a:solidFill>
              </a:rPr>
              <a:t>heartbeat</a:t>
            </a:r>
            <a:r>
              <a:rPr lang="en-US" altLang="en-US" smtClean="0"/>
              <a:t>, </a:t>
            </a:r>
            <a:r>
              <a:rPr lang="en-US" altLang="en-US" smtClean="0">
                <a:solidFill>
                  <a:srgbClr val="FF0000"/>
                </a:solidFill>
              </a:rPr>
              <a:t>vasomotion</a:t>
            </a:r>
            <a:r>
              <a:rPr lang="en-US" altLang="en-US" smtClean="0"/>
              <a:t>, and </a:t>
            </a:r>
            <a:r>
              <a:rPr lang="en-US" altLang="en-US" smtClean="0">
                <a:solidFill>
                  <a:srgbClr val="FF0000"/>
                </a:solidFill>
              </a:rPr>
              <a:t>respiration</a:t>
            </a:r>
            <a:r>
              <a:rPr lang="en-US" altLang="en-US" smtClean="0"/>
              <a:t/>
            </a:r>
            <a:br>
              <a:rPr lang="en-US" altLang="en-US" smtClean="0"/>
            </a:br>
            <a:r>
              <a:rPr lang="en-US" altLang="en-US" smtClean="0"/>
              <a:t/>
            </a:r>
            <a:br>
              <a:rPr lang="en-US" altLang="en-US" smtClean="0"/>
            </a:br>
            <a:r>
              <a:rPr lang="en-US" altLang="en-US" smtClean="0"/>
              <a:t/>
            </a:r>
            <a:br>
              <a:rPr lang="en-US" altLang="en-US" smtClean="0"/>
            </a:br>
            <a:r>
              <a:rPr lang="en-US" altLang="en-US" smtClean="0"/>
              <a:t/>
            </a:r>
            <a:br>
              <a:rPr lang="en-US" altLang="en-US" smtClean="0"/>
            </a:br>
            <a:endParaRPr lang="en-US" altLang="en-US"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6613" y="518646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34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noChangeArrowheads="1"/>
          </p:cNvSpPr>
          <p:nvPr>
            <p:ph type="title"/>
          </p:nvPr>
        </p:nvSpPr>
        <p:spPr>
          <a:xfrm>
            <a:off x="428625" y="173038"/>
            <a:ext cx="8229600" cy="1139825"/>
          </a:xfrm>
        </p:spPr>
        <p:txBody>
          <a:bodyPr/>
          <a:lstStyle/>
          <a:p>
            <a:r>
              <a:rPr lang="en-US" altLang="en-US" smtClean="0"/>
              <a:t>1. </a:t>
            </a:r>
            <a:r>
              <a:rPr lang="en-US" altLang="en-US" b="1" smtClean="0"/>
              <a:t>Carotid sinuses.</a:t>
            </a:r>
            <a:endParaRPr lang="en-US" altLang="en-US" smtClean="0"/>
          </a:p>
        </p:txBody>
      </p:sp>
      <p:sp>
        <p:nvSpPr>
          <p:cNvPr id="31747" name="Content Placeholder 2"/>
          <p:cNvSpPr>
            <a:spLocks noGrp="1" noChangeArrowheads="1"/>
          </p:cNvSpPr>
          <p:nvPr>
            <p:ph idx="1"/>
          </p:nvPr>
        </p:nvSpPr>
        <p:spPr>
          <a:xfrm>
            <a:off x="323850" y="742950"/>
            <a:ext cx="8820150" cy="5113338"/>
          </a:xfrm>
        </p:spPr>
        <p:txBody>
          <a:bodyPr/>
          <a:lstStyle/>
          <a:p>
            <a:r>
              <a:rPr lang="en-US" altLang="en-US" i="1" dirty="0" smtClean="0"/>
              <a:t>Baroreceptors </a:t>
            </a:r>
            <a:r>
              <a:rPr lang="en-US" altLang="en-US" dirty="0" smtClean="0"/>
              <a:t>(pressure sensors)</a:t>
            </a:r>
          </a:p>
          <a:p>
            <a:r>
              <a:rPr lang="en-US" altLang="en-US" dirty="0" smtClean="0"/>
              <a:t>Ascending the neck on each side is a </a:t>
            </a:r>
            <a:r>
              <a:rPr lang="en-US" altLang="en-US" i="1" dirty="0" smtClean="0"/>
              <a:t>common carotid artery, </a:t>
            </a:r>
            <a:r>
              <a:rPr lang="en-US" altLang="en-US" dirty="0" smtClean="0"/>
              <a:t>which branches near the angle of the mandible, forming the </a:t>
            </a:r>
            <a:r>
              <a:rPr lang="en-US" altLang="en-US" i="1" dirty="0" smtClean="0">
                <a:solidFill>
                  <a:srgbClr val="00B0F0"/>
                </a:solidFill>
              </a:rPr>
              <a:t>internal carotid </a:t>
            </a:r>
            <a:r>
              <a:rPr lang="en-US" altLang="en-US" i="1" dirty="0" smtClean="0"/>
              <a:t>artery </a:t>
            </a:r>
            <a:r>
              <a:rPr lang="en-US" altLang="en-US" dirty="0" smtClean="0"/>
              <a:t>to the </a:t>
            </a:r>
            <a:r>
              <a:rPr lang="en-US" altLang="en-US" dirty="0" smtClean="0">
                <a:solidFill>
                  <a:srgbClr val="00B0F0"/>
                </a:solidFill>
              </a:rPr>
              <a:t>brain</a:t>
            </a:r>
            <a:r>
              <a:rPr lang="en-US" altLang="en-US" dirty="0" smtClean="0"/>
              <a:t> and </a:t>
            </a:r>
            <a:r>
              <a:rPr lang="en-US" altLang="en-US" i="1" dirty="0" smtClean="0">
                <a:solidFill>
                  <a:srgbClr val="00B0F0"/>
                </a:solidFill>
              </a:rPr>
              <a:t>external carotid artery </a:t>
            </a:r>
            <a:r>
              <a:rPr lang="en-US" altLang="en-US" dirty="0" smtClean="0"/>
              <a:t>to the face</a:t>
            </a:r>
          </a:p>
          <a:p>
            <a:r>
              <a:rPr lang="en-US" altLang="en-US" dirty="0" smtClean="0"/>
              <a:t>The carotid sinuses are located in the wall of the internal carotid artery just above the branch point</a:t>
            </a:r>
          </a:p>
          <a:p>
            <a:r>
              <a:rPr lang="en-US" altLang="en-US" dirty="0"/>
              <a:t>R</a:t>
            </a:r>
            <a:r>
              <a:rPr lang="en-US" altLang="en-US" dirty="0" smtClean="0"/>
              <a:t>elatively thin tunica media and an abundance of glossopharyngeal nerve fibers in the tunica externa</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endParaRPr lang="en-US" alt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1513"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9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209550"/>
            <a:ext cx="5667375"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47800" y="3730557"/>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319456" y="540047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9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941" fill="hold"/>
                                        <p:tgtEl>
                                          <p:spTgt spid="3"/>
                                        </p:tgtEl>
                                      </p:cBhvr>
                                    </p:cmd>
                                  </p:childTnLst>
                                </p:cTn>
                              </p:par>
                            </p:childTnLst>
                          </p:cTn>
                        </p:par>
                      </p:childTnLst>
                    </p:cTn>
                  </p:par>
                </p:childTnLst>
              </p:cTn>
              <p:nextCondLst>
                <p:cond evt="onClick" delay="0">
                  <p:tgtEl>
                    <p:spTgt spid="3"/>
                  </p:tgtEl>
                </p:cond>
              </p:nextCondLst>
            </p:seq>
            <p:audio>
              <p:cMediaNode vol="100000">
                <p:cTn id="13"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noChangeArrowheads="1"/>
          </p:cNvSpPr>
          <p:nvPr>
            <p:ph type="title"/>
          </p:nvPr>
        </p:nvSpPr>
        <p:spPr/>
        <p:txBody>
          <a:bodyPr/>
          <a:lstStyle/>
          <a:p>
            <a:r>
              <a:rPr lang="en-US" altLang="en-US" smtClean="0"/>
              <a:t>2. </a:t>
            </a:r>
            <a:r>
              <a:rPr lang="en-US" altLang="en-US" b="1" smtClean="0"/>
              <a:t>Carotid bodies</a:t>
            </a:r>
            <a:endParaRPr lang="en-US" altLang="en-US" smtClean="0"/>
          </a:p>
        </p:txBody>
      </p:sp>
      <p:sp>
        <p:nvSpPr>
          <p:cNvPr id="34819" name="Content Placeholder 2"/>
          <p:cNvSpPr>
            <a:spLocks noGrp="1" noChangeArrowheads="1"/>
          </p:cNvSpPr>
          <p:nvPr>
            <p:ph idx="1"/>
          </p:nvPr>
        </p:nvSpPr>
        <p:spPr>
          <a:xfrm>
            <a:off x="457200" y="1219200"/>
            <a:ext cx="8315325" cy="4530725"/>
          </a:xfrm>
        </p:spPr>
        <p:txBody>
          <a:bodyPr/>
          <a:lstStyle/>
          <a:p>
            <a:r>
              <a:rPr lang="en-US" altLang="en-US" dirty="0" smtClean="0"/>
              <a:t>Also located near the branch of the common carotid arteries</a:t>
            </a:r>
          </a:p>
          <a:p>
            <a:r>
              <a:rPr lang="en-US" altLang="en-US" dirty="0" smtClean="0"/>
              <a:t>These are oval receptors innervated by sensory fibers of the </a:t>
            </a:r>
            <a:r>
              <a:rPr lang="en-US" altLang="en-US" b="1" dirty="0" err="1" smtClean="0"/>
              <a:t>vagus</a:t>
            </a:r>
            <a:r>
              <a:rPr lang="en-US" altLang="en-US" dirty="0" smtClean="0"/>
              <a:t> and </a:t>
            </a:r>
            <a:r>
              <a:rPr lang="en-US" altLang="en-US" b="1" dirty="0" smtClean="0"/>
              <a:t>glossopharyngeal nerves</a:t>
            </a:r>
          </a:p>
          <a:p>
            <a:r>
              <a:rPr lang="en-US" altLang="en-US" dirty="0" smtClean="0"/>
              <a:t>They are </a:t>
            </a:r>
            <a:r>
              <a:rPr lang="en-US" altLang="en-US" i="1" dirty="0" smtClean="0">
                <a:solidFill>
                  <a:srgbClr val="00B0F0"/>
                </a:solidFill>
              </a:rPr>
              <a:t>chemoreceptors</a:t>
            </a:r>
            <a:r>
              <a:rPr lang="en-US" altLang="en-US" i="1" dirty="0" smtClean="0"/>
              <a:t> </a:t>
            </a:r>
            <a:r>
              <a:rPr lang="en-US" altLang="en-US" dirty="0" smtClean="0"/>
              <a:t>that monitor changes in blood composition </a:t>
            </a:r>
          </a:p>
          <a:p>
            <a:r>
              <a:rPr lang="en-US" altLang="en-US" dirty="0" smtClean="0"/>
              <a:t>They primarily transmit signals to the brainstem respiratory centers</a:t>
            </a:r>
            <a:br>
              <a:rPr lang="en-US" altLang="en-US" dirty="0" smtClean="0"/>
            </a:br>
            <a:r>
              <a:rPr lang="en-US" altLang="en-US" dirty="0" smtClean="0"/>
              <a:t/>
            </a:r>
            <a:br>
              <a:rPr lang="en-US" altLang="en-US" dirty="0" smtClean="0"/>
            </a:br>
            <a:r>
              <a:rPr lang="en-US" altLang="en-US" dirty="0" smtClean="0"/>
              <a:t/>
            </a:r>
            <a:br>
              <a:rPr lang="en-US" altLang="en-US" dirty="0" smtClean="0"/>
            </a:br>
            <a:endParaRPr lang="en-US" alt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60201" y="257210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32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noChangeArrowheads="1"/>
          </p:cNvSpPr>
          <p:nvPr>
            <p:ph type="title"/>
          </p:nvPr>
        </p:nvSpPr>
        <p:spPr>
          <a:xfrm>
            <a:off x="533400" y="620713"/>
            <a:ext cx="8229600" cy="1139825"/>
          </a:xfrm>
        </p:spPr>
        <p:txBody>
          <a:bodyPr/>
          <a:lstStyle/>
          <a:p>
            <a:r>
              <a:rPr lang="en-US" altLang="en-US" b="1" dirty="0" smtClean="0"/>
              <a:t>3</a:t>
            </a:r>
            <a:r>
              <a:rPr lang="en-US" altLang="en-US" dirty="0" smtClean="0"/>
              <a:t>. </a:t>
            </a:r>
            <a:r>
              <a:rPr lang="en-US" altLang="en-US" b="1" dirty="0" smtClean="0"/>
              <a:t>Aortic bodies</a:t>
            </a:r>
            <a:endParaRPr lang="en-US" altLang="en-US" dirty="0" smtClean="0"/>
          </a:p>
        </p:txBody>
      </p:sp>
      <p:sp>
        <p:nvSpPr>
          <p:cNvPr id="36867" name="Content Placeholder 2"/>
          <p:cNvSpPr>
            <a:spLocks noGrp="1" noChangeArrowheads="1"/>
          </p:cNvSpPr>
          <p:nvPr>
            <p:ph idx="1"/>
          </p:nvPr>
        </p:nvSpPr>
        <p:spPr>
          <a:xfrm>
            <a:off x="533400" y="1895475"/>
            <a:ext cx="8229600" cy="4530725"/>
          </a:xfrm>
        </p:spPr>
        <p:txBody>
          <a:bodyPr/>
          <a:lstStyle/>
          <a:p>
            <a:r>
              <a:rPr lang="en-US" altLang="en-US" dirty="0" smtClean="0"/>
              <a:t>These are one to three </a:t>
            </a:r>
            <a:r>
              <a:rPr lang="en-US" altLang="en-US" dirty="0" smtClean="0">
                <a:solidFill>
                  <a:srgbClr val="00B0F0"/>
                </a:solidFill>
              </a:rPr>
              <a:t>chemoreceptors </a:t>
            </a:r>
            <a:r>
              <a:rPr lang="en-US" altLang="en-US" dirty="0" smtClean="0"/>
              <a:t>located in the aortic arch near the arteries to the head and arms</a:t>
            </a:r>
          </a:p>
          <a:p>
            <a:r>
              <a:rPr lang="en-US" altLang="en-US" dirty="0" smtClean="0"/>
              <a:t>They are structurally similar to the</a:t>
            </a:r>
            <a:br>
              <a:rPr lang="en-US" altLang="en-US" dirty="0" smtClean="0"/>
            </a:br>
            <a:r>
              <a:rPr lang="en-US" altLang="en-US" dirty="0" smtClean="0"/>
              <a:t>carotid bodies and have the same function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8200" y="461253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7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noChangeArrowheads="1"/>
          </p:cNvSpPr>
          <p:nvPr>
            <p:ph type="title"/>
          </p:nvPr>
        </p:nvSpPr>
        <p:spPr>
          <a:xfrm>
            <a:off x="609600" y="334963"/>
            <a:ext cx="8229600" cy="1139825"/>
          </a:xfrm>
        </p:spPr>
        <p:txBody>
          <a:bodyPr/>
          <a:lstStyle/>
          <a:p>
            <a:r>
              <a:rPr lang="en-US" altLang="en-US" b="1" smtClean="0"/>
              <a:t>Capillaries</a:t>
            </a:r>
          </a:p>
        </p:txBody>
      </p:sp>
      <p:sp>
        <p:nvSpPr>
          <p:cNvPr id="37891" name="Content Placeholder 2"/>
          <p:cNvSpPr>
            <a:spLocks noGrp="1" noChangeArrowheads="1"/>
          </p:cNvSpPr>
          <p:nvPr>
            <p:ph idx="1"/>
          </p:nvPr>
        </p:nvSpPr>
        <p:spPr>
          <a:xfrm>
            <a:off x="539750" y="1162050"/>
            <a:ext cx="8229600" cy="4713288"/>
          </a:xfrm>
        </p:spPr>
        <p:txBody>
          <a:bodyPr/>
          <a:lstStyle/>
          <a:p>
            <a:r>
              <a:rPr lang="en-US" altLang="en-US" dirty="0" smtClean="0"/>
              <a:t>Blood capillaries are composed of only an endothelium and basal lamina. Their walls are as thin as 0.2 to 0.4 </a:t>
            </a:r>
            <a:r>
              <a:rPr lang="en-US" altLang="en-US" dirty="0" err="1" smtClean="0"/>
              <a:t>μm</a:t>
            </a:r>
            <a:endParaRPr lang="en-US" altLang="en-US" dirty="0" smtClean="0"/>
          </a:p>
          <a:p>
            <a:r>
              <a:rPr lang="en-US" altLang="en-US" dirty="0" smtClean="0"/>
              <a:t>They average about 5 </a:t>
            </a:r>
            <a:r>
              <a:rPr lang="en-US" altLang="en-US" dirty="0" err="1" smtClean="0"/>
              <a:t>μm</a:t>
            </a:r>
            <a:r>
              <a:rPr lang="en-US" altLang="en-US" dirty="0" smtClean="0"/>
              <a:t> in diameter</a:t>
            </a:r>
            <a:br>
              <a:rPr lang="en-US" altLang="en-US" dirty="0" smtClean="0"/>
            </a:br>
            <a:r>
              <a:rPr lang="en-US" altLang="en-US" dirty="0" smtClean="0"/>
              <a:t>at the proximal end</a:t>
            </a:r>
          </a:p>
          <a:p>
            <a:r>
              <a:rPr lang="en-US" altLang="en-US" dirty="0" smtClean="0"/>
              <a:t>The number of capillaries has been estimated at a billion and their total surface area at 6,300 m</a:t>
            </a:r>
            <a:r>
              <a:rPr lang="en-US" altLang="en-US" baseline="28000" dirty="0" smtClean="0"/>
              <a:t>2</a:t>
            </a:r>
          </a:p>
          <a:p>
            <a:r>
              <a:rPr lang="en-US" altLang="en-US" dirty="0" smtClean="0"/>
              <a:t>Scarcely any cell in the body is more than 60 to 80 </a:t>
            </a:r>
            <a:r>
              <a:rPr lang="en-US" altLang="en-US" dirty="0" err="1" smtClean="0"/>
              <a:t>μm</a:t>
            </a:r>
            <a:r>
              <a:rPr lang="en-US" altLang="en-US" dirty="0" smtClean="0"/>
              <a:t/>
            </a:r>
            <a:br>
              <a:rPr lang="en-US" altLang="en-US" dirty="0" smtClean="0"/>
            </a:br>
            <a:r>
              <a:rPr lang="en-US" altLang="en-US" dirty="0" smtClean="0"/>
              <a:t/>
            </a:r>
            <a:br>
              <a:rPr lang="en-US" altLang="en-US" dirty="0" smtClean="0"/>
            </a:br>
            <a:endParaRPr lang="en-US" alt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41140" y="3016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835" fill="hold"/>
                                        <p:tgtEl>
                                          <p:spTgt spid="2"/>
                                        </p:tgtEl>
                                      </p:cBhvr>
                                    </p:cmd>
                                  </p:childTnLst>
                                </p:cTn>
                              </p:par>
                            </p:childTnLst>
                          </p:cTn>
                        </p:par>
                      </p:childTnLst>
                    </p:cTn>
                  </p:par>
                </p:childTnLst>
              </p:cTn>
              <p:nextCondLst>
                <p:cond evt="onClick" delay="0">
                  <p:tgtEl>
                    <p:spTgt spid="2"/>
                  </p:tgtEl>
                </p:cond>
              </p:nextCondLst>
            </p:seq>
            <p:audio>
              <p:cMediaNode vol="93939">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Edge">
  <a:themeElements>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2738</TotalTime>
  <Words>457</Words>
  <Application>Microsoft Office PowerPoint</Application>
  <PresentationFormat>On-screen Show (4:3)</PresentationFormat>
  <Paragraphs>37</Paragraphs>
  <Slides>9</Slides>
  <Notes>5</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Garamond</vt:lpstr>
      <vt:lpstr>Wingdings</vt:lpstr>
      <vt:lpstr>Edge</vt:lpstr>
      <vt:lpstr>Metarterioles</vt:lpstr>
      <vt:lpstr>PowerPoint Presentation</vt:lpstr>
      <vt:lpstr>PowerPoint Presentation</vt:lpstr>
      <vt:lpstr>Arterial Sense Organs</vt:lpstr>
      <vt:lpstr>1. Carotid sinuses.</vt:lpstr>
      <vt:lpstr>PowerPoint Presentation</vt:lpstr>
      <vt:lpstr>2. Carotid bodies</vt:lpstr>
      <vt:lpstr>3. Aortic bodies</vt:lpstr>
      <vt:lpstr>Capillaries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 Ammar</dc:creator>
  <cp:lastModifiedBy>Administrator</cp:lastModifiedBy>
  <cp:revision>132</cp:revision>
  <cp:lastPrinted>2009-04-22T19:24:48Z</cp:lastPrinted>
  <dcterms:created xsi:type="dcterms:W3CDTF">2009-04-22T19:24:48Z</dcterms:created>
  <dcterms:modified xsi:type="dcterms:W3CDTF">2021-04-06T09:46:22Z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