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0584" autoAdjust="0"/>
  </p:normalViewPr>
  <p:slideViewPr>
    <p:cSldViewPr snapToGrid="0">
      <p:cViewPr varScale="1">
        <p:scale>
          <a:sx n="61" d="100"/>
          <a:sy n="61" d="100"/>
        </p:scale>
        <p:origin x="1372"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EC3C74-0D8D-452B-9D92-D257B9443444}" type="datetimeFigureOut">
              <a:rPr lang="en-US" smtClean="0"/>
              <a:t>16-Nov-17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E773D-6CE5-490A-8CDA-24D70F87B8E2}" type="slidenum">
              <a:rPr lang="en-US" smtClean="0"/>
              <a:t>‹#›</a:t>
            </a:fld>
            <a:endParaRPr lang="en-US"/>
          </a:p>
        </p:txBody>
      </p:sp>
    </p:spTree>
    <p:extLst>
      <p:ext uri="{BB962C8B-B14F-4D97-AF65-F5344CB8AC3E}">
        <p14:creationId xmlns:p14="http://schemas.microsoft.com/office/powerpoint/2010/main" val="2796923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CPU_cache#Cache_miss" TargetMode="External"/><Relationship Id="rId13" Type="http://schemas.openxmlformats.org/officeDocument/2006/relationships/hyperlink" Target="https://en.wikipedia.org/wiki/Network_File_System" TargetMode="External"/><Relationship Id="rId3" Type="http://schemas.openxmlformats.org/officeDocument/2006/relationships/hyperlink" Target="https://en.wikipedia.org/wiki/TCP/IP" TargetMode="External"/><Relationship Id="rId7" Type="http://schemas.openxmlformats.org/officeDocument/2006/relationships/hyperlink" Target="https://en.wikipedia.org/wiki/Array_data_structure" TargetMode="External"/><Relationship Id="rId12" Type="http://schemas.openxmlformats.org/officeDocument/2006/relationships/hyperlink" Target="https://en.wikipedia.org/wiki/Object-relational_mapping" TargetMode="External"/><Relationship Id="rId17" Type="http://schemas.openxmlformats.org/officeDocument/2006/relationships/hyperlink" Target="https://en.wikipedia.org/wiki/Windows_Forms" TargetMode="External"/><Relationship Id="rId2" Type="http://schemas.openxmlformats.org/officeDocument/2006/relationships/slide" Target="../slides/slide24.xml"/><Relationship Id="rId16" Type="http://schemas.openxmlformats.org/officeDocument/2006/relationships/hyperlink" Target="https://en.wikipedia.org/wiki/DOM_events#Common.2FW3C_events" TargetMode="External"/><Relationship Id="rId1" Type="http://schemas.openxmlformats.org/officeDocument/2006/relationships/notesMaster" Target="../notesMasters/notesMaster1.xml"/><Relationship Id="rId6" Type="http://schemas.openxmlformats.org/officeDocument/2006/relationships/hyperlink" Target="https://en.wikipedia.org/wiki/Iterator" TargetMode="External"/><Relationship Id="rId11" Type="http://schemas.openxmlformats.org/officeDocument/2006/relationships/hyperlink" Target="https://en.wikipedia.org/wiki/Database" TargetMode="External"/><Relationship Id="rId5" Type="http://schemas.openxmlformats.org/officeDocument/2006/relationships/hyperlink" Target="https://en.wikipedia.org/wiki/Internet_Protocol" TargetMode="External"/><Relationship Id="rId15" Type="http://schemas.openxmlformats.org/officeDocument/2006/relationships/hyperlink" Target="https://en.wikipedia.org/wiki/ASP.NET" TargetMode="External"/><Relationship Id="rId10" Type="http://schemas.openxmlformats.org/officeDocument/2006/relationships/hyperlink" Target="https://en.wikipedia.org/wiki/SQL" TargetMode="External"/><Relationship Id="rId4" Type="http://schemas.openxmlformats.org/officeDocument/2006/relationships/hyperlink" Target="https://en.wikipedia.org/wiki/Transmission_Control_Protocol" TargetMode="External"/><Relationship Id="rId9" Type="http://schemas.openxmlformats.org/officeDocument/2006/relationships/hyperlink" Target="https://en.wikipedia.org/wiki/Page_fault" TargetMode="External"/><Relationship Id="rId14" Type="http://schemas.openxmlformats.org/officeDocument/2006/relationships/hyperlink" Target="https://en.wikipedia.org/wiki/Server_Message_Block"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Spolsky's</a:t>
            </a:r>
            <a:r>
              <a:rPr lang="en-US" sz="1200" b="0" i="0" kern="1200" dirty="0">
                <a:solidFill>
                  <a:schemeClr val="tx1"/>
                </a:solidFill>
                <a:effectLst/>
                <a:latin typeface="+mn-lt"/>
                <a:ea typeface="+mn-ea"/>
                <a:cs typeface="+mn-cs"/>
              </a:rPr>
              <a:t> article cites many examples of leaky abstractions that create problems for software development:</a:t>
            </a:r>
          </a:p>
          <a:p>
            <a:pPr marL="171450" indent="-171450">
              <a:buFontTx/>
              <a:buChar char="-"/>
            </a:pPr>
            <a:r>
              <a:rPr lang="en-US" sz="1200" b="0" i="0" kern="1200" dirty="0">
                <a:solidFill>
                  <a:schemeClr val="tx1"/>
                </a:solidFill>
                <a:effectLst/>
                <a:latin typeface="+mn-lt"/>
                <a:ea typeface="+mn-ea"/>
                <a:cs typeface="+mn-cs"/>
              </a:rPr>
              <a:t>The </a:t>
            </a:r>
            <a:r>
              <a:rPr lang="en-US" sz="1200" b="0" i="0" u="none" strike="noStrike" kern="1200" dirty="0">
                <a:solidFill>
                  <a:schemeClr val="tx1"/>
                </a:solidFill>
                <a:effectLst/>
                <a:latin typeface="+mn-lt"/>
                <a:ea typeface="+mn-ea"/>
                <a:cs typeface="+mn-cs"/>
                <a:hlinkClick r:id="rId3" tooltip="TCP/IP"/>
              </a:rPr>
              <a:t>TCP/IP</a:t>
            </a:r>
            <a:r>
              <a:rPr lang="en-US" sz="1200" b="0" i="0" kern="1200" dirty="0">
                <a:solidFill>
                  <a:schemeClr val="tx1"/>
                </a:solidFill>
                <a:effectLst/>
                <a:latin typeface="+mn-lt"/>
                <a:ea typeface="+mn-ea"/>
                <a:cs typeface="+mn-cs"/>
              </a:rPr>
              <a:t> protocol stack is the combination of the </a:t>
            </a:r>
            <a:r>
              <a:rPr lang="en-US" sz="1200" b="0" i="0" u="none" strike="noStrike" kern="1200" dirty="0">
                <a:solidFill>
                  <a:schemeClr val="tx1"/>
                </a:solidFill>
                <a:effectLst/>
                <a:latin typeface="+mn-lt"/>
                <a:ea typeface="+mn-ea"/>
                <a:cs typeface="+mn-cs"/>
                <a:hlinkClick r:id="rId4" tooltip="Transmission Control Protocol"/>
              </a:rPr>
              <a:t>TCP</a:t>
            </a:r>
            <a:r>
              <a:rPr lang="en-US" sz="1200" b="0" i="0" kern="1200" dirty="0">
                <a:solidFill>
                  <a:schemeClr val="tx1"/>
                </a:solidFill>
                <a:effectLst/>
                <a:latin typeface="+mn-lt"/>
                <a:ea typeface="+mn-ea"/>
                <a:cs typeface="+mn-cs"/>
              </a:rPr>
              <a:t> protocol, which tries to provide reliable delivery of information, running on top of the </a:t>
            </a:r>
            <a:r>
              <a:rPr lang="en-US" sz="1200" b="0" i="0" u="none" strike="noStrike" kern="1200" dirty="0">
                <a:solidFill>
                  <a:schemeClr val="tx1"/>
                </a:solidFill>
                <a:effectLst/>
                <a:latin typeface="+mn-lt"/>
                <a:ea typeface="+mn-ea"/>
                <a:cs typeface="+mn-cs"/>
                <a:hlinkClick r:id="rId5" tooltip="Internet Protocol"/>
              </a:rPr>
              <a:t>IP</a:t>
            </a:r>
            <a:r>
              <a:rPr lang="en-US" sz="1200" b="0" i="0" kern="1200" dirty="0">
                <a:solidFill>
                  <a:schemeClr val="tx1"/>
                </a:solidFill>
                <a:effectLst/>
                <a:latin typeface="+mn-lt"/>
                <a:ea typeface="+mn-ea"/>
                <a:cs typeface="+mn-cs"/>
              </a:rPr>
              <a:t> protocol, which provides only 'best-effort' service. When IP loses a packet TCP has to retransmit it, which takes additional time. Thus TCP provides the abstraction of a reliable connection, but the implementation details leak through in the form of potentially variable performance (throughput and latency both suffer when data has to be retransmitted).</a:t>
            </a:r>
          </a:p>
          <a:p>
            <a:pPr marL="171450" indent="-171450">
              <a:buFontTx/>
              <a:buChar char="-"/>
            </a:pPr>
            <a:r>
              <a:rPr lang="en-US" sz="1200" b="0" i="0" u="none" strike="noStrike" kern="1200" dirty="0">
                <a:solidFill>
                  <a:schemeClr val="tx1"/>
                </a:solidFill>
                <a:effectLst/>
                <a:latin typeface="+mn-lt"/>
                <a:ea typeface="+mn-ea"/>
                <a:cs typeface="+mn-cs"/>
                <a:hlinkClick r:id="rId6" tooltip="Iterator"/>
              </a:rPr>
              <a:t>Iterating</a:t>
            </a:r>
            <a:r>
              <a:rPr lang="en-US" sz="1200" b="0" i="0" kern="1200" dirty="0">
                <a:solidFill>
                  <a:schemeClr val="tx1"/>
                </a:solidFill>
                <a:effectLst/>
                <a:latin typeface="+mn-lt"/>
                <a:ea typeface="+mn-ea"/>
                <a:cs typeface="+mn-cs"/>
              </a:rPr>
              <a:t> over a large two-dimensional </a:t>
            </a:r>
            <a:r>
              <a:rPr lang="en-US" sz="1200" b="0" i="0" u="none" strike="noStrike" kern="1200" dirty="0">
                <a:solidFill>
                  <a:schemeClr val="tx1"/>
                </a:solidFill>
                <a:effectLst/>
                <a:latin typeface="+mn-lt"/>
                <a:ea typeface="+mn-ea"/>
                <a:cs typeface="+mn-cs"/>
                <a:hlinkClick r:id="rId7" tooltip="Array data structure"/>
              </a:rPr>
              <a:t>array</a:t>
            </a:r>
            <a:r>
              <a:rPr lang="en-US" sz="1200" b="0" i="0" kern="1200" dirty="0">
                <a:solidFill>
                  <a:schemeClr val="tx1"/>
                </a:solidFill>
                <a:effectLst/>
                <a:latin typeface="+mn-lt"/>
                <a:ea typeface="+mn-ea"/>
                <a:cs typeface="+mn-cs"/>
              </a:rPr>
              <a:t> can have radically different performance if done horizontally rather than vertically, depending on the order in which elements are stored in memory. One direction may vastly increase </a:t>
            </a:r>
            <a:r>
              <a:rPr lang="en-US" sz="1200" b="0" i="0" u="none" strike="noStrike" kern="1200" dirty="0">
                <a:solidFill>
                  <a:schemeClr val="tx1"/>
                </a:solidFill>
                <a:effectLst/>
                <a:latin typeface="+mn-lt"/>
                <a:ea typeface="+mn-ea"/>
                <a:cs typeface="+mn-cs"/>
                <a:hlinkClick r:id="rId8" tooltip="CPU cache"/>
              </a:rPr>
              <a:t>cache misses</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9" tooltip="Page fault"/>
              </a:rPr>
              <a:t>page faults</a:t>
            </a:r>
            <a:r>
              <a:rPr lang="en-US" sz="1200" b="0" i="0" kern="1200" dirty="0">
                <a:solidFill>
                  <a:schemeClr val="tx1"/>
                </a:solidFill>
                <a:effectLst/>
                <a:latin typeface="+mn-lt"/>
                <a:ea typeface="+mn-ea"/>
                <a:cs typeface="+mn-cs"/>
              </a:rPr>
              <a:t>, both of which greatly delay access to memory.</a:t>
            </a:r>
          </a:p>
          <a:p>
            <a:pPr marL="171450" indent="-171450">
              <a:buFontTx/>
              <a:buChar char="-"/>
            </a:pPr>
            <a:r>
              <a:rPr lang="en-US" sz="1200" b="0" i="0" kern="1200" dirty="0">
                <a:solidFill>
                  <a:schemeClr val="tx1"/>
                </a:solidFill>
                <a:effectLst/>
                <a:latin typeface="+mn-lt"/>
                <a:ea typeface="+mn-ea"/>
                <a:cs typeface="+mn-cs"/>
              </a:rPr>
              <a:t>The </a:t>
            </a:r>
            <a:r>
              <a:rPr lang="en-US" sz="1200" b="0" i="0" u="none" strike="noStrike" kern="1200" dirty="0">
                <a:solidFill>
                  <a:schemeClr val="tx1"/>
                </a:solidFill>
                <a:effectLst/>
                <a:latin typeface="+mn-lt"/>
                <a:ea typeface="+mn-ea"/>
                <a:cs typeface="+mn-cs"/>
                <a:hlinkClick r:id="rId10" tooltip="SQL"/>
              </a:rPr>
              <a:t>SQL</a:t>
            </a:r>
            <a:r>
              <a:rPr lang="en-US" sz="1200" b="0" i="0" kern="1200" dirty="0">
                <a:solidFill>
                  <a:schemeClr val="tx1"/>
                </a:solidFill>
                <a:effectLst/>
                <a:latin typeface="+mn-lt"/>
                <a:ea typeface="+mn-ea"/>
                <a:cs typeface="+mn-cs"/>
              </a:rPr>
              <a:t> language abstracts away the procedural steps for querying a </a:t>
            </a:r>
            <a:r>
              <a:rPr lang="en-US" sz="1200" b="0" i="0" u="none" strike="noStrike" kern="1200" dirty="0">
                <a:solidFill>
                  <a:schemeClr val="tx1"/>
                </a:solidFill>
                <a:effectLst/>
                <a:latin typeface="+mn-lt"/>
                <a:ea typeface="+mn-ea"/>
                <a:cs typeface="+mn-cs"/>
                <a:hlinkClick r:id="rId11" tooltip="Database"/>
              </a:rPr>
              <a:t>database</a:t>
            </a:r>
            <a:r>
              <a:rPr lang="en-US" sz="1200" b="0" i="0" kern="1200" dirty="0">
                <a:solidFill>
                  <a:schemeClr val="tx1"/>
                </a:solidFill>
                <a:effectLst/>
                <a:latin typeface="+mn-lt"/>
                <a:ea typeface="+mn-ea"/>
                <a:cs typeface="+mn-cs"/>
              </a:rPr>
              <a:t>, allowing one to merely define what one wants. But certain SQL queries are thousands of times slower than other logically equivalent queries. On an even higher level of abstraction, </a:t>
            </a:r>
            <a:r>
              <a:rPr lang="en-US" sz="1200" b="0" i="0" u="none" strike="noStrike" kern="1200" dirty="0">
                <a:solidFill>
                  <a:schemeClr val="tx1"/>
                </a:solidFill>
                <a:effectLst/>
                <a:latin typeface="+mn-lt"/>
                <a:ea typeface="+mn-ea"/>
                <a:cs typeface="+mn-cs"/>
                <a:hlinkClick r:id="rId12" tooltip="Object-relational mapping"/>
              </a:rPr>
              <a:t>ORM</a:t>
            </a:r>
            <a:r>
              <a:rPr lang="en-US" sz="1200" b="0" i="0" kern="1200" dirty="0">
                <a:solidFill>
                  <a:schemeClr val="tx1"/>
                </a:solidFill>
                <a:effectLst/>
                <a:latin typeface="+mn-lt"/>
                <a:ea typeface="+mn-ea"/>
                <a:cs typeface="+mn-cs"/>
              </a:rPr>
              <a:t> systems, which isolate object-oriented code from the implementation of object persistence using a relational database, still force the programmer to think in terms of databases, tables, and native SQL queries as soon as performance of ORM-generated queries becomes a concern.</a:t>
            </a:r>
          </a:p>
          <a:p>
            <a:pPr marL="171450" indent="-171450">
              <a:buFontTx/>
              <a:buChar char="-"/>
            </a:pPr>
            <a:r>
              <a:rPr lang="en-US" sz="1200" b="0" i="0" kern="1200" dirty="0">
                <a:solidFill>
                  <a:schemeClr val="tx1"/>
                </a:solidFill>
                <a:effectLst/>
                <a:latin typeface="+mn-lt"/>
                <a:ea typeface="+mn-ea"/>
                <a:cs typeface="+mn-cs"/>
              </a:rPr>
              <a:t>Although network file systems like </a:t>
            </a:r>
            <a:r>
              <a:rPr lang="en-US" sz="1200" b="0" i="0" u="none" strike="noStrike" kern="1200" dirty="0">
                <a:solidFill>
                  <a:schemeClr val="tx1"/>
                </a:solidFill>
                <a:effectLst/>
                <a:latin typeface="+mn-lt"/>
                <a:ea typeface="+mn-ea"/>
                <a:cs typeface="+mn-cs"/>
                <a:hlinkClick r:id="rId13" tooltip="Network File System"/>
              </a:rPr>
              <a:t>NFS</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14" tooltip="Server Message Block"/>
              </a:rPr>
              <a:t>SMB</a:t>
            </a:r>
            <a:r>
              <a:rPr lang="en-US" sz="1200" b="0" i="0" kern="1200" dirty="0">
                <a:solidFill>
                  <a:schemeClr val="tx1"/>
                </a:solidFill>
                <a:effectLst/>
                <a:latin typeface="+mn-lt"/>
                <a:ea typeface="+mn-ea"/>
                <a:cs typeface="+mn-cs"/>
              </a:rPr>
              <a:t> let one treat files on remote machines as if they were local, the connection to the remote machine may slow down or break, and the file stops acting as if it was </a:t>
            </a:r>
            <a:r>
              <a:rPr lang="en-US" sz="1200" b="0" i="0" kern="1200">
                <a:solidFill>
                  <a:schemeClr val="tx1"/>
                </a:solidFill>
                <a:effectLst/>
                <a:latin typeface="+mn-lt"/>
                <a:ea typeface="+mn-ea"/>
                <a:cs typeface="+mn-cs"/>
              </a:rPr>
              <a:t>local. </a:t>
            </a:r>
          </a:p>
          <a:p>
            <a:pPr marL="171450" indent="-171450">
              <a:buFontTx/>
              <a:buChar char="-"/>
            </a:pPr>
            <a:r>
              <a:rPr lang="en-US" sz="1200" b="0" i="0" kern="1200">
                <a:solidFill>
                  <a:schemeClr val="tx1"/>
                </a:solidFill>
                <a:effectLst/>
                <a:latin typeface="+mn-lt"/>
                <a:ea typeface="+mn-ea"/>
                <a:cs typeface="+mn-cs"/>
              </a:rPr>
              <a:t>The</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15" tooltip="ASP.NET"/>
              </a:rPr>
              <a:t>ASP.NET</a:t>
            </a:r>
            <a:r>
              <a:rPr lang="en-US" sz="1200" b="0" i="0" kern="1200" dirty="0">
                <a:solidFill>
                  <a:schemeClr val="tx1"/>
                </a:solidFill>
                <a:effectLst/>
                <a:latin typeface="+mn-lt"/>
                <a:ea typeface="+mn-ea"/>
                <a:cs typeface="+mn-cs"/>
              </a:rPr>
              <a:t> web forms programming platform, not to be confused with ASP.NET MVC, abstracts away the difference between HTML code to handle clicking on a hyperlink (&lt;a&gt;) and code to handle clicking on a button. However, ASP.NET needs to hide the fact that in HTML there is no way to submit a form from a hyperlink. It does this by generating a few lines of JavaScript and attaching an </a:t>
            </a:r>
            <a:r>
              <a:rPr lang="en-US" sz="1200" b="0" i="0" u="none" strike="noStrike" kern="1200" dirty="0" err="1">
                <a:solidFill>
                  <a:schemeClr val="tx1"/>
                </a:solidFill>
                <a:effectLst/>
                <a:latin typeface="+mn-lt"/>
                <a:ea typeface="+mn-ea"/>
                <a:cs typeface="+mn-cs"/>
                <a:hlinkClick r:id="rId16" tooltip="DOM events"/>
              </a:rPr>
              <a:t>onclick</a:t>
            </a:r>
            <a:r>
              <a:rPr lang="en-US" sz="1200" b="0" i="0" kern="1200" dirty="0">
                <a:solidFill>
                  <a:schemeClr val="tx1"/>
                </a:solidFill>
                <a:effectLst/>
                <a:latin typeface="+mn-lt"/>
                <a:ea typeface="+mn-ea"/>
                <a:cs typeface="+mn-cs"/>
              </a:rPr>
              <a:t> handler to the hyperlink. However, if the end user has JavaScript disabled, the ASP.NET application malfunctions. Furthermore, one cannot naively think of event handlers in ASP.NET in the same way as in a desktop GUI framework such as </a:t>
            </a:r>
            <a:r>
              <a:rPr lang="en-US" sz="1200" b="0" i="0" u="none" strike="noStrike" kern="1200" dirty="0">
                <a:solidFill>
                  <a:schemeClr val="tx1"/>
                </a:solidFill>
                <a:effectLst/>
                <a:latin typeface="+mn-lt"/>
                <a:ea typeface="+mn-ea"/>
                <a:cs typeface="+mn-cs"/>
                <a:hlinkClick r:id="rId17" tooltip="Windows Forms"/>
              </a:rPr>
              <a:t>Windows Forms</a:t>
            </a:r>
            <a:r>
              <a:rPr lang="en-US" sz="1200" b="0" i="0" kern="1200" dirty="0">
                <a:solidFill>
                  <a:schemeClr val="tx1"/>
                </a:solidFill>
                <a:effectLst/>
                <a:latin typeface="+mn-lt"/>
                <a:ea typeface="+mn-ea"/>
                <a:cs typeface="+mn-cs"/>
              </a:rPr>
              <a:t>; due to the fundamental limitations of the Web, processing event handlers in ASP.NET requires exchanging data with the server and reloading the form.</a:t>
            </a:r>
          </a:p>
          <a:p>
            <a:endParaRPr lang="en-US" dirty="0"/>
          </a:p>
        </p:txBody>
      </p:sp>
      <p:sp>
        <p:nvSpPr>
          <p:cNvPr id="4" name="Slide Number Placeholder 3"/>
          <p:cNvSpPr>
            <a:spLocks noGrp="1"/>
          </p:cNvSpPr>
          <p:nvPr>
            <p:ph type="sldNum" sz="quarter" idx="10"/>
          </p:nvPr>
        </p:nvSpPr>
        <p:spPr/>
        <p:txBody>
          <a:bodyPr/>
          <a:lstStyle/>
          <a:p>
            <a:fld id="{C53E773D-6CE5-490A-8CDA-24D70F87B8E2}" type="slidenum">
              <a:rPr lang="en-US" smtClean="0"/>
              <a:t>24</a:t>
            </a:fld>
            <a:endParaRPr lang="en-US"/>
          </a:p>
        </p:txBody>
      </p:sp>
    </p:spTree>
    <p:extLst>
      <p:ext uri="{BB962C8B-B14F-4D97-AF65-F5344CB8AC3E}">
        <p14:creationId xmlns:p14="http://schemas.microsoft.com/office/powerpoint/2010/main" val="36357894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solidFill>
                  <a:schemeClr val="bg1"/>
                </a:solidFill>
                <a:latin typeface="Arial Rounded MT Bold" panose="020F07040305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bg1"/>
                </a:solidFill>
                <a:latin typeface="Arial Rounded MT Bold" panose="020F07040305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8624236" y="6394852"/>
            <a:ext cx="519763" cy="463148"/>
          </a:xfrm>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1827327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58D576-DF41-40D9-B029-9FCD4C2E9A77}" type="datetimeFigureOut">
              <a:rPr lang="en-US" smtClean="0"/>
              <a:t>16-Nov-17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1771964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58D576-DF41-40D9-B029-9FCD4C2E9A77}" type="datetimeFigureOut">
              <a:rPr lang="en-US" smtClean="0"/>
              <a:t>16-Nov-17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2463794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3137" y="1"/>
            <a:ext cx="8393229" cy="991402"/>
          </a:xfrm>
        </p:spPr>
        <p:txBody>
          <a:bodyPr/>
          <a:lstStyle>
            <a:lvl1pPr>
              <a:defRPr b="1">
                <a:solidFill>
                  <a:schemeClr val="bg1"/>
                </a:solidFill>
                <a:latin typeface="Arial Rounded MT Bold" panose="020F0704030504030204" pitchFamily="34" charset="0"/>
              </a:defRPr>
            </a:lvl1pPr>
          </a:lstStyle>
          <a:p>
            <a:r>
              <a:rPr lang="en-US" dirty="0"/>
              <a:t>CLICK TO EDIT MASTER TITLE STYLE</a:t>
            </a:r>
          </a:p>
        </p:txBody>
      </p:sp>
      <p:sp>
        <p:nvSpPr>
          <p:cNvPr id="3" name="Content Placeholder 2"/>
          <p:cNvSpPr>
            <a:spLocks noGrp="1"/>
          </p:cNvSpPr>
          <p:nvPr>
            <p:ph idx="1"/>
          </p:nvPr>
        </p:nvSpPr>
        <p:spPr>
          <a:xfrm>
            <a:off x="259882" y="1164656"/>
            <a:ext cx="8653112" cy="5467149"/>
          </a:xfrm>
        </p:spPr>
        <p:txBody>
          <a:bodyPr/>
          <a:lstStyle>
            <a:lvl1pPr marL="228600" indent="-228600">
              <a:buFont typeface="OCR A Extended" panose="02010509020102010303" pitchFamily="50" charset="0"/>
              <a:buChar char="•"/>
              <a:defRPr>
                <a:solidFill>
                  <a:schemeClr val="bg1"/>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20490" y="6475342"/>
            <a:ext cx="410878" cy="371259"/>
          </a:xfrm>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3145695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58D576-DF41-40D9-B029-9FCD4C2E9A77}" type="datetimeFigureOut">
              <a:rPr lang="en-US" smtClean="0"/>
              <a:t>16-Nov-17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1444218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58D576-DF41-40D9-B029-9FCD4C2E9A77}" type="datetimeFigureOut">
              <a:rPr lang="en-US" smtClean="0"/>
              <a:t>16-Nov-17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316350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58D576-DF41-40D9-B029-9FCD4C2E9A77}" type="datetimeFigureOut">
              <a:rPr lang="en-US" smtClean="0"/>
              <a:t>16-Nov-17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256727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58D576-DF41-40D9-B029-9FCD4C2E9A77}" type="datetimeFigureOut">
              <a:rPr lang="en-US" smtClean="0"/>
              <a:t>16-Nov-17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4291642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8D576-DF41-40D9-B029-9FCD4C2E9A77}" type="datetimeFigureOut">
              <a:rPr lang="en-US" smtClean="0"/>
              <a:t>16-Nov-17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767466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58D576-DF41-40D9-B029-9FCD4C2E9A77}" type="datetimeFigureOut">
              <a:rPr lang="en-US" smtClean="0"/>
              <a:t>16-Nov-17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360656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58D576-DF41-40D9-B029-9FCD4C2E9A77}" type="datetimeFigureOut">
              <a:rPr lang="en-US" smtClean="0"/>
              <a:t>16-Nov-17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16C5D-4181-4803-9BDC-B0FB0BF01B27}" type="slidenum">
              <a:rPr lang="en-US" smtClean="0"/>
              <a:t>‹#›</a:t>
            </a:fld>
            <a:endParaRPr lang="en-US"/>
          </a:p>
        </p:txBody>
      </p:sp>
    </p:spTree>
    <p:extLst>
      <p:ext uri="{BB962C8B-B14F-4D97-AF65-F5344CB8AC3E}">
        <p14:creationId xmlns:p14="http://schemas.microsoft.com/office/powerpoint/2010/main" val="99284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8D576-DF41-40D9-B029-9FCD4C2E9A77}" type="datetimeFigureOut">
              <a:rPr lang="en-US" smtClean="0"/>
              <a:t>16-Nov-17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16C5D-4181-4803-9BDC-B0FB0BF01B27}" type="slidenum">
              <a:rPr lang="en-US" smtClean="0"/>
              <a:t>‹#›</a:t>
            </a:fld>
            <a:endParaRPr lang="en-US"/>
          </a:p>
        </p:txBody>
      </p:sp>
    </p:spTree>
    <p:extLst>
      <p:ext uri="{BB962C8B-B14F-4D97-AF65-F5344CB8AC3E}">
        <p14:creationId xmlns:p14="http://schemas.microsoft.com/office/powerpoint/2010/main" val="3175583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Memory Management</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00096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a:t>
            </a:r>
          </a:p>
        </p:txBody>
      </p:sp>
      <p:sp>
        <p:nvSpPr>
          <p:cNvPr id="3" name="Content Placeholder 2"/>
          <p:cNvSpPr>
            <a:spLocks noGrp="1"/>
          </p:cNvSpPr>
          <p:nvPr>
            <p:ph idx="1"/>
          </p:nvPr>
        </p:nvSpPr>
        <p:spPr/>
        <p:txBody>
          <a:bodyPr/>
          <a:lstStyle/>
          <a:p>
            <a:r>
              <a:rPr lang="en-US" dirty="0"/>
              <a:t>All data structures whose size or structure can be altered dynamically must be allocated to the heap.</a:t>
            </a:r>
          </a:p>
          <a:p>
            <a:r>
              <a:rPr lang="en-US" dirty="0"/>
              <a:t>Since, unknown structures are impossible to reserve enough space from the stack.</a:t>
            </a:r>
          </a:p>
          <a:p>
            <a:r>
              <a:rPr lang="en-US" dirty="0"/>
              <a:t>Global object, should be allocated memory from heap.</a:t>
            </a:r>
          </a:p>
          <a:p>
            <a:r>
              <a:rPr lang="en-US" dirty="0"/>
              <a:t>garbage collection is a responsibility of the caller if there is no automation</a:t>
            </a:r>
          </a:p>
          <a:p>
            <a:r>
              <a:rPr lang="en-US" dirty="0"/>
              <a:t>Heap can be slower than using the stack</a:t>
            </a:r>
            <a:br>
              <a:rPr lang="en-US" dirty="0"/>
            </a:br>
            <a:br>
              <a:rPr lang="en-US" dirty="0"/>
            </a:br>
            <a:endParaRPr lang="en-US" dirty="0"/>
          </a:p>
        </p:txBody>
      </p:sp>
    </p:spTree>
    <p:extLst>
      <p:ext uri="{BB962C8B-B14F-4D97-AF65-F5344CB8AC3E}">
        <p14:creationId xmlns:p14="http://schemas.microsoft.com/office/powerpoint/2010/main" val="1934566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lnSpcReduction="10000"/>
          </a:bodyPr>
          <a:lstStyle/>
          <a:p>
            <a:r>
              <a:rPr lang="en-US" dirty="0"/>
              <a:t>Design should be based on the most adequate data structure, which offers the right operations.</a:t>
            </a:r>
          </a:p>
          <a:p>
            <a:pPr lvl="1"/>
            <a:r>
              <a:rPr lang="en-US" dirty="0"/>
              <a:t>Use singly link list instead double if it is enough.</a:t>
            </a:r>
          </a:p>
          <a:p>
            <a:r>
              <a:rPr lang="en-US" dirty="0"/>
              <a:t>Better performance if support can be gained from cache.</a:t>
            </a:r>
          </a:p>
          <a:p>
            <a:r>
              <a:rPr lang="en-US" dirty="0"/>
              <a:t>Design patterns created for help in designing small memory software.</a:t>
            </a:r>
          </a:p>
          <a:p>
            <a:r>
              <a:rPr lang="en-US" i="1" dirty="0"/>
              <a:t>Linear Data Structures</a:t>
            </a:r>
            <a:r>
              <a:rPr lang="en-US" dirty="0"/>
              <a:t>: </a:t>
            </a:r>
          </a:p>
          <a:p>
            <a:pPr lvl="1"/>
            <a:r>
              <a:rPr lang="en-US" dirty="0"/>
              <a:t>Where different elements are located next to each other in the memory.</a:t>
            </a:r>
          </a:p>
          <a:p>
            <a:pPr lvl="1"/>
            <a:r>
              <a:rPr lang="en-US" dirty="0"/>
              <a:t>For instance, implementations of lists and tree-like data structures.</a:t>
            </a:r>
          </a:p>
          <a:p>
            <a:pPr lvl="1"/>
            <a:r>
              <a:rPr lang="en-US" dirty="0"/>
              <a:t>Linear data structures are generally better for memory management than non-linear ones.</a:t>
            </a:r>
          </a:p>
        </p:txBody>
      </p:sp>
    </p:spTree>
    <p:extLst>
      <p:ext uri="{BB962C8B-B14F-4D97-AF65-F5344CB8AC3E}">
        <p14:creationId xmlns:p14="http://schemas.microsoft.com/office/powerpoint/2010/main" val="3918775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fontScale="92500" lnSpcReduction="10000"/>
          </a:bodyPr>
          <a:lstStyle/>
          <a:p>
            <a:r>
              <a:rPr lang="en-US" i="1" dirty="0"/>
              <a:t>Less fragmentation: </a:t>
            </a:r>
          </a:p>
          <a:p>
            <a:pPr lvl="1"/>
            <a:r>
              <a:rPr lang="en-US" dirty="0"/>
              <a:t>Linear data structures occupy memory place from one location.</a:t>
            </a:r>
          </a:p>
          <a:p>
            <a:pPr lvl="1"/>
            <a:r>
              <a:rPr lang="en-US" dirty="0"/>
              <a:t>whereas non-linear ones can be located in different places. </a:t>
            </a:r>
          </a:p>
          <a:p>
            <a:pPr lvl="1"/>
            <a:r>
              <a:rPr lang="en-US" dirty="0"/>
              <a:t>Obviously, the former results in less possibility for fragmentation.</a:t>
            </a:r>
          </a:p>
          <a:p>
            <a:r>
              <a:rPr lang="en-US" i="1" dirty="0"/>
              <a:t>Less searching overhead</a:t>
            </a:r>
            <a:r>
              <a:rPr lang="en-US" dirty="0"/>
              <a:t>: </a:t>
            </a:r>
          </a:p>
          <a:p>
            <a:pPr lvl="1"/>
            <a:r>
              <a:rPr lang="en-US" dirty="0"/>
              <a:t>Reserving a linear block of memory for several items only takes one search for a suitable memory element in the run-time environment</a:t>
            </a:r>
          </a:p>
          <a:p>
            <a:pPr lvl="1"/>
            <a:r>
              <a:rPr lang="en-US" dirty="0"/>
              <a:t>whereas non-linear structures require one request for memory per allocated element. </a:t>
            </a:r>
          </a:p>
          <a:p>
            <a:pPr lvl="1"/>
            <a:r>
              <a:rPr lang="en-US" dirty="0"/>
              <a:t>Combined with a design where one object allocates a number of child objects, this may also lead to a serious performance problem.</a:t>
            </a:r>
            <a:br>
              <a:rPr lang="en-US" dirty="0"/>
            </a:br>
            <a:endParaRPr lang="en-US" dirty="0"/>
          </a:p>
          <a:p>
            <a:endParaRPr lang="en-US" dirty="0"/>
          </a:p>
        </p:txBody>
      </p:sp>
    </p:spTree>
    <p:extLst>
      <p:ext uri="{BB962C8B-B14F-4D97-AF65-F5344CB8AC3E}">
        <p14:creationId xmlns:p14="http://schemas.microsoft.com/office/powerpoint/2010/main" val="2017594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a:bodyPr>
          <a:lstStyle/>
          <a:p>
            <a:r>
              <a:rPr lang="en-US" i="1" dirty="0"/>
              <a:t>Design-time management</a:t>
            </a:r>
            <a:r>
              <a:rPr lang="en-US" dirty="0"/>
              <a:t>: </a:t>
            </a:r>
          </a:p>
          <a:p>
            <a:pPr lvl="1"/>
            <a:r>
              <a:rPr lang="en-US" dirty="0"/>
              <a:t>Linear blocks are easier to manage at design time, as fewer reservations are made. </a:t>
            </a:r>
          </a:p>
          <a:p>
            <a:pPr lvl="1"/>
            <a:r>
              <a:rPr lang="en-US" dirty="0"/>
              <a:t>This usually leads to cleaner designs.</a:t>
            </a:r>
          </a:p>
          <a:p>
            <a:r>
              <a:rPr lang="en-US" i="1" dirty="0"/>
              <a:t>Monitoring</a:t>
            </a:r>
            <a:r>
              <a:rPr lang="en-US" dirty="0"/>
              <a:t>: </a:t>
            </a:r>
          </a:p>
          <a:p>
            <a:pPr lvl="1"/>
            <a:r>
              <a:rPr lang="en-US" dirty="0"/>
              <a:t>Addressing can be performed in a monitored fashion, because it is possible to check that the used index refers to a legal object.</a:t>
            </a:r>
          </a:p>
          <a:p>
            <a:pPr marL="228600" lvl="1">
              <a:spcBef>
                <a:spcPts val="1000"/>
              </a:spcBef>
              <a:buFont typeface="Arial" panose="020B0604020202020204" pitchFamily="34" charset="0"/>
              <a:buChar char="•"/>
            </a:pPr>
            <a:r>
              <a:rPr lang="en-US" sz="2800" i="1" dirty="0"/>
              <a:t>Cache improvement: </a:t>
            </a:r>
          </a:p>
          <a:p>
            <a:pPr lvl="1"/>
            <a:r>
              <a:rPr lang="en-US" dirty="0"/>
              <a:t>using linear data structures, it is more likely that the next data element is already in cache</a:t>
            </a:r>
          </a:p>
        </p:txBody>
      </p:sp>
    </p:spTree>
    <p:extLst>
      <p:ext uri="{BB962C8B-B14F-4D97-AF65-F5344CB8AC3E}">
        <p14:creationId xmlns:p14="http://schemas.microsoft.com/office/powerpoint/2010/main" val="2489776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lstStyle/>
          <a:p>
            <a:pPr marL="228600" lvl="1">
              <a:spcBef>
                <a:spcPts val="1000"/>
              </a:spcBef>
              <a:buFont typeface="Arial" panose="020B0604020202020204" pitchFamily="34" charset="0"/>
              <a:buChar char="•"/>
            </a:pPr>
            <a:r>
              <a:rPr lang="en-US" sz="2800" i="1" dirty="0"/>
              <a:t>Index uses less memory:</a:t>
            </a:r>
          </a:p>
          <a:p>
            <a:pPr lvl="1"/>
            <a:r>
              <a:rPr lang="en-US" dirty="0"/>
              <a:t>An absolute reference to an object usually consumes 32 bits, </a:t>
            </a:r>
          </a:p>
          <a:p>
            <a:pPr lvl="1"/>
            <a:r>
              <a:rPr lang="en-US" dirty="0"/>
              <a:t>whereas by allocating objects to a vector of 256 objects, assuming that this is the upper limit of objects, an index of only 8 bits can be used. </a:t>
            </a:r>
          </a:p>
          <a:p>
            <a:pPr lvl="1"/>
            <a:r>
              <a:rPr lang="en-US" dirty="0"/>
              <a:t>Furthermore, it is possible to check that there will be no invalid indexing.</a:t>
            </a:r>
            <a:br>
              <a:rPr lang="en-US" dirty="0"/>
            </a:br>
            <a:endParaRPr lang="en-US" dirty="0"/>
          </a:p>
        </p:txBody>
      </p:sp>
    </p:spTree>
    <p:extLst>
      <p:ext uri="{BB962C8B-B14F-4D97-AF65-F5344CB8AC3E}">
        <p14:creationId xmlns:p14="http://schemas.microsoft.com/office/powerpoint/2010/main" val="3385392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239" y="1"/>
            <a:ext cx="8373439" cy="991402"/>
          </a:xfrm>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lnSpcReduction="10000"/>
          </a:bodyPr>
          <a:lstStyle/>
          <a:p>
            <a:r>
              <a:rPr lang="en-US" b="1" i="1" dirty="0"/>
              <a:t>Basic Design Decisions: </a:t>
            </a:r>
          </a:p>
          <a:p>
            <a:r>
              <a:rPr lang="en-US" i="1" dirty="0"/>
              <a:t>Allocate all memory at the beginning of a program</a:t>
            </a:r>
            <a:r>
              <a:rPr lang="en-US" dirty="0"/>
              <a:t>.</a:t>
            </a:r>
          </a:p>
          <a:p>
            <a:pPr lvl="1"/>
            <a:r>
              <a:rPr lang="en-US" dirty="0"/>
              <a:t>Reserving all the resources is particularly attractive when the most important or mandatory features like emergency calls</a:t>
            </a:r>
          </a:p>
          <a:p>
            <a:r>
              <a:rPr lang="en-US" i="1" dirty="0"/>
              <a:t>Allocate memory for several items, even if you only need one</a:t>
            </a:r>
            <a:r>
              <a:rPr lang="en-US" dirty="0"/>
              <a:t>.</a:t>
            </a:r>
          </a:p>
          <a:p>
            <a:pPr lvl="1"/>
            <a:r>
              <a:rPr lang="en-US" dirty="0"/>
              <a:t>a number of objects is reserved with one allocation request.</a:t>
            </a:r>
          </a:p>
          <a:p>
            <a:pPr lvl="1"/>
            <a:r>
              <a:rPr lang="en-US" dirty="0"/>
              <a:t>less complex structure in the memory.</a:t>
            </a:r>
          </a:p>
          <a:p>
            <a:pPr lvl="1"/>
            <a:r>
              <a:rPr lang="en-US" dirty="0"/>
              <a:t>fewer memory allocations, and cache use is improved.</a:t>
            </a:r>
          </a:p>
          <a:p>
            <a:r>
              <a:rPr lang="en-US" i="1" dirty="0"/>
              <a:t>Use standard allocation sizes</a:t>
            </a:r>
            <a:r>
              <a:rPr lang="en-US" dirty="0"/>
              <a:t>. </a:t>
            </a:r>
          </a:p>
          <a:p>
            <a:pPr lvl="1"/>
            <a:r>
              <a:rPr lang="en-US" dirty="0"/>
              <a:t>easy to reuse a </a:t>
            </a:r>
            <a:r>
              <a:rPr lang="en-US" dirty="0" err="1"/>
              <a:t>deallocated</a:t>
            </a:r>
            <a:r>
              <a:rPr lang="en-US" dirty="0"/>
              <a:t> area in the memory.</a:t>
            </a:r>
          </a:p>
          <a:p>
            <a:pPr lvl="1"/>
            <a:r>
              <a:rPr lang="en-US" dirty="0"/>
              <a:t>fragmentation of memory can be prevented.</a:t>
            </a:r>
          </a:p>
        </p:txBody>
      </p:sp>
    </p:spTree>
    <p:extLst>
      <p:ext uri="{BB962C8B-B14F-4D97-AF65-F5344CB8AC3E}">
        <p14:creationId xmlns:p14="http://schemas.microsoft.com/office/powerpoint/2010/main" val="449690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a:xfrm>
            <a:off x="259882" y="1164656"/>
            <a:ext cx="8884118" cy="5467149"/>
          </a:xfrm>
        </p:spPr>
        <p:txBody>
          <a:bodyPr>
            <a:noAutofit/>
          </a:bodyPr>
          <a:lstStyle/>
          <a:p>
            <a:r>
              <a:rPr lang="en-US" i="1" dirty="0"/>
              <a:t>Reuse objects</a:t>
            </a:r>
            <a:r>
              <a:rPr lang="en-US" dirty="0"/>
              <a:t>.</a:t>
            </a:r>
          </a:p>
          <a:p>
            <a:pPr lvl="1"/>
            <a:r>
              <a:rPr lang="en-US" dirty="0"/>
              <a:t>programmer actively participates in the process of selecting object construction and destruction policy</a:t>
            </a:r>
            <a:endParaRPr lang="en-US" sz="3200" dirty="0"/>
          </a:p>
          <a:p>
            <a:pPr marL="228600" lvl="1">
              <a:spcBef>
                <a:spcPts val="1000"/>
              </a:spcBef>
              <a:buFont typeface="Arial" panose="020B0604020202020204" pitchFamily="34" charset="0"/>
              <a:buChar char="•"/>
            </a:pPr>
            <a:r>
              <a:rPr lang="en-US" sz="2800" i="1" dirty="0"/>
              <a:t>Release early, allocate late.</a:t>
            </a:r>
          </a:p>
          <a:p>
            <a:pPr lvl="1"/>
            <a:r>
              <a:rPr lang="en-US" dirty="0"/>
              <a:t>objects occupying a large amount of memory are deallocated before allocating new objects.</a:t>
            </a:r>
            <a:endParaRPr lang="en-US" sz="3200" dirty="0"/>
          </a:p>
          <a:p>
            <a:r>
              <a:rPr lang="en-US" i="1" dirty="0"/>
              <a:t>Use permanent storage or ROM when applicable</a:t>
            </a:r>
            <a:r>
              <a:rPr lang="en-US" dirty="0"/>
              <a:t>. </a:t>
            </a:r>
          </a:p>
          <a:p>
            <a:pPr lvl="1"/>
            <a:r>
              <a:rPr lang="en-US" dirty="0"/>
              <a:t>in case of battery removal from the device, unsaved data will be lost</a:t>
            </a:r>
          </a:p>
          <a:p>
            <a:pPr lvl="1"/>
            <a:r>
              <a:rPr lang="en-US" dirty="0"/>
              <a:t>save all data to permanent storage as soon as possible.</a:t>
            </a:r>
          </a:p>
          <a:p>
            <a:r>
              <a:rPr lang="en-US" i="1" dirty="0"/>
              <a:t>Avoid recursion</a:t>
            </a:r>
            <a:r>
              <a:rPr lang="en-US" dirty="0"/>
              <a:t>.</a:t>
            </a:r>
          </a:p>
          <a:p>
            <a:pPr lvl="1"/>
            <a:r>
              <a:rPr lang="en-US" dirty="0"/>
              <a:t>size of a single stack frame in KVM is 28 bytes (7×4 bytes).</a:t>
            </a:r>
          </a:p>
          <a:p>
            <a:pPr lvl="1"/>
            <a:r>
              <a:rPr lang="en-US" dirty="0"/>
              <a:t>functions calling themselves recursively can end up using a lot of stack</a:t>
            </a:r>
          </a:p>
        </p:txBody>
      </p:sp>
    </p:spTree>
    <p:extLst>
      <p:ext uri="{BB962C8B-B14F-4D97-AF65-F5344CB8AC3E}">
        <p14:creationId xmlns:p14="http://schemas.microsoft.com/office/powerpoint/2010/main" val="1394021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lnSpcReduction="10000"/>
          </a:bodyPr>
          <a:lstStyle/>
          <a:p>
            <a:r>
              <a:rPr lang="en-US" b="1" i="1" dirty="0"/>
              <a:t>Data Packing</a:t>
            </a:r>
          </a:p>
          <a:p>
            <a:pPr lvl="1"/>
            <a:r>
              <a:rPr lang="en-US" dirty="0"/>
              <a:t>way to reduce memory consumption.</a:t>
            </a:r>
          </a:p>
          <a:p>
            <a:r>
              <a:rPr lang="en-US" i="1" dirty="0"/>
              <a:t>Consider word alignment</a:t>
            </a:r>
            <a:r>
              <a:rPr lang="en-US" dirty="0"/>
              <a:t>. </a:t>
            </a:r>
          </a:p>
          <a:p>
            <a:pPr marL="685800" lvl="2" indent="0">
              <a:buNone/>
            </a:pPr>
            <a:r>
              <a:rPr lang="en-US" sz="2400" dirty="0" err="1">
                <a:solidFill>
                  <a:srgbClr val="FFFF00"/>
                </a:solidFill>
                <a:latin typeface="Courier New" pitchFamily="49" charset="0"/>
                <a:cs typeface="Courier New" pitchFamily="49" charset="0"/>
              </a:rPr>
              <a:t>struct</a:t>
            </a:r>
            <a:r>
              <a:rPr lang="en-US" sz="2400" dirty="0">
                <a:solidFill>
                  <a:srgbClr val="FFFF00"/>
                </a:solidFill>
                <a:latin typeface="Courier New" pitchFamily="49" charset="0"/>
                <a:cs typeface="Courier New" pitchFamily="49" charset="0"/>
              </a:rPr>
              <a:t> S {</a:t>
            </a:r>
            <a:br>
              <a:rPr lang="en-US" sz="2400" dirty="0">
                <a:solidFill>
                  <a:srgbClr val="FFFF00"/>
                </a:solidFill>
                <a:latin typeface="Courier New" pitchFamily="49" charset="0"/>
                <a:cs typeface="Courier New" pitchFamily="49" charset="0"/>
              </a:rPr>
            </a:br>
            <a:r>
              <a:rPr lang="en-US" sz="2400" dirty="0">
                <a:solidFill>
                  <a:srgbClr val="FFFF00"/>
                </a:solidFill>
                <a:latin typeface="Courier New" pitchFamily="49" charset="0"/>
                <a:cs typeface="Courier New" pitchFamily="49" charset="0"/>
              </a:rPr>
              <a:t>char c1;   // Actually a </a:t>
            </a:r>
            <a:r>
              <a:rPr lang="en-US" sz="2400" dirty="0" err="1">
                <a:solidFill>
                  <a:srgbClr val="FFFF00"/>
                </a:solidFill>
                <a:latin typeface="Courier New" pitchFamily="49" charset="0"/>
                <a:cs typeface="Courier New" pitchFamily="49" charset="0"/>
              </a:rPr>
              <a:t>boolean</a:t>
            </a:r>
            <a:r>
              <a:rPr lang="en-US" sz="2400" dirty="0">
                <a:solidFill>
                  <a:srgbClr val="FFFF00"/>
                </a:solidFill>
                <a:latin typeface="Courier New" pitchFamily="49" charset="0"/>
                <a:cs typeface="Courier New" pitchFamily="49" charset="0"/>
              </a:rPr>
              <a:t>.</a:t>
            </a:r>
            <a:br>
              <a:rPr lang="en-US" sz="2400" dirty="0">
                <a:solidFill>
                  <a:srgbClr val="FFFF00"/>
                </a:solidFill>
                <a:latin typeface="Courier New" pitchFamily="49" charset="0"/>
                <a:cs typeface="Courier New" pitchFamily="49" charset="0"/>
              </a:rPr>
            </a:br>
            <a:r>
              <a:rPr lang="en-US" sz="2400" dirty="0" err="1">
                <a:solidFill>
                  <a:srgbClr val="FFFF00"/>
                </a:solidFill>
                <a:latin typeface="Courier New" pitchFamily="49" charset="0"/>
                <a:cs typeface="Courier New" pitchFamily="49" charset="0"/>
              </a:rPr>
              <a:t>int</a:t>
            </a:r>
            <a:r>
              <a:rPr lang="en-US" sz="2400" dirty="0">
                <a:solidFill>
                  <a:srgbClr val="FFFF00"/>
                </a:solidFill>
                <a:latin typeface="Courier New" pitchFamily="49" charset="0"/>
                <a:cs typeface="Courier New" pitchFamily="49" charset="0"/>
              </a:rPr>
              <a:t> i;</a:t>
            </a:r>
            <a:br>
              <a:rPr lang="en-US" sz="2400" dirty="0">
                <a:solidFill>
                  <a:srgbClr val="FFFF00"/>
                </a:solidFill>
                <a:latin typeface="Courier New" pitchFamily="49" charset="0"/>
                <a:cs typeface="Courier New" pitchFamily="49" charset="0"/>
              </a:rPr>
            </a:br>
            <a:r>
              <a:rPr lang="en-US" sz="2400" dirty="0">
                <a:solidFill>
                  <a:srgbClr val="FFFF00"/>
                </a:solidFill>
                <a:latin typeface="Courier New" pitchFamily="49" charset="0"/>
                <a:cs typeface="Courier New" pitchFamily="49" charset="0"/>
              </a:rPr>
              <a:t>char c2;</a:t>
            </a:r>
            <a:br>
              <a:rPr lang="en-US" sz="2400" dirty="0">
                <a:solidFill>
                  <a:srgbClr val="FFFF00"/>
                </a:solidFill>
                <a:latin typeface="Courier New" pitchFamily="49" charset="0"/>
                <a:cs typeface="Courier New" pitchFamily="49" charset="0"/>
              </a:rPr>
            </a:br>
            <a:r>
              <a:rPr lang="en-US" sz="2400" dirty="0">
                <a:solidFill>
                  <a:srgbClr val="FFFF00"/>
                </a:solidFill>
                <a:latin typeface="Courier New" pitchFamily="49" charset="0"/>
                <a:cs typeface="Courier New" pitchFamily="49" charset="0"/>
              </a:rPr>
              <a:t>};</a:t>
            </a:r>
            <a:br>
              <a:rPr lang="en-US" dirty="0"/>
            </a:br>
            <a:endParaRPr lang="en-US" dirty="0"/>
          </a:p>
          <a:p>
            <a:pPr lvl="1"/>
            <a:r>
              <a:rPr lang="en-US" dirty="0"/>
              <a:t>three words are required</a:t>
            </a:r>
          </a:p>
          <a:p>
            <a:pPr lvl="1"/>
            <a:r>
              <a:rPr lang="en-US" dirty="0"/>
              <a:t>By changing the data structure to</a:t>
            </a:r>
            <a:br>
              <a:rPr lang="en-US" dirty="0"/>
            </a:br>
            <a:r>
              <a:rPr lang="en-US" dirty="0" err="1">
                <a:solidFill>
                  <a:srgbClr val="FFFF00"/>
                </a:solidFill>
                <a:latin typeface="Courier New" pitchFamily="49" charset="0"/>
                <a:cs typeface="Courier New" pitchFamily="49" charset="0"/>
              </a:rPr>
              <a:t>struct</a:t>
            </a:r>
            <a:r>
              <a:rPr lang="en-US" dirty="0">
                <a:solidFill>
                  <a:srgbClr val="FFFF00"/>
                </a:solidFill>
                <a:latin typeface="Courier New" pitchFamily="49" charset="0"/>
                <a:cs typeface="Courier New" pitchFamily="49" charset="0"/>
              </a:rPr>
              <a:t> S {</a:t>
            </a:r>
            <a:br>
              <a:rPr lang="en-US" dirty="0">
                <a:solidFill>
                  <a:srgbClr val="FFFF00"/>
                </a:solidFill>
                <a:latin typeface="Courier New" pitchFamily="49" charset="0"/>
                <a:cs typeface="Courier New" pitchFamily="49" charset="0"/>
              </a:rPr>
            </a:br>
            <a:r>
              <a:rPr lang="en-US" dirty="0">
                <a:solidFill>
                  <a:srgbClr val="FFFF00"/>
                </a:solidFill>
                <a:latin typeface="Courier New" pitchFamily="49" charset="0"/>
                <a:cs typeface="Courier New" pitchFamily="49" charset="0"/>
              </a:rPr>
              <a:t>char c1; // Actually a </a:t>
            </a:r>
            <a:r>
              <a:rPr lang="en-US" dirty="0" err="1">
                <a:solidFill>
                  <a:srgbClr val="FFFF00"/>
                </a:solidFill>
                <a:latin typeface="Courier New" pitchFamily="49" charset="0"/>
                <a:cs typeface="Courier New" pitchFamily="49" charset="0"/>
              </a:rPr>
              <a:t>boolean</a:t>
            </a:r>
            <a:r>
              <a:rPr lang="en-US" dirty="0">
                <a:solidFill>
                  <a:srgbClr val="FFFF00"/>
                </a:solidFill>
                <a:latin typeface="Courier New" pitchFamily="49" charset="0"/>
                <a:cs typeface="Courier New" pitchFamily="49" charset="0"/>
              </a:rPr>
              <a:t>.</a:t>
            </a:r>
            <a:br>
              <a:rPr lang="en-US" dirty="0">
                <a:solidFill>
                  <a:srgbClr val="FFFF00"/>
                </a:solidFill>
                <a:latin typeface="Courier New" pitchFamily="49" charset="0"/>
                <a:cs typeface="Courier New" pitchFamily="49" charset="0"/>
              </a:rPr>
            </a:br>
            <a:r>
              <a:rPr lang="en-US" dirty="0">
                <a:solidFill>
                  <a:srgbClr val="FFFF00"/>
                </a:solidFill>
                <a:latin typeface="Courier New" pitchFamily="49" charset="0"/>
                <a:cs typeface="Courier New" pitchFamily="49" charset="0"/>
              </a:rPr>
              <a:t>char c2;</a:t>
            </a:r>
            <a:br>
              <a:rPr lang="en-US" dirty="0">
                <a:solidFill>
                  <a:srgbClr val="FFFF00"/>
                </a:solidFill>
                <a:latin typeface="Courier New" pitchFamily="49" charset="0"/>
                <a:cs typeface="Courier New" pitchFamily="49" charset="0"/>
              </a:rPr>
            </a:br>
            <a:r>
              <a:rPr lang="en-US" dirty="0" err="1">
                <a:solidFill>
                  <a:srgbClr val="FFFF00"/>
                </a:solidFill>
                <a:latin typeface="Courier New" pitchFamily="49" charset="0"/>
                <a:cs typeface="Courier New" pitchFamily="49" charset="0"/>
              </a:rPr>
              <a:t>int</a:t>
            </a:r>
            <a:r>
              <a:rPr lang="en-US" dirty="0">
                <a:solidFill>
                  <a:srgbClr val="FFFF00"/>
                </a:solidFill>
                <a:latin typeface="Courier New" pitchFamily="49" charset="0"/>
                <a:cs typeface="Courier New" pitchFamily="49" charset="0"/>
              </a:rPr>
              <a:t> i;</a:t>
            </a:r>
            <a:br>
              <a:rPr lang="en-US" dirty="0">
                <a:solidFill>
                  <a:srgbClr val="FFFF00"/>
                </a:solidFill>
                <a:latin typeface="Courier New" pitchFamily="49" charset="0"/>
                <a:cs typeface="Courier New" pitchFamily="49" charset="0"/>
              </a:rPr>
            </a:br>
            <a:r>
              <a:rPr lang="en-US" dirty="0">
                <a:solidFill>
                  <a:srgbClr val="FFFF00"/>
                </a:solidFill>
                <a:latin typeface="Courier New" pitchFamily="49" charset="0"/>
                <a:cs typeface="Courier New" pitchFamily="49" charset="0"/>
              </a:rPr>
              <a:t>};</a:t>
            </a:r>
          </a:p>
        </p:txBody>
      </p:sp>
    </p:spTree>
    <p:extLst>
      <p:ext uri="{BB962C8B-B14F-4D97-AF65-F5344CB8AC3E}">
        <p14:creationId xmlns:p14="http://schemas.microsoft.com/office/powerpoint/2010/main" val="396177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a:xfrm>
            <a:off x="235528" y="1171254"/>
            <a:ext cx="8590838" cy="5005709"/>
          </a:xfrm>
        </p:spPr>
        <p:txBody>
          <a:bodyPr>
            <a:normAutofit/>
          </a:bodyPr>
          <a:lstStyle/>
          <a:p>
            <a:pPr marL="228600" lvl="1"/>
            <a:r>
              <a:rPr lang="en-US" sz="2800" dirty="0"/>
              <a:t>c1 and c2 fit in the same word.</a:t>
            </a:r>
          </a:p>
          <a:p>
            <a:pPr marL="228600" lvl="1"/>
            <a:r>
              <a:rPr lang="en-US" sz="2800" dirty="0"/>
              <a:t>improvement can be gained by using only one bit for the Boolean value, assuming that there would be some other data to include in the saved bits.</a:t>
            </a:r>
            <a:br>
              <a:rPr lang="en-US" sz="2000" dirty="0"/>
            </a:br>
            <a:endParaRPr lang="en-US" sz="2000"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9515" y="2855121"/>
            <a:ext cx="4953307" cy="3821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0231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a:xfrm>
            <a:off x="349320" y="1164656"/>
            <a:ext cx="8477045" cy="5467149"/>
          </a:xfrm>
        </p:spPr>
        <p:txBody>
          <a:bodyPr>
            <a:normAutofit/>
          </a:bodyPr>
          <a:lstStyle/>
          <a:p>
            <a:r>
              <a:rPr lang="en-US" i="1" dirty="0"/>
              <a:t>Use compression with care</a:t>
            </a:r>
            <a:r>
              <a:rPr lang="en-US" dirty="0"/>
              <a:t>.</a:t>
            </a:r>
          </a:p>
          <a:p>
            <a:pPr lvl="1"/>
            <a:r>
              <a:rPr lang="en-US" dirty="0"/>
              <a:t>May impair performance while compressing data or opening files</a:t>
            </a:r>
          </a:p>
          <a:p>
            <a:pPr lvl="1"/>
            <a:r>
              <a:rPr lang="en-US" dirty="0"/>
              <a:t>three different compression techniques:</a:t>
            </a:r>
          </a:p>
          <a:p>
            <a:pPr lvl="1"/>
            <a:r>
              <a:rPr lang="en-US" i="1" dirty="0"/>
              <a:t>Table compression</a:t>
            </a:r>
            <a:endParaRPr lang="en-US" dirty="0"/>
          </a:p>
          <a:p>
            <a:pPr lvl="2"/>
            <a:r>
              <a:rPr lang="en-US" dirty="0"/>
              <a:t>also referred to as nibble coding or Huffman coding</a:t>
            </a:r>
          </a:p>
          <a:p>
            <a:pPr lvl="2"/>
            <a:r>
              <a:rPr lang="en-US" dirty="0"/>
              <a:t>encoding each element of data in a variable number of bits </a:t>
            </a:r>
          </a:p>
          <a:p>
            <a:pPr lvl="2"/>
            <a:r>
              <a:rPr lang="en-US" dirty="0"/>
              <a:t>so that the more common elements require fewer bits.</a:t>
            </a:r>
          </a:p>
          <a:p>
            <a:pPr lvl="1"/>
            <a:r>
              <a:rPr lang="en-US" i="1" dirty="0"/>
              <a:t>Difference coding</a:t>
            </a:r>
          </a:p>
          <a:p>
            <a:pPr lvl="2"/>
            <a:r>
              <a:rPr lang="en-US" dirty="0"/>
              <a:t>representing sequences of data according to the differences between them.</a:t>
            </a:r>
          </a:p>
          <a:p>
            <a:pPr lvl="1"/>
            <a:r>
              <a:rPr lang="en-US" i="1" dirty="0"/>
              <a:t>Adaptive compression</a:t>
            </a:r>
          </a:p>
          <a:p>
            <a:pPr lvl="2"/>
            <a:r>
              <a:rPr lang="en-US" dirty="0"/>
              <a:t>is based on algorithms that analyze the data to be compressed</a:t>
            </a:r>
          </a:p>
        </p:txBody>
      </p:sp>
    </p:spTree>
    <p:extLst>
      <p:ext uri="{BB962C8B-B14F-4D97-AF65-F5344CB8AC3E}">
        <p14:creationId xmlns:p14="http://schemas.microsoft.com/office/powerpoint/2010/main" val="337664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cover</a:t>
            </a:r>
          </a:p>
        </p:txBody>
      </p:sp>
      <p:sp>
        <p:nvSpPr>
          <p:cNvPr id="3" name="Content Placeholder 2"/>
          <p:cNvSpPr>
            <a:spLocks noGrp="1"/>
          </p:cNvSpPr>
          <p:nvPr>
            <p:ph idx="1"/>
          </p:nvPr>
        </p:nvSpPr>
        <p:spPr/>
        <p:txBody>
          <a:bodyPr/>
          <a:lstStyle/>
          <a:p>
            <a:r>
              <a:rPr lang="en-US" dirty="0"/>
              <a:t>Overview.</a:t>
            </a:r>
          </a:p>
          <a:p>
            <a:r>
              <a:rPr lang="en-US" dirty="0"/>
              <a:t>Strategies for Allocating Variables to Memory.</a:t>
            </a:r>
          </a:p>
          <a:p>
            <a:r>
              <a:rPr lang="en-US" dirty="0"/>
              <a:t>Design Patterns for Limited Memory.</a:t>
            </a:r>
          </a:p>
          <a:p>
            <a:r>
              <a:rPr lang="en-US" dirty="0"/>
              <a:t>Memory Management in Mobile Java.</a:t>
            </a:r>
          </a:p>
          <a:p>
            <a:r>
              <a:rPr lang="en-US" dirty="0"/>
              <a:t>Symbian OS Memory Management.</a:t>
            </a:r>
          </a:p>
        </p:txBody>
      </p:sp>
    </p:spTree>
    <p:extLst>
      <p:ext uri="{BB962C8B-B14F-4D97-AF65-F5344CB8AC3E}">
        <p14:creationId xmlns:p14="http://schemas.microsoft.com/office/powerpoint/2010/main" val="3402004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lstStyle/>
          <a:p>
            <a:r>
              <a:rPr lang="en-US" i="1" dirty="0"/>
              <a:t>Use efficient resource storage format</a:t>
            </a:r>
            <a:r>
              <a:rPr lang="en-US" dirty="0"/>
              <a:t>.</a:t>
            </a:r>
          </a:p>
          <a:p>
            <a:pPr lvl="1"/>
            <a:r>
              <a:rPr lang="en-US" dirty="0"/>
              <a:t>ensure that images, sounds, and movies are stored in the most efficient way</a:t>
            </a:r>
          </a:p>
          <a:p>
            <a:pPr lvl="1"/>
            <a:r>
              <a:rPr lang="en-US" dirty="0"/>
              <a:t>possible to save some space by combining many image files into one image file.</a:t>
            </a:r>
          </a:p>
          <a:p>
            <a:endParaRPr lang="en-US" dirty="0"/>
          </a:p>
        </p:txBody>
      </p:sp>
    </p:spTree>
    <p:extLst>
      <p:ext uri="{BB962C8B-B14F-4D97-AF65-F5344CB8AC3E}">
        <p14:creationId xmlns:p14="http://schemas.microsoft.com/office/powerpoint/2010/main" val="2993662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lnSpcReduction="10000"/>
          </a:bodyPr>
          <a:lstStyle/>
          <a:p>
            <a:r>
              <a:rPr lang="en-US" b="1" i="1" dirty="0"/>
              <a:t>Discussion</a:t>
            </a:r>
          </a:p>
          <a:p>
            <a:pPr lvl="1"/>
            <a:r>
              <a:rPr lang="en-US" dirty="0"/>
              <a:t>memory management are not problem-free. </a:t>
            </a:r>
          </a:p>
          <a:p>
            <a:pPr lvl="1"/>
            <a:r>
              <a:rPr lang="en-US" dirty="0"/>
              <a:t>when improving a certain property of software design, some other part is downgraded or compromised.</a:t>
            </a:r>
          </a:p>
          <a:p>
            <a:r>
              <a:rPr lang="en-US" i="1" dirty="0"/>
              <a:t>Increased minimal memory usage</a:t>
            </a:r>
            <a:r>
              <a:rPr lang="en-US" dirty="0"/>
              <a:t>.</a:t>
            </a:r>
          </a:p>
          <a:p>
            <a:pPr lvl="1"/>
            <a:r>
              <a:rPr lang="en-US" dirty="0"/>
              <a:t>simplistic implementation.</a:t>
            </a:r>
          </a:p>
          <a:p>
            <a:r>
              <a:rPr lang="en-US" i="1" dirty="0"/>
              <a:t>Decreased flexibility</a:t>
            </a:r>
            <a:r>
              <a:rPr lang="en-US" dirty="0"/>
              <a:t>.</a:t>
            </a:r>
          </a:p>
          <a:p>
            <a:pPr lvl="1"/>
            <a:r>
              <a:rPr lang="en-US" dirty="0"/>
              <a:t>it is possible that some hardware configurations are invalidated.</a:t>
            </a:r>
          </a:p>
          <a:p>
            <a:r>
              <a:rPr lang="en-US" i="1" dirty="0"/>
              <a:t>Downgraded performance</a:t>
            </a:r>
            <a:r>
              <a:rPr lang="en-US" dirty="0"/>
              <a:t>. </a:t>
            </a:r>
          </a:p>
          <a:p>
            <a:pPr lvl="1"/>
            <a:r>
              <a:rPr lang="en-US" dirty="0"/>
              <a:t>Using some form of compression can lead to decreased memory use</a:t>
            </a:r>
          </a:p>
          <a:p>
            <a:pPr lvl="1"/>
            <a:r>
              <a:rPr lang="en-US" dirty="0"/>
              <a:t>packing a lot of information into the same memory word can lead to downgraded performance.</a:t>
            </a:r>
          </a:p>
          <a:p>
            <a:endParaRPr lang="en-US" dirty="0"/>
          </a:p>
        </p:txBody>
      </p:sp>
    </p:spTree>
    <p:extLst>
      <p:ext uri="{BB962C8B-B14F-4D97-AF65-F5344CB8AC3E}">
        <p14:creationId xmlns:p14="http://schemas.microsoft.com/office/powerpoint/2010/main" val="2230245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normAutofit fontScale="92500"/>
          </a:bodyPr>
          <a:lstStyle/>
          <a:p>
            <a:r>
              <a:rPr lang="en-US" i="1" dirty="0"/>
              <a:t>Longer initialization and shutdown sequences</a:t>
            </a:r>
            <a:endParaRPr lang="en-US" dirty="0"/>
          </a:p>
          <a:p>
            <a:pPr lvl="1"/>
            <a:r>
              <a:rPr lang="en-US" dirty="0"/>
              <a:t>it is possible to handle some of the operations associated with memory at the beginning or at the end of the program </a:t>
            </a:r>
          </a:p>
          <a:p>
            <a:pPr lvl="1"/>
            <a:r>
              <a:rPr lang="en-US" dirty="0"/>
              <a:t>rather than in the middle of the execution, startup and termination of the program can become slower.</a:t>
            </a:r>
          </a:p>
          <a:p>
            <a:pPr marL="228600" lvl="1">
              <a:lnSpc>
                <a:spcPct val="100000"/>
              </a:lnSpc>
              <a:spcBef>
                <a:spcPts val="1000"/>
              </a:spcBef>
              <a:buFont typeface="Arial" panose="020B0604020202020204" pitchFamily="34" charset="0"/>
              <a:buChar char="•"/>
            </a:pPr>
            <a:r>
              <a:rPr lang="en-US" sz="2800" i="1" dirty="0"/>
              <a:t>Potential </a:t>
            </a:r>
            <a:r>
              <a:rPr lang="en-US" sz="2800" i="1" dirty="0" err="1"/>
              <a:t>unintuitiveness</a:t>
            </a:r>
            <a:r>
              <a:rPr lang="en-US" sz="2800" i="1" dirty="0"/>
              <a:t> in designs</a:t>
            </a:r>
          </a:p>
          <a:p>
            <a:pPr lvl="1"/>
            <a:r>
              <a:rPr lang="en-US" dirty="0"/>
              <a:t>When an experienced designer composes a design in a memory-aware fashion, </a:t>
            </a:r>
          </a:p>
          <a:p>
            <a:pPr lvl="1"/>
            <a:r>
              <a:rPr lang="en-US" dirty="0"/>
              <a:t>some of the decisions can be unintuitive to less experienced developers.</a:t>
            </a:r>
          </a:p>
          <a:p>
            <a:r>
              <a:rPr lang="en-US" i="1" dirty="0"/>
              <a:t>Impaired reusability</a:t>
            </a:r>
          </a:p>
          <a:p>
            <a:pPr lvl="1"/>
            <a:r>
              <a:rPr lang="en-US" dirty="0"/>
              <a:t>The more one addresses particularities of a certain design problem in the solution, </a:t>
            </a:r>
          </a:p>
          <a:p>
            <a:pPr lvl="1"/>
            <a:r>
              <a:rPr lang="en-US" dirty="0"/>
              <a:t>the less likely it is that the same solution could be used again in another context.</a:t>
            </a:r>
          </a:p>
        </p:txBody>
      </p:sp>
    </p:spTree>
    <p:extLst>
      <p:ext uri="{BB962C8B-B14F-4D97-AF65-F5344CB8AC3E}">
        <p14:creationId xmlns:p14="http://schemas.microsoft.com/office/powerpoint/2010/main" val="2379730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Patterns for Limited Memory</a:t>
            </a:r>
          </a:p>
        </p:txBody>
      </p:sp>
      <p:sp>
        <p:nvSpPr>
          <p:cNvPr id="3" name="Content Placeholder 2"/>
          <p:cNvSpPr>
            <a:spLocks noGrp="1"/>
          </p:cNvSpPr>
          <p:nvPr>
            <p:ph idx="1"/>
          </p:nvPr>
        </p:nvSpPr>
        <p:spPr/>
        <p:txBody>
          <a:bodyPr/>
          <a:lstStyle/>
          <a:p>
            <a:r>
              <a:rPr lang="en-US" dirty="0"/>
              <a:t>To summarize, it is a necessity to balance between the different requirements addressing the properties of designs. </a:t>
            </a:r>
            <a:br>
              <a:rPr lang="en-US" dirty="0"/>
            </a:br>
            <a:endParaRPr lang="en-US" dirty="0"/>
          </a:p>
        </p:txBody>
      </p:sp>
    </p:spTree>
    <p:extLst>
      <p:ext uri="{BB962C8B-B14F-4D97-AF65-F5344CB8AC3E}">
        <p14:creationId xmlns:p14="http://schemas.microsoft.com/office/powerpoint/2010/main" val="2014857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Memory Management in Mobile Java</a:t>
            </a:r>
          </a:p>
        </p:txBody>
      </p:sp>
      <p:sp>
        <p:nvSpPr>
          <p:cNvPr id="3" name="Content Placeholder 2"/>
          <p:cNvSpPr>
            <a:spLocks noGrp="1"/>
          </p:cNvSpPr>
          <p:nvPr>
            <p:ph idx="1"/>
          </p:nvPr>
        </p:nvSpPr>
        <p:spPr/>
        <p:txBody>
          <a:bodyPr>
            <a:normAutofit fontScale="92500" lnSpcReduction="10000"/>
          </a:bodyPr>
          <a:lstStyle/>
          <a:p>
            <a:r>
              <a:rPr lang="en-US" dirty="0"/>
              <a:t>Code optimization could be error prone</a:t>
            </a:r>
          </a:p>
          <a:p>
            <a:pPr lvl="1"/>
            <a:r>
              <a:rPr lang="en-US" dirty="0"/>
              <a:t>Such systems running on Virtual Machines</a:t>
            </a:r>
          </a:p>
          <a:p>
            <a:pPr lvl="1"/>
            <a:r>
              <a:rPr lang="en-US" dirty="0"/>
              <a:t>May cause abstraction leakage</a:t>
            </a:r>
          </a:p>
          <a:p>
            <a:pPr marL="228600" lvl="1">
              <a:spcBef>
                <a:spcPts val="1000"/>
              </a:spcBef>
              <a:buFont typeface="Arial" panose="020B0604020202020204" pitchFamily="34" charset="0"/>
              <a:buChar char="•"/>
            </a:pPr>
            <a:r>
              <a:rPr lang="en-US" sz="2800" dirty="0"/>
              <a:t>Motivation</a:t>
            </a:r>
          </a:p>
          <a:p>
            <a:pPr lvl="1"/>
            <a:r>
              <a:rPr lang="en-US" dirty="0"/>
              <a:t>Despite of managing resources automatically, use appropriate data structures (garbage collection using DS)</a:t>
            </a:r>
          </a:p>
          <a:p>
            <a:pPr lvl="1"/>
            <a:r>
              <a:rPr lang="en-US" dirty="0"/>
              <a:t>For instance, implementing a stack of references on a virtual machine</a:t>
            </a:r>
          </a:p>
          <a:p>
            <a:pPr lvl="1"/>
            <a:r>
              <a:rPr lang="en-US" dirty="0"/>
              <a:t>The stack is implemented as a vector. </a:t>
            </a:r>
          </a:p>
          <a:p>
            <a:pPr lvl="1"/>
            <a:r>
              <a:rPr lang="en-US" dirty="0"/>
              <a:t>An index (size) to the vector is used as the stack pointer</a:t>
            </a:r>
          </a:p>
          <a:p>
            <a:pPr lvl="1"/>
            <a:r>
              <a:rPr lang="en-US" dirty="0"/>
              <a:t>Stack pointer is incremented by one, when a new item is added.</a:t>
            </a:r>
          </a:p>
          <a:p>
            <a:pPr marL="342900" lvl="2" indent="0">
              <a:spcBef>
                <a:spcPts val="750"/>
              </a:spcBef>
              <a:buNone/>
            </a:pPr>
            <a:r>
              <a:rPr lang="pt-BR" sz="2200" dirty="0">
                <a:solidFill>
                  <a:srgbClr val="FFFF00"/>
                </a:solidFill>
                <a:latin typeface="Courier New" panose="02070309020205020404" pitchFamily="49" charset="0"/>
                <a:cs typeface="Courier New" panose="02070309020205020404" pitchFamily="49" charset="0"/>
              </a:rPr>
              <a:t>Public void push(Object e) {</a:t>
            </a:r>
          </a:p>
          <a:p>
            <a:pPr marL="342900" lvl="2" indent="0" defTabSz="0">
              <a:spcBef>
                <a:spcPts val="750"/>
              </a:spcBef>
              <a:buNone/>
            </a:pPr>
            <a:r>
              <a:rPr lang="pt-BR" sz="2200" dirty="0">
                <a:solidFill>
                  <a:srgbClr val="FFFF00"/>
                </a:solidFill>
                <a:latin typeface="Courier New" panose="02070309020205020404" pitchFamily="49" charset="0"/>
                <a:cs typeface="Courier New" panose="02070309020205020404" pitchFamily="49" charset="0"/>
              </a:rPr>
              <a:t>ensureCapacity( ); // Check that slots are available.</a:t>
            </a:r>
          </a:p>
          <a:p>
            <a:pPr marL="342900" lvl="2" indent="0" defTabSz="0">
              <a:spcBef>
                <a:spcPts val="750"/>
              </a:spcBef>
              <a:buNone/>
            </a:pPr>
            <a:r>
              <a:rPr lang="pt-BR" sz="2200" dirty="0">
                <a:solidFill>
                  <a:srgbClr val="FFFF00"/>
                </a:solidFill>
                <a:latin typeface="Courier New" panose="02070309020205020404" pitchFamily="49" charset="0"/>
                <a:cs typeface="Courier New" panose="02070309020205020404" pitchFamily="49" charset="0"/>
              </a:rPr>
              <a:t>elements [size++] = e;</a:t>
            </a:r>
          </a:p>
          <a:p>
            <a:pPr marL="342900" lvl="2" indent="0">
              <a:spcBef>
                <a:spcPts val="750"/>
              </a:spcBef>
              <a:buNone/>
            </a:pPr>
            <a:r>
              <a:rPr lang="pt-BR" sz="2200" dirty="0">
                <a:solidFill>
                  <a:srgbClr val="FFFF00"/>
                </a:solidFill>
                <a:latin typeface="Courier New" panose="02070309020205020404" pitchFamily="49" charset="0"/>
                <a:cs typeface="Courier New" panose="02070309020205020404" pitchFamily="49" charset="0"/>
              </a:rPr>
              <a:t>}</a:t>
            </a:r>
            <a:endParaRPr lang="en-US" sz="2200" dirty="0">
              <a:solidFill>
                <a:srgbClr val="FFFF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84229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624012" y="2236787"/>
            <a:ext cx="5924550" cy="3324225"/>
          </a:xfrm>
          <a:prstGeom prst="rect">
            <a:avLst/>
          </a:prstGeom>
        </p:spPr>
      </p:pic>
    </p:spTree>
    <p:extLst>
      <p:ext uri="{BB962C8B-B14F-4D97-AF65-F5344CB8AC3E}">
        <p14:creationId xmlns:p14="http://schemas.microsoft.com/office/powerpoint/2010/main" val="3308001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1"/>
            <a:r>
              <a:rPr lang="en-US" dirty="0"/>
              <a:t>Similarly, when an element is removed from the stack, the stack pointer is decremented by one. </a:t>
            </a:r>
          </a:p>
          <a:p>
            <a:pPr lvl="1"/>
            <a:endParaRPr lang="en-US" dirty="0"/>
          </a:p>
          <a:p>
            <a:pPr marL="342900" lvl="2" indent="0">
              <a:lnSpc>
                <a:spcPct val="80000"/>
              </a:lnSpc>
              <a:spcBef>
                <a:spcPts val="750"/>
              </a:spcBef>
              <a:buNone/>
            </a:pPr>
            <a:r>
              <a:rPr lang="pt-BR" dirty="0">
                <a:solidFill>
                  <a:srgbClr val="FFFF00"/>
                </a:solidFill>
                <a:latin typeface="Courier New" panose="02070309020205020404" pitchFamily="49" charset="0"/>
                <a:cs typeface="Courier New" panose="02070309020205020404" pitchFamily="49" charset="0"/>
              </a:rPr>
              <a:t>public Object pop(){</a:t>
            </a:r>
            <a:br>
              <a:rPr lang="pt-BR" dirty="0">
                <a:solidFill>
                  <a:srgbClr val="FFFF00"/>
                </a:solidFill>
                <a:latin typeface="Courier New" panose="02070309020205020404" pitchFamily="49" charset="0"/>
                <a:cs typeface="Courier New" panose="02070309020205020404" pitchFamily="49" charset="0"/>
              </a:rPr>
            </a:br>
            <a:r>
              <a:rPr lang="pt-BR" dirty="0">
                <a:solidFill>
                  <a:srgbClr val="FFFF00"/>
                </a:solidFill>
                <a:latin typeface="Courier New" panose="02070309020205020404" pitchFamily="49" charset="0"/>
                <a:cs typeface="Courier New" panose="02070309020205020404" pitchFamily="49" charset="0"/>
              </a:rPr>
              <a:t>	if(size == 0) throw new EmptyStackException();</a:t>
            </a:r>
            <a:br>
              <a:rPr lang="pt-BR" dirty="0">
                <a:solidFill>
                  <a:srgbClr val="FFFF00"/>
                </a:solidFill>
                <a:latin typeface="Courier New" panose="02070309020205020404" pitchFamily="49" charset="0"/>
                <a:cs typeface="Courier New" panose="02070309020205020404" pitchFamily="49" charset="0"/>
              </a:rPr>
            </a:br>
            <a:r>
              <a:rPr lang="pt-BR" dirty="0">
                <a:solidFill>
                  <a:srgbClr val="FFFF00"/>
                </a:solidFill>
                <a:latin typeface="Courier New" panose="02070309020205020404" pitchFamily="49" charset="0"/>
                <a:cs typeface="Courier New" panose="02070309020205020404" pitchFamily="49" charset="0"/>
              </a:rPr>
              <a:t>	return elements[--size];</a:t>
            </a:r>
            <a:br>
              <a:rPr lang="pt-BR" dirty="0">
                <a:solidFill>
                  <a:srgbClr val="FFFF00"/>
                </a:solidFill>
                <a:latin typeface="Courier New" panose="02070309020205020404" pitchFamily="49" charset="0"/>
                <a:cs typeface="Courier New" panose="02070309020205020404" pitchFamily="49" charset="0"/>
              </a:rPr>
            </a:br>
            <a:r>
              <a:rPr lang="pt-BR" dirty="0">
                <a:solidFill>
                  <a:srgbClr val="FFFF00"/>
                </a:solidFill>
                <a:latin typeface="Courier New" panose="02070309020205020404" pitchFamily="49" charset="0"/>
                <a:cs typeface="Courier New" panose="02070309020205020404" pitchFamily="49" charset="0"/>
              </a:rPr>
              <a:t>}</a:t>
            </a:r>
          </a:p>
          <a:p>
            <a:pPr marL="342900" lvl="2" indent="0">
              <a:lnSpc>
                <a:spcPct val="80000"/>
              </a:lnSpc>
              <a:spcBef>
                <a:spcPts val="750"/>
              </a:spcBef>
              <a:buNone/>
            </a:pPr>
            <a:endParaRPr lang="en-US" dirty="0"/>
          </a:p>
          <a:p>
            <a:pPr lvl="1"/>
            <a:r>
              <a:rPr lang="en-US" dirty="0"/>
              <a:t>Reference to garbage collection, there can be ‘ghost’ references to objects that are unusable</a:t>
            </a:r>
          </a:p>
          <a:p>
            <a:pPr lvl="1"/>
            <a:r>
              <a:rPr lang="en-US" dirty="0"/>
              <a:t>but remain valid and accessible in the vector used in the implementation. </a:t>
            </a:r>
          </a:p>
          <a:p>
            <a:pPr lvl="1"/>
            <a:r>
              <a:rPr lang="en-US" dirty="0"/>
              <a:t>Such ‘ghosts’ are a result of executing several </a:t>
            </a:r>
            <a:r>
              <a:rPr lang="en-US" b="1" dirty="0">
                <a:latin typeface="Courier New" panose="02070309020205020404" pitchFamily="49" charset="0"/>
                <a:cs typeface="Courier New" panose="02070309020205020404" pitchFamily="49" charset="0"/>
              </a:rPr>
              <a:t>push</a:t>
            </a:r>
            <a:r>
              <a:rPr lang="en-US" dirty="0"/>
              <a:t> and </a:t>
            </a:r>
            <a:r>
              <a:rPr lang="en-US" b="1" dirty="0">
                <a:latin typeface="Courier New" panose="02070309020205020404" pitchFamily="49" charset="0"/>
                <a:cs typeface="Courier New" panose="02070309020205020404" pitchFamily="49" charset="0"/>
              </a:rPr>
              <a:t>pop</a:t>
            </a:r>
            <a:r>
              <a:rPr lang="en-US" dirty="0"/>
              <a:t> operations.</a:t>
            </a:r>
          </a:p>
          <a:p>
            <a:pPr lvl="1"/>
            <a:r>
              <a:rPr lang="en-US" dirty="0"/>
              <a:t>The garbage collector is not allowed to deallocate them before the last reference to them has been erased, and having an accidental unused reference counts in this respect.</a:t>
            </a:r>
          </a:p>
        </p:txBody>
      </p:sp>
    </p:spTree>
    <p:extLst>
      <p:ext uri="{BB962C8B-B14F-4D97-AF65-F5344CB8AC3E}">
        <p14:creationId xmlns:p14="http://schemas.microsoft.com/office/powerpoint/2010/main" val="2215875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r>
              <a:rPr lang="en-US" dirty="0"/>
              <a:t>the problem can be solved by setting vector element to zero in method </a:t>
            </a:r>
            <a:r>
              <a:rPr lang="en-US" b="1" dirty="0">
                <a:latin typeface="Courier New" panose="02070309020205020404" pitchFamily="49" charset="0"/>
                <a:cs typeface="Courier New" panose="02070309020205020404" pitchFamily="49" charset="0"/>
              </a:rPr>
              <a:t>pop</a:t>
            </a:r>
            <a:r>
              <a:rPr lang="en-US" dirty="0"/>
              <a:t>:</a:t>
            </a:r>
          </a:p>
          <a:p>
            <a:pPr marL="342900" lvl="1" indent="0">
              <a:buNone/>
            </a:pPr>
            <a:r>
              <a:rPr lang="en-US" dirty="0">
                <a:solidFill>
                  <a:srgbClr val="FFFF00"/>
                </a:solidFill>
                <a:latin typeface="Courier New" panose="02070309020205020404" pitchFamily="49" charset="0"/>
                <a:cs typeface="Courier New" panose="02070309020205020404" pitchFamily="49" charset="0"/>
              </a:rPr>
              <a:t>public Object pop() {</a:t>
            </a:r>
          </a:p>
          <a:p>
            <a:pPr marL="342900" lvl="1" indent="0">
              <a:buNone/>
            </a:pPr>
            <a:r>
              <a:rPr lang="en-US" dirty="0">
                <a:solidFill>
                  <a:srgbClr val="FFFF00"/>
                </a:solidFill>
                <a:latin typeface="Courier New" panose="02070309020205020404" pitchFamily="49" charset="0"/>
                <a:cs typeface="Courier New" panose="02070309020205020404" pitchFamily="49" charset="0"/>
              </a:rPr>
              <a:t>if(size == 0) throw new </a:t>
            </a:r>
            <a:r>
              <a:rPr lang="en-US" dirty="0" err="1">
                <a:solidFill>
                  <a:srgbClr val="FFFF00"/>
                </a:solidFill>
                <a:latin typeface="Courier New" panose="02070309020205020404" pitchFamily="49" charset="0"/>
                <a:cs typeface="Courier New" panose="02070309020205020404" pitchFamily="49" charset="0"/>
              </a:rPr>
              <a:t>EmptyStackException</a:t>
            </a:r>
            <a:r>
              <a:rPr lang="en-US" dirty="0">
                <a:solidFill>
                  <a:srgbClr val="FFFF00"/>
                </a:solidFill>
                <a:latin typeface="Courier New" panose="02070309020205020404" pitchFamily="49" charset="0"/>
                <a:cs typeface="Courier New" panose="02070309020205020404" pitchFamily="49" charset="0"/>
              </a:rPr>
              <a:t>();</a:t>
            </a:r>
          </a:p>
          <a:p>
            <a:pPr marL="342900" lvl="1" indent="0">
              <a:buNone/>
            </a:pPr>
            <a:r>
              <a:rPr lang="pt-BR" dirty="0">
                <a:solidFill>
                  <a:srgbClr val="FFFF00"/>
                </a:solidFill>
                <a:latin typeface="Courier New" panose="02070309020205020404" pitchFamily="49" charset="0"/>
                <a:cs typeface="Courier New" panose="02070309020205020404" pitchFamily="49" charset="0"/>
              </a:rPr>
              <a:t>Object result = elements[--size];</a:t>
            </a:r>
          </a:p>
          <a:p>
            <a:pPr marL="342900" lvl="1" indent="0">
              <a:buNone/>
            </a:pPr>
            <a:r>
              <a:rPr lang="pt-BR" dirty="0">
                <a:solidFill>
                  <a:srgbClr val="FFFF00"/>
                </a:solidFill>
                <a:latin typeface="Courier New" panose="02070309020205020404" pitchFamily="49" charset="0"/>
                <a:cs typeface="Courier New" panose="02070309020205020404" pitchFamily="49" charset="0"/>
              </a:rPr>
              <a:t>elements[size] = null;</a:t>
            </a:r>
          </a:p>
          <a:p>
            <a:pPr marL="342900" lvl="1" indent="0">
              <a:buNone/>
            </a:pPr>
            <a:r>
              <a:rPr lang="pt-BR" dirty="0">
                <a:solidFill>
                  <a:srgbClr val="FFFF00"/>
                </a:solidFill>
                <a:latin typeface="Courier New" panose="02070309020205020404" pitchFamily="49" charset="0"/>
                <a:cs typeface="Courier New" panose="02070309020205020404" pitchFamily="49" charset="0"/>
              </a:rPr>
              <a:t>return result;</a:t>
            </a:r>
          </a:p>
          <a:p>
            <a:pPr marL="342900" lvl="1" indent="0">
              <a:buNone/>
            </a:pPr>
            <a:r>
              <a:rPr lang="pt-BR" dirty="0">
                <a:solidFill>
                  <a:srgbClr val="FFFF00"/>
                </a:solidFill>
                <a:latin typeface="Courier New" panose="02070309020205020404" pitchFamily="49" charset="0"/>
                <a:cs typeface="Courier New" panose="02070309020205020404" pitchFamily="49" charset="0"/>
              </a:rPr>
              <a:t>}</a:t>
            </a:r>
          </a:p>
          <a:p>
            <a:pPr marL="342900" lvl="1" indent="0">
              <a:buNone/>
            </a:pPr>
            <a:endParaRPr lang="en-US" dirty="0">
              <a:latin typeface="Courier New" panose="02070309020205020404" pitchFamily="49" charset="0"/>
              <a:cs typeface="Courier New" panose="02070309020205020404" pitchFamily="49" charset="0"/>
            </a:endParaRPr>
          </a:p>
        </p:txBody>
      </p:sp>
      <p:pic>
        <p:nvPicPr>
          <p:cNvPr id="4" name="Picture 3"/>
          <p:cNvPicPr>
            <a:picLocks noChangeAspect="1"/>
          </p:cNvPicPr>
          <p:nvPr/>
        </p:nvPicPr>
        <p:blipFill>
          <a:blip r:embed="rId2"/>
          <a:stretch>
            <a:fillRect/>
          </a:stretch>
        </p:blipFill>
        <p:spPr>
          <a:xfrm>
            <a:off x="4041871" y="3898230"/>
            <a:ext cx="4565946" cy="2550283"/>
          </a:xfrm>
          <a:prstGeom prst="rect">
            <a:avLst/>
          </a:prstGeom>
        </p:spPr>
      </p:pic>
    </p:spTree>
    <p:extLst>
      <p:ext uri="{BB962C8B-B14F-4D97-AF65-F5344CB8AC3E}">
        <p14:creationId xmlns:p14="http://schemas.microsoft.com/office/powerpoint/2010/main" val="108926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Rules of Thumb for Mobile Java</a:t>
            </a:r>
          </a:p>
        </p:txBody>
      </p:sp>
      <p:sp>
        <p:nvSpPr>
          <p:cNvPr id="3" name="Content Placeholder 2"/>
          <p:cNvSpPr>
            <a:spLocks noGrp="1"/>
          </p:cNvSpPr>
          <p:nvPr>
            <p:ph idx="1"/>
          </p:nvPr>
        </p:nvSpPr>
        <p:spPr/>
        <p:txBody>
          <a:bodyPr>
            <a:normAutofit lnSpcReduction="10000"/>
          </a:bodyPr>
          <a:lstStyle/>
          <a:p>
            <a:r>
              <a:rPr lang="en-US" i="1" dirty="0"/>
              <a:t>Avoid small classes</a:t>
            </a:r>
            <a:r>
              <a:rPr lang="en-US" dirty="0"/>
              <a:t>.</a:t>
            </a:r>
          </a:p>
          <a:p>
            <a:pPr lvl="1"/>
            <a:r>
              <a:rPr lang="en-US" dirty="0"/>
              <a:t>it is better for memory consumption to merge small classes into bigger ones.</a:t>
            </a:r>
          </a:p>
          <a:p>
            <a:pPr lvl="1"/>
            <a:r>
              <a:rPr lang="en-US" dirty="0"/>
              <a:t>Usually inner classes contain only little functionality, like a particular listener of some user action.</a:t>
            </a:r>
          </a:p>
          <a:p>
            <a:pPr lvl="1"/>
            <a:r>
              <a:rPr lang="en-US" dirty="0"/>
              <a:t>keeping the number of different exceptions as small as possible.</a:t>
            </a:r>
          </a:p>
          <a:p>
            <a:pPr lvl="1"/>
            <a:r>
              <a:rPr lang="en-US" dirty="0"/>
              <a:t>For instance, the memory consumption of an application that was implemented using two different structural alternatives, shrank to almost half from 14 019 bytes to 7467 bytes when the number of classes was reduced from 14 to 1 without altering the behavior of the application (</a:t>
            </a:r>
            <a:r>
              <a:rPr lang="en-US" dirty="0" err="1"/>
              <a:t>Hartikainen</a:t>
            </a:r>
            <a:r>
              <a:rPr lang="en-US" dirty="0"/>
              <a:t> et al. 2006).</a:t>
            </a:r>
          </a:p>
          <a:p>
            <a:r>
              <a:rPr lang="en-US" i="1" dirty="0"/>
              <a:t>Avoid dependencies</a:t>
            </a:r>
            <a:r>
              <a:rPr lang="en-US" dirty="0"/>
              <a:t>.</a:t>
            </a:r>
          </a:p>
          <a:p>
            <a:pPr lvl="1"/>
            <a:r>
              <a:rPr lang="en-US" dirty="0"/>
              <a:t>one might save memory by removing references</a:t>
            </a:r>
          </a:p>
        </p:txBody>
      </p:sp>
    </p:spTree>
    <p:extLst>
      <p:ext uri="{BB962C8B-B14F-4D97-AF65-F5344CB8AC3E}">
        <p14:creationId xmlns:p14="http://schemas.microsoft.com/office/powerpoint/2010/main" val="966457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9882" y="1164657"/>
            <a:ext cx="8653112" cy="4198454"/>
          </a:xfrm>
        </p:spPr>
        <p:txBody>
          <a:bodyPr>
            <a:normAutofit fontScale="92500" lnSpcReduction="10000"/>
          </a:bodyPr>
          <a:lstStyle/>
          <a:p>
            <a:r>
              <a:rPr lang="en-US" i="1" dirty="0"/>
              <a:t>Select the size when relevant, and manage vector/string usage</a:t>
            </a:r>
            <a:r>
              <a:rPr lang="en-US" dirty="0"/>
              <a:t>.</a:t>
            </a:r>
          </a:p>
          <a:p>
            <a:pPr lvl="1"/>
            <a:r>
              <a:rPr lang="en-US" dirty="0"/>
              <a:t>whenever possible, by providing the size of the vector instead of using the default size </a:t>
            </a:r>
          </a:p>
          <a:p>
            <a:r>
              <a:rPr lang="en-US" i="1" dirty="0"/>
              <a:t>Consider using array versus using vector</a:t>
            </a:r>
            <a:r>
              <a:rPr lang="en-US" dirty="0"/>
              <a:t>.</a:t>
            </a:r>
          </a:p>
          <a:p>
            <a:pPr lvl="1"/>
            <a:r>
              <a:rPr lang="en-US" dirty="0"/>
              <a:t>the difference between array- and vector-based implementations is relevant both in terms of the number of objects and used bytes. </a:t>
            </a:r>
          </a:p>
          <a:p>
            <a:pPr lvl="1"/>
            <a:r>
              <a:rPr lang="en-US" dirty="0"/>
              <a:t>vector effectively need to wrap integers to objects to be able to store their values</a:t>
            </a:r>
          </a:p>
          <a:p>
            <a:pPr lvl="1"/>
            <a:r>
              <a:rPr lang="en-US" dirty="0"/>
              <a:t>an implementation where the correct size is given in the constructor, allocates up to 24% less memory in terms of size.</a:t>
            </a:r>
          </a:p>
        </p:txBody>
      </p:sp>
      <p:pic>
        <p:nvPicPr>
          <p:cNvPr id="4" name="Picture 3"/>
          <p:cNvPicPr>
            <a:picLocks noChangeAspect="1"/>
          </p:cNvPicPr>
          <p:nvPr/>
        </p:nvPicPr>
        <p:blipFill>
          <a:blip r:embed="rId2"/>
          <a:stretch>
            <a:fillRect/>
          </a:stretch>
        </p:blipFill>
        <p:spPr>
          <a:xfrm>
            <a:off x="1778044" y="5004994"/>
            <a:ext cx="5981700" cy="1762125"/>
          </a:xfrm>
          <a:prstGeom prst="rect">
            <a:avLst/>
          </a:prstGeom>
        </p:spPr>
      </p:pic>
    </p:spTree>
    <p:extLst>
      <p:ext uri="{BB962C8B-B14F-4D97-AF65-F5344CB8AC3E}">
        <p14:creationId xmlns:p14="http://schemas.microsoft.com/office/powerpoint/2010/main" val="410512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Memory management is different from managing some other resources</a:t>
            </a:r>
          </a:p>
          <a:p>
            <a:r>
              <a:rPr lang="en-US" dirty="0"/>
              <a:t>Tangling everywhere</a:t>
            </a:r>
          </a:p>
          <a:p>
            <a:r>
              <a:rPr lang="en-US" dirty="0"/>
              <a:t>Mobile devices memory is a critical resource</a:t>
            </a:r>
          </a:p>
          <a:p>
            <a:pPr lvl="1"/>
            <a:r>
              <a:rPr lang="en-US" dirty="0"/>
              <a:t>cost of the device low</a:t>
            </a:r>
          </a:p>
          <a:p>
            <a:pPr lvl="1"/>
            <a:r>
              <a:rPr lang="en-US" dirty="0"/>
              <a:t>running programs are competing for it</a:t>
            </a:r>
          </a:p>
          <a:p>
            <a:r>
              <a:rPr lang="en-US" dirty="0"/>
              <a:t>Explicitly allocate memory in many imperative languages, such as C and C++</a:t>
            </a:r>
          </a:p>
          <a:p>
            <a:r>
              <a:rPr lang="en-US" dirty="0"/>
              <a:t>Memory consumption in mobile devices a cross-cutting problem</a:t>
            </a:r>
          </a:p>
          <a:p>
            <a:endParaRPr lang="en-US" dirty="0"/>
          </a:p>
        </p:txBody>
      </p:sp>
    </p:spTree>
    <p:extLst>
      <p:ext uri="{BB962C8B-B14F-4D97-AF65-F5344CB8AC3E}">
        <p14:creationId xmlns:p14="http://schemas.microsoft.com/office/powerpoint/2010/main" val="4249031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33137" y="1150706"/>
            <a:ext cx="8082213" cy="5481099"/>
          </a:xfrm>
        </p:spPr>
        <p:txBody>
          <a:bodyPr>
            <a:normAutofit/>
          </a:bodyPr>
          <a:lstStyle/>
          <a:p>
            <a:r>
              <a:rPr lang="en-US" i="1" dirty="0"/>
              <a:t>Use </a:t>
            </a:r>
            <a:r>
              <a:rPr lang="en-US" i="1" dirty="0" err="1"/>
              <a:t>StringBuffer</a:t>
            </a:r>
            <a:r>
              <a:rPr lang="en-US" dirty="0"/>
              <a:t>. </a:t>
            </a:r>
          </a:p>
          <a:p>
            <a:pPr lvl="1"/>
            <a:r>
              <a:rPr lang="en-US" dirty="0"/>
              <a:t>Concatenating String with the + operator or with the append method consumes memory as the virtual machine needs to create temporary objects.</a:t>
            </a:r>
          </a:p>
          <a:p>
            <a:pPr lvl="1"/>
            <a:r>
              <a:rPr lang="en-US" dirty="0"/>
              <a:t>Using strings</a:t>
            </a:r>
          </a:p>
          <a:p>
            <a:pPr marL="342900" lvl="1" indent="0">
              <a:buNone/>
            </a:pPr>
            <a:br>
              <a:rPr lang="en-US" dirty="0"/>
            </a:br>
            <a:endParaRPr lang="en-US" sz="1300" b="1" dirty="0">
              <a:latin typeface="Courier New" panose="02070309020205020404" pitchFamily="49" charset="0"/>
              <a:cs typeface="Courier New" panose="02070309020205020404" pitchFamily="49" charset="0"/>
            </a:endParaRPr>
          </a:p>
        </p:txBody>
      </p:sp>
      <p:sp>
        <p:nvSpPr>
          <p:cNvPr id="4" name="Rectangle 3"/>
          <p:cNvSpPr/>
          <p:nvPr/>
        </p:nvSpPr>
        <p:spPr>
          <a:xfrm>
            <a:off x="3626068" y="3010793"/>
            <a:ext cx="5517931" cy="3354765"/>
          </a:xfrm>
          <a:prstGeom prst="rect">
            <a:avLst/>
          </a:prstGeom>
        </p:spPr>
        <p:txBody>
          <a:bodyPr wrap="square">
            <a:spAutoFit/>
          </a:bodyPr>
          <a:lstStyle/>
          <a:p>
            <a:pPr lvl="3"/>
            <a:r>
              <a:rPr lang="en-US" dirty="0">
                <a:solidFill>
                  <a:schemeClr val="bg1"/>
                </a:solidFill>
              </a:rPr>
              <a:t>Using </a:t>
            </a:r>
            <a:r>
              <a:rPr lang="en-US" dirty="0" err="1">
                <a:solidFill>
                  <a:schemeClr val="bg1"/>
                </a:solidFill>
              </a:rPr>
              <a:t>StringBuffer</a:t>
            </a:r>
            <a:endParaRPr lang="en-US" dirty="0">
              <a:solidFill>
                <a:schemeClr val="bg1"/>
              </a:solidFill>
            </a:endParaRPr>
          </a:p>
          <a:p>
            <a:pPr marL="1028700" lvl="3" indent="0">
              <a:buNone/>
            </a:pPr>
            <a:br>
              <a:rPr lang="en-US" dirty="0">
                <a:solidFill>
                  <a:schemeClr val="bg1"/>
                </a:solidFill>
              </a:rPr>
            </a:br>
            <a:r>
              <a:rPr lang="en-US" sz="1600" dirty="0">
                <a:solidFill>
                  <a:srgbClr val="FFFF00"/>
                </a:solidFill>
                <a:latin typeface="Courier New" panose="02070309020205020404" pitchFamily="49" charset="0"/>
                <a:cs typeface="Courier New" panose="02070309020205020404" pitchFamily="49" charset="0"/>
              </a:rPr>
              <a:t>// </a:t>
            </a:r>
            <a:r>
              <a:rPr lang="en-US" sz="1600" dirty="0" err="1">
                <a:solidFill>
                  <a:srgbClr val="FFFF00"/>
                </a:solidFill>
                <a:latin typeface="Courier New" panose="02070309020205020404" pitchFamily="49" charset="0"/>
                <a:cs typeface="Courier New" panose="02070309020205020404" pitchFamily="49" charset="0"/>
              </a:rPr>
              <a:t>StringBuffer</a:t>
            </a:r>
            <a:r>
              <a:rPr lang="en-US" sz="1600" dirty="0">
                <a:solidFill>
                  <a:srgbClr val="FFFF00"/>
                </a:solidFill>
                <a:latin typeface="Courier New" panose="02070309020205020404" pitchFamily="49" charset="0"/>
                <a:cs typeface="Courier New" panose="02070309020205020404" pitchFamily="49" charset="0"/>
              </a:rPr>
              <a:t> based implementation.</a:t>
            </a:r>
          </a:p>
          <a:p>
            <a:pPr marL="1028700" lvl="3" indent="0">
              <a:buNone/>
            </a:pPr>
            <a:r>
              <a:rPr lang="en-US" sz="1600" dirty="0">
                <a:solidFill>
                  <a:srgbClr val="FFFF00"/>
                </a:solidFill>
                <a:latin typeface="Courier New" panose="02070309020205020404" pitchFamily="49" charset="0"/>
                <a:cs typeface="Courier New" panose="02070309020205020404" pitchFamily="49" charset="0"/>
              </a:rPr>
              <a:t>public void </a:t>
            </a:r>
            <a:r>
              <a:rPr lang="en-US" sz="1600" dirty="0" err="1">
                <a:solidFill>
                  <a:srgbClr val="FFFF00"/>
                </a:solidFill>
                <a:latin typeface="Courier New" panose="02070309020205020404" pitchFamily="49" charset="0"/>
                <a:cs typeface="Courier New" panose="02070309020205020404" pitchFamily="49" charset="0"/>
              </a:rPr>
              <a:t>useStringBuffer</a:t>
            </a:r>
            <a:r>
              <a:rPr lang="en-US" sz="1600" dirty="0">
                <a:solidFill>
                  <a:srgbClr val="FFFF00"/>
                </a:solidFill>
                <a:latin typeface="Courier New" panose="02070309020205020404" pitchFamily="49" charset="0"/>
                <a:cs typeface="Courier New" panose="02070309020205020404" pitchFamily="49" charset="0"/>
              </a:rPr>
              <a:t>() {</a:t>
            </a:r>
          </a:p>
          <a:p>
            <a:pPr marL="1028700" lvl="3" indent="0">
              <a:buNone/>
            </a:pPr>
            <a:r>
              <a:rPr lang="en-US" sz="1600" dirty="0">
                <a:solidFill>
                  <a:srgbClr val="FFFF00"/>
                </a:solidFill>
                <a:latin typeface="Courier New" panose="02070309020205020404" pitchFamily="49" charset="0"/>
                <a:cs typeface="Courier New" panose="02070309020205020404" pitchFamily="49" charset="0"/>
              </a:rPr>
              <a:t>String s = "";</a:t>
            </a:r>
          </a:p>
          <a:p>
            <a:pPr marL="1028700" lvl="3" indent="0">
              <a:buNone/>
            </a:pPr>
            <a:r>
              <a:rPr lang="en-US" sz="1600" dirty="0" err="1">
                <a:solidFill>
                  <a:srgbClr val="FFFF00"/>
                </a:solidFill>
                <a:latin typeface="Courier New" panose="02070309020205020404" pitchFamily="49" charset="0"/>
                <a:cs typeface="Courier New" panose="02070309020205020404" pitchFamily="49" charset="0"/>
              </a:rPr>
              <a:t>StringBuffer</a:t>
            </a:r>
            <a:r>
              <a:rPr lang="en-US" sz="1600" dirty="0">
                <a:solidFill>
                  <a:srgbClr val="FFFF00"/>
                </a:solidFill>
                <a:latin typeface="Courier New" panose="02070309020205020404" pitchFamily="49" charset="0"/>
                <a:cs typeface="Courier New" panose="02070309020205020404" pitchFamily="49" charset="0"/>
              </a:rPr>
              <a:t> </a:t>
            </a:r>
            <a:r>
              <a:rPr lang="en-US" sz="1600" dirty="0" err="1">
                <a:solidFill>
                  <a:srgbClr val="FFFF00"/>
                </a:solidFill>
                <a:latin typeface="Courier New" panose="02070309020205020404" pitchFamily="49" charset="0"/>
                <a:cs typeface="Courier New" panose="02070309020205020404" pitchFamily="49" charset="0"/>
              </a:rPr>
              <a:t>sb</a:t>
            </a:r>
            <a:r>
              <a:rPr lang="en-US" sz="1600" dirty="0">
                <a:solidFill>
                  <a:srgbClr val="FFFF00"/>
                </a:solidFill>
                <a:latin typeface="Courier New" panose="02070309020205020404" pitchFamily="49" charset="0"/>
                <a:cs typeface="Courier New" panose="02070309020205020404" pitchFamily="49" charset="0"/>
              </a:rPr>
              <a:t> = new </a:t>
            </a:r>
            <a:r>
              <a:rPr lang="en-US" sz="1600" dirty="0" err="1">
                <a:solidFill>
                  <a:srgbClr val="FFFF00"/>
                </a:solidFill>
                <a:latin typeface="Courier New" panose="02070309020205020404" pitchFamily="49" charset="0"/>
                <a:cs typeface="Courier New" panose="02070309020205020404" pitchFamily="49" charset="0"/>
              </a:rPr>
              <a:t>StringBuffer</a:t>
            </a:r>
            <a:r>
              <a:rPr lang="en-US" sz="1600" dirty="0">
                <a:solidFill>
                  <a:srgbClr val="FFFF00"/>
                </a:solidFill>
                <a:latin typeface="Courier New" panose="02070309020205020404" pitchFamily="49" charset="0"/>
                <a:cs typeface="Courier New" panose="02070309020205020404" pitchFamily="49" charset="0"/>
              </a:rPr>
              <a:t>(AMOUNT);</a:t>
            </a:r>
          </a:p>
          <a:p>
            <a:pPr marL="1028700" lvl="3" indent="0">
              <a:buNone/>
            </a:pPr>
            <a:r>
              <a:rPr lang="en-US" sz="1600" dirty="0">
                <a:solidFill>
                  <a:srgbClr val="FFFF00"/>
                </a:solidFill>
                <a:latin typeface="Courier New" panose="02070309020205020404" pitchFamily="49" charset="0"/>
                <a:cs typeface="Courier New" panose="02070309020205020404" pitchFamily="49" charset="0"/>
              </a:rPr>
              <a:t>for(</a:t>
            </a:r>
            <a:r>
              <a:rPr lang="en-US" sz="1600" dirty="0" err="1">
                <a:solidFill>
                  <a:srgbClr val="FFFF00"/>
                </a:solidFill>
                <a:latin typeface="Courier New" panose="02070309020205020404" pitchFamily="49" charset="0"/>
                <a:cs typeface="Courier New" panose="02070309020205020404" pitchFamily="49" charset="0"/>
              </a:rPr>
              <a:t>int</a:t>
            </a:r>
            <a:r>
              <a:rPr lang="en-US" sz="1600" dirty="0">
                <a:solidFill>
                  <a:srgbClr val="FFFF00"/>
                </a:solidFill>
                <a:latin typeface="Courier New" panose="02070309020205020404" pitchFamily="49" charset="0"/>
                <a:cs typeface="Courier New" panose="02070309020205020404" pitchFamily="49" charset="0"/>
              </a:rPr>
              <a:t> </a:t>
            </a:r>
            <a:r>
              <a:rPr lang="en-US" sz="1600" dirty="0" err="1">
                <a:solidFill>
                  <a:srgbClr val="FFFF00"/>
                </a:solidFill>
                <a:latin typeface="Courier New" panose="02070309020205020404" pitchFamily="49" charset="0"/>
                <a:cs typeface="Courier New" panose="02070309020205020404" pitchFamily="49" charset="0"/>
              </a:rPr>
              <a:t>i</a:t>
            </a:r>
            <a:r>
              <a:rPr lang="en-US" sz="1600" dirty="0">
                <a:solidFill>
                  <a:srgbClr val="FFFF00"/>
                </a:solidFill>
                <a:latin typeface="Courier New" panose="02070309020205020404" pitchFamily="49" charset="0"/>
                <a:cs typeface="Courier New" panose="02070309020205020404" pitchFamily="49" charset="0"/>
              </a:rPr>
              <a:t> = 0; </a:t>
            </a:r>
            <a:r>
              <a:rPr lang="en-US" sz="1600" dirty="0" err="1">
                <a:solidFill>
                  <a:srgbClr val="FFFF00"/>
                </a:solidFill>
                <a:latin typeface="Courier New" panose="02070309020205020404" pitchFamily="49" charset="0"/>
                <a:cs typeface="Courier New" panose="02070309020205020404" pitchFamily="49" charset="0"/>
              </a:rPr>
              <a:t>i</a:t>
            </a:r>
            <a:r>
              <a:rPr lang="en-US" sz="1600" dirty="0">
                <a:solidFill>
                  <a:srgbClr val="FFFF00"/>
                </a:solidFill>
                <a:latin typeface="Courier New" panose="02070309020205020404" pitchFamily="49" charset="0"/>
                <a:cs typeface="Courier New" panose="02070309020205020404" pitchFamily="49" charset="0"/>
              </a:rPr>
              <a:t> &lt; AMOUNT; </a:t>
            </a:r>
            <a:r>
              <a:rPr lang="en-US" sz="1600" dirty="0" err="1">
                <a:solidFill>
                  <a:srgbClr val="FFFF00"/>
                </a:solidFill>
                <a:latin typeface="Courier New" panose="02070309020205020404" pitchFamily="49" charset="0"/>
                <a:cs typeface="Courier New" panose="02070309020205020404" pitchFamily="49" charset="0"/>
              </a:rPr>
              <a:t>i</a:t>
            </a:r>
            <a:r>
              <a:rPr lang="en-US" sz="1600" dirty="0">
                <a:solidFill>
                  <a:srgbClr val="FFFF00"/>
                </a:solidFill>
                <a:latin typeface="Courier New" panose="02070309020205020404" pitchFamily="49" charset="0"/>
                <a:cs typeface="Courier New" panose="02070309020205020404" pitchFamily="49" charset="0"/>
              </a:rPr>
              <a:t>++) {</a:t>
            </a:r>
          </a:p>
          <a:p>
            <a:pPr marL="1028700" lvl="3" indent="0">
              <a:buNone/>
            </a:pPr>
            <a:r>
              <a:rPr lang="en-US" sz="1600" dirty="0" err="1">
                <a:solidFill>
                  <a:srgbClr val="FFFF00"/>
                </a:solidFill>
                <a:latin typeface="Courier New" panose="02070309020205020404" pitchFamily="49" charset="0"/>
                <a:cs typeface="Courier New" panose="02070309020205020404" pitchFamily="49" charset="0"/>
              </a:rPr>
              <a:t>sb</a:t>
            </a:r>
            <a:r>
              <a:rPr lang="en-US" sz="1600" dirty="0">
                <a:solidFill>
                  <a:srgbClr val="FFFF00"/>
                </a:solidFill>
                <a:latin typeface="Courier New" panose="02070309020205020404" pitchFamily="49" charset="0"/>
                <a:cs typeface="Courier New" panose="02070309020205020404" pitchFamily="49" charset="0"/>
              </a:rPr>
              <a:t> = </a:t>
            </a:r>
            <a:r>
              <a:rPr lang="en-US" sz="1600" dirty="0" err="1">
                <a:solidFill>
                  <a:srgbClr val="FFFF00"/>
                </a:solidFill>
                <a:latin typeface="Courier New" panose="02070309020205020404" pitchFamily="49" charset="0"/>
                <a:cs typeface="Courier New" panose="02070309020205020404" pitchFamily="49" charset="0"/>
              </a:rPr>
              <a:t>sb.append</a:t>
            </a:r>
            <a:r>
              <a:rPr lang="en-US" sz="1600" dirty="0">
                <a:solidFill>
                  <a:srgbClr val="FFFF00"/>
                </a:solidFill>
                <a:latin typeface="Courier New" panose="02070309020205020404" pitchFamily="49" charset="0"/>
                <a:cs typeface="Courier New" panose="02070309020205020404" pitchFamily="49" charset="0"/>
              </a:rPr>
              <a:t>("a");</a:t>
            </a:r>
          </a:p>
          <a:p>
            <a:pPr marL="1028700" lvl="3" indent="0">
              <a:buNone/>
            </a:pPr>
            <a:r>
              <a:rPr lang="en-US" sz="1600" dirty="0">
                <a:solidFill>
                  <a:srgbClr val="FFFF00"/>
                </a:solidFill>
                <a:latin typeface="Courier New" panose="02070309020205020404" pitchFamily="49" charset="0"/>
                <a:cs typeface="Courier New" panose="02070309020205020404" pitchFamily="49" charset="0"/>
              </a:rPr>
              <a:t>}</a:t>
            </a:r>
          </a:p>
          <a:p>
            <a:pPr marL="1028700" lvl="3" indent="0">
              <a:buNone/>
            </a:pPr>
            <a:r>
              <a:rPr lang="en-US" sz="1600" dirty="0">
                <a:solidFill>
                  <a:srgbClr val="FFFF00"/>
                </a:solidFill>
                <a:latin typeface="Courier New" panose="02070309020205020404" pitchFamily="49" charset="0"/>
                <a:cs typeface="Courier New" panose="02070309020205020404" pitchFamily="49" charset="0"/>
              </a:rPr>
              <a:t>s = </a:t>
            </a:r>
            <a:r>
              <a:rPr lang="en-US" sz="1600" dirty="0" err="1">
                <a:solidFill>
                  <a:srgbClr val="FFFF00"/>
                </a:solidFill>
                <a:latin typeface="Courier New" panose="02070309020205020404" pitchFamily="49" charset="0"/>
                <a:cs typeface="Courier New" panose="02070309020205020404" pitchFamily="49" charset="0"/>
              </a:rPr>
              <a:t>sb.toString</a:t>
            </a:r>
            <a:r>
              <a:rPr lang="en-US" sz="1600" dirty="0">
                <a:solidFill>
                  <a:srgbClr val="FFFF00"/>
                </a:solidFill>
                <a:latin typeface="Courier New" panose="02070309020205020404" pitchFamily="49" charset="0"/>
                <a:cs typeface="Courier New" panose="02070309020205020404" pitchFamily="49" charset="0"/>
              </a:rPr>
              <a:t>();</a:t>
            </a:r>
          </a:p>
          <a:p>
            <a:pPr marL="1028700" lvl="3" indent="0">
              <a:buNone/>
            </a:pPr>
            <a:r>
              <a:rPr lang="en-US" sz="1600" dirty="0">
                <a:solidFill>
                  <a:srgbClr val="FFFF00"/>
                </a:solidFill>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400A4289-482E-4D65-948B-777E91D9A8AE}"/>
              </a:ext>
            </a:extLst>
          </p:cNvPr>
          <p:cNvSpPr/>
          <p:nvPr/>
        </p:nvSpPr>
        <p:spPr>
          <a:xfrm>
            <a:off x="-299538" y="3647205"/>
            <a:ext cx="4808477" cy="2523768"/>
          </a:xfrm>
          <a:prstGeom prst="rect">
            <a:avLst/>
          </a:prstGeom>
        </p:spPr>
        <p:txBody>
          <a:bodyPr wrap="square">
            <a:spAutoFit/>
          </a:bodyPr>
          <a:lstStyle/>
          <a:p>
            <a:pPr marL="342900" lvl="1" indent="0">
              <a:buNone/>
            </a:pPr>
            <a:r>
              <a:rPr lang="en-US" sz="1400" dirty="0">
                <a:solidFill>
                  <a:srgbClr val="FFFF00"/>
                </a:solidFill>
                <a:latin typeface="Courier New" panose="02070309020205020404" pitchFamily="49" charset="0"/>
                <a:cs typeface="Courier New" panose="02070309020205020404" pitchFamily="49" charset="0"/>
              </a:rPr>
              <a:t>// String based implementation.</a:t>
            </a:r>
          </a:p>
          <a:p>
            <a:pPr marL="342900" lvl="1" indent="0">
              <a:buNone/>
            </a:pPr>
            <a:r>
              <a:rPr lang="en-US" dirty="0">
                <a:solidFill>
                  <a:srgbClr val="FFFF00"/>
                </a:solidFill>
                <a:latin typeface="Courier New" panose="02070309020205020404" pitchFamily="49" charset="0"/>
                <a:cs typeface="Courier New" panose="02070309020205020404" pitchFamily="49" charset="0"/>
              </a:rPr>
              <a:t>public void </a:t>
            </a:r>
            <a:r>
              <a:rPr lang="en-US" dirty="0" err="1">
                <a:solidFill>
                  <a:srgbClr val="FFFF00"/>
                </a:solidFill>
                <a:latin typeface="Courier New" panose="02070309020205020404" pitchFamily="49" charset="0"/>
                <a:cs typeface="Courier New" panose="02070309020205020404" pitchFamily="49" charset="0"/>
              </a:rPr>
              <a:t>useString</a:t>
            </a:r>
            <a:r>
              <a:rPr lang="en-US" dirty="0">
                <a:solidFill>
                  <a:srgbClr val="FFFF00"/>
                </a:solidFill>
                <a:latin typeface="Courier New" panose="02070309020205020404" pitchFamily="49" charset="0"/>
                <a:cs typeface="Courier New" panose="02070309020205020404" pitchFamily="49" charset="0"/>
              </a:rPr>
              <a:t>() </a:t>
            </a:r>
          </a:p>
          <a:p>
            <a:pPr marL="342900" lvl="1" indent="0">
              <a:buNone/>
            </a:pPr>
            <a:r>
              <a:rPr lang="en-US" dirty="0">
                <a:solidFill>
                  <a:srgbClr val="FFFF00"/>
                </a:solidFill>
                <a:latin typeface="Courier New" panose="02070309020205020404" pitchFamily="49" charset="0"/>
                <a:cs typeface="Courier New" panose="02070309020205020404" pitchFamily="49" charset="0"/>
              </a:rPr>
              <a:t>{</a:t>
            </a:r>
          </a:p>
          <a:p>
            <a:pPr marL="342900" lvl="1" indent="0">
              <a:buNone/>
            </a:pPr>
            <a:r>
              <a:rPr lang="en-US" dirty="0">
                <a:solidFill>
                  <a:srgbClr val="FFFF00"/>
                </a:solidFill>
                <a:latin typeface="Courier New" panose="02070309020205020404" pitchFamily="49" charset="0"/>
                <a:cs typeface="Courier New" panose="02070309020205020404" pitchFamily="49" charset="0"/>
              </a:rPr>
              <a:t>String s = "";</a:t>
            </a:r>
          </a:p>
          <a:p>
            <a:pPr marL="342900" lvl="1" indent="0">
              <a:buNone/>
            </a:pPr>
            <a:r>
              <a:rPr lang="en-US" dirty="0">
                <a:solidFill>
                  <a:srgbClr val="FFFF00"/>
                </a:solidFill>
                <a:latin typeface="Courier New" panose="02070309020205020404" pitchFamily="49" charset="0"/>
                <a:cs typeface="Courier New" panose="02070309020205020404" pitchFamily="49" charset="0"/>
              </a:rPr>
              <a:t>for(</a:t>
            </a:r>
            <a:r>
              <a:rPr lang="en-US" dirty="0" err="1">
                <a:solidFill>
                  <a:srgbClr val="FFFF00"/>
                </a:solidFill>
                <a:latin typeface="Courier New" panose="02070309020205020404" pitchFamily="49" charset="0"/>
                <a:cs typeface="Courier New" panose="02070309020205020404" pitchFamily="49" charset="0"/>
              </a:rPr>
              <a:t>int</a:t>
            </a:r>
            <a:r>
              <a:rPr lang="en-US" dirty="0">
                <a:solidFill>
                  <a:srgbClr val="FFFF00"/>
                </a:solidFill>
                <a:latin typeface="Courier New" panose="02070309020205020404" pitchFamily="49" charset="0"/>
                <a:cs typeface="Courier New" panose="02070309020205020404" pitchFamily="49" charset="0"/>
              </a:rPr>
              <a:t> </a:t>
            </a:r>
            <a:r>
              <a:rPr lang="en-US" dirty="0" err="1">
                <a:solidFill>
                  <a:srgbClr val="FFFF00"/>
                </a:solidFill>
                <a:latin typeface="Courier New" panose="02070309020205020404" pitchFamily="49" charset="0"/>
                <a:cs typeface="Courier New" panose="02070309020205020404" pitchFamily="49" charset="0"/>
              </a:rPr>
              <a:t>i</a:t>
            </a:r>
            <a:r>
              <a:rPr lang="en-US" dirty="0">
                <a:solidFill>
                  <a:srgbClr val="FFFF00"/>
                </a:solidFill>
                <a:latin typeface="Courier New" panose="02070309020205020404" pitchFamily="49" charset="0"/>
                <a:cs typeface="Courier New" panose="02070309020205020404" pitchFamily="49" charset="0"/>
              </a:rPr>
              <a:t> = 0; </a:t>
            </a:r>
            <a:r>
              <a:rPr lang="en-US" dirty="0" err="1">
                <a:solidFill>
                  <a:srgbClr val="FFFF00"/>
                </a:solidFill>
                <a:latin typeface="Courier New" panose="02070309020205020404" pitchFamily="49" charset="0"/>
                <a:cs typeface="Courier New" panose="02070309020205020404" pitchFamily="49" charset="0"/>
              </a:rPr>
              <a:t>i</a:t>
            </a:r>
            <a:r>
              <a:rPr lang="en-US" dirty="0">
                <a:solidFill>
                  <a:srgbClr val="FFFF00"/>
                </a:solidFill>
                <a:latin typeface="Courier New" panose="02070309020205020404" pitchFamily="49" charset="0"/>
                <a:cs typeface="Courier New" panose="02070309020205020404" pitchFamily="49" charset="0"/>
              </a:rPr>
              <a:t> &lt; AMOUNT; </a:t>
            </a:r>
            <a:r>
              <a:rPr lang="en-US" dirty="0" err="1">
                <a:solidFill>
                  <a:srgbClr val="FFFF00"/>
                </a:solidFill>
                <a:latin typeface="Courier New" panose="02070309020205020404" pitchFamily="49" charset="0"/>
                <a:cs typeface="Courier New" panose="02070309020205020404" pitchFamily="49" charset="0"/>
              </a:rPr>
              <a:t>i</a:t>
            </a:r>
            <a:r>
              <a:rPr lang="en-US" dirty="0">
                <a:solidFill>
                  <a:srgbClr val="FFFF00"/>
                </a:solidFill>
                <a:latin typeface="Courier New" panose="02070309020205020404" pitchFamily="49" charset="0"/>
                <a:cs typeface="Courier New" panose="02070309020205020404" pitchFamily="49" charset="0"/>
              </a:rPr>
              <a:t>++)</a:t>
            </a:r>
          </a:p>
          <a:p>
            <a:pPr marL="342900" lvl="1" indent="0">
              <a:buNone/>
            </a:pPr>
            <a:r>
              <a:rPr lang="en-US" dirty="0">
                <a:solidFill>
                  <a:srgbClr val="FFFF00"/>
                </a:solidFill>
                <a:latin typeface="Courier New" panose="02070309020205020404" pitchFamily="49" charset="0"/>
                <a:cs typeface="Courier New" panose="02070309020205020404" pitchFamily="49" charset="0"/>
              </a:rPr>
              <a:t>{</a:t>
            </a:r>
          </a:p>
          <a:p>
            <a:pPr marL="342900" lvl="1" indent="0">
              <a:buNone/>
            </a:pPr>
            <a:r>
              <a:rPr lang="en-US" dirty="0">
                <a:solidFill>
                  <a:srgbClr val="FFFF00"/>
                </a:solidFill>
                <a:latin typeface="Courier New" panose="02070309020205020404" pitchFamily="49" charset="0"/>
                <a:cs typeface="Courier New" panose="02070309020205020404" pitchFamily="49" charset="0"/>
              </a:rPr>
              <a:t>s = s + "a";</a:t>
            </a:r>
          </a:p>
          <a:p>
            <a:pPr marL="342900" lvl="1" indent="0">
              <a:buNone/>
            </a:pPr>
            <a:r>
              <a:rPr lang="en-US" dirty="0">
                <a:solidFill>
                  <a:srgbClr val="FFFF00"/>
                </a:solidFill>
                <a:latin typeface="Courier New" panose="02070309020205020404" pitchFamily="49" charset="0"/>
                <a:cs typeface="Courier New" panose="02070309020205020404" pitchFamily="49" charset="0"/>
              </a:rPr>
              <a:t>}</a:t>
            </a:r>
          </a:p>
          <a:p>
            <a:pPr marL="342900" lvl="1" indent="0">
              <a:buNone/>
            </a:pPr>
            <a:r>
              <a:rPr lang="en-US" dirty="0">
                <a:solidFill>
                  <a:srgbClr val="FFFF00"/>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905157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i="1" dirty="0"/>
              <a:t>Manage class and object structure</a:t>
            </a:r>
            <a:r>
              <a:rPr lang="en-US" dirty="0"/>
              <a:t>.</a:t>
            </a:r>
          </a:p>
          <a:p>
            <a:pPr lvl="1"/>
            <a:r>
              <a:rPr lang="en-US" dirty="0"/>
              <a:t>Inheritance can sometimes cost memory </a:t>
            </a:r>
          </a:p>
          <a:p>
            <a:pPr lvl="1"/>
            <a:r>
              <a:rPr lang="en-US" dirty="0"/>
              <a:t>When creating an object of a child class also its parent class needs to be loaded </a:t>
            </a:r>
          </a:p>
          <a:p>
            <a:pPr lvl="1"/>
            <a:r>
              <a:rPr lang="en-US" dirty="0"/>
              <a:t>All the variables from the parent are present in a child object</a:t>
            </a:r>
          </a:p>
          <a:p>
            <a:pPr lvl="1"/>
            <a:r>
              <a:rPr lang="en-US" dirty="0"/>
              <a:t>hierarchy of classes constructed can lead to superfluous loading and memory consumption.</a:t>
            </a:r>
          </a:p>
          <a:p>
            <a:r>
              <a:rPr lang="en-US" i="1" dirty="0"/>
              <a:t>Generate less garbage</a:t>
            </a:r>
            <a:r>
              <a:rPr lang="en-US" dirty="0"/>
              <a:t>.</a:t>
            </a:r>
          </a:p>
          <a:p>
            <a:pPr lvl="1"/>
            <a:r>
              <a:rPr lang="en-US" dirty="0"/>
              <a:t>Reusing old objects to avoid making garbage.</a:t>
            </a:r>
          </a:p>
          <a:p>
            <a:r>
              <a:rPr lang="en-US" i="1" dirty="0"/>
              <a:t>Consider obfuscation</a:t>
            </a:r>
            <a:r>
              <a:rPr lang="en-US" dirty="0"/>
              <a:t>.</a:t>
            </a:r>
          </a:p>
          <a:p>
            <a:pPr lvl="1"/>
            <a:r>
              <a:rPr lang="en-US" dirty="0"/>
              <a:t>majority of the content of a Java library often consists of </a:t>
            </a:r>
            <a:r>
              <a:rPr lang="en-US" dirty="0" err="1"/>
              <a:t>metainformation</a:t>
            </a:r>
            <a:r>
              <a:rPr lang="en-US" dirty="0"/>
              <a:t> and strings.</a:t>
            </a:r>
          </a:p>
          <a:p>
            <a:pPr lvl="1"/>
            <a:r>
              <a:rPr lang="en-US" dirty="0"/>
              <a:t>one can reduce footprint by obfuscating the names of public instance variables and methods, classes, and packages to a smaller form.</a:t>
            </a:r>
          </a:p>
        </p:txBody>
      </p:sp>
    </p:spTree>
    <p:extLst>
      <p:ext uri="{BB962C8B-B14F-4D97-AF65-F5344CB8AC3E}">
        <p14:creationId xmlns:p14="http://schemas.microsoft.com/office/powerpoint/2010/main" val="483993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a:t>Handle array initialization</a:t>
            </a:r>
            <a:r>
              <a:rPr lang="en-US" dirty="0"/>
              <a:t>. </a:t>
            </a:r>
          </a:p>
          <a:p>
            <a:pPr lvl="1"/>
            <a:r>
              <a:rPr lang="en-US" dirty="0"/>
              <a:t>Long arrays static initializer can consume a lot of space</a:t>
            </a:r>
          </a:p>
          <a:p>
            <a:pPr lvl="1"/>
            <a:r>
              <a:rPr lang="en-US" dirty="0"/>
              <a:t>Improved tool support can offer solutions that consume less memory.</a:t>
            </a:r>
          </a:p>
          <a:p>
            <a:pPr lvl="1"/>
            <a:r>
              <a:rPr lang="en-US" dirty="0"/>
              <a:t>In practice, the difference only becomes meaningful when the size of an array is over 1000 (</a:t>
            </a:r>
            <a:r>
              <a:rPr lang="en-US" dirty="0" err="1"/>
              <a:t>Hartikainen</a:t>
            </a:r>
            <a:r>
              <a:rPr lang="en-US" dirty="0"/>
              <a:t>, 2005).</a:t>
            </a:r>
          </a:p>
        </p:txBody>
      </p:sp>
    </p:spTree>
    <p:extLst>
      <p:ext uri="{BB962C8B-B14F-4D97-AF65-F5344CB8AC3E}">
        <p14:creationId xmlns:p14="http://schemas.microsoft.com/office/powerpoint/2010/main" val="2313031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Strategies for Allocating Variables to Memory</a:t>
            </a:r>
          </a:p>
        </p:txBody>
      </p:sp>
      <p:sp>
        <p:nvSpPr>
          <p:cNvPr id="3" name="Content Placeholder 2"/>
          <p:cNvSpPr>
            <a:spLocks noGrp="1"/>
          </p:cNvSpPr>
          <p:nvPr>
            <p:ph idx="1"/>
          </p:nvPr>
        </p:nvSpPr>
        <p:spPr/>
        <p:txBody>
          <a:bodyPr/>
          <a:lstStyle/>
          <a:p>
            <a:r>
              <a:rPr lang="en-US" dirty="0"/>
              <a:t>Stack and the heap are principle memory areas</a:t>
            </a:r>
          </a:p>
          <a:p>
            <a:r>
              <a:rPr lang="en-US" dirty="0"/>
              <a:t>Run-time infrastructure and the programmer are responsible for their management</a:t>
            </a:r>
          </a:p>
          <a:p>
            <a:r>
              <a:rPr lang="en-US" dirty="0"/>
              <a:t>In heap, sharing of data is easy and natural</a:t>
            </a:r>
          </a:p>
          <a:p>
            <a:r>
              <a:rPr lang="en-US" dirty="0"/>
              <a:t>Stack-based variables references should use with care</a:t>
            </a:r>
          </a:p>
          <a:p>
            <a:pPr lvl="1"/>
            <a:r>
              <a:rPr lang="en-US" dirty="0"/>
              <a:t>stack increases and decreases, and may </a:t>
            </a:r>
            <a:r>
              <a:rPr lang="en-US"/>
              <a:t>overwrite referred data</a:t>
            </a:r>
            <a:endParaRPr lang="en-US" dirty="0"/>
          </a:p>
          <a:p>
            <a:r>
              <a:rPr lang="en-US" dirty="0"/>
              <a:t>Statically allocated to a permanent location or dynamically allocated from stack or heap</a:t>
            </a:r>
          </a:p>
        </p:txBody>
      </p:sp>
    </p:spTree>
    <p:extLst>
      <p:ext uri="{BB962C8B-B14F-4D97-AF65-F5344CB8AC3E}">
        <p14:creationId xmlns:p14="http://schemas.microsoft.com/office/powerpoint/2010/main" val="204836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Allocation</a:t>
            </a:r>
          </a:p>
        </p:txBody>
      </p:sp>
      <p:sp>
        <p:nvSpPr>
          <p:cNvPr id="3" name="Content Placeholder 2"/>
          <p:cNvSpPr>
            <a:spLocks noGrp="1"/>
          </p:cNvSpPr>
          <p:nvPr>
            <p:ph idx="1"/>
          </p:nvPr>
        </p:nvSpPr>
        <p:spPr/>
        <p:txBody>
          <a:bodyPr/>
          <a:lstStyle/>
          <a:p>
            <a:r>
              <a:rPr lang="en-US" dirty="0"/>
              <a:t>Throughout program life variable remains allocated </a:t>
            </a:r>
          </a:p>
          <a:p>
            <a:r>
              <a:rPr lang="en-US" dirty="0"/>
              <a:t>Memory locations used by it cannot be </a:t>
            </a:r>
            <a:r>
              <a:rPr lang="en-US" dirty="0" err="1"/>
              <a:t>deallocated</a:t>
            </a:r>
            <a:r>
              <a:rPr lang="en-US" dirty="0"/>
              <a:t>.</a:t>
            </a:r>
          </a:p>
          <a:p>
            <a:pPr marL="685800" lvl="2" indent="0">
              <a:buNone/>
            </a:pPr>
            <a:r>
              <a:rPr lang="en-US" sz="2000" dirty="0" err="1">
                <a:solidFill>
                  <a:srgbClr val="FFFF00"/>
                </a:solidFill>
                <a:latin typeface="Courier New" panose="02070309020205020404" pitchFamily="49" charset="0"/>
                <a:cs typeface="Courier New" panose="02070309020205020404" pitchFamily="49" charset="0"/>
              </a:rPr>
              <a:t>int</a:t>
            </a:r>
            <a:r>
              <a:rPr lang="en-US" sz="2000" dirty="0">
                <a:solidFill>
                  <a:srgbClr val="FFFF00"/>
                </a:solidFill>
                <a:latin typeface="Courier New" panose="02070309020205020404" pitchFamily="49" charset="0"/>
                <a:cs typeface="Courier New" panose="02070309020205020404" pitchFamily="49" charset="0"/>
              </a:rPr>
              <a:t> * </a:t>
            </a:r>
            <a:r>
              <a:rPr lang="en-US" sz="2000" dirty="0" err="1">
                <a:solidFill>
                  <a:srgbClr val="FFFF00"/>
                </a:solidFill>
                <a:latin typeface="Courier New" panose="02070309020205020404" pitchFamily="49" charset="0"/>
                <a:cs typeface="Courier New" panose="02070309020205020404" pitchFamily="49" charset="0"/>
              </a:rPr>
              <a:t>pointer_to_static</a:t>
            </a:r>
            <a:r>
              <a:rPr lang="en-US" sz="2000" dirty="0">
                <a:solidFill>
                  <a:srgbClr val="FFFF00"/>
                </a:solidFill>
                <a:latin typeface="Courier New" panose="02070309020205020404" pitchFamily="49" charset="0"/>
                <a:cs typeface="Courier New" panose="02070309020205020404" pitchFamily="49" charset="0"/>
              </a:rPr>
              <a:t>()</a:t>
            </a:r>
            <a:br>
              <a:rPr lang="en-US" sz="2000" dirty="0">
                <a:solidFill>
                  <a:srgbClr val="FFFF00"/>
                </a:solidFill>
                <a:latin typeface="Courier New" panose="02070309020205020404" pitchFamily="49" charset="0"/>
                <a:cs typeface="Courier New" panose="02070309020205020404" pitchFamily="49" charset="0"/>
              </a:rPr>
            </a:br>
            <a:r>
              <a:rPr lang="en-US" sz="2000" dirty="0">
                <a:solidFill>
                  <a:srgbClr val="FFFF00"/>
                </a:solidFill>
                <a:latin typeface="Courier New" panose="02070309020205020404" pitchFamily="49" charset="0"/>
                <a:cs typeface="Courier New" panose="02070309020205020404" pitchFamily="49" charset="0"/>
              </a:rPr>
              <a:t>{</a:t>
            </a:r>
            <a:br>
              <a:rPr lang="en-US" sz="2000" dirty="0">
                <a:solidFill>
                  <a:srgbClr val="FFFF00"/>
                </a:solidFill>
                <a:latin typeface="Courier New" panose="02070309020205020404" pitchFamily="49" charset="0"/>
                <a:cs typeface="Courier New" panose="02070309020205020404" pitchFamily="49" charset="0"/>
              </a:rPr>
            </a:br>
            <a:r>
              <a:rPr lang="en-US" sz="2000" dirty="0">
                <a:solidFill>
                  <a:srgbClr val="FFFF00"/>
                </a:solidFill>
                <a:latin typeface="Courier New" panose="02070309020205020404" pitchFamily="49" charset="0"/>
                <a:cs typeface="Courier New" panose="02070309020205020404" pitchFamily="49" charset="0"/>
              </a:rPr>
              <a:t>static </a:t>
            </a:r>
            <a:r>
              <a:rPr lang="en-US" sz="2000" dirty="0" err="1">
                <a:solidFill>
                  <a:srgbClr val="FFFF00"/>
                </a:solidFill>
                <a:latin typeface="Courier New" panose="02070309020205020404" pitchFamily="49" charset="0"/>
                <a:cs typeface="Courier New" panose="02070309020205020404" pitchFamily="49" charset="0"/>
              </a:rPr>
              <a:t>int</a:t>
            </a:r>
            <a:r>
              <a:rPr lang="en-US" sz="2000" dirty="0">
                <a:solidFill>
                  <a:srgbClr val="FFFF00"/>
                </a:solidFill>
                <a:latin typeface="Courier New" panose="02070309020205020404" pitchFamily="49" charset="0"/>
                <a:cs typeface="Courier New" panose="02070309020205020404" pitchFamily="49" charset="0"/>
              </a:rPr>
              <a:t> x;</a:t>
            </a:r>
            <a:br>
              <a:rPr lang="en-US" sz="2000" dirty="0">
                <a:solidFill>
                  <a:srgbClr val="FFFF00"/>
                </a:solidFill>
                <a:latin typeface="Courier New" panose="02070309020205020404" pitchFamily="49" charset="0"/>
                <a:cs typeface="Courier New" panose="02070309020205020404" pitchFamily="49" charset="0"/>
              </a:rPr>
            </a:br>
            <a:r>
              <a:rPr lang="en-US" sz="2000" dirty="0">
                <a:solidFill>
                  <a:srgbClr val="FFFF00"/>
                </a:solidFill>
                <a:latin typeface="Courier New" panose="02070309020205020404" pitchFamily="49" charset="0"/>
                <a:cs typeface="Courier New" panose="02070309020205020404" pitchFamily="49" charset="0"/>
              </a:rPr>
              <a:t>return &amp;x;</a:t>
            </a:r>
            <a:br>
              <a:rPr lang="en-US" sz="2000" dirty="0">
                <a:solidFill>
                  <a:srgbClr val="FFFF00"/>
                </a:solidFill>
                <a:latin typeface="Courier New" panose="02070309020205020404" pitchFamily="49" charset="0"/>
                <a:cs typeface="Courier New" panose="02070309020205020404" pitchFamily="49" charset="0"/>
              </a:rPr>
            </a:br>
            <a:r>
              <a:rPr lang="en-US" sz="2000" dirty="0">
                <a:solidFill>
                  <a:srgbClr val="FFFF00"/>
                </a:solidFill>
                <a:latin typeface="Courier New" panose="02070309020205020404" pitchFamily="49" charset="0"/>
                <a:cs typeface="Courier New" panose="02070309020205020404" pitchFamily="49" charset="0"/>
              </a:rPr>
              <a:t>}</a:t>
            </a:r>
          </a:p>
          <a:p>
            <a:r>
              <a:rPr lang="en-US" dirty="0"/>
              <a:t>Singleton pattern</a:t>
            </a:r>
          </a:p>
          <a:p>
            <a:pPr lvl="1"/>
            <a:r>
              <a:rPr lang="en-US" dirty="0"/>
              <a:t>a single instance (or a few instances) of a class, and make it known to all subsystems.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1185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a:t>
            </a:r>
          </a:p>
        </p:txBody>
      </p:sp>
      <p:sp>
        <p:nvSpPr>
          <p:cNvPr id="3" name="Content Placeholder 2"/>
          <p:cNvSpPr>
            <a:spLocks noGrp="1"/>
          </p:cNvSpPr>
          <p:nvPr>
            <p:ph idx="1"/>
          </p:nvPr>
        </p:nvSpPr>
        <p:spPr/>
        <p:txBody>
          <a:bodyPr/>
          <a:lstStyle/>
          <a:p>
            <a:r>
              <a:rPr lang="en-US" dirty="0"/>
              <a:t>Transient objects</a:t>
            </a:r>
          </a:p>
          <a:p>
            <a:pPr lvl="1"/>
            <a:r>
              <a:rPr lang="en-US" dirty="0"/>
              <a:t>Those that live only a limited period of time, are to be stored in the stack.</a:t>
            </a:r>
          </a:p>
          <a:p>
            <a:pPr marL="1028700" lvl="3" indent="0">
              <a:buNone/>
            </a:pPr>
            <a:r>
              <a:rPr lang="en-US" sz="2400" dirty="0" err="1">
                <a:solidFill>
                  <a:srgbClr val="FFFF00"/>
                </a:solidFill>
                <a:latin typeface="Courier New" panose="02070309020205020404" pitchFamily="49" charset="0"/>
                <a:cs typeface="Courier New" panose="02070309020205020404" pitchFamily="49" charset="0"/>
              </a:rPr>
              <a:t>int</a:t>
            </a:r>
            <a:r>
              <a:rPr lang="en-US" sz="2400" dirty="0">
                <a:solidFill>
                  <a:srgbClr val="FFFF00"/>
                </a:solidFill>
                <a:latin typeface="Courier New" panose="02070309020205020404" pitchFamily="49" charset="0"/>
                <a:cs typeface="Courier New" panose="02070309020205020404" pitchFamily="49" charset="0"/>
              </a:rPr>
              <a:t> * </a:t>
            </a:r>
            <a:r>
              <a:rPr lang="en-US" sz="2400" dirty="0" err="1">
                <a:solidFill>
                  <a:srgbClr val="FFFF00"/>
                </a:solidFill>
                <a:latin typeface="Courier New" panose="02070309020205020404" pitchFamily="49" charset="0"/>
                <a:cs typeface="Courier New" panose="02070309020205020404" pitchFamily="49" charset="0"/>
              </a:rPr>
              <a:t>pointer_to_int</a:t>
            </a:r>
            <a:r>
              <a:rPr lang="en-US" sz="2400" dirty="0">
                <a:solidFill>
                  <a:srgbClr val="FFFF00"/>
                </a:solidFill>
                <a:latin typeface="Courier New" panose="02070309020205020404" pitchFamily="49" charset="0"/>
                <a:cs typeface="Courier New" panose="02070309020205020404" pitchFamily="49" charset="0"/>
              </a:rPr>
              <a:t>() </a:t>
            </a:r>
          </a:p>
          <a:p>
            <a:pPr marL="1028700" lvl="3" indent="0">
              <a:buNone/>
            </a:pPr>
            <a:r>
              <a:rPr lang="en-US" sz="2400" dirty="0">
                <a:solidFill>
                  <a:srgbClr val="FFFF00"/>
                </a:solidFill>
                <a:latin typeface="Courier New" panose="02070309020205020404" pitchFamily="49" charset="0"/>
                <a:cs typeface="Courier New" panose="02070309020205020404" pitchFamily="49" charset="0"/>
              </a:rPr>
              <a:t>{</a:t>
            </a:r>
            <a:br>
              <a:rPr lang="en-US" sz="2400" dirty="0">
                <a:solidFill>
                  <a:srgbClr val="FFFF00"/>
                </a:solidFill>
                <a:latin typeface="Courier New" panose="02070309020205020404" pitchFamily="49" charset="0"/>
                <a:cs typeface="Courier New" panose="02070309020205020404" pitchFamily="49" charset="0"/>
              </a:rPr>
            </a:br>
            <a:r>
              <a:rPr lang="en-US" sz="2400" dirty="0" err="1">
                <a:solidFill>
                  <a:srgbClr val="FFFF00"/>
                </a:solidFill>
                <a:latin typeface="Courier New" panose="02070309020205020404" pitchFamily="49" charset="0"/>
                <a:cs typeface="Courier New" panose="02070309020205020404" pitchFamily="49" charset="0"/>
              </a:rPr>
              <a:t>int</a:t>
            </a:r>
            <a:r>
              <a:rPr lang="en-US" sz="2400" dirty="0">
                <a:solidFill>
                  <a:srgbClr val="FFFF00"/>
                </a:solidFill>
                <a:latin typeface="Courier New" panose="02070309020205020404" pitchFamily="49" charset="0"/>
                <a:cs typeface="Courier New" panose="02070309020205020404" pitchFamily="49" charset="0"/>
              </a:rPr>
              <a:t> x;</a:t>
            </a:r>
            <a:br>
              <a:rPr lang="en-US" sz="2400" dirty="0">
                <a:solidFill>
                  <a:srgbClr val="FFFF00"/>
                </a:solidFill>
                <a:latin typeface="Courier New" panose="02070309020205020404" pitchFamily="49" charset="0"/>
                <a:cs typeface="Courier New" panose="02070309020205020404" pitchFamily="49" charset="0"/>
              </a:rPr>
            </a:br>
            <a:r>
              <a:rPr lang="en-US" sz="2400" dirty="0">
                <a:solidFill>
                  <a:srgbClr val="FFFF00"/>
                </a:solidFill>
                <a:latin typeface="Courier New" panose="02070309020205020404" pitchFamily="49" charset="0"/>
                <a:cs typeface="Courier New" panose="02070309020205020404" pitchFamily="49" charset="0"/>
              </a:rPr>
              <a:t>return &amp;x;</a:t>
            </a:r>
            <a:br>
              <a:rPr lang="en-US" sz="2400" dirty="0">
                <a:solidFill>
                  <a:srgbClr val="FFFF00"/>
                </a:solidFill>
                <a:latin typeface="Courier New" panose="02070309020205020404" pitchFamily="49" charset="0"/>
                <a:cs typeface="Courier New" panose="02070309020205020404" pitchFamily="49" charset="0"/>
              </a:rPr>
            </a:br>
            <a:r>
              <a:rPr lang="en-US" sz="2400" dirty="0">
                <a:solidFill>
                  <a:srgbClr val="FFFF00"/>
                </a:solidFill>
                <a:latin typeface="Courier New" panose="02070309020205020404" pitchFamily="49" charset="0"/>
                <a:cs typeface="Courier New" panose="02070309020205020404" pitchFamily="49" charset="0"/>
              </a:rPr>
              <a:t>}</a:t>
            </a:r>
          </a:p>
          <a:p>
            <a:r>
              <a:rPr lang="en-US" dirty="0"/>
              <a:t>Returned reference points to a location in the memory</a:t>
            </a:r>
          </a:p>
          <a:p>
            <a:r>
              <a:rPr lang="en-US" dirty="0"/>
              <a:t>Potentially overwritten by any later functions that will be called by the program</a:t>
            </a:r>
          </a:p>
        </p:txBody>
      </p:sp>
    </p:spTree>
    <p:extLst>
      <p:ext uri="{BB962C8B-B14F-4D97-AF65-F5344CB8AC3E}">
        <p14:creationId xmlns:p14="http://schemas.microsoft.com/office/powerpoint/2010/main" val="3089688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731773" y="1165225"/>
            <a:ext cx="7709028" cy="5467350"/>
          </a:xfrm>
          <a:prstGeom prst="rect">
            <a:avLst/>
          </a:prstGeom>
        </p:spPr>
      </p:pic>
    </p:spTree>
    <p:extLst>
      <p:ext uri="{BB962C8B-B14F-4D97-AF65-F5344CB8AC3E}">
        <p14:creationId xmlns:p14="http://schemas.microsoft.com/office/powerpoint/2010/main" val="1410302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116532" y="1251288"/>
            <a:ext cx="6833936" cy="5438729"/>
          </a:xfrm>
          <a:prstGeom prst="rect">
            <a:avLst/>
          </a:prstGeom>
        </p:spPr>
      </p:pic>
    </p:spTree>
    <p:extLst>
      <p:ext uri="{BB962C8B-B14F-4D97-AF65-F5344CB8AC3E}">
        <p14:creationId xmlns:p14="http://schemas.microsoft.com/office/powerpoint/2010/main" val="151151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Limitations</a:t>
            </a:r>
          </a:p>
        </p:txBody>
      </p:sp>
      <p:sp>
        <p:nvSpPr>
          <p:cNvPr id="3" name="Content Placeholder 2"/>
          <p:cNvSpPr>
            <a:spLocks noGrp="1"/>
          </p:cNvSpPr>
          <p:nvPr>
            <p:ph idx="1"/>
          </p:nvPr>
        </p:nvSpPr>
        <p:spPr/>
        <p:txBody>
          <a:bodyPr/>
          <a:lstStyle/>
          <a:p>
            <a:r>
              <a:rPr lang="en-US" dirty="0"/>
              <a:t>Hard-to-repeat errors and complex debugging tasks.</a:t>
            </a:r>
          </a:p>
          <a:p>
            <a:r>
              <a:rPr lang="en-US" dirty="0"/>
              <a:t>Stack could exhaust when data is accidentally copied by making a method or function call</a:t>
            </a:r>
          </a:p>
          <a:p>
            <a:r>
              <a:rPr lang="en-US" dirty="0"/>
              <a:t>Better to allocate big objects from the heap</a:t>
            </a:r>
          </a:p>
          <a:p>
            <a:r>
              <a:rPr lang="en-US" dirty="0"/>
              <a:t>to ensure that the object is not accidentally modified via a</a:t>
            </a:r>
            <a:br>
              <a:rPr lang="en-US" dirty="0"/>
            </a:br>
            <a:r>
              <a:rPr lang="en-US" dirty="0"/>
              <a:t>reference, </a:t>
            </a:r>
            <a:r>
              <a:rPr lang="en-US" b="1" dirty="0" err="1">
                <a:latin typeface="Courier New" panose="02070309020205020404" pitchFamily="49" charset="0"/>
                <a:cs typeface="Courier New" panose="02070309020205020404" pitchFamily="49" charset="0"/>
              </a:rPr>
              <a:t>const</a:t>
            </a:r>
            <a:r>
              <a:rPr lang="en-US" dirty="0"/>
              <a:t> definition can be used where applicable</a:t>
            </a:r>
            <a:br>
              <a:rPr lang="en-US" dirty="0"/>
            </a:br>
            <a:br>
              <a:rPr lang="en-US" dirty="0"/>
            </a:br>
            <a:endParaRPr lang="en-US" dirty="0"/>
          </a:p>
        </p:txBody>
      </p:sp>
    </p:spTree>
    <p:extLst>
      <p:ext uri="{BB962C8B-B14F-4D97-AF65-F5344CB8AC3E}">
        <p14:creationId xmlns:p14="http://schemas.microsoft.com/office/powerpoint/2010/main" val="3210296995"/>
      </p:ext>
    </p:extLst>
  </p:cSld>
  <p:clrMapOvr>
    <a:masterClrMapping/>
  </p:clrMapOvr>
</p:sld>
</file>

<file path=ppt/theme/theme1.xml><?xml version="1.0" encoding="utf-8"?>
<a:theme xmlns:a="http://schemas.openxmlformats.org/drawingml/2006/main" name="BB UoS">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BB UoS</Template>
  <TotalTime>2234</TotalTime>
  <Words>1887</Words>
  <Application>Microsoft Office PowerPoint</Application>
  <PresentationFormat>On-screen Show (4:3)</PresentationFormat>
  <Paragraphs>237</Paragraphs>
  <Slides>32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Arial Rounded MT Bold</vt:lpstr>
      <vt:lpstr>Calibri</vt:lpstr>
      <vt:lpstr>Calibri Light</vt:lpstr>
      <vt:lpstr>Courier New</vt:lpstr>
      <vt:lpstr>OCR A Extended</vt:lpstr>
      <vt:lpstr>BB UoS</vt:lpstr>
      <vt:lpstr>Memory Management</vt:lpstr>
      <vt:lpstr>To cover</vt:lpstr>
      <vt:lpstr>Overview</vt:lpstr>
      <vt:lpstr>Strategies for Allocating Variables to Memory</vt:lpstr>
      <vt:lpstr>Static Allocation</vt:lpstr>
      <vt:lpstr>Stack</vt:lpstr>
      <vt:lpstr>PowerPoint Presentation</vt:lpstr>
      <vt:lpstr>PowerPoint Presentation</vt:lpstr>
      <vt:lpstr>Stack Limitations</vt:lpstr>
      <vt:lpstr>Heap</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Design Patterns for Limited Memory</vt:lpstr>
      <vt:lpstr>Memory Management in Mobile Java</vt:lpstr>
      <vt:lpstr>PowerPoint Presentation</vt:lpstr>
      <vt:lpstr>PowerPoint Presentation</vt:lpstr>
      <vt:lpstr>PowerPoint Presentation</vt:lpstr>
      <vt:lpstr>Rules of Thumb for Mobile Java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Management</dc:title>
  <dc:creator>Jasim</dc:creator>
  <cp:lastModifiedBy>Jasim</cp:lastModifiedBy>
  <cp:revision>169</cp:revision>
  <dcterms:created xsi:type="dcterms:W3CDTF">2015-10-19T03:23:25Z</dcterms:created>
  <dcterms:modified xsi:type="dcterms:W3CDTF">2017-11-16T05:48:52Z</dcterms:modified>
</cp:coreProperties>
</file>