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1"/>
  </p:notesMasterIdLst>
  <p:sldIdLst>
    <p:sldId id="270" r:id="rId2"/>
    <p:sldId id="285" r:id="rId3"/>
    <p:sldId id="257" r:id="rId4"/>
    <p:sldId id="258" r:id="rId5"/>
    <p:sldId id="259" r:id="rId6"/>
    <p:sldId id="260" r:id="rId7"/>
    <p:sldId id="261" r:id="rId8"/>
    <p:sldId id="289" r:id="rId9"/>
    <p:sldId id="286" r:id="rId10"/>
    <p:sldId id="269" r:id="rId11"/>
    <p:sldId id="262" r:id="rId12"/>
    <p:sldId id="263" r:id="rId13"/>
    <p:sldId id="264" r:id="rId14"/>
    <p:sldId id="287" r:id="rId15"/>
    <p:sldId id="265" r:id="rId16"/>
    <p:sldId id="284" r:id="rId17"/>
    <p:sldId id="273" r:id="rId18"/>
    <p:sldId id="266" r:id="rId19"/>
    <p:sldId id="274" r:id="rId20"/>
    <p:sldId id="276" r:id="rId21"/>
    <p:sldId id="277" r:id="rId22"/>
    <p:sldId id="288" r:id="rId23"/>
    <p:sldId id="272" r:id="rId24"/>
    <p:sldId id="268" r:id="rId25"/>
    <p:sldId id="290" r:id="rId26"/>
    <p:sldId id="278" r:id="rId27"/>
    <p:sldId id="279" r:id="rId28"/>
    <p:sldId id="280" r:id="rId29"/>
    <p:sldId id="281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59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F4DB7A-77DD-4435-956A-ACF4E3E458ED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1B5105-9762-4999-AF0D-8E3D246F40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6205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AA96C-38D2-4341-B75D-E3F78A70E8D9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6FEC-9308-4038-A80B-13621F5585C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med">
    <p:cut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AA96C-38D2-4341-B75D-E3F78A70E8D9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6FEC-9308-4038-A80B-13621F5585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med">
    <p:cut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AA96C-38D2-4341-B75D-E3F78A70E8D9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6FEC-9308-4038-A80B-13621F5585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med">
    <p:cu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AA96C-38D2-4341-B75D-E3F78A70E8D9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6FEC-9308-4038-A80B-13621F5585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med">
    <p:cut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AA96C-38D2-4341-B75D-E3F78A70E8D9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6FEC-9308-4038-A80B-13621F5585C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med">
    <p:cut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AA96C-38D2-4341-B75D-E3F78A70E8D9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6FEC-9308-4038-A80B-13621F5585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med">
    <p:cut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AA96C-38D2-4341-B75D-E3F78A70E8D9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6FEC-9308-4038-A80B-13621F5585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med">
    <p:cut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AA96C-38D2-4341-B75D-E3F78A70E8D9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6FEC-9308-4038-A80B-13621F5585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med">
    <p:cut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AA96C-38D2-4341-B75D-E3F78A70E8D9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6FEC-9308-4038-A80B-13621F5585C1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med">
    <p:cut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AA96C-38D2-4341-B75D-E3F78A70E8D9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6FEC-9308-4038-A80B-13621F5585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med">
    <p:cut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AA96C-38D2-4341-B75D-E3F78A70E8D9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6FEC-9308-4038-A80B-13621F5585C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ransition spd="med">
    <p:cut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78AA96C-38D2-4341-B75D-E3F78A70E8D9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80AA6FEC-9308-4038-A80B-13621F5585C1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med">
    <p:cut/>
  </p:transition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Social Institutions</a:t>
            </a:r>
            <a:br>
              <a:rPr lang="en-US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251966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628888" cy="792162"/>
          </a:xfrm>
        </p:spPr>
        <p:txBody>
          <a:bodyPr/>
          <a:lstStyle/>
          <a:p>
            <a:r>
              <a:rPr lang="en-US" dirty="0" smtClean="0"/>
              <a:t>The Family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705088" cy="51054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The smallest social institution with the unique function or producing and rearing the young.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It is the basic unit of Pakistani society and the educational system where the child begins to learn </a:t>
            </a:r>
            <a:r>
              <a:rPr lang="en-US" dirty="0"/>
              <a:t>.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The basic agent of socialization because it is here where the individual develops values, behaviors, and ways of life through interaction with members of the family (Vega, 2004). </a:t>
            </a:r>
            <a:endParaRPr lang="en-US" dirty="0"/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style.fontFamily</p:attrName>
                                        </p:attrNameLst>
                                      </p:cBhvr>
                                      <p:to>
                                        <p:strVal val="Times New Roma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705088" cy="868362"/>
          </a:xfrm>
        </p:spPr>
        <p:txBody>
          <a:bodyPr>
            <a:normAutofit/>
          </a:bodyPr>
          <a:lstStyle/>
          <a:p>
            <a:r>
              <a:rPr lang="en-US" dirty="0" smtClean="0"/>
              <a:t>Characteristic of the Pakistani Family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81200"/>
            <a:ext cx="8628888" cy="45720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The family is closely knit and has strong family ties.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/>
              <a:t>The Pakistani family </a:t>
            </a:r>
            <a:r>
              <a:rPr lang="en-US" dirty="0" smtClean="0"/>
              <a:t>is usually extended one and therefore, big.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In the </a:t>
            </a:r>
            <a:r>
              <a:rPr lang="en-US" dirty="0"/>
              <a:t>Pakistani family</a:t>
            </a:r>
            <a:r>
              <a:rPr lang="en-US" dirty="0" smtClean="0"/>
              <a:t>, kinship ties are extended to include the sponsors.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66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66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705088" cy="1066800"/>
          </a:xfrm>
        </p:spPr>
        <p:txBody>
          <a:bodyPr/>
          <a:lstStyle/>
          <a:p>
            <a:pPr algn="ctr"/>
            <a:r>
              <a:rPr lang="en-US" dirty="0" smtClean="0"/>
              <a:t>Functions of the Family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8915400" cy="54864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1. Reproduction of the race and rearing of the young.</a:t>
            </a:r>
          </a:p>
          <a:p>
            <a:pPr>
              <a:buNone/>
            </a:pPr>
            <a:r>
              <a:rPr lang="en-US" dirty="0" smtClean="0"/>
              <a:t>2. Cultural transmission or enculturation.</a:t>
            </a:r>
          </a:p>
          <a:p>
            <a:pPr>
              <a:buNone/>
            </a:pPr>
            <a:r>
              <a:rPr lang="en-US" dirty="0" smtClean="0"/>
              <a:t>3. Socialization of the child.</a:t>
            </a:r>
          </a:p>
          <a:p>
            <a:pPr>
              <a:buNone/>
            </a:pPr>
            <a:r>
              <a:rPr lang="en-US" dirty="0" smtClean="0"/>
              <a:t>4. Providing affection and a sense of security.</a:t>
            </a:r>
          </a:p>
          <a:p>
            <a:pPr>
              <a:buNone/>
            </a:pPr>
            <a:r>
              <a:rPr lang="en-US" dirty="0" smtClean="0"/>
              <a:t>5. Providing the environment for personality development and the growth of self-concept in relation to others.</a:t>
            </a:r>
          </a:p>
          <a:p>
            <a:pPr>
              <a:buNone/>
            </a:pPr>
            <a:r>
              <a:rPr lang="en-US" dirty="0" smtClean="0"/>
              <a:t>6. Providing social status.</a:t>
            </a:r>
            <a:endParaRPr lang="en-US" dirty="0"/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399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399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399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399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399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399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399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399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399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399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41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399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399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09800"/>
            <a:ext cx="8534400" cy="1371600"/>
          </a:xfrm>
        </p:spPr>
        <p:txBody>
          <a:bodyPr>
            <a:normAutofit/>
          </a:bodyPr>
          <a:lstStyle/>
          <a:p>
            <a:pPr algn="ctr"/>
            <a:r>
              <a:rPr lang="en-US" sz="7200" dirty="0" smtClean="0"/>
              <a:t>Kinds of Family</a:t>
            </a:r>
            <a:endParaRPr lang="en-US" sz="7200" dirty="0"/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style.fontFamily</p:attrName>
                                        </p:attrNameLst>
                                      </p:cBhvr>
                                      <p:to>
                                        <p:strVal val="Times New Roma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ttp://law.marquette.edu/sites/default/files/photo/family-law.jpg?1342639887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58" t="1726" r="23990"/>
          <a:stretch/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600200"/>
          <a:ext cx="8001000" cy="449580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4000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0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98600">
                <a:tc gridSpan="2"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sz="4000" dirty="0" smtClean="0"/>
                        <a:t>According to</a:t>
                      </a:r>
                      <a:r>
                        <a:rPr lang="en-US" sz="4000" baseline="0" dirty="0" smtClean="0"/>
                        <a:t> Membership</a:t>
                      </a:r>
                      <a:endParaRPr lang="en-US" sz="4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986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Conjugal or Nuclear</a:t>
                      </a:r>
                      <a:r>
                        <a:rPr lang="en-US" baseline="0" dirty="0" smtClean="0"/>
                        <a:t> Family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Husband, wife and children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986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Consanguine or extended Family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Married couple, their parents,</a:t>
                      </a:r>
                      <a:r>
                        <a:rPr lang="en-US" baseline="0" dirty="0" smtClean="0"/>
                        <a:t> siblings, grandparents, uncles, aunts and cousins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Round Same Side Corner Rectangle 3"/>
          <p:cNvSpPr/>
          <p:nvPr/>
        </p:nvSpPr>
        <p:spPr>
          <a:xfrm>
            <a:off x="152400" y="152400"/>
            <a:ext cx="5257800" cy="838200"/>
          </a:xfrm>
          <a:prstGeom prst="round2Same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rgbClr val="00B050"/>
                </a:solidFill>
              </a:rPr>
              <a:t>Kinds of Family Patterns</a:t>
            </a:r>
            <a:endParaRPr lang="en-US" sz="36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1707370"/>
      </p:ext>
    </p:extLst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304800"/>
            <a:ext cx="5791200" cy="94456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…according to STRUCTURE</a:t>
            </a:r>
            <a:endParaRPr lang="en-US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52400" y="3429000"/>
            <a:ext cx="8534400" cy="19812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b. Consanguine or Extended  Family</a:t>
            </a:r>
          </a:p>
          <a:p>
            <a:pPr>
              <a:buNone/>
            </a:pPr>
            <a:r>
              <a:rPr lang="en-US" dirty="0" smtClean="0"/>
              <a:t>		-consist of married couple, their parents, siblings, grandparents, uncles, aunts, and cousins.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1630740"/>
            <a:ext cx="8382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eriod"/>
            </a:pPr>
            <a:r>
              <a:rPr lang="en-US" sz="3200" dirty="0" smtClean="0"/>
              <a:t>Conjugal or Nuclear Family</a:t>
            </a:r>
          </a:p>
          <a:p>
            <a:pPr marL="342900" indent="-342900"/>
            <a:r>
              <a:rPr lang="en-US" sz="3200" dirty="0"/>
              <a:t>	</a:t>
            </a:r>
            <a:r>
              <a:rPr lang="en-US" sz="3200" dirty="0" smtClean="0"/>
              <a:t>	-the primary or elementary family consisting  of husband, wife and children.</a:t>
            </a: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5311F7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5311F7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8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3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/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304800"/>
            <a:ext cx="5791200" cy="94456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…according to Authority</a:t>
            </a:r>
            <a:endParaRPr lang="en-US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52400" y="2590800"/>
            <a:ext cx="8534400" cy="2819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 err="1" smtClean="0"/>
              <a:t>ii.Matriarchal</a:t>
            </a:r>
            <a:r>
              <a:rPr lang="en-US" sz="2400" dirty="0" smtClean="0"/>
              <a:t> Family: the female members alone have the right to decide the matters of the </a:t>
            </a:r>
            <a:r>
              <a:rPr lang="en-US" sz="2400" dirty="0" err="1" smtClean="0"/>
              <a:t>familyExample</a:t>
            </a:r>
            <a:r>
              <a:rPr lang="en-US" sz="2400" dirty="0" smtClean="0"/>
              <a:t> :Pakistan ,china Japan</a:t>
            </a:r>
          </a:p>
          <a:p>
            <a:pPr>
              <a:buNone/>
            </a:pPr>
            <a:r>
              <a:rPr lang="en-US" sz="2400" dirty="0" err="1" smtClean="0"/>
              <a:t>Example:Nayer</a:t>
            </a:r>
            <a:r>
              <a:rPr lang="en-US" sz="2400" dirty="0" smtClean="0"/>
              <a:t> and </a:t>
            </a:r>
            <a:r>
              <a:rPr lang="en-US" sz="2400" dirty="0" err="1" smtClean="0"/>
              <a:t>Tiya</a:t>
            </a:r>
            <a:r>
              <a:rPr lang="en-US" sz="2400" dirty="0" smtClean="0"/>
              <a:t> casts in </a:t>
            </a:r>
            <a:r>
              <a:rPr lang="en-US" sz="2400" dirty="0" err="1" smtClean="0"/>
              <a:t>Kerala,the</a:t>
            </a:r>
            <a:r>
              <a:rPr lang="en-US" sz="2400" dirty="0" smtClean="0"/>
              <a:t> Khasi and Garo tribes of Assam and the North American Indians</a:t>
            </a:r>
          </a:p>
          <a:p>
            <a:pPr>
              <a:buNone/>
            </a:pPr>
            <a:endParaRPr lang="en-US" sz="2400" dirty="0"/>
          </a:p>
          <a:p>
            <a:pPr>
              <a:buNone/>
            </a:pPr>
            <a:r>
              <a:rPr lang="en-US" sz="2400" dirty="0" err="1" smtClean="0"/>
              <a:t>iii.Eagalitarian</a:t>
            </a:r>
            <a:r>
              <a:rPr lang="en-US" sz="2400" dirty="0" smtClean="0"/>
              <a:t> </a:t>
            </a:r>
            <a:r>
              <a:rPr lang="en-US" sz="2400" dirty="0" err="1" smtClean="0"/>
              <a:t>Family:When</a:t>
            </a:r>
            <a:r>
              <a:rPr lang="en-US" sz="2400" dirty="0" smtClean="0"/>
              <a:t> power and authority are shared by male and female in the family is called </a:t>
            </a:r>
            <a:r>
              <a:rPr lang="en-US" sz="2400" dirty="0" err="1" smtClean="0"/>
              <a:t>eagalitarian</a:t>
            </a:r>
            <a:r>
              <a:rPr lang="en-US" sz="2400" dirty="0" smtClean="0"/>
              <a:t> family.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1630740"/>
            <a:ext cx="838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I. Patriarchal </a:t>
            </a:r>
            <a:r>
              <a:rPr lang="en-US" sz="2400" dirty="0"/>
              <a:t>Family:: the </a:t>
            </a:r>
            <a:r>
              <a:rPr lang="en-US" sz="2400" dirty="0" smtClean="0"/>
              <a:t>male </a:t>
            </a:r>
            <a:r>
              <a:rPr lang="en-US" sz="2400" dirty="0"/>
              <a:t>members alone have the right to decide the matters of the family</a:t>
            </a:r>
          </a:p>
          <a:p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2855600825"/>
      </p:ext>
    </p:extLst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5311F7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5311F7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8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3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8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/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Marriage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en-US" dirty="0"/>
              <a:t>According   to Horton and Hunt</a:t>
            </a:r>
          </a:p>
          <a:p>
            <a:pPr marL="0" indent="0">
              <a:buNone/>
            </a:pPr>
            <a:r>
              <a:rPr lang="en-US" dirty="0"/>
              <a:t>“Marriage is the approved social  pattern whereby two or more persons establish a family”</a:t>
            </a:r>
          </a:p>
        </p:txBody>
      </p:sp>
    </p:spTree>
    <p:extLst>
      <p:ext uri="{BB962C8B-B14F-4D97-AF65-F5344CB8AC3E}">
        <p14:creationId xmlns:p14="http://schemas.microsoft.com/office/powerpoint/2010/main" val="415371953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6324600" cy="715962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>…according to term of MARRIAGE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912" y="1143000"/>
            <a:ext cx="8705088" cy="1371600"/>
          </a:xfrm>
        </p:spPr>
        <p:txBody>
          <a:bodyPr>
            <a:noAutofit/>
          </a:bodyPr>
          <a:lstStyle/>
          <a:p>
            <a:pPr marL="596646" indent="-514350">
              <a:buNone/>
            </a:pPr>
            <a:r>
              <a:rPr lang="en-US" dirty="0" smtClean="0"/>
              <a:t>a. Polyandry</a:t>
            </a:r>
          </a:p>
          <a:p>
            <a:pPr marL="1117854" lvl="2" indent="-514350">
              <a:buNone/>
            </a:pPr>
            <a:r>
              <a:rPr lang="en-US" sz="3200" dirty="0" smtClean="0"/>
              <a:t>	-one woman is married to two or more men at the same time.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2895600"/>
            <a:ext cx="8305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eriod" startAt="2"/>
            </a:pPr>
            <a:r>
              <a:rPr lang="en-US" sz="3200" dirty="0" smtClean="0"/>
              <a:t>Polygamy</a:t>
            </a:r>
          </a:p>
          <a:p>
            <a:pPr marL="342900" indent="-342900"/>
            <a:r>
              <a:rPr lang="en-US" sz="3200" dirty="0"/>
              <a:t>	</a:t>
            </a:r>
            <a:r>
              <a:rPr lang="en-US" sz="3200" dirty="0" smtClean="0"/>
              <a:t>	-one man is married to two or more 	women at the same time.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3400" y="4572000"/>
            <a:ext cx="83058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c. </a:t>
            </a:r>
            <a:r>
              <a:rPr lang="en-US" sz="3200" dirty="0" err="1" smtClean="0"/>
              <a:t>Cenogamy</a:t>
            </a:r>
            <a:endParaRPr lang="en-US" sz="3200" dirty="0" smtClean="0"/>
          </a:p>
          <a:p>
            <a:r>
              <a:rPr lang="en-US" sz="3200" dirty="0"/>
              <a:t>	</a:t>
            </a:r>
            <a:r>
              <a:rPr lang="en-US" sz="3200" dirty="0" smtClean="0"/>
              <a:t>- two or more men mate with two or 	more women in group marriage.</a:t>
            </a:r>
          </a:p>
          <a:p>
            <a:endParaRPr lang="en-US" sz="3200" dirty="0"/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5311F7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5311F7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/>
              <a:t>Marriage Patterns • </a:t>
            </a:r>
            <a:br>
              <a:rPr lang="en-US" sz="4400" dirty="0"/>
            </a:br>
            <a:r>
              <a:rPr lang="en-US" sz="4400" dirty="0"/>
              <a:t>Monogamy: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marriage of one husband and one wife.</a:t>
            </a:r>
          </a:p>
          <a:p>
            <a:r>
              <a:rPr lang="en-US" dirty="0" err="1"/>
              <a:t>Example:popular</a:t>
            </a:r>
            <a:r>
              <a:rPr lang="en-US" dirty="0"/>
              <a:t> all over the world.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657"/>
          <a:stretch/>
        </p:blipFill>
        <p:spPr>
          <a:xfrm>
            <a:off x="1593549" y="3200400"/>
            <a:ext cx="7045569" cy="364167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373881" y="3535681"/>
            <a:ext cx="45719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566421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theleadtree.com/wp-content/uploads/2013/09/digital-media-lead-generation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695" b="7696"/>
          <a:stretch/>
        </p:blipFill>
        <p:spPr bwMode="auto">
          <a:xfrm>
            <a:off x="0" y="-221672"/>
            <a:ext cx="9144000" cy="7079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ounded Rectangle 3"/>
          <p:cNvSpPr/>
          <p:nvPr/>
        </p:nvSpPr>
        <p:spPr>
          <a:xfrm>
            <a:off x="228600" y="671945"/>
            <a:ext cx="6629400" cy="144780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solidFill>
                  <a:schemeClr val="accent3">
                    <a:lumMod val="50000"/>
                  </a:schemeClr>
                </a:solidFill>
              </a:rPr>
              <a:t>What is a Social Institution?</a:t>
            </a:r>
            <a:endParaRPr lang="en-US" sz="44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981200" y="2971800"/>
            <a:ext cx="6858000" cy="251460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rgbClr val="00B050"/>
                </a:solidFill>
              </a:rPr>
              <a:t>-a group of social positions, connected by social relations, performing a social role, e.g. universities, government, families.</a:t>
            </a:r>
            <a:endParaRPr lang="en-US" sz="32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6475995"/>
      </p:ext>
    </p:extLst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52400"/>
            <a:ext cx="7886700" cy="9144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Polygamy:</a:t>
            </a:r>
            <a:br>
              <a:rPr lang="en-US" dirty="0" smtClean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399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One form of polygamy is polygyny </a:t>
            </a:r>
          </a:p>
          <a:p>
            <a:r>
              <a:rPr lang="en-US" dirty="0" err="1" smtClean="0"/>
              <a:t>Polygyny:”</a:t>
            </a:r>
            <a:r>
              <a:rPr lang="en-US" sz="2400" dirty="0" err="1" smtClean="0"/>
              <a:t>in</a:t>
            </a:r>
            <a:r>
              <a:rPr lang="en-US" sz="2400" dirty="0" smtClean="0"/>
              <a:t> which a man has two or more wives at the same time</a:t>
            </a:r>
          </a:p>
          <a:p>
            <a:pPr marL="82296" indent="0">
              <a:buNone/>
            </a:pPr>
            <a:r>
              <a:rPr lang="en-US" sz="1800" dirty="0" smtClean="0"/>
              <a:t>Example: In Islamic countries and Middle East</a:t>
            </a:r>
          </a:p>
          <a:p>
            <a:endParaRPr lang="en-US" dirty="0"/>
          </a:p>
          <a:p>
            <a:r>
              <a:rPr lang="en-US" sz="2400" dirty="0" err="1" smtClean="0"/>
              <a:t>Sororal</a:t>
            </a:r>
            <a:r>
              <a:rPr lang="en-US" sz="2400" dirty="0" smtClean="0"/>
              <a:t> </a:t>
            </a:r>
            <a:r>
              <a:rPr lang="en-US" sz="2400" dirty="0" err="1" smtClean="0"/>
              <a:t>Polygyny:two</a:t>
            </a:r>
            <a:r>
              <a:rPr lang="en-US" sz="2400" dirty="0" smtClean="0"/>
              <a:t> or more of a polygynous man's wives are sisters</a:t>
            </a:r>
          </a:p>
          <a:p>
            <a:r>
              <a:rPr lang="en-US" sz="2400" dirty="0" smtClean="0"/>
              <a:t>Non </a:t>
            </a:r>
            <a:r>
              <a:rPr lang="en-US" sz="2400" dirty="0" err="1" smtClean="0"/>
              <a:t>Sororal</a:t>
            </a:r>
            <a:r>
              <a:rPr lang="en-US" sz="2400" dirty="0" smtClean="0"/>
              <a:t> </a:t>
            </a:r>
            <a:r>
              <a:rPr lang="en-US" sz="2400" dirty="0"/>
              <a:t>Polygyny:2 or more of a polygynous </a:t>
            </a:r>
            <a:r>
              <a:rPr lang="en-US" sz="2400" dirty="0" smtClean="0"/>
              <a:t>man's </a:t>
            </a:r>
            <a:r>
              <a:rPr lang="en-US" sz="2400" dirty="0"/>
              <a:t>wives are </a:t>
            </a:r>
            <a:r>
              <a:rPr lang="en-US" sz="2400" dirty="0" smtClean="0"/>
              <a:t>not sisters</a:t>
            </a:r>
            <a:endParaRPr lang="en-US" sz="2400" dirty="0"/>
          </a:p>
          <a:p>
            <a:endParaRPr lang="en-US" sz="2400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5181599"/>
            <a:ext cx="8153400" cy="167639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7300" y="2370946"/>
            <a:ext cx="3945731" cy="1049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3262041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2139554"/>
            <a:ext cx="7886700" cy="89297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Polyandry</a:t>
            </a:r>
            <a:br>
              <a:rPr lang="en-US" dirty="0" smtClean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495" y="381000"/>
            <a:ext cx="7886700" cy="6477000"/>
          </a:xfrm>
        </p:spPr>
        <p:txBody>
          <a:bodyPr/>
          <a:lstStyle/>
          <a:p>
            <a:r>
              <a:rPr lang="en-US" dirty="0" smtClean="0"/>
              <a:t>“Marriage in which a woman has more than one husband.”</a:t>
            </a:r>
          </a:p>
          <a:p>
            <a:r>
              <a:rPr lang="en-US" dirty="0" err="1" smtClean="0"/>
              <a:t>Example:Himalayan</a:t>
            </a:r>
            <a:r>
              <a:rPr lang="en-US" dirty="0" smtClean="0"/>
              <a:t> </a:t>
            </a:r>
            <a:r>
              <a:rPr lang="en-US" dirty="0" err="1" smtClean="0"/>
              <a:t>societies.Mountainous</a:t>
            </a:r>
            <a:r>
              <a:rPr lang="en-US" dirty="0" smtClean="0"/>
              <a:t> Tibet.</a:t>
            </a:r>
          </a:p>
          <a:p>
            <a:r>
              <a:rPr lang="en-US" dirty="0" smtClean="0"/>
              <a:t>Fraternal polyandry “the custom whereby two or more  of a polyandrous </a:t>
            </a:r>
          </a:p>
          <a:p>
            <a:r>
              <a:rPr lang="en-US" dirty="0" smtClean="0"/>
              <a:t>Woman’s husbands are </a:t>
            </a:r>
            <a:r>
              <a:rPr lang="en-US" dirty="0" err="1" smtClean="0"/>
              <a:t>brothers.Todas</a:t>
            </a:r>
            <a:r>
              <a:rPr lang="en-US" dirty="0" smtClean="0"/>
              <a:t> tribe in India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9795" y="2667000"/>
            <a:ext cx="4343400" cy="2064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3572085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2290" name="Picture 2" descr="https://c1.staticflickr.com/5/4074/4918529016_252536380b_z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207" r="-1"/>
          <a:stretch/>
        </p:blipFill>
        <p:spPr bwMode="auto">
          <a:xfrm>
            <a:off x="-1207695" y="0"/>
            <a:ext cx="1035169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ound Same Side Corner Rectangle 4"/>
          <p:cNvSpPr/>
          <p:nvPr/>
        </p:nvSpPr>
        <p:spPr>
          <a:xfrm>
            <a:off x="152400" y="152400"/>
            <a:ext cx="5257800" cy="838200"/>
          </a:xfrm>
          <a:prstGeom prst="round2Same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rgbClr val="00B050"/>
                </a:solidFill>
              </a:rPr>
              <a:t>Kinds of Family Patterns</a:t>
            </a:r>
            <a:endParaRPr lang="en-US" sz="3600" dirty="0">
              <a:solidFill>
                <a:srgbClr val="00B050"/>
              </a:solidFill>
            </a:endParaRPr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/>
          </p:nvPr>
        </p:nvGraphicFramePr>
        <p:xfrm>
          <a:off x="457200" y="1524000"/>
          <a:ext cx="8229600" cy="48768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19200">
                <a:tc gridSpan="2"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According to Place of Residence</a:t>
                      </a:r>
                      <a:endParaRPr lang="en-US" sz="4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192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Patrilocal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Married</a:t>
                      </a:r>
                      <a:r>
                        <a:rPr lang="en-US" baseline="0" dirty="0" smtClean="0"/>
                        <a:t> couple lives with the parents of the husband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192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Matrilocal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Married</a:t>
                      </a:r>
                      <a:r>
                        <a:rPr lang="en-US" baseline="0" dirty="0" smtClean="0"/>
                        <a:t> couple lives with the parents of the wife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192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Neolocal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Married</a:t>
                      </a:r>
                      <a:r>
                        <a:rPr lang="en-US" baseline="0" dirty="0" smtClean="0"/>
                        <a:t> couple maintains a separate household and live by themselves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228961"/>
      </p:ext>
    </p:extLst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/>
              <a:t>…according </a:t>
            </a:r>
            <a:r>
              <a:rPr lang="en-US" sz="4400" dirty="0" smtClean="0"/>
              <a:t>to </a:t>
            </a:r>
            <a:r>
              <a:rPr lang="en-US" dirty="0" smtClean="0"/>
              <a:t>Descent </a:t>
            </a:r>
            <a:r>
              <a:rPr lang="en-US" dirty="0"/>
              <a:t>Patterns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en-US" dirty="0" smtClean="0"/>
              <a:t>Patrilineal </a:t>
            </a:r>
            <a:r>
              <a:rPr lang="en-US" dirty="0"/>
              <a:t>descent: Kinship traced through the father’s family; property passed from father to son 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• </a:t>
            </a:r>
            <a:r>
              <a:rPr lang="en-US" dirty="0"/>
              <a:t>Matrilineal descent: Kinship traced through mother’s family; property passed from mother to daughter 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• </a:t>
            </a:r>
            <a:r>
              <a:rPr lang="en-US" dirty="0"/>
              <a:t>Bilateral descent: kinship traced through both parents; property inherited from either side of the family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454181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933688" cy="792162"/>
          </a:xfrm>
        </p:spPr>
        <p:txBody>
          <a:bodyPr>
            <a:normAutofit/>
          </a:bodyPr>
          <a:lstStyle/>
          <a:p>
            <a:r>
              <a:rPr lang="en-US" sz="3600" dirty="0" smtClean="0"/>
              <a:t>…according to AUTHORITY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705088" cy="1600200"/>
          </a:xfrm>
        </p:spPr>
        <p:txBody>
          <a:bodyPr>
            <a:normAutofit lnSpcReduction="10000"/>
          </a:bodyPr>
          <a:lstStyle/>
          <a:p>
            <a:pPr marL="596646" indent="-514350">
              <a:buNone/>
            </a:pPr>
            <a:r>
              <a:rPr lang="en-US" dirty="0" smtClean="0"/>
              <a:t>a. </a:t>
            </a:r>
            <a:r>
              <a:rPr lang="en-US" dirty="0" err="1" smtClean="0"/>
              <a:t>Partriarchal</a:t>
            </a:r>
            <a:endParaRPr lang="en-US" dirty="0" smtClean="0"/>
          </a:p>
          <a:p>
            <a:pPr marL="596646" indent="-514350">
              <a:buNone/>
            </a:pPr>
            <a:r>
              <a:rPr lang="en-US" dirty="0" smtClean="0"/>
              <a:t>		- when the father is considered the head and 	plays a dominant role.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2971800"/>
            <a:ext cx="8534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b. Matriarchal</a:t>
            </a:r>
            <a:endParaRPr lang="en-US" sz="3200" dirty="0"/>
          </a:p>
          <a:p>
            <a:r>
              <a:rPr lang="en-US" sz="3200" dirty="0" smtClean="0"/>
              <a:t>	- when the mother or female is the head and 	makes the major decisions.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4648200"/>
            <a:ext cx="8382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c. Equalitarian</a:t>
            </a:r>
          </a:p>
          <a:p>
            <a:r>
              <a:rPr lang="en-US" sz="3200" dirty="0"/>
              <a:t>	</a:t>
            </a:r>
            <a:r>
              <a:rPr lang="en-US" sz="3200" dirty="0" smtClean="0"/>
              <a:t>- when both father  and mother share in 	making decisions and are equal in authority.</a:t>
            </a:r>
            <a:endParaRPr lang="en-US" sz="3200" dirty="0"/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5311F7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5311F7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/>
      <p:bldP spid="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933688" cy="792162"/>
          </a:xfrm>
        </p:spPr>
        <p:txBody>
          <a:bodyPr>
            <a:normAutofit/>
          </a:bodyPr>
          <a:lstStyle/>
          <a:p>
            <a:r>
              <a:rPr lang="en-US" sz="3600" dirty="0" smtClean="0"/>
              <a:t>…according to marriage arrangements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705088" cy="1600200"/>
          </a:xfrm>
        </p:spPr>
        <p:txBody>
          <a:bodyPr>
            <a:normAutofit lnSpcReduction="10000"/>
          </a:bodyPr>
          <a:lstStyle/>
          <a:p>
            <a:pPr marL="596646" indent="-514350">
              <a:buNone/>
            </a:pPr>
            <a:r>
              <a:rPr lang="en-US" dirty="0" smtClean="0"/>
              <a:t>a. </a:t>
            </a:r>
            <a:r>
              <a:rPr lang="en-US" dirty="0" err="1" smtClean="0"/>
              <a:t>Partriarchal</a:t>
            </a:r>
            <a:endParaRPr lang="en-US" dirty="0" smtClean="0"/>
          </a:p>
          <a:p>
            <a:pPr marL="596646" indent="-514350">
              <a:buNone/>
            </a:pPr>
            <a:r>
              <a:rPr lang="en-US" dirty="0" smtClean="0"/>
              <a:t>		- when the father is considered the head and 	plays a dominant role.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2971800"/>
            <a:ext cx="8534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b. Matriarchal</a:t>
            </a:r>
            <a:endParaRPr lang="en-US" sz="3200" dirty="0"/>
          </a:p>
          <a:p>
            <a:r>
              <a:rPr lang="en-US" sz="3200" dirty="0" smtClean="0"/>
              <a:t>	- when the mother or female is the head and 	makes the major decisions.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4648200"/>
            <a:ext cx="8382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c. Equalitarian</a:t>
            </a:r>
          </a:p>
          <a:p>
            <a:r>
              <a:rPr lang="en-US" sz="3200" dirty="0"/>
              <a:t>	</a:t>
            </a:r>
            <a:r>
              <a:rPr lang="en-US" sz="3200" dirty="0" smtClean="0"/>
              <a:t>- when both father  and mother share in 	making decisions and are equal in authority.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44103686"/>
      </p:ext>
    </p:extLst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5311F7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5311F7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/>
      <p:bldP spid="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545" y="1064591"/>
            <a:ext cx="7886700" cy="994172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Hypergamy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“A woman marriage to a man of higher caste”</a:t>
            </a:r>
          </a:p>
          <a:p>
            <a:r>
              <a:rPr lang="en-US" dirty="0" smtClean="0"/>
              <a:t>Example :Mughal .Feudal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24200"/>
            <a:ext cx="9144000" cy="373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6952701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A marriage is occur(arranged) in family </a:t>
            </a:r>
            <a:r>
              <a:rPr lang="en-US" sz="3600" dirty="0" err="1"/>
              <a:t>relatives,caste,religion,tribe</a:t>
            </a:r>
            <a:r>
              <a:rPr lang="en-US" sz="3600" dirty="0"/>
              <a:t> and sect.</a:t>
            </a:r>
          </a:p>
          <a:p>
            <a:r>
              <a:rPr lang="en-US" sz="3600" dirty="0"/>
              <a:t>Example :Pakistani </a:t>
            </a:r>
            <a:r>
              <a:rPr lang="en-US" sz="3600" dirty="0" smtClean="0"/>
              <a:t>and Indian villages</a:t>
            </a:r>
            <a:endParaRPr lang="en-US" sz="36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Endogamy</a:t>
            </a:r>
            <a:br>
              <a:rPr lang="en-US" sz="3600" dirty="0">
                <a:solidFill>
                  <a:srgbClr val="FF0000"/>
                </a:solidFill>
              </a:rPr>
            </a:br>
            <a:endParaRPr 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657772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011" y="1232297"/>
            <a:ext cx="7886700" cy="994172"/>
          </a:xfrm>
        </p:spPr>
        <p:txBody>
          <a:bodyPr>
            <a:no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Exogamy</a:t>
            </a:r>
            <a:br>
              <a:rPr lang="en-US" sz="3600" dirty="0">
                <a:solidFill>
                  <a:srgbClr val="FF0000"/>
                </a:solidFill>
              </a:rPr>
            </a:b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2133600"/>
            <a:ext cx="7498080" cy="4114800"/>
          </a:xfrm>
        </p:spPr>
        <p:txBody>
          <a:bodyPr/>
          <a:lstStyle/>
          <a:p>
            <a:r>
              <a:rPr lang="en-US" dirty="0" smtClean="0"/>
              <a:t>A marriage is occur(arranged) out of family </a:t>
            </a:r>
            <a:r>
              <a:rPr lang="en-US" dirty="0" err="1" smtClean="0"/>
              <a:t>relatives,caste,religion,tribe</a:t>
            </a:r>
            <a:r>
              <a:rPr lang="en-US" dirty="0" smtClean="0"/>
              <a:t> and sect</a:t>
            </a:r>
          </a:p>
          <a:p>
            <a:r>
              <a:rPr lang="en-US" dirty="0" smtClean="0"/>
              <a:t>Example :Pakistani </a:t>
            </a:r>
            <a:r>
              <a:rPr lang="en-US" dirty="0" err="1" smtClean="0"/>
              <a:t>cities.Indian</a:t>
            </a:r>
            <a:r>
              <a:rPr lang="en-US" dirty="0" smtClean="0"/>
              <a:t> cities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6571569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Group Marriage</a:t>
            </a:r>
            <a:br>
              <a:rPr lang="en-US" dirty="0" smtClean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25" dirty="0"/>
              <a:t>A form of marriage involving two or more men and two or more women as marriage partners at the same time</a:t>
            </a:r>
          </a:p>
          <a:p>
            <a:r>
              <a:rPr lang="en-US" sz="2700" dirty="0" err="1">
                <a:solidFill>
                  <a:srgbClr val="FF0000"/>
                </a:solidFill>
              </a:rPr>
              <a:t>Example</a:t>
            </a:r>
            <a:r>
              <a:rPr lang="en-US" sz="2925" dirty="0" err="1"/>
              <a:t>:western</a:t>
            </a:r>
            <a:r>
              <a:rPr lang="en-US" sz="2925" dirty="0"/>
              <a:t> </a:t>
            </a:r>
            <a:r>
              <a:rPr lang="en-US" sz="2925" dirty="0" err="1"/>
              <a:t>cultures,such</a:t>
            </a:r>
            <a:r>
              <a:rPr lang="en-US" sz="2925" dirty="0"/>
              <a:t> as the </a:t>
            </a:r>
            <a:r>
              <a:rPr lang="en-US" sz="2925" dirty="0" err="1"/>
              <a:t>Aweikoma</a:t>
            </a:r>
            <a:r>
              <a:rPr lang="en-US" sz="2925" dirty="0"/>
              <a:t> of southern Brazil</a:t>
            </a:r>
            <a:r>
              <a:rPr lang="en-US" sz="45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0498974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Social Institution?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Any institution in a society that works to socialize the group of people in it.</a:t>
            </a:r>
            <a:endParaRPr lang="en-US" dirty="0"/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28600"/>
            <a:ext cx="8933688" cy="10668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Characteristics of an Institution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0" y="1828800"/>
            <a:ext cx="8628888" cy="4343400"/>
          </a:xfrm>
        </p:spPr>
        <p:txBody>
          <a:bodyPr/>
          <a:lstStyle/>
          <a:p>
            <a:pPr>
              <a:buNone/>
            </a:pPr>
            <a:r>
              <a:rPr lang="en-US" dirty="0" err="1" smtClean="0"/>
              <a:t>Palispis</a:t>
            </a:r>
            <a:r>
              <a:rPr lang="en-US" dirty="0" smtClean="0"/>
              <a:t> (1996)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Institutions are purposive.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Relatively permanent in content.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Institutions are structured.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Institutions are a unified structure.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Institutions are necessarily value-laden.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628888" cy="1020762"/>
          </a:xfrm>
        </p:spPr>
        <p:txBody>
          <a:bodyPr/>
          <a:lstStyle/>
          <a:p>
            <a:pPr algn="ctr"/>
            <a:r>
              <a:rPr lang="en-US" dirty="0" smtClean="0"/>
              <a:t>Functions of an Institutions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76400"/>
            <a:ext cx="8705088" cy="49530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1. Institutions simplify social behavior for the individual person.</a:t>
            </a:r>
          </a:p>
          <a:p>
            <a:pPr>
              <a:buNone/>
            </a:pPr>
            <a:r>
              <a:rPr lang="en-US" dirty="0" smtClean="0"/>
              <a:t>2. Provide ready-made forms of social relations and social roles for individual.</a:t>
            </a:r>
          </a:p>
          <a:p>
            <a:pPr>
              <a:buNone/>
            </a:pPr>
            <a:r>
              <a:rPr lang="en-US" dirty="0" smtClean="0"/>
              <a:t>3. Act as agencies of coordination and stability for the total culture.</a:t>
            </a:r>
          </a:p>
          <a:p>
            <a:pPr>
              <a:buNone/>
            </a:pPr>
            <a:r>
              <a:rPr lang="en-US" dirty="0" smtClean="0"/>
              <a:t>4. Control behavior.</a:t>
            </a:r>
            <a:endParaRPr lang="en-US" dirty="0"/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8933688" cy="914400"/>
          </a:xfrm>
        </p:spPr>
        <p:txBody>
          <a:bodyPr>
            <a:noAutofit/>
          </a:bodyPr>
          <a:lstStyle/>
          <a:p>
            <a:pPr algn="ctr"/>
            <a:r>
              <a:rPr lang="en-US" sz="6000" dirty="0" smtClean="0"/>
              <a:t>Major Social Institutions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05000"/>
            <a:ext cx="8705088" cy="4724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4000" dirty="0" smtClean="0"/>
              <a:t>The Family</a:t>
            </a:r>
          </a:p>
          <a:p>
            <a:pPr>
              <a:buFont typeface="Wingdings" pitchFamily="2" charset="2"/>
              <a:buChar char="Ø"/>
            </a:pPr>
            <a:r>
              <a:rPr lang="en-US" sz="4000" dirty="0" smtClean="0"/>
              <a:t>Education</a:t>
            </a:r>
          </a:p>
          <a:p>
            <a:pPr>
              <a:buFont typeface="Wingdings" pitchFamily="2" charset="2"/>
              <a:buChar char="Ø"/>
            </a:pPr>
            <a:r>
              <a:rPr lang="en-US" sz="4000" dirty="0" smtClean="0"/>
              <a:t>Religion</a:t>
            </a:r>
          </a:p>
          <a:p>
            <a:pPr>
              <a:buFont typeface="Wingdings" pitchFamily="2" charset="2"/>
              <a:buChar char="Ø"/>
            </a:pPr>
            <a:r>
              <a:rPr lang="en-US" sz="4000" dirty="0" smtClean="0"/>
              <a:t>Economic </a:t>
            </a:r>
          </a:p>
          <a:p>
            <a:pPr>
              <a:buFont typeface="Wingdings" pitchFamily="2" charset="2"/>
              <a:buChar char="Ø"/>
            </a:pPr>
            <a:r>
              <a:rPr lang="en-US" sz="4000" dirty="0" smtClean="0"/>
              <a:t>Political</a:t>
            </a:r>
          </a:p>
          <a:p>
            <a:pPr>
              <a:buFont typeface="Wingdings" pitchFamily="2" charset="2"/>
              <a:buChar char="Ø"/>
            </a:pPr>
            <a:r>
              <a:rPr lang="en-US" sz="4000" dirty="0"/>
              <a:t>R</a:t>
            </a:r>
            <a:r>
              <a:rPr lang="en-US" sz="4000" dirty="0" smtClean="0"/>
              <a:t>ecreational</a:t>
            </a:r>
            <a:endParaRPr lang="en-US" sz="4000" dirty="0"/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628888" cy="4678362"/>
          </a:xfrm>
        </p:spPr>
        <p:txBody>
          <a:bodyPr>
            <a:normAutofit/>
          </a:bodyPr>
          <a:lstStyle/>
          <a:p>
            <a:pPr algn="ctr"/>
            <a:r>
              <a:rPr lang="en-US" sz="9600" dirty="0" smtClean="0"/>
              <a:t>The Family</a:t>
            </a:r>
            <a:endParaRPr lang="en-US" sz="9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324600"/>
            <a:ext cx="8705088" cy="228600"/>
          </a:xfrm>
        </p:spPr>
        <p:txBody>
          <a:bodyPr>
            <a:normAutofit fontScale="32500" lnSpcReduction="20000"/>
          </a:bodyPr>
          <a:lstStyle/>
          <a:p>
            <a:pPr>
              <a:buFont typeface="Wingdings" pitchFamily="2" charset="2"/>
              <a:buChar char="Ø"/>
            </a:pPr>
            <a:endParaRPr lang="en-US" dirty="0"/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381000"/>
            <a:ext cx="80772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4000" dirty="0" smtClean="0"/>
              <a:t>Family</a:t>
            </a:r>
          </a:p>
          <a:p>
            <a:pPr marL="342900" indent="-342900"/>
            <a:r>
              <a:rPr lang="en-US" sz="4000" dirty="0"/>
              <a:t>	</a:t>
            </a:r>
            <a:r>
              <a:rPr lang="en-US" sz="4000" dirty="0" smtClean="0"/>
              <a:t>	- is the smallest social institution with the unique function  or producing and rearing the young.</a:t>
            </a:r>
          </a:p>
          <a:p>
            <a:pPr marL="342900" indent="-342900"/>
            <a:r>
              <a:rPr lang="en-US" sz="4000" dirty="0"/>
              <a:t>	</a:t>
            </a:r>
            <a:endParaRPr lang="en-US" sz="4000" dirty="0" smtClean="0"/>
          </a:p>
          <a:p>
            <a:pPr marL="342900" indent="-342900"/>
            <a:r>
              <a:rPr lang="en-US" sz="4000" dirty="0"/>
              <a:t>	</a:t>
            </a:r>
            <a:r>
              <a:rPr lang="en-US" sz="4000" dirty="0" smtClean="0"/>
              <a:t>	</a:t>
            </a:r>
            <a:endParaRPr lang="en-US" sz="4000" dirty="0"/>
          </a:p>
        </p:txBody>
      </p:sp>
      <p:pic>
        <p:nvPicPr>
          <p:cNvPr id="3" name="Picture 2" descr="http://t1.gstatic.com/images?q=tbn:ANd9GcRXGGe6FzAwfrQywVL9QkX4lFj6ZfO1wBmAwkmGB-5HuhZZfRZhH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 rot="21258830">
            <a:off x="850570" y="3794173"/>
            <a:ext cx="2852667" cy="192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 descr="http://t0.gstatic.com/images?q=tbn:ANd9GcQ-1Vo5Wk0BbTomS9RxbTDU6DqsyGw8_Ed8bSFgl0HahI4aa1tkuA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 rot="438174">
            <a:off x="4543817" y="3821817"/>
            <a:ext cx="2719559" cy="2127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41440326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098" name="Picture 2" descr="https://fbcdn-sphotos-h-a.akamaihd.net/hphotos-ak-prn2/v/t34.0-12/10345847_1066394743386153_2453251658210067524_n.jpg?oh=57e956a8848b2d95e9830cf6ba536cab&amp;oe=54F451B2&amp;__gda__=1425380297_42c323ef6d8688fb165476548b66793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3964" y="0"/>
            <a:ext cx="1030520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1394765"/>
      </p:ext>
    </p:extLst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806</TotalTime>
  <Words>805</Words>
  <Application>Microsoft Office PowerPoint</Application>
  <PresentationFormat>On-screen Show (4:3)</PresentationFormat>
  <Paragraphs>131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6" baseType="lpstr">
      <vt:lpstr>Calibri</vt:lpstr>
      <vt:lpstr>Gill Sans MT</vt:lpstr>
      <vt:lpstr>Times New Roman</vt:lpstr>
      <vt:lpstr>Verdana</vt:lpstr>
      <vt:lpstr>Wingdings</vt:lpstr>
      <vt:lpstr>Wingdings 2</vt:lpstr>
      <vt:lpstr>Solstice</vt:lpstr>
      <vt:lpstr>Social Institutions </vt:lpstr>
      <vt:lpstr>PowerPoint Presentation</vt:lpstr>
      <vt:lpstr>What is Social Institution?</vt:lpstr>
      <vt:lpstr>Characteristics of an Institution</vt:lpstr>
      <vt:lpstr>Functions of an Institutions </vt:lpstr>
      <vt:lpstr>Major Social Institutions</vt:lpstr>
      <vt:lpstr>The Family</vt:lpstr>
      <vt:lpstr>PowerPoint Presentation</vt:lpstr>
      <vt:lpstr>PowerPoint Presentation</vt:lpstr>
      <vt:lpstr>The Family</vt:lpstr>
      <vt:lpstr>Characteristic of the Pakistani Family</vt:lpstr>
      <vt:lpstr>Functions of the Family</vt:lpstr>
      <vt:lpstr>Kinds of Family</vt:lpstr>
      <vt:lpstr>PowerPoint Presentation</vt:lpstr>
      <vt:lpstr>…according to STRUCTURE</vt:lpstr>
      <vt:lpstr>…according to Authority</vt:lpstr>
      <vt:lpstr>Marriage</vt:lpstr>
      <vt:lpstr>…according to term of MARRIAGE </vt:lpstr>
      <vt:lpstr>Marriage Patterns •  Monogamy:</vt:lpstr>
      <vt:lpstr>Polygamy: </vt:lpstr>
      <vt:lpstr>Polyandry </vt:lpstr>
      <vt:lpstr>PowerPoint Presentation</vt:lpstr>
      <vt:lpstr>…according to Descent Patterns</vt:lpstr>
      <vt:lpstr>…according to AUTHORITY</vt:lpstr>
      <vt:lpstr>…according to marriage arrangements</vt:lpstr>
      <vt:lpstr>Hypergamy </vt:lpstr>
      <vt:lpstr>Endogamy </vt:lpstr>
      <vt:lpstr>Exogamy </vt:lpstr>
      <vt:lpstr>Group Marriage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Joel</dc:creator>
  <cp:lastModifiedBy>Mushtaq</cp:lastModifiedBy>
  <cp:revision>78</cp:revision>
  <dcterms:created xsi:type="dcterms:W3CDTF">2014-01-23T02:22:25Z</dcterms:created>
  <dcterms:modified xsi:type="dcterms:W3CDTF">2020-04-30T15:52:49Z</dcterms:modified>
</cp:coreProperties>
</file>