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9" r:id="rId4"/>
    <p:sldId id="260" r:id="rId5"/>
    <p:sldId id="268" r:id="rId6"/>
    <p:sldId id="269" r:id="rId7"/>
    <p:sldId id="270" r:id="rId8"/>
    <p:sldId id="272" r:id="rId9"/>
    <p:sldId id="271" r:id="rId10"/>
    <p:sldId id="261" r:id="rId11"/>
    <p:sldId id="262" r:id="rId12"/>
    <p:sldId id="263" r:id="rId13"/>
    <p:sldId id="264" r:id="rId14"/>
    <p:sldId id="266" r:id="rId15"/>
    <p:sldId id="265"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6C8231-07A8-4667-A66E-F5F99D5D217A}" type="datetimeFigureOut">
              <a:rPr lang="en-GB" smtClean="0"/>
              <a:t>09/04/2020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6E0004-447F-4B7A-B709-087653871999}" type="slidenum">
              <a:rPr lang="en-GB" smtClean="0"/>
              <a:t>‹#›</a:t>
            </a:fld>
            <a:endParaRPr lang="en-GB"/>
          </a:p>
        </p:txBody>
      </p:sp>
    </p:spTree>
    <p:extLst>
      <p:ext uri="{BB962C8B-B14F-4D97-AF65-F5344CB8AC3E}">
        <p14:creationId xmlns:p14="http://schemas.microsoft.com/office/powerpoint/2010/main" val="799045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36E0004-447F-4B7A-B709-087653871999}" type="slidenum">
              <a:rPr lang="en-GB" smtClean="0"/>
              <a:t>1</a:t>
            </a:fld>
            <a:endParaRPr lang="en-GB"/>
          </a:p>
        </p:txBody>
      </p:sp>
    </p:spTree>
    <p:extLst>
      <p:ext uri="{BB962C8B-B14F-4D97-AF65-F5344CB8AC3E}">
        <p14:creationId xmlns:p14="http://schemas.microsoft.com/office/powerpoint/2010/main" val="818580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4/9/2020</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4/9/2020</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Peace Education</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611200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Peace education</a:t>
            </a:r>
            <a:endParaRPr lang="en-GB" dirty="0"/>
          </a:p>
        </p:txBody>
      </p:sp>
      <p:sp>
        <p:nvSpPr>
          <p:cNvPr id="3" name="Content Placeholder 2"/>
          <p:cNvSpPr>
            <a:spLocks noGrp="1"/>
          </p:cNvSpPr>
          <p:nvPr>
            <p:ph idx="1"/>
          </p:nvPr>
        </p:nvSpPr>
        <p:spPr/>
        <p:txBody>
          <a:bodyPr/>
          <a:lstStyle/>
          <a:p>
            <a:pPr lvl="0"/>
            <a:r>
              <a:rPr lang="en-US" sz="3600" dirty="0"/>
              <a:t>Peace education is the process of acquiring the values, the knowledge and developing the attitudes, skills, and behaviors to live </a:t>
            </a:r>
            <a:r>
              <a:rPr lang="en-US" sz="3600" dirty="0" smtClean="0"/>
              <a:t>in coordination/harmony </a:t>
            </a:r>
            <a:r>
              <a:rPr lang="en-US" sz="3600" dirty="0"/>
              <a:t>with oneself, with others, and with the natural environment.</a:t>
            </a:r>
            <a:endParaRPr lang="en-GB" sz="3600" dirty="0"/>
          </a:p>
          <a:p>
            <a:endParaRPr lang="en-GB" dirty="0"/>
          </a:p>
        </p:txBody>
      </p:sp>
    </p:spTree>
    <p:extLst>
      <p:ext uri="{BB962C8B-B14F-4D97-AF65-F5344CB8AC3E}">
        <p14:creationId xmlns:p14="http://schemas.microsoft.com/office/powerpoint/2010/main" val="1462968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lvl="0"/>
            <a:r>
              <a:rPr lang="en-US" sz="3600" dirty="0"/>
              <a:t>Peace education is about helping students to understand and transform conflict in their own lives, in the community and in the world at large. It is part of all learning areas and is reinforced by people treating each other in positive ways in classrooms, playgrounds and in their families and communities. </a:t>
            </a:r>
            <a:endParaRPr lang="en-GB" sz="3600" dirty="0"/>
          </a:p>
          <a:p>
            <a:endParaRPr lang="en-GB" dirty="0"/>
          </a:p>
        </p:txBody>
      </p:sp>
    </p:spTree>
    <p:extLst>
      <p:ext uri="{BB962C8B-B14F-4D97-AF65-F5344CB8AC3E}">
        <p14:creationId xmlns:p14="http://schemas.microsoft.com/office/powerpoint/2010/main" val="3563403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lvl="0"/>
            <a:r>
              <a:rPr lang="en-US" sz="3600" dirty="0"/>
              <a:t>Peace education is the process of promoting the knowledge, skills, attitudes and values needed to bring about </a:t>
            </a:r>
            <a:r>
              <a:rPr lang="en-US" sz="3600" dirty="0" err="1"/>
              <a:t>behaviour</a:t>
            </a:r>
            <a:r>
              <a:rPr lang="en-US" sz="3600" dirty="0"/>
              <a:t> changes that will enable children, youth and adults to prevent conflict and violence.</a:t>
            </a:r>
            <a:endParaRPr lang="en-GB" sz="3600" dirty="0"/>
          </a:p>
          <a:p>
            <a:endParaRPr lang="en-GB" dirty="0"/>
          </a:p>
        </p:txBody>
      </p:sp>
    </p:spTree>
    <p:extLst>
      <p:ext uri="{BB962C8B-B14F-4D97-AF65-F5344CB8AC3E}">
        <p14:creationId xmlns:p14="http://schemas.microsoft.com/office/powerpoint/2010/main" val="3793757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Imparting Peace Education in School in 21</a:t>
            </a:r>
            <a:r>
              <a:rPr lang="en-US" b="1" baseline="30000" dirty="0"/>
              <a:t>st</a:t>
            </a:r>
            <a:r>
              <a:rPr lang="en-US" b="1" dirty="0"/>
              <a:t> Century: </a:t>
            </a:r>
            <a:endParaRPr lang="en-GB" dirty="0"/>
          </a:p>
        </p:txBody>
      </p:sp>
      <p:sp>
        <p:nvSpPr>
          <p:cNvPr id="3" name="Content Placeholder 2"/>
          <p:cNvSpPr>
            <a:spLocks noGrp="1"/>
          </p:cNvSpPr>
          <p:nvPr>
            <p:ph idx="1"/>
          </p:nvPr>
        </p:nvSpPr>
        <p:spPr>
          <a:xfrm>
            <a:off x="457200" y="1447800"/>
            <a:ext cx="8229600" cy="4525963"/>
          </a:xfrm>
        </p:spPr>
        <p:txBody>
          <a:bodyPr>
            <a:noAutofit/>
          </a:bodyPr>
          <a:lstStyle/>
          <a:p>
            <a:r>
              <a:rPr lang="en-US" sz="3600" dirty="0"/>
              <a:t>The world seems much smaller and almost instantly , global issues are becoming local , and the need for peace education becomes a necessity to build the maintain peace in students, families life, friendship groups, work place, neighbors, as well as within selves. </a:t>
            </a:r>
            <a:endParaRPr lang="en-GB" sz="3600" dirty="0"/>
          </a:p>
        </p:txBody>
      </p:sp>
    </p:spTree>
    <p:extLst>
      <p:ext uri="{BB962C8B-B14F-4D97-AF65-F5344CB8AC3E}">
        <p14:creationId xmlns:p14="http://schemas.microsoft.com/office/powerpoint/2010/main" val="3668545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4000" b="1" dirty="0">
                <a:solidFill>
                  <a:srgbClr val="00B0F0"/>
                </a:solidFill>
              </a:rPr>
              <a:t>T</a:t>
            </a:r>
            <a:r>
              <a:rPr lang="en-US" sz="4000" b="1" dirty="0" smtClean="0">
                <a:solidFill>
                  <a:srgbClr val="00B0F0"/>
                </a:solidFill>
              </a:rPr>
              <a:t>he </a:t>
            </a:r>
            <a:r>
              <a:rPr lang="en-US" sz="4000" b="1" dirty="0">
                <a:solidFill>
                  <a:srgbClr val="00B0F0"/>
                </a:solidFill>
              </a:rPr>
              <a:t>need for peace education has arguably never been greater than it is today</a:t>
            </a:r>
            <a:endParaRPr lang="en-GB" sz="4000" b="1" dirty="0">
              <a:solidFill>
                <a:srgbClr val="00B0F0"/>
              </a:solidFill>
            </a:endParaRPr>
          </a:p>
          <a:p>
            <a:endParaRPr lang="en-GB" dirty="0"/>
          </a:p>
        </p:txBody>
      </p:sp>
    </p:spTree>
    <p:extLst>
      <p:ext uri="{BB962C8B-B14F-4D97-AF65-F5344CB8AC3E}">
        <p14:creationId xmlns:p14="http://schemas.microsoft.com/office/powerpoint/2010/main" val="41807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990600"/>
            <a:ext cx="8229600" cy="5135563"/>
          </a:xfrm>
        </p:spPr>
        <p:txBody>
          <a:bodyPr>
            <a:normAutofit/>
          </a:bodyPr>
          <a:lstStyle/>
          <a:p>
            <a:r>
              <a:rPr lang="en-US" sz="4000" dirty="0"/>
              <a:t>Teaching peace education in schools is a versatile and multi </a:t>
            </a:r>
            <a:r>
              <a:rPr lang="en-US" sz="4000" dirty="0" smtClean="0"/>
              <a:t>- </a:t>
            </a:r>
            <a:r>
              <a:rPr lang="en-US" sz="4000" dirty="0"/>
              <a:t>disciplinary aspect. It includes teaching peace, non-violence, and conflict resolution, and social justice, human rights concern for preserving the natural </a:t>
            </a:r>
            <a:r>
              <a:rPr lang="en-US" sz="4000" dirty="0" smtClean="0"/>
              <a:t>environment.</a:t>
            </a:r>
          </a:p>
          <a:p>
            <a:r>
              <a:rPr lang="en-US" sz="4000" dirty="0" smtClean="0"/>
              <a:t>Need commitment of educators </a:t>
            </a:r>
            <a:endParaRPr lang="en-GB" sz="4000" dirty="0"/>
          </a:p>
        </p:txBody>
      </p:sp>
    </p:spTree>
    <p:extLst>
      <p:ext uri="{BB962C8B-B14F-4D97-AF65-F5344CB8AC3E}">
        <p14:creationId xmlns:p14="http://schemas.microsoft.com/office/powerpoint/2010/main" val="2221055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US" sz="3600" dirty="0"/>
              <a:t>The peace education can be imparted by considering the following methodologies; </a:t>
            </a:r>
            <a:endParaRPr lang="en-US" sz="3600" dirty="0" smtClean="0"/>
          </a:p>
          <a:p>
            <a:pPr marL="0" indent="0">
              <a:buNone/>
            </a:pPr>
            <a:endParaRPr lang="en-GB" sz="3600" dirty="0"/>
          </a:p>
          <a:p>
            <a:pPr lvl="0"/>
            <a:r>
              <a:rPr lang="en-US" sz="3600" dirty="0"/>
              <a:t>Creating a supportive classroom </a:t>
            </a:r>
            <a:endParaRPr lang="en-GB" sz="3600" dirty="0"/>
          </a:p>
          <a:p>
            <a:pPr lvl="0"/>
            <a:r>
              <a:rPr lang="en-US" sz="3600" dirty="0" smtClean="0"/>
              <a:t>Investigate conflict and violence</a:t>
            </a:r>
            <a:endParaRPr lang="en-GB" sz="3600" dirty="0"/>
          </a:p>
          <a:p>
            <a:pPr lvl="0"/>
            <a:r>
              <a:rPr lang="en-US" sz="3600" dirty="0"/>
              <a:t>Visioning peaceful futures </a:t>
            </a:r>
            <a:endParaRPr lang="en-GB" sz="3600" dirty="0"/>
          </a:p>
          <a:p>
            <a:endParaRPr lang="en-GB" dirty="0"/>
          </a:p>
        </p:txBody>
      </p:sp>
    </p:spTree>
    <p:extLst>
      <p:ext uri="{BB962C8B-B14F-4D97-AF65-F5344CB8AC3E}">
        <p14:creationId xmlns:p14="http://schemas.microsoft.com/office/powerpoint/2010/main" val="2110152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Peace?</a:t>
            </a:r>
            <a:endParaRPr lang="en-GB" dirty="0"/>
          </a:p>
        </p:txBody>
      </p:sp>
      <p:sp>
        <p:nvSpPr>
          <p:cNvPr id="3" name="Content Placeholder 2"/>
          <p:cNvSpPr>
            <a:spLocks noGrp="1"/>
          </p:cNvSpPr>
          <p:nvPr>
            <p:ph idx="1"/>
          </p:nvPr>
        </p:nvSpPr>
        <p:spPr>
          <a:xfrm>
            <a:off x="457200" y="1295400"/>
            <a:ext cx="8229600" cy="4830763"/>
          </a:xfrm>
        </p:spPr>
        <p:txBody>
          <a:bodyPr>
            <a:normAutofit/>
          </a:bodyPr>
          <a:lstStyle/>
          <a:p>
            <a:pPr marL="0" indent="0">
              <a:buNone/>
            </a:pPr>
            <a:endParaRPr lang="en-GB" dirty="0"/>
          </a:p>
          <a:p>
            <a:pPr marL="0" indent="0">
              <a:buNone/>
            </a:pPr>
            <a:r>
              <a:rPr lang="en-GB" sz="4000" dirty="0" smtClean="0"/>
              <a:t>Peace </a:t>
            </a:r>
            <a:r>
              <a:rPr lang="en-GB" sz="4000" dirty="0"/>
              <a:t>could simply be described as the opposite of war and conflict. The Latin word </a:t>
            </a:r>
            <a:r>
              <a:rPr lang="en-GB" sz="4000" dirty="0" err="1"/>
              <a:t>pax</a:t>
            </a:r>
            <a:r>
              <a:rPr lang="en-GB" sz="4000" dirty="0"/>
              <a:t> traditionally meant the same as the absence of conflict (absentia belli). This is the approach that many states and governments take, where their goal is merely to avoid war</a:t>
            </a:r>
            <a:r>
              <a:rPr lang="en-GB" sz="3600" dirty="0"/>
              <a:t>. </a:t>
            </a:r>
            <a:endParaRPr lang="en-GB" sz="3600" dirty="0"/>
          </a:p>
        </p:txBody>
      </p:sp>
    </p:spTree>
    <p:extLst>
      <p:ext uri="{BB962C8B-B14F-4D97-AF65-F5344CB8AC3E}">
        <p14:creationId xmlns:p14="http://schemas.microsoft.com/office/powerpoint/2010/main" val="2157674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lvl="0"/>
            <a:r>
              <a:rPr lang="en-US" sz="4000" dirty="0"/>
              <a:t>Peace is a dynamic, not a static, process. The level of peace constantly increases or decreases with the actions of each relevant party.</a:t>
            </a:r>
            <a:endParaRPr lang="en-GB" sz="4000" dirty="0"/>
          </a:p>
          <a:p>
            <a:endParaRPr lang="en-GB" dirty="0"/>
          </a:p>
        </p:txBody>
      </p:sp>
    </p:spTree>
    <p:extLst>
      <p:ext uri="{BB962C8B-B14F-4D97-AF65-F5344CB8AC3E}">
        <p14:creationId xmlns:p14="http://schemas.microsoft.com/office/powerpoint/2010/main" val="1465262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lvl="0"/>
            <a:r>
              <a:rPr lang="en-US" sz="3600" dirty="0"/>
              <a:t>Peace is an active process, not a passive state. </a:t>
            </a:r>
            <a:r>
              <a:rPr lang="en-US" sz="3600" dirty="0" smtClean="0"/>
              <a:t>Passive</a:t>
            </a:r>
          </a:p>
          <a:p>
            <a:pPr lvl="0"/>
            <a:r>
              <a:rPr lang="en-US" sz="3600" dirty="0" smtClean="0"/>
              <a:t>.Building </a:t>
            </a:r>
            <a:r>
              <a:rPr lang="en-US" sz="3600" dirty="0"/>
              <a:t>and maintaining peace takes active involvement.</a:t>
            </a:r>
            <a:endParaRPr lang="en-GB" sz="3600" dirty="0"/>
          </a:p>
          <a:p>
            <a:pPr lvl="0"/>
            <a:r>
              <a:rPr lang="en-US" sz="3600" dirty="0"/>
              <a:t>Peace is hard to build and easy to destroy. It may take years to build up a stable peace, then one act can destroy it.</a:t>
            </a:r>
            <a:endParaRPr lang="en-GB" sz="3600" dirty="0"/>
          </a:p>
          <a:p>
            <a:endParaRPr lang="en-GB" dirty="0"/>
          </a:p>
        </p:txBody>
      </p:sp>
    </p:spTree>
    <p:extLst>
      <p:ext uri="{BB962C8B-B14F-4D97-AF65-F5344CB8AC3E}">
        <p14:creationId xmlns:p14="http://schemas.microsoft.com/office/powerpoint/2010/main" val="459844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What is Conflict?</a:t>
            </a:r>
            <a:endParaRPr lang="en-GB" dirty="0"/>
          </a:p>
        </p:txBody>
      </p:sp>
      <p:sp>
        <p:nvSpPr>
          <p:cNvPr id="3" name="Content Placeholder 2"/>
          <p:cNvSpPr>
            <a:spLocks noGrp="1"/>
          </p:cNvSpPr>
          <p:nvPr>
            <p:ph idx="1"/>
          </p:nvPr>
        </p:nvSpPr>
        <p:spPr>
          <a:xfrm>
            <a:off x="457200" y="1295400"/>
            <a:ext cx="8229600" cy="4830763"/>
          </a:xfrm>
        </p:spPr>
        <p:txBody>
          <a:bodyPr>
            <a:noAutofit/>
          </a:bodyPr>
          <a:lstStyle/>
          <a:p>
            <a:pPr marL="0" indent="0">
              <a:buNone/>
            </a:pPr>
            <a:endParaRPr lang="en-GB" sz="4000" dirty="0" smtClean="0"/>
          </a:p>
          <a:p>
            <a:pPr marL="0" indent="0">
              <a:buNone/>
            </a:pPr>
            <a:r>
              <a:rPr lang="en-GB" sz="4400" dirty="0" smtClean="0"/>
              <a:t>The </a:t>
            </a:r>
            <a:r>
              <a:rPr lang="en-GB" sz="4400" dirty="0"/>
              <a:t>word conflict originates from the Latin word </a:t>
            </a:r>
            <a:r>
              <a:rPr lang="en-GB" sz="4400" dirty="0" err="1"/>
              <a:t>conflictus</a:t>
            </a:r>
            <a:r>
              <a:rPr lang="en-GB" sz="4400" dirty="0"/>
              <a:t>, meaning collision or clash. But there is much more to conflict than a simple clash. </a:t>
            </a:r>
            <a:endParaRPr lang="en-GB" sz="4400" dirty="0"/>
          </a:p>
        </p:txBody>
      </p:sp>
    </p:spTree>
    <p:extLst>
      <p:ext uri="{BB962C8B-B14F-4D97-AF65-F5344CB8AC3E}">
        <p14:creationId xmlns:p14="http://schemas.microsoft.com/office/powerpoint/2010/main" val="2016040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4000" dirty="0"/>
              <a:t>Some explanations see conflict as a negative concept, when it remains unresolved or is dealt with violently, whilst others see it as a positive process that is necessary to advance society </a:t>
            </a:r>
          </a:p>
          <a:p>
            <a:endParaRPr lang="en-GB" dirty="0"/>
          </a:p>
        </p:txBody>
      </p:sp>
    </p:spTree>
    <p:extLst>
      <p:ext uri="{BB962C8B-B14F-4D97-AF65-F5344CB8AC3E}">
        <p14:creationId xmlns:p14="http://schemas.microsoft.com/office/powerpoint/2010/main" val="2929819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sz="6600" dirty="0">
                <a:solidFill>
                  <a:srgbClr val="00B0F0"/>
                </a:solidFill>
              </a:rPr>
              <a:t>What makes conflicts?</a:t>
            </a:r>
          </a:p>
          <a:p>
            <a:endParaRPr lang="en-GB" dirty="0"/>
          </a:p>
        </p:txBody>
      </p:sp>
    </p:spTree>
    <p:extLst>
      <p:ext uri="{BB962C8B-B14F-4D97-AF65-F5344CB8AC3E}">
        <p14:creationId xmlns:p14="http://schemas.microsoft.com/office/powerpoint/2010/main" val="1328927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endParaRPr lang="en-GB" dirty="0"/>
          </a:p>
          <a:p>
            <a:r>
              <a:rPr lang="en-GB" sz="4000" dirty="0"/>
              <a:t>The process of </a:t>
            </a:r>
            <a:r>
              <a:rPr lang="en-GB" sz="4000" dirty="0" smtClean="0"/>
              <a:t> </a:t>
            </a:r>
            <a:r>
              <a:rPr lang="en-GB" sz="4000" dirty="0"/>
              <a:t>distancing ourselves from others because of differences in age, origin, colour, religion or any other basis, creates divisions between groups and individuals, breeding fear and hatred </a:t>
            </a:r>
            <a:endParaRPr lang="en-GB" sz="4000" dirty="0"/>
          </a:p>
        </p:txBody>
      </p:sp>
    </p:spTree>
    <p:extLst>
      <p:ext uri="{BB962C8B-B14F-4D97-AF65-F5344CB8AC3E}">
        <p14:creationId xmlns:p14="http://schemas.microsoft.com/office/powerpoint/2010/main" val="400139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a:p>
          <a:p>
            <a:r>
              <a:rPr lang="en-GB" sz="3600" dirty="0"/>
              <a:t>These feelings of hate and fear, accompanied by miscommunication, misunderstandings, and the exaggeration of differences and disagreements, encourage people to feel threatened. </a:t>
            </a:r>
            <a:endParaRPr lang="en-GB" sz="3600" dirty="0"/>
          </a:p>
        </p:txBody>
      </p:sp>
    </p:spTree>
    <p:extLst>
      <p:ext uri="{BB962C8B-B14F-4D97-AF65-F5344CB8AC3E}">
        <p14:creationId xmlns:p14="http://schemas.microsoft.com/office/powerpoint/2010/main" val="34013422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26</TotalTime>
  <Words>489</Words>
  <Application>Microsoft Office PowerPoint</Application>
  <PresentationFormat>On-screen Show (4:3)</PresentationFormat>
  <Paragraphs>33</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Peace Education</vt:lpstr>
      <vt:lpstr>What is Peace?</vt:lpstr>
      <vt:lpstr>PowerPoint Presentation</vt:lpstr>
      <vt:lpstr>PowerPoint Presentation</vt:lpstr>
      <vt:lpstr> What is Conflict?</vt:lpstr>
      <vt:lpstr>PowerPoint Presentation</vt:lpstr>
      <vt:lpstr>PowerPoint Presentation</vt:lpstr>
      <vt:lpstr>PowerPoint Presentation</vt:lpstr>
      <vt:lpstr>PowerPoint Presentation</vt:lpstr>
      <vt:lpstr>Peace education</vt:lpstr>
      <vt:lpstr>PowerPoint Presentation</vt:lpstr>
      <vt:lpstr>PowerPoint Presentation</vt:lpstr>
      <vt:lpstr>Imparting Peace Education in School in 21st Century: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computer-fix</dc:creator>
  <cp:lastModifiedBy>Windows User</cp:lastModifiedBy>
  <cp:revision>8</cp:revision>
  <dcterms:created xsi:type="dcterms:W3CDTF">2006-08-16T00:00:00Z</dcterms:created>
  <dcterms:modified xsi:type="dcterms:W3CDTF">2020-04-09T07:25:45Z</dcterms:modified>
</cp:coreProperties>
</file>