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70" r:id="rId4"/>
    <p:sldId id="269" r:id="rId5"/>
    <p:sldId id="268" r:id="rId6"/>
    <p:sldId id="267" r:id="rId7"/>
    <p:sldId id="265" r:id="rId8"/>
    <p:sldId id="280" r:id="rId9"/>
    <p:sldId id="281" r:id="rId10"/>
    <p:sldId id="266" r:id="rId11"/>
    <p:sldId id="264" r:id="rId12"/>
    <p:sldId id="263" r:id="rId13"/>
    <p:sldId id="262" r:id="rId14"/>
    <p:sldId id="261" r:id="rId15"/>
    <p:sldId id="260" r:id="rId16"/>
    <p:sldId id="272" r:id="rId17"/>
    <p:sldId id="271" r:id="rId18"/>
    <p:sldId id="282" r:id="rId19"/>
    <p:sldId id="275" r:id="rId20"/>
    <p:sldId id="274" r:id="rId21"/>
    <p:sldId id="273" r:id="rId22"/>
    <p:sldId id="259" r:id="rId23"/>
    <p:sldId id="258" r:id="rId24"/>
    <p:sldId id="276" r:id="rId25"/>
    <p:sldId id="277" r:id="rId26"/>
    <p:sldId id="278" r:id="rId27"/>
    <p:sldId id="279"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381F162-5DFF-4620-8833-58C17A7A7C3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619D35-6100-4235-A8FA-3BD3FABC02A9}" type="slidenum">
              <a:rPr lang="en-US"/>
              <a:pPr/>
              <a:t>8</a:t>
            </a:fld>
            <a:endParaRPr lang="en-US"/>
          </a:p>
        </p:txBody>
      </p:sp>
      <p:sp>
        <p:nvSpPr>
          <p:cNvPr id="31746" name="Rectangle 2"/>
          <p:cNvSpPr>
            <a:spLocks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l-GR" b="1">
                <a:solidFill>
                  <a:srgbClr val="00FFFF"/>
                </a:solidFill>
                <a:cs typeface="Arial" charset="0"/>
              </a:rPr>
              <a:t>Figure 11.2</a:t>
            </a:r>
            <a:endParaRPr lang="el-GR">
              <a:solidFill>
                <a:srgbClr val="00FFFF"/>
              </a:solidFill>
              <a:cs typeface="Arial" charset="0"/>
            </a:endParaRPr>
          </a:p>
          <a:p>
            <a:r>
              <a:rPr lang="el-GR">
                <a:solidFill>
                  <a:srgbClr val="00FFFF"/>
                </a:solidFill>
                <a:cs typeface="Arial" charset="0"/>
              </a:rPr>
              <a:t>(a) A population of difference scores for which the mean is μ</a:t>
            </a:r>
            <a:r>
              <a:rPr lang="el-GR" i="1" baseline="-25000">
                <a:solidFill>
                  <a:srgbClr val="00FFFF"/>
                </a:solidFill>
                <a:cs typeface="Arial" charset="0"/>
              </a:rPr>
              <a:t>D</a:t>
            </a:r>
            <a:r>
              <a:rPr lang="el-GR" i="1">
                <a:solidFill>
                  <a:srgbClr val="00FFFF"/>
                </a:solidFill>
                <a:cs typeface="Arial" charset="0"/>
              </a:rPr>
              <a:t> </a:t>
            </a:r>
            <a:r>
              <a:rPr lang="en-US">
                <a:solidFill>
                  <a:srgbClr val="00FFFF"/>
                </a:solidFill>
                <a:cs typeface="Arial" charset="0"/>
              </a:rPr>
              <a:t>= </a:t>
            </a:r>
            <a:r>
              <a:rPr lang="el-GR">
                <a:solidFill>
                  <a:srgbClr val="00FFFF"/>
                </a:solidFill>
                <a:cs typeface="Arial" charset="0"/>
              </a:rPr>
              <a:t>0. Note that the typical difference score (</a:t>
            </a:r>
            <a:r>
              <a:rPr lang="el-GR" i="1">
                <a:solidFill>
                  <a:srgbClr val="00FFFF"/>
                </a:solidFill>
                <a:cs typeface="Arial" charset="0"/>
              </a:rPr>
              <a:t>D </a:t>
            </a:r>
            <a:r>
              <a:rPr lang="el-GR">
                <a:solidFill>
                  <a:srgbClr val="00FFFF"/>
                </a:solidFill>
                <a:cs typeface="Arial" charset="0"/>
              </a:rPr>
              <a:t>value) is not equal to zero. (b) A population of difference scores for which the mean is greater than zero. Note that most of the difference scores are also greater than zero.</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4F8B2B-E881-4A09-9E81-02CA339460C7}" type="slidenum">
              <a:rPr lang="en-US"/>
              <a:pPr/>
              <a:t>9</a:t>
            </a:fld>
            <a:endParaRPr lang="en-US"/>
          </a:p>
        </p:txBody>
      </p:sp>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l-GR" b="1">
                <a:solidFill>
                  <a:srgbClr val="00FFFF"/>
                </a:solidFill>
                <a:cs typeface="Arial" charset="0"/>
              </a:rPr>
              <a:t>Figure 11.3</a:t>
            </a:r>
            <a:endParaRPr lang="el-GR">
              <a:solidFill>
                <a:srgbClr val="00FFFF"/>
              </a:solidFill>
              <a:cs typeface="Arial" charset="0"/>
            </a:endParaRPr>
          </a:p>
          <a:p>
            <a:r>
              <a:rPr lang="el-GR">
                <a:solidFill>
                  <a:srgbClr val="00FFFF"/>
                </a:solidFill>
                <a:cs typeface="Arial" charset="0"/>
              </a:rPr>
              <a:t>A sample of </a:t>
            </a:r>
            <a:r>
              <a:rPr lang="el-GR" i="1">
                <a:solidFill>
                  <a:srgbClr val="00FFFF"/>
                </a:solidFill>
                <a:cs typeface="Arial" charset="0"/>
              </a:rPr>
              <a:t>n </a:t>
            </a:r>
            <a:r>
              <a:rPr lang="en-US">
                <a:solidFill>
                  <a:srgbClr val="00FFFF"/>
                </a:solidFill>
                <a:cs typeface="Arial" charset="0"/>
              </a:rPr>
              <a:t>= </a:t>
            </a:r>
            <a:r>
              <a:rPr lang="el-GR">
                <a:solidFill>
                  <a:srgbClr val="00FFFF"/>
                </a:solidFill>
                <a:cs typeface="Arial" charset="0"/>
              </a:rPr>
              <a:t>4 people is selected from the population. Each individual is measured twice, once in treatment I and once in treatment II, and a difference score, </a:t>
            </a:r>
            <a:r>
              <a:rPr lang="el-GR" i="1">
                <a:solidFill>
                  <a:srgbClr val="00FFFF"/>
                </a:solidFill>
                <a:cs typeface="Arial" charset="0"/>
              </a:rPr>
              <a:t>D, </a:t>
            </a:r>
            <a:r>
              <a:rPr lang="el-GR">
                <a:solidFill>
                  <a:srgbClr val="00FFFF"/>
                </a:solidFill>
                <a:cs typeface="Arial" charset="0"/>
              </a:rPr>
              <a:t>is computed for each individual. This sample of difference scores is intended to represent the population. Note that we are using a sample of difference scores to represent a population of difference scores. Note that the mean for the population of difference scores is unknown. The null hypothesis states that for the general population there is no consistent or systematic difference between the two treatments, so the population mean difference is μ</a:t>
            </a:r>
            <a:r>
              <a:rPr lang="el-GR" i="1" baseline="-25000">
                <a:solidFill>
                  <a:srgbClr val="00FFFF"/>
                </a:solidFill>
                <a:cs typeface="Arial" charset="0"/>
              </a:rPr>
              <a:t>D</a:t>
            </a:r>
            <a:r>
              <a:rPr lang="el-GR" i="1">
                <a:solidFill>
                  <a:srgbClr val="00FFFF"/>
                </a:solidFill>
                <a:cs typeface="Arial" charset="0"/>
              </a:rPr>
              <a:t> </a:t>
            </a:r>
            <a:r>
              <a:rPr lang="en-US">
                <a:solidFill>
                  <a:srgbClr val="00FFFF"/>
                </a:solidFill>
                <a:cs typeface="Arial" charset="0"/>
              </a:rPr>
              <a:t>= </a:t>
            </a:r>
            <a:r>
              <a:rPr lang="el-GR">
                <a:solidFill>
                  <a:srgbClr val="00FFFF"/>
                </a:solidFill>
                <a:cs typeface="Arial" charset="0"/>
              </a:rPr>
              <a:t>0.</a:t>
            </a:r>
            <a:endParaRPr lang="en-US">
              <a:solidFill>
                <a:srgbClr val="00FFFF"/>
              </a:solidFill>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7281C2-66F6-4575-8435-DA37DB782665}" type="slidenum">
              <a:rPr lang="en-US"/>
              <a:pPr/>
              <a:t>18</a:t>
            </a:fld>
            <a:endParaRPr lang="en-US"/>
          </a:p>
        </p:txBody>
      </p:sp>
      <p:sp>
        <p:nvSpPr>
          <p:cNvPr id="33794" name="Rectangle 2"/>
          <p:cNvSpPr>
            <a:spLocks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l-GR" b="1">
                <a:solidFill>
                  <a:srgbClr val="00FFFF"/>
                </a:solidFill>
                <a:cs typeface="Arial" charset="0"/>
              </a:rPr>
              <a:t>Figure 11.4</a:t>
            </a:r>
            <a:endParaRPr lang="el-GR">
              <a:solidFill>
                <a:srgbClr val="00FFFF"/>
              </a:solidFill>
              <a:cs typeface="Arial" charset="0"/>
            </a:endParaRPr>
          </a:p>
          <a:p>
            <a:r>
              <a:rPr lang="el-GR">
                <a:solidFill>
                  <a:srgbClr val="00FFFF"/>
                </a:solidFill>
                <a:cs typeface="Arial" charset="0"/>
              </a:rPr>
              <a:t>The critical region for the </a:t>
            </a:r>
            <a:r>
              <a:rPr lang="el-GR" i="1">
                <a:solidFill>
                  <a:srgbClr val="00FFFF"/>
                </a:solidFill>
                <a:cs typeface="Arial" charset="0"/>
              </a:rPr>
              <a:t>t </a:t>
            </a:r>
            <a:r>
              <a:rPr lang="el-GR">
                <a:solidFill>
                  <a:srgbClr val="00FFFF"/>
                </a:solidFill>
                <a:cs typeface="Arial" charset="0"/>
              </a:rPr>
              <a:t>distsribution with </a:t>
            </a:r>
            <a:r>
              <a:rPr lang="el-GR" i="1">
                <a:solidFill>
                  <a:srgbClr val="00FFFF"/>
                </a:solidFill>
                <a:cs typeface="Arial" charset="0"/>
              </a:rPr>
              <a:t>df </a:t>
            </a:r>
            <a:r>
              <a:rPr lang="en-US">
                <a:solidFill>
                  <a:srgbClr val="00FFFF"/>
                </a:solidFill>
                <a:cs typeface="Arial" charset="0"/>
              </a:rPr>
              <a:t>= </a:t>
            </a:r>
            <a:r>
              <a:rPr lang="el-GR">
                <a:solidFill>
                  <a:srgbClr val="00FFFF"/>
                </a:solidFill>
                <a:cs typeface="Arial" charset="0"/>
              </a:rPr>
              <a:t>6 and α</a:t>
            </a:r>
            <a:r>
              <a:rPr lang="en-US">
                <a:solidFill>
                  <a:srgbClr val="00FFFF"/>
                </a:solidFill>
                <a:cs typeface="Arial" charset="0"/>
              </a:rPr>
              <a:t> = </a:t>
            </a:r>
            <a:r>
              <a:rPr lang="el-GR">
                <a:solidFill>
                  <a:srgbClr val="00FFFF"/>
                </a:solidFill>
                <a:cs typeface="Arial" charset="0"/>
              </a:rPr>
              <a:t>.01.</a:t>
            </a:r>
            <a:endParaRPr lang="en-US">
              <a:solidFill>
                <a:srgbClr val="00FFFF"/>
              </a:solidFill>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B190E7-1F96-49B8-85D9-2E6731DD3B4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290C10-E44E-4793-9091-A420EBA69C6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C02C2E-9621-405A-A564-21CF9D74DB0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079DCDC-311E-45EC-A537-AD66862D215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3667CE-B330-49AA-B24F-4556680DBC9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1712D8-395B-46E3-98BB-322EEEFBEAB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F467DC-637E-43CB-A2C7-6495588C3F8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18ED4EE-A56C-4B4B-96D9-DBFA274BE80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B0FF19C-8BBD-4E17-84CD-EF66870BA34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3118A2C-C289-4F48-9C2B-D7F57E38F0A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6AF4B72-6294-48D5-8D86-C4903D4EB5D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CDE9E84-C593-4161-B92D-B5564E8BBA0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psych_head_new"/>
          <p:cNvPicPr>
            <a:picLocks noChangeAspect="1" noChangeArrowheads="1"/>
          </p:cNvPicPr>
          <p:nvPr userDrawn="1"/>
        </p:nvPicPr>
        <p:blipFill>
          <a:blip r:embed="rId14"/>
          <a:srcRect/>
          <a:stretch>
            <a:fillRect/>
          </a:stretch>
        </p:blipFill>
        <p:spPr bwMode="auto">
          <a:xfrm>
            <a:off x="-19050" y="-14288"/>
            <a:ext cx="9182100" cy="6886576"/>
          </a:xfrm>
          <a:prstGeom prst="rect">
            <a:avLst/>
          </a:prstGeom>
          <a:noFill/>
        </p:spPr>
      </p:pic>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EBDE606-FD71-44D6-8EFA-003D9AF1EA6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4F93A62-6F7A-42FF-8045-30DFCB850B79}" type="slidenum">
              <a:rPr lang="en-US"/>
              <a:pPr/>
              <a:t>1</a:t>
            </a:fld>
            <a:endParaRPr lang="en-US"/>
          </a:p>
        </p:txBody>
      </p:sp>
      <p:sp>
        <p:nvSpPr>
          <p:cNvPr id="2050" name="Rectangle 2"/>
          <p:cNvSpPr>
            <a:spLocks noGrp="1" noChangeArrowheads="1"/>
          </p:cNvSpPr>
          <p:nvPr>
            <p:ph type="ctrTitle"/>
          </p:nvPr>
        </p:nvSpPr>
        <p:spPr/>
        <p:txBody>
          <a:bodyPr/>
          <a:lstStyle/>
          <a:p>
            <a:r>
              <a:rPr lang="en-US"/>
              <a:t>Chapter 11: The t Test for Two Related Samples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65241C9-A8D1-4F85-8BE9-B3BDC81111CD}" type="slidenum">
              <a:rPr lang="en-US"/>
              <a:pPr/>
              <a:t>10</a:t>
            </a:fld>
            <a:endParaRPr lang="en-US"/>
          </a:p>
        </p:txBody>
      </p:sp>
      <p:sp>
        <p:nvSpPr>
          <p:cNvPr id="12290" name="Rectangle 2"/>
          <p:cNvSpPr>
            <a:spLocks noGrp="1" noChangeArrowheads="1"/>
          </p:cNvSpPr>
          <p:nvPr>
            <p:ph type="title"/>
          </p:nvPr>
        </p:nvSpPr>
        <p:spPr/>
        <p:txBody>
          <a:bodyPr/>
          <a:lstStyle/>
          <a:p>
            <a:r>
              <a:rPr lang="en-US" sz="4000"/>
              <a:t>Hypothesis Tests with the Repeated-Measures t (cont.)</a:t>
            </a:r>
          </a:p>
        </p:txBody>
      </p:sp>
      <p:sp>
        <p:nvSpPr>
          <p:cNvPr id="12291" name="Rectangle 3"/>
          <p:cNvSpPr>
            <a:spLocks noGrp="1" noChangeArrowheads="1"/>
          </p:cNvSpPr>
          <p:nvPr>
            <p:ph type="body" idx="1"/>
          </p:nvPr>
        </p:nvSpPr>
        <p:spPr>
          <a:xfrm>
            <a:off x="457200" y="1600200"/>
            <a:ext cx="8229600" cy="4724400"/>
          </a:xfrm>
        </p:spPr>
        <p:txBody>
          <a:bodyPr/>
          <a:lstStyle/>
          <a:p>
            <a:pPr>
              <a:lnSpc>
                <a:spcPct val="90000"/>
              </a:lnSpc>
            </a:pPr>
            <a:r>
              <a:rPr lang="en-US"/>
              <a:t>In words, the null hypothesis says that there is no consistent or systematic difference between the two treatment conditions.  </a:t>
            </a:r>
          </a:p>
          <a:p>
            <a:pPr>
              <a:lnSpc>
                <a:spcPct val="90000"/>
              </a:lnSpc>
            </a:pPr>
            <a:r>
              <a:rPr lang="en-US"/>
              <a:t>Note that the null hypothesis does not say that each individual will have a difference score equal to zero.</a:t>
            </a:r>
          </a:p>
          <a:p>
            <a:pPr>
              <a:lnSpc>
                <a:spcPct val="90000"/>
              </a:lnSpc>
            </a:pPr>
            <a:r>
              <a:rPr lang="en-US"/>
              <a:t>Some individuals will show a positive change from one treatment to the other, and some will show a negative change.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B4E4820-C050-493C-9A26-6E01CA87340C}" type="slidenum">
              <a:rPr lang="en-US"/>
              <a:pPr/>
              <a:t>11</a:t>
            </a:fld>
            <a:endParaRPr lang="en-US"/>
          </a:p>
        </p:txBody>
      </p:sp>
      <p:sp>
        <p:nvSpPr>
          <p:cNvPr id="10242" name="Rectangle 2"/>
          <p:cNvSpPr>
            <a:spLocks noGrp="1" noChangeArrowheads="1"/>
          </p:cNvSpPr>
          <p:nvPr>
            <p:ph type="title"/>
          </p:nvPr>
        </p:nvSpPr>
        <p:spPr/>
        <p:txBody>
          <a:bodyPr/>
          <a:lstStyle/>
          <a:p>
            <a:r>
              <a:rPr lang="en-US" sz="4000"/>
              <a:t>Hypothesis Tests with the Repeated-Measures t (cont.)</a:t>
            </a:r>
          </a:p>
        </p:txBody>
      </p:sp>
      <p:sp>
        <p:nvSpPr>
          <p:cNvPr id="10243" name="Rectangle 3"/>
          <p:cNvSpPr>
            <a:spLocks noGrp="1" noChangeArrowheads="1"/>
          </p:cNvSpPr>
          <p:nvPr>
            <p:ph type="body" idx="1"/>
          </p:nvPr>
        </p:nvSpPr>
        <p:spPr>
          <a:xfrm>
            <a:off x="457200" y="1600200"/>
            <a:ext cx="8229600" cy="4800600"/>
          </a:xfrm>
        </p:spPr>
        <p:txBody>
          <a:bodyPr/>
          <a:lstStyle/>
          <a:p>
            <a:pPr>
              <a:lnSpc>
                <a:spcPct val="90000"/>
              </a:lnSpc>
            </a:pPr>
            <a:r>
              <a:rPr lang="en-US"/>
              <a:t>On average, the entire population will show a mean difference of zero.  </a:t>
            </a:r>
          </a:p>
          <a:p>
            <a:pPr>
              <a:lnSpc>
                <a:spcPct val="90000"/>
              </a:lnSpc>
            </a:pPr>
            <a:r>
              <a:rPr lang="en-US"/>
              <a:t>Thus, according to the null hypothesis, the sample mean difference should be near to zero.  </a:t>
            </a:r>
          </a:p>
          <a:p>
            <a:pPr>
              <a:lnSpc>
                <a:spcPct val="90000"/>
              </a:lnSpc>
            </a:pPr>
            <a:r>
              <a:rPr lang="en-US"/>
              <a:t>Remember, the concept of sampling error states that samples are not perfect and we should always expect small differences between a sample mean and the population mean.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4E73993-2F14-4C1D-996E-EA91A7EC8705}" type="slidenum">
              <a:rPr lang="en-US"/>
              <a:pPr/>
              <a:t>12</a:t>
            </a:fld>
            <a:endParaRPr lang="en-US"/>
          </a:p>
        </p:txBody>
      </p:sp>
      <p:sp>
        <p:nvSpPr>
          <p:cNvPr id="9218" name="Rectangle 2"/>
          <p:cNvSpPr>
            <a:spLocks noGrp="1" noChangeArrowheads="1"/>
          </p:cNvSpPr>
          <p:nvPr>
            <p:ph type="title"/>
          </p:nvPr>
        </p:nvSpPr>
        <p:spPr/>
        <p:txBody>
          <a:bodyPr/>
          <a:lstStyle/>
          <a:p>
            <a:r>
              <a:rPr lang="en-US" sz="4000"/>
              <a:t>Hypothesis Tests with the Repeated-Measures t (cont.)</a:t>
            </a:r>
          </a:p>
        </p:txBody>
      </p:sp>
      <p:sp>
        <p:nvSpPr>
          <p:cNvPr id="9219" name="Rectangle 3"/>
          <p:cNvSpPr>
            <a:spLocks noGrp="1" noChangeArrowheads="1"/>
          </p:cNvSpPr>
          <p:nvPr>
            <p:ph type="body" idx="1"/>
          </p:nvPr>
        </p:nvSpPr>
        <p:spPr/>
        <p:txBody>
          <a:bodyPr/>
          <a:lstStyle/>
          <a:p>
            <a:pPr>
              <a:lnSpc>
                <a:spcPct val="90000"/>
              </a:lnSpc>
            </a:pPr>
            <a:r>
              <a:rPr lang="en-US" sz="2800"/>
              <a:t>The alternative hypothesis states that there is a systematic difference between treatments that causes the difference scores to be consistently positive (or negative) and produces a non-zero mean difference between the treatments:</a:t>
            </a:r>
          </a:p>
          <a:p>
            <a:pPr algn="ctr">
              <a:lnSpc>
                <a:spcPct val="90000"/>
              </a:lnSpc>
              <a:buFontTx/>
              <a:buNone/>
            </a:pPr>
            <a:r>
              <a:rPr lang="en-US" sz="2800"/>
              <a:t>H</a:t>
            </a:r>
            <a:r>
              <a:rPr lang="en-US" sz="2800" baseline="-25000"/>
              <a:t>1</a:t>
            </a:r>
            <a:r>
              <a:rPr lang="en-US" sz="2800"/>
              <a:t>:  </a:t>
            </a:r>
            <a:r>
              <a:rPr lang="en-US" sz="2800">
                <a:latin typeface="Lucida Grande" pitchFamily="28" charset="0"/>
              </a:rPr>
              <a:t>μ</a:t>
            </a:r>
            <a:r>
              <a:rPr lang="en-US" sz="2800" baseline="-25000"/>
              <a:t>D </a:t>
            </a:r>
            <a:r>
              <a:rPr lang="en-US" sz="2800">
                <a:cs typeface="Arial" charset="0"/>
              </a:rPr>
              <a:t>≠</a:t>
            </a:r>
            <a:r>
              <a:rPr lang="en-US" sz="2800"/>
              <a:t> 0</a:t>
            </a:r>
          </a:p>
          <a:p>
            <a:pPr>
              <a:lnSpc>
                <a:spcPct val="90000"/>
              </a:lnSpc>
            </a:pPr>
            <a:r>
              <a:rPr lang="en-US" sz="2800"/>
              <a:t>According to the alternative hypothesis, the sample mean difference obtained in the research study is a reflection of the true mean difference that exists in the population.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13B3181-7C0B-461F-AC8D-8CFC23BCB287}" type="slidenum">
              <a:rPr lang="en-US"/>
              <a:pPr/>
              <a:t>13</a:t>
            </a:fld>
            <a:endParaRPr lang="en-US"/>
          </a:p>
        </p:txBody>
      </p:sp>
      <p:sp>
        <p:nvSpPr>
          <p:cNvPr id="8194" name="Rectangle 2"/>
          <p:cNvSpPr>
            <a:spLocks noGrp="1" noChangeArrowheads="1"/>
          </p:cNvSpPr>
          <p:nvPr>
            <p:ph type="title"/>
          </p:nvPr>
        </p:nvSpPr>
        <p:spPr/>
        <p:txBody>
          <a:bodyPr/>
          <a:lstStyle/>
          <a:p>
            <a:r>
              <a:rPr lang="en-US" sz="4000"/>
              <a:t>Hypothesis Tests with the Repeated-Measures t (cont.)</a:t>
            </a:r>
          </a:p>
        </p:txBody>
      </p:sp>
      <p:sp>
        <p:nvSpPr>
          <p:cNvPr id="8195" name="Rectangle 3"/>
          <p:cNvSpPr>
            <a:spLocks noGrp="1" noChangeArrowheads="1"/>
          </p:cNvSpPr>
          <p:nvPr>
            <p:ph type="body" idx="1"/>
          </p:nvPr>
        </p:nvSpPr>
        <p:spPr/>
        <p:txBody>
          <a:bodyPr/>
          <a:lstStyle/>
          <a:p>
            <a:r>
              <a:rPr lang="en-US"/>
              <a:t>The repeated-measures t statistic forms a ratio with exactly the same structure as the single-sample t statistic presented in Chapter 9.  </a:t>
            </a:r>
          </a:p>
          <a:p>
            <a:r>
              <a:rPr lang="en-US"/>
              <a:t>The numerator of the t statistic measures the difference between the sample mean and the hypothesized population mean.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A34624C-91BC-4FFC-B0B3-AFA26DB028D8}" type="slidenum">
              <a:rPr lang="en-US"/>
              <a:pPr/>
              <a:t>14</a:t>
            </a:fld>
            <a:endParaRPr lang="en-US"/>
          </a:p>
        </p:txBody>
      </p:sp>
      <p:sp>
        <p:nvSpPr>
          <p:cNvPr id="7170" name="Rectangle 2"/>
          <p:cNvSpPr>
            <a:spLocks noGrp="1" noChangeArrowheads="1"/>
          </p:cNvSpPr>
          <p:nvPr>
            <p:ph type="title"/>
          </p:nvPr>
        </p:nvSpPr>
        <p:spPr/>
        <p:txBody>
          <a:bodyPr/>
          <a:lstStyle/>
          <a:p>
            <a:r>
              <a:rPr lang="en-US" sz="4000"/>
              <a:t>Hypothesis Tests with the Repeated-Measures t (cont.)</a:t>
            </a:r>
          </a:p>
        </p:txBody>
      </p:sp>
      <p:sp>
        <p:nvSpPr>
          <p:cNvPr id="7171" name="Rectangle 3"/>
          <p:cNvSpPr>
            <a:spLocks noGrp="1" noChangeArrowheads="1"/>
          </p:cNvSpPr>
          <p:nvPr>
            <p:ph type="body" idx="1"/>
          </p:nvPr>
        </p:nvSpPr>
        <p:spPr/>
        <p:txBody>
          <a:bodyPr/>
          <a:lstStyle/>
          <a:p>
            <a:r>
              <a:rPr lang="en-US" sz="2800"/>
              <a:t>The bottom of the ratio is the standard error, which measures how much difference is reasonable to expect between a sample mean and the population mean if there is no treatment effect; that is, how much difference is expected by simply by sampling error.</a:t>
            </a:r>
          </a:p>
          <a:p>
            <a:pPr>
              <a:buFontTx/>
              <a:buNone/>
            </a:pPr>
            <a:endParaRPr lang="en-US" sz="1400"/>
          </a:p>
          <a:p>
            <a:pPr>
              <a:buFontTx/>
              <a:buNone/>
            </a:pPr>
            <a:r>
              <a:rPr lang="en-US" sz="2300"/>
              <a:t>	      obtained difference         M</a:t>
            </a:r>
            <a:r>
              <a:rPr lang="en-US" sz="2300" baseline="-25000"/>
              <a:t>D</a:t>
            </a:r>
            <a:r>
              <a:rPr lang="en-US" sz="2300"/>
              <a:t> – </a:t>
            </a:r>
            <a:r>
              <a:rPr lang="en-US" sz="2300">
                <a:latin typeface="Lucida Grande" pitchFamily="28" charset="0"/>
              </a:rPr>
              <a:t>μ</a:t>
            </a:r>
            <a:r>
              <a:rPr lang="en-US" sz="2300" baseline="-25000"/>
              <a:t>D</a:t>
            </a:r>
          </a:p>
          <a:p>
            <a:pPr algn="ctr">
              <a:buFontTx/>
              <a:buNone/>
            </a:pPr>
            <a:r>
              <a:rPr lang="en-US" sz="2300"/>
              <a:t>t  =  </a:t>
            </a:r>
            <a:r>
              <a:rPr lang="en-US" sz="2300">
                <a:ea typeface="ヒラギノ角ゴ Pro W3" pitchFamily="28" charset="-128"/>
              </a:rPr>
              <a:t>─────────────</a:t>
            </a:r>
            <a:r>
              <a:rPr lang="en-US" sz="2300"/>
              <a:t>  =   </a:t>
            </a:r>
            <a:r>
              <a:rPr lang="en-US" sz="2300">
                <a:ea typeface="ヒラギノ角ゴ Pro W3" pitchFamily="28" charset="-128"/>
              </a:rPr>
              <a:t>───────</a:t>
            </a:r>
            <a:r>
              <a:rPr lang="en-US" sz="2300"/>
              <a:t>               df = n – 1 </a:t>
            </a:r>
          </a:p>
          <a:p>
            <a:pPr>
              <a:buFontTx/>
              <a:buNone/>
            </a:pPr>
            <a:r>
              <a:rPr lang="en-US" sz="2300"/>
              <a:t>		standard error                  s</a:t>
            </a:r>
            <a:r>
              <a:rPr lang="en-US" sz="2300" baseline="-25000"/>
              <a:t>MD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554A5E1-7010-486D-A20A-18B27CC74CDC}" type="slidenum">
              <a:rPr lang="en-US"/>
              <a:pPr/>
              <a:t>15</a:t>
            </a:fld>
            <a:endParaRPr lang="en-US"/>
          </a:p>
        </p:txBody>
      </p:sp>
      <p:sp>
        <p:nvSpPr>
          <p:cNvPr id="6146" name="Rectangle 2"/>
          <p:cNvSpPr>
            <a:spLocks noGrp="1" noChangeArrowheads="1"/>
          </p:cNvSpPr>
          <p:nvPr>
            <p:ph type="title"/>
          </p:nvPr>
        </p:nvSpPr>
        <p:spPr/>
        <p:txBody>
          <a:bodyPr/>
          <a:lstStyle/>
          <a:p>
            <a:r>
              <a:rPr lang="en-US" sz="4000"/>
              <a:t>Hypothesis Tests with the Repeated-Measures t (cont.)</a:t>
            </a:r>
          </a:p>
        </p:txBody>
      </p:sp>
      <p:sp>
        <p:nvSpPr>
          <p:cNvPr id="6147" name="Rectangle 3"/>
          <p:cNvSpPr>
            <a:spLocks noGrp="1" noChangeArrowheads="1"/>
          </p:cNvSpPr>
          <p:nvPr>
            <p:ph type="body" idx="1"/>
          </p:nvPr>
        </p:nvSpPr>
        <p:spPr/>
        <p:txBody>
          <a:bodyPr/>
          <a:lstStyle/>
          <a:p>
            <a:r>
              <a:rPr lang="en-US"/>
              <a:t>For the repeated-measures t statistic, all calculations are done with the sample of difference scores.  </a:t>
            </a:r>
          </a:p>
          <a:p>
            <a:r>
              <a:rPr lang="en-US"/>
              <a:t>The mean for the sample appears in the numerator of the t statistic and the variance of the difference scores is used to compute the standard error in the denominator.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495FC1B-D429-40CD-99CC-EB66698D205F}" type="slidenum">
              <a:rPr lang="en-US"/>
              <a:pPr/>
              <a:t>16</a:t>
            </a:fld>
            <a:endParaRPr lang="en-US"/>
          </a:p>
        </p:txBody>
      </p:sp>
      <p:sp>
        <p:nvSpPr>
          <p:cNvPr id="18434" name="Rectangle 2"/>
          <p:cNvSpPr>
            <a:spLocks noGrp="1" noChangeArrowheads="1"/>
          </p:cNvSpPr>
          <p:nvPr>
            <p:ph type="title"/>
          </p:nvPr>
        </p:nvSpPr>
        <p:spPr/>
        <p:txBody>
          <a:bodyPr/>
          <a:lstStyle/>
          <a:p>
            <a:r>
              <a:rPr lang="en-US" sz="4000"/>
              <a:t>Hypothesis Tests with the Repeated-Measures t (cont.)</a:t>
            </a:r>
          </a:p>
        </p:txBody>
      </p:sp>
      <p:sp>
        <p:nvSpPr>
          <p:cNvPr id="18435" name="Rectangle 3"/>
          <p:cNvSpPr>
            <a:spLocks noGrp="1" noChangeArrowheads="1"/>
          </p:cNvSpPr>
          <p:nvPr>
            <p:ph type="body" idx="1"/>
          </p:nvPr>
        </p:nvSpPr>
        <p:spPr/>
        <p:txBody>
          <a:bodyPr/>
          <a:lstStyle/>
          <a:p>
            <a:r>
              <a:rPr lang="en-US"/>
              <a:t>As usual, the standard error is computed by</a:t>
            </a:r>
          </a:p>
          <a:p>
            <a:pPr>
              <a:buFontTx/>
              <a:buNone/>
            </a:pPr>
            <a:endParaRPr lang="en-US" sz="1800"/>
          </a:p>
          <a:p>
            <a:pPr algn="ctr">
              <a:lnSpc>
                <a:spcPct val="70000"/>
              </a:lnSpc>
              <a:buFontTx/>
              <a:buNone/>
            </a:pPr>
            <a:r>
              <a:rPr lang="en-US"/>
              <a:t>	         s</a:t>
            </a:r>
            <a:r>
              <a:rPr lang="en-US" baseline="30000"/>
              <a:t>2</a:t>
            </a:r>
            <a:r>
              <a:rPr lang="en-US"/>
              <a:t>                                 s</a:t>
            </a:r>
          </a:p>
          <a:p>
            <a:pPr algn="ctr">
              <a:lnSpc>
                <a:spcPct val="80000"/>
              </a:lnSpc>
              <a:buFontTx/>
              <a:buNone/>
            </a:pPr>
            <a:r>
              <a:rPr lang="en-US"/>
              <a:t>s</a:t>
            </a:r>
            <a:r>
              <a:rPr lang="en-US" baseline="-25000"/>
              <a:t>MD</a:t>
            </a:r>
            <a:r>
              <a:rPr lang="en-US"/>
              <a:t>  =    ___       or       s</a:t>
            </a:r>
            <a:r>
              <a:rPr lang="en-US" baseline="-25000"/>
              <a:t>MD</a:t>
            </a:r>
            <a:r>
              <a:rPr lang="en-US"/>
              <a:t>  =   ___ </a:t>
            </a:r>
          </a:p>
          <a:p>
            <a:pPr algn="ctr">
              <a:lnSpc>
                <a:spcPct val="80000"/>
              </a:lnSpc>
              <a:buFontTx/>
              <a:buNone/>
            </a:pPr>
            <a:r>
              <a:rPr lang="en-US"/>
              <a:t>	           n                                 </a:t>
            </a:r>
            <a:r>
              <a:rPr lang="en-US">
                <a:sym typeface="Symbol" pitchFamily="28" charset="2"/>
              </a:rPr>
              <a:t></a:t>
            </a:r>
            <a:r>
              <a:rPr lang="en-US"/>
              <a:t>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50CE1C7-BD7E-471F-ADEE-0FEBC6E361C8}" type="slidenum">
              <a:rPr lang="en-US"/>
              <a:pPr/>
              <a:t>17</a:t>
            </a:fld>
            <a:endParaRPr lang="en-US"/>
          </a:p>
        </p:txBody>
      </p:sp>
      <p:sp>
        <p:nvSpPr>
          <p:cNvPr id="17410" name="Rectangle 2"/>
          <p:cNvSpPr>
            <a:spLocks noGrp="1" noChangeArrowheads="1"/>
          </p:cNvSpPr>
          <p:nvPr>
            <p:ph type="title"/>
          </p:nvPr>
        </p:nvSpPr>
        <p:spPr/>
        <p:txBody>
          <a:bodyPr/>
          <a:lstStyle/>
          <a:p>
            <a:r>
              <a:rPr lang="en-US" sz="4000"/>
              <a:t>Measuring Effect Size for the Independent-Measures t</a:t>
            </a:r>
          </a:p>
        </p:txBody>
      </p:sp>
      <p:sp>
        <p:nvSpPr>
          <p:cNvPr id="17411" name="Rectangle 3"/>
          <p:cNvSpPr>
            <a:spLocks noGrp="1" noChangeArrowheads="1"/>
          </p:cNvSpPr>
          <p:nvPr>
            <p:ph type="body" idx="1"/>
          </p:nvPr>
        </p:nvSpPr>
        <p:spPr/>
        <p:txBody>
          <a:bodyPr/>
          <a:lstStyle/>
          <a:p>
            <a:r>
              <a:rPr lang="en-US" sz="2800"/>
              <a:t>Effect size for the independent-measures t is measured in the same way that we measured effect size for the single-sample t and the independent-measures t.  </a:t>
            </a:r>
          </a:p>
          <a:p>
            <a:r>
              <a:rPr lang="en-US" sz="2800"/>
              <a:t>Specifically, you can compute an estimate of Cohen=s d to obtain a standardized measure of the mean difference, or you can compute r</a:t>
            </a:r>
            <a:r>
              <a:rPr lang="en-US" sz="2800" baseline="30000"/>
              <a:t>2</a:t>
            </a:r>
            <a:r>
              <a:rPr lang="en-US" sz="2800"/>
              <a:t> to obtain a measure of the percentage of variance accounted for by the treatment effect.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9701" name="Picture 5" descr="11f04"/>
          <p:cNvPicPr>
            <a:picLocks noChangeAspect="1" noChangeArrowheads="1"/>
          </p:cNvPicPr>
          <p:nvPr/>
        </p:nvPicPr>
        <p:blipFill>
          <a:blip r:embed="rId3"/>
          <a:srcRect/>
          <a:stretch>
            <a:fillRect/>
          </a:stretch>
        </p:blipFill>
        <p:spPr bwMode="auto">
          <a:xfrm>
            <a:off x="88900" y="1096963"/>
            <a:ext cx="8966200" cy="4662487"/>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EFC9121-F4E2-4A46-99F1-B5EFD92B37B8}" type="slidenum">
              <a:rPr lang="en-US"/>
              <a:pPr/>
              <a:t>19</a:t>
            </a:fld>
            <a:endParaRPr lang="en-US"/>
          </a:p>
        </p:txBody>
      </p:sp>
      <p:sp>
        <p:nvSpPr>
          <p:cNvPr id="21506" name="Rectangle 2"/>
          <p:cNvSpPr>
            <a:spLocks noGrp="1" noChangeArrowheads="1"/>
          </p:cNvSpPr>
          <p:nvPr>
            <p:ph type="title"/>
          </p:nvPr>
        </p:nvSpPr>
        <p:spPr/>
        <p:txBody>
          <a:bodyPr/>
          <a:lstStyle/>
          <a:p>
            <a:r>
              <a:rPr lang="en-US" sz="3600"/>
              <a:t>Comparing Repeated-Measures and Independent-Measures Designs</a:t>
            </a:r>
          </a:p>
        </p:txBody>
      </p:sp>
      <p:sp>
        <p:nvSpPr>
          <p:cNvPr id="21507" name="Rectangle 3"/>
          <p:cNvSpPr>
            <a:spLocks noGrp="1" noChangeArrowheads="1"/>
          </p:cNvSpPr>
          <p:nvPr>
            <p:ph type="body" idx="1"/>
          </p:nvPr>
        </p:nvSpPr>
        <p:spPr/>
        <p:txBody>
          <a:bodyPr/>
          <a:lstStyle/>
          <a:p>
            <a:r>
              <a:rPr lang="en-US" sz="2800"/>
              <a:t>Because a repeated-measures design uses the same individuals in both treatment conditions, this type of design usually requires fewer participants than would be needed for an independent-measures design.  </a:t>
            </a:r>
          </a:p>
          <a:p>
            <a:r>
              <a:rPr lang="en-US" sz="2800"/>
              <a:t>In addition, the repeated-measures design is particularly well suited for examining changes that occur over time, such as learning or development.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8A02DF2-72F7-497D-AD4D-C19785459F5C}" type="slidenum">
              <a:rPr lang="en-US"/>
              <a:pPr/>
              <a:t>2</a:t>
            </a:fld>
            <a:endParaRPr lang="en-US"/>
          </a:p>
        </p:txBody>
      </p:sp>
      <p:sp>
        <p:nvSpPr>
          <p:cNvPr id="3074" name="Rectangle 2"/>
          <p:cNvSpPr>
            <a:spLocks noGrp="1" noChangeArrowheads="1"/>
          </p:cNvSpPr>
          <p:nvPr>
            <p:ph type="title"/>
          </p:nvPr>
        </p:nvSpPr>
        <p:spPr/>
        <p:txBody>
          <a:bodyPr/>
          <a:lstStyle/>
          <a:p>
            <a:r>
              <a:rPr lang="en-US"/>
              <a:t>Repeated-Measures Designs</a:t>
            </a:r>
          </a:p>
        </p:txBody>
      </p:sp>
      <p:sp>
        <p:nvSpPr>
          <p:cNvPr id="3075" name="Rectangle 3"/>
          <p:cNvSpPr>
            <a:spLocks noGrp="1" noChangeArrowheads="1"/>
          </p:cNvSpPr>
          <p:nvPr>
            <p:ph type="body" idx="1"/>
          </p:nvPr>
        </p:nvSpPr>
        <p:spPr>
          <a:xfrm>
            <a:off x="457200" y="1600200"/>
            <a:ext cx="8229600" cy="4800600"/>
          </a:xfrm>
        </p:spPr>
        <p:txBody>
          <a:bodyPr/>
          <a:lstStyle/>
          <a:p>
            <a:r>
              <a:rPr lang="en-US" sz="2800"/>
              <a:t>The related-samples hypothesis test allows researchers to evaluate the mean difference between two treatment conditions using the data from a single sample.  </a:t>
            </a:r>
          </a:p>
          <a:p>
            <a:r>
              <a:rPr lang="en-US" sz="2800"/>
              <a:t>In a </a:t>
            </a:r>
            <a:r>
              <a:rPr lang="en-US" sz="2800" b="1"/>
              <a:t>repeated-measures design</a:t>
            </a:r>
            <a:r>
              <a:rPr lang="en-US" sz="2800"/>
              <a:t>, a single group of individuals is obtained and each individual is measured in both of the treatment conditions being compared.  </a:t>
            </a:r>
          </a:p>
          <a:p>
            <a:r>
              <a:rPr lang="en-US" sz="2800"/>
              <a:t>Thus, the data consist of two scores for each individual.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643092F-49AF-4A5B-B312-C3EBA634A60B}" type="slidenum">
              <a:rPr lang="en-US"/>
              <a:pPr/>
              <a:t>20</a:t>
            </a:fld>
            <a:endParaRPr lang="en-US"/>
          </a:p>
        </p:txBody>
      </p:sp>
      <p:sp>
        <p:nvSpPr>
          <p:cNvPr id="20482" name="Rectangle 2"/>
          <p:cNvSpPr>
            <a:spLocks noGrp="1" noChangeArrowheads="1"/>
          </p:cNvSpPr>
          <p:nvPr>
            <p:ph type="title"/>
          </p:nvPr>
        </p:nvSpPr>
        <p:spPr/>
        <p:txBody>
          <a:bodyPr/>
          <a:lstStyle/>
          <a:p>
            <a:r>
              <a:rPr lang="en-US" sz="3600"/>
              <a:t>Comparing Repeated-Measures and Independent-Measures Designs (cont.)</a:t>
            </a:r>
          </a:p>
        </p:txBody>
      </p:sp>
      <p:sp>
        <p:nvSpPr>
          <p:cNvPr id="20483" name="Rectangle 3"/>
          <p:cNvSpPr>
            <a:spLocks noGrp="1" noChangeArrowheads="1"/>
          </p:cNvSpPr>
          <p:nvPr>
            <p:ph type="body" idx="1"/>
          </p:nvPr>
        </p:nvSpPr>
        <p:spPr/>
        <p:txBody>
          <a:bodyPr/>
          <a:lstStyle/>
          <a:p>
            <a:r>
              <a:rPr lang="en-US"/>
              <a:t>The primary advantage of a repeated-measures design, however, is that it reduces variance and error by removing individual differences. </a:t>
            </a:r>
          </a:p>
          <a:p>
            <a:r>
              <a:rPr lang="en-US"/>
              <a:t>The first step in the calculation of the repeated-measures t statistic is to find the difference score for each subject.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61B9CA8-2251-4698-9534-8607EE1674D8}" type="slidenum">
              <a:rPr lang="en-US"/>
              <a:pPr/>
              <a:t>21</a:t>
            </a:fld>
            <a:endParaRPr lang="en-US"/>
          </a:p>
        </p:txBody>
      </p:sp>
      <p:sp>
        <p:nvSpPr>
          <p:cNvPr id="19458" name="Rectangle 2"/>
          <p:cNvSpPr>
            <a:spLocks noGrp="1" noChangeArrowheads="1"/>
          </p:cNvSpPr>
          <p:nvPr>
            <p:ph type="title"/>
          </p:nvPr>
        </p:nvSpPr>
        <p:spPr/>
        <p:txBody>
          <a:bodyPr/>
          <a:lstStyle/>
          <a:p>
            <a:r>
              <a:rPr lang="en-US" sz="3600"/>
              <a:t>Comparing Repeated-Measures and Independent-Measures Designs (cont.)</a:t>
            </a:r>
          </a:p>
        </p:txBody>
      </p:sp>
      <p:sp>
        <p:nvSpPr>
          <p:cNvPr id="19459" name="Rectangle 3"/>
          <p:cNvSpPr>
            <a:spLocks noGrp="1" noChangeArrowheads="1"/>
          </p:cNvSpPr>
          <p:nvPr>
            <p:ph type="body" idx="1"/>
          </p:nvPr>
        </p:nvSpPr>
        <p:spPr>
          <a:xfrm>
            <a:off x="457200" y="1600200"/>
            <a:ext cx="8229600" cy="4800600"/>
          </a:xfrm>
        </p:spPr>
        <p:txBody>
          <a:bodyPr/>
          <a:lstStyle/>
          <a:p>
            <a:pPr>
              <a:lnSpc>
                <a:spcPct val="90000"/>
              </a:lnSpc>
              <a:buFontTx/>
              <a:buNone/>
            </a:pPr>
            <a:r>
              <a:rPr lang="en-US" sz="2600"/>
              <a:t>This simple process has two very important consequences:</a:t>
            </a:r>
            <a:r>
              <a:rPr lang="en-US" sz="2500"/>
              <a:t> </a:t>
            </a:r>
          </a:p>
          <a:p>
            <a:pPr>
              <a:lnSpc>
                <a:spcPct val="90000"/>
              </a:lnSpc>
              <a:buFontTx/>
              <a:buNone/>
            </a:pPr>
            <a:endParaRPr lang="en-US" sz="1200"/>
          </a:p>
          <a:p>
            <a:pPr>
              <a:lnSpc>
                <a:spcPct val="90000"/>
              </a:lnSpc>
              <a:buFontTx/>
              <a:buNone/>
            </a:pPr>
            <a:r>
              <a:rPr lang="en-US" sz="2600"/>
              <a:t>1.	First, the D score for each subject provides an indication of how much difference there is between the two treatments.  If all of the subjects show roughly the same D scores, then you can conclude that there appears to be a consistent, systematic difference between the two treatments.  You should also note that when all the D scores are similar, the variance of the D scores will be small, which means that the standard error will be small and the t statistic is more likely to be significant.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D3EB046-23E5-455B-BEFB-76069E4B75B5}" type="slidenum">
              <a:rPr lang="en-US"/>
              <a:pPr/>
              <a:t>22</a:t>
            </a:fld>
            <a:endParaRPr lang="en-US"/>
          </a:p>
        </p:txBody>
      </p:sp>
      <p:sp>
        <p:nvSpPr>
          <p:cNvPr id="5122" name="Rectangle 2"/>
          <p:cNvSpPr>
            <a:spLocks noGrp="1" noChangeArrowheads="1"/>
          </p:cNvSpPr>
          <p:nvPr>
            <p:ph type="title"/>
          </p:nvPr>
        </p:nvSpPr>
        <p:spPr/>
        <p:txBody>
          <a:bodyPr/>
          <a:lstStyle/>
          <a:p>
            <a:r>
              <a:rPr lang="en-US" sz="3600"/>
              <a:t>Comparing Repeated-Measures and Independent-Measures Designs (cont.)</a:t>
            </a:r>
          </a:p>
        </p:txBody>
      </p:sp>
      <p:sp>
        <p:nvSpPr>
          <p:cNvPr id="5123" name="Rectangle 3"/>
          <p:cNvSpPr>
            <a:spLocks noGrp="1" noChangeArrowheads="1"/>
          </p:cNvSpPr>
          <p:nvPr>
            <p:ph type="body" idx="1"/>
          </p:nvPr>
        </p:nvSpPr>
        <p:spPr/>
        <p:txBody>
          <a:bodyPr/>
          <a:lstStyle/>
          <a:p>
            <a:pPr>
              <a:lnSpc>
                <a:spcPct val="90000"/>
              </a:lnSpc>
              <a:buFontTx/>
              <a:buNone/>
            </a:pPr>
            <a:r>
              <a:rPr lang="en-US"/>
              <a:t>2.	Also, you should note that the process of subtracting to obtain the D scores removes the individual differences from the data.  That is, the initial differences in performance from one subject to another are eliminated.  Removing individual differences also tends to reduce the variance, which creates a smaller standard error and increases the likelihood of a significant t statistic.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6"/>
          <p:cNvSpPr>
            <a:spLocks noGrp="1"/>
          </p:cNvSpPr>
          <p:nvPr>
            <p:ph type="sldNum" sz="quarter" idx="12"/>
          </p:nvPr>
        </p:nvSpPr>
        <p:spPr/>
        <p:txBody>
          <a:bodyPr/>
          <a:lstStyle/>
          <a:p>
            <a:fld id="{ADF9E7C4-995A-4B85-A3E6-9337F0F9EF38}" type="slidenum">
              <a:rPr lang="en-US"/>
              <a:pPr/>
              <a:t>23</a:t>
            </a:fld>
            <a:endParaRPr lang="en-US"/>
          </a:p>
        </p:txBody>
      </p:sp>
      <p:sp>
        <p:nvSpPr>
          <p:cNvPr id="4098" name="Rectangle 2"/>
          <p:cNvSpPr>
            <a:spLocks noGrp="1" noChangeArrowheads="1"/>
          </p:cNvSpPr>
          <p:nvPr>
            <p:ph type="title"/>
          </p:nvPr>
        </p:nvSpPr>
        <p:spPr/>
        <p:txBody>
          <a:bodyPr/>
          <a:lstStyle/>
          <a:p>
            <a:r>
              <a:rPr lang="en-US" sz="3600"/>
              <a:t>Comparing Repeated-Measures and Independent-Measures Designs (cont.)</a:t>
            </a:r>
          </a:p>
        </p:txBody>
      </p:sp>
      <p:sp>
        <p:nvSpPr>
          <p:cNvPr id="4099" name="Rectangle 3"/>
          <p:cNvSpPr>
            <a:spLocks noGrp="1" noChangeArrowheads="1"/>
          </p:cNvSpPr>
          <p:nvPr>
            <p:ph type="body" sz="half" idx="1"/>
          </p:nvPr>
        </p:nvSpPr>
        <p:spPr>
          <a:xfrm>
            <a:off x="457200" y="1600200"/>
            <a:ext cx="8153400" cy="609600"/>
          </a:xfrm>
        </p:spPr>
        <p:txBody>
          <a:bodyPr/>
          <a:lstStyle/>
          <a:p>
            <a:pPr>
              <a:buFontTx/>
              <a:buNone/>
            </a:pPr>
            <a:r>
              <a:rPr lang="en-US" sz="2800"/>
              <a:t>The following data demonstrate these points:</a:t>
            </a:r>
          </a:p>
        </p:txBody>
      </p:sp>
      <p:graphicFrame>
        <p:nvGraphicFramePr>
          <p:cNvPr id="4158" name="Group 62"/>
          <p:cNvGraphicFramePr>
            <a:graphicFrameLocks noGrp="1"/>
          </p:cNvGraphicFramePr>
          <p:nvPr>
            <p:ph sz="half" idx="2"/>
          </p:nvPr>
        </p:nvGraphicFramePr>
        <p:xfrm>
          <a:off x="2438400" y="2438400"/>
          <a:ext cx="4038600" cy="3048000"/>
        </p:xfrm>
        <a:graphic>
          <a:graphicData uri="http://schemas.openxmlformats.org/drawingml/2006/table">
            <a:tbl>
              <a:tblPr/>
              <a:tblGrid>
                <a:gridCol w="1374775"/>
                <a:gridCol w="901700"/>
                <a:gridCol w="903288"/>
                <a:gridCol w="858837"/>
              </a:tblGrid>
              <a:tr h="6461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Subject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X</a:t>
                      </a:r>
                      <a:endParaRPr kumimoji="0" lang="en-US" sz="2400" b="1"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X</a:t>
                      </a:r>
                      <a:r>
                        <a:rPr kumimoji="0" lang="en-US" sz="2400" b="1" i="0" u="none" strike="noStrike" cap="none" normalizeH="0" baseline="-2500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10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10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10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61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79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C245A01-AA05-4B9C-A440-0688FC6688F8}" type="slidenum">
              <a:rPr lang="en-US"/>
              <a:pPr/>
              <a:t>24</a:t>
            </a:fld>
            <a:endParaRPr lang="en-US"/>
          </a:p>
        </p:txBody>
      </p:sp>
      <p:sp>
        <p:nvSpPr>
          <p:cNvPr id="22530" name="Rectangle 2"/>
          <p:cNvSpPr>
            <a:spLocks noGrp="1" noChangeArrowheads="1"/>
          </p:cNvSpPr>
          <p:nvPr>
            <p:ph type="title"/>
          </p:nvPr>
        </p:nvSpPr>
        <p:spPr/>
        <p:txBody>
          <a:bodyPr/>
          <a:lstStyle/>
          <a:p>
            <a:r>
              <a:rPr lang="en-US" sz="3600"/>
              <a:t>Comparing Repeated-Measures and Independent-Measures Designs (cont.)</a:t>
            </a:r>
          </a:p>
        </p:txBody>
      </p:sp>
      <p:sp>
        <p:nvSpPr>
          <p:cNvPr id="22531" name="Rectangle 3"/>
          <p:cNvSpPr>
            <a:spLocks noGrp="1" noChangeArrowheads="1"/>
          </p:cNvSpPr>
          <p:nvPr>
            <p:ph type="body" idx="1"/>
          </p:nvPr>
        </p:nvSpPr>
        <p:spPr>
          <a:xfrm>
            <a:off x="457200" y="1828800"/>
            <a:ext cx="8229600" cy="4525963"/>
          </a:xfrm>
        </p:spPr>
        <p:txBody>
          <a:bodyPr/>
          <a:lstStyle/>
          <a:p>
            <a:pPr>
              <a:lnSpc>
                <a:spcPct val="90000"/>
              </a:lnSpc>
            </a:pPr>
            <a:r>
              <a:rPr lang="en-US" sz="2800"/>
              <a:t>First, notice that all of the subjects show an increase of roughly 5 points when they move from treatment 1 to treatment 2.  </a:t>
            </a:r>
          </a:p>
          <a:p>
            <a:pPr>
              <a:lnSpc>
                <a:spcPct val="90000"/>
              </a:lnSpc>
            </a:pPr>
            <a:r>
              <a:rPr lang="en-US" sz="2800"/>
              <a:t>Because the treatment difference is very consistent, the D scores are all clustered close together will produce a very small value for s</a:t>
            </a:r>
            <a:r>
              <a:rPr lang="en-US" sz="2800" baseline="30000"/>
              <a:t>2</a:t>
            </a:r>
            <a:r>
              <a:rPr lang="en-US" sz="2800"/>
              <a:t>.  </a:t>
            </a:r>
          </a:p>
          <a:p>
            <a:pPr>
              <a:lnSpc>
                <a:spcPct val="90000"/>
              </a:lnSpc>
            </a:pPr>
            <a:r>
              <a:rPr lang="en-US" sz="2800"/>
              <a:t>This means that the standard error in the bottom of the t statistic will be very small.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0A7BAB0-DA74-4DCB-9A47-7170B82C9924}" type="slidenum">
              <a:rPr lang="en-US"/>
              <a:pPr/>
              <a:t>25</a:t>
            </a:fld>
            <a:endParaRPr lang="en-US"/>
          </a:p>
        </p:txBody>
      </p:sp>
      <p:sp>
        <p:nvSpPr>
          <p:cNvPr id="23554" name="Rectangle 2"/>
          <p:cNvSpPr>
            <a:spLocks noGrp="1" noChangeArrowheads="1"/>
          </p:cNvSpPr>
          <p:nvPr>
            <p:ph type="title"/>
          </p:nvPr>
        </p:nvSpPr>
        <p:spPr/>
        <p:txBody>
          <a:bodyPr/>
          <a:lstStyle/>
          <a:p>
            <a:r>
              <a:rPr lang="en-US" sz="3600"/>
              <a:t>Comparing Repeated-Measures and Independent-Measures Designs (cont.)</a:t>
            </a:r>
          </a:p>
        </p:txBody>
      </p:sp>
      <p:sp>
        <p:nvSpPr>
          <p:cNvPr id="23555" name="Rectangle 3"/>
          <p:cNvSpPr>
            <a:spLocks noGrp="1" noChangeArrowheads="1"/>
          </p:cNvSpPr>
          <p:nvPr>
            <p:ph type="body" idx="1"/>
          </p:nvPr>
        </p:nvSpPr>
        <p:spPr>
          <a:xfrm>
            <a:off x="457200" y="1752600"/>
            <a:ext cx="8229600" cy="4648200"/>
          </a:xfrm>
        </p:spPr>
        <p:txBody>
          <a:bodyPr/>
          <a:lstStyle/>
          <a:p>
            <a:pPr>
              <a:lnSpc>
                <a:spcPct val="80000"/>
              </a:lnSpc>
            </a:pPr>
            <a:r>
              <a:rPr lang="en-US" sz="2800"/>
              <a:t>Second, notice that the original data show big differences from one subject to another.  For example, subject B has scores in the 20's and subject E has scores in the 70's. </a:t>
            </a:r>
          </a:p>
          <a:p>
            <a:pPr>
              <a:lnSpc>
                <a:spcPct val="80000"/>
              </a:lnSpc>
            </a:pPr>
            <a:r>
              <a:rPr lang="en-US" sz="2800"/>
              <a:t>These big </a:t>
            </a:r>
            <a:r>
              <a:rPr lang="en-US" sz="2800" b="1"/>
              <a:t>individual differences</a:t>
            </a:r>
            <a:r>
              <a:rPr lang="en-US" sz="2800"/>
              <a:t> are eliminated when the difference scores are calculated.  </a:t>
            </a:r>
          </a:p>
          <a:p>
            <a:pPr>
              <a:lnSpc>
                <a:spcPct val="80000"/>
              </a:lnSpc>
            </a:pPr>
            <a:r>
              <a:rPr lang="en-US" sz="2800"/>
              <a:t>Because the individual differences are removed, the D scores are usually much less variable than the original scores.  </a:t>
            </a:r>
          </a:p>
          <a:p>
            <a:pPr>
              <a:lnSpc>
                <a:spcPct val="80000"/>
              </a:lnSpc>
            </a:pPr>
            <a:r>
              <a:rPr lang="en-US" sz="2800"/>
              <a:t>Again, a smaller variance will produce a smaller standard error, which will increase the likelihood of a significant t statistic.</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EF861B1-2B24-40F6-B463-C5EB7ED17CE7}" type="slidenum">
              <a:rPr lang="en-US"/>
              <a:pPr/>
              <a:t>26</a:t>
            </a:fld>
            <a:endParaRPr lang="en-US"/>
          </a:p>
        </p:txBody>
      </p:sp>
      <p:sp>
        <p:nvSpPr>
          <p:cNvPr id="25602" name="Rectangle 2"/>
          <p:cNvSpPr>
            <a:spLocks noGrp="1" noChangeArrowheads="1"/>
          </p:cNvSpPr>
          <p:nvPr>
            <p:ph type="title"/>
          </p:nvPr>
        </p:nvSpPr>
        <p:spPr/>
        <p:txBody>
          <a:bodyPr/>
          <a:lstStyle/>
          <a:p>
            <a:r>
              <a:rPr lang="en-US" sz="3600"/>
              <a:t>Comparing Repeated-Measures and Independent-Measures Designs (cont.)</a:t>
            </a:r>
          </a:p>
        </p:txBody>
      </p:sp>
      <p:sp>
        <p:nvSpPr>
          <p:cNvPr id="25603" name="Rectangle 3"/>
          <p:cNvSpPr>
            <a:spLocks noGrp="1" noChangeArrowheads="1"/>
          </p:cNvSpPr>
          <p:nvPr>
            <p:ph type="body" idx="1"/>
          </p:nvPr>
        </p:nvSpPr>
        <p:spPr>
          <a:xfrm>
            <a:off x="457200" y="1828800"/>
            <a:ext cx="8229600" cy="4525963"/>
          </a:xfrm>
        </p:spPr>
        <p:txBody>
          <a:bodyPr/>
          <a:lstStyle/>
          <a:p>
            <a:pPr>
              <a:lnSpc>
                <a:spcPct val="90000"/>
              </a:lnSpc>
            </a:pPr>
            <a:r>
              <a:rPr lang="en-US" sz="2800"/>
              <a:t>Finally, you should realize that there are potential disadvantages to using a repeated-measures design instead of independent-measures.  </a:t>
            </a:r>
          </a:p>
          <a:p>
            <a:pPr>
              <a:lnSpc>
                <a:spcPct val="90000"/>
              </a:lnSpc>
            </a:pPr>
            <a:r>
              <a:rPr lang="en-US" sz="2800"/>
              <a:t>Because the repeated-measures design requires that each individual participate in more than one treatment, there is always the risk that exposure to the first treatment will cause a change in the participants that influences their scores in the second treatment.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9E07014-04CF-490C-9246-3D2034DE64AB}" type="slidenum">
              <a:rPr lang="en-US"/>
              <a:pPr/>
              <a:t>27</a:t>
            </a:fld>
            <a:endParaRPr lang="en-US"/>
          </a:p>
        </p:txBody>
      </p:sp>
      <p:sp>
        <p:nvSpPr>
          <p:cNvPr id="26626" name="Rectangle 2"/>
          <p:cNvSpPr>
            <a:spLocks noGrp="1" noChangeArrowheads="1"/>
          </p:cNvSpPr>
          <p:nvPr>
            <p:ph type="title"/>
          </p:nvPr>
        </p:nvSpPr>
        <p:spPr/>
        <p:txBody>
          <a:bodyPr/>
          <a:lstStyle/>
          <a:p>
            <a:r>
              <a:rPr lang="en-US" sz="3600"/>
              <a:t>Comparing Repeated-Measures and Independent-Measures Designs (cont.)</a:t>
            </a:r>
          </a:p>
        </p:txBody>
      </p:sp>
      <p:sp>
        <p:nvSpPr>
          <p:cNvPr id="26627" name="Rectangle 3"/>
          <p:cNvSpPr>
            <a:spLocks noGrp="1" noChangeArrowheads="1"/>
          </p:cNvSpPr>
          <p:nvPr>
            <p:ph type="body" idx="1"/>
          </p:nvPr>
        </p:nvSpPr>
        <p:spPr/>
        <p:txBody>
          <a:bodyPr/>
          <a:lstStyle/>
          <a:p>
            <a:pPr>
              <a:lnSpc>
                <a:spcPct val="90000"/>
              </a:lnSpc>
            </a:pPr>
            <a:r>
              <a:rPr lang="en-US" sz="3000"/>
              <a:t>For example, practice in the first treatment may cause improved performance in the second treatment.</a:t>
            </a:r>
            <a:endParaRPr lang="en-US" sz="2800"/>
          </a:p>
          <a:p>
            <a:pPr>
              <a:lnSpc>
                <a:spcPct val="90000"/>
              </a:lnSpc>
            </a:pPr>
            <a:r>
              <a:rPr lang="en-US" sz="2800"/>
              <a:t>Thus, the scores in the second treatment may show a difference, but the difference is not caused by the second treatment.  </a:t>
            </a:r>
          </a:p>
          <a:p>
            <a:pPr>
              <a:lnSpc>
                <a:spcPct val="90000"/>
              </a:lnSpc>
            </a:pPr>
            <a:r>
              <a:rPr lang="en-US" sz="2800"/>
              <a:t>When participation in one treatment influences the scores in another treatment, the results may be distorted by </a:t>
            </a:r>
            <a:r>
              <a:rPr lang="en-US" sz="2800" b="1"/>
              <a:t>order effects</a:t>
            </a:r>
            <a:r>
              <a:rPr lang="en-US" sz="2800"/>
              <a:t>, and this can be a serious problem in repeated-measures designs.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2AB31E5-EE93-4007-A1B7-4CC882DA041E}" type="slidenum">
              <a:rPr lang="en-US"/>
              <a:pPr/>
              <a:t>3</a:t>
            </a:fld>
            <a:endParaRPr lang="en-US"/>
          </a:p>
        </p:txBody>
      </p:sp>
      <p:sp>
        <p:nvSpPr>
          <p:cNvPr id="16386" name="Rectangle 2"/>
          <p:cNvSpPr>
            <a:spLocks noGrp="1" noChangeArrowheads="1"/>
          </p:cNvSpPr>
          <p:nvPr>
            <p:ph type="title"/>
          </p:nvPr>
        </p:nvSpPr>
        <p:spPr/>
        <p:txBody>
          <a:bodyPr/>
          <a:lstStyle/>
          <a:p>
            <a:r>
              <a:rPr lang="en-US" sz="4000"/>
              <a:t>Hypothesis Tests with the Repeated-Measures t</a:t>
            </a:r>
          </a:p>
        </p:txBody>
      </p:sp>
      <p:sp>
        <p:nvSpPr>
          <p:cNvPr id="16387" name="Rectangle 3"/>
          <p:cNvSpPr>
            <a:spLocks noGrp="1" noChangeArrowheads="1"/>
          </p:cNvSpPr>
          <p:nvPr>
            <p:ph type="body" idx="1"/>
          </p:nvPr>
        </p:nvSpPr>
        <p:spPr>
          <a:xfrm>
            <a:off x="457200" y="1600200"/>
            <a:ext cx="8229600" cy="4800600"/>
          </a:xfrm>
        </p:spPr>
        <p:txBody>
          <a:bodyPr/>
          <a:lstStyle/>
          <a:p>
            <a:pPr>
              <a:lnSpc>
                <a:spcPct val="90000"/>
              </a:lnSpc>
            </a:pPr>
            <a:r>
              <a:rPr lang="en-US" sz="2800"/>
              <a:t>The repeated-measures t statistic allows researchers to test a hypothesis about the population mean difference between two treatment conditions using sample data from a repeated-measures research study.  </a:t>
            </a:r>
          </a:p>
          <a:p>
            <a:pPr>
              <a:lnSpc>
                <a:spcPct val="90000"/>
              </a:lnSpc>
            </a:pPr>
            <a:r>
              <a:rPr lang="en-US" sz="2800"/>
              <a:t>In this situation it is possible to compute a </a:t>
            </a:r>
            <a:r>
              <a:rPr lang="en-US" sz="2800" b="1"/>
              <a:t>difference score</a:t>
            </a:r>
            <a:r>
              <a:rPr lang="en-US" sz="2800"/>
              <a:t> for each individual:</a:t>
            </a:r>
          </a:p>
          <a:p>
            <a:pPr algn="ctr">
              <a:lnSpc>
                <a:spcPct val="90000"/>
              </a:lnSpc>
              <a:buFontTx/>
              <a:buNone/>
            </a:pPr>
            <a:r>
              <a:rPr lang="en-US" sz="2800"/>
              <a:t>difference score  =  D  =  X</a:t>
            </a:r>
            <a:r>
              <a:rPr lang="en-US" sz="2800" baseline="-25000"/>
              <a:t>2</a:t>
            </a:r>
            <a:r>
              <a:rPr lang="en-US" sz="2800"/>
              <a:t>  –  X</a:t>
            </a:r>
            <a:r>
              <a:rPr lang="en-US" sz="2800" baseline="-25000"/>
              <a:t>1</a:t>
            </a:r>
          </a:p>
          <a:p>
            <a:pPr>
              <a:lnSpc>
                <a:spcPct val="90000"/>
              </a:lnSpc>
              <a:buFontTx/>
              <a:buNone/>
            </a:pPr>
            <a:r>
              <a:rPr lang="en-US" sz="2800"/>
              <a:t>	Where X</a:t>
            </a:r>
            <a:r>
              <a:rPr lang="en-US" sz="2800" baseline="-25000"/>
              <a:t>1</a:t>
            </a:r>
            <a:r>
              <a:rPr lang="en-US" sz="2800"/>
              <a:t> is the person’s score in the first treatment and X</a:t>
            </a:r>
            <a:r>
              <a:rPr lang="en-US" sz="2800" baseline="-25000"/>
              <a:t>2</a:t>
            </a:r>
            <a:r>
              <a:rPr lang="en-US" sz="2800"/>
              <a:t> is the score in the second treatment.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B546A5A-79DD-4848-AD85-DC7FA5301067}" type="slidenum">
              <a:rPr lang="en-US"/>
              <a:pPr/>
              <a:t>4</a:t>
            </a:fld>
            <a:endParaRPr lang="en-US"/>
          </a:p>
        </p:txBody>
      </p:sp>
      <p:sp>
        <p:nvSpPr>
          <p:cNvPr id="15362" name="Rectangle 2"/>
          <p:cNvSpPr>
            <a:spLocks noGrp="1" noChangeArrowheads="1"/>
          </p:cNvSpPr>
          <p:nvPr>
            <p:ph type="title"/>
          </p:nvPr>
        </p:nvSpPr>
        <p:spPr/>
        <p:txBody>
          <a:bodyPr/>
          <a:lstStyle/>
          <a:p>
            <a:r>
              <a:rPr lang="en-US" sz="4000"/>
              <a:t>Hypothesis Tests with the Repeated-Measures t (cont.)</a:t>
            </a:r>
          </a:p>
        </p:txBody>
      </p:sp>
      <p:sp>
        <p:nvSpPr>
          <p:cNvPr id="15363" name="Rectangle 3"/>
          <p:cNvSpPr>
            <a:spLocks noGrp="1" noChangeArrowheads="1"/>
          </p:cNvSpPr>
          <p:nvPr>
            <p:ph type="body" idx="1"/>
          </p:nvPr>
        </p:nvSpPr>
        <p:spPr/>
        <p:txBody>
          <a:bodyPr/>
          <a:lstStyle/>
          <a:p>
            <a:r>
              <a:rPr lang="en-US" sz="2800"/>
              <a:t>The related-samples t test can also be used for a similar design, called a </a:t>
            </a:r>
            <a:r>
              <a:rPr lang="en-US" sz="2800" b="1"/>
              <a:t>matched-subjects design</a:t>
            </a:r>
            <a:r>
              <a:rPr lang="en-US" sz="2800"/>
              <a:t>, in which each individual in one treatment is matched one-to-one with a corresponding individual in the second treatment.  </a:t>
            </a:r>
          </a:p>
          <a:p>
            <a:r>
              <a:rPr lang="en-US" sz="2800"/>
              <a:t>The matching is accomplished by selecting pairs of subjects so that the two subjects in each pair have identical (or nearly identical) scores on the variable that is being used for matching.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29E7125-8136-4CD8-87CE-7E9E25662794}" type="slidenum">
              <a:rPr lang="en-US"/>
              <a:pPr/>
              <a:t>5</a:t>
            </a:fld>
            <a:endParaRPr lang="en-US"/>
          </a:p>
        </p:txBody>
      </p:sp>
      <p:sp>
        <p:nvSpPr>
          <p:cNvPr id="14338" name="Rectangle 2"/>
          <p:cNvSpPr>
            <a:spLocks noGrp="1" noChangeArrowheads="1"/>
          </p:cNvSpPr>
          <p:nvPr>
            <p:ph type="title"/>
          </p:nvPr>
        </p:nvSpPr>
        <p:spPr/>
        <p:txBody>
          <a:bodyPr/>
          <a:lstStyle/>
          <a:p>
            <a:r>
              <a:rPr lang="en-US" sz="4000"/>
              <a:t>Hypothesis Tests with the Repeated-Measures t (cont.)</a:t>
            </a:r>
          </a:p>
        </p:txBody>
      </p:sp>
      <p:sp>
        <p:nvSpPr>
          <p:cNvPr id="14339" name="Rectangle 3"/>
          <p:cNvSpPr>
            <a:spLocks noGrp="1" noChangeArrowheads="1"/>
          </p:cNvSpPr>
          <p:nvPr>
            <p:ph type="body" idx="1"/>
          </p:nvPr>
        </p:nvSpPr>
        <p:spPr/>
        <p:txBody>
          <a:bodyPr/>
          <a:lstStyle/>
          <a:p>
            <a:r>
              <a:rPr lang="en-US"/>
              <a:t>Thus, the data consist of pairs of scores with each pair corresponding to a matched set of two "identical" subjects.  </a:t>
            </a:r>
          </a:p>
          <a:p>
            <a:r>
              <a:rPr lang="en-US"/>
              <a:t>For a matched-subjects design, a difference score is computed for each matched pair of individuals.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8FCC9A2-4B7D-46AC-967D-47D1D635AE2C}" type="slidenum">
              <a:rPr lang="en-US"/>
              <a:pPr/>
              <a:t>6</a:t>
            </a:fld>
            <a:endParaRPr lang="en-US"/>
          </a:p>
        </p:txBody>
      </p:sp>
      <p:sp>
        <p:nvSpPr>
          <p:cNvPr id="13314" name="Rectangle 2"/>
          <p:cNvSpPr>
            <a:spLocks noGrp="1" noChangeArrowheads="1"/>
          </p:cNvSpPr>
          <p:nvPr>
            <p:ph type="title"/>
          </p:nvPr>
        </p:nvSpPr>
        <p:spPr/>
        <p:txBody>
          <a:bodyPr/>
          <a:lstStyle/>
          <a:p>
            <a:r>
              <a:rPr lang="en-US" sz="4000"/>
              <a:t>Hypothesis Tests with the Repeated-Measures t (cont.)</a:t>
            </a:r>
          </a:p>
        </p:txBody>
      </p:sp>
      <p:sp>
        <p:nvSpPr>
          <p:cNvPr id="13315" name="Rectangle 3"/>
          <p:cNvSpPr>
            <a:spLocks noGrp="1" noChangeArrowheads="1"/>
          </p:cNvSpPr>
          <p:nvPr>
            <p:ph type="body" idx="1"/>
          </p:nvPr>
        </p:nvSpPr>
        <p:spPr/>
        <p:txBody>
          <a:bodyPr/>
          <a:lstStyle/>
          <a:p>
            <a:r>
              <a:rPr lang="en-US"/>
              <a:t>However, because the matching process can never be perfect, matched-subjects designs are relatively rare.  </a:t>
            </a:r>
          </a:p>
          <a:p>
            <a:r>
              <a:rPr lang="en-US"/>
              <a:t>As a result, repeated-measures designs (using the same individuals 	in both treatments) make up the vast majority of related-samples studies.</a:t>
            </a:r>
          </a:p>
          <a:p>
            <a:endParaRPr lang="en-US"/>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C257190-567A-41E2-B1A2-2E5ADE6685B1}" type="slidenum">
              <a:rPr lang="en-US"/>
              <a:pPr/>
              <a:t>7</a:t>
            </a:fld>
            <a:endParaRPr lang="en-US"/>
          </a:p>
        </p:txBody>
      </p:sp>
      <p:sp>
        <p:nvSpPr>
          <p:cNvPr id="11266" name="Rectangle 2"/>
          <p:cNvSpPr>
            <a:spLocks noGrp="1" noChangeArrowheads="1"/>
          </p:cNvSpPr>
          <p:nvPr>
            <p:ph type="title"/>
          </p:nvPr>
        </p:nvSpPr>
        <p:spPr/>
        <p:txBody>
          <a:bodyPr/>
          <a:lstStyle/>
          <a:p>
            <a:r>
              <a:rPr lang="en-US" sz="4000"/>
              <a:t>Hypothesis Tests with the Repeated-Measures t (cont.)</a:t>
            </a:r>
          </a:p>
        </p:txBody>
      </p:sp>
      <p:sp>
        <p:nvSpPr>
          <p:cNvPr id="11267" name="Rectangle 3"/>
          <p:cNvSpPr>
            <a:spLocks noGrp="1" noChangeArrowheads="1"/>
          </p:cNvSpPr>
          <p:nvPr>
            <p:ph type="body" idx="1"/>
          </p:nvPr>
        </p:nvSpPr>
        <p:spPr/>
        <p:txBody>
          <a:bodyPr/>
          <a:lstStyle/>
          <a:p>
            <a:r>
              <a:rPr lang="en-US"/>
              <a:t>The sample of difference scores is used to test hypotheses about the population of difference scores.  The null hypothesis states that the population of difference scores has a mean of zero,</a:t>
            </a:r>
          </a:p>
          <a:p>
            <a:pPr>
              <a:buFontTx/>
              <a:buNone/>
            </a:pPr>
            <a:endParaRPr lang="en-US" sz="1600"/>
          </a:p>
          <a:p>
            <a:pPr algn="ctr">
              <a:buFontTx/>
              <a:buNone/>
            </a:pPr>
            <a:r>
              <a:rPr lang="en-US"/>
              <a:t>H</a:t>
            </a:r>
            <a:r>
              <a:rPr lang="en-US" baseline="-25000"/>
              <a:t>0</a:t>
            </a:r>
            <a:r>
              <a:rPr lang="en-US"/>
              <a:t>:  </a:t>
            </a:r>
            <a:r>
              <a:rPr lang="en-US">
                <a:latin typeface="Lucida Grande" pitchFamily="28" charset="0"/>
              </a:rPr>
              <a:t>μ</a:t>
            </a:r>
            <a:r>
              <a:rPr lang="en-US" baseline="-25000"/>
              <a:t>D</a:t>
            </a:r>
            <a:r>
              <a:rPr lang="en-US"/>
              <a:t> = 0</a:t>
            </a:r>
          </a:p>
          <a:p>
            <a:pPr>
              <a:buFontTx/>
              <a:buNone/>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7652" name="Picture 4" descr="11f02"/>
          <p:cNvPicPr>
            <a:picLocks noChangeAspect="1" noChangeArrowheads="1"/>
          </p:cNvPicPr>
          <p:nvPr/>
        </p:nvPicPr>
        <p:blipFill>
          <a:blip r:embed="rId3"/>
          <a:srcRect/>
          <a:stretch>
            <a:fillRect/>
          </a:stretch>
        </p:blipFill>
        <p:spPr bwMode="auto">
          <a:xfrm>
            <a:off x="88900" y="1608138"/>
            <a:ext cx="8966200" cy="364013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677" name="Picture 5" descr="11f03"/>
          <p:cNvPicPr>
            <a:picLocks noChangeAspect="1" noChangeArrowheads="1"/>
          </p:cNvPicPr>
          <p:nvPr/>
        </p:nvPicPr>
        <p:blipFill>
          <a:blip r:embed="rId3"/>
          <a:srcRect/>
          <a:stretch>
            <a:fillRect/>
          </a:stretch>
        </p:blipFill>
        <p:spPr bwMode="auto">
          <a:xfrm>
            <a:off x="1760538" y="88900"/>
            <a:ext cx="5621337" cy="6680200"/>
          </a:xfrm>
          <a:prstGeom prst="rect">
            <a:avLst/>
          </a:prstGeom>
          <a:noFill/>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1553</Words>
  <Application>Microsoft Office PowerPoint</Application>
  <PresentationFormat>On-screen Show (4:3)</PresentationFormat>
  <Paragraphs>143</Paragraphs>
  <Slides>27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Lucida Grande</vt:lpstr>
      <vt:lpstr>ヒラギノ角ゴ Pro W3</vt:lpstr>
      <vt:lpstr>Symbol</vt:lpstr>
      <vt:lpstr>Default Design</vt:lpstr>
      <vt:lpstr>Chapter 11: The t Test for Two Related Samples</vt:lpstr>
      <vt:lpstr>Repeated-Measures Designs</vt:lpstr>
      <vt:lpstr>Hypothesis Tests with the Repeated-Measures t</vt:lpstr>
      <vt:lpstr>Hypothesis Tests with the Repeated-Measures t (cont.)</vt:lpstr>
      <vt:lpstr>Hypothesis Tests with the Repeated-Measures t (cont.)</vt:lpstr>
      <vt:lpstr>Hypothesis Tests with the Repeated-Measures t (cont.)</vt:lpstr>
      <vt:lpstr>Hypothesis Tests with the Repeated-Measures t (cont.)</vt:lpstr>
      <vt:lpstr>Slide 8</vt:lpstr>
      <vt:lpstr>Slide 9</vt:lpstr>
      <vt:lpstr>Hypothesis Tests with the Repeated-Measures t (cont.)</vt:lpstr>
      <vt:lpstr>Hypothesis Tests with the Repeated-Measures t (cont.)</vt:lpstr>
      <vt:lpstr>Hypothesis Tests with the Repeated-Measures t (cont.)</vt:lpstr>
      <vt:lpstr>Hypothesis Tests with the Repeated-Measures t (cont.)</vt:lpstr>
      <vt:lpstr>Hypothesis Tests with the Repeated-Measures t (cont.)</vt:lpstr>
      <vt:lpstr>Hypothesis Tests with the Repeated-Measures t (cont.)</vt:lpstr>
      <vt:lpstr>Hypothesis Tests with the Repeated-Measures t (cont.)</vt:lpstr>
      <vt:lpstr>Measuring Effect Size for the Independent-Measures t</vt:lpstr>
      <vt:lpstr>Slide 18</vt:lpstr>
      <vt:lpstr>Comparing Repeated-Measures and Independent-Measures Designs</vt:lpstr>
      <vt:lpstr>Comparing Repeated-Measures and Independent-Measures Designs (cont.)</vt:lpstr>
      <vt:lpstr>Comparing Repeated-Measures and Independent-Measures Designs (cont.)</vt:lpstr>
      <vt:lpstr>Comparing Repeated-Measures and Independent-Measures Designs (cont.)</vt:lpstr>
      <vt:lpstr>Comparing Repeated-Measures and Independent-Measures Designs (cont.)</vt:lpstr>
      <vt:lpstr>Comparing Repeated-Measures and Independent-Measures Designs (cont.)</vt:lpstr>
      <vt:lpstr>Comparing Repeated-Measures and Independent-Measures Designs (cont.)</vt:lpstr>
      <vt:lpstr>Comparing Repeated-Measures and Independent-Measures Designs (cont.)</vt:lpstr>
      <vt:lpstr>Comparing Repeated-Measures and Independent-Measures Designs (cont.)</vt:lpstr>
    </vt:vector>
  </TitlesOfParts>
  <Company>Thomson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dc:title>
  <dc:creator>TL User</dc:creator>
  <cp:lastModifiedBy>DELL</cp:lastModifiedBy>
  <cp:revision>7</cp:revision>
  <dcterms:created xsi:type="dcterms:W3CDTF">2008-11-24T16:41:42Z</dcterms:created>
  <dcterms:modified xsi:type="dcterms:W3CDTF">2019-01-02T18:55:00Z</dcterms:modified>
</cp:coreProperties>
</file>