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79" r:id="rId8"/>
    <p:sldId id="280" r:id="rId9"/>
    <p:sldId id="264" r:id="rId10"/>
    <p:sldId id="281" r:id="rId11"/>
    <p:sldId id="265" r:id="rId12"/>
    <p:sldId id="261" r:id="rId13"/>
    <p:sldId id="262" r:id="rId14"/>
    <p:sldId id="266" r:id="rId15"/>
    <p:sldId id="267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9629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45643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57567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1593121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795328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628915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726639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5678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240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538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70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901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597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313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729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19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52201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3459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61E5A6-88FA-4232-BBDB-408E2144F0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D4D19DB-C3C6-4F28-B0A8-02EC4B31EB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PLANT ECOLOGY</a:t>
            </a:r>
          </a:p>
          <a:p>
            <a:r>
              <a:rPr lang="en-US" sz="2400" dirty="0"/>
              <a:t>TOPIC:- HISTORY OF PLANT ECOLOGY AND RECENT DEVELOPMENT IN FIELD OF ECOLOGY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384606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Content Placeholder 2054">
            <a:extLst>
              <a:ext uri="{FF2B5EF4-FFF2-40B4-BE49-F238E27FC236}">
                <a16:creationId xmlns:a16="http://schemas.microsoft.com/office/drawing/2014/main" xmlns="" id="{6725DBBF-A627-41A1-8774-5CC8668C5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400" dirty="0"/>
              <a:t>Ecosystem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3" name="Picture 2" descr="Image result for ecosystem">
            <a:extLst>
              <a:ext uri="{FF2B5EF4-FFF2-40B4-BE49-F238E27FC236}">
                <a16:creationId xmlns:a16="http://schemas.microsoft.com/office/drawing/2014/main" xmlns="" id="{1A56C119-CA01-4A77-8177-6759C8FEF4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446"/>
          <a:stretch/>
        </p:blipFill>
        <p:spPr bwMode="auto">
          <a:xfrm>
            <a:off x="6091916" y="2052213"/>
            <a:ext cx="5451627" cy="419618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41549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B1AB0-9891-477C-B9CC-8AF3A7E30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450259"/>
            <a:ext cx="3753599" cy="1442153"/>
          </a:xfrm>
        </p:spPr>
        <p:txBody>
          <a:bodyPr>
            <a:normAutofit/>
          </a:bodyPr>
          <a:lstStyle/>
          <a:p>
            <a:r>
              <a:rPr lang="en-US" sz="3600"/>
              <a:t>Ecological Succession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99F280-FDA5-4CF1-9575-EC1CACF6A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3072385"/>
            <a:ext cx="3754987" cy="2947415"/>
          </a:xfrm>
        </p:spPr>
        <p:txBody>
          <a:bodyPr>
            <a:normAutofit/>
          </a:bodyPr>
          <a:lstStyle/>
          <a:p>
            <a:r>
              <a:rPr lang="en-US" sz="1700"/>
              <a:t>Ecological succession is a process by which a natural community moves from a simpler level of organization to a more complex community.</a:t>
            </a:r>
          </a:p>
          <a:p>
            <a:r>
              <a:rPr lang="en-US" sz="1700"/>
              <a:t>At the turn of 20</a:t>
            </a:r>
            <a:r>
              <a:rPr lang="en-US" sz="1700" baseline="30000"/>
              <a:t>th</a:t>
            </a:r>
            <a:r>
              <a:rPr lang="en-US" sz="1700"/>
              <a:t> century Henry Chandler Cowles worked on “dynamic ecology” and was one of the founder of dynamic ecology.</a:t>
            </a:r>
          </a:p>
          <a:p>
            <a:pPr marL="0" indent="0">
              <a:buNone/>
            </a:pPr>
            <a:endParaRPr lang="en-US" sz="1700"/>
          </a:p>
          <a:p>
            <a:endParaRPr lang="en-US" sz="1700"/>
          </a:p>
        </p:txBody>
      </p:sp>
      <p:pic>
        <p:nvPicPr>
          <p:cNvPr id="2050" name="Picture 2" descr="Image result for succession">
            <a:extLst>
              <a:ext uri="{FF2B5EF4-FFF2-40B4-BE49-F238E27FC236}">
                <a16:creationId xmlns:a16="http://schemas.microsoft.com/office/drawing/2014/main" xmlns="" id="{48691F82-26A6-4633-9770-32C74AD5C2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483" r="1" b="1"/>
          <a:stretch/>
        </p:blipFill>
        <p:spPr bwMode="auto">
          <a:xfrm>
            <a:off x="5050389" y="1447799"/>
            <a:ext cx="6493910" cy="457200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474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A8B147-1848-4432-8961-A95DFA67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dirty="0"/>
              <a:t> The Biosphere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75BAF3-1B4C-4C94-A60A-4D3D28E28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Eduard Seuss was an Australian geologist who gave the term Biosphere in 1875.</a:t>
            </a:r>
          </a:p>
          <a:p>
            <a:r>
              <a:rPr lang="en-US" dirty="0"/>
              <a:t>Seuss gave the term biosphere for a condition promoting life.</a:t>
            </a:r>
          </a:p>
          <a:p>
            <a:r>
              <a:rPr lang="en-US" dirty="0"/>
              <a:t>Such as those found on earth.</a:t>
            </a:r>
          </a:p>
          <a:p>
            <a:r>
              <a:rPr lang="en-US" dirty="0"/>
              <a:t>Including fauna, flora, minerals and matter cycles, etc.</a:t>
            </a:r>
          </a:p>
          <a:p>
            <a:endParaRPr lang="en-US" dirty="0"/>
          </a:p>
        </p:txBody>
      </p:sp>
      <p:pic>
        <p:nvPicPr>
          <p:cNvPr id="1026" name="Picture 2" descr="Image result for biosphere">
            <a:extLst>
              <a:ext uri="{FF2B5EF4-FFF2-40B4-BE49-F238E27FC236}">
                <a16:creationId xmlns:a16="http://schemas.microsoft.com/office/drawing/2014/main" xmlns="" id="{1D4C2E1B-E75F-4D07-8344-5776D4DA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4229"/>
            <a:ext cx="5013318" cy="434691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3817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E0F4B-C49A-4097-993A-63EEDB87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64545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/>
              <a:t>In 1920s Vladimir I. Vernadsky, a Russian geologist gave a detailed idea of biosphere in his work </a:t>
            </a:r>
            <a:r>
              <a:rPr lang="en-US" b="1" dirty="0"/>
              <a:t>“The Biosphere”</a:t>
            </a:r>
            <a:r>
              <a:rPr lang="en-US" dirty="0"/>
              <a:t> (1926).</a:t>
            </a:r>
            <a:br>
              <a:rPr lang="en-US" dirty="0"/>
            </a:br>
            <a:r>
              <a:rPr lang="en-US" dirty="0"/>
              <a:t>He refined the biosphere as the some of all the ecosystems and describe  the biogeochemical cycles 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20432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FF74B-AF16-414E-96A4-7345DBB16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dirty="0"/>
              <a:t>Human ecology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0545F9-EEA6-4385-B9CD-6359320CA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>
            <a:normAutofit/>
          </a:bodyPr>
          <a:lstStyle/>
          <a:p>
            <a:r>
              <a:rPr lang="en-US" dirty="0"/>
              <a:t>Human ecology began in 20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It was recognized that human have colonize all the continents so are an important part of ecology.</a:t>
            </a:r>
          </a:p>
          <a:p>
            <a:r>
              <a:rPr lang="en-US" dirty="0"/>
              <a:t>So the relationship of human with environment is called human ecology.</a:t>
            </a:r>
          </a:p>
        </p:txBody>
      </p:sp>
      <p:pic>
        <p:nvPicPr>
          <p:cNvPr id="2050" name="Picture 2" descr="Image result for human ecology">
            <a:extLst>
              <a:ext uri="{FF2B5EF4-FFF2-40B4-BE49-F238E27FC236}">
                <a16:creationId xmlns:a16="http://schemas.microsoft.com/office/drawing/2014/main" xmlns="" id="{9EBFD87A-AB51-4A30-AF5C-7455A62C13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92" r="-2" b="36172"/>
          <a:stretch/>
        </p:blipFill>
        <p:spPr bwMode="auto">
          <a:xfrm>
            <a:off x="6091443" y="1545776"/>
            <a:ext cx="5451627" cy="419618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0217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08438F-1758-414B-B5A9-DB5EED8B5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74B4FC-FB10-4819-BD16-BAC20EA06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Humans greatly modified the environment through development of habitat, by intensive exploitation activities such as logging, fishing and as a side effect of agriculture, </a:t>
            </a:r>
            <a:r>
              <a:rPr lang="en-US"/>
              <a:t>mining and industry.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8325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B6FCB-F44D-4A11-ADE0-903A756E5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6"/>
            <a:ext cx="9252154" cy="1223983"/>
          </a:xfrm>
        </p:spPr>
        <p:txBody>
          <a:bodyPr>
            <a:normAutofit/>
          </a:bodyPr>
          <a:lstStyle/>
          <a:p>
            <a:r>
              <a:rPr lang="en-US" sz="3900"/>
              <a:t>James lovelock and Gaia hypothesis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1A82C8-D091-422F-B57B-2057AE3C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1" y="2052214"/>
            <a:ext cx="4338409" cy="419618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It was a new look   at life on earth, he was of view that earth is a single living macro-organism. 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dirty="0"/>
              <a:t>Gaia theory was embraced by many environmental movement as an inspiring view ;</a:t>
            </a:r>
            <a:r>
              <a:rPr lang="en-US" b="1" dirty="0"/>
              <a:t>Earth-mother.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dirty="0"/>
              <a:t>So it should be loved as a mother, Gaia was becoming sick of human activities like deforestation, industrialization pollution etc.</a:t>
            </a:r>
            <a:endParaRPr lang="en-US"/>
          </a:p>
        </p:txBody>
      </p:sp>
      <p:pic>
        <p:nvPicPr>
          <p:cNvPr id="3074" name="Picture 2" descr="Image result for james lovelock">
            <a:extLst>
              <a:ext uri="{FF2B5EF4-FFF2-40B4-BE49-F238E27FC236}">
                <a16:creationId xmlns:a16="http://schemas.microsoft.com/office/drawing/2014/main" xmlns="" id="{DD416B4E-F4E5-4AA1-A6AF-2FCAFAF3FA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863" r="3682"/>
          <a:stretch/>
        </p:blipFill>
        <p:spPr bwMode="auto">
          <a:xfrm>
            <a:off x="6091916" y="2052213"/>
            <a:ext cx="5451627" cy="419618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59470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69F3E9-1EA3-4AEC-93AE-984F2108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of ecology in 18</a:t>
            </a:r>
            <a:r>
              <a:rPr lang="en-US" baseline="30000" dirty="0"/>
              <a:t>th</a:t>
            </a:r>
            <a:r>
              <a:rPr lang="en-US" dirty="0"/>
              <a:t> and 19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0CBD92-05AD-4B47-894A-BF780C1CB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Ecology developed substantially in 18</a:t>
            </a:r>
            <a:r>
              <a:rPr lang="en-US" baseline="30000" dirty="0"/>
              <a:t>th</a:t>
            </a:r>
            <a:r>
              <a:rPr lang="en-US" dirty="0"/>
              <a:t> and 19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r>
              <a:rPr lang="en-US" dirty="0"/>
              <a:t>It began with Carl Linnaeus and his work on economy of nature.</a:t>
            </a:r>
          </a:p>
          <a:p>
            <a:r>
              <a:rPr lang="en-US" dirty="0"/>
              <a:t>Soon came Alexander von Humboldt and his work on botanical geography</a:t>
            </a:r>
          </a:p>
        </p:txBody>
      </p:sp>
    </p:spTree>
    <p:extLst>
      <p:ext uri="{BB962C8B-B14F-4D97-AF65-F5344CB8AC3E}">
        <p14:creationId xmlns:p14="http://schemas.microsoft.com/office/powerpoint/2010/main" xmlns="" val="3739760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xmlns="" id="{7A865E47-4365-4F21-B8EA-13B2C12BCB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3176" y="0"/>
            <a:ext cx="12192000" cy="6858001"/>
            <a:chOff x="-3176" y="0"/>
            <a:chExt cx="12192000" cy="6858001"/>
          </a:xfrm>
        </p:grpSpPr>
        <p:sp useBgFill="1">
          <p:nvSpPr>
            <p:cNvPr id="74" name="Rectangle 73">
              <a:extLst>
                <a:ext uri="{FF2B5EF4-FFF2-40B4-BE49-F238E27FC236}">
                  <a16:creationId xmlns:a16="http://schemas.microsoft.com/office/drawing/2014/main" xmlns="" id="{0CE24988-BB27-40E5-A961-9FA7ED0DB9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88824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>
              <a:extLst>
                <a:ext uri="{FF2B5EF4-FFF2-40B4-BE49-F238E27FC236}">
                  <a16:creationId xmlns:a16="http://schemas.microsoft.com/office/drawing/2014/main" xmlns="" id="{80BDE80E-ADE0-4E16-8F80-306A15F4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PicPr>
              <a:picLocks noChangeAspect="1"/>
            </p:cNvPic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PicPr>
          <p:blipFill>
            <a:blip r:embed="rId2">
              <a:alphaModFix amt="1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-3176" y="0"/>
              <a:ext cx="12192000" cy="6858000"/>
            </a:xfrm>
            <a:prstGeom prst="rect">
              <a:avLst/>
            </a:prstGeom>
          </p:spPr>
        </p:pic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5465A7-5841-4600-9C30-9E9D575C4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336873"/>
            <a:ext cx="5041628" cy="3599316"/>
          </a:xfrm>
        </p:spPr>
        <p:txBody>
          <a:bodyPr>
            <a:normAutofit/>
          </a:bodyPr>
          <a:lstStyle/>
          <a:p>
            <a:endParaRPr lang="en-US" sz="2000"/>
          </a:p>
          <a:p>
            <a:r>
              <a:rPr lang="en-US" sz="2000"/>
              <a:t>The history of ecology is intertwined with history of conservation efforts in particular founding of the </a:t>
            </a:r>
            <a:r>
              <a:rPr lang="en-US" sz="2000" b="1"/>
              <a:t>Nature Conservancy.</a:t>
            </a:r>
          </a:p>
          <a:p>
            <a:endParaRPr lang="en-US" sz="2000"/>
          </a:p>
        </p:txBody>
      </p:sp>
      <p:pic>
        <p:nvPicPr>
          <p:cNvPr id="3076" name="Picture 4" descr="Image result for nature conservancy">
            <a:extLst>
              <a:ext uri="{FF2B5EF4-FFF2-40B4-BE49-F238E27FC236}">
                <a16:creationId xmlns:a16="http://schemas.microsoft.com/office/drawing/2014/main" xmlns="" id="{1FEA09F2-F6C0-4559-92A1-D734083E1B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03" r="1390"/>
          <a:stretch/>
        </p:blipFill>
        <p:spPr bwMode="auto">
          <a:xfrm>
            <a:off x="6096000" y="10"/>
            <a:ext cx="6092823" cy="6856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13BC1C09-8FD1-4619-B317-E9EED5E55D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White">
          <a:xfrm>
            <a:off x="2" y="609600"/>
            <a:ext cx="6499753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098F16-BB66-47CE-AA4F-70497860C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041629" cy="1080938"/>
          </a:xfrm>
        </p:spPr>
        <p:txBody>
          <a:bodyPr>
            <a:normAutofit/>
          </a:bodyPr>
          <a:lstStyle/>
          <a:p>
            <a:r>
              <a:rPr lang="en-US" dirty="0"/>
              <a:t>Nature conservancy</a:t>
            </a:r>
          </a:p>
        </p:txBody>
      </p:sp>
      <p:pic>
        <p:nvPicPr>
          <p:cNvPr id="79" name="Picture 78">
            <a:extLst>
              <a:ext uri="{FF2B5EF4-FFF2-40B4-BE49-F238E27FC236}">
                <a16:creationId xmlns:a16="http://schemas.microsoft.com/office/drawing/2014/main" xmlns="" id="{D3143E80-C928-46DB-9299-0BD06348A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" y="1970240"/>
            <a:ext cx="6492240" cy="261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5238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F35744-8B01-44E8-BDA6-916D6948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Malthusian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5599F5-BAE5-40B3-AB27-7FFB8A772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Malthus Thomas Robert gave his influential work on population and population limits in early 19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pPr marL="0" indent="0">
              <a:buNone/>
            </a:pPr>
            <a:r>
              <a:rPr lang="en-US" dirty="0"/>
              <a:t>His work was very important for shaping the way Darwin saw the world worked.</a:t>
            </a:r>
          </a:p>
          <a:p>
            <a:pPr marL="0" indent="0">
              <a:buNone/>
            </a:pPr>
            <a:r>
              <a:rPr lang="en-US" dirty="0"/>
              <a:t>Malthus wrote:-</a:t>
            </a:r>
          </a:p>
          <a:p>
            <a:pPr marL="0" indent="0">
              <a:buNone/>
            </a:pPr>
            <a:r>
              <a:rPr lang="en-US" dirty="0"/>
              <a:t>                  The increase in population can limited by means of subsistence. </a:t>
            </a:r>
          </a:p>
          <a:p>
            <a:pPr marL="0" indent="0">
              <a:buNone/>
            </a:pPr>
            <a:r>
              <a:rPr lang="en-US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07651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9F830-D4CC-429A-82CF-5203A9156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B332FF-CBD3-4049-B34D-A89A1AD3D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 new science.</a:t>
            </a:r>
          </a:p>
          <a:p>
            <a:r>
              <a:rPr lang="en-US" dirty="0"/>
              <a:t>It is considered as an important branch of science, having only become prominent during 20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r>
              <a:rPr lang="en-US" dirty="0"/>
              <a:t>Its history stems all the way back to 4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  <a:p>
            <a:r>
              <a:rPr lang="en-US" dirty="0"/>
              <a:t>One of the first scientist ecologist whose writings survive may have been Aristotle or perhaps his student Theophrastus both of whom had interest in many species of animals and plants.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102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8A07B-5057-4AC0-B4BE-CEDE2804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Darwinism and science of ecology.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082973-25D0-4705-B44D-E2505D15E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It is often held as root of ecology.</a:t>
            </a:r>
          </a:p>
          <a:p>
            <a:r>
              <a:rPr lang="en-US" dirty="0"/>
              <a:t>He proposed on </a:t>
            </a:r>
            <a:r>
              <a:rPr lang="en-US" b="1" dirty="0"/>
              <a:t>the 0rign of species </a:t>
            </a:r>
            <a:r>
              <a:rPr lang="en-US" dirty="0"/>
              <a:t> the mechanism the clearly fit within the boundaries of modern ecology.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50489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5AD227-E626-4D3D-9C46-8F138B69D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450259"/>
            <a:ext cx="3753599" cy="1442153"/>
          </a:xfrm>
        </p:spPr>
        <p:txBody>
          <a:bodyPr>
            <a:normAutofit/>
          </a:bodyPr>
          <a:lstStyle/>
          <a:p>
            <a:r>
              <a:rPr lang="en-US" sz="3600"/>
              <a:t>Industrial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0E5973-7FA2-4F6F-B450-EDC9E8921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3072385"/>
            <a:ext cx="3754987" cy="2947415"/>
          </a:xfrm>
        </p:spPr>
        <p:txBody>
          <a:bodyPr>
            <a:normAutofit/>
          </a:bodyPr>
          <a:lstStyle/>
          <a:p>
            <a:r>
              <a:rPr lang="en-US" sz="1800"/>
              <a:t>Since 19</a:t>
            </a:r>
            <a:r>
              <a:rPr lang="en-US" sz="1800" baseline="30000"/>
              <a:t>th</a:t>
            </a:r>
            <a:r>
              <a:rPr lang="en-US" sz="1800"/>
              <a:t> century, with industrial revolution, more and more pressing concerns have grown about human impact on the environment.</a:t>
            </a:r>
          </a:p>
          <a:p>
            <a:r>
              <a:rPr lang="en-US" sz="1800"/>
              <a:t>The term ecologist has been used since the end of 19</a:t>
            </a:r>
            <a:r>
              <a:rPr lang="en-US" sz="1800" baseline="30000"/>
              <a:t>th</a:t>
            </a:r>
            <a:r>
              <a:rPr lang="en-US" sz="1800"/>
              <a:t> century.</a:t>
            </a:r>
          </a:p>
        </p:txBody>
      </p:sp>
      <p:pic>
        <p:nvPicPr>
          <p:cNvPr id="1028" name="Picture 4" descr="Image result for industrial revolution">
            <a:extLst>
              <a:ext uri="{FF2B5EF4-FFF2-40B4-BE49-F238E27FC236}">
                <a16:creationId xmlns:a16="http://schemas.microsoft.com/office/drawing/2014/main" xmlns="" id="{2BF541D4-D593-4FCE-B048-47239F16E4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490" r="7209"/>
          <a:stretch/>
        </p:blipFill>
        <p:spPr bwMode="auto">
          <a:xfrm>
            <a:off x="5050389" y="1447799"/>
            <a:ext cx="6493910" cy="457200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991851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02D32A-243D-4252-BD79-14A2B5E6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Animals ecology-Charles Elton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D2F7E3-32DE-48D8-B5E6-2015008A1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</a:t>
            </a:r>
            <a:r>
              <a:rPr lang="en-US" baseline="30000" dirty="0"/>
              <a:t>th</a:t>
            </a:r>
            <a:r>
              <a:rPr lang="en-US" dirty="0"/>
              <a:t> century an English zoologist and ecologist, Charles Elton worked on animal ecology and is regarded as father of Animal ecology.</a:t>
            </a:r>
          </a:p>
          <a:p>
            <a:r>
              <a:rPr lang="en-US" dirty="0"/>
              <a:t>Elon studied the population fluctuations dynamics.</a:t>
            </a:r>
          </a:p>
          <a:p>
            <a:r>
              <a:rPr lang="en-US" dirty="0"/>
              <a:t>He also coined the terms food chain food cycle in his famous book Animals ecology.</a:t>
            </a:r>
          </a:p>
        </p:txBody>
      </p:sp>
    </p:spTree>
    <p:extLst>
      <p:ext uri="{BB962C8B-B14F-4D97-AF65-F5344CB8AC3E}">
        <p14:creationId xmlns:p14="http://schemas.microsoft.com/office/powerpoint/2010/main" xmlns="" val="4286865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9F221B-7064-4727-B3DB-27826B43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Hutchinson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B872CA-75F6-4CD8-B1D2-0482E658C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 is attributed as being the first to influence science with theory within the discipline of ecology.</a:t>
            </a:r>
          </a:p>
          <a:p>
            <a:r>
              <a:rPr lang="en-US" dirty="0"/>
              <a:t>He was the first to combine science with mathematics. </a:t>
            </a:r>
          </a:p>
          <a:p>
            <a:r>
              <a:rPr lang="en-US" dirty="0"/>
              <a:t>His another major contribution is this that he gave the present definition of niche.</a:t>
            </a:r>
          </a:p>
        </p:txBody>
      </p:sp>
    </p:spTree>
    <p:extLst>
      <p:ext uri="{BB962C8B-B14F-4D97-AF65-F5344CB8AC3E}">
        <p14:creationId xmlns:p14="http://schemas.microsoft.com/office/powerpoint/2010/main" xmlns="" val="1666348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2A6BD2-D682-4453-9512-C59EBFCFC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development in ecology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5AC71C-F36F-4B2A-8A07-DB1E1E74A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Recent development in ecology includes</a:t>
            </a:r>
          </a:p>
          <a:p>
            <a:r>
              <a:rPr lang="en-US" dirty="0"/>
              <a:t> study of crisis caused by humans</a:t>
            </a:r>
          </a:p>
          <a:p>
            <a:r>
              <a:rPr lang="en-US" dirty="0"/>
              <a:t>How to conserve ecosystem</a:t>
            </a:r>
          </a:p>
          <a:p>
            <a:r>
              <a:rPr lang="en-US" dirty="0"/>
              <a:t>  behavior of organism with each other and their </a:t>
            </a:r>
            <a:r>
              <a:rPr lang="en-US" dirty="0" err="1"/>
              <a:t>enviroment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489319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4DA092-F15E-4AF3-97CB-4D9EB589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5400" dirty="0"/>
              <a:t>                 </a:t>
            </a:r>
            <a:r>
              <a:rPr lang="en-US" sz="6000" dirty="0"/>
              <a:t>THE END</a:t>
            </a:r>
          </a:p>
          <a:p>
            <a:pPr marL="0" indent="0">
              <a:buNone/>
            </a:pPr>
            <a:r>
              <a:rPr lang="en-US" dirty="0"/>
              <a:t>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058167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802F4D-15FD-4BEE-9598-B6EF76BA2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Historical Background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18E60B-C7C6-46B2-8499-573798151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Contribution of different scientists</a:t>
            </a:r>
          </a:p>
        </p:txBody>
      </p:sp>
    </p:spTree>
    <p:extLst>
      <p:ext uri="{BB962C8B-B14F-4D97-AF65-F5344CB8AC3E}">
        <p14:creationId xmlns:p14="http://schemas.microsoft.com/office/powerpoint/2010/main" xmlns="" val="2089641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275871-E957-42CA-AD2F-09C0A6F0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Botanical Geography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D4B2ED-4140-4075-BC59-55E96258C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Alexander von Humboldt</a:t>
            </a:r>
          </a:p>
          <a:p>
            <a:r>
              <a:rPr lang="en-US" dirty="0"/>
              <a:t>Father of ecology.</a:t>
            </a:r>
          </a:p>
          <a:p>
            <a:r>
              <a:rPr lang="en-US" dirty="0"/>
              <a:t>He was the first to take on the study of relationship between organism and their environment.</a:t>
            </a:r>
          </a:p>
          <a:p>
            <a:r>
              <a:rPr lang="en-US" dirty="0"/>
              <a:t>His famous work is “</a:t>
            </a:r>
            <a:r>
              <a:rPr lang="en-US" b="1" dirty="0"/>
              <a:t>the idea of Plant Geography’’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81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5C2C47-18F2-46CB-90D6-F2C23398E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256423" cy="1641987"/>
          </a:xfrm>
        </p:spPr>
        <p:txBody>
          <a:bodyPr>
            <a:normAutofit/>
          </a:bodyPr>
          <a:lstStyle/>
          <a:p>
            <a:r>
              <a:rPr lang="en-US" dirty="0"/>
              <a:t>Tomas Henry Huxley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C02CF5-3F59-4410-A505-0B5CA5990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2438401"/>
            <a:ext cx="6258737" cy="3809998"/>
          </a:xfrm>
        </p:spPr>
        <p:txBody>
          <a:bodyPr>
            <a:normAutofit/>
          </a:bodyPr>
          <a:lstStyle/>
          <a:p>
            <a:r>
              <a:rPr lang="en-US" dirty="0"/>
              <a:t>A British biologist who championed Darwin’s Theory of evolution.</a:t>
            </a:r>
          </a:p>
          <a:p>
            <a:r>
              <a:rPr lang="en-US" dirty="0"/>
              <a:t>His work include Zoological evidences as to Man’s place in nature (1863) and science and culture (1881).</a:t>
            </a:r>
          </a:p>
          <a:p>
            <a:endParaRPr lang="en-US" dirty="0"/>
          </a:p>
        </p:txBody>
      </p:sp>
      <p:pic>
        <p:nvPicPr>
          <p:cNvPr id="1026" name="Picture 2" descr="Image result for thomas henry huxley">
            <a:extLst>
              <a:ext uri="{FF2B5EF4-FFF2-40B4-BE49-F238E27FC236}">
                <a16:creationId xmlns:a16="http://schemas.microsoft.com/office/drawing/2014/main" xmlns="" id="{FBCC01ED-2AA9-4471-ACE2-04A5D0079B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7311"/>
          <a:stretch/>
        </p:blipFill>
        <p:spPr bwMode="auto">
          <a:xfrm>
            <a:off x="7554139" y="609601"/>
            <a:ext cx="3990160" cy="56387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39136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7C228-A454-428A-8E9D-1257F042C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Ecological damage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D4942A-5D68-42AB-8E10-A826324FAD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was first reported in the 18 century , as the  multiplication of colonies caused deforestation.</a:t>
            </a:r>
          </a:p>
          <a:p>
            <a:r>
              <a:rPr lang="en-US" dirty="0"/>
              <a:t>Since the 19</a:t>
            </a:r>
            <a:r>
              <a:rPr lang="en-US" baseline="30000" dirty="0"/>
              <a:t>th</a:t>
            </a:r>
            <a:r>
              <a:rPr lang="en-US" dirty="0"/>
              <a:t> century with the  industrial revolution, more and more pressing concerns have grown about impact of human activities on environment.</a:t>
            </a:r>
          </a:p>
          <a:p>
            <a:r>
              <a:rPr lang="en-US" dirty="0"/>
              <a:t>The term ecologist has been in use since end of 19</a:t>
            </a:r>
            <a:r>
              <a:rPr lang="en-US" baseline="30000" dirty="0"/>
              <a:t>th</a:t>
            </a:r>
            <a:r>
              <a:rPr lang="en-US" dirty="0"/>
              <a:t> century.</a:t>
            </a:r>
          </a:p>
        </p:txBody>
      </p:sp>
    </p:spTree>
    <p:extLst>
      <p:ext uri="{BB962C8B-B14F-4D97-AF65-F5344CB8AC3E}">
        <p14:creationId xmlns:p14="http://schemas.microsoft.com/office/powerpoint/2010/main" xmlns="" val="308979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4C4A85-E78F-4B9D-A6E0-583020FE8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6" y="5029200"/>
            <a:ext cx="9184606" cy="118871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7200" dirty="0"/>
              <a:t>Deforestation</a:t>
            </a:r>
          </a:p>
        </p:txBody>
      </p:sp>
      <p:pic>
        <p:nvPicPr>
          <p:cNvPr id="1026" name="Picture 2" descr="Image result for deforestation">
            <a:extLst>
              <a:ext uri="{FF2B5EF4-FFF2-40B4-BE49-F238E27FC236}">
                <a16:creationId xmlns:a16="http://schemas.microsoft.com/office/drawing/2014/main" xmlns="" id="{F2FBA39E-1646-443B-AC4B-BD20FACAC39C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953" r="2" b="16124"/>
          <a:stretch/>
        </p:blipFill>
        <p:spPr bwMode="auto">
          <a:xfrm>
            <a:off x="635458" y="640080"/>
            <a:ext cx="9186063" cy="4044462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5995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BDE546-7AAC-45B1-834B-57265ECC5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916" y="4542503"/>
            <a:ext cx="9184606" cy="117987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100"/>
              <a:t>Ozone Layer depletion</a:t>
            </a:r>
          </a:p>
        </p:txBody>
      </p:sp>
      <p:pic>
        <p:nvPicPr>
          <p:cNvPr id="2050" name="Picture 2" descr="Image result for ozone depletion">
            <a:extLst>
              <a:ext uri="{FF2B5EF4-FFF2-40B4-BE49-F238E27FC236}">
                <a16:creationId xmlns:a16="http://schemas.microsoft.com/office/drawing/2014/main" xmlns="" id="{B46CFE34-9B33-49FE-94F9-1CF29F0E07C6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7371" r="-1" b="-1"/>
          <a:stretch/>
        </p:blipFill>
        <p:spPr bwMode="auto">
          <a:xfrm>
            <a:off x="635458" y="-1"/>
            <a:ext cx="9186063" cy="454250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3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2489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A5A87C-01EA-4665-977B-C9288E565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Ecosystem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D634E-C460-4925-97DD-777F179F5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ecosystem was coined by a British ecologist Arthur Tansely, in 1935.</a:t>
            </a:r>
          </a:p>
          <a:p>
            <a:r>
              <a:rPr lang="en-US" dirty="0"/>
              <a:t>Ecosystem is an interactive system between biocoensis and its biotopes</a:t>
            </a:r>
          </a:p>
          <a:p>
            <a:r>
              <a:rPr lang="en-US" dirty="0"/>
              <a:t>Ecology thus became the science of ecosystem.</a:t>
            </a:r>
          </a:p>
          <a:p>
            <a:r>
              <a:rPr lang="en-US" dirty="0"/>
              <a:t>Over 19</a:t>
            </a:r>
            <a:r>
              <a:rPr lang="en-US" baseline="30000" dirty="0"/>
              <a:t>th</a:t>
            </a:r>
            <a:r>
              <a:rPr lang="en-US" dirty="0"/>
              <a:t> century  botanical geography and zoological geography combined to form biogeography. </a:t>
            </a:r>
          </a:p>
        </p:txBody>
      </p:sp>
    </p:spTree>
    <p:extLst>
      <p:ext uri="{BB962C8B-B14F-4D97-AF65-F5344CB8AC3E}">
        <p14:creationId xmlns:p14="http://schemas.microsoft.com/office/powerpoint/2010/main" xmlns="" val="785659772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Microsoft Office PowerPoint</Application>
  <PresentationFormat>Custom</PresentationFormat>
  <Paragraphs>91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Berlin</vt:lpstr>
      <vt:lpstr>  </vt:lpstr>
      <vt:lpstr>ECOLOGY</vt:lpstr>
      <vt:lpstr>Historical Background </vt:lpstr>
      <vt:lpstr>The Botanical Geography</vt:lpstr>
      <vt:lpstr>Tomas Henry Huxley</vt:lpstr>
      <vt:lpstr> Ecological damage</vt:lpstr>
      <vt:lpstr>Deforestation</vt:lpstr>
      <vt:lpstr>Ozone Layer depletion</vt:lpstr>
      <vt:lpstr>Ecosystem </vt:lpstr>
      <vt:lpstr>Slide 10</vt:lpstr>
      <vt:lpstr>Ecological Succession</vt:lpstr>
      <vt:lpstr> The Biosphere </vt:lpstr>
      <vt:lpstr>In 1920s Vladimir I. Vernadsky, a Russian geologist gave a detailed idea of biosphere in his work “The Biosphere” (1926). He refined the biosphere as the some of all the ecosystems and describe  the biogeochemical cycles . </vt:lpstr>
      <vt:lpstr>Human ecology</vt:lpstr>
      <vt:lpstr>Conti..</vt:lpstr>
      <vt:lpstr>James lovelock and Gaia hypothesis</vt:lpstr>
      <vt:lpstr>Development of ecology in 18th and 19th century.</vt:lpstr>
      <vt:lpstr>Nature conservancy</vt:lpstr>
      <vt:lpstr>Malthusian Influence</vt:lpstr>
      <vt:lpstr>Darwinism and science of ecology.</vt:lpstr>
      <vt:lpstr>Industrial revolution</vt:lpstr>
      <vt:lpstr>Animals ecology-Charles Elton</vt:lpstr>
      <vt:lpstr>Hutchinson </vt:lpstr>
      <vt:lpstr>Recent development in ecology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Maria Arooj BBOF16M002 </dc:title>
  <dc:creator>Maria Arooj</dc:creator>
  <cp:lastModifiedBy>Chemistry</cp:lastModifiedBy>
  <cp:revision>2</cp:revision>
  <dcterms:created xsi:type="dcterms:W3CDTF">2019-02-18T05:16:50Z</dcterms:created>
  <dcterms:modified xsi:type="dcterms:W3CDTF">2020-05-06T12:48:51Z</dcterms:modified>
</cp:coreProperties>
</file>