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4EC4F-332A-47DF-AF0D-5ACDBC32B01C}"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55406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4EC4F-332A-47DF-AF0D-5ACDBC32B01C}"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221078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4EC4F-332A-47DF-AF0D-5ACDBC32B01C}"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103110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9" name="Title 8"/>
          <p:cNvSpPr>
            <a:spLocks noGrp="1"/>
          </p:cNvSpPr>
          <p:nvPr>
            <p:ph type="ctrTitle"/>
          </p:nvPr>
        </p:nvSpPr>
        <p:spPr>
          <a:xfrm>
            <a:off x="572085" y="3337560"/>
            <a:ext cx="8640064"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fld id="{1DE39373-CFC7-48A5-AF57-0F40013BAAD2}" type="slidenum">
              <a:rPr lang="en-US" altLang="en-US"/>
              <a:pPr/>
              <a:t>‹#›</a:t>
            </a:fld>
            <a:endParaRPr lang="en-US" altLang="en-US"/>
          </a:p>
        </p:txBody>
      </p:sp>
    </p:spTree>
    <p:extLst>
      <p:ext uri="{BB962C8B-B14F-4D97-AF65-F5344CB8AC3E}">
        <p14:creationId xmlns:p14="http://schemas.microsoft.com/office/powerpoint/2010/main" val="156016419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fld id="{5C1A6ED8-F233-4595-8EE5-353371BA9C9B}" type="slidenum">
              <a:rPr lang="en-US" altLang="en-US"/>
              <a:pPr/>
              <a:t>‹#›</a:t>
            </a:fld>
            <a:endParaRPr lang="en-US" altLang="en-US"/>
          </a:p>
        </p:txBody>
      </p:sp>
    </p:spTree>
    <p:extLst>
      <p:ext uri="{BB962C8B-B14F-4D97-AF65-F5344CB8AC3E}">
        <p14:creationId xmlns:p14="http://schemas.microsoft.com/office/powerpoint/2010/main" val="69004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fld id="{70BEEB96-5303-4B8A-B714-F8A57AD25933}" type="slidenum">
              <a:rPr lang="en-US" altLang="en-US"/>
              <a:pPr/>
              <a:t>‹#›</a:t>
            </a:fld>
            <a:endParaRPr lang="en-US" altLang="en-US"/>
          </a:p>
        </p:txBody>
      </p:sp>
    </p:spTree>
    <p:extLst>
      <p:ext uri="{BB962C8B-B14F-4D97-AF65-F5344CB8AC3E}">
        <p14:creationId xmlns:p14="http://schemas.microsoft.com/office/powerpoint/2010/main" val="305801497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fld id="{8C9C857C-A8A8-4645-80C7-9F9F52CA4CD5}" type="slidenum">
              <a:rPr lang="en-US" altLang="en-US"/>
              <a:pPr/>
              <a:t>‹#›</a:t>
            </a:fld>
            <a:endParaRPr lang="en-US" altLang="en-US"/>
          </a:p>
        </p:txBody>
      </p:sp>
    </p:spTree>
    <p:extLst>
      <p:ext uri="{BB962C8B-B14F-4D97-AF65-F5344CB8AC3E}">
        <p14:creationId xmlns:p14="http://schemas.microsoft.com/office/powerpoint/2010/main" val="12689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fld id="{425C7835-A8E4-4069-A244-505C78A00135}" type="slidenum">
              <a:rPr lang="en-US" altLang="en-US"/>
              <a:pPr/>
              <a:t>‹#›</a:t>
            </a:fld>
            <a:endParaRPr lang="en-US" altLang="en-US"/>
          </a:p>
        </p:txBody>
      </p:sp>
    </p:spTree>
    <p:extLst>
      <p:ext uri="{BB962C8B-B14F-4D97-AF65-F5344CB8AC3E}">
        <p14:creationId xmlns:p14="http://schemas.microsoft.com/office/powerpoint/2010/main" val="2010752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fld id="{3F6F3EDA-2464-45E0-B6F3-22D40CD7AA20}" type="slidenum">
              <a:rPr lang="en-US" altLang="en-US"/>
              <a:pPr/>
              <a:t>‹#›</a:t>
            </a:fld>
            <a:endParaRPr lang="en-US" altLang="en-US"/>
          </a:p>
        </p:txBody>
      </p:sp>
    </p:spTree>
    <p:extLst>
      <p:ext uri="{BB962C8B-B14F-4D97-AF65-F5344CB8AC3E}">
        <p14:creationId xmlns:p14="http://schemas.microsoft.com/office/powerpoint/2010/main" val="3310622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fld id="{2508B596-0709-41DB-91DE-0C8C0652056C}" type="slidenum">
              <a:rPr lang="en-US" altLang="en-US"/>
              <a:pPr/>
              <a:t>‹#›</a:t>
            </a:fld>
            <a:endParaRPr lang="en-US" altLang="en-US"/>
          </a:p>
        </p:txBody>
      </p:sp>
    </p:spTree>
    <p:extLst>
      <p:ext uri="{BB962C8B-B14F-4D97-AF65-F5344CB8AC3E}">
        <p14:creationId xmlns:p14="http://schemas.microsoft.com/office/powerpoint/2010/main" val="75802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10875433" y="6421439"/>
            <a:ext cx="1016000" cy="365125"/>
          </a:xfrm>
        </p:spPr>
        <p:txBody>
          <a:bodyPr/>
          <a:lstStyle>
            <a:lvl1pPr>
              <a:defRPr/>
            </a:lvl1pPr>
          </a:lstStyle>
          <a:p>
            <a:fld id="{2FD0526F-649F-4DEB-AFF2-50F491C80872}" type="slidenum">
              <a:rPr lang="en-US" altLang="en-US"/>
              <a:pPr/>
              <a:t>‹#›</a:t>
            </a:fld>
            <a:endParaRPr lang="en-US" altLang="en-US"/>
          </a:p>
        </p:txBody>
      </p:sp>
    </p:spTree>
    <p:extLst>
      <p:ext uri="{BB962C8B-B14F-4D97-AF65-F5344CB8AC3E}">
        <p14:creationId xmlns:p14="http://schemas.microsoft.com/office/powerpoint/2010/main" val="269841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4EC4F-332A-47DF-AF0D-5ACDBC32B01C}"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1257834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fld id="{15BB4CE6-1CFD-48A4-8AD8-36C6837B8E59}" type="slidenum">
              <a:rPr lang="en-US" altLang="en-US"/>
              <a:pPr/>
              <a:t>‹#›</a:t>
            </a:fld>
            <a:endParaRPr lang="en-US" altLang="en-US"/>
          </a:p>
        </p:txBody>
      </p:sp>
    </p:spTree>
    <p:extLst>
      <p:ext uri="{BB962C8B-B14F-4D97-AF65-F5344CB8AC3E}">
        <p14:creationId xmlns:p14="http://schemas.microsoft.com/office/powerpoint/2010/main" val="126999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fld id="{31C044E4-C6D9-4A00-8545-FA8BE9747E55}" type="slidenum">
              <a:rPr lang="en-US" altLang="en-US"/>
              <a:pPr/>
              <a:t>‹#›</a:t>
            </a:fld>
            <a:endParaRPr lang="en-US" altLang="en-US"/>
          </a:p>
        </p:txBody>
      </p:sp>
    </p:spTree>
    <p:extLst>
      <p:ext uri="{BB962C8B-B14F-4D97-AF65-F5344CB8AC3E}">
        <p14:creationId xmlns:p14="http://schemas.microsoft.com/office/powerpoint/2010/main" val="3923189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fld id="{CE25FF3E-6AF6-4E88-A3E0-D12CC223E0C4}" type="slidenum">
              <a:rPr lang="en-US" altLang="en-US"/>
              <a:pPr/>
              <a:t>‹#›</a:t>
            </a:fld>
            <a:endParaRPr lang="en-US" altLang="en-US"/>
          </a:p>
        </p:txBody>
      </p:sp>
    </p:spTree>
    <p:extLst>
      <p:ext uri="{BB962C8B-B14F-4D97-AF65-F5344CB8AC3E}">
        <p14:creationId xmlns:p14="http://schemas.microsoft.com/office/powerpoint/2010/main" val="392136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4EC4F-332A-47DF-AF0D-5ACDBC32B01C}"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23485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4EC4F-332A-47DF-AF0D-5ACDBC32B01C}" type="datetimeFigureOut">
              <a:rPr lang="en-US" smtClean="0"/>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374306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4EC4F-332A-47DF-AF0D-5ACDBC32B01C}" type="datetimeFigureOut">
              <a:rPr lang="en-US" smtClean="0"/>
              <a:t>18-Apr-20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424660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4EC4F-332A-47DF-AF0D-5ACDBC32B01C}" type="datetimeFigureOut">
              <a:rPr lang="en-US" smtClean="0"/>
              <a:t>18-Apr-20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176909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4EC4F-332A-47DF-AF0D-5ACDBC32B01C}" type="datetimeFigureOut">
              <a:rPr lang="en-US" smtClean="0"/>
              <a:t>18-Apr-20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179064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4EC4F-332A-47DF-AF0D-5ACDBC32B01C}" type="datetimeFigureOut">
              <a:rPr lang="en-US" smtClean="0"/>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137629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4EC4F-332A-47DF-AF0D-5ACDBC32B01C}" type="datetimeFigureOut">
              <a:rPr lang="en-US" smtClean="0"/>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C33E3-1732-4DA5-8EDC-6B4E190B1AB4}" type="slidenum">
              <a:rPr lang="en-US" smtClean="0"/>
              <a:t>‹#›</a:t>
            </a:fld>
            <a:endParaRPr lang="en-US"/>
          </a:p>
        </p:txBody>
      </p:sp>
    </p:spTree>
    <p:extLst>
      <p:ext uri="{BB962C8B-B14F-4D97-AF65-F5344CB8AC3E}">
        <p14:creationId xmlns:p14="http://schemas.microsoft.com/office/powerpoint/2010/main" val="116800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4EC4F-332A-47DF-AF0D-5ACDBC32B01C}" type="datetimeFigureOut">
              <a:rPr lang="en-US" smtClean="0"/>
              <a:t>18-Apr-20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C33E3-1732-4DA5-8EDC-6B4E190B1AB4}" type="slidenum">
              <a:rPr lang="en-US" smtClean="0"/>
              <a:t>‹#›</a:t>
            </a:fld>
            <a:endParaRPr lang="en-US"/>
          </a:p>
        </p:txBody>
      </p:sp>
    </p:spTree>
    <p:extLst>
      <p:ext uri="{BB962C8B-B14F-4D97-AF65-F5344CB8AC3E}">
        <p14:creationId xmlns:p14="http://schemas.microsoft.com/office/powerpoint/2010/main" val="55048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4100" name="Title Placeholder 8"/>
          <p:cNvSpPr>
            <a:spLocks noGrp="1"/>
          </p:cNvSpPr>
          <p:nvPr>
            <p:ph type="title"/>
          </p:nvPr>
        </p:nvSpPr>
        <p:spPr bwMode="auto">
          <a:xfrm>
            <a:off x="609600" y="274638"/>
            <a:ext cx="995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609600" y="1600201"/>
            <a:ext cx="995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421439"/>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base">
              <a:spcBef>
                <a:spcPct val="0"/>
              </a:spcBef>
              <a:spcAft>
                <a:spcPct val="0"/>
              </a:spcAft>
              <a:defRPr/>
            </a:pPr>
            <a:endParaRPr lang="en-US">
              <a:solidFill>
                <a:srgbClr val="D4D2D0">
                  <a:shade val="50000"/>
                </a:srgbClr>
              </a:solidFill>
              <a:latin typeface="Arial Black" panose="020B0A04020102020204" pitchFamily="34" charset="0"/>
            </a:endParaRPr>
          </a:p>
        </p:txBody>
      </p:sp>
      <p:sp>
        <p:nvSpPr>
          <p:cNvPr id="22" name="Footer Placeholder 21"/>
          <p:cNvSpPr>
            <a:spLocks noGrp="1"/>
          </p:cNvSpPr>
          <p:nvPr>
            <p:ph type="ftr" sz="quarter" idx="3"/>
          </p:nvPr>
        </p:nvSpPr>
        <p:spPr>
          <a:xfrm>
            <a:off x="4165600" y="6421439"/>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base">
              <a:spcBef>
                <a:spcPct val="0"/>
              </a:spcBef>
              <a:spcAft>
                <a:spcPct val="0"/>
              </a:spcAft>
              <a:defRPr/>
            </a:pPr>
            <a:endParaRPr lang="en-US">
              <a:solidFill>
                <a:srgbClr val="D4D2D0">
                  <a:shade val="50000"/>
                </a:srgbClr>
              </a:solidFill>
              <a:latin typeface="Arial Black" panose="020B0A04020102020204" pitchFamily="34" charset="0"/>
            </a:endParaRPr>
          </a:p>
        </p:txBody>
      </p:sp>
      <p:sp>
        <p:nvSpPr>
          <p:cNvPr id="18" name="Slide Number Placeholder 17"/>
          <p:cNvSpPr>
            <a:spLocks noGrp="1"/>
          </p:cNvSpPr>
          <p:nvPr>
            <p:ph type="sldNum" sz="quarter" idx="4"/>
          </p:nvPr>
        </p:nvSpPr>
        <p:spPr>
          <a:xfrm>
            <a:off x="10871200" y="6421439"/>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9B9A98"/>
                </a:solidFill>
              </a:defRPr>
            </a:lvl1pPr>
          </a:lstStyle>
          <a:p>
            <a:pPr fontAlgn="base">
              <a:spcBef>
                <a:spcPct val="0"/>
              </a:spcBef>
              <a:spcAft>
                <a:spcPct val="0"/>
              </a:spcAft>
            </a:pPr>
            <a:fld id="{022FA297-2A86-4AA5-829D-A90B1BF2989A}" type="slidenum">
              <a:rPr lang="en-US" altLang="en-US">
                <a:latin typeface="Arial Black" panose="020B0A04020102020204" pitchFamily="34" charset="0"/>
              </a:rPr>
              <a:pPr fontAlgn="base">
                <a:spcBef>
                  <a:spcPct val="0"/>
                </a:spcBef>
                <a:spcAft>
                  <a:spcPct val="0"/>
                </a:spcAft>
              </a:pPr>
              <a:t>‹#›</a:t>
            </a:fld>
            <a:endParaRPr lang="en-US" altLang="en-US">
              <a:latin typeface="Arial Black" panose="020B0A04020102020204" pitchFamily="34" charset="0"/>
            </a:endParaRPr>
          </a:p>
        </p:txBody>
      </p:sp>
    </p:spTree>
    <p:extLst>
      <p:ext uri="{BB962C8B-B14F-4D97-AF65-F5344CB8AC3E}">
        <p14:creationId xmlns:p14="http://schemas.microsoft.com/office/powerpoint/2010/main" val="24787592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5 (</a:t>
            </a:r>
            <a:r>
              <a:rPr lang="en-US" dirty="0" err="1" smtClean="0"/>
              <a:t>FireArm</a:t>
            </a:r>
            <a:r>
              <a:rPr lang="en-US" dirty="0" smtClean="0"/>
              <a:t> Injuries)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Dr</a:t>
            </a:r>
            <a:r>
              <a:rPr lang="en-US" smtClean="0"/>
              <a:t> Nadir Ali</a:t>
            </a:r>
            <a:endParaRPr lang="en-US"/>
          </a:p>
        </p:txBody>
      </p:sp>
    </p:spTree>
    <p:extLst>
      <p:ext uri="{BB962C8B-B14F-4D97-AF65-F5344CB8AC3E}">
        <p14:creationId xmlns:p14="http://schemas.microsoft.com/office/powerpoint/2010/main" val="126662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endParaRPr lang="en-US" altLang="en-US" smtClean="0"/>
          </a:p>
        </p:txBody>
      </p:sp>
      <p:pic>
        <p:nvPicPr>
          <p:cNvPr id="129027" name="Picture 4" descr="C:\Users\Forensic Medicine\Desktop\Picture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2618802199"/>
      </p:ext>
    </p:extLst>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3"/>
          <p:cNvSpPr>
            <a:spLocks noGrp="1"/>
          </p:cNvSpPr>
          <p:nvPr>
            <p:ph type="title"/>
          </p:nvPr>
        </p:nvSpPr>
        <p:spPr>
          <a:xfrm>
            <a:off x="1524000" y="0"/>
            <a:ext cx="3581400" cy="609600"/>
          </a:xfrm>
        </p:spPr>
        <p:txBody>
          <a:bodyPr/>
          <a:lstStyle/>
          <a:p>
            <a:r>
              <a:rPr lang="en-US" altLang="en-US" sz="2800" b="1" u="sng"/>
              <a:t>DIRECTION OF FIRE </a:t>
            </a:r>
          </a:p>
        </p:txBody>
      </p:sp>
      <p:sp>
        <p:nvSpPr>
          <p:cNvPr id="130051" name="Content Placeholder 4"/>
          <p:cNvSpPr>
            <a:spLocks noGrp="1"/>
          </p:cNvSpPr>
          <p:nvPr>
            <p:ph sz="half" idx="1"/>
          </p:nvPr>
        </p:nvSpPr>
        <p:spPr>
          <a:xfrm>
            <a:off x="1524000" y="533400"/>
            <a:ext cx="3810000" cy="6324600"/>
          </a:xfrm>
        </p:spPr>
        <p:txBody>
          <a:bodyPr/>
          <a:lstStyle/>
          <a:p>
            <a:pPr>
              <a:buFont typeface="Wingdings 2" panose="05020102010507070707" pitchFamily="18" charset="2"/>
              <a:buNone/>
            </a:pPr>
            <a:r>
              <a:rPr lang="en-US" altLang="en-US" sz="2800" b="1">
                <a:solidFill>
                  <a:srgbClr val="FFFF00"/>
                </a:solidFill>
              </a:rPr>
              <a:t>1. A line joining entry wound, track of wound and exit wound will indicate the direction and angle of fire.  </a:t>
            </a:r>
          </a:p>
          <a:p>
            <a:pPr>
              <a:buFont typeface="Wingdings 2" panose="05020102010507070707" pitchFamily="18" charset="2"/>
              <a:buNone/>
            </a:pPr>
            <a:r>
              <a:rPr lang="en-US" altLang="en-US" smtClean="0"/>
              <a:t>    In this picture direction of fire is from right to left side, obliquely from upward to downward.  </a:t>
            </a:r>
          </a:p>
        </p:txBody>
      </p:sp>
      <p:pic>
        <p:nvPicPr>
          <p:cNvPr id="13005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0"/>
            <a:ext cx="5410200" cy="6858000"/>
          </a:xfrm>
          <a:noFill/>
        </p:spPr>
      </p:pic>
    </p:spTree>
    <p:extLst>
      <p:ext uri="{BB962C8B-B14F-4D97-AF65-F5344CB8AC3E}">
        <p14:creationId xmlns:p14="http://schemas.microsoft.com/office/powerpoint/2010/main" val="258311229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lstStyle/>
          <a:p>
            <a:pPr>
              <a:defRPr/>
            </a:pPr>
            <a:r>
              <a:rPr lang="en-US" b="1" dirty="0" smtClean="0">
                <a:effectLst>
                  <a:outerShdw blurRad="38100" dist="38100" dir="2700000" algn="tl">
                    <a:srgbClr val="000000">
                      <a:alpha val="43137"/>
                    </a:srgbClr>
                  </a:outerShdw>
                </a:effectLst>
              </a:rPr>
              <a:t>DIRECTION OF FIRE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524000" y="1371600"/>
            <a:ext cx="9144000" cy="5486400"/>
          </a:xfrm>
        </p:spPr>
        <p:txBody>
          <a:bodyPr/>
          <a:lstStyle/>
          <a:p>
            <a:pPr marL="571500" indent="-571500">
              <a:buNone/>
              <a:defRPr/>
            </a:pPr>
            <a:r>
              <a:rPr lang="en-US" sz="3600" dirty="0">
                <a:solidFill>
                  <a:srgbClr val="FFFF00"/>
                </a:solidFill>
              </a:rPr>
              <a:t>II.  Examination of findings on the clothes. </a:t>
            </a:r>
          </a:p>
          <a:p>
            <a:pPr marL="571500" indent="-571500">
              <a:buNone/>
              <a:defRPr/>
            </a:pPr>
            <a:r>
              <a:rPr lang="en-US" sz="3600" dirty="0">
                <a:solidFill>
                  <a:srgbClr val="FFFF00"/>
                </a:solidFill>
              </a:rPr>
              <a:t>III. Examination of entry wound.</a:t>
            </a:r>
          </a:p>
          <a:p>
            <a:pPr marL="571500" indent="-571500">
              <a:buNone/>
              <a:defRPr/>
            </a:pPr>
            <a:r>
              <a:rPr lang="en-US" sz="3600" dirty="0">
                <a:solidFill>
                  <a:srgbClr val="FFFF00"/>
                </a:solidFill>
              </a:rPr>
              <a:t>IV. Analysis of findings around the entry wound.</a:t>
            </a:r>
          </a:p>
          <a:p>
            <a:pPr marL="571500" indent="-571500">
              <a:buNone/>
              <a:defRPr/>
            </a:pPr>
            <a:endParaRPr lang="en-US" sz="3600" dirty="0"/>
          </a:p>
          <a:p>
            <a:pPr>
              <a:buFont typeface="Wingdings 2" panose="05020102010507070707" pitchFamily="18" charset="2"/>
              <a:buNone/>
              <a:defRPr/>
            </a:pPr>
            <a:r>
              <a:rPr lang="en-US" sz="3600" dirty="0"/>
              <a:t>   We will deal the above three topics jointly on next pages. </a:t>
            </a:r>
          </a:p>
        </p:txBody>
      </p:sp>
    </p:spTree>
    <p:extLst>
      <p:ext uri="{BB962C8B-B14F-4D97-AF65-F5344CB8AC3E}">
        <p14:creationId xmlns:p14="http://schemas.microsoft.com/office/powerpoint/2010/main" val="1628523562"/>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1"/>
            <a:ext cx="8458200" cy="762000"/>
          </a:xfrm>
          <a:ln>
            <a:miter lim="800000"/>
            <a:headEnd/>
            <a:tailEnd/>
          </a:ln>
          <a:extLst/>
        </p:spPr>
        <p:txBody>
          <a:bodyPr>
            <a:normAutofit/>
          </a:bodyPr>
          <a:lstStyle/>
          <a:p>
            <a:pPr algn="ctr">
              <a:defRPr/>
            </a:pPr>
            <a:r>
              <a:rPr sz="4400">
                <a:solidFill>
                  <a:srgbClr val="FFFF66"/>
                </a:solidFill>
              </a:rPr>
              <a:t>Direction of Fire</a:t>
            </a:r>
          </a:p>
        </p:txBody>
      </p:sp>
      <p:sp>
        <p:nvSpPr>
          <p:cNvPr id="132099" name="Subtitle 2"/>
          <p:cNvSpPr>
            <a:spLocks noGrp="1"/>
          </p:cNvSpPr>
          <p:nvPr>
            <p:ph type="subTitle" idx="1"/>
          </p:nvPr>
        </p:nvSpPr>
        <p:spPr>
          <a:xfrm>
            <a:off x="1524000" y="914400"/>
            <a:ext cx="8839200" cy="5562600"/>
          </a:xfrm>
        </p:spPr>
        <p:txBody>
          <a:bodyPr/>
          <a:lstStyle/>
          <a:p>
            <a:pPr marL="514350" indent="-514350" algn="l"/>
            <a:r>
              <a:rPr lang="en-US" altLang="en-US" sz="3600" b="1">
                <a:solidFill>
                  <a:srgbClr val="00FF00"/>
                </a:solidFill>
              </a:rPr>
              <a:t>A. In case of close range fire. </a:t>
            </a:r>
          </a:p>
          <a:p>
            <a:pPr marL="514350" indent="-514350" algn="l"/>
            <a:r>
              <a:rPr lang="en-US" altLang="en-US" sz="3600"/>
              <a:t>	</a:t>
            </a:r>
            <a:r>
              <a:rPr lang="en-US" altLang="en-US" sz="3600" b="1"/>
              <a:t>(</a:t>
            </a:r>
            <a:r>
              <a:rPr lang="en-US" altLang="en-US" sz="3200" b="1"/>
              <a:t>a) If fire is at right angle to the body surface / clothes.</a:t>
            </a:r>
          </a:p>
          <a:p>
            <a:pPr marL="514350" indent="-514350" algn="l">
              <a:buFont typeface="Wingdings" panose="05000000000000000000" pitchFamily="2" charset="2"/>
              <a:buChar char="Ø"/>
            </a:pPr>
            <a:r>
              <a:rPr lang="en-US" altLang="en-US" sz="3600">
                <a:solidFill>
                  <a:srgbClr val="FFFF00"/>
                </a:solidFill>
              </a:rPr>
              <a:t>Gun Powder Effects- circular in shape</a:t>
            </a:r>
          </a:p>
          <a:p>
            <a:pPr marL="514350" indent="-514350" algn="l">
              <a:buFont typeface="Wingdings" panose="05000000000000000000" pitchFamily="2" charset="2"/>
              <a:buChar char="Ø"/>
            </a:pPr>
            <a:r>
              <a:rPr lang="en-US" altLang="en-US" sz="3600">
                <a:solidFill>
                  <a:srgbClr val="FFFF00"/>
                </a:solidFill>
              </a:rPr>
              <a:t>Their intensity is equal to all side of entry wound.</a:t>
            </a:r>
          </a:p>
          <a:p>
            <a:pPr marL="514350" indent="-514350" algn="l">
              <a:buFont typeface="Wingdings" panose="05000000000000000000" pitchFamily="2" charset="2"/>
              <a:buChar char="Ø"/>
            </a:pPr>
            <a:r>
              <a:rPr lang="en-US" altLang="en-US" sz="3600">
                <a:solidFill>
                  <a:srgbClr val="FFFF00"/>
                </a:solidFill>
              </a:rPr>
              <a:t>Projectile effects – entry hole and collar of abrasion (in case of bullet) will be circular</a:t>
            </a:r>
            <a:endParaRPr lang="en-US" altLang="en-US" sz="3600"/>
          </a:p>
        </p:txBody>
      </p:sp>
    </p:spTree>
    <p:extLst>
      <p:ext uri="{BB962C8B-B14F-4D97-AF65-F5344CB8AC3E}">
        <p14:creationId xmlns:p14="http://schemas.microsoft.com/office/powerpoint/2010/main" val="4292015155"/>
      </p:ext>
    </p:extLst>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a:buFont typeface="Wingdings 2" panose="05020102010507070707" pitchFamily="18" charset="2"/>
              <a:buNone/>
              <a:defRPr/>
            </a:pPr>
            <a:r>
              <a:rPr lang="en-US" sz="4000" b="1" dirty="0"/>
              <a:t>(b) If fire is at an oblique angle to the body surface / clothes.</a:t>
            </a:r>
          </a:p>
          <a:p>
            <a:pPr marL="514350" indent="-514350">
              <a:buFont typeface="Wingdings" pitchFamily="2" charset="2"/>
              <a:buChar char="Ø"/>
              <a:defRPr/>
            </a:pPr>
            <a:r>
              <a:rPr lang="en-US" sz="3200" dirty="0">
                <a:solidFill>
                  <a:srgbClr val="FFFF00"/>
                </a:solidFill>
              </a:rPr>
              <a:t>Gun powder effects - oblique / oval  in shape</a:t>
            </a:r>
          </a:p>
          <a:p>
            <a:pPr marL="514350" indent="-514350">
              <a:buFont typeface="Wingdings" pitchFamily="2" charset="2"/>
              <a:buChar char="Ø"/>
              <a:defRPr/>
            </a:pPr>
            <a:r>
              <a:rPr lang="en-US" sz="3200" dirty="0">
                <a:solidFill>
                  <a:srgbClr val="FFFF00"/>
                </a:solidFill>
              </a:rPr>
              <a:t>Their intensity is more on the side nearest the point of the fire.</a:t>
            </a:r>
          </a:p>
          <a:p>
            <a:pPr marL="514350" indent="-514350">
              <a:buFont typeface="Wingdings" pitchFamily="2" charset="2"/>
              <a:buChar char="Ø"/>
              <a:defRPr/>
            </a:pPr>
            <a:r>
              <a:rPr lang="en-US" sz="3200" dirty="0">
                <a:solidFill>
                  <a:srgbClr val="FFFF00"/>
                </a:solidFill>
              </a:rPr>
              <a:t>Projectile effects – entry hole and collar of abrasion (in case of bullet) will be </a:t>
            </a:r>
          </a:p>
          <a:p>
            <a:pPr marL="514350" indent="-514350">
              <a:buNone/>
              <a:defRPr/>
            </a:pPr>
            <a:r>
              <a:rPr lang="en-US" sz="3200" dirty="0">
                <a:solidFill>
                  <a:srgbClr val="FFFF00"/>
                </a:solidFill>
              </a:rPr>
              <a:t>	semi circular or oblique</a:t>
            </a:r>
          </a:p>
          <a:p>
            <a:pPr marL="514350" indent="-514350">
              <a:buFont typeface="Wingdings" pitchFamily="2" charset="2"/>
              <a:buChar char="Ø"/>
              <a:defRPr/>
            </a:pPr>
            <a:r>
              <a:rPr lang="en-US" sz="3200" dirty="0">
                <a:solidFill>
                  <a:srgbClr val="FFFF00"/>
                </a:solidFill>
              </a:rPr>
              <a:t>If burning is oval in shape, its broader end will indicate the point of initial contact of projectile to the body</a:t>
            </a:r>
            <a:endParaRPr lang="en-US" sz="3200" dirty="0"/>
          </a:p>
          <a:p>
            <a:pPr>
              <a:buFont typeface="Wingdings 2" panose="05020102010507070707" pitchFamily="18" charset="2"/>
              <a:buNone/>
              <a:defRPr/>
            </a:pPr>
            <a:endParaRPr lang="en-US" sz="3200" dirty="0"/>
          </a:p>
          <a:p>
            <a:pPr>
              <a:buFont typeface="Wingdings" pitchFamily="2" charset="2"/>
              <a:buChar char="Ø"/>
              <a:defRPr/>
            </a:pPr>
            <a:endParaRPr lang="en-US" dirty="0"/>
          </a:p>
        </p:txBody>
      </p:sp>
    </p:spTree>
    <p:extLst>
      <p:ext uri="{BB962C8B-B14F-4D97-AF65-F5344CB8AC3E}">
        <p14:creationId xmlns:p14="http://schemas.microsoft.com/office/powerpoint/2010/main" val="4275144513"/>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a:buFont typeface="Wingdings 2" panose="05020102010507070707" pitchFamily="18" charset="2"/>
              <a:buNone/>
              <a:defRPr/>
            </a:pPr>
            <a:r>
              <a:rPr lang="en-US" sz="2800" b="1" dirty="0">
                <a:solidFill>
                  <a:srgbClr val="FFFF00"/>
                </a:solidFill>
                <a:effectLst>
                  <a:outerShdw blurRad="38100" dist="38100" dir="2700000" algn="tl">
                    <a:srgbClr val="000000">
                      <a:alpha val="43137"/>
                    </a:srgbClr>
                  </a:outerShdw>
                </a:effectLst>
              </a:rPr>
              <a:t>(c) If fire is horizontal to the body surface / clothes.</a:t>
            </a:r>
          </a:p>
          <a:p>
            <a:pPr>
              <a:buFont typeface="Wingdings 2" panose="05020102010507070707" pitchFamily="18" charset="2"/>
              <a:buNone/>
              <a:defRPr/>
            </a:pPr>
            <a:endParaRPr lang="en-US" sz="2800" b="1" dirty="0">
              <a:solidFill>
                <a:srgbClr val="FFFF00"/>
              </a:solidFill>
              <a:effectLst>
                <a:outerShdw blurRad="38100" dist="38100" dir="2700000" algn="tl">
                  <a:srgbClr val="000000">
                    <a:alpha val="43137"/>
                  </a:srgbClr>
                </a:outerShdw>
              </a:effectLst>
            </a:endParaRPr>
          </a:p>
          <a:p>
            <a:pPr marL="514350" indent="-514350">
              <a:buFont typeface="Wingdings" pitchFamily="2" charset="2"/>
              <a:buChar char="Ø"/>
              <a:defRPr/>
            </a:pPr>
            <a:r>
              <a:rPr lang="en-US" sz="3600" dirty="0">
                <a:solidFill>
                  <a:srgbClr val="FFFFFF"/>
                </a:solidFill>
              </a:rPr>
              <a:t>As the obliquity of fire is increased, all gun powder and projectile effects are elongated.</a:t>
            </a:r>
          </a:p>
          <a:p>
            <a:pPr marL="514350" indent="-514350">
              <a:buFont typeface="Wingdings" pitchFamily="2" charset="2"/>
              <a:buChar char="Ø"/>
              <a:defRPr/>
            </a:pPr>
            <a:r>
              <a:rPr lang="en-US" sz="3600" dirty="0">
                <a:solidFill>
                  <a:srgbClr val="FFFFFF"/>
                </a:solidFill>
              </a:rPr>
              <a:t>As the obliquity of the fire is increased, the wound becomes elongated  in shape.</a:t>
            </a:r>
          </a:p>
          <a:p>
            <a:pPr marL="514350" indent="-514350">
              <a:buFont typeface="Wingdings" pitchFamily="2" charset="2"/>
              <a:buChar char="Ø"/>
              <a:defRPr/>
            </a:pPr>
            <a:r>
              <a:rPr lang="en-US" sz="3600" dirty="0">
                <a:solidFill>
                  <a:srgbClr val="FFFFFF"/>
                </a:solidFill>
              </a:rPr>
              <a:t> If the skin is struck horizontally, penetration may fail to occur  and only a slight linear furrowing of skin may be produced.      </a:t>
            </a:r>
          </a:p>
          <a:p>
            <a:pPr marL="514350" indent="-514350">
              <a:buFont typeface="Wingdings" pitchFamily="2" charset="2"/>
              <a:buChar char="Ø"/>
              <a:defRPr/>
            </a:pPr>
            <a:endParaRPr lang="en-US" sz="2800" dirty="0"/>
          </a:p>
          <a:p>
            <a:pPr marL="514350" indent="-514350">
              <a:buNone/>
              <a:defRPr/>
            </a:pPr>
            <a:r>
              <a:rPr lang="en-US" sz="2800" dirty="0"/>
              <a:t>	</a:t>
            </a:r>
          </a:p>
        </p:txBody>
      </p:sp>
    </p:spTree>
    <p:extLst>
      <p:ext uri="{BB962C8B-B14F-4D97-AF65-F5344CB8AC3E}">
        <p14:creationId xmlns:p14="http://schemas.microsoft.com/office/powerpoint/2010/main" val="849970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2"/>
          <p:cNvSpPr>
            <a:spLocks noGrp="1"/>
          </p:cNvSpPr>
          <p:nvPr>
            <p:ph idx="1"/>
          </p:nvPr>
        </p:nvSpPr>
        <p:spPr>
          <a:xfrm>
            <a:off x="1524000" y="0"/>
            <a:ext cx="9144000" cy="6858000"/>
          </a:xfrm>
        </p:spPr>
        <p:txBody>
          <a:bodyPr/>
          <a:lstStyle/>
          <a:p>
            <a:pPr>
              <a:buFont typeface="Wingdings 2" panose="05020102010507070707" pitchFamily="18" charset="2"/>
              <a:buNone/>
            </a:pPr>
            <a:r>
              <a:rPr lang="en-US" altLang="en-US" sz="4400" b="1">
                <a:solidFill>
                  <a:srgbClr val="FFFF00"/>
                </a:solidFill>
              </a:rPr>
              <a:t>B. In case of distant fire:</a:t>
            </a:r>
          </a:p>
          <a:p>
            <a:pPr>
              <a:buFont typeface="Wingdings 2" panose="05020102010507070707" pitchFamily="18" charset="2"/>
              <a:buNone/>
            </a:pPr>
            <a:endParaRPr lang="en-US" altLang="en-US" sz="4400" b="1">
              <a:solidFill>
                <a:srgbClr val="FFFF00"/>
              </a:solidFill>
            </a:endParaRPr>
          </a:p>
          <a:p>
            <a:pPr>
              <a:buFont typeface="Wingdings" panose="05000000000000000000" pitchFamily="2" charset="2"/>
              <a:buChar char="Ø"/>
            </a:pPr>
            <a:r>
              <a:rPr lang="en-US" altLang="en-US" sz="4000">
                <a:solidFill>
                  <a:srgbClr val="FFFF00"/>
                </a:solidFill>
              </a:rPr>
              <a:t>Gun powder effects around the entry wound will be absent .</a:t>
            </a:r>
          </a:p>
          <a:p>
            <a:pPr>
              <a:buFont typeface="Wingdings" panose="05000000000000000000" pitchFamily="2" charset="2"/>
              <a:buChar char="Ø"/>
            </a:pPr>
            <a:r>
              <a:rPr lang="en-US" altLang="en-US" sz="4000">
                <a:solidFill>
                  <a:srgbClr val="FFFF00"/>
                </a:solidFill>
              </a:rPr>
              <a:t>Only projectile effects will be observed.</a:t>
            </a:r>
          </a:p>
          <a:p>
            <a:pPr>
              <a:buFont typeface="Wingdings" panose="05000000000000000000" pitchFamily="2" charset="2"/>
              <a:buChar char="Ø"/>
            </a:pPr>
            <a:r>
              <a:rPr lang="en-US" altLang="en-US" sz="4000">
                <a:solidFill>
                  <a:srgbClr val="FFFF00"/>
                </a:solidFill>
              </a:rPr>
              <a:t>Entry hole and collar of abrasion       (in case of bullet) will be seen as mentioned above.</a:t>
            </a:r>
          </a:p>
          <a:p>
            <a:pPr>
              <a:buFont typeface="Wingdings 2" panose="05020102010507070707" pitchFamily="18" charset="2"/>
              <a:buNone/>
            </a:pPr>
            <a:endParaRPr lang="en-US" altLang="en-US" sz="3200">
              <a:solidFill>
                <a:srgbClr val="FFFF00"/>
              </a:solidFill>
            </a:endParaRPr>
          </a:p>
        </p:txBody>
      </p:sp>
    </p:spTree>
    <p:extLst>
      <p:ext uri="{BB962C8B-B14F-4D97-AF65-F5344CB8AC3E}">
        <p14:creationId xmlns:p14="http://schemas.microsoft.com/office/powerpoint/2010/main" val="4173187843"/>
      </p:ext>
    </p:extLst>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2"/>
          <p:cNvSpPr>
            <a:spLocks noGrp="1"/>
          </p:cNvSpPr>
          <p:nvPr>
            <p:ph idx="1"/>
          </p:nvPr>
        </p:nvSpPr>
        <p:spPr>
          <a:xfrm>
            <a:off x="1524000" y="0"/>
            <a:ext cx="9144000" cy="6858000"/>
          </a:xfrm>
        </p:spPr>
        <p:txBody>
          <a:bodyPr/>
          <a:lstStyle/>
          <a:p>
            <a:pPr>
              <a:buFont typeface="Wingdings 2" panose="05020102010507070707" pitchFamily="18" charset="2"/>
              <a:buNone/>
            </a:pPr>
            <a:r>
              <a:rPr lang="en-US" altLang="en-US" sz="3600" b="1">
                <a:solidFill>
                  <a:srgbClr val="00FF00"/>
                </a:solidFill>
              </a:rPr>
              <a:t>C. </a:t>
            </a:r>
            <a:r>
              <a:rPr lang="en-US" altLang="en-US" sz="3200" b="1">
                <a:solidFill>
                  <a:srgbClr val="00FF00"/>
                </a:solidFill>
              </a:rPr>
              <a:t>Direction of fire when a projectile traverses the skull ( beveling phenomenon) </a:t>
            </a:r>
          </a:p>
          <a:p>
            <a:pPr>
              <a:buFont typeface="Wingdings" panose="05000000000000000000" pitchFamily="2" charset="2"/>
              <a:buChar char="Ø"/>
            </a:pPr>
            <a:r>
              <a:rPr lang="en-US" altLang="en-US" sz="3200" b="1"/>
              <a:t>The angle struck is found from the way the track has opened up. </a:t>
            </a:r>
          </a:p>
          <a:p>
            <a:pPr>
              <a:buFont typeface="Wingdings" panose="05000000000000000000" pitchFamily="2" charset="2"/>
              <a:buChar char="Ø"/>
            </a:pPr>
            <a:r>
              <a:rPr lang="en-US" altLang="en-US" sz="3200" b="1">
                <a:solidFill>
                  <a:srgbClr val="FFC000"/>
                </a:solidFill>
              </a:rPr>
              <a:t>An entry bullet hole bevels inward </a:t>
            </a:r>
            <a:r>
              <a:rPr lang="en-US" altLang="en-US" sz="3200" b="1"/>
              <a:t>and therefore the entrance on the outer table is usually clean cut and the entrance on iner table is larger than that on the outer surface. </a:t>
            </a:r>
          </a:p>
          <a:p>
            <a:pPr>
              <a:buFont typeface="Wingdings" panose="05000000000000000000" pitchFamily="2" charset="2"/>
              <a:buChar char="Ø"/>
            </a:pPr>
            <a:r>
              <a:rPr lang="en-US" altLang="en-US" sz="3200" b="1">
                <a:solidFill>
                  <a:srgbClr val="FFC000"/>
                </a:solidFill>
              </a:rPr>
              <a:t>An exit hole on the skull is beveled outward</a:t>
            </a:r>
            <a:r>
              <a:rPr lang="en-US" altLang="en-US" sz="3200" b="1"/>
              <a:t>. It is larger on the outer than on the inner surface of the bone.</a:t>
            </a:r>
          </a:p>
        </p:txBody>
      </p:sp>
    </p:spTree>
    <p:extLst>
      <p:ext uri="{BB962C8B-B14F-4D97-AF65-F5344CB8AC3E}">
        <p14:creationId xmlns:p14="http://schemas.microsoft.com/office/powerpoint/2010/main" val="3070566761"/>
      </p:ext>
    </p:extLst>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endParaRPr lang="en-US" altLang="en-US" smtClean="0"/>
          </a:p>
        </p:txBody>
      </p:sp>
      <p:sp>
        <p:nvSpPr>
          <p:cNvPr id="137219" name="Content Placeholder 2"/>
          <p:cNvSpPr>
            <a:spLocks noGrp="1"/>
          </p:cNvSpPr>
          <p:nvPr>
            <p:ph idx="1"/>
          </p:nvPr>
        </p:nvSpPr>
        <p:spPr/>
        <p:txBody>
          <a:bodyPr/>
          <a:lstStyle/>
          <a:p>
            <a:endParaRPr lang="en-US" altLang="en-US" smtClean="0"/>
          </a:p>
        </p:txBody>
      </p:sp>
    </p:spTree>
    <p:extLst>
      <p:ext uri="{BB962C8B-B14F-4D97-AF65-F5344CB8AC3E}">
        <p14:creationId xmlns:p14="http://schemas.microsoft.com/office/powerpoint/2010/main" val="283517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1524000" y="0"/>
            <a:ext cx="9144000" cy="6858000"/>
          </a:xfrm>
        </p:spPr>
        <p:txBody>
          <a:bodyPr/>
          <a:lstStyle/>
          <a:p>
            <a:pPr algn="ctr">
              <a:buFont typeface="Wingdings 2" panose="05020102010507070707" pitchFamily="18" charset="2"/>
              <a:buNone/>
              <a:defRPr/>
            </a:pPr>
            <a:r>
              <a:rPr lang="en-US" sz="4400" b="1" dirty="0">
                <a:solidFill>
                  <a:srgbClr val="FF0000"/>
                </a:solidFill>
              </a:rPr>
              <a:t>	</a:t>
            </a:r>
            <a:r>
              <a:rPr lang="en-US" sz="4400" b="1" dirty="0">
                <a:solidFill>
                  <a:srgbClr val="FFFF66"/>
                </a:solidFill>
                <a:effectLst>
                  <a:outerShdw blurRad="38100" dist="38100" dir="2700000" algn="tl">
                    <a:srgbClr val="000000">
                      <a:alpha val="43137"/>
                    </a:srgbClr>
                  </a:outerShdw>
                </a:effectLst>
              </a:rPr>
              <a:t>UNUSUAL SITUATIONS</a:t>
            </a:r>
            <a:endParaRPr lang="en-US" sz="4400" b="1" dirty="0">
              <a:solidFill>
                <a:srgbClr val="FF0000"/>
              </a:solidFill>
            </a:endParaRPr>
          </a:p>
          <a:p>
            <a:pPr marL="779462" indent="-742950">
              <a:buNone/>
              <a:defRPr/>
            </a:pPr>
            <a:r>
              <a:rPr lang="en-US" sz="3600" dirty="0"/>
              <a:t>1.   A small bullet striking the </a:t>
            </a:r>
            <a:r>
              <a:rPr lang="en-US" sz="3600" b="1" dirty="0">
                <a:solidFill>
                  <a:srgbClr val="FFFF00"/>
                </a:solidFill>
              </a:rPr>
              <a:t>skull</a:t>
            </a:r>
            <a:r>
              <a:rPr lang="en-US" sz="3600" dirty="0"/>
              <a:t> at an angle may be deflected in such a way that it may produce a </a:t>
            </a:r>
            <a:r>
              <a:rPr lang="en-US" sz="3600" b="1" dirty="0">
                <a:solidFill>
                  <a:srgbClr val="FFFF00"/>
                </a:solidFill>
              </a:rPr>
              <a:t>continuous wound track under the scalp </a:t>
            </a:r>
            <a:r>
              <a:rPr lang="en-US" sz="3600" dirty="0"/>
              <a:t>without penetrating the skull. </a:t>
            </a:r>
          </a:p>
          <a:p>
            <a:pPr algn="just">
              <a:buFont typeface="Wingdings 2" panose="05020102010507070707" pitchFamily="18" charset="2"/>
              <a:buNone/>
              <a:defRPr/>
            </a:pPr>
            <a:r>
              <a:rPr lang="en-US" sz="3600" dirty="0"/>
              <a:t>2. In the same manner, a bullet striking the </a:t>
            </a:r>
            <a:r>
              <a:rPr lang="en-US" sz="3600" b="1" dirty="0">
                <a:solidFill>
                  <a:srgbClr val="FFFF00"/>
                </a:solidFill>
              </a:rPr>
              <a:t>rib</a:t>
            </a:r>
            <a:r>
              <a:rPr lang="en-US" sz="3600" dirty="0"/>
              <a:t> at an angle sometimes passes </a:t>
            </a:r>
            <a:r>
              <a:rPr lang="en-US" sz="3600" b="1" dirty="0">
                <a:solidFill>
                  <a:srgbClr val="FFFF00"/>
                </a:solidFill>
              </a:rPr>
              <a:t>under the skin </a:t>
            </a:r>
            <a:r>
              <a:rPr lang="en-US" sz="3600" dirty="0"/>
              <a:t>and partly encircles the chest without penetrating the pleural cavities </a:t>
            </a:r>
            <a:r>
              <a:rPr lang="en-US" sz="3600" b="1" dirty="0">
                <a:solidFill>
                  <a:srgbClr val="FFFF00"/>
                </a:solidFill>
              </a:rPr>
              <a:t>(rat-hole injury). </a:t>
            </a:r>
          </a:p>
        </p:txBody>
      </p:sp>
    </p:spTree>
    <p:extLst>
      <p:ext uri="{BB962C8B-B14F-4D97-AF65-F5344CB8AC3E}">
        <p14:creationId xmlns:p14="http://schemas.microsoft.com/office/powerpoint/2010/main" val="747908151"/>
      </p:ext>
    </p:extLst>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idx="1"/>
          </p:nvPr>
        </p:nvSpPr>
        <p:spPr>
          <a:xfrm>
            <a:off x="1524000" y="152400"/>
            <a:ext cx="8915400" cy="6705600"/>
          </a:xfrm>
        </p:spPr>
        <p:txBody>
          <a:bodyPr/>
          <a:lstStyle/>
          <a:p>
            <a:pPr eaLnBrk="1" hangingPunct="1">
              <a:buFontTx/>
              <a:buNone/>
              <a:defRPr/>
            </a:pPr>
            <a:r>
              <a:rPr lang="en-US" sz="3600" b="1" dirty="0">
                <a:solidFill>
                  <a:srgbClr val="FFFF00"/>
                </a:solidFill>
                <a:effectLst>
                  <a:outerShdw blurRad="38100" dist="38100" dir="2700000" algn="tl">
                    <a:srgbClr val="000000">
                      <a:alpha val="43137"/>
                    </a:srgbClr>
                  </a:outerShdw>
                </a:effectLst>
              </a:rPr>
              <a:t>Exit Wound:</a:t>
            </a:r>
          </a:p>
          <a:p>
            <a:pPr eaLnBrk="1" hangingPunct="1">
              <a:buFont typeface="Wingdings" pitchFamily="2" charset="2"/>
              <a:buChar char="Ø"/>
              <a:defRPr/>
            </a:pPr>
            <a:r>
              <a:rPr lang="en-US" dirty="0" smtClean="0"/>
              <a:t>    </a:t>
            </a:r>
            <a:r>
              <a:rPr lang="en-US" sz="4000" dirty="0"/>
              <a:t>Great variations–from no exit to a </a:t>
            </a:r>
          </a:p>
          <a:p>
            <a:pPr eaLnBrk="1" hangingPunct="1">
              <a:buFont typeface="Wingdings 2" panose="05020102010507070707" pitchFamily="18" charset="2"/>
              <a:buNone/>
              <a:defRPr/>
            </a:pPr>
            <a:r>
              <a:rPr lang="en-US" sz="4000" dirty="0"/>
              <a:t>       typical exit wound, or showing   </a:t>
            </a:r>
          </a:p>
          <a:p>
            <a:pPr eaLnBrk="1" hangingPunct="1">
              <a:buFont typeface="Wingdings 2" panose="05020102010507070707" pitchFamily="18" charset="2"/>
              <a:buNone/>
              <a:defRPr/>
            </a:pPr>
            <a:r>
              <a:rPr lang="en-US" sz="4000" dirty="0"/>
              <a:t>       multiple exit wounds.</a:t>
            </a:r>
          </a:p>
          <a:p>
            <a:pPr eaLnBrk="1" hangingPunct="1">
              <a:buFont typeface="Wingdings" pitchFamily="2" charset="2"/>
              <a:buChar char="Ø"/>
              <a:defRPr/>
            </a:pPr>
            <a:r>
              <a:rPr lang="en-US" sz="4000" dirty="0"/>
              <a:t>    Gun powder effects-absent.</a:t>
            </a:r>
          </a:p>
          <a:p>
            <a:pPr eaLnBrk="1" hangingPunct="1">
              <a:buFont typeface="Wingdings" pitchFamily="2" charset="2"/>
              <a:buChar char="Ø"/>
              <a:defRPr/>
            </a:pPr>
            <a:r>
              <a:rPr lang="en-US" sz="4000" dirty="0"/>
              <a:t>    Beveling in skull bones and  </a:t>
            </a:r>
          </a:p>
          <a:p>
            <a:pPr eaLnBrk="1" hangingPunct="1">
              <a:buFont typeface="Wingdings 2" panose="05020102010507070707" pitchFamily="18" charset="2"/>
              <a:buNone/>
              <a:defRPr/>
            </a:pPr>
            <a:r>
              <a:rPr lang="en-US" sz="4000" dirty="0"/>
              <a:t>       radiating fractures are important.</a:t>
            </a:r>
          </a:p>
          <a:p>
            <a:pPr eaLnBrk="1" hangingPunct="1">
              <a:buFontTx/>
              <a:buNone/>
              <a:defRPr/>
            </a:pPr>
            <a:r>
              <a:rPr lang="en-US" sz="4000" dirty="0"/>
              <a:t>  </a:t>
            </a:r>
          </a:p>
        </p:txBody>
      </p:sp>
    </p:spTree>
    <p:extLst>
      <p:ext uri="{BB962C8B-B14F-4D97-AF65-F5344CB8AC3E}">
        <p14:creationId xmlns:p14="http://schemas.microsoft.com/office/powerpoint/2010/main" val="3800064491"/>
      </p:ext>
    </p:extLst>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24000" y="0"/>
            <a:ext cx="8763000" cy="762000"/>
          </a:xfrm>
        </p:spPr>
        <p:txBody>
          <a:bodyPr/>
          <a:lstStyle/>
          <a:p>
            <a:pPr algn="ctr" eaLnBrk="1" hangingPunct="1">
              <a:defRPr/>
            </a:pPr>
            <a:r>
              <a:rPr lang="en-US" sz="4000" b="1" dirty="0">
                <a:solidFill>
                  <a:srgbClr val="FFFF66"/>
                </a:solidFill>
                <a:effectLst>
                  <a:outerShdw blurRad="38100" dist="38100" dir="2700000" algn="tl">
                    <a:srgbClr val="000000">
                      <a:alpha val="43137"/>
                    </a:srgbClr>
                  </a:outerShdw>
                </a:effectLst>
              </a:rPr>
              <a:t>UNUSUAL SITUATIONS</a:t>
            </a:r>
          </a:p>
        </p:txBody>
      </p:sp>
      <p:sp>
        <p:nvSpPr>
          <p:cNvPr id="139267" name="Rectangle 3"/>
          <p:cNvSpPr>
            <a:spLocks noGrp="1" noChangeArrowheads="1"/>
          </p:cNvSpPr>
          <p:nvPr>
            <p:ph idx="1"/>
          </p:nvPr>
        </p:nvSpPr>
        <p:spPr>
          <a:xfrm>
            <a:off x="1524000" y="609600"/>
            <a:ext cx="9144000" cy="6248400"/>
          </a:xfrm>
        </p:spPr>
        <p:txBody>
          <a:bodyPr/>
          <a:lstStyle/>
          <a:p>
            <a:pPr marL="609600" indent="-609600" eaLnBrk="1" hangingPunct="1">
              <a:lnSpc>
                <a:spcPct val="80000"/>
              </a:lnSpc>
              <a:buNone/>
            </a:pPr>
            <a:r>
              <a:rPr lang="en-US" altLang="en-US" sz="3200" b="1">
                <a:solidFill>
                  <a:srgbClr val="00FF00"/>
                </a:solidFill>
              </a:rPr>
              <a:t> 3.  </a:t>
            </a:r>
            <a:r>
              <a:rPr lang="en-US" altLang="en-US" sz="3600" b="1">
                <a:solidFill>
                  <a:srgbClr val="00FF00"/>
                </a:solidFill>
              </a:rPr>
              <a:t>Multiple exit per entrance:</a:t>
            </a:r>
          </a:p>
          <a:p>
            <a:pPr marL="609600" indent="-609600" eaLnBrk="1" hangingPunct="1">
              <a:lnSpc>
                <a:spcPct val="80000"/>
              </a:lnSpc>
              <a:buNone/>
            </a:pPr>
            <a:r>
              <a:rPr lang="en-US" altLang="en-US" sz="3600" b="1"/>
              <a:t>     a) Fragmentation of bullet.</a:t>
            </a:r>
          </a:p>
          <a:p>
            <a:pPr marL="609600" indent="-609600" eaLnBrk="1" hangingPunct="1">
              <a:lnSpc>
                <a:spcPct val="80000"/>
              </a:lnSpc>
              <a:buNone/>
            </a:pPr>
            <a:r>
              <a:rPr lang="en-US" altLang="en-US" sz="3600" b="1"/>
              <a:t>     b) Fragmentation of bone.</a:t>
            </a:r>
          </a:p>
          <a:p>
            <a:pPr marL="609600" indent="-609600" eaLnBrk="1" hangingPunct="1">
              <a:lnSpc>
                <a:spcPct val="80000"/>
              </a:lnSpc>
              <a:buNone/>
            </a:pPr>
            <a:r>
              <a:rPr lang="en-US" altLang="en-US" sz="3600" b="1"/>
              <a:t>     c) Two bullets/shots fired at same point.</a:t>
            </a:r>
          </a:p>
          <a:p>
            <a:pPr marL="609600" indent="-609600" eaLnBrk="1" hangingPunct="1">
              <a:lnSpc>
                <a:spcPct val="80000"/>
              </a:lnSpc>
              <a:buNone/>
            </a:pPr>
            <a:r>
              <a:rPr lang="en-US" altLang="en-US" sz="3600" b="1">
                <a:solidFill>
                  <a:srgbClr val="00FF00"/>
                </a:solidFill>
              </a:rPr>
              <a:t>4.  Multiple entry wounds per shot:</a:t>
            </a:r>
          </a:p>
          <a:p>
            <a:pPr marL="609600" indent="-609600" eaLnBrk="1" hangingPunct="1">
              <a:lnSpc>
                <a:spcPct val="80000"/>
              </a:lnSpc>
              <a:buNone/>
            </a:pPr>
            <a:r>
              <a:rPr lang="en-US" altLang="en-US" sz="3600" b="1"/>
              <a:t>     a) Tandem bullets.</a:t>
            </a:r>
          </a:p>
          <a:p>
            <a:pPr marL="609600" indent="-609600" eaLnBrk="1" hangingPunct="1">
              <a:lnSpc>
                <a:spcPct val="80000"/>
              </a:lnSpc>
              <a:buNone/>
            </a:pPr>
            <a:r>
              <a:rPr lang="en-US" altLang="en-US" sz="3600" b="1"/>
              <a:t>     b) Relative to position of victim.</a:t>
            </a:r>
          </a:p>
          <a:p>
            <a:pPr marL="609600" indent="-609600" eaLnBrk="1" hangingPunct="1">
              <a:lnSpc>
                <a:spcPct val="80000"/>
              </a:lnSpc>
              <a:buNone/>
            </a:pPr>
            <a:r>
              <a:rPr lang="en-US" altLang="en-US" sz="3600" b="1">
                <a:solidFill>
                  <a:srgbClr val="00FF00"/>
                </a:solidFill>
              </a:rPr>
              <a:t>5.  Tandem bullets.</a:t>
            </a:r>
          </a:p>
          <a:p>
            <a:pPr marL="609600" indent="-609600" eaLnBrk="1" hangingPunct="1">
              <a:lnSpc>
                <a:spcPct val="80000"/>
              </a:lnSpc>
              <a:buNone/>
            </a:pPr>
            <a:r>
              <a:rPr lang="en-US" altLang="en-US" sz="3600" b="1">
                <a:solidFill>
                  <a:srgbClr val="00FF00"/>
                </a:solidFill>
              </a:rPr>
              <a:t>6.  Emblized bullet. </a:t>
            </a:r>
          </a:p>
          <a:p>
            <a:pPr marL="609600" indent="-609600" eaLnBrk="1" hangingPunct="1">
              <a:lnSpc>
                <a:spcPct val="80000"/>
              </a:lnSpc>
              <a:buNone/>
            </a:pPr>
            <a:r>
              <a:rPr lang="en-US" altLang="en-US" sz="3600" b="1">
                <a:solidFill>
                  <a:srgbClr val="00FF00"/>
                </a:solidFill>
              </a:rPr>
              <a:t>7.  Swallowed bullet.</a:t>
            </a:r>
          </a:p>
          <a:p>
            <a:pPr marL="609600" indent="-609600" eaLnBrk="1" hangingPunct="1">
              <a:lnSpc>
                <a:spcPct val="80000"/>
              </a:lnSpc>
              <a:buNone/>
            </a:pPr>
            <a:r>
              <a:rPr lang="en-US" altLang="en-US" sz="3600" b="1">
                <a:solidFill>
                  <a:srgbClr val="00FF00"/>
                </a:solidFill>
              </a:rPr>
              <a:t>8.  Ricocheted bullet </a:t>
            </a:r>
          </a:p>
        </p:txBody>
      </p:sp>
    </p:spTree>
    <p:extLst>
      <p:ext uri="{BB962C8B-B14F-4D97-AF65-F5344CB8AC3E}">
        <p14:creationId xmlns:p14="http://schemas.microsoft.com/office/powerpoint/2010/main" val="1553384470"/>
      </p:ext>
    </p:extLst>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a:xfrm>
            <a:off x="1524000" y="0"/>
            <a:ext cx="9144000" cy="6858000"/>
          </a:xfrm>
        </p:spPr>
        <p:txBody>
          <a:bodyPr/>
          <a:lstStyle/>
          <a:p>
            <a:pPr eaLnBrk="1" hangingPunct="1">
              <a:buFontTx/>
              <a:buNone/>
            </a:pPr>
            <a:r>
              <a:rPr lang="en-US" altLang="en-US" sz="3600" b="1">
                <a:solidFill>
                  <a:srgbClr val="FFFF00"/>
                </a:solidFill>
              </a:rPr>
              <a:t>5. Tandem Bullets:</a:t>
            </a:r>
          </a:p>
          <a:p>
            <a:pPr eaLnBrk="1" hangingPunct="1">
              <a:buFontTx/>
              <a:buNone/>
            </a:pPr>
            <a:endParaRPr lang="en-US" altLang="en-US" sz="3600" b="1">
              <a:solidFill>
                <a:srgbClr val="00FF00"/>
              </a:solidFill>
            </a:endParaRPr>
          </a:p>
          <a:p>
            <a:pPr eaLnBrk="1" hangingPunct="1">
              <a:buFontTx/>
              <a:buNone/>
            </a:pPr>
            <a:r>
              <a:rPr lang="en-US" altLang="en-US" sz="3200"/>
              <a:t>   </a:t>
            </a:r>
            <a:r>
              <a:rPr lang="en-US" altLang="en-US" sz="4000"/>
              <a:t>Bullets remaining in barrel due to defect in weapon or due to faulty ammunition. Now if trigger is pulled, the bullet are ejected one before the other and are known as Tandem Bullets. </a:t>
            </a:r>
          </a:p>
          <a:p>
            <a:pPr eaLnBrk="1" hangingPunct="1">
              <a:buFontTx/>
              <a:buNone/>
            </a:pPr>
            <a:endParaRPr lang="en-US" altLang="en-US" sz="3200" b="1">
              <a:solidFill>
                <a:srgbClr val="00FF00"/>
              </a:solidFill>
            </a:endParaRPr>
          </a:p>
          <a:p>
            <a:endParaRPr lang="en-US" altLang="en-US" smtClean="0"/>
          </a:p>
        </p:txBody>
      </p:sp>
    </p:spTree>
    <p:extLst>
      <p:ext uri="{BB962C8B-B14F-4D97-AF65-F5344CB8AC3E}">
        <p14:creationId xmlns:p14="http://schemas.microsoft.com/office/powerpoint/2010/main" val="4162989419"/>
      </p:ext>
    </p:extLst>
  </p:cSld>
  <p:clrMapOvr>
    <a:masterClrMapping/>
  </p:clrMapOvr>
  <p:transition>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idx="1"/>
          </p:nvPr>
        </p:nvSpPr>
        <p:spPr>
          <a:xfrm>
            <a:off x="1524000" y="0"/>
            <a:ext cx="9144000" cy="6705600"/>
          </a:xfrm>
        </p:spPr>
        <p:txBody>
          <a:bodyPr/>
          <a:lstStyle/>
          <a:p>
            <a:pPr eaLnBrk="1" hangingPunct="1">
              <a:buFontTx/>
              <a:buNone/>
            </a:pPr>
            <a:r>
              <a:rPr lang="en-US" altLang="en-US" sz="3600" b="1">
                <a:solidFill>
                  <a:srgbClr val="00FF00"/>
                </a:solidFill>
              </a:rPr>
              <a:t>6. Embolised Bullets:</a:t>
            </a:r>
          </a:p>
          <a:p>
            <a:pPr eaLnBrk="1" hangingPunct="1">
              <a:buFontTx/>
              <a:buNone/>
            </a:pPr>
            <a:r>
              <a:rPr lang="en-US" altLang="en-US" sz="2800"/>
              <a:t>    </a:t>
            </a:r>
            <a:r>
              <a:rPr lang="en-US" altLang="en-US" sz="3600"/>
              <a:t>Rarely when bullet gains access to blood circulation &amp; gets carried to a distant location in body. This is called Bullet Embolization.</a:t>
            </a:r>
          </a:p>
          <a:p>
            <a:pPr eaLnBrk="1" hangingPunct="1">
              <a:buFontTx/>
              <a:buNone/>
            </a:pPr>
            <a:r>
              <a:rPr lang="en-US" altLang="en-US" sz="3200" b="1">
                <a:solidFill>
                  <a:srgbClr val="00FF00"/>
                </a:solidFill>
              </a:rPr>
              <a:t>7.Swallowed Bullets:</a:t>
            </a:r>
          </a:p>
          <a:p>
            <a:pPr eaLnBrk="1" hangingPunct="1">
              <a:buFontTx/>
              <a:buNone/>
            </a:pPr>
            <a:r>
              <a:rPr lang="en-US" altLang="en-US" sz="2800"/>
              <a:t>    </a:t>
            </a:r>
            <a:r>
              <a:rPr lang="en-US" altLang="en-US" sz="3600"/>
              <a:t>Bullet that enters the GIT at some point may be carried away by peristalsis. Such bullet if not passed away by rectum may be found away from point of entry is caused a swallowed bullet.</a:t>
            </a:r>
          </a:p>
        </p:txBody>
      </p:sp>
    </p:spTree>
    <p:extLst>
      <p:ext uri="{BB962C8B-B14F-4D97-AF65-F5344CB8AC3E}">
        <p14:creationId xmlns:p14="http://schemas.microsoft.com/office/powerpoint/2010/main" val="2829993144"/>
      </p:ext>
    </p:extLst>
  </p:cSld>
  <p:clrMapOvr>
    <a:masterClrMapping/>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idx="1"/>
          </p:nvPr>
        </p:nvSpPr>
        <p:spPr>
          <a:xfrm>
            <a:off x="1524000" y="0"/>
            <a:ext cx="8915400" cy="6858000"/>
          </a:xfrm>
        </p:spPr>
        <p:txBody>
          <a:bodyPr/>
          <a:lstStyle/>
          <a:p>
            <a:pPr eaLnBrk="1" hangingPunct="1">
              <a:buFontTx/>
              <a:buNone/>
              <a:defRPr/>
            </a:pPr>
            <a:r>
              <a:rPr lang="en-US" b="1" dirty="0" smtClean="0">
                <a:solidFill>
                  <a:srgbClr val="00FF00"/>
                </a:solidFill>
              </a:rPr>
              <a:t> </a:t>
            </a:r>
            <a:r>
              <a:rPr lang="en-US" sz="3200" b="1" dirty="0">
                <a:solidFill>
                  <a:srgbClr val="00FF00"/>
                </a:solidFill>
              </a:rPr>
              <a:t>8. Ricocheted Bullets:</a:t>
            </a:r>
          </a:p>
          <a:p>
            <a:pPr eaLnBrk="1" hangingPunct="1">
              <a:buFontTx/>
              <a:buNone/>
              <a:defRPr/>
            </a:pPr>
            <a:r>
              <a:rPr lang="en-US" sz="3200" dirty="0"/>
              <a:t>    Bullet which deviates from its course by  </a:t>
            </a:r>
          </a:p>
          <a:p>
            <a:pPr eaLnBrk="1" hangingPunct="1">
              <a:buFontTx/>
              <a:buNone/>
              <a:defRPr/>
            </a:pPr>
            <a:r>
              <a:rPr lang="en-US" sz="3200" dirty="0"/>
              <a:t>    striking with an intermediate object. It leads to its deformity, loss of stability and</a:t>
            </a:r>
          </a:p>
          <a:p>
            <a:pPr marL="660400" indent="-660400" eaLnBrk="1" hangingPunct="1">
              <a:lnSpc>
                <a:spcPct val="90000"/>
              </a:lnSpc>
              <a:buNone/>
              <a:defRPr/>
            </a:pPr>
            <a:r>
              <a:rPr lang="en-US" sz="3200" dirty="0"/>
              <a:t>    loss of velocity.</a:t>
            </a:r>
          </a:p>
          <a:p>
            <a:pPr marL="660400" indent="-660400" eaLnBrk="1" hangingPunct="1">
              <a:lnSpc>
                <a:spcPct val="90000"/>
              </a:lnSpc>
              <a:buNone/>
              <a:defRPr/>
            </a:pPr>
            <a:r>
              <a:rPr lang="en-US" sz="3400" b="1" dirty="0"/>
              <a:t>Effects:</a:t>
            </a:r>
          </a:p>
          <a:p>
            <a:pPr marL="963613" lvl="1" indent="-660400" eaLnBrk="1" hangingPunct="1">
              <a:lnSpc>
                <a:spcPct val="90000"/>
              </a:lnSpc>
              <a:buFontTx/>
              <a:buAutoNum type="romanLcPeriod"/>
              <a:defRPr/>
            </a:pPr>
            <a:r>
              <a:rPr lang="en-US" sz="3400" dirty="0"/>
              <a:t>Gutter wound.</a:t>
            </a:r>
          </a:p>
          <a:p>
            <a:pPr marL="963613" lvl="1" indent="-660400" eaLnBrk="1" hangingPunct="1">
              <a:lnSpc>
                <a:spcPct val="90000"/>
              </a:lnSpc>
              <a:buFontTx/>
              <a:buAutoNum type="romanLcPeriod"/>
              <a:defRPr/>
            </a:pPr>
            <a:r>
              <a:rPr lang="en-US" sz="3400" dirty="0"/>
              <a:t>Key hole entry wound.</a:t>
            </a:r>
          </a:p>
          <a:p>
            <a:pPr marL="963613" lvl="1" indent="-660400" eaLnBrk="1" hangingPunct="1">
              <a:lnSpc>
                <a:spcPct val="90000"/>
              </a:lnSpc>
              <a:buFontTx/>
              <a:buAutoNum type="romanLcPeriod"/>
              <a:defRPr/>
            </a:pPr>
            <a:r>
              <a:rPr lang="en-US" sz="3400" dirty="0"/>
              <a:t>Bullet may summersault.</a:t>
            </a:r>
          </a:p>
          <a:p>
            <a:pPr marL="963613" lvl="1" indent="-660400" eaLnBrk="1" hangingPunct="1">
              <a:lnSpc>
                <a:spcPct val="90000"/>
              </a:lnSpc>
              <a:buFontTx/>
              <a:buAutoNum type="romanLcPeriod"/>
              <a:defRPr/>
            </a:pPr>
            <a:r>
              <a:rPr lang="en-US" sz="3400" dirty="0"/>
              <a:t>Path unpredictable.</a:t>
            </a:r>
          </a:p>
        </p:txBody>
      </p:sp>
    </p:spTree>
    <p:extLst>
      <p:ext uri="{BB962C8B-B14F-4D97-AF65-F5344CB8AC3E}">
        <p14:creationId xmlns:p14="http://schemas.microsoft.com/office/powerpoint/2010/main" val="3063815069"/>
      </p:ext>
    </p:extLst>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533400"/>
            <a:ext cx="8839200" cy="6324600"/>
          </a:xfrm>
        </p:spPr>
        <p:txBody>
          <a:bodyPr/>
          <a:lstStyle/>
          <a:p>
            <a:pPr marL="660400" indent="-660400" eaLnBrk="1" hangingPunct="1">
              <a:lnSpc>
                <a:spcPct val="90000"/>
              </a:lnSpc>
              <a:buFontTx/>
              <a:buAutoNum type="arabicPeriod" startAt="8"/>
              <a:defRPr/>
            </a:pPr>
            <a:r>
              <a:rPr lang="en-US" sz="4000" b="1" dirty="0">
                <a:solidFill>
                  <a:srgbClr val="FFFF00"/>
                </a:solidFill>
              </a:rPr>
              <a:t>Concealed gun shot wounds:</a:t>
            </a:r>
          </a:p>
          <a:p>
            <a:pPr marL="0" indent="0" eaLnBrk="1" hangingPunct="1">
              <a:lnSpc>
                <a:spcPct val="90000"/>
              </a:lnSpc>
              <a:buNone/>
              <a:defRPr/>
            </a:pPr>
            <a:endParaRPr lang="en-US" sz="4000" b="1" dirty="0">
              <a:solidFill>
                <a:srgbClr val="FFFF00"/>
              </a:solidFill>
            </a:endParaRPr>
          </a:p>
          <a:p>
            <a:pPr marL="660400" indent="-660400" eaLnBrk="1" hangingPunct="1">
              <a:lnSpc>
                <a:spcPct val="90000"/>
              </a:lnSpc>
              <a:buFont typeface="Wingdings" pitchFamily="2" charset="2"/>
              <a:buChar char="Ø"/>
              <a:defRPr/>
            </a:pPr>
            <a:r>
              <a:rPr lang="en-US" sz="4000" dirty="0"/>
              <a:t>Area covered by heavy clot </a:t>
            </a:r>
          </a:p>
          <a:p>
            <a:pPr marL="660400" indent="-660400" eaLnBrk="1" hangingPunct="1">
              <a:lnSpc>
                <a:spcPct val="90000"/>
              </a:lnSpc>
              <a:buFont typeface="Wingdings" pitchFamily="2" charset="2"/>
              <a:buChar char="Ø"/>
              <a:defRPr/>
            </a:pPr>
            <a:r>
              <a:rPr lang="en-US" sz="4000" dirty="0"/>
              <a:t>wound on head having thick hair </a:t>
            </a:r>
          </a:p>
          <a:p>
            <a:pPr marL="660400" indent="-660400" eaLnBrk="1" hangingPunct="1">
              <a:lnSpc>
                <a:spcPct val="90000"/>
              </a:lnSpc>
              <a:buFont typeface="Wingdings" pitchFamily="2" charset="2"/>
              <a:buChar char="Ø"/>
              <a:defRPr/>
            </a:pPr>
            <a:r>
              <a:rPr lang="en-US" sz="4000" dirty="0"/>
              <a:t>wounds in eye, ear and axilla.</a:t>
            </a:r>
          </a:p>
          <a:p>
            <a:pPr marL="660400" indent="-660400" eaLnBrk="1" hangingPunct="1">
              <a:lnSpc>
                <a:spcPct val="90000"/>
              </a:lnSpc>
              <a:buFont typeface="Wingdings" pitchFamily="2" charset="2"/>
              <a:buChar char="Ø"/>
              <a:defRPr/>
            </a:pPr>
            <a:r>
              <a:rPr lang="en-US" sz="4000" dirty="0"/>
              <a:t>wound in body orifice. </a:t>
            </a:r>
          </a:p>
          <a:p>
            <a:pPr>
              <a:defRPr/>
            </a:pPr>
            <a:endParaRPr lang="en-US" sz="3600" dirty="0"/>
          </a:p>
        </p:txBody>
      </p:sp>
    </p:spTree>
    <p:extLst>
      <p:ext uri="{BB962C8B-B14F-4D97-AF65-F5344CB8AC3E}">
        <p14:creationId xmlns:p14="http://schemas.microsoft.com/office/powerpoint/2010/main" val="119534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524000" y="0"/>
            <a:ext cx="9144000" cy="914400"/>
          </a:xfrm>
        </p:spPr>
        <p:txBody>
          <a:bodyPr/>
          <a:lstStyle/>
          <a:p>
            <a:pPr algn="ctr">
              <a:defRPr/>
            </a:pPr>
            <a:r>
              <a:rPr lang="en-US" b="1" dirty="0" smtClean="0">
                <a:solidFill>
                  <a:srgbClr val="FFFF66"/>
                </a:solidFill>
                <a:effectLst>
                  <a:outerShdw blurRad="38100" dist="38100" dir="2700000" algn="tl">
                    <a:srgbClr val="000000">
                      <a:alpha val="43137"/>
                    </a:srgbClr>
                  </a:outerShdw>
                </a:effectLst>
              </a:rPr>
              <a:t>Dum dum bullet</a:t>
            </a:r>
          </a:p>
        </p:txBody>
      </p:sp>
      <p:sp>
        <p:nvSpPr>
          <p:cNvPr id="144387" name="Content Placeholder 2"/>
          <p:cNvSpPr>
            <a:spLocks noGrp="1"/>
          </p:cNvSpPr>
          <p:nvPr>
            <p:ph idx="1"/>
          </p:nvPr>
        </p:nvSpPr>
        <p:spPr>
          <a:xfrm>
            <a:off x="1524000" y="1295400"/>
            <a:ext cx="9144000" cy="5562600"/>
          </a:xfrm>
        </p:spPr>
        <p:txBody>
          <a:bodyPr/>
          <a:lstStyle/>
          <a:p>
            <a:pPr>
              <a:buFont typeface="Wingdings" panose="05000000000000000000" pitchFamily="2" charset="2"/>
              <a:buNone/>
            </a:pPr>
            <a:r>
              <a:rPr lang="en-US" altLang="en-US" sz="3600"/>
              <a:t>Either non-jacketed or partially</a:t>
            </a:r>
          </a:p>
          <a:p>
            <a:pPr>
              <a:buFont typeface="Wingdings" panose="05000000000000000000" pitchFamily="2" charset="2"/>
              <a:buNone/>
            </a:pPr>
            <a:r>
              <a:rPr lang="en-US" altLang="en-US" sz="3600"/>
              <a:t>jacketed. They may expand or flatten</a:t>
            </a:r>
          </a:p>
          <a:p>
            <a:pPr>
              <a:buFont typeface="Wingdings" panose="05000000000000000000" pitchFamily="2" charset="2"/>
              <a:buNone/>
            </a:pPr>
            <a:r>
              <a:rPr lang="en-US" altLang="en-US" sz="3600"/>
              <a:t>on impact thus increasing energy</a:t>
            </a:r>
          </a:p>
          <a:p>
            <a:pPr>
              <a:buFont typeface="Wingdings" panose="05000000000000000000" pitchFamily="2" charset="2"/>
              <a:buNone/>
            </a:pPr>
            <a:r>
              <a:rPr lang="en-US" altLang="en-US" sz="3600"/>
              <a:t>dissipation &amp; tissue destruction</a:t>
            </a:r>
          </a:p>
          <a:p>
            <a:pPr>
              <a:buFont typeface="Wingdings" panose="05000000000000000000" pitchFamily="2" charset="2"/>
              <a:buNone/>
            </a:pPr>
            <a:r>
              <a:rPr lang="en-US" altLang="en-US" sz="3600"/>
              <a:t>This was used in the assassination</a:t>
            </a:r>
          </a:p>
          <a:p>
            <a:pPr>
              <a:buFont typeface="Wingdings" panose="05000000000000000000" pitchFamily="2" charset="2"/>
              <a:buNone/>
            </a:pPr>
            <a:r>
              <a:rPr lang="en-US" altLang="en-US" sz="3600"/>
              <a:t> attempt on President Reagan of </a:t>
            </a:r>
          </a:p>
          <a:p>
            <a:pPr>
              <a:buFont typeface="Wingdings" panose="05000000000000000000" pitchFamily="2" charset="2"/>
              <a:buNone/>
            </a:pPr>
            <a:r>
              <a:rPr lang="en-US" altLang="en-US" sz="3600"/>
              <a:t>America</a:t>
            </a:r>
          </a:p>
          <a:p>
            <a:endParaRPr lang="en-US" altLang="en-US" smtClean="0"/>
          </a:p>
        </p:txBody>
      </p:sp>
    </p:spTree>
    <p:extLst>
      <p:ext uri="{BB962C8B-B14F-4D97-AF65-F5344CB8AC3E}">
        <p14:creationId xmlns:p14="http://schemas.microsoft.com/office/powerpoint/2010/main" val="667311271"/>
      </p:ext>
    </p:extLst>
  </p:cSld>
  <p:clrMapOvr>
    <a:masterClrMapping/>
  </p:clrMapOvr>
  <p:transition>
    <p:strips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idx="1"/>
          </p:nvPr>
        </p:nvSpPr>
        <p:spPr>
          <a:xfrm>
            <a:off x="1524000" y="0"/>
            <a:ext cx="9144000" cy="6858000"/>
          </a:xfrm>
        </p:spPr>
        <p:txBody>
          <a:bodyPr/>
          <a:lstStyle/>
          <a:p>
            <a:pPr marL="609600" indent="-609600" eaLnBrk="1" hangingPunct="1">
              <a:lnSpc>
                <a:spcPct val="80000"/>
              </a:lnSpc>
              <a:buFontTx/>
              <a:buAutoNum type="arabicPeriod" startAt="9"/>
            </a:pPr>
            <a:r>
              <a:rPr lang="en-US" altLang="en-US" sz="2800" b="1">
                <a:solidFill>
                  <a:srgbClr val="00FF00"/>
                </a:solidFill>
              </a:rPr>
              <a:t>A wound caused by firearm may appear as a laceration or wound caused by a pointed stick may appear to be gun shot wound:</a:t>
            </a:r>
          </a:p>
          <a:p>
            <a:pPr marL="609600" indent="-609600" eaLnBrk="1" hangingPunct="1">
              <a:lnSpc>
                <a:spcPct val="80000"/>
              </a:lnSpc>
              <a:buFontTx/>
              <a:buAutoNum type="arabicPeriod"/>
            </a:pPr>
            <a:r>
              <a:rPr lang="en-US" altLang="en-US" sz="2800" b="1"/>
              <a:t>Circumstances.</a:t>
            </a:r>
          </a:p>
          <a:p>
            <a:pPr marL="609600" indent="-609600" eaLnBrk="1" hangingPunct="1">
              <a:lnSpc>
                <a:spcPct val="80000"/>
              </a:lnSpc>
              <a:buFontTx/>
              <a:buAutoNum type="arabicPeriod"/>
            </a:pPr>
            <a:r>
              <a:rPr lang="en-US" altLang="en-US" sz="2800" b="1"/>
              <a:t>Radiological tracing of projectile.</a:t>
            </a:r>
          </a:p>
          <a:p>
            <a:pPr marL="609600" indent="-609600" eaLnBrk="1" hangingPunct="1">
              <a:lnSpc>
                <a:spcPct val="80000"/>
              </a:lnSpc>
              <a:buFontTx/>
              <a:buAutoNum type="arabicPeriod"/>
            </a:pPr>
            <a:r>
              <a:rPr lang="en-US" altLang="en-US" sz="2800" b="1"/>
              <a:t>Exploring the track inside the body.</a:t>
            </a:r>
          </a:p>
          <a:p>
            <a:pPr marL="609600" indent="-609600" eaLnBrk="1" hangingPunct="1">
              <a:lnSpc>
                <a:spcPct val="80000"/>
              </a:lnSpc>
              <a:buFontTx/>
              <a:buAutoNum type="arabicPeriod"/>
            </a:pPr>
            <a:r>
              <a:rPr lang="en-US" altLang="en-US" sz="2800" b="1"/>
              <a:t>Extent of tissue damage on dissection.</a:t>
            </a:r>
          </a:p>
          <a:p>
            <a:pPr marL="609600" indent="-609600" eaLnBrk="1" hangingPunct="1">
              <a:lnSpc>
                <a:spcPct val="80000"/>
              </a:lnSpc>
              <a:buFontTx/>
              <a:buAutoNum type="arabicPeriod"/>
            </a:pPr>
            <a:r>
              <a:rPr lang="en-US" altLang="en-US" sz="2800" b="1"/>
              <a:t>Detection/Recovery of bullet or pallets from body.</a:t>
            </a:r>
          </a:p>
          <a:p>
            <a:pPr marL="609600" indent="-609600" eaLnBrk="1" hangingPunct="1">
              <a:lnSpc>
                <a:spcPct val="80000"/>
              </a:lnSpc>
              <a:buFontTx/>
              <a:buAutoNum type="arabicPeriod" startAt="10"/>
            </a:pPr>
            <a:r>
              <a:rPr lang="en-US" altLang="en-US" sz="2800" b="1">
                <a:solidFill>
                  <a:srgbClr val="00FF00"/>
                </a:solidFill>
              </a:rPr>
              <a:t>Effect of clothing in interpreting the wound:</a:t>
            </a:r>
          </a:p>
          <a:p>
            <a:pPr marL="609600" indent="-609600" eaLnBrk="1" hangingPunct="1">
              <a:lnSpc>
                <a:spcPct val="80000"/>
              </a:lnSpc>
            </a:pPr>
            <a:r>
              <a:rPr lang="en-US" altLang="en-US" sz="2800" b="1"/>
              <a:t>They modify the appearance of entry wound.</a:t>
            </a:r>
          </a:p>
          <a:p>
            <a:pPr marL="609600" indent="-609600" eaLnBrk="1" hangingPunct="1">
              <a:lnSpc>
                <a:spcPct val="80000"/>
              </a:lnSpc>
            </a:pPr>
            <a:r>
              <a:rPr lang="en-US" altLang="en-US" sz="2800" b="1"/>
              <a:t>Check corresponding holes.</a:t>
            </a:r>
          </a:p>
          <a:p>
            <a:pPr marL="609600" indent="-609600" eaLnBrk="1" hangingPunct="1">
              <a:lnSpc>
                <a:spcPct val="80000"/>
              </a:lnSpc>
            </a:pPr>
            <a:r>
              <a:rPr lang="en-US" altLang="en-US" sz="2800" b="1"/>
              <a:t>To see imprint on clothing in close range.</a:t>
            </a:r>
          </a:p>
          <a:p>
            <a:pPr marL="609600" indent="-609600" eaLnBrk="1" hangingPunct="1">
              <a:lnSpc>
                <a:spcPct val="80000"/>
              </a:lnSpc>
            </a:pPr>
            <a:r>
              <a:rPr lang="en-US" altLang="en-US" sz="2800" b="1"/>
              <a:t>Fibers of clothing carried by shot blast within the skin wound.</a:t>
            </a:r>
            <a:r>
              <a:rPr lang="en-US" altLang="en-US" sz="2800" b="1">
                <a:solidFill>
                  <a:srgbClr val="00FF00"/>
                </a:solidFill>
              </a:rPr>
              <a:t> </a:t>
            </a:r>
          </a:p>
        </p:txBody>
      </p:sp>
    </p:spTree>
    <p:extLst>
      <p:ext uri="{BB962C8B-B14F-4D97-AF65-F5344CB8AC3E}">
        <p14:creationId xmlns:p14="http://schemas.microsoft.com/office/powerpoint/2010/main" val="3210711930"/>
      </p:ext>
    </p:extLst>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rose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2"/>
          <p:cNvSpPr>
            <a:spLocks noChangeArrowheads="1" noChangeShapeType="1" noTextEdit="1"/>
          </p:cNvSpPr>
          <p:nvPr/>
        </p:nvSpPr>
        <p:spPr bwMode="auto">
          <a:xfrm>
            <a:off x="2514600" y="4953000"/>
            <a:ext cx="8001000" cy="1905000"/>
          </a:xfrm>
          <a:prstGeom prst="rect">
            <a:avLst/>
          </a:prstGeom>
        </p:spPr>
        <p:txBody>
          <a:bodyPr wrap="none" fromWordArt="1">
            <a:prstTxWarp prst="textPlain">
              <a:avLst>
                <a:gd name="adj" fmla="val 49810"/>
              </a:avLst>
            </a:prstTxWarp>
          </a:bodyPr>
          <a:lstStyle/>
          <a:p>
            <a:pPr algn="ctr" eaLnBrk="0" fontAlgn="base" hangingPunct="0">
              <a:spcBef>
                <a:spcPct val="0"/>
              </a:spcBef>
              <a:spcAft>
                <a:spcPct val="0"/>
              </a:spcAft>
              <a:defRPr/>
            </a:pPr>
            <a:r>
              <a:rPr lang="en-US" sz="4000" b="1" kern="10" dirty="0">
                <a:ln w="12700">
                  <a:solidFill>
                    <a:srgbClr val="FFFF00"/>
                  </a:solidFill>
                  <a:round/>
                  <a:headEnd/>
                  <a:tailEnd/>
                </a:ln>
                <a:solidFill>
                  <a:srgbClr val="1B06BA"/>
                </a:solidFill>
                <a:effectLst>
                  <a:outerShdw dist="35921" dir="2700000" sy="50000" kx="2115830" algn="bl" rotWithShape="0">
                    <a:srgbClr val="C0C0C0">
                      <a:alpha val="79999"/>
                    </a:srgbClr>
                  </a:outerShdw>
                </a:effectLst>
                <a:latin typeface="Arial Black"/>
              </a:rPr>
              <a:t>Thank You</a:t>
            </a:r>
          </a:p>
          <a:p>
            <a:pPr algn="ctr" eaLnBrk="0" fontAlgn="base" hangingPunct="0">
              <a:spcBef>
                <a:spcPct val="0"/>
              </a:spcBef>
              <a:spcAft>
                <a:spcPct val="0"/>
              </a:spcAft>
              <a:defRPr/>
            </a:pPr>
            <a:r>
              <a:rPr lang="en-US" sz="4000" b="1" kern="10" dirty="0">
                <a:ln w="12700">
                  <a:solidFill>
                    <a:srgbClr val="FFFF00"/>
                  </a:solidFill>
                  <a:round/>
                  <a:headEnd/>
                  <a:tailEnd/>
                </a:ln>
                <a:solidFill>
                  <a:srgbClr val="FF6600"/>
                </a:solidFill>
                <a:effectLst>
                  <a:outerShdw dist="35921" dir="2700000" sy="50000" kx="2115830" algn="bl" rotWithShape="0">
                    <a:srgbClr val="C0C0C0">
                      <a:alpha val="79999"/>
                    </a:srgbClr>
                  </a:outerShdw>
                </a:effectLst>
                <a:latin typeface="Arial Black"/>
              </a:rPr>
              <a:t>  </a:t>
            </a:r>
          </a:p>
        </p:txBody>
      </p:sp>
    </p:spTree>
    <p:extLst>
      <p:ext uri="{BB962C8B-B14F-4D97-AF65-F5344CB8AC3E}">
        <p14:creationId xmlns:p14="http://schemas.microsoft.com/office/powerpoint/2010/main" val="53947678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nodeType="afterGroup">
                            <p:stCondLst>
                              <p:cond delay="3000"/>
                            </p:stCondLst>
                            <p:childTnLst>
                              <p:par>
                                <p:cTn id="9" presetID="19"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idx="1"/>
          </p:nvPr>
        </p:nvSpPr>
        <p:spPr>
          <a:xfrm>
            <a:off x="1524000" y="0"/>
            <a:ext cx="9144000" cy="6858000"/>
          </a:xfrm>
        </p:spPr>
        <p:txBody>
          <a:bodyPr/>
          <a:lstStyle/>
          <a:p>
            <a:pPr marL="609600" indent="-609600" algn="ctr" eaLnBrk="1" hangingPunct="1">
              <a:buNone/>
              <a:defRPr/>
            </a:pPr>
            <a:r>
              <a:rPr lang="en-US" b="1" dirty="0" smtClean="0">
                <a:solidFill>
                  <a:srgbClr val="FFFF00"/>
                </a:solidFill>
                <a:effectLst>
                  <a:outerShdw blurRad="38100" dist="38100" dir="2700000" algn="tl">
                    <a:srgbClr val="000000">
                      <a:alpha val="43137"/>
                    </a:srgbClr>
                  </a:outerShdw>
                </a:effectLst>
              </a:rPr>
              <a:t>Factors Modifying the firearm wound complex:</a:t>
            </a:r>
          </a:p>
          <a:p>
            <a:pPr marL="609600" indent="-609600" eaLnBrk="1" hangingPunct="1">
              <a:buFontTx/>
              <a:buAutoNum type="arabicPeriod"/>
              <a:defRPr/>
            </a:pPr>
            <a:r>
              <a:rPr lang="en-US" sz="3400" b="1" dirty="0"/>
              <a:t>Velocity &amp; size.</a:t>
            </a:r>
          </a:p>
          <a:p>
            <a:pPr marL="609600" indent="-609600" eaLnBrk="1" hangingPunct="1">
              <a:buFontTx/>
              <a:buAutoNum type="arabicPeriod"/>
              <a:defRPr/>
            </a:pPr>
            <a:r>
              <a:rPr lang="en-US" sz="3400" b="1" dirty="0"/>
              <a:t>Area of striking surface (deformation).</a:t>
            </a:r>
          </a:p>
          <a:p>
            <a:pPr marL="609600" indent="-609600" eaLnBrk="1" hangingPunct="1">
              <a:buFontTx/>
              <a:buAutoNum type="arabicPeriod"/>
              <a:defRPr/>
            </a:pPr>
            <a:r>
              <a:rPr lang="en-US" sz="3400" b="1" dirty="0">
                <a:solidFill>
                  <a:srgbClr val="FFFF00"/>
                </a:solidFill>
              </a:rPr>
              <a:t>*</a:t>
            </a:r>
            <a:r>
              <a:rPr lang="en-US" sz="3400" b="1" dirty="0"/>
              <a:t>Yawing or tumbling.</a:t>
            </a:r>
          </a:p>
          <a:p>
            <a:pPr marL="609600" indent="-609600" eaLnBrk="1" hangingPunct="1">
              <a:buFontTx/>
              <a:buAutoNum type="arabicPeriod"/>
              <a:defRPr/>
            </a:pPr>
            <a:r>
              <a:rPr lang="en-US" sz="3400" b="1" dirty="0"/>
              <a:t>Fragmentation of projectile.</a:t>
            </a:r>
          </a:p>
          <a:p>
            <a:pPr marL="609600" indent="-609600" eaLnBrk="1" hangingPunct="1">
              <a:buFontTx/>
              <a:buAutoNum type="arabicPeriod"/>
              <a:defRPr/>
            </a:pPr>
            <a:r>
              <a:rPr lang="en-US" sz="3400" b="1" dirty="0"/>
              <a:t>Fragmentation of bone.</a:t>
            </a:r>
          </a:p>
          <a:p>
            <a:pPr marL="609600" indent="-609600" eaLnBrk="1" hangingPunct="1">
              <a:buFontTx/>
              <a:buAutoNum type="arabicPeriod"/>
              <a:defRPr/>
            </a:pPr>
            <a:r>
              <a:rPr lang="en-US" sz="3400" b="1" dirty="0"/>
              <a:t>Resistance of tissues.</a:t>
            </a:r>
          </a:p>
          <a:p>
            <a:pPr marL="609600" indent="-609600" eaLnBrk="1" hangingPunct="1">
              <a:buFontTx/>
              <a:buAutoNum type="arabicPeriod"/>
              <a:defRPr/>
            </a:pPr>
            <a:r>
              <a:rPr lang="en-US" sz="3400" b="1" dirty="0"/>
              <a:t>Exit through skull.</a:t>
            </a:r>
          </a:p>
          <a:p>
            <a:pPr marL="609600" indent="-609600" eaLnBrk="1" hangingPunct="1">
              <a:buFontTx/>
              <a:buAutoNum type="arabicPeriod"/>
              <a:defRPr/>
            </a:pPr>
            <a:r>
              <a:rPr lang="en-US" sz="3400" b="1" dirty="0"/>
              <a:t>Multiple exits per entrance</a:t>
            </a:r>
            <a:r>
              <a:rPr lang="en-US" b="1" dirty="0" smtClean="0"/>
              <a:t>.</a:t>
            </a:r>
          </a:p>
          <a:p>
            <a:pPr marL="609600" indent="-609600" eaLnBrk="1" hangingPunct="1">
              <a:buFontTx/>
              <a:buAutoNum type="arabicPeriod"/>
              <a:defRPr/>
            </a:pPr>
            <a:endParaRPr lang="en-US" b="1" dirty="0" smtClean="0"/>
          </a:p>
          <a:p>
            <a:pPr marL="609600" indent="-609600" eaLnBrk="1" hangingPunct="1">
              <a:buFontTx/>
              <a:buAutoNum type="arabicPeriod"/>
              <a:defRPr/>
            </a:pPr>
            <a:endParaRPr lang="en-US" b="1" dirty="0" smtClean="0"/>
          </a:p>
          <a:p>
            <a:pPr marL="609600" indent="-609600" eaLnBrk="1" hangingPunct="1">
              <a:buFontTx/>
              <a:buAutoNum type="arabicPeriod"/>
              <a:defRPr/>
            </a:pPr>
            <a:endParaRPr lang="en-US" b="1" dirty="0" smtClean="0"/>
          </a:p>
          <a:p>
            <a:pPr marL="609600" indent="-609600" eaLnBrk="1" hangingPunct="1">
              <a:buFontTx/>
              <a:buAutoNum type="arabicPeriod"/>
              <a:defRPr/>
            </a:pPr>
            <a:endParaRPr lang="en-US" b="1" dirty="0" smtClean="0"/>
          </a:p>
        </p:txBody>
      </p:sp>
    </p:spTree>
    <p:extLst>
      <p:ext uri="{BB962C8B-B14F-4D97-AF65-F5344CB8AC3E}">
        <p14:creationId xmlns:p14="http://schemas.microsoft.com/office/powerpoint/2010/main" val="3397085355"/>
      </p:ext>
    </p:extLst>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lstStyle/>
          <a:p>
            <a:pPr algn="ctr">
              <a:defRPr/>
            </a:pPr>
            <a:r>
              <a:rPr lang="en-US" sz="4800" b="1" dirty="0">
                <a:solidFill>
                  <a:srgbClr val="FFFF00"/>
                </a:solidFill>
                <a:effectLst>
                  <a:outerShdw blurRad="38100" dist="38100" dir="2700000" algn="tl">
                    <a:srgbClr val="000000">
                      <a:alpha val="43137"/>
                    </a:srgbClr>
                  </a:outerShdw>
                </a:effectLst>
              </a:rPr>
              <a:t>*Yawing or tumbling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95425" y="838201"/>
            <a:ext cx="9144000" cy="6011863"/>
          </a:xfrm>
        </p:spPr>
        <p:txBody>
          <a:bodyPr/>
          <a:lstStyle/>
          <a:p>
            <a:pPr marL="36512" indent="0">
              <a:buNone/>
              <a:defRPr/>
            </a:pPr>
            <a:r>
              <a:rPr lang="en-US" sz="3600" b="1" u="sng" dirty="0">
                <a:solidFill>
                  <a:srgbClr val="FFFF00"/>
                </a:solidFill>
                <a:effectLst>
                  <a:outerShdw blurRad="38100" dist="38100" dir="2700000" algn="tl">
                    <a:srgbClr val="000000">
                      <a:alpha val="43137"/>
                    </a:srgbClr>
                  </a:outerShdw>
                </a:effectLst>
              </a:rPr>
              <a:t>Yaw</a:t>
            </a:r>
            <a:r>
              <a:rPr lang="en-US" sz="3600" b="1" dirty="0">
                <a:solidFill>
                  <a:srgbClr val="FFFF00"/>
                </a:solidFill>
                <a:effectLst>
                  <a:outerShdw blurRad="38100" dist="38100" dir="2700000" algn="tl">
                    <a:srgbClr val="000000">
                      <a:alpha val="43137"/>
                    </a:srgbClr>
                  </a:outerShdw>
                </a:effectLst>
              </a:rPr>
              <a:t> </a:t>
            </a:r>
          </a:p>
          <a:p>
            <a:pPr marL="36512" indent="0">
              <a:buNone/>
              <a:defRPr/>
            </a:pPr>
            <a:r>
              <a:rPr lang="en-US" sz="3600" dirty="0"/>
              <a:t>It means the </a:t>
            </a:r>
            <a:r>
              <a:rPr lang="en-US" sz="3600" dirty="0">
                <a:solidFill>
                  <a:srgbClr val="FFFF00"/>
                </a:solidFill>
              </a:rPr>
              <a:t>deviation</a:t>
            </a:r>
            <a:r>
              <a:rPr lang="en-US" sz="3600" dirty="0"/>
              <a:t> between the long axis of the bullet and path of the bullet. It can cause a </a:t>
            </a:r>
            <a:r>
              <a:rPr lang="en-US" sz="3600" b="1" dirty="0">
                <a:solidFill>
                  <a:srgbClr val="FFFF00"/>
                </a:solidFill>
                <a:effectLst>
                  <a:outerShdw blurRad="38100" dist="38100" dir="2700000" algn="tl">
                    <a:srgbClr val="000000">
                      <a:alpha val="43137"/>
                    </a:srgbClr>
                  </a:outerShdw>
                </a:effectLst>
              </a:rPr>
              <a:t>key hole entry wound </a:t>
            </a:r>
            <a:r>
              <a:rPr lang="en-US" sz="3600" dirty="0"/>
              <a:t>if the bullet is unstable or destabilized by contact with something. </a:t>
            </a:r>
          </a:p>
          <a:p>
            <a:pPr marL="36512" indent="0">
              <a:buNone/>
              <a:defRPr/>
            </a:pPr>
            <a:r>
              <a:rPr lang="en-US" sz="3600" b="1" u="sng" dirty="0">
                <a:solidFill>
                  <a:srgbClr val="FFFF00"/>
                </a:solidFill>
                <a:effectLst>
                  <a:outerShdw blurRad="38100" dist="38100" dir="2700000" algn="tl">
                    <a:srgbClr val="000000">
                      <a:alpha val="43137"/>
                    </a:srgbClr>
                  </a:outerShdw>
                </a:effectLst>
              </a:rPr>
              <a:t>Tumbling</a:t>
            </a:r>
            <a:r>
              <a:rPr lang="en-US" dirty="0" smtClean="0"/>
              <a:t> </a:t>
            </a:r>
          </a:p>
          <a:p>
            <a:pPr marL="36512" indent="0">
              <a:buNone/>
              <a:defRPr/>
            </a:pPr>
            <a:r>
              <a:rPr lang="en-US" sz="3600" dirty="0"/>
              <a:t>It means end-on-end rotation of the bullet during its path    </a:t>
            </a:r>
          </a:p>
          <a:p>
            <a:pPr marL="36512" indent="0">
              <a:buNone/>
              <a:defRPr/>
            </a:pPr>
            <a:r>
              <a:rPr lang="en-US" sz="3600" dirty="0"/>
              <a:t>     </a:t>
            </a:r>
          </a:p>
        </p:txBody>
      </p:sp>
    </p:spTree>
    <p:extLst>
      <p:ext uri="{BB962C8B-B14F-4D97-AF65-F5344CB8AC3E}">
        <p14:creationId xmlns:p14="http://schemas.microsoft.com/office/powerpoint/2010/main" val="1179614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fld id="{DA4E08B6-2BE6-4B94-BFCC-87877818E1BA}" type="datetime1">
              <a:rPr lang="en-US">
                <a:solidFill>
                  <a:srgbClr val="D4D2D0">
                    <a:shade val="50000"/>
                  </a:srgbClr>
                </a:solidFill>
              </a:rPr>
              <a:pPr>
                <a:defRPr/>
              </a:pPr>
              <a:t>18-Apr-20</a:t>
            </a:fld>
            <a:endParaRPr lang="en-US">
              <a:solidFill>
                <a:srgbClr val="D4D2D0">
                  <a:shade val="50000"/>
                </a:srgbClr>
              </a:solidFill>
            </a:endParaRPr>
          </a:p>
        </p:txBody>
      </p:sp>
      <p:sp>
        <p:nvSpPr>
          <p:cNvPr id="5" name="Slide Number Placeholder 3"/>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0C897F28-01B4-4C94-AA71-79AB04E95A33}" type="slidenum">
              <a:rPr lang="en-US" altLang="en-US" sz="1000">
                <a:solidFill>
                  <a:srgbClr val="9B9A98"/>
                </a:solidFill>
              </a:rPr>
              <a:pPr/>
              <a:t>5</a:t>
            </a:fld>
            <a:endParaRPr lang="en-US" altLang="en-US" sz="1000">
              <a:solidFill>
                <a:srgbClr val="9B9A98"/>
              </a:solidFill>
            </a:endParaRPr>
          </a:p>
        </p:txBody>
      </p:sp>
      <p:pic>
        <p:nvPicPr>
          <p:cNvPr id="123908" name="Picture 2" descr="slit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Comment 3"/>
          <p:cNvSpPr>
            <a:spLocks noChangeArrowheads="1"/>
          </p:cNvSpPr>
          <p:nvPr/>
        </p:nvSpPr>
        <p:spPr bwMode="auto">
          <a:xfrm>
            <a:off x="1516062" y="5842000"/>
            <a:ext cx="5013326" cy="10160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eaLnBrk="0" fontAlgn="base" hangingPunct="0">
              <a:spcBef>
                <a:spcPct val="50000"/>
              </a:spcBef>
              <a:spcAft>
                <a:spcPct val="0"/>
              </a:spcAft>
              <a:defRPr/>
            </a:pPr>
            <a:r>
              <a:rPr lang="en-US" sz="3000" b="1">
                <a:solidFill>
                  <a:srgbClr val="0000FF"/>
                </a:solidFill>
              </a:rPr>
              <a:t>Key-hole or Slit-like entry wound</a:t>
            </a:r>
          </a:p>
        </p:txBody>
      </p:sp>
    </p:spTree>
    <p:extLst>
      <p:ext uri="{BB962C8B-B14F-4D97-AF65-F5344CB8AC3E}">
        <p14:creationId xmlns:p14="http://schemas.microsoft.com/office/powerpoint/2010/main" val="2333014440"/>
      </p:ext>
    </p:extLst>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447800" y="0"/>
            <a:ext cx="9144000" cy="533400"/>
          </a:xfrm>
        </p:spPr>
        <p:txBody>
          <a:bodyPr/>
          <a:lstStyle/>
          <a:p>
            <a:pPr algn="ctr" eaLnBrk="1" hangingPunct="1">
              <a:defRPr/>
            </a:pPr>
            <a:r>
              <a:rPr lang="en-US" sz="4000" b="1" dirty="0">
                <a:solidFill>
                  <a:srgbClr val="FFFF00"/>
                </a:solidFill>
                <a:effectLst>
                  <a:outerShdw blurRad="38100" dist="38100" dir="2700000" algn="tl">
                    <a:srgbClr val="000000">
                      <a:alpha val="43137"/>
                    </a:srgbClr>
                  </a:outerShdw>
                </a:effectLst>
              </a:rPr>
              <a:t>SUICIDAL – HOMICIDAL INJURY</a:t>
            </a:r>
          </a:p>
        </p:txBody>
      </p:sp>
      <p:sp>
        <p:nvSpPr>
          <p:cNvPr id="124931" name="Rectangle 3"/>
          <p:cNvSpPr>
            <a:spLocks noGrp="1" noChangeArrowheads="1"/>
          </p:cNvSpPr>
          <p:nvPr>
            <p:ph idx="1"/>
          </p:nvPr>
        </p:nvSpPr>
        <p:spPr>
          <a:xfrm>
            <a:off x="1524000" y="609600"/>
            <a:ext cx="9144000" cy="6248400"/>
          </a:xfrm>
        </p:spPr>
        <p:txBody>
          <a:bodyPr/>
          <a:lstStyle/>
          <a:p>
            <a:pPr eaLnBrk="1" hangingPunct="1">
              <a:buFontTx/>
              <a:buNone/>
            </a:pPr>
            <a:r>
              <a:rPr lang="en-US" altLang="en-US" sz="3600" b="1">
                <a:solidFill>
                  <a:srgbClr val="00FF00"/>
                </a:solidFill>
              </a:rPr>
              <a:t>Suicide:</a:t>
            </a:r>
          </a:p>
          <a:p>
            <a:pPr eaLnBrk="1" hangingPunct="1">
              <a:buFontTx/>
              <a:buNone/>
            </a:pPr>
            <a:r>
              <a:rPr lang="en-US" altLang="en-US" smtClean="0"/>
              <a:t>    </a:t>
            </a:r>
            <a:r>
              <a:rPr lang="en-US" altLang="en-US" sz="3200" b="1"/>
              <a:t>Scene–psychological autopsy </a:t>
            </a:r>
          </a:p>
          <a:p>
            <a:pPr eaLnBrk="1" hangingPunct="1">
              <a:buFont typeface="Wingdings" panose="05000000000000000000" pitchFamily="2" charset="2"/>
              <a:buChar char="v"/>
            </a:pPr>
            <a:r>
              <a:rPr lang="en-US" altLang="en-US" sz="3200" b="1"/>
              <a:t>Suicide note and psychiatric history </a:t>
            </a:r>
          </a:p>
          <a:p>
            <a:pPr eaLnBrk="1" hangingPunct="1">
              <a:buFont typeface="Wingdings" panose="05000000000000000000" pitchFamily="2" charset="2"/>
              <a:buChar char="v"/>
            </a:pPr>
            <a:r>
              <a:rPr lang="en-US" altLang="en-US" sz="3200" b="1"/>
              <a:t>Position of weapon </a:t>
            </a:r>
          </a:p>
          <a:p>
            <a:pPr eaLnBrk="1" hangingPunct="1">
              <a:buFont typeface="Wingdings" panose="05000000000000000000" pitchFamily="2" charset="2"/>
              <a:buChar char="v"/>
            </a:pPr>
            <a:r>
              <a:rPr lang="en-US" altLang="en-US" sz="3200" b="1"/>
              <a:t>Range and direction of fire  </a:t>
            </a:r>
          </a:p>
          <a:p>
            <a:pPr eaLnBrk="1" hangingPunct="1">
              <a:buFont typeface="Wingdings" panose="05000000000000000000" pitchFamily="2" charset="2"/>
              <a:buChar char="v"/>
            </a:pPr>
            <a:r>
              <a:rPr lang="en-US" altLang="en-US" sz="3200" b="1"/>
              <a:t>Location of fire and number of shots  </a:t>
            </a:r>
          </a:p>
          <a:p>
            <a:pPr eaLnBrk="1" hangingPunct="1">
              <a:buFont typeface="Wingdings" panose="05000000000000000000" pitchFamily="2" charset="2"/>
              <a:buChar char="v"/>
            </a:pPr>
            <a:r>
              <a:rPr lang="en-US" altLang="en-US" sz="3200" b="1"/>
              <a:t>Examination of weapon </a:t>
            </a:r>
          </a:p>
          <a:p>
            <a:pPr eaLnBrk="1" hangingPunct="1">
              <a:buFont typeface="Wingdings" panose="05000000000000000000" pitchFamily="2" charset="2"/>
              <a:buChar char="v"/>
            </a:pPr>
            <a:r>
              <a:rPr lang="en-US" altLang="en-US" sz="3200" b="1"/>
              <a:t>Examination of victim’s hand </a:t>
            </a:r>
          </a:p>
          <a:p>
            <a:pPr eaLnBrk="1" hangingPunct="1">
              <a:buFont typeface="Wingdings" panose="05000000000000000000" pitchFamily="2" charset="2"/>
              <a:buChar char="v"/>
            </a:pPr>
            <a:r>
              <a:rPr lang="en-US" altLang="en-US" sz="3200" b="1"/>
              <a:t>Clothing</a:t>
            </a:r>
            <a:r>
              <a:rPr lang="en-US" altLang="en-US" sz="2800" b="1"/>
              <a:t>.</a:t>
            </a:r>
            <a:endParaRPr lang="en-US" altLang="en-US" smtClean="0"/>
          </a:p>
        </p:txBody>
      </p:sp>
    </p:spTree>
    <p:extLst>
      <p:ext uri="{BB962C8B-B14F-4D97-AF65-F5344CB8AC3E}">
        <p14:creationId xmlns:p14="http://schemas.microsoft.com/office/powerpoint/2010/main" val="2939951620"/>
      </p:ext>
    </p:extLst>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8839200" cy="838200"/>
          </a:xfrm>
          <a:ln>
            <a:miter lim="800000"/>
            <a:headEnd/>
            <a:tailEnd/>
          </a:ln>
          <a:extLst/>
        </p:spPr>
        <p:txBody>
          <a:bodyPr>
            <a:normAutofit/>
          </a:bodyPr>
          <a:lstStyle/>
          <a:p>
            <a:pPr algn="ctr">
              <a:defRPr/>
            </a:pPr>
            <a:r>
              <a:rPr sz="4000">
                <a:solidFill>
                  <a:srgbClr val="FFFF00"/>
                </a:solidFill>
              </a:rPr>
              <a:t>Direction of Fire</a:t>
            </a:r>
          </a:p>
        </p:txBody>
      </p:sp>
      <p:sp>
        <p:nvSpPr>
          <p:cNvPr id="3" name="Subtitle 2"/>
          <p:cNvSpPr>
            <a:spLocks noGrp="1"/>
          </p:cNvSpPr>
          <p:nvPr>
            <p:ph type="subTitle" idx="1"/>
          </p:nvPr>
        </p:nvSpPr>
        <p:spPr>
          <a:xfrm>
            <a:off x="1524000" y="1066800"/>
            <a:ext cx="9144000" cy="5791200"/>
          </a:xfrm>
        </p:spPr>
        <p:txBody>
          <a:bodyPr>
            <a:noAutofit/>
          </a:bodyPr>
          <a:lstStyle/>
          <a:p>
            <a:pPr algn="l">
              <a:defRPr/>
            </a:pPr>
            <a:r>
              <a:rPr lang="en-US" sz="3600" dirty="0"/>
              <a:t>It can be determined out in the following ways</a:t>
            </a:r>
          </a:p>
          <a:p>
            <a:pPr marL="571500" indent="-571500" algn="l">
              <a:buFont typeface="+mj-lt"/>
              <a:buAutoNum type="romanUcPeriod"/>
              <a:defRPr/>
            </a:pPr>
            <a:r>
              <a:rPr lang="en-US" sz="3600" dirty="0">
                <a:solidFill>
                  <a:srgbClr val="FFFF00"/>
                </a:solidFill>
              </a:rPr>
              <a:t>A line joining entry wound, track of wound and exit wound.</a:t>
            </a:r>
          </a:p>
          <a:p>
            <a:pPr marL="571500" indent="-571500" algn="l">
              <a:buFont typeface="+mj-lt"/>
              <a:buAutoNum type="romanUcPeriod"/>
              <a:defRPr/>
            </a:pPr>
            <a:r>
              <a:rPr lang="en-US" sz="3600" dirty="0">
                <a:solidFill>
                  <a:srgbClr val="FFFF00"/>
                </a:solidFill>
              </a:rPr>
              <a:t>Examination of findings on the clothes </a:t>
            </a:r>
          </a:p>
          <a:p>
            <a:pPr marL="571500" indent="-571500" algn="l">
              <a:buFont typeface="+mj-lt"/>
              <a:buAutoNum type="romanUcPeriod"/>
              <a:defRPr/>
            </a:pPr>
            <a:r>
              <a:rPr lang="en-US" sz="3600" dirty="0">
                <a:solidFill>
                  <a:srgbClr val="FFFF00"/>
                </a:solidFill>
              </a:rPr>
              <a:t>Examination of entry wound</a:t>
            </a:r>
          </a:p>
          <a:p>
            <a:pPr marL="571500" indent="-571500" algn="l">
              <a:buFont typeface="+mj-lt"/>
              <a:buAutoNum type="romanUcPeriod"/>
              <a:defRPr/>
            </a:pPr>
            <a:r>
              <a:rPr lang="en-US" sz="3600" dirty="0">
                <a:solidFill>
                  <a:srgbClr val="FFFF00"/>
                </a:solidFill>
              </a:rPr>
              <a:t>Analysis of findings around the entry wound</a:t>
            </a:r>
          </a:p>
          <a:p>
            <a:pPr marL="571500" indent="-571500" algn="l">
              <a:buFont typeface="+mj-lt"/>
              <a:buAutoNum type="romanUcPeriod"/>
              <a:defRPr/>
            </a:pPr>
            <a:endParaRPr lang="en-US" sz="2800" dirty="0"/>
          </a:p>
        </p:txBody>
      </p:sp>
    </p:spTree>
    <p:extLst>
      <p:ext uri="{BB962C8B-B14F-4D97-AF65-F5344CB8AC3E}">
        <p14:creationId xmlns:p14="http://schemas.microsoft.com/office/powerpoint/2010/main" val="207030581"/>
      </p:ext>
    </p:extLst>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endParaRPr lang="en-US" altLang="en-US" smtClean="0"/>
          </a:p>
        </p:txBody>
      </p:sp>
      <p:pic>
        <p:nvPicPr>
          <p:cNvPr id="126979" name="Picture 4" descr="C:\Users\Forensic Medicine\Desktop\Pictur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462291910"/>
      </p:ext>
    </p:extLst>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endParaRPr lang="en-US" altLang="en-US" smtClean="0"/>
          </a:p>
        </p:txBody>
      </p:sp>
      <p:pic>
        <p:nvPicPr>
          <p:cNvPr id="128003" name="Picture 4" descr="C:\Users\Forensic Medicine\Desktop\Pictur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2226"/>
            <a:ext cx="9144000" cy="6835775"/>
          </a:xfrm>
          <a:noFill/>
        </p:spPr>
      </p:pic>
    </p:spTree>
    <p:extLst>
      <p:ext uri="{BB962C8B-B14F-4D97-AF65-F5344CB8AC3E}">
        <p14:creationId xmlns:p14="http://schemas.microsoft.com/office/powerpoint/2010/main" val="2965499158"/>
      </p:ext>
    </p:extLst>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1001</Words>
  <Application>Microsoft Office PowerPoint</Application>
  <PresentationFormat>Widescreen</PresentationFormat>
  <Paragraphs>141</Paragraphs>
  <Slides>27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Arial Black</vt:lpstr>
      <vt:lpstr>Calibri</vt:lpstr>
      <vt:lpstr>Calibri Light</vt:lpstr>
      <vt:lpstr>Franklin Gothic Book</vt:lpstr>
      <vt:lpstr>Times New Roman</vt:lpstr>
      <vt:lpstr>Wingdings</vt:lpstr>
      <vt:lpstr>Wingdings 2</vt:lpstr>
      <vt:lpstr>Office Theme</vt:lpstr>
      <vt:lpstr>Technic</vt:lpstr>
      <vt:lpstr>Lesson 5 (FireArm Injuries)</vt:lpstr>
      <vt:lpstr>PowerPoint Presentation</vt:lpstr>
      <vt:lpstr>PowerPoint Presentation</vt:lpstr>
      <vt:lpstr>*Yawing or tumbling </vt:lpstr>
      <vt:lpstr>PowerPoint Presentation</vt:lpstr>
      <vt:lpstr>SUICIDAL – HOMICIDAL INJURY</vt:lpstr>
      <vt:lpstr>Direction of Fire</vt:lpstr>
      <vt:lpstr>PowerPoint Presentation</vt:lpstr>
      <vt:lpstr>PowerPoint Presentation</vt:lpstr>
      <vt:lpstr>PowerPoint Presentation</vt:lpstr>
      <vt:lpstr>DIRECTION OF FIRE </vt:lpstr>
      <vt:lpstr>DIRECTION OF FIRE </vt:lpstr>
      <vt:lpstr>Direction of Fire</vt:lpstr>
      <vt:lpstr>PowerPoint Presentation</vt:lpstr>
      <vt:lpstr>PowerPoint Presentation</vt:lpstr>
      <vt:lpstr>PowerPoint Presentation</vt:lpstr>
      <vt:lpstr>PowerPoint Presentation</vt:lpstr>
      <vt:lpstr>PowerPoint Presentation</vt:lpstr>
      <vt:lpstr>PowerPoint Presentation</vt:lpstr>
      <vt:lpstr>UNUSUAL SITUATIONS</vt:lpstr>
      <vt:lpstr>PowerPoint Presentation</vt:lpstr>
      <vt:lpstr>PowerPoint Presentation</vt:lpstr>
      <vt:lpstr>PowerPoint Presentation</vt:lpstr>
      <vt:lpstr>PowerPoint Presentation</vt:lpstr>
      <vt:lpstr>Dum dum bullet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(FireArm Injuries)</dc:title>
  <dc:creator>Dr.Nadir Ali</dc:creator>
  <cp:lastModifiedBy>Dr.Nadir Ali</cp:lastModifiedBy>
  <cp:revision>1</cp:revision>
  <dcterms:created xsi:type="dcterms:W3CDTF">2020-04-18T18:16:54Z</dcterms:created>
  <dcterms:modified xsi:type="dcterms:W3CDTF">2020-04-18T18:17:09Z</dcterms:modified>
</cp:coreProperties>
</file>