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486EA-55F9-4139-8CE5-B5037F32ECE3}"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CF72C3-C054-4C8C-8BFF-4C46122D31B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486EA-55F9-4139-8CE5-B5037F32ECE3}" type="datetimeFigureOut">
              <a:rPr lang="en-US" smtClean="0"/>
              <a:pPr/>
              <a:t>1/14/2019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F72C3-C054-4C8C-8BFF-4C46122D31B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819400"/>
          </a:xfrm>
        </p:spPr>
        <p:txBody>
          <a:bodyPr>
            <a:normAutofit fontScale="90000"/>
          </a:bodyPr>
          <a:lstStyle/>
          <a:p>
            <a:r>
              <a:rPr lang="en-US" b="1" dirty="0" smtClean="0">
                <a:latin typeface="Arial Rounded MT Bold" pitchFamily="34" charset="0"/>
              </a:rPr>
              <a:t>Diagnostic </a:t>
            </a:r>
            <a:r>
              <a:rPr lang="en-US" b="1" dirty="0" smtClean="0">
                <a:latin typeface="Arial Rounded MT Bold" pitchFamily="34" charset="0"/>
              </a:rPr>
              <a:t>Techniques</a:t>
            </a:r>
            <a:br>
              <a:rPr lang="en-US" b="1" dirty="0" smtClean="0">
                <a:latin typeface="Arial Rounded MT Bold" pitchFamily="34" charset="0"/>
              </a:rPr>
            </a:br>
            <a:r>
              <a:rPr lang="en-US" sz="2700" b="1" dirty="0" smtClean="0">
                <a:latin typeface="Arial Rounded MT Bold" pitchFamily="34" charset="0"/>
              </a:rPr>
              <a:t>for the diagnosis of:</a:t>
            </a:r>
            <a:r>
              <a:rPr lang="en-US" b="1" dirty="0" smtClean="0">
                <a:latin typeface="Arial Rounded MT Bold" pitchFamily="34" charset="0"/>
              </a:rPr>
              <a:t/>
            </a:r>
            <a:br>
              <a:rPr lang="en-US" b="1" dirty="0" smtClean="0">
                <a:latin typeface="Arial Rounded MT Bold" pitchFamily="34" charset="0"/>
              </a:rPr>
            </a:br>
            <a:r>
              <a:rPr lang="en-US" sz="2700" b="1" dirty="0" smtClean="0">
                <a:latin typeface="Arial Rounded MT Bold" pitchFamily="34" charset="0"/>
              </a:rPr>
              <a:t>Brucellosis</a:t>
            </a:r>
            <a:br>
              <a:rPr lang="en-US" sz="2700" b="1" dirty="0" smtClean="0">
                <a:latin typeface="Arial Rounded MT Bold" pitchFamily="34" charset="0"/>
              </a:rPr>
            </a:br>
            <a:r>
              <a:rPr lang="en-US" sz="2700" b="1" dirty="0" smtClean="0">
                <a:latin typeface="Arial Rounded MT Bold" pitchFamily="34" charset="0"/>
              </a:rPr>
              <a:t>Tuberculosis</a:t>
            </a:r>
            <a:br>
              <a:rPr lang="en-US" sz="2700" b="1" dirty="0" smtClean="0">
                <a:latin typeface="Arial Rounded MT Bold" pitchFamily="34" charset="0"/>
              </a:rPr>
            </a:br>
            <a:r>
              <a:rPr lang="en-US" sz="2700" b="1" dirty="0" smtClean="0">
                <a:latin typeface="Arial Rounded MT Bold" pitchFamily="34" charset="0"/>
              </a:rPr>
              <a:t>Toxoplasmosis</a:t>
            </a:r>
            <a:br>
              <a:rPr lang="en-US" sz="2700" b="1" dirty="0" smtClean="0">
                <a:latin typeface="Arial Rounded MT Bold" pitchFamily="34" charset="0"/>
              </a:rPr>
            </a:br>
            <a:r>
              <a:rPr lang="en-US" sz="2700" b="1" dirty="0" smtClean="0">
                <a:latin typeface="Arial Rounded MT Bold" pitchFamily="34" charset="0"/>
              </a:rPr>
              <a:t>Echinococcus</a:t>
            </a:r>
            <a:r>
              <a:rPr lang="en-US" sz="2700" b="1" dirty="0" smtClean="0">
                <a:latin typeface="Arial Rounded MT Bold" pitchFamily="34" charset="0"/>
              </a:rPr>
              <a:t> </a:t>
            </a:r>
            <a:r>
              <a:rPr lang="en-US" sz="2700" b="1" dirty="0" smtClean="0">
                <a:latin typeface="Arial Rounded MT Bold" pitchFamily="34" charset="0"/>
              </a:rPr>
              <a:t>Granulosis</a:t>
            </a:r>
            <a:r>
              <a:rPr lang="en-US" sz="2700" dirty="0" smtClean="0"/>
              <a:t/>
            </a:r>
            <a:br>
              <a:rPr lang="en-US" sz="2700"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3886200"/>
            <a:ext cx="6400800" cy="2590800"/>
          </a:xfrm>
        </p:spPr>
        <p:txBody>
          <a:bodyPr>
            <a:normAutofit fontScale="92500" lnSpcReduction="20000"/>
          </a:bodyPr>
          <a:lstStyle/>
          <a:p>
            <a:r>
              <a:rPr lang="en-US" sz="4300" b="1" dirty="0" smtClean="0">
                <a:solidFill>
                  <a:schemeClr val="tx1"/>
                </a:solidFill>
                <a:latin typeface="Bradley Hand ITC" pitchFamily="66" charset="0"/>
                <a:cs typeface="Aparajita" pitchFamily="34" charset="0"/>
              </a:rPr>
              <a:t>Group Members:</a:t>
            </a:r>
          </a:p>
          <a:p>
            <a:r>
              <a:rPr lang="en-US" dirty="0" smtClean="0">
                <a:solidFill>
                  <a:schemeClr val="tx1"/>
                </a:solidFill>
                <a:latin typeface="Bradley Hand ITC" pitchFamily="66" charset="0"/>
                <a:cs typeface="Aparajita" pitchFamily="34" charset="0"/>
              </a:rPr>
              <a:t>Attia</a:t>
            </a:r>
            <a:r>
              <a:rPr lang="en-US" dirty="0" smtClean="0">
                <a:solidFill>
                  <a:schemeClr val="tx1"/>
                </a:solidFill>
                <a:latin typeface="Bradley Hand ITC" pitchFamily="66" charset="0"/>
                <a:cs typeface="Aparajita" pitchFamily="34" charset="0"/>
              </a:rPr>
              <a:t> </a:t>
            </a:r>
            <a:r>
              <a:rPr lang="en-US" dirty="0" smtClean="0">
                <a:solidFill>
                  <a:schemeClr val="tx1"/>
                </a:solidFill>
                <a:latin typeface="Bradley Hand ITC" pitchFamily="66" charset="0"/>
                <a:cs typeface="Aparajita" pitchFamily="34" charset="0"/>
              </a:rPr>
              <a:t>Farooq</a:t>
            </a:r>
            <a:endParaRPr lang="en-US" dirty="0" smtClean="0">
              <a:solidFill>
                <a:schemeClr val="tx1"/>
              </a:solidFill>
              <a:latin typeface="Bradley Hand ITC" pitchFamily="66" charset="0"/>
              <a:cs typeface="Aparajita" pitchFamily="34" charset="0"/>
            </a:endParaRPr>
          </a:p>
          <a:p>
            <a:r>
              <a:rPr lang="en-US" dirty="0" smtClean="0">
                <a:solidFill>
                  <a:schemeClr val="tx1"/>
                </a:solidFill>
                <a:latin typeface="Bradley Hand ITC" pitchFamily="66" charset="0"/>
                <a:cs typeface="Aparajita" pitchFamily="34" charset="0"/>
              </a:rPr>
              <a:t>Sajid</a:t>
            </a:r>
            <a:r>
              <a:rPr lang="en-US" dirty="0" smtClean="0">
                <a:solidFill>
                  <a:schemeClr val="tx1"/>
                </a:solidFill>
                <a:latin typeface="Bradley Hand ITC" pitchFamily="66" charset="0"/>
                <a:cs typeface="Aparajita" pitchFamily="34" charset="0"/>
              </a:rPr>
              <a:t> Ali</a:t>
            </a:r>
          </a:p>
          <a:p>
            <a:r>
              <a:rPr lang="en-US" dirty="0" smtClean="0">
                <a:solidFill>
                  <a:schemeClr val="tx1"/>
                </a:solidFill>
                <a:latin typeface="Bradley Hand ITC" pitchFamily="66" charset="0"/>
                <a:cs typeface="Aparajita" pitchFamily="34" charset="0"/>
              </a:rPr>
              <a:t>Muhammad </a:t>
            </a:r>
            <a:r>
              <a:rPr lang="en-US" dirty="0" smtClean="0">
                <a:solidFill>
                  <a:schemeClr val="tx1"/>
                </a:solidFill>
                <a:latin typeface="Bradley Hand ITC" pitchFamily="66" charset="0"/>
                <a:cs typeface="Aparajita" pitchFamily="34" charset="0"/>
              </a:rPr>
              <a:t>Yahya</a:t>
            </a:r>
            <a:endParaRPr lang="en-US" dirty="0" smtClean="0">
              <a:solidFill>
                <a:schemeClr val="tx1"/>
              </a:solidFill>
              <a:latin typeface="Bradley Hand ITC" pitchFamily="66" charset="0"/>
              <a:cs typeface="Aparajita" pitchFamily="34" charset="0"/>
            </a:endParaRPr>
          </a:p>
          <a:p>
            <a:r>
              <a:rPr lang="en-US" dirty="0" smtClean="0">
                <a:solidFill>
                  <a:schemeClr val="tx1"/>
                </a:solidFill>
                <a:latin typeface="Bradley Hand ITC" pitchFamily="66" charset="0"/>
                <a:cs typeface="Aparajita" pitchFamily="34" charset="0"/>
              </a:rPr>
              <a:t>Muhammad </a:t>
            </a:r>
            <a:r>
              <a:rPr lang="en-US" dirty="0" smtClean="0">
                <a:solidFill>
                  <a:schemeClr val="tx1"/>
                </a:solidFill>
                <a:latin typeface="Bradley Hand ITC" pitchFamily="66" charset="0"/>
                <a:cs typeface="Aparajita" pitchFamily="34" charset="0"/>
              </a:rPr>
              <a:t>Irfan</a:t>
            </a:r>
            <a:endParaRPr lang="en-US" dirty="0" smtClean="0">
              <a:solidFill>
                <a:schemeClr val="tx1"/>
              </a:solidFill>
              <a:latin typeface="Bradley Hand ITC" pitchFamily="66" charset="0"/>
              <a:cs typeface="Aparajita" pitchFamily="34" charset="0"/>
            </a:endParaRPr>
          </a:p>
          <a:p>
            <a:endParaRPr lang="en-US" dirty="0">
              <a:solidFill>
                <a:schemeClr val="tx1"/>
              </a:solidFill>
              <a:latin typeface="Bradley Hand ITC" pitchFamily="66" charset="0"/>
              <a:cs typeface="Aparajit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Tests</a:t>
            </a:r>
            <a:endParaRPr lang="en-US" b="1" dirty="0"/>
          </a:p>
        </p:txBody>
      </p:sp>
      <p:sp>
        <p:nvSpPr>
          <p:cNvPr id="3" name="Content Placeholder 2"/>
          <p:cNvSpPr>
            <a:spLocks noGrp="1"/>
          </p:cNvSpPr>
          <p:nvPr>
            <p:ph idx="1"/>
          </p:nvPr>
        </p:nvSpPr>
        <p:spPr>
          <a:xfrm>
            <a:off x="1981200" y="1600200"/>
            <a:ext cx="6705600" cy="4525963"/>
          </a:xfrm>
        </p:spPr>
        <p:txBody>
          <a:bodyPr>
            <a:normAutofit fontScale="92500" lnSpcReduction="10000"/>
          </a:bodyPr>
          <a:lstStyle/>
          <a:p>
            <a:pPr>
              <a:buNone/>
            </a:pPr>
            <a:r>
              <a:rPr lang="en-US" dirty="0" smtClean="0">
                <a:latin typeface="Angsana New" pitchFamily="18" charset="-34"/>
                <a:cs typeface="Angsana New" pitchFamily="18" charset="-34"/>
              </a:rPr>
              <a:t>Toxoplasmosis can be difficult to diagnose, due to the high percentage of subclinical infections and the persistence of this parasite in tissues, which complicates tests such as </a:t>
            </a:r>
            <a:r>
              <a:rPr lang="en-US" b="1" dirty="0" smtClean="0">
                <a:latin typeface="Angsana New" pitchFamily="18" charset="-34"/>
                <a:cs typeface="Angsana New" pitchFamily="18" charset="-34"/>
              </a:rPr>
              <a:t>PCR</a:t>
            </a:r>
            <a:r>
              <a:rPr lang="en-US" dirty="0" smtClean="0">
                <a:latin typeface="Angsana New" pitchFamily="18" charset="-34"/>
                <a:cs typeface="Angsana New" pitchFamily="18" charset="-34"/>
              </a:rPr>
              <a:t>.</a:t>
            </a:r>
          </a:p>
          <a:p>
            <a:pPr>
              <a:buNone/>
            </a:pPr>
            <a:r>
              <a:rPr lang="en-US" b="1" dirty="0" smtClean="0">
                <a:latin typeface="Angsana New" pitchFamily="18" charset="-34"/>
                <a:cs typeface="Angsana New" pitchFamily="18" charset="-34"/>
              </a:rPr>
              <a:t>Serology</a:t>
            </a:r>
            <a:r>
              <a:rPr lang="en-US" dirty="0" smtClean="0">
                <a:latin typeface="Angsana New" pitchFamily="18" charset="-34"/>
                <a:cs typeface="Angsana New" pitchFamily="18" charset="-34"/>
              </a:rPr>
              <a:t> is often used for diagnosis.</a:t>
            </a:r>
          </a:p>
          <a:p>
            <a:pPr>
              <a:buNone/>
            </a:pPr>
            <a:r>
              <a:rPr lang="en-US" dirty="0" smtClean="0">
                <a:latin typeface="Angsana New" pitchFamily="18" charset="-34"/>
                <a:cs typeface="Angsana New" pitchFamily="18" charset="-34"/>
              </a:rPr>
              <a:t>In animals, antibodies to T. </a:t>
            </a:r>
            <a:r>
              <a:rPr lang="en-US" dirty="0" smtClean="0">
                <a:latin typeface="Angsana New" pitchFamily="18" charset="-34"/>
                <a:cs typeface="Angsana New" pitchFamily="18" charset="-34"/>
              </a:rPr>
              <a:t>gondii</a:t>
            </a:r>
            <a:r>
              <a:rPr lang="en-US" dirty="0" smtClean="0">
                <a:latin typeface="Angsana New" pitchFamily="18" charset="-34"/>
                <a:cs typeface="Angsana New" pitchFamily="18" charset="-34"/>
              </a:rPr>
              <a:t> are often detected with </a:t>
            </a:r>
            <a:r>
              <a:rPr lang="en-US" b="1" dirty="0" smtClean="0">
                <a:latin typeface="Angsana New" pitchFamily="18" charset="-34"/>
                <a:cs typeface="Angsana New" pitchFamily="18" charset="-34"/>
              </a:rPr>
              <a:t>agglutination tests </a:t>
            </a:r>
            <a:r>
              <a:rPr lang="en-US" dirty="0" smtClean="0">
                <a:latin typeface="Angsana New" pitchFamily="18" charset="-34"/>
                <a:cs typeface="Angsana New" pitchFamily="18" charset="-34"/>
              </a:rPr>
              <a:t>(e.g., indirect </a:t>
            </a:r>
            <a:r>
              <a:rPr lang="en-US" dirty="0" smtClean="0">
                <a:latin typeface="Angsana New" pitchFamily="18" charset="-34"/>
                <a:cs typeface="Angsana New" pitchFamily="18" charset="-34"/>
              </a:rPr>
              <a:t>hemagglutination</a:t>
            </a:r>
            <a:r>
              <a:rPr lang="en-US" dirty="0" smtClean="0">
                <a:latin typeface="Angsana New" pitchFamily="18" charset="-34"/>
                <a:cs typeface="Angsana New" pitchFamily="18" charset="-34"/>
              </a:rPr>
              <a:t>, latex agglutination, modified agglutination/ MAT).</a:t>
            </a:r>
          </a:p>
          <a:p>
            <a:pPr>
              <a:buNone/>
            </a:pPr>
            <a:r>
              <a:rPr lang="en-US" dirty="0">
                <a:latin typeface="Angsana New" pitchFamily="18" charset="-34"/>
                <a:cs typeface="Angsana New" pitchFamily="18" charset="-34"/>
              </a:rPr>
              <a:t>A</a:t>
            </a:r>
            <a:r>
              <a:rPr lang="en-US" dirty="0" smtClean="0">
                <a:latin typeface="Angsana New" pitchFamily="18" charset="-34"/>
                <a:cs typeface="Angsana New" pitchFamily="18" charset="-34"/>
              </a:rPr>
              <a:t>lthough some additional tests, such as </a:t>
            </a:r>
            <a:r>
              <a:rPr lang="en-US" b="1" dirty="0" smtClean="0">
                <a:latin typeface="Angsana New" pitchFamily="18" charset="-34"/>
                <a:cs typeface="Angsana New" pitchFamily="18" charset="-34"/>
              </a:rPr>
              <a:t>ELISAs</a:t>
            </a:r>
            <a:r>
              <a:rPr lang="en-US" dirty="0" smtClean="0">
                <a:latin typeface="Angsana New" pitchFamily="18" charset="-34"/>
                <a:cs typeface="Angsana New" pitchFamily="18" charset="-34"/>
              </a:rPr>
              <a:t> and the </a:t>
            </a:r>
            <a:r>
              <a:rPr lang="en-US" b="1" dirty="0" smtClean="0">
                <a:latin typeface="Angsana New" pitchFamily="18" charset="-34"/>
                <a:cs typeface="Angsana New" pitchFamily="18" charset="-34"/>
              </a:rPr>
              <a:t>indirect fluorescent antibody (IFA) test</a:t>
            </a:r>
            <a:r>
              <a:rPr lang="en-US" dirty="0" smtClean="0">
                <a:latin typeface="Angsana New" pitchFamily="18" charset="-34"/>
                <a:cs typeface="Angsana New" pitchFamily="18" charset="-34"/>
              </a:rPr>
              <a:t>, are available for certain species. </a:t>
            </a:r>
            <a:endParaRPr lang="en-US" dirty="0">
              <a:latin typeface="Angsana New" pitchFamily="18" charset="-34"/>
              <a:cs typeface="Angsana New" pitchFamily="18" charset="-3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0" y="1600200"/>
            <a:ext cx="7162800" cy="4525963"/>
          </a:xfrm>
        </p:spPr>
        <p:txBody>
          <a:bodyPr/>
          <a:lstStyle/>
          <a:p>
            <a:r>
              <a:rPr lang="en-US" dirty="0" smtClean="0">
                <a:latin typeface="Angsana New" pitchFamily="18" charset="-34"/>
                <a:cs typeface="Angsana New" pitchFamily="18" charset="-34"/>
              </a:rPr>
              <a:t>A limited number of </a:t>
            </a:r>
            <a:r>
              <a:rPr lang="en-US" dirty="0" smtClean="0">
                <a:latin typeface="Angsana New" pitchFamily="18" charset="-34"/>
                <a:cs typeface="Angsana New" pitchFamily="18" charset="-34"/>
              </a:rPr>
              <a:t>IgM</a:t>
            </a:r>
            <a:r>
              <a:rPr lang="en-US" dirty="0" smtClean="0">
                <a:latin typeface="Angsana New" pitchFamily="18" charset="-34"/>
                <a:cs typeface="Angsana New" pitchFamily="18" charset="-34"/>
              </a:rPr>
              <a:t> tests have been validated for veterinary use.</a:t>
            </a:r>
          </a:p>
          <a:p>
            <a:r>
              <a:rPr lang="en-US" dirty="0" smtClean="0">
                <a:latin typeface="Angsana New" pitchFamily="18" charset="-34"/>
                <a:cs typeface="Angsana New" pitchFamily="18" charset="-34"/>
              </a:rPr>
              <a:t>Direct detection of T. </a:t>
            </a:r>
            <a:r>
              <a:rPr lang="en-US" dirty="0" smtClean="0">
                <a:latin typeface="Angsana New" pitchFamily="18" charset="-34"/>
                <a:cs typeface="Angsana New" pitchFamily="18" charset="-34"/>
              </a:rPr>
              <a:t>gondii</a:t>
            </a:r>
            <a:r>
              <a:rPr lang="en-US" dirty="0" smtClean="0">
                <a:latin typeface="Angsana New" pitchFamily="18" charset="-34"/>
                <a:cs typeface="Angsana New" pitchFamily="18" charset="-34"/>
              </a:rPr>
              <a:t> can be attempted in sick animals. It can also be used to identify healthy felids that may be shedding </a:t>
            </a:r>
            <a:r>
              <a:rPr lang="en-US" dirty="0" smtClean="0">
                <a:latin typeface="Angsana New" pitchFamily="18" charset="-34"/>
                <a:cs typeface="Angsana New" pitchFamily="18" charset="-34"/>
              </a:rPr>
              <a:t>oocysts</a:t>
            </a:r>
            <a:r>
              <a:rPr lang="en-US" dirty="0" smtClean="0">
                <a:latin typeface="Angsana New" pitchFamily="18" charset="-34"/>
                <a:cs typeface="Angsana New" pitchFamily="18" charset="-34"/>
              </a:rPr>
              <a:t>. </a:t>
            </a:r>
            <a:r>
              <a:rPr lang="en-US" dirty="0" smtClean="0">
                <a:latin typeface="Angsana New" pitchFamily="18" charset="-34"/>
                <a:cs typeface="Angsana New" pitchFamily="18" charset="-34"/>
              </a:rPr>
              <a:t>Toxoplasma</a:t>
            </a:r>
            <a:r>
              <a:rPr lang="en-US" dirty="0" smtClean="0">
                <a:latin typeface="Angsana New" pitchFamily="18" charset="-34"/>
                <a:cs typeface="Angsana New" pitchFamily="18" charset="-34"/>
              </a:rPr>
              <a:t> </a:t>
            </a:r>
            <a:r>
              <a:rPr lang="en-US" dirty="0" smtClean="0">
                <a:latin typeface="Angsana New" pitchFamily="18" charset="-34"/>
                <a:cs typeface="Angsana New" pitchFamily="18" charset="-34"/>
              </a:rPr>
              <a:t>oocysts</a:t>
            </a:r>
            <a:r>
              <a:rPr lang="en-US" dirty="0" smtClean="0">
                <a:latin typeface="Angsana New" pitchFamily="18" charset="-34"/>
                <a:cs typeface="Angsana New" pitchFamily="18" charset="-34"/>
              </a:rPr>
              <a:t>, which are ovoid and approximately 10-12 µm in diameter, can be found by fecal flotation.</a:t>
            </a:r>
            <a:endParaRPr lang="en-US" dirty="0">
              <a:latin typeface="Angsana New" pitchFamily="18" charset="-34"/>
              <a:cs typeface="Angsana New" pitchFamily="18" charset="-3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Echinococcosis</a:t>
            </a:r>
            <a:endParaRPr lang="en-US" b="1" dirty="0"/>
          </a:p>
        </p:txBody>
      </p:sp>
      <p:sp>
        <p:nvSpPr>
          <p:cNvPr id="3" name="Content Placeholder 2"/>
          <p:cNvSpPr>
            <a:spLocks noGrp="1"/>
          </p:cNvSpPr>
          <p:nvPr>
            <p:ph idx="1"/>
          </p:nvPr>
        </p:nvSpPr>
        <p:spPr>
          <a:xfrm>
            <a:off x="2133600" y="1600200"/>
            <a:ext cx="6553200" cy="4525963"/>
          </a:xfrm>
        </p:spPr>
        <p:txBody>
          <a:bodyPr>
            <a:normAutofit fontScale="92500"/>
          </a:bodyPr>
          <a:lstStyle/>
          <a:p>
            <a:r>
              <a:rPr lang="en-US" dirty="0">
                <a:latin typeface="Angsana New" pitchFamily="18" charset="-34"/>
                <a:cs typeface="Angsana New" pitchFamily="18" charset="-34"/>
              </a:rPr>
              <a:t>Echinococcosis</a:t>
            </a:r>
            <a:r>
              <a:rPr lang="en-US" dirty="0">
                <a:latin typeface="Angsana New" pitchFamily="18" charset="-34"/>
                <a:cs typeface="Angsana New" pitchFamily="18" charset="-34"/>
              </a:rPr>
              <a:t> is a parasitic, </a:t>
            </a:r>
            <a:r>
              <a:rPr lang="en-US" b="1" dirty="0">
                <a:latin typeface="Angsana New" pitchFamily="18" charset="-34"/>
                <a:cs typeface="Angsana New" pitchFamily="18" charset="-34"/>
              </a:rPr>
              <a:t>zoonotic</a:t>
            </a:r>
            <a:r>
              <a:rPr lang="en-US" b="1" dirty="0">
                <a:latin typeface="Angsana New" pitchFamily="18" charset="-34"/>
                <a:cs typeface="Angsana New" pitchFamily="18" charset="-34"/>
              </a:rPr>
              <a:t> disease</a:t>
            </a:r>
            <a:r>
              <a:rPr lang="en-US" dirty="0">
                <a:latin typeface="Angsana New" pitchFamily="18" charset="-34"/>
                <a:cs typeface="Angsana New" pitchFamily="18" charset="-34"/>
              </a:rPr>
              <a:t> caused by tapeworms that are found in dogs, hyenas, and cats and can be transmitted to humans</a:t>
            </a:r>
            <a:r>
              <a:rPr lang="en-US" dirty="0" smtClean="0">
                <a:latin typeface="Angsana New" pitchFamily="18" charset="-34"/>
                <a:cs typeface="Angsana New" pitchFamily="18" charset="-34"/>
              </a:rPr>
              <a:t>.</a:t>
            </a:r>
          </a:p>
          <a:p>
            <a:r>
              <a:rPr lang="en-US" b="1" dirty="0" smtClean="0">
                <a:latin typeface="Angsana New" pitchFamily="18" charset="-34"/>
                <a:cs typeface="Angsana New" pitchFamily="18" charset="-34"/>
              </a:rPr>
              <a:t>Cystic </a:t>
            </a:r>
            <a:r>
              <a:rPr lang="en-US" b="1" dirty="0" smtClean="0">
                <a:latin typeface="Angsana New" pitchFamily="18" charset="-34"/>
                <a:cs typeface="Angsana New" pitchFamily="18" charset="-34"/>
              </a:rPr>
              <a:t>echinococcosis</a:t>
            </a:r>
            <a:r>
              <a:rPr lang="en-US" dirty="0" smtClean="0">
                <a:latin typeface="Angsana New" pitchFamily="18" charset="-34"/>
                <a:cs typeface="Angsana New" pitchFamily="18" charset="-34"/>
              </a:rPr>
              <a:t>, the most common form of the disease in people and domesticated animals, is caused by </a:t>
            </a:r>
            <a:r>
              <a:rPr lang="en-US" dirty="0" smtClean="0">
                <a:latin typeface="Angsana New" pitchFamily="18" charset="-34"/>
                <a:cs typeface="Angsana New" pitchFamily="18" charset="-34"/>
              </a:rPr>
              <a:t>Echinococcus</a:t>
            </a:r>
            <a:r>
              <a:rPr lang="en-US" dirty="0" smtClean="0">
                <a:latin typeface="Angsana New" pitchFamily="18" charset="-34"/>
                <a:cs typeface="Angsana New" pitchFamily="18" charset="-34"/>
              </a:rPr>
              <a:t> </a:t>
            </a:r>
            <a:r>
              <a:rPr lang="en-US" dirty="0" smtClean="0">
                <a:latin typeface="Angsana New" pitchFamily="18" charset="-34"/>
                <a:cs typeface="Angsana New" pitchFamily="18" charset="-34"/>
              </a:rPr>
              <a:t>granulosus</a:t>
            </a:r>
            <a:r>
              <a:rPr lang="en-US" dirty="0" smtClean="0">
                <a:latin typeface="Angsana New" pitchFamily="18" charset="-34"/>
                <a:cs typeface="Angsana New" pitchFamily="18" charset="-34"/>
              </a:rPr>
              <a:t> </a:t>
            </a:r>
            <a:r>
              <a:rPr lang="en-US" dirty="0" smtClean="0">
                <a:latin typeface="Angsana New" pitchFamily="18" charset="-34"/>
                <a:cs typeface="Angsana New" pitchFamily="18" charset="-34"/>
              </a:rPr>
              <a:t>sensu</a:t>
            </a:r>
            <a:r>
              <a:rPr lang="en-US" dirty="0" smtClean="0">
                <a:latin typeface="Angsana New" pitchFamily="18" charset="-34"/>
                <a:cs typeface="Angsana New" pitchFamily="18" charset="-34"/>
              </a:rPr>
              <a:t> </a:t>
            </a:r>
            <a:r>
              <a:rPr lang="en-US" dirty="0" smtClean="0">
                <a:latin typeface="Angsana New" pitchFamily="18" charset="-34"/>
                <a:cs typeface="Angsana New" pitchFamily="18" charset="-34"/>
              </a:rPr>
              <a:t>lato</a:t>
            </a:r>
            <a:r>
              <a:rPr lang="en-US" dirty="0" smtClean="0">
                <a:latin typeface="Angsana New" pitchFamily="18" charset="-34"/>
                <a:cs typeface="Angsana New" pitchFamily="18" charset="-34"/>
              </a:rPr>
              <a:t> (E. </a:t>
            </a:r>
            <a:r>
              <a:rPr lang="en-US" dirty="0" smtClean="0">
                <a:latin typeface="Angsana New" pitchFamily="18" charset="-34"/>
                <a:cs typeface="Angsana New" pitchFamily="18" charset="-34"/>
              </a:rPr>
              <a:t>granulosus</a:t>
            </a:r>
            <a:r>
              <a:rPr lang="en-US" dirty="0" smtClean="0">
                <a:latin typeface="Angsana New" pitchFamily="18" charset="-34"/>
                <a:cs typeface="Angsana New" pitchFamily="18" charset="-34"/>
              </a:rPr>
              <a:t> s. l.). </a:t>
            </a:r>
          </a:p>
          <a:p>
            <a:r>
              <a:rPr lang="en-US" dirty="0" smtClean="0">
                <a:latin typeface="Angsana New" pitchFamily="18" charset="-34"/>
                <a:cs typeface="Angsana New" pitchFamily="18" charset="-34"/>
              </a:rPr>
              <a:t>the growth of the larvae, which form cysts in vital organs such as the liver and lungs, can lead to illness and death.</a:t>
            </a:r>
            <a:endParaRPr lang="en-US" dirty="0">
              <a:latin typeface="Angsana New" pitchFamily="18" charset="-34"/>
              <a:cs typeface="Angsana New" pitchFamily="18" charset="-3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Tests </a:t>
            </a:r>
            <a:endParaRPr lang="en-US" b="1" dirty="0"/>
          </a:p>
        </p:txBody>
      </p:sp>
      <p:sp>
        <p:nvSpPr>
          <p:cNvPr id="3" name="Content Placeholder 2"/>
          <p:cNvSpPr>
            <a:spLocks noGrp="1"/>
          </p:cNvSpPr>
          <p:nvPr>
            <p:ph idx="1"/>
          </p:nvPr>
        </p:nvSpPr>
        <p:spPr>
          <a:xfrm>
            <a:off x="2133600" y="1600200"/>
            <a:ext cx="6553200" cy="4525963"/>
          </a:xfrm>
        </p:spPr>
        <p:txBody>
          <a:bodyPr>
            <a:normAutofit fontScale="92500" lnSpcReduction="10000"/>
          </a:bodyPr>
          <a:lstStyle/>
          <a:p>
            <a:r>
              <a:rPr lang="en-US" dirty="0" smtClean="0">
                <a:latin typeface="Angsana New" pitchFamily="18" charset="-34"/>
                <a:cs typeface="Angsana New" pitchFamily="18" charset="-34"/>
              </a:rPr>
              <a:t>Infected dogs and cats cannot be identified by routine fecal testing: </a:t>
            </a:r>
            <a:r>
              <a:rPr lang="en-US" dirty="0" smtClean="0">
                <a:latin typeface="Angsana New" pitchFamily="18" charset="-34"/>
                <a:cs typeface="Angsana New" pitchFamily="18" charset="-34"/>
              </a:rPr>
              <a:t>Echinococcus</a:t>
            </a:r>
            <a:r>
              <a:rPr lang="en-US" dirty="0" smtClean="0">
                <a:latin typeface="Angsana New" pitchFamily="18" charset="-34"/>
                <a:cs typeface="Angsana New" pitchFamily="18" charset="-34"/>
              </a:rPr>
              <a:t> eggs are morphologically indistinguishable from </a:t>
            </a:r>
            <a:r>
              <a:rPr lang="en-US" dirty="0" smtClean="0">
                <a:latin typeface="Angsana New" pitchFamily="18" charset="-34"/>
                <a:cs typeface="Angsana New" pitchFamily="18" charset="-34"/>
              </a:rPr>
              <a:t>Taenia</a:t>
            </a:r>
            <a:r>
              <a:rPr lang="en-US" dirty="0" smtClean="0">
                <a:latin typeface="Angsana New" pitchFamily="18" charset="-34"/>
                <a:cs typeface="Angsana New" pitchFamily="18" charset="-34"/>
              </a:rPr>
              <a:t> spp., and the tiny </a:t>
            </a:r>
            <a:r>
              <a:rPr lang="en-US" dirty="0" smtClean="0">
                <a:latin typeface="Angsana New" pitchFamily="18" charset="-34"/>
                <a:cs typeface="Angsana New" pitchFamily="18" charset="-34"/>
              </a:rPr>
              <a:t>proglottids</a:t>
            </a:r>
            <a:r>
              <a:rPr lang="en-US" dirty="0" smtClean="0">
                <a:latin typeface="Angsana New" pitchFamily="18" charset="-34"/>
                <a:cs typeface="Angsana New" pitchFamily="18" charset="-34"/>
              </a:rPr>
              <a:t> are rarely noticed in feces. </a:t>
            </a:r>
          </a:p>
          <a:p>
            <a:r>
              <a:rPr lang="en-US" dirty="0" smtClean="0">
                <a:latin typeface="Angsana New" pitchFamily="18" charset="-34"/>
                <a:cs typeface="Angsana New" pitchFamily="18" charset="-34"/>
              </a:rPr>
              <a:t>ELISAs that detect </a:t>
            </a:r>
            <a:r>
              <a:rPr lang="en-US" dirty="0" smtClean="0">
                <a:latin typeface="Angsana New" pitchFamily="18" charset="-34"/>
                <a:cs typeface="Angsana New" pitchFamily="18" charset="-34"/>
              </a:rPr>
              <a:t>Echinococcus</a:t>
            </a:r>
            <a:r>
              <a:rPr lang="en-US" dirty="0" smtClean="0">
                <a:latin typeface="Angsana New" pitchFamily="18" charset="-34"/>
                <a:cs typeface="Angsana New" pitchFamily="18" charset="-34"/>
              </a:rPr>
              <a:t> antigens in fecal samples (</a:t>
            </a:r>
            <a:r>
              <a:rPr lang="en-US" dirty="0" smtClean="0">
                <a:latin typeface="Angsana New" pitchFamily="18" charset="-34"/>
                <a:cs typeface="Angsana New" pitchFamily="18" charset="-34"/>
              </a:rPr>
              <a:t>coproantigen</a:t>
            </a:r>
            <a:r>
              <a:rPr lang="en-US" dirty="0" smtClean="0">
                <a:latin typeface="Angsana New" pitchFamily="18" charset="-34"/>
                <a:cs typeface="Angsana New" pitchFamily="18" charset="-34"/>
              </a:rPr>
              <a:t> ELISA) can be used to screen definitive hosts.</a:t>
            </a:r>
          </a:p>
          <a:p>
            <a:r>
              <a:rPr lang="en-US" dirty="0" smtClean="0">
                <a:latin typeface="Angsana New" pitchFamily="18" charset="-34"/>
                <a:cs typeface="Angsana New" pitchFamily="18" charset="-34"/>
              </a:rPr>
              <a:t>A PCR assay designed for fecal samples (</a:t>
            </a:r>
            <a:r>
              <a:rPr lang="en-US" dirty="0" smtClean="0">
                <a:latin typeface="Angsana New" pitchFamily="18" charset="-34"/>
                <a:cs typeface="Angsana New" pitchFamily="18" charset="-34"/>
              </a:rPr>
              <a:t>copro</a:t>
            </a:r>
            <a:r>
              <a:rPr lang="en-US" dirty="0" smtClean="0">
                <a:latin typeface="Angsana New" pitchFamily="18" charset="-34"/>
                <a:cs typeface="Angsana New" pitchFamily="18" charset="-34"/>
              </a:rPr>
              <a:t>-DNA assay) is mainly used to confirm the infection or to identify eggs from the feces.</a:t>
            </a:r>
            <a:endParaRPr lang="en-US" dirty="0">
              <a:latin typeface="Angsana New" pitchFamily="18" charset="-34"/>
              <a:cs typeface="Angsana New" pitchFamily="18" charset="-34"/>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057400" y="1600200"/>
            <a:ext cx="6629400" cy="4525963"/>
          </a:xfrm>
        </p:spPr>
        <p:txBody>
          <a:bodyPr/>
          <a:lstStyle/>
          <a:p>
            <a:r>
              <a:rPr lang="en-US" b="1" dirty="0" smtClean="0">
                <a:latin typeface="Angsana New" pitchFamily="18" charset="-34"/>
                <a:cs typeface="Angsana New" pitchFamily="18" charset="-34"/>
              </a:rPr>
              <a:t>Direct examination </a:t>
            </a:r>
            <a:r>
              <a:rPr lang="en-US" dirty="0" smtClean="0">
                <a:latin typeface="Angsana New" pitchFamily="18" charset="-34"/>
                <a:cs typeface="Angsana New" pitchFamily="18" charset="-34"/>
              </a:rPr>
              <a:t>of the intestines at necropsy may be used in some circumstances (e.g., in research or if the animal has died). The small intestine is collected as soon as possible after death, and tied at both ends.</a:t>
            </a:r>
          </a:p>
          <a:p>
            <a:r>
              <a:rPr lang="en-US" dirty="0" smtClean="0">
                <a:latin typeface="Angsana New" pitchFamily="18" charset="-34"/>
                <a:cs typeface="Angsana New" pitchFamily="18" charset="-34"/>
              </a:rPr>
              <a:t> If the intestines are not frozen or fixed with formalin, they should be inspected as soon as possible, because the adult tapeworms can be digested within 24 hours</a:t>
            </a:r>
            <a:endParaRPr lang="en-US" dirty="0">
              <a:latin typeface="Angsana New" pitchFamily="18" charset="-34"/>
              <a:cs typeface="Angsana New" pitchFamily="18" charset="-3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algn="ctr">
              <a:buNone/>
            </a:pPr>
            <a:endParaRPr lang="en-US" sz="8800" dirty="0" smtClean="0">
              <a:latin typeface="Bernard MT Condensed" pitchFamily="18" charset="0"/>
            </a:endParaRPr>
          </a:p>
          <a:p>
            <a:pPr algn="ctr">
              <a:buNone/>
            </a:pPr>
            <a:r>
              <a:rPr lang="en-US" sz="8800" dirty="0" smtClean="0">
                <a:latin typeface="Bernard MT Condensed" pitchFamily="18" charset="0"/>
              </a:rPr>
              <a:t>Thank You!</a:t>
            </a:r>
            <a:endParaRPr lang="en-US" sz="8800" dirty="0">
              <a:latin typeface="Bernard MT Condense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Tuberculosis</a:t>
            </a:r>
            <a:endParaRPr lang="en-US" b="1" dirty="0"/>
          </a:p>
        </p:txBody>
      </p:sp>
      <p:sp>
        <p:nvSpPr>
          <p:cNvPr id="3" name="Content Placeholder 2"/>
          <p:cNvSpPr>
            <a:spLocks noGrp="1"/>
          </p:cNvSpPr>
          <p:nvPr>
            <p:ph idx="1"/>
          </p:nvPr>
        </p:nvSpPr>
        <p:spPr>
          <a:xfrm>
            <a:off x="1905000" y="1600200"/>
            <a:ext cx="6781800" cy="4525963"/>
          </a:xfrm>
        </p:spPr>
        <p:txBody>
          <a:bodyPr>
            <a:normAutofit/>
          </a:bodyPr>
          <a:lstStyle/>
          <a:p>
            <a:r>
              <a:rPr lang="en-US" dirty="0">
                <a:latin typeface="Angsana New" pitchFamily="18" charset="-34"/>
                <a:cs typeface="Angsana New" pitchFamily="18" charset="-34"/>
              </a:rPr>
              <a:t>It is progressive disease in which emaciation of body occurs. It can affect almost all species but sheep and horses are resistant to this infection. </a:t>
            </a:r>
          </a:p>
          <a:p>
            <a:r>
              <a:rPr lang="en-US" dirty="0">
                <a:latin typeface="Angsana New" pitchFamily="18" charset="-34"/>
                <a:cs typeface="Angsana New" pitchFamily="18" charset="-34"/>
              </a:rPr>
              <a:t>This disease is caused by genus </a:t>
            </a:r>
            <a:r>
              <a:rPr lang="en-US" b="1" dirty="0">
                <a:latin typeface="Angsana New" pitchFamily="18" charset="-34"/>
                <a:cs typeface="Angsana New" pitchFamily="18" charset="-34"/>
              </a:rPr>
              <a:t>mycobacterium</a:t>
            </a:r>
          </a:p>
          <a:p>
            <a:pPr>
              <a:buNone/>
            </a:pPr>
            <a:r>
              <a:rPr lang="en-US" dirty="0">
                <a:latin typeface="Angsana New" pitchFamily="18" charset="-34"/>
                <a:cs typeface="Angsana New" pitchFamily="18" charset="-34"/>
              </a:rPr>
              <a:t/>
            </a:r>
            <a:br>
              <a:rPr lang="en-US" dirty="0">
                <a:latin typeface="Angsana New" pitchFamily="18" charset="-34"/>
                <a:cs typeface="Angsana New" pitchFamily="18" charset="-34"/>
              </a:rPr>
            </a:br>
            <a:endParaRPr lang="en-US" dirty="0">
              <a:latin typeface="Angsana New" pitchFamily="18" charset="-34"/>
              <a:cs typeface="Angsana New" pitchFamily="18" charset="-3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Diagnosis</a:t>
            </a:r>
            <a:r>
              <a:rPr lang="en-US" b="1" dirty="0" smtClean="0"/>
              <a:t>:</a:t>
            </a:r>
            <a:endParaRPr lang="en-US" dirty="0"/>
          </a:p>
        </p:txBody>
      </p:sp>
      <p:sp>
        <p:nvSpPr>
          <p:cNvPr id="3" name="Content Placeholder 2"/>
          <p:cNvSpPr>
            <a:spLocks noGrp="1"/>
          </p:cNvSpPr>
          <p:nvPr>
            <p:ph idx="1"/>
          </p:nvPr>
        </p:nvSpPr>
        <p:spPr>
          <a:xfrm>
            <a:off x="1600200" y="1600200"/>
            <a:ext cx="7086600" cy="4525963"/>
          </a:xfrm>
        </p:spPr>
        <p:txBody>
          <a:bodyPr/>
          <a:lstStyle/>
          <a:p>
            <a:pPr>
              <a:buNone/>
            </a:pPr>
            <a:r>
              <a:rPr lang="en-US" b="1" dirty="0">
                <a:cs typeface="Angsana New" pitchFamily="18" charset="-34"/>
              </a:rPr>
              <a:t>Single </a:t>
            </a:r>
            <a:r>
              <a:rPr lang="en-US" b="1" dirty="0">
                <a:cs typeface="Angsana New" pitchFamily="18" charset="-34"/>
              </a:rPr>
              <a:t>Intradermal</a:t>
            </a:r>
            <a:r>
              <a:rPr lang="en-US" b="1" dirty="0">
                <a:cs typeface="Angsana New" pitchFamily="18" charset="-34"/>
              </a:rPr>
              <a:t> Tuberculin Test:</a:t>
            </a:r>
            <a:r>
              <a:rPr lang="en-US" dirty="0">
                <a:latin typeface="Angsana New" pitchFamily="18" charset="-34"/>
                <a:cs typeface="Angsana New" pitchFamily="18" charset="-34"/>
              </a:rPr>
              <a:t/>
            </a:r>
            <a:br>
              <a:rPr lang="en-US" dirty="0">
                <a:latin typeface="Angsana New" pitchFamily="18" charset="-34"/>
                <a:cs typeface="Angsana New" pitchFamily="18" charset="-34"/>
              </a:rPr>
            </a:br>
            <a:r>
              <a:rPr lang="en-US" dirty="0">
                <a:latin typeface="Angsana New" pitchFamily="18" charset="-34"/>
                <a:cs typeface="Angsana New" pitchFamily="18" charset="-34"/>
              </a:rPr>
              <a:t>Tuberculin is purified protein derivative of Mycobacterium </a:t>
            </a:r>
            <a:r>
              <a:rPr lang="en-US" dirty="0">
                <a:latin typeface="Angsana New" pitchFamily="18" charset="-34"/>
                <a:cs typeface="Angsana New" pitchFamily="18" charset="-34"/>
              </a:rPr>
              <a:t>bovis</a:t>
            </a:r>
            <a:r>
              <a:rPr lang="en-US" dirty="0">
                <a:latin typeface="Angsana New" pitchFamily="18" charset="-34"/>
                <a:cs typeface="Angsana New" pitchFamily="18" charset="-34"/>
              </a:rPr>
              <a:t>. It is more potent and specific. 0.1 ml of tuberculin is injected to each animal of herd in cervical fold of skin in centre of neck or anal and caudal region. If animal is positive for T.B then there will be diffused swelling at injection site after 48 hours.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752600" y="1600200"/>
            <a:ext cx="6934200" cy="4525963"/>
          </a:xfrm>
        </p:spPr>
        <p:txBody>
          <a:bodyPr/>
          <a:lstStyle/>
          <a:p>
            <a:pPr>
              <a:buNone/>
            </a:pPr>
            <a:r>
              <a:rPr lang="en-US" b="1" dirty="0">
                <a:cs typeface="Angsana New" pitchFamily="18" charset="-34"/>
              </a:rPr>
              <a:t>Short Thermal Test:</a:t>
            </a:r>
            <a:r>
              <a:rPr lang="en-US" b="1" dirty="0">
                <a:latin typeface="Angsana New" pitchFamily="18" charset="-34"/>
                <a:cs typeface="Angsana New" pitchFamily="18" charset="-34"/>
              </a:rPr>
              <a:t/>
            </a:r>
            <a:br>
              <a:rPr lang="en-US" b="1" dirty="0">
                <a:latin typeface="Angsana New" pitchFamily="18" charset="-34"/>
                <a:cs typeface="Angsana New" pitchFamily="18" charset="-34"/>
              </a:rPr>
            </a:br>
            <a:r>
              <a:rPr lang="en-US" dirty="0">
                <a:latin typeface="Angsana New" pitchFamily="18" charset="-34"/>
                <a:cs typeface="Angsana New" pitchFamily="18" charset="-34"/>
              </a:rPr>
              <a:t>Inject 4 ml of tuberculin subcutaneously in neck of animal having temperature 102.5 </a:t>
            </a:r>
            <a:r>
              <a:rPr lang="en-US" baseline="30000" dirty="0">
                <a:latin typeface="Angsana New" pitchFamily="18" charset="-34"/>
                <a:cs typeface="Angsana New" pitchFamily="18" charset="-34"/>
              </a:rPr>
              <a:t>o</a:t>
            </a:r>
            <a:r>
              <a:rPr lang="en-US" dirty="0">
                <a:latin typeface="Angsana New" pitchFamily="18" charset="-34"/>
                <a:cs typeface="Angsana New" pitchFamily="18" charset="-34"/>
              </a:rPr>
              <a:t>F</a:t>
            </a:r>
            <a:r>
              <a:rPr lang="en-US" dirty="0">
                <a:latin typeface="Angsana New" pitchFamily="18" charset="-34"/>
                <a:cs typeface="Angsana New" pitchFamily="18" charset="-34"/>
              </a:rPr>
              <a:t>. Check temperature after 2, 4, 6, and 8 hours. If increase in temperature after 2 hours of injection then animal is positive. After 2 hours temperature may reach </a:t>
            </a:r>
            <a:r>
              <a:rPr lang="en-US" dirty="0">
                <a:latin typeface="Angsana New" pitchFamily="18" charset="-34"/>
                <a:cs typeface="Angsana New" pitchFamily="18" charset="-34"/>
              </a:rPr>
              <a:t>upto</a:t>
            </a:r>
            <a:r>
              <a:rPr lang="en-US" dirty="0">
                <a:latin typeface="Angsana New" pitchFamily="18" charset="-34"/>
                <a:cs typeface="Angsana New" pitchFamily="18" charset="-34"/>
              </a:rPr>
              <a:t> 104.5 </a:t>
            </a:r>
            <a:r>
              <a:rPr lang="en-US" baseline="30000" dirty="0">
                <a:latin typeface="Angsana New" pitchFamily="18" charset="-34"/>
                <a:cs typeface="Angsana New" pitchFamily="18" charset="-34"/>
              </a:rPr>
              <a:t>o</a:t>
            </a:r>
            <a:r>
              <a:rPr lang="en-US" dirty="0">
                <a:latin typeface="Angsana New" pitchFamily="18" charset="-34"/>
                <a:cs typeface="Angsana New" pitchFamily="18" charset="-34"/>
              </a:rPr>
              <a:t>F</a:t>
            </a:r>
            <a:r>
              <a:rPr lang="en-US" dirty="0">
                <a:latin typeface="Angsana New" pitchFamily="18" charset="-34"/>
                <a:cs typeface="Angsana New" pitchFamily="18" charset="-34"/>
              </a:rPr>
              <a:t> and it remains </a:t>
            </a:r>
            <a:r>
              <a:rPr lang="en-US" dirty="0">
                <a:latin typeface="Angsana New" pitchFamily="18" charset="-34"/>
                <a:cs typeface="Angsana New" pitchFamily="18" charset="-34"/>
              </a:rPr>
              <a:t>upto</a:t>
            </a:r>
            <a:r>
              <a:rPr lang="en-US" dirty="0">
                <a:latin typeface="Angsana New" pitchFamily="18" charset="-34"/>
                <a:cs typeface="Angsana New" pitchFamily="18" charset="-34"/>
              </a:rPr>
              <a:t> 6 hours.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981200" y="1600200"/>
            <a:ext cx="6705600" cy="4525963"/>
          </a:xfrm>
        </p:spPr>
        <p:txBody>
          <a:bodyPr>
            <a:normAutofit fontScale="92500"/>
          </a:bodyPr>
          <a:lstStyle/>
          <a:p>
            <a:pPr>
              <a:buNone/>
            </a:pPr>
            <a:r>
              <a:rPr lang="en-US" b="1" dirty="0"/>
              <a:t>Comparative Tuberculin Test:</a:t>
            </a:r>
            <a:br>
              <a:rPr lang="en-US" b="1" dirty="0"/>
            </a:br>
            <a:r>
              <a:rPr lang="en-US" dirty="0">
                <a:latin typeface="Angsana New" pitchFamily="18" charset="-34"/>
                <a:cs typeface="Angsana New" pitchFamily="18" charset="-34"/>
              </a:rPr>
              <a:t>Inject avian tuberculin at upper side of neck and inject bovine tuberculin 12 cm apart at lower side of first injection at neck. Where is more swelling after 4 - 48 hours that is </a:t>
            </a:r>
            <a:r>
              <a:rPr lang="en-US" dirty="0" smtClean="0">
                <a:latin typeface="Angsana New" pitchFamily="18" charset="-34"/>
                <a:cs typeface="Angsana New" pitchFamily="18" charset="-34"/>
              </a:rPr>
              <a:t>positive.</a:t>
            </a:r>
          </a:p>
          <a:p>
            <a:pPr>
              <a:buNone/>
            </a:pPr>
            <a:r>
              <a:rPr lang="en-US" dirty="0" smtClean="0">
                <a:latin typeface="Angsana New" pitchFamily="18" charset="-34"/>
                <a:cs typeface="Angsana New" pitchFamily="18" charset="-34"/>
              </a:rPr>
              <a:t>     Avian </a:t>
            </a:r>
            <a:r>
              <a:rPr lang="en-US" dirty="0">
                <a:latin typeface="Angsana New" pitchFamily="18" charset="-34"/>
                <a:cs typeface="Angsana New" pitchFamily="18" charset="-34"/>
              </a:rPr>
              <a:t>tuberculin is used because it is </a:t>
            </a:r>
            <a:r>
              <a:rPr lang="en-US" dirty="0">
                <a:latin typeface="Angsana New" pitchFamily="18" charset="-34"/>
                <a:cs typeface="Angsana New" pitchFamily="18" charset="-34"/>
              </a:rPr>
              <a:t>antigenically</a:t>
            </a:r>
            <a:r>
              <a:rPr lang="en-US" dirty="0">
                <a:latin typeface="Angsana New" pitchFamily="18" charset="-34"/>
                <a:cs typeface="Angsana New" pitchFamily="18" charset="-34"/>
              </a:rPr>
              <a:t> similar to </a:t>
            </a:r>
            <a:r>
              <a:rPr lang="en-US" dirty="0">
                <a:latin typeface="Angsana New" pitchFamily="18" charset="-34"/>
                <a:cs typeface="Angsana New" pitchFamily="18" charset="-34"/>
              </a:rPr>
              <a:t>Jhone’s</a:t>
            </a:r>
            <a:r>
              <a:rPr lang="en-US" dirty="0">
                <a:latin typeface="Angsana New" pitchFamily="18" charset="-34"/>
                <a:cs typeface="Angsana New" pitchFamily="18" charset="-34"/>
              </a:rPr>
              <a:t> Disease. The </a:t>
            </a:r>
            <a:r>
              <a:rPr lang="en-US" dirty="0">
                <a:latin typeface="Angsana New" pitchFamily="18" charset="-34"/>
                <a:cs typeface="Angsana New" pitchFamily="18" charset="-34"/>
              </a:rPr>
              <a:t>Johne’s</a:t>
            </a:r>
            <a:r>
              <a:rPr lang="en-US" dirty="0">
                <a:latin typeface="Angsana New" pitchFamily="18" charset="-34"/>
                <a:cs typeface="Angsana New" pitchFamily="18" charset="-34"/>
              </a:rPr>
              <a:t> organism i.e. Mycobacterium </a:t>
            </a:r>
            <a:r>
              <a:rPr lang="en-US" dirty="0">
                <a:latin typeface="Angsana New" pitchFamily="18" charset="-34"/>
                <a:cs typeface="Angsana New" pitchFamily="18" charset="-34"/>
              </a:rPr>
              <a:t>paratuberculosis</a:t>
            </a:r>
            <a:r>
              <a:rPr lang="en-US" dirty="0">
                <a:latin typeface="Angsana New" pitchFamily="18" charset="-34"/>
                <a:cs typeface="Angsana New" pitchFamily="18" charset="-34"/>
              </a:rPr>
              <a:t> is present </a:t>
            </a:r>
            <a:r>
              <a:rPr lang="en-US" dirty="0">
                <a:latin typeface="Angsana New" pitchFamily="18" charset="-34"/>
                <a:cs typeface="Angsana New" pitchFamily="18" charset="-34"/>
              </a:rPr>
              <a:t>intracellularly</a:t>
            </a:r>
            <a:r>
              <a:rPr lang="en-US" dirty="0">
                <a:latin typeface="Angsana New" pitchFamily="18" charset="-34"/>
                <a:cs typeface="Angsana New" pitchFamily="18" charset="-34"/>
              </a:rPr>
              <a:t> and does not give good response to antibiotics.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Brucellosis</a:t>
            </a:r>
            <a:endParaRPr lang="en-US" dirty="0"/>
          </a:p>
        </p:txBody>
      </p:sp>
      <p:sp>
        <p:nvSpPr>
          <p:cNvPr id="3" name="Content Placeholder 2"/>
          <p:cNvSpPr>
            <a:spLocks noGrp="1"/>
          </p:cNvSpPr>
          <p:nvPr>
            <p:ph idx="1"/>
          </p:nvPr>
        </p:nvSpPr>
        <p:spPr>
          <a:xfrm>
            <a:off x="1447800" y="1600200"/>
            <a:ext cx="7239000" cy="4525963"/>
          </a:xfrm>
        </p:spPr>
        <p:txBody>
          <a:bodyPr/>
          <a:lstStyle/>
          <a:p>
            <a:endParaRPr lang="en-US" dirty="0" smtClean="0">
              <a:latin typeface="Angsana New" pitchFamily="18" charset="-34"/>
              <a:cs typeface="Angsana New" pitchFamily="18" charset="-34"/>
            </a:endParaRPr>
          </a:p>
          <a:p>
            <a:pPr>
              <a:buNone/>
            </a:pPr>
            <a:r>
              <a:rPr lang="en-US" dirty="0">
                <a:latin typeface="Angsana New" pitchFamily="18" charset="-34"/>
                <a:cs typeface="Angsana New" pitchFamily="18" charset="-34"/>
              </a:rPr>
              <a:t> </a:t>
            </a:r>
            <a:r>
              <a:rPr lang="en-US" dirty="0" smtClean="0">
                <a:latin typeface="Angsana New" pitchFamily="18" charset="-34"/>
                <a:cs typeface="Angsana New" pitchFamily="18" charset="-34"/>
              </a:rPr>
              <a:t>  It </a:t>
            </a:r>
            <a:r>
              <a:rPr lang="en-US" dirty="0">
                <a:latin typeface="Angsana New" pitchFamily="18" charset="-34"/>
                <a:cs typeface="Angsana New" pitchFamily="18" charset="-34"/>
              </a:rPr>
              <a:t>has </a:t>
            </a:r>
            <a:r>
              <a:rPr lang="en-US" dirty="0">
                <a:latin typeface="Angsana New" pitchFamily="18" charset="-34"/>
                <a:cs typeface="Angsana New" pitchFamily="18" charset="-34"/>
              </a:rPr>
              <a:t>zoonotic</a:t>
            </a:r>
            <a:r>
              <a:rPr lang="en-US" dirty="0">
                <a:latin typeface="Angsana New" pitchFamily="18" charset="-34"/>
                <a:cs typeface="Angsana New" pitchFamily="18" charset="-34"/>
              </a:rPr>
              <a:t> importance. </a:t>
            </a:r>
            <a:r>
              <a:rPr lang="en-US" dirty="0">
                <a:latin typeface="Angsana New" pitchFamily="18" charset="-34"/>
                <a:cs typeface="Angsana New" pitchFamily="18" charset="-34"/>
              </a:rPr>
              <a:t>Brucella</a:t>
            </a:r>
            <a:r>
              <a:rPr lang="en-US" dirty="0">
                <a:latin typeface="Angsana New" pitchFamily="18" charset="-34"/>
                <a:cs typeface="Angsana New" pitchFamily="18" charset="-34"/>
              </a:rPr>
              <a:t> </a:t>
            </a:r>
            <a:r>
              <a:rPr lang="en-US" dirty="0">
                <a:latin typeface="Angsana New" pitchFamily="18" charset="-34"/>
                <a:cs typeface="Angsana New" pitchFamily="18" charset="-34"/>
              </a:rPr>
              <a:t>abortis</a:t>
            </a:r>
            <a:r>
              <a:rPr lang="en-US" dirty="0">
                <a:latin typeface="Angsana New" pitchFamily="18" charset="-34"/>
                <a:cs typeface="Angsana New" pitchFamily="18" charset="-34"/>
              </a:rPr>
              <a:t> (in bovine and </a:t>
            </a:r>
            <a:r>
              <a:rPr lang="en-US" dirty="0">
                <a:latin typeface="Angsana New" pitchFamily="18" charset="-34"/>
                <a:cs typeface="Angsana New" pitchFamily="18" charset="-34"/>
              </a:rPr>
              <a:t>babeline</a:t>
            </a:r>
            <a:r>
              <a:rPr lang="en-US" dirty="0">
                <a:latin typeface="Angsana New" pitchFamily="18" charset="-34"/>
                <a:cs typeface="Angsana New" pitchFamily="18" charset="-34"/>
              </a:rPr>
              <a:t>), </a:t>
            </a:r>
            <a:r>
              <a:rPr lang="en-US" dirty="0">
                <a:latin typeface="Angsana New" pitchFamily="18" charset="-34"/>
                <a:cs typeface="Angsana New" pitchFamily="18" charset="-34"/>
              </a:rPr>
              <a:t>Brucella</a:t>
            </a:r>
            <a:r>
              <a:rPr lang="en-US" dirty="0">
                <a:latin typeface="Angsana New" pitchFamily="18" charset="-34"/>
                <a:cs typeface="Angsana New" pitchFamily="18" charset="-34"/>
              </a:rPr>
              <a:t> </a:t>
            </a:r>
            <a:r>
              <a:rPr lang="en-US" dirty="0">
                <a:latin typeface="Angsana New" pitchFamily="18" charset="-34"/>
                <a:cs typeface="Angsana New" pitchFamily="18" charset="-34"/>
              </a:rPr>
              <a:t>malletanis</a:t>
            </a:r>
            <a:r>
              <a:rPr lang="en-US" dirty="0">
                <a:latin typeface="Angsana New" pitchFamily="18" charset="-34"/>
                <a:cs typeface="Angsana New" pitchFamily="18" charset="-34"/>
              </a:rPr>
              <a:t> can also cause abortion in bovine and </a:t>
            </a:r>
            <a:r>
              <a:rPr lang="en-US" dirty="0">
                <a:latin typeface="Angsana New" pitchFamily="18" charset="-34"/>
                <a:cs typeface="Angsana New" pitchFamily="18" charset="-34"/>
              </a:rPr>
              <a:t>babeline</a:t>
            </a:r>
            <a:r>
              <a:rPr lang="en-US" dirty="0">
                <a:latin typeface="Angsana New" pitchFamily="18" charset="-34"/>
                <a:cs typeface="Angsana New" pitchFamily="18" charset="-34"/>
              </a:rPr>
              <a:t>.</a:t>
            </a:r>
          </a:p>
          <a:p>
            <a:pPr>
              <a:buNone/>
            </a:pPr>
            <a:endParaRPr lang="en-US" dirty="0">
              <a:latin typeface="Angsana New" pitchFamily="18" charset="-34"/>
              <a:cs typeface="Angsana New" pitchFamily="18" charset="-3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a:xfrm>
            <a:off x="2286000" y="1600200"/>
            <a:ext cx="6400800" cy="4525963"/>
          </a:xfrm>
        </p:spPr>
        <p:txBody>
          <a:bodyPr>
            <a:normAutofit/>
          </a:bodyPr>
          <a:lstStyle/>
          <a:p>
            <a:pPr>
              <a:buNone/>
            </a:pPr>
            <a:r>
              <a:rPr lang="en-US" b="1" dirty="0">
                <a:latin typeface="Angsana New" pitchFamily="18" charset="-34"/>
                <a:cs typeface="Angsana New" pitchFamily="18" charset="-34"/>
              </a:rPr>
              <a:t>Isolation:</a:t>
            </a:r>
            <a:r>
              <a:rPr lang="en-US" dirty="0">
                <a:latin typeface="Angsana New" pitchFamily="18" charset="-34"/>
                <a:cs typeface="Angsana New" pitchFamily="18" charset="-34"/>
              </a:rPr>
              <a:t/>
            </a:r>
            <a:br>
              <a:rPr lang="en-US" dirty="0">
                <a:latin typeface="Angsana New" pitchFamily="18" charset="-34"/>
                <a:cs typeface="Angsana New" pitchFamily="18" charset="-34"/>
              </a:rPr>
            </a:br>
            <a:r>
              <a:rPr lang="en-US" dirty="0">
                <a:latin typeface="Angsana New" pitchFamily="18" charset="-34"/>
                <a:cs typeface="Angsana New" pitchFamily="18" charset="-34"/>
              </a:rPr>
              <a:t>For this purpose freshly aborted fetus is best one with placenta. If placenta is not shed yet, then fetus sample. Preferably fresh fetus should be sent. Whole fetus is kept in plastic bag and sent to lab as early as possible preferably within 24 hours. It depends upon the season also. Suppose extreme summer season, it is better to add bag with ice cubes. If there is need to preserve, go for refrigeration.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133600" y="1524000"/>
            <a:ext cx="7010400" cy="4525963"/>
          </a:xfrm>
        </p:spPr>
        <p:txBody>
          <a:bodyPr>
            <a:normAutofit fontScale="77500" lnSpcReduction="20000"/>
          </a:bodyPr>
          <a:lstStyle/>
          <a:p>
            <a:r>
              <a:rPr lang="en-US" b="1" dirty="0">
                <a:latin typeface="Angsana New" pitchFamily="18" charset="-34"/>
                <a:cs typeface="Angsana New" pitchFamily="18" charset="-34"/>
              </a:rPr>
              <a:t>Serological Test:</a:t>
            </a:r>
            <a:br>
              <a:rPr lang="en-US" b="1" dirty="0">
                <a:latin typeface="Angsana New" pitchFamily="18" charset="-34"/>
                <a:cs typeface="Angsana New" pitchFamily="18" charset="-34"/>
              </a:rPr>
            </a:br>
            <a:r>
              <a:rPr lang="en-US" b="1" dirty="0">
                <a:latin typeface="Angsana New" pitchFamily="18" charset="-34"/>
                <a:cs typeface="Angsana New" pitchFamily="18" charset="-34"/>
              </a:rPr>
              <a:t>MRT</a:t>
            </a:r>
            <a:r>
              <a:rPr lang="en-US" dirty="0">
                <a:latin typeface="Angsana New" pitchFamily="18" charset="-34"/>
                <a:cs typeface="Angsana New" pitchFamily="18" charset="-34"/>
              </a:rPr>
              <a:t> </a:t>
            </a:r>
            <a:r>
              <a:rPr lang="en-US" b="1" dirty="0">
                <a:latin typeface="Angsana New" pitchFamily="18" charset="-34"/>
                <a:cs typeface="Angsana New" pitchFamily="18" charset="-34"/>
              </a:rPr>
              <a:t>(milk ring test</a:t>
            </a:r>
            <a:r>
              <a:rPr lang="en-US" dirty="0">
                <a:latin typeface="Angsana New" pitchFamily="18" charset="-34"/>
                <a:cs typeface="Angsana New" pitchFamily="18" charset="-34"/>
              </a:rPr>
              <a:t>), </a:t>
            </a:r>
            <a:r>
              <a:rPr lang="en-US" b="1" dirty="0">
                <a:latin typeface="Angsana New" pitchFamily="18" charset="-34"/>
                <a:cs typeface="Angsana New" pitchFamily="18" charset="-34"/>
              </a:rPr>
              <a:t>RBPT</a:t>
            </a:r>
            <a:r>
              <a:rPr lang="en-US" dirty="0">
                <a:latin typeface="Angsana New" pitchFamily="18" charset="-34"/>
                <a:cs typeface="Angsana New" pitchFamily="18" charset="-34"/>
              </a:rPr>
              <a:t> </a:t>
            </a:r>
            <a:r>
              <a:rPr lang="en-US" b="1" dirty="0">
                <a:latin typeface="Angsana New" pitchFamily="18" charset="-34"/>
                <a:cs typeface="Angsana New" pitchFamily="18" charset="-34"/>
              </a:rPr>
              <a:t>(rose </a:t>
            </a:r>
            <a:r>
              <a:rPr lang="en-US" b="1" dirty="0">
                <a:latin typeface="Angsana New" pitchFamily="18" charset="-34"/>
                <a:cs typeface="Angsana New" pitchFamily="18" charset="-34"/>
              </a:rPr>
              <a:t>bangal</a:t>
            </a:r>
            <a:r>
              <a:rPr lang="en-US" b="1" dirty="0">
                <a:latin typeface="Angsana New" pitchFamily="18" charset="-34"/>
                <a:cs typeface="Angsana New" pitchFamily="18" charset="-34"/>
              </a:rPr>
              <a:t> plate test</a:t>
            </a:r>
            <a:r>
              <a:rPr lang="en-US" dirty="0">
                <a:latin typeface="Angsana New" pitchFamily="18" charset="-34"/>
                <a:cs typeface="Angsana New" pitchFamily="18" charset="-34"/>
              </a:rPr>
              <a:t>), </a:t>
            </a:r>
            <a:r>
              <a:rPr lang="en-US" b="1" dirty="0">
                <a:latin typeface="Angsana New" pitchFamily="18" charset="-34"/>
                <a:cs typeface="Angsana New" pitchFamily="18" charset="-34"/>
              </a:rPr>
              <a:t>ELISA</a:t>
            </a:r>
            <a:r>
              <a:rPr lang="en-US" dirty="0">
                <a:latin typeface="Angsana New" pitchFamily="18" charset="-34"/>
                <a:cs typeface="Angsana New" pitchFamily="18" charset="-34"/>
              </a:rPr>
              <a:t> (enzyme linked </a:t>
            </a:r>
            <a:r>
              <a:rPr lang="en-US" dirty="0">
                <a:latin typeface="Angsana New" pitchFamily="18" charset="-34"/>
                <a:cs typeface="Angsana New" pitchFamily="18" charset="-34"/>
              </a:rPr>
              <a:t>immunosorbent</a:t>
            </a:r>
            <a:r>
              <a:rPr lang="en-US" dirty="0">
                <a:latin typeface="Angsana New" pitchFamily="18" charset="-34"/>
                <a:cs typeface="Angsana New" pitchFamily="18" charset="-34"/>
              </a:rPr>
              <a:t> essay), </a:t>
            </a:r>
            <a:r>
              <a:rPr lang="en-US" b="1" dirty="0">
                <a:latin typeface="Angsana New" pitchFamily="18" charset="-34"/>
                <a:cs typeface="Angsana New" pitchFamily="18" charset="-34"/>
              </a:rPr>
              <a:t>SAT</a:t>
            </a:r>
            <a:r>
              <a:rPr lang="en-US" dirty="0">
                <a:latin typeface="Angsana New" pitchFamily="18" charset="-34"/>
                <a:cs typeface="Angsana New" pitchFamily="18" charset="-34"/>
              </a:rPr>
              <a:t> (serum agglutination test). First two are for screening, ELISA and CFT are for confirmation. Suppose 10% aborted; first go for confirmation, remaining for screening.</a:t>
            </a:r>
          </a:p>
          <a:p>
            <a:r>
              <a:rPr lang="en-US" dirty="0">
                <a:latin typeface="Angsana New" pitchFamily="18" charset="-34"/>
                <a:cs typeface="Angsana New" pitchFamily="18" charset="-34"/>
              </a:rPr>
              <a:t>There are some non infectious causes. Additionally sampling of fetus and placenta, also send the sample of food and water. 5g of fodder cover in plastic bag and send to lab for examination of </a:t>
            </a:r>
            <a:r>
              <a:rPr lang="en-US" dirty="0">
                <a:latin typeface="Angsana New" pitchFamily="18" charset="-34"/>
                <a:cs typeface="Angsana New" pitchFamily="18" charset="-34"/>
              </a:rPr>
              <a:t>mycotoxin</a:t>
            </a:r>
            <a:r>
              <a:rPr lang="en-US" dirty="0">
                <a:latin typeface="Angsana New" pitchFamily="18" charset="-34"/>
                <a:cs typeface="Angsana New" pitchFamily="18" charset="-34"/>
              </a:rPr>
              <a:t>, </a:t>
            </a:r>
            <a:r>
              <a:rPr lang="en-US" dirty="0">
                <a:latin typeface="Angsana New" pitchFamily="18" charset="-34"/>
                <a:cs typeface="Angsana New" pitchFamily="18" charset="-34"/>
              </a:rPr>
              <a:t>aflatoxin</a:t>
            </a:r>
            <a:r>
              <a:rPr lang="en-US" dirty="0">
                <a:latin typeface="Angsana New" pitchFamily="18" charset="-34"/>
                <a:cs typeface="Angsana New" pitchFamily="18" charset="-34"/>
              </a:rPr>
              <a:t> and even for the nutritive value.</a:t>
            </a:r>
          </a:p>
          <a:p>
            <a:pPr>
              <a:buNone/>
            </a:pPr>
            <a:r>
              <a:rPr lang="en-US" dirty="0">
                <a:latin typeface="Angsana New" pitchFamily="18" charset="-34"/>
                <a:cs typeface="Angsana New" pitchFamily="18" charset="-34"/>
              </a:rPr>
              <a:t> </a:t>
            </a:r>
            <a:r>
              <a:rPr lang="en-US" dirty="0" smtClean="0">
                <a:latin typeface="Angsana New" pitchFamily="18" charset="-34"/>
                <a:cs typeface="Angsana New" pitchFamily="18" charset="-34"/>
              </a:rPr>
              <a:t>    In </a:t>
            </a:r>
            <a:r>
              <a:rPr lang="en-US" dirty="0">
                <a:latin typeface="Angsana New" pitchFamily="18" charset="-34"/>
                <a:cs typeface="Angsana New" pitchFamily="18" charset="-34"/>
              </a:rPr>
              <a:t>males </a:t>
            </a:r>
            <a:r>
              <a:rPr lang="en-US" dirty="0">
                <a:latin typeface="Angsana New" pitchFamily="18" charset="-34"/>
                <a:cs typeface="Angsana New" pitchFamily="18" charset="-34"/>
              </a:rPr>
              <a:t>Brucella</a:t>
            </a:r>
            <a:r>
              <a:rPr lang="en-US" dirty="0">
                <a:latin typeface="Angsana New" pitchFamily="18" charset="-34"/>
                <a:cs typeface="Angsana New" pitchFamily="18" charset="-34"/>
              </a:rPr>
              <a:t> is isolated from primary and accessory sex glands. Semen sample could be used for this purpose. Treatment of bull is required. In male there will be undulant fever and </a:t>
            </a:r>
            <a:r>
              <a:rPr lang="en-US" dirty="0">
                <a:latin typeface="Angsana New" pitchFamily="18" charset="-34"/>
                <a:cs typeface="Angsana New" pitchFamily="18" charset="-34"/>
              </a:rPr>
              <a:t>orchitis</a:t>
            </a:r>
            <a:r>
              <a:rPr lang="en-US" dirty="0">
                <a:latin typeface="Angsana New" pitchFamily="18" charset="-34"/>
                <a:cs typeface="Angsana New" pitchFamily="18" charset="-34"/>
              </a:rPr>
              <a:t>. If there is </a:t>
            </a:r>
            <a:r>
              <a:rPr lang="en-US" dirty="0">
                <a:latin typeface="Angsana New" pitchFamily="18" charset="-34"/>
                <a:cs typeface="Angsana New" pitchFamily="18" charset="-34"/>
              </a:rPr>
              <a:t>orchitis</a:t>
            </a:r>
            <a:r>
              <a:rPr lang="en-US" dirty="0">
                <a:latin typeface="Angsana New" pitchFamily="18" charset="-34"/>
                <a:cs typeface="Angsana New" pitchFamily="18" charset="-34"/>
              </a:rPr>
              <a:t>, it will affect the </a:t>
            </a:r>
            <a:r>
              <a:rPr lang="en-US" dirty="0">
                <a:latin typeface="Angsana New" pitchFamily="18" charset="-34"/>
                <a:cs typeface="Angsana New" pitchFamily="18" charset="-34"/>
              </a:rPr>
              <a:t>spermeogram</a:t>
            </a:r>
            <a:r>
              <a:rPr lang="en-US" dirty="0" smtClean="0">
                <a:latin typeface="Angsana New" pitchFamily="18" charset="-34"/>
                <a:cs typeface="Angsana New" pitchFamily="18" charset="-34"/>
              </a:rPr>
              <a:t>.</a:t>
            </a:r>
            <a:endParaRPr lang="en-US" dirty="0">
              <a:latin typeface="Angsana New" pitchFamily="18" charset="-34"/>
              <a:cs typeface="Angsana New" pitchFamily="18" charset="-3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Toxoplasmosis</a:t>
            </a:r>
            <a:endParaRPr lang="en-US" b="1" dirty="0"/>
          </a:p>
        </p:txBody>
      </p:sp>
      <p:sp>
        <p:nvSpPr>
          <p:cNvPr id="3" name="Content Placeholder 2"/>
          <p:cNvSpPr>
            <a:spLocks noGrp="1"/>
          </p:cNvSpPr>
          <p:nvPr>
            <p:ph idx="1"/>
          </p:nvPr>
        </p:nvSpPr>
        <p:spPr>
          <a:xfrm>
            <a:off x="1981200" y="1600200"/>
            <a:ext cx="6705600" cy="4525963"/>
          </a:xfrm>
        </p:spPr>
        <p:txBody>
          <a:bodyPr>
            <a:normAutofit fontScale="85000" lnSpcReduction="20000"/>
          </a:bodyPr>
          <a:lstStyle/>
          <a:p>
            <a:pPr>
              <a:buNone/>
            </a:pPr>
            <a:r>
              <a:rPr lang="en-US" dirty="0" smtClean="0">
                <a:latin typeface="Angsana New" pitchFamily="18" charset="-34"/>
                <a:cs typeface="Angsana New" pitchFamily="18" charset="-34"/>
              </a:rPr>
              <a:t>Toxoplasmosis is a </a:t>
            </a:r>
            <a:r>
              <a:rPr lang="en-US" dirty="0" smtClean="0">
                <a:latin typeface="Angsana New" pitchFamily="18" charset="-34"/>
                <a:cs typeface="Angsana New" pitchFamily="18" charset="-34"/>
              </a:rPr>
              <a:t>zoonotic</a:t>
            </a:r>
            <a:r>
              <a:rPr lang="en-US" dirty="0" smtClean="0">
                <a:latin typeface="Angsana New" pitchFamily="18" charset="-34"/>
                <a:cs typeface="Angsana New" pitchFamily="18" charset="-34"/>
              </a:rPr>
              <a:t> disease caused by the </a:t>
            </a:r>
            <a:r>
              <a:rPr lang="en-US" dirty="0" smtClean="0">
                <a:latin typeface="Angsana New" pitchFamily="18" charset="-34"/>
                <a:cs typeface="Angsana New" pitchFamily="18" charset="-34"/>
              </a:rPr>
              <a:t>protozoal</a:t>
            </a:r>
            <a:r>
              <a:rPr lang="en-US" dirty="0" smtClean="0">
                <a:latin typeface="Angsana New" pitchFamily="18" charset="-34"/>
                <a:cs typeface="Angsana New" pitchFamily="18" charset="-34"/>
              </a:rPr>
              <a:t> parasite </a:t>
            </a:r>
            <a:r>
              <a:rPr lang="en-US" i="1" dirty="0" smtClean="0">
                <a:latin typeface="Angsana New" pitchFamily="18" charset="-34"/>
                <a:cs typeface="Angsana New" pitchFamily="18" charset="-34"/>
              </a:rPr>
              <a:t>Toxoplasma</a:t>
            </a:r>
            <a:r>
              <a:rPr lang="en-US" i="1" dirty="0" smtClean="0">
                <a:latin typeface="Angsana New" pitchFamily="18" charset="-34"/>
                <a:cs typeface="Angsana New" pitchFamily="18" charset="-34"/>
              </a:rPr>
              <a:t> </a:t>
            </a:r>
            <a:r>
              <a:rPr lang="en-US" i="1" dirty="0" smtClean="0">
                <a:latin typeface="Angsana New" pitchFamily="18" charset="-34"/>
                <a:cs typeface="Angsana New" pitchFamily="18" charset="-34"/>
              </a:rPr>
              <a:t>gondii</a:t>
            </a:r>
            <a:r>
              <a:rPr lang="en-US" i="1" dirty="0" smtClean="0">
                <a:latin typeface="Angsana New" pitchFamily="18" charset="-34"/>
                <a:cs typeface="Angsana New" pitchFamily="18" charset="-34"/>
              </a:rPr>
              <a:t>.</a:t>
            </a:r>
          </a:p>
          <a:p>
            <a:pPr>
              <a:buNone/>
            </a:pPr>
            <a:r>
              <a:rPr lang="en-US" dirty="0" smtClean="0">
                <a:latin typeface="Angsana New" pitchFamily="18" charset="-34"/>
                <a:cs typeface="Angsana New" pitchFamily="18" charset="-34"/>
              </a:rPr>
              <a:t>   Infection with T. </a:t>
            </a:r>
            <a:r>
              <a:rPr lang="en-US" dirty="0" smtClean="0">
                <a:latin typeface="Angsana New" pitchFamily="18" charset="-34"/>
                <a:cs typeface="Angsana New" pitchFamily="18" charset="-34"/>
              </a:rPr>
              <a:t>gondii</a:t>
            </a:r>
            <a:r>
              <a:rPr lang="en-US" dirty="0" smtClean="0">
                <a:latin typeface="Angsana New" pitchFamily="18" charset="-34"/>
                <a:cs typeface="Angsana New" pitchFamily="18" charset="-34"/>
              </a:rPr>
              <a:t> is common in warm-blooded animals, including humans, and usually causes no illness or mild clinical signs in </a:t>
            </a:r>
            <a:r>
              <a:rPr lang="en-US" dirty="0" smtClean="0">
                <a:latin typeface="Angsana New" pitchFamily="18" charset="-34"/>
                <a:cs typeface="Angsana New" pitchFamily="18" charset="-34"/>
              </a:rPr>
              <a:t>immunocompetent</a:t>
            </a:r>
            <a:r>
              <a:rPr lang="en-US" dirty="0" smtClean="0">
                <a:latin typeface="Angsana New" pitchFamily="18" charset="-34"/>
                <a:cs typeface="Angsana New" pitchFamily="18" charset="-34"/>
              </a:rPr>
              <a:t>, non-pregnant individuals. However, infections acquired during pregnancy can result in mild to serious congenital defects in the fetus, and </a:t>
            </a:r>
            <a:r>
              <a:rPr lang="en-US" dirty="0" smtClean="0">
                <a:latin typeface="Angsana New" pitchFamily="18" charset="-34"/>
                <a:cs typeface="Angsana New" pitchFamily="18" charset="-34"/>
              </a:rPr>
              <a:t>immunocompromised</a:t>
            </a:r>
            <a:r>
              <a:rPr lang="en-US" dirty="0" smtClean="0">
                <a:latin typeface="Angsana New" pitchFamily="18" charset="-34"/>
                <a:cs typeface="Angsana New" pitchFamily="18" charset="-34"/>
              </a:rPr>
              <a:t> humans or animals can develop severe, life-threatening infections. Recently, serious and life-threatening infections among </a:t>
            </a:r>
            <a:r>
              <a:rPr lang="en-US" dirty="0" smtClean="0">
                <a:latin typeface="Angsana New" pitchFamily="18" charset="-34"/>
                <a:cs typeface="Angsana New" pitchFamily="18" charset="-34"/>
              </a:rPr>
              <a:t>immunocompetent</a:t>
            </a:r>
            <a:r>
              <a:rPr lang="en-US" dirty="0" smtClean="0">
                <a:latin typeface="Angsana New" pitchFamily="18" charset="-34"/>
                <a:cs typeface="Angsana New" pitchFamily="18" charset="-34"/>
              </a:rPr>
              <a:t> people in French Guiana and Suriname have raised the possibility that some unusually virulent strains of T. </a:t>
            </a:r>
            <a:r>
              <a:rPr lang="en-US" dirty="0" smtClean="0">
                <a:latin typeface="Angsana New" pitchFamily="18" charset="-34"/>
                <a:cs typeface="Angsana New" pitchFamily="18" charset="-34"/>
              </a:rPr>
              <a:t>gondii</a:t>
            </a:r>
            <a:r>
              <a:rPr lang="en-US" dirty="0" smtClean="0">
                <a:latin typeface="Angsana New" pitchFamily="18" charset="-34"/>
                <a:cs typeface="Angsana New" pitchFamily="18" charset="-34"/>
              </a:rPr>
              <a:t> may exist in tropical forests.</a:t>
            </a:r>
            <a:endParaRPr lang="en-US" i="1" dirty="0">
              <a:latin typeface="Angsana New" pitchFamily="18" charset="-34"/>
              <a:cs typeface="Angsana New" pitchFamily="18" charset="-34"/>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589</Words>
  <Application>Microsoft Office PowerPoint</Application>
  <PresentationFormat>On-screen Show (4:3)</PresentationFormat>
  <Paragraphs>45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Diagnostic Techniques for the diagnosis of: Brucellosis Tuberculosis Toxoplasmosis Echinococcus Granulosis  </vt:lpstr>
      <vt:lpstr>Tuberculosis</vt:lpstr>
      <vt:lpstr>Diagnosis:</vt:lpstr>
      <vt:lpstr>Slide 4</vt:lpstr>
      <vt:lpstr>Slide 5</vt:lpstr>
      <vt:lpstr>Brucellosis</vt:lpstr>
      <vt:lpstr>Diagnosis</vt:lpstr>
      <vt:lpstr>Slide 8</vt:lpstr>
      <vt:lpstr>Toxoplasmosis</vt:lpstr>
      <vt:lpstr>Diagnostic Tests</vt:lpstr>
      <vt:lpstr>Slide 11</vt:lpstr>
      <vt:lpstr>Echinococcosis</vt:lpstr>
      <vt:lpstr>Diagnostic Tests </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Sajid Ali</dc:creator>
  <cp:lastModifiedBy>Sajid Ali</cp:lastModifiedBy>
  <cp:revision>27</cp:revision>
  <dcterms:created xsi:type="dcterms:W3CDTF">2019-01-11T17:49:50Z</dcterms:created>
  <dcterms:modified xsi:type="dcterms:W3CDTF">2019-01-14T02:45:00Z</dcterms:modified>
</cp:coreProperties>
</file>