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62" r:id="rId6"/>
    <p:sldId id="263" r:id="rId7"/>
    <p:sldId id="259" r:id="rId8"/>
    <p:sldId id="260"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5937F30-928D-4A7A-A986-F0CBD88EEE74}" type="datetimeFigureOut">
              <a:rPr lang="en-US" smtClean="0"/>
              <a:t>6/21/2020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127749A-C29F-4BEB-9C70-1ECF7301214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937F30-928D-4A7A-A986-F0CBD88EEE74}" type="datetimeFigureOut">
              <a:rPr lang="en-US" smtClean="0"/>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7749A-C29F-4BEB-9C70-1ECF730121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937F30-928D-4A7A-A986-F0CBD88EEE74}" type="datetimeFigureOut">
              <a:rPr lang="en-US" smtClean="0"/>
              <a:t>6/21/2020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7749A-C29F-4BEB-9C70-1ECF730121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5937F30-928D-4A7A-A986-F0CBD88EEE74}" type="datetimeFigureOut">
              <a:rPr lang="en-US" smtClean="0"/>
              <a:t>6/21/2020</a:t>
            </a:fld>
            <a:endParaRPr lang="en-US"/>
          </a:p>
        </p:txBody>
      </p:sp>
      <p:sp>
        <p:nvSpPr>
          <p:cNvPr id="9" name="Slide Number Placeholder 8"/>
          <p:cNvSpPr>
            <a:spLocks noGrp="1"/>
          </p:cNvSpPr>
          <p:nvPr>
            <p:ph type="sldNum" sz="quarter" idx="15"/>
          </p:nvPr>
        </p:nvSpPr>
        <p:spPr/>
        <p:txBody>
          <a:bodyPr rtlCol="0"/>
          <a:lstStyle/>
          <a:p>
            <a:fld id="{9127749A-C29F-4BEB-9C70-1ECF73012144}"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5937F30-928D-4A7A-A986-F0CBD88EEE74}" type="datetimeFigureOut">
              <a:rPr lang="en-US" smtClean="0"/>
              <a:t>6/21/2020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127749A-C29F-4BEB-9C70-1ECF730121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5937F30-928D-4A7A-A986-F0CBD88EEE74}" type="datetimeFigureOut">
              <a:rPr lang="en-US" smtClean="0"/>
              <a:t>6/21/2020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7749A-C29F-4BEB-9C70-1ECF73012144}"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5937F30-928D-4A7A-A986-F0CBD88EEE74}" type="datetimeFigureOut">
              <a:rPr lang="en-US" smtClean="0"/>
              <a:t>6/21/2020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7749A-C29F-4BEB-9C70-1ECF73012144}"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5937F30-928D-4A7A-A986-F0CBD88EEE74}" type="datetimeFigureOut">
              <a:rPr lang="en-US" smtClean="0"/>
              <a:t>6/21/2020</a:t>
            </a:fld>
            <a:endParaRPr lang="en-US"/>
          </a:p>
        </p:txBody>
      </p:sp>
      <p:sp>
        <p:nvSpPr>
          <p:cNvPr id="7" name="Slide Number Placeholder 6"/>
          <p:cNvSpPr>
            <a:spLocks noGrp="1"/>
          </p:cNvSpPr>
          <p:nvPr>
            <p:ph type="sldNum" sz="quarter" idx="11"/>
          </p:nvPr>
        </p:nvSpPr>
        <p:spPr/>
        <p:txBody>
          <a:bodyPr rtlCol="0"/>
          <a:lstStyle/>
          <a:p>
            <a:fld id="{9127749A-C29F-4BEB-9C70-1ECF73012144}"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37F30-928D-4A7A-A986-F0CBD88EEE74}" type="datetimeFigureOut">
              <a:rPr lang="en-US" smtClean="0"/>
              <a:t>6/21/2020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27749A-C29F-4BEB-9C70-1ECF730121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5937F30-928D-4A7A-A986-F0CBD88EEE74}" type="datetimeFigureOut">
              <a:rPr lang="en-US" smtClean="0"/>
              <a:t>6/21/2020</a:t>
            </a:fld>
            <a:endParaRPr lang="en-US"/>
          </a:p>
        </p:txBody>
      </p:sp>
      <p:sp>
        <p:nvSpPr>
          <p:cNvPr id="22" name="Slide Number Placeholder 21"/>
          <p:cNvSpPr>
            <a:spLocks noGrp="1"/>
          </p:cNvSpPr>
          <p:nvPr>
            <p:ph type="sldNum" sz="quarter" idx="15"/>
          </p:nvPr>
        </p:nvSpPr>
        <p:spPr/>
        <p:txBody>
          <a:bodyPr rtlCol="0"/>
          <a:lstStyle/>
          <a:p>
            <a:fld id="{9127749A-C29F-4BEB-9C70-1ECF73012144}"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5937F30-928D-4A7A-A986-F0CBD88EEE74}" type="datetimeFigureOut">
              <a:rPr lang="en-US" smtClean="0"/>
              <a:t>6/21/2020</a:t>
            </a:fld>
            <a:endParaRPr lang="en-US"/>
          </a:p>
        </p:txBody>
      </p:sp>
      <p:sp>
        <p:nvSpPr>
          <p:cNvPr id="18" name="Slide Number Placeholder 17"/>
          <p:cNvSpPr>
            <a:spLocks noGrp="1"/>
          </p:cNvSpPr>
          <p:nvPr>
            <p:ph type="sldNum" sz="quarter" idx="11"/>
          </p:nvPr>
        </p:nvSpPr>
        <p:spPr/>
        <p:txBody>
          <a:bodyPr rtlCol="0"/>
          <a:lstStyle/>
          <a:p>
            <a:fld id="{9127749A-C29F-4BEB-9C70-1ECF73012144}"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5937F30-928D-4A7A-A986-F0CBD88EEE74}" type="datetimeFigureOut">
              <a:rPr lang="en-US" smtClean="0"/>
              <a:t>6/21/2020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127749A-C29F-4BEB-9C70-1ECF7301214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latin typeface="Times New Roman" pitchFamily="18" charset="0"/>
                <a:cs typeface="Times New Roman" pitchFamily="18" charset="0"/>
              </a:rPr>
              <a:t>Applied Cataloging</a:t>
            </a:r>
            <a:endParaRPr lang="en-US" sz="4800"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r>
              <a:rPr lang="en-US" sz="4000" b="1" dirty="0" smtClean="0">
                <a:solidFill>
                  <a:schemeClr val="tx1"/>
                </a:solidFill>
                <a:latin typeface="Times New Roman" pitchFamily="18" charset="0"/>
                <a:cs typeface="Times New Roman" pitchFamily="18" charset="0"/>
              </a:rPr>
              <a:t>Card Cataloging</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7879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68362"/>
          </a:xfrm>
        </p:spPr>
        <p:txBody>
          <a:bodyPr>
            <a:noAutofit/>
          </a:bodyPr>
          <a:lstStyle/>
          <a:p>
            <a:r>
              <a:rPr lang="en-US" b="1" dirty="0">
                <a:latin typeface="Times New Roman" pitchFamily="18" charset="0"/>
                <a:cs typeface="Times New Roman" pitchFamily="18" charset="0"/>
              </a:rPr>
              <a:t>Books with Editors or Compilers:</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533400" y="1828800"/>
            <a:ext cx="8229600" cy="4525963"/>
          </a:xfrm>
        </p:spPr>
        <p:txBody>
          <a:bodyPr>
            <a:normAutofit/>
          </a:bodyPr>
          <a:lstStyle/>
          <a:p>
            <a:pPr marL="0" indent="0">
              <a:buNone/>
            </a:pPr>
            <a:r>
              <a:rPr lang="en-US" sz="2800" dirty="0">
                <a:latin typeface="Times New Roman" pitchFamily="18" charset="0"/>
                <a:cs typeface="Times New Roman" pitchFamily="18" charset="0"/>
              </a:rPr>
              <a:t>Books without a clearly identifiable author are treated as title main entries. In cases where an editor or compiler is named as responsible for the work, main entry is again by title. Note that the title of the item is recorded first in the statement of responsibility area and is followed by the editor. The editor is traced at the bottom of the card. The indention pattern is different when the T-slip begins with the title. The second and succeeding lines are indented two spaces under the first line.</a:t>
            </a:r>
          </a:p>
        </p:txBody>
      </p:sp>
    </p:spTree>
    <p:extLst>
      <p:ext uri="{BB962C8B-B14F-4D97-AF65-F5344CB8AC3E}">
        <p14:creationId xmlns:p14="http://schemas.microsoft.com/office/powerpoint/2010/main" val="361133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Entry under Title</a:t>
            </a:r>
            <a:endParaRPr lang="en-US" b="1" dirty="0">
              <a:latin typeface="Times New Roman" pitchFamily="18" charset="0"/>
              <a:cs typeface="Times New Roman" pitchFamily="18" charset="0"/>
            </a:endParaRPr>
          </a:p>
        </p:txBody>
      </p:sp>
      <p:pic>
        <p:nvPicPr>
          <p:cNvPr id="4" name="Content Placeholder 3"/>
          <p:cNvPicPr>
            <a:picLocks noGrp="1"/>
          </p:cNvPicPr>
          <p:nvPr>
            <p:ph sz="quarter" idx="1"/>
          </p:nvPr>
        </p:nvPicPr>
        <p:blipFill>
          <a:blip r:embed="rId2">
            <a:lum bright="-20000"/>
            <a:extLst>
              <a:ext uri="{28A0092B-C50C-407E-A947-70E740481C1C}">
                <a14:useLocalDpi xmlns:a14="http://schemas.microsoft.com/office/drawing/2010/main" val="0"/>
              </a:ext>
            </a:extLst>
          </a:blip>
          <a:stretch>
            <a:fillRect/>
          </a:stretch>
        </p:blipFill>
        <p:spPr bwMode="auto">
          <a:xfrm>
            <a:off x="457200" y="1676400"/>
            <a:ext cx="8077200" cy="4419599"/>
          </a:xfrm>
          <a:prstGeom prst="rect">
            <a:avLst/>
          </a:prstGeom>
          <a:noFill/>
          <a:ln>
            <a:noFill/>
          </a:ln>
        </p:spPr>
      </p:pic>
    </p:spTree>
    <p:extLst>
      <p:ext uri="{BB962C8B-B14F-4D97-AF65-F5344CB8AC3E}">
        <p14:creationId xmlns:p14="http://schemas.microsoft.com/office/powerpoint/2010/main" val="614703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Entry under Title</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sz="quarter" idx="1"/>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9600" y="1447800"/>
            <a:ext cx="7467600" cy="5105400"/>
          </a:xfrm>
        </p:spPr>
      </p:pic>
    </p:spTree>
    <p:extLst>
      <p:ext uri="{BB962C8B-B14F-4D97-AF65-F5344CB8AC3E}">
        <p14:creationId xmlns:p14="http://schemas.microsoft.com/office/powerpoint/2010/main" val="287153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Entry under Title</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sz="quarter" idx="1"/>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85800" y="1600200"/>
            <a:ext cx="7489768" cy="4850274"/>
          </a:xfrm>
        </p:spPr>
      </p:pic>
    </p:spTree>
    <p:extLst>
      <p:ext uri="{BB962C8B-B14F-4D97-AF65-F5344CB8AC3E}">
        <p14:creationId xmlns:p14="http://schemas.microsoft.com/office/powerpoint/2010/main" val="251853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Entry under Title</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sz="quarter" idx="1"/>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81000" y="1600200"/>
            <a:ext cx="8305800" cy="4876800"/>
          </a:xfrm>
        </p:spPr>
      </p:pic>
    </p:spTree>
    <p:extLst>
      <p:ext uri="{BB962C8B-B14F-4D97-AF65-F5344CB8AC3E}">
        <p14:creationId xmlns:p14="http://schemas.microsoft.com/office/powerpoint/2010/main" val="403045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r>
              <a:rPr lang="en-US" b="1" dirty="0">
                <a:latin typeface="Times New Roman" pitchFamily="18" charset="0"/>
                <a:cs typeface="Times New Roman" pitchFamily="18" charset="0"/>
              </a:rPr>
              <a:t>Corporate Body Main Entry</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43000"/>
            <a:ext cx="8305800" cy="5257800"/>
          </a:xfrm>
        </p:spPr>
        <p:txBody>
          <a:bodyPr>
            <a:noAutofit/>
          </a:bodyPr>
          <a:lstStyle/>
          <a:p>
            <a:r>
              <a:rPr lang="en-US" sz="2800" dirty="0">
                <a:latin typeface="Times New Roman" pitchFamily="18" charset="0"/>
                <a:cs typeface="Times New Roman" pitchFamily="18" charset="0"/>
              </a:rPr>
              <a:t>Library may have materials that are the products of a corporate group such as associations, governments, business firms, and conferences. Rule 21.1B2 of AACR2 defines a corporate body as an organization or a group that acts as an entity and is identified by a particular name. When a corporate body is responsible for the intellectual content of a work, the main entry is listed under the corporate body. If there is doubt on the part of the cataloguer, main entry is by title. Always enter governments and government departments and committees under the name of </a:t>
            </a:r>
            <a:r>
              <a:rPr lang="en-US" sz="2800" dirty="0" smtClean="0">
                <a:latin typeface="Times New Roman" pitchFamily="18" charset="0"/>
                <a:cs typeface="Times New Roman" pitchFamily="18" charset="0"/>
              </a:rPr>
              <a:t>the country</a:t>
            </a:r>
            <a:r>
              <a:rPr lang="en-US" sz="2800" dirty="0">
                <a:latin typeface="Times New Roman" pitchFamily="18" charset="0"/>
                <a:cs typeface="Times New Roman" pitchFamily="18" charset="0"/>
              </a:rPr>
              <a:t>, province, or local jurisdiction.</a:t>
            </a:r>
          </a:p>
        </p:txBody>
      </p:sp>
    </p:spTree>
    <p:extLst>
      <p:ext uri="{BB962C8B-B14F-4D97-AF65-F5344CB8AC3E}">
        <p14:creationId xmlns:p14="http://schemas.microsoft.com/office/powerpoint/2010/main" val="300069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Entry under Corporate Body</a:t>
            </a:r>
            <a:endParaRPr lang="en-US" b="1" dirty="0">
              <a:latin typeface="Times New Roman" pitchFamily="18" charset="0"/>
              <a:cs typeface="Times New Roman" pitchFamily="18" charset="0"/>
            </a:endParaRPr>
          </a:p>
        </p:txBody>
      </p:sp>
      <p:pic>
        <p:nvPicPr>
          <p:cNvPr id="4" name="Content Placeholder 3"/>
          <p:cNvPicPr>
            <a:picLocks noGrp="1"/>
          </p:cNvPicPr>
          <p:nvPr>
            <p:ph sz="quarter" idx="1"/>
          </p:nvPr>
        </p:nvPicPr>
        <p:blipFill>
          <a:blip r:embed="rId2">
            <a:lum bright="-20000" contrast="-20000"/>
            <a:extLst>
              <a:ext uri="{28A0092B-C50C-407E-A947-70E740481C1C}">
                <a14:useLocalDpi xmlns:a14="http://schemas.microsoft.com/office/drawing/2010/main" val="0"/>
              </a:ext>
            </a:extLst>
          </a:blip>
          <a:stretch>
            <a:fillRect/>
          </a:stretch>
        </p:blipFill>
        <p:spPr bwMode="auto">
          <a:xfrm>
            <a:off x="457200" y="1828800"/>
            <a:ext cx="8001000" cy="4648200"/>
          </a:xfrm>
          <a:prstGeom prst="rect">
            <a:avLst/>
          </a:prstGeom>
          <a:noFill/>
          <a:ln>
            <a:noFill/>
          </a:ln>
        </p:spPr>
      </p:pic>
    </p:spTree>
    <p:extLst>
      <p:ext uri="{BB962C8B-B14F-4D97-AF65-F5344CB8AC3E}">
        <p14:creationId xmlns:p14="http://schemas.microsoft.com/office/powerpoint/2010/main" val="256304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Card for Thesis</a:t>
            </a:r>
            <a:endParaRPr lang="en-US" b="1" dirty="0">
              <a:latin typeface="Times New Roman" pitchFamily="18" charset="0"/>
              <a:cs typeface="Times New Roman" pitchFamily="18" charset="0"/>
            </a:endParaRPr>
          </a:p>
        </p:txBody>
      </p:sp>
      <p:pic>
        <p:nvPicPr>
          <p:cNvPr id="4" name="Content Placeholder 3"/>
          <p:cNvPicPr>
            <a:picLocks noGrp="1" noChangeAspect="1"/>
          </p:cNvPicPr>
          <p:nvPr>
            <p:ph sz="quarter" idx="1"/>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09601" y="1600200"/>
            <a:ext cx="7696200" cy="4953000"/>
          </a:xfrm>
        </p:spPr>
      </p:pic>
    </p:spTree>
    <p:extLst>
      <p:ext uri="{BB962C8B-B14F-4D97-AF65-F5344CB8AC3E}">
        <p14:creationId xmlns:p14="http://schemas.microsoft.com/office/powerpoint/2010/main" val="17367223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265</TotalTime>
  <Words>242</Words>
  <Application>Microsoft Office PowerPoint</Application>
  <PresentationFormat>On-screen Show (4:3)</PresentationFormat>
  <Paragraphs>12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Oriel</vt:lpstr>
      <vt:lpstr>Applied Cataloging</vt:lpstr>
      <vt:lpstr>Books with Editors or Compilers: </vt:lpstr>
      <vt:lpstr>Entry under Title</vt:lpstr>
      <vt:lpstr>Entry under Title</vt:lpstr>
      <vt:lpstr>Entry under Title</vt:lpstr>
      <vt:lpstr>Entry under Title</vt:lpstr>
      <vt:lpstr>Corporate Body Main Entry </vt:lpstr>
      <vt:lpstr>Entry under Corporate Body</vt:lpstr>
      <vt:lpstr>Card for Thesis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zuni shah</dc:creator>
  <cp:lastModifiedBy>zuni shah</cp:lastModifiedBy>
  <cp:revision>7</cp:revision>
  <dcterms:created xsi:type="dcterms:W3CDTF">2020-04-01T14:31:58Z</dcterms:created>
  <dcterms:modified xsi:type="dcterms:W3CDTF">2020-06-21T15:55:22Z</dcterms:modified>
</cp:coreProperties>
</file>