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43"/>
  </p:handoutMasterIdLst>
  <p:sldIdLst>
    <p:sldId id="303" r:id="rId2"/>
    <p:sldId id="302" r:id="rId3"/>
    <p:sldId id="256" r:id="rId4"/>
    <p:sldId id="298" r:id="rId5"/>
    <p:sldId id="300" r:id="rId6"/>
    <p:sldId id="304" r:id="rId7"/>
    <p:sldId id="314" r:id="rId8"/>
    <p:sldId id="301" r:id="rId9"/>
    <p:sldId id="315" r:id="rId10"/>
    <p:sldId id="259" r:id="rId11"/>
    <p:sldId id="261" r:id="rId12"/>
    <p:sldId id="264" r:id="rId13"/>
    <p:sldId id="266" r:id="rId14"/>
    <p:sldId id="316" r:id="rId15"/>
    <p:sldId id="318" r:id="rId16"/>
    <p:sldId id="322" r:id="rId17"/>
    <p:sldId id="325" r:id="rId18"/>
    <p:sldId id="323" r:id="rId19"/>
    <p:sldId id="324" r:id="rId20"/>
    <p:sldId id="267" r:id="rId21"/>
    <p:sldId id="270" r:id="rId22"/>
    <p:sldId id="308" r:id="rId23"/>
    <p:sldId id="275" r:id="rId24"/>
    <p:sldId id="305" r:id="rId25"/>
    <p:sldId id="279" r:id="rId26"/>
    <p:sldId id="306" r:id="rId27"/>
    <p:sldId id="280" r:id="rId28"/>
    <p:sldId id="281" r:id="rId29"/>
    <p:sldId id="285" r:id="rId30"/>
    <p:sldId id="286" r:id="rId31"/>
    <p:sldId id="326" r:id="rId32"/>
    <p:sldId id="287" r:id="rId33"/>
    <p:sldId id="288" r:id="rId34"/>
    <p:sldId id="309" r:id="rId35"/>
    <p:sldId id="307" r:id="rId36"/>
    <p:sldId id="291" r:id="rId37"/>
    <p:sldId id="293" r:id="rId38"/>
    <p:sldId id="294" r:id="rId39"/>
    <p:sldId id="295" r:id="rId40"/>
    <p:sldId id="296" r:id="rId41"/>
    <p:sldId id="31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8D8A5-B472-4BB6-910B-789CFC79173D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14FE8-AF04-457E-A313-8B893C1FE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12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1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6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5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0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5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3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1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3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ameStop\Downloads\bismillillah\Bismillah HD wallpaper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543800" cy="6277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Procedure for reviewing the literature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5734"/>
            <a:ext cx="76200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Literature review should be started with a specific research problem in mind.</a:t>
            </a:r>
          </a:p>
          <a:p>
            <a:r>
              <a:rPr lang="en-US" sz="2800" dirty="0"/>
              <a:t>It should be a continuous process till the end.</a:t>
            </a:r>
          </a:p>
          <a:p>
            <a:pPr>
              <a:buNone/>
            </a:pPr>
            <a:r>
              <a:rPr lang="en-US" sz="2800" b="1" u="sng" dirty="0"/>
              <a:t>Steps involved in conducting literature review: 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Search for existing literature in your area of study.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Review the literature selected.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Develop a theoretical framework.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/>
              <a:t>Develop a conceptual framework.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Search for existing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Before staring search for literature you should have some idea about research problem.</a:t>
            </a:r>
          </a:p>
          <a:p>
            <a:r>
              <a:rPr lang="en-US" sz="2800" dirty="0"/>
              <a:t>Next start compiling bibliography  . It can be done with the help of two major sources: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Books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Journal</a:t>
            </a:r>
          </a:p>
          <a:p>
            <a:pPr marL="514350" indent="-514350">
              <a:buNone/>
            </a:pPr>
            <a:r>
              <a:rPr lang="en-US" sz="2800" dirty="0"/>
              <a:t> </a:t>
            </a:r>
            <a:r>
              <a:rPr lang="en-US" sz="2800" b="1" dirty="0"/>
              <a:t>How to get access to above sources?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Sources of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200" dirty="0"/>
              <a:t>Locate the hard copies of  related journals 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/>
              <a:t>Look at citation or abstract indices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/>
              <a:t>Read the abstracts of such indices 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/>
              <a:t>Search for electronic databases </a:t>
            </a:r>
            <a:r>
              <a:rPr lang="en-US" sz="3200" dirty="0">
                <a:solidFill>
                  <a:srgbClr val="C00000"/>
                </a:solidFill>
              </a:rPr>
              <a:t>( Science Direct, Springer link, Wiley- Blackwell Journals, </a:t>
            </a:r>
            <a:r>
              <a:rPr lang="en-US" sz="3200" dirty="0" err="1">
                <a:solidFill>
                  <a:srgbClr val="C00000"/>
                </a:solidFill>
              </a:rPr>
              <a:t>Pubmed</a:t>
            </a:r>
            <a:r>
              <a:rPr lang="en-US" sz="3200" dirty="0">
                <a:solidFill>
                  <a:srgbClr val="C00000"/>
                </a:solidFill>
              </a:rPr>
              <a:t>, Scopus)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/>
              <a:t>Use the internet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Review the literature selected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  <a:cs typeface="Times New Roman" pitchFamily="18" charset="0"/>
              </a:rPr>
              <a:t>c) </a:t>
            </a:r>
            <a:r>
              <a:rPr lang="en-US" sz="3200" dirty="0">
                <a:cs typeface="Times New Roman" pitchFamily="18" charset="0"/>
              </a:rPr>
              <a:t>Examine ,how the findings can be     generalized to other situations. </a:t>
            </a:r>
          </a:p>
          <a:p>
            <a:pPr algn="just">
              <a:buNone/>
            </a:pPr>
            <a:r>
              <a:rPr lang="en-US" sz="3200" dirty="0">
                <a:solidFill>
                  <a:schemeClr val="accent2"/>
                </a:solidFill>
                <a:cs typeface="Times New Roman" pitchFamily="18" charset="0"/>
              </a:rPr>
              <a:t> d) </a:t>
            </a:r>
            <a:r>
              <a:rPr lang="en-US" sz="3200" dirty="0">
                <a:cs typeface="Times New Roman" pitchFamily="18" charset="0"/>
              </a:rPr>
              <a:t>Notice significant differences among researchers and give your opinion about validity of these differences.</a:t>
            </a:r>
          </a:p>
          <a:p>
            <a:pPr>
              <a:buNone/>
            </a:pPr>
            <a:r>
              <a:rPr lang="en-US" sz="3200" dirty="0">
                <a:solidFill>
                  <a:schemeClr val="accent2"/>
                </a:solidFill>
                <a:cs typeface="Times New Roman" pitchFamily="18" charset="0"/>
              </a:rPr>
              <a:t>e)  </a:t>
            </a:r>
            <a:r>
              <a:rPr lang="en-US" sz="3200" dirty="0">
                <a:cs typeface="Times New Roman" pitchFamily="18" charset="0"/>
              </a:rPr>
              <a:t>Determine the gaps in body of knowledge.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610600" cy="122237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Primary and Secondary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153400" cy="4022725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References are either primary or secondary. </a:t>
            </a:r>
          </a:p>
          <a:p>
            <a:pPr algn="just"/>
            <a:r>
              <a:rPr lang="en-US" sz="2800" b="1" dirty="0">
                <a:solidFill>
                  <a:schemeClr val="accent2"/>
                </a:solidFill>
              </a:rPr>
              <a:t>Primary references </a:t>
            </a:r>
            <a:r>
              <a:rPr lang="en-US" sz="2800" dirty="0"/>
              <a:t>are the original article, report, or book; </a:t>
            </a:r>
          </a:p>
          <a:p>
            <a:pPr algn="just"/>
            <a:r>
              <a:rPr lang="en-US" sz="2800" b="1" dirty="0">
                <a:solidFill>
                  <a:schemeClr val="accent2"/>
                </a:solidFill>
              </a:rPr>
              <a:t>Secondary references </a:t>
            </a:r>
            <a:r>
              <a:rPr lang="en-US" sz="2800" dirty="0"/>
              <a:t>are those in which the original work is described or mentioned by someone other than the author of the original work.</a:t>
            </a:r>
          </a:p>
          <a:p>
            <a:pPr algn="just"/>
            <a:r>
              <a:rPr lang="en-US" sz="2800" dirty="0"/>
              <a:t>Much of the information stated in textbooks is based on original work that is described, cited in the text, and referenced. The text is thus a secondary reference for that particular information.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543800" cy="40227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accent2"/>
                </a:solidFill>
              </a:rPr>
              <a:t>Secondary references </a:t>
            </a:r>
            <a:r>
              <a:rPr lang="en-US" sz="2800" dirty="0"/>
              <a:t>should be used only when the original work is not available.</a:t>
            </a:r>
          </a:p>
          <a:p>
            <a:pPr algn="just"/>
            <a:r>
              <a:rPr lang="en-US" sz="2800" dirty="0">
                <a:solidFill>
                  <a:schemeClr val="accent2"/>
                </a:solidFill>
              </a:rPr>
              <a:t>Secondary sources </a:t>
            </a:r>
            <a:r>
              <a:rPr lang="en-US" sz="2800" dirty="0"/>
              <a:t>such as textbook and encyclopedias are helpful when students have very limited knowledge about a topic and will profit from background information and a summary of previous research. </a:t>
            </a:r>
          </a:p>
          <a:p>
            <a:pPr algn="just"/>
            <a:r>
              <a:rPr lang="en-US" sz="2800" dirty="0"/>
              <a:t>A </a:t>
            </a:r>
            <a:r>
              <a:rPr lang="en-US" sz="2800" dirty="0">
                <a:solidFill>
                  <a:schemeClr val="accent2"/>
                </a:solidFill>
              </a:rPr>
              <a:t>review paper </a:t>
            </a:r>
            <a:r>
              <a:rPr lang="en-US" sz="2800" dirty="0"/>
              <a:t>on the topic of interest is especially valuable.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Writing the Literature Review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After the notes have been taken from all of the relevant and pertinent sources, they should be sorted and classified.</a:t>
            </a:r>
          </a:p>
          <a:p>
            <a:pPr algn="just"/>
            <a:r>
              <a:rPr lang="en-US" sz="2800" dirty="0"/>
              <a:t>The literature review has </a:t>
            </a:r>
            <a:r>
              <a:rPr lang="en-US" sz="2800" b="1" dirty="0"/>
              <a:t>three basic parts: </a:t>
            </a:r>
            <a:r>
              <a:rPr lang="en-US" sz="2800" dirty="0"/>
              <a:t>introduction; body; and summary and conclusions. </a:t>
            </a:r>
          </a:p>
          <a:p>
            <a:pPr algn="just"/>
            <a:r>
              <a:rPr lang="en-US" sz="2800" dirty="0"/>
              <a:t>The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  <a:r>
              <a:rPr lang="en-US" sz="2800" dirty="0"/>
              <a:t> should explain the purpose of the review and the how and why of its organization.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Writing the Literature Review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body</a:t>
            </a:r>
            <a:r>
              <a:rPr lang="en-US" sz="2800" b="1" dirty="0"/>
              <a:t> </a:t>
            </a:r>
            <a:r>
              <a:rPr lang="en-US" sz="2800" dirty="0"/>
              <a:t>of the literature review, relevant research must be organized, synthesized, written in a clear, concise, and interesting way. </a:t>
            </a:r>
          </a:p>
          <a:p>
            <a:pPr algn="just"/>
            <a:r>
              <a:rPr lang="en-US" sz="2800" dirty="0"/>
              <a:t>The literature review should be organized around important topics. </a:t>
            </a:r>
          </a:p>
          <a:p>
            <a:pPr algn="just"/>
            <a:r>
              <a:rPr lang="en-US" sz="2800" dirty="0"/>
              <a:t>These topics serve as subheadings in the paper to direct the reader's attention.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Notice that the review is organized around concepts of themes, rather than the one study per paragraph approach. 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US" sz="2800" dirty="0"/>
              <a:t>A review of osteoporosis may be organized into subheadings on bone structures, bone turnover, effects of estrogen on bone mass, effects of  testosterone on bone mass, effects of vitamin D on bone mass, effects of calcium on bone mass, etc.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/>
              <a:t>Several paragraphs under each topic will depict the overall findings and cite individual studies to document the observations.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For example, </a:t>
            </a:r>
            <a:r>
              <a:rPr lang="en-US" sz="2800" dirty="0"/>
              <a:t>a sentence in one paragraph may be stated as follows: "Several studies have indicated that parathyroid hormone increases with aging."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32308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Unit-2: FORMULATING A RESEARCH  PROBLEM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7E9DC7-A6CD-42C8-9C6B-2E728969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2"/>
                </a:solidFill>
              </a:rPr>
              <a:t>Develop a theoretical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600" dirty="0">
                <a:solidFill>
                  <a:schemeClr val="accent2"/>
                </a:solidFill>
              </a:rPr>
              <a:t>Limit your literature </a:t>
            </a:r>
            <a:r>
              <a:rPr lang="en-US" sz="3600" dirty="0"/>
              <a:t>by defining the boundaries of your research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600" dirty="0"/>
              <a:t>Problem we wish to investigate has its roots in number of theories that have been developed from different </a:t>
            </a:r>
            <a:r>
              <a:rPr lang="en-US" sz="3600" dirty="0">
                <a:solidFill>
                  <a:schemeClr val="accent2"/>
                </a:solidFill>
              </a:rPr>
              <a:t>perspectives. </a:t>
            </a:r>
            <a:r>
              <a:rPr lang="en-US" sz="3600" dirty="0">
                <a:solidFill>
                  <a:srgbClr val="C00000"/>
                </a:solidFill>
              </a:rPr>
              <a:t>Focus on your own problem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accent2"/>
                </a:solidFill>
              </a:rPr>
              <a:t>Develop a theoretical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/>
              <a:t>Literature Review related to your study is generally divided into two parts </a:t>
            </a:r>
          </a:p>
          <a:p>
            <a:pPr>
              <a:buNone/>
            </a:pPr>
            <a:r>
              <a:rPr lang="en-US" sz="4000" dirty="0"/>
              <a:t>1- International/ Universal </a:t>
            </a:r>
          </a:p>
          <a:p>
            <a:pPr>
              <a:buNone/>
            </a:pPr>
            <a:r>
              <a:rPr lang="en-US" sz="4000" dirty="0"/>
              <a:t>2- More Specific ( National, local)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Start with general &amp; gradually narrow it to specific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GameStop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372350" cy="4128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9982200" cy="5508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Considerations in selecting a research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838200"/>
            <a:ext cx="7543800" cy="40227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/>
              <a:t>Interest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Magnitude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Measurement of the concepts 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Level of expertise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Relevance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Availability of data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Ethical Issues</a:t>
            </a: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</a:rPr>
              <a:t>    The above considerations make the study manageable and keep researcher motivated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Formulation Of The Objectives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The formulation of the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objectives should be :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000" b="1" dirty="0"/>
              <a:t>Clear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000" b="1" dirty="0"/>
              <a:t>Complete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000" b="1" dirty="0"/>
              <a:t>Specific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000" b="1" dirty="0"/>
              <a:t>Identify the main variables to be correlated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sz="3000" b="1" dirty="0"/>
              <a:t>Identify the direction of the relationship</a:t>
            </a:r>
          </a:p>
          <a:p>
            <a:pPr marL="514350" indent="-514350">
              <a:buNone/>
            </a:pP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1447800"/>
            <a:ext cx="5009393" cy="454152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2"/>
                </a:solidFill>
              </a:rPr>
              <a:t>What is a variable ? 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is a variable 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An element, feature, or factor that is liable to vary or change.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/>
              <a:t>A variable is something that varies------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Difference between a concept and a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Concepts</a:t>
            </a:r>
            <a:r>
              <a:rPr lang="en-US" sz="3200" b="1" dirty="0"/>
              <a:t> are mental images  which may vary  from individual to individual.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Variables</a:t>
            </a:r>
            <a:r>
              <a:rPr lang="en-US" sz="3200" b="1" dirty="0"/>
              <a:t> are measurable with varying degree of accuracy.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TYPES OF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43801" cy="402336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4400" b="1" spc="-50" dirty="0">
                <a:latin typeface="+mj-lt"/>
                <a:ea typeface="+mj-ea"/>
                <a:cs typeface="+mj-cs"/>
              </a:rPr>
              <a:t>According to the Causal relationship</a:t>
            </a:r>
          </a:p>
          <a:p>
            <a:pPr>
              <a:buFont typeface="Wingdings" pitchFamily="2" charset="2"/>
              <a:buChar char="§"/>
            </a:pPr>
            <a:r>
              <a:rPr lang="en-US" sz="4400" b="1" spc="-50" dirty="0">
                <a:latin typeface="+mj-lt"/>
                <a:ea typeface="+mj-ea"/>
                <a:cs typeface="+mj-cs"/>
              </a:rPr>
              <a:t>According to the design of the study</a:t>
            </a:r>
          </a:p>
          <a:p>
            <a:pPr>
              <a:buFont typeface="Wingdings" pitchFamily="2" charset="2"/>
              <a:buChar char="§"/>
            </a:pPr>
            <a:r>
              <a:rPr lang="en-US" sz="4400" b="1" spc="-50" dirty="0">
                <a:latin typeface="+mj-lt"/>
                <a:ea typeface="+mj-ea"/>
                <a:cs typeface="+mj-cs"/>
              </a:rPr>
              <a:t>According to the Unit of measurement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24000"/>
            <a:ext cx="8763000" cy="12954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dirty="0">
                <a:latin typeface="Mongolian Baiti" pitchFamily="66" charset="0"/>
                <a:cs typeface="Mongolian Baiti" pitchFamily="66" charset="0"/>
              </a:rPr>
            </a:br>
            <a:r>
              <a:rPr lang="en-US" sz="5300" b="1" dirty="0">
                <a:solidFill>
                  <a:schemeClr val="accent1">
                    <a:lumMod val="75000"/>
                  </a:schemeClr>
                </a:solidFill>
                <a:latin typeface="Mongolian Baiti" pitchFamily="66" charset="0"/>
                <a:cs typeface="Mongolian Baiti" pitchFamily="66" charset="0"/>
              </a:rPr>
              <a:t>Unit-2: FORMULATING A RESEARCH  PROBLEM</a:t>
            </a:r>
            <a:br>
              <a:rPr lang="en-US" dirty="0">
                <a:latin typeface="Mongolian Baiti" pitchFamily="66" charset="0"/>
                <a:cs typeface="Mongolian Baiti" pitchFamily="66" charset="0"/>
              </a:rPr>
            </a:br>
            <a:endParaRPr lang="en-US" dirty="0"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76400" y="2971800"/>
            <a:ext cx="6400800" cy="24384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- Reviewing the Literature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Formulating a Research Problem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Identifying Variables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- Constructing Hypotheses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1"/>
            <a:ext cx="7543800" cy="99060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accent2"/>
                </a:solidFill>
              </a:rPr>
              <a:t>From the View point of Causation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71600"/>
            <a:ext cx="8001000" cy="4022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  </a:t>
            </a:r>
            <a:r>
              <a:rPr lang="en-US" sz="3200" b="1" dirty="0"/>
              <a:t>In cause and effect studies variables are classified as follows. 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Independent Variables </a:t>
            </a:r>
            <a:r>
              <a:rPr lang="en-US" sz="3200" dirty="0"/>
              <a:t>( change variables)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Dependent Variables </a:t>
            </a:r>
            <a:r>
              <a:rPr lang="en-US" sz="3200" dirty="0"/>
              <a:t>( outcome variables)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Extraneous variables  </a:t>
            </a:r>
            <a:r>
              <a:rPr lang="en-US" sz="3200" dirty="0"/>
              <a:t>( the unmeasured variables affecting cause and effect relationship) 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accent2"/>
                </a:solidFill>
              </a:rPr>
              <a:t>Intervening or confounding variables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(links the independent and dependent variables) </a:t>
            </a:r>
            <a:endParaRPr 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algn="just"/>
            <a:endParaRPr lang="en-US" sz="2800" dirty="0"/>
          </a:p>
          <a:p>
            <a:pPr algn="just"/>
            <a:r>
              <a:rPr lang="en-US" sz="2800" b="1" dirty="0">
                <a:solidFill>
                  <a:schemeClr val="accent2"/>
                </a:solidFill>
              </a:rPr>
              <a:t>Confounding variables </a:t>
            </a:r>
            <a:r>
              <a:rPr lang="en-US" sz="2800" dirty="0"/>
              <a:t>are variables with a significant effect on the dependent variable that the researcher failed to control or eliminate - sometimes because the researcher is not aware of the effect of the confounding variable. </a:t>
            </a:r>
          </a:p>
          <a:p>
            <a:pPr algn="just"/>
            <a:r>
              <a:rPr lang="en-US" sz="2800" dirty="0"/>
              <a:t>The key is to identify possible confounding variables and somehow </a:t>
            </a:r>
            <a:r>
              <a:rPr lang="en-US" sz="2800" dirty="0">
                <a:solidFill>
                  <a:schemeClr val="accent2"/>
                </a:solidFill>
              </a:rPr>
              <a:t>try to eliminate or control them</a:t>
            </a:r>
            <a:r>
              <a:rPr lang="en-US" sz="2800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543800" cy="1449387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From the view point of the study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772400" cy="402272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b="1" dirty="0"/>
              <a:t>From the view point of the study design these can be divided into two:</a:t>
            </a:r>
          </a:p>
          <a:p>
            <a:pPr algn="just"/>
            <a:r>
              <a:rPr lang="en-US" sz="3200" b="1" dirty="0">
                <a:solidFill>
                  <a:schemeClr val="accent2"/>
                </a:solidFill>
              </a:rPr>
              <a:t>Active variables:  </a:t>
            </a:r>
            <a:r>
              <a:rPr lang="en-US" sz="3200" dirty="0"/>
              <a:t>These can be manipulated, changed  and controlled . (Teaching methods, training regimens etc)</a:t>
            </a:r>
          </a:p>
          <a:p>
            <a:pPr algn="just"/>
            <a:r>
              <a:rPr lang="en-US" sz="3200" b="1" dirty="0">
                <a:solidFill>
                  <a:schemeClr val="accent2"/>
                </a:solidFill>
              </a:rPr>
              <a:t>Attribute Variables: </a:t>
            </a:r>
            <a:r>
              <a:rPr lang="en-US" sz="3200" dirty="0"/>
              <a:t>cannot be changed. Reflect the characteristics of the study population( age, gender, education and income</a:t>
            </a:r>
            <a:r>
              <a:rPr lang="en-US" dirty="0"/>
              <a:t>)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From the View point of the unit of measurement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alibri" pitchFamily="34" charset="0"/>
              <a:buChar char="ʘ"/>
            </a:pPr>
            <a:r>
              <a:rPr lang="en-US" sz="3200" b="1" dirty="0"/>
              <a:t>Categorical and continuous variables </a:t>
            </a:r>
          </a:p>
          <a:p>
            <a:pPr>
              <a:buFont typeface="Calibri" pitchFamily="34" charset="0"/>
              <a:buChar char="ʘ"/>
            </a:pPr>
            <a:r>
              <a:rPr lang="en-US" sz="3200" b="1" dirty="0"/>
              <a:t>Qualitative and  quantitative variables  </a:t>
            </a:r>
          </a:p>
          <a:p>
            <a:pPr>
              <a:buNone/>
            </a:pPr>
            <a:r>
              <a:rPr lang="en-US" sz="2800" b="1" dirty="0">
                <a:solidFill>
                  <a:srgbClr val="C00000"/>
                </a:solidFill>
              </a:rPr>
              <a:t>There is slight difference among the above two: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/>
              <a:t>Categorical variables are measured on nominal or ordinal scales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/>
              <a:t>Continuous variables are measured either on an interval or ratio scale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543800" cy="93186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Types of measurement scales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0227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4000" b="1" dirty="0"/>
              <a:t>Nominal or classificatory: </a:t>
            </a:r>
            <a:r>
              <a:rPr lang="en-US" sz="4000" dirty="0"/>
              <a:t>sub groups with same properties ( various religions)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4000" b="1" dirty="0"/>
              <a:t>Ordinal and ranking: </a:t>
            </a:r>
            <a:r>
              <a:rPr lang="en-US" sz="4000" dirty="0"/>
              <a:t>Puts the data in order (1st, 2nd, 3rd, etc.)</a:t>
            </a:r>
            <a:endParaRPr lang="en-US" sz="4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7200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US" sz="7200" b="1" dirty="0">
                <a:solidFill>
                  <a:schemeClr val="accent2"/>
                </a:solidFill>
              </a:rPr>
              <a:t>HYPOTHESIS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Constructing Hypothesis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1" cy="3278294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sz="3200" b="1" dirty="0"/>
              <a:t>A hypothesis is a proposed theory or explanation for an observation, phenomenon or problem; which can be tested through further study.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Functions of Hypothesis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3600" b="1" dirty="0"/>
              <a:t>It gives direction and focus  to the study.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b="1" dirty="0"/>
              <a:t>It enhances objectivity of the study.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600" b="1" dirty="0"/>
              <a:t>It may help to bridge the gaps in the body of knowledge 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Characteristics of hypothesis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3200" b="1" dirty="0"/>
              <a:t>A hypothesis should be simple, specific and conceptually clear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200" b="1" dirty="0"/>
              <a:t>It should be capable of verification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200" b="1" dirty="0"/>
              <a:t>It should be related to the body of knowledge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3200" b="1" dirty="0"/>
              <a:t>It should opertaionalisable ( i.e. It can be tested)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</a:rPr>
              <a:t>Types of Hypothesis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4000" b="1" dirty="0"/>
              <a:t>Null hypothesis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/>
              <a:t>Alternate hypothesis </a:t>
            </a:r>
          </a:p>
          <a:p>
            <a:r>
              <a:rPr lang="en-US" sz="4000" b="1" dirty="0"/>
              <a:t>( Both are opposite of each other)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What is a research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A research problem is  the situation that causes the researcher to feel apprehensive, confused and ill at ease. </a:t>
            </a:r>
          </a:p>
          <a:p>
            <a:pPr algn="just"/>
            <a:r>
              <a:rPr lang="en-US" sz="2800" dirty="0"/>
              <a:t> It is the demarcation of a problem area within a certain context involving the </a:t>
            </a:r>
            <a:r>
              <a:rPr lang="en-US" sz="2800" dirty="0">
                <a:solidFill>
                  <a:schemeClr val="accent2"/>
                </a:solidFill>
              </a:rPr>
              <a:t>WHO or WHAT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accent2"/>
                </a:solidFill>
              </a:rPr>
              <a:t>WHERE</a:t>
            </a:r>
            <a:r>
              <a:rPr lang="en-US" sz="2800" dirty="0">
                <a:solidFill>
                  <a:schemeClr val="accent1"/>
                </a:solidFill>
              </a:rPr>
              <a:t>,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accent2"/>
                </a:solidFill>
              </a:rPr>
              <a:t>WHEN</a:t>
            </a:r>
            <a:r>
              <a:rPr lang="en-US" sz="2800" dirty="0"/>
              <a:t> and the </a:t>
            </a:r>
            <a:r>
              <a:rPr lang="en-US" sz="2800" dirty="0">
                <a:solidFill>
                  <a:schemeClr val="accent2"/>
                </a:solidFill>
              </a:rPr>
              <a:t>WHY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of the problem situation.</a:t>
            </a:r>
          </a:p>
        </p:txBody>
      </p:sp>
      <p:pic>
        <p:nvPicPr>
          <p:cNvPr id="41986" name="Picture 2" descr="https://educationalresearchtechniques.files.wordpress.com/2014/12/1.jpg?w=624"/>
          <p:cNvPicPr>
            <a:picLocks noChangeAspect="1" noChangeArrowheads="1"/>
          </p:cNvPicPr>
          <p:nvPr/>
        </p:nvPicPr>
        <p:blipFill>
          <a:blip r:embed="rId2" cstate="print"/>
          <a:srcRect l="12821" t="3419" r="6410" b="7692"/>
          <a:stretch>
            <a:fillRect/>
          </a:stretch>
        </p:blipFill>
        <p:spPr bwMode="auto">
          <a:xfrm>
            <a:off x="6858000" y="4572000"/>
            <a:ext cx="184638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ERRORS IN TESTING A HYPOTHESIS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3200" b="1" dirty="0"/>
              <a:t>In correct conclusions about the validity of a hypothesis may be drawn if: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b="1" dirty="0"/>
              <a:t>The study design selected is faulty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b="1" dirty="0"/>
              <a:t>Sampling procedure is faulty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b="1" dirty="0"/>
              <a:t>Method of data collection is inaccurate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b="1" dirty="0"/>
              <a:t>Analysis is wrong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b="1" dirty="0"/>
              <a:t>Statistical procedures are inappropriate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b="1" dirty="0"/>
              <a:t>The conclusions drawn are incorrect  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6480048" cy="207264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2"/>
                </a:solidFill>
              </a:rPr>
              <a:t>DISCUSSION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What is research problem?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1" cy="3566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 </a:t>
            </a:r>
            <a:r>
              <a:rPr lang="en-US" sz="2800" dirty="0"/>
              <a:t>Problems may arise from real-world settings or be generated from theoretical frameworks.</a:t>
            </a:r>
          </a:p>
          <a:p>
            <a:pPr algn="just"/>
            <a:r>
              <a:rPr lang="en-US" sz="2800" dirty="0"/>
              <a:t>The source of research problems will vary according to the experience of the person contemplating an investigation, but it is generally agreed that the process begins with a question or need.</a:t>
            </a:r>
          </a:p>
          <a:p>
            <a:pPr algn="just"/>
            <a:r>
              <a:rPr lang="en-US" sz="2800" dirty="0"/>
              <a:t>Curiosity is as good a motivational factor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914400"/>
            <a:ext cx="4724400" cy="2286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Reviewing the Literature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major part of developing the research problem is reading what has already been published about the problem. </a:t>
            </a:r>
          </a:p>
          <a:p>
            <a:r>
              <a:rPr lang="en-US" sz="2800" dirty="0"/>
              <a:t>There may already have been much research done on the problem in which you are interested.</a:t>
            </a:r>
          </a:p>
          <a:p>
            <a:r>
              <a:rPr lang="en-US" sz="2800" dirty="0"/>
              <a:t>Whatever, the topic, past research is invaluable in planning new research.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7543800" cy="14493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Reviewing the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7543800" cy="402272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 literature review is an account of what has been published on a topic by accredited scholars and researchers.</a:t>
            </a:r>
          </a:p>
          <a:p>
            <a:pPr algn="just"/>
            <a:r>
              <a:rPr lang="en-US" sz="2400" b="1" dirty="0">
                <a:solidFill>
                  <a:schemeClr val="accent2"/>
                </a:solidFill>
              </a:rPr>
              <a:t>A literature review must do these things: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Be organized around and related directly to the thesis or research question.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Synthesize results into a summary of what is known and is not known.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Identify areas of controversy in the literature.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400" dirty="0"/>
              <a:t>Formulate questions that need further research.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Purposes of the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purposes of literature review are: </a:t>
            </a:r>
          </a:p>
          <a:p>
            <a:r>
              <a:rPr lang="en-US" sz="3200" dirty="0"/>
              <a:t>1) to identify the problem</a:t>
            </a:r>
          </a:p>
          <a:p>
            <a:r>
              <a:rPr lang="en-US" sz="3200" dirty="0"/>
              <a:t>2) to develop hypotheses</a:t>
            </a:r>
          </a:p>
          <a:p>
            <a:r>
              <a:rPr lang="en-US" sz="3200" dirty="0"/>
              <a:t>3) to develop the method in your new research </a:t>
            </a:r>
          </a:p>
          <a:p>
            <a:r>
              <a:rPr lang="en-US" sz="3200" dirty="0"/>
              <a:t>4) to build on the body of knowledge.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2795</TotalTime>
  <Words>1525</Words>
  <Application>Microsoft Office PowerPoint</Application>
  <PresentationFormat>On-screen Show (4:3)</PresentationFormat>
  <Paragraphs>160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Calibri Light</vt:lpstr>
      <vt:lpstr>Mongolian Baiti</vt:lpstr>
      <vt:lpstr>Times New Roman</vt:lpstr>
      <vt:lpstr>Wingdings</vt:lpstr>
      <vt:lpstr>Retrospect</vt:lpstr>
      <vt:lpstr>PowerPoint Presentation</vt:lpstr>
      <vt:lpstr>PowerPoint Presentation</vt:lpstr>
      <vt:lpstr>   Unit-2: FORMULATING A RESEARCH  PROBLEM </vt:lpstr>
      <vt:lpstr>What is a research problem?</vt:lpstr>
      <vt:lpstr>What is research problem? </vt:lpstr>
      <vt:lpstr>Reviewing the Literature</vt:lpstr>
      <vt:lpstr>Literature Review</vt:lpstr>
      <vt:lpstr>Reviewing the Literature</vt:lpstr>
      <vt:lpstr>Purposes of the Literature Review</vt:lpstr>
      <vt:lpstr>Procedure for reviewing the literature </vt:lpstr>
      <vt:lpstr>Search for existing literature</vt:lpstr>
      <vt:lpstr>Sources of journals</vt:lpstr>
      <vt:lpstr>Review the literature selected </vt:lpstr>
      <vt:lpstr>Primary and Secondary References</vt:lpstr>
      <vt:lpstr>PowerPoint Presentation</vt:lpstr>
      <vt:lpstr>Writing the Literature Review</vt:lpstr>
      <vt:lpstr>Writing the Literature Review</vt:lpstr>
      <vt:lpstr>PowerPoint Presentation</vt:lpstr>
      <vt:lpstr>PowerPoint Presentation</vt:lpstr>
      <vt:lpstr>Develop a theoretical framework </vt:lpstr>
      <vt:lpstr>Develop a theoretical framework </vt:lpstr>
      <vt:lpstr>PowerPoint Presentation</vt:lpstr>
      <vt:lpstr>Considerations in selecting a research problem</vt:lpstr>
      <vt:lpstr>PowerPoint Presentation</vt:lpstr>
      <vt:lpstr>The formulation of the objectives </vt:lpstr>
      <vt:lpstr>PowerPoint Presentation</vt:lpstr>
      <vt:lpstr>What is a variable ? </vt:lpstr>
      <vt:lpstr>Difference between a concept and a variable</vt:lpstr>
      <vt:lpstr>TYPES OF VARIABLES </vt:lpstr>
      <vt:lpstr>From the View point of Causation</vt:lpstr>
      <vt:lpstr>PowerPoint Presentation</vt:lpstr>
      <vt:lpstr>From the view point of the study design </vt:lpstr>
      <vt:lpstr>From the View point of the unit of measurement </vt:lpstr>
      <vt:lpstr>Types of measurement scales </vt:lpstr>
      <vt:lpstr>PowerPoint Presentation</vt:lpstr>
      <vt:lpstr>Constructing Hypothesis </vt:lpstr>
      <vt:lpstr>Functions of Hypothesis  </vt:lpstr>
      <vt:lpstr>Characteristics of hypothesis  </vt:lpstr>
      <vt:lpstr>Types of Hypothesis </vt:lpstr>
      <vt:lpstr>ERRORS IN TESTING A HYPOTHESIS 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FORMULATING A RESEARCH PROBLEM</dc:title>
  <dc:creator>AIOU</dc:creator>
  <cp:lastModifiedBy>Farooq Muhammad Adil</cp:lastModifiedBy>
  <cp:revision>326</cp:revision>
  <dcterms:created xsi:type="dcterms:W3CDTF">2006-08-16T00:00:00Z</dcterms:created>
  <dcterms:modified xsi:type="dcterms:W3CDTF">2020-04-20T09:47:56Z</dcterms:modified>
</cp:coreProperties>
</file>