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57" r:id="rId4"/>
    <p:sldId id="259" r:id="rId5"/>
    <p:sldId id="260" r:id="rId6"/>
    <p:sldId id="261" r:id="rId7"/>
    <p:sldId id="262" r:id="rId8"/>
    <p:sldId id="264" r:id="rId9"/>
    <p:sldId id="263" r:id="rId10"/>
    <p:sldId id="265" r:id="rId11"/>
    <p:sldId id="279" r:id="rId12"/>
    <p:sldId id="274" r:id="rId13"/>
    <p:sldId id="275" r:id="rId14"/>
    <p:sldId id="273" r:id="rId15"/>
    <p:sldId id="267" r:id="rId16"/>
    <p:sldId id="269" r:id="rId17"/>
    <p:sldId id="266" r:id="rId18"/>
    <p:sldId id="270" r:id="rId19"/>
    <p:sldId id="268" r:id="rId20"/>
    <p:sldId id="272" r:id="rId21"/>
    <p:sldId id="276" r:id="rId22"/>
    <p:sldId id="278" r:id="rId2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767CDBD-2D44-40DB-AB39-D2B98B593B6D}" type="slidenum">
              <a:rPr lang="es-ES"/>
              <a:pPr/>
              <a:t>‹#›</a:t>
            </a:fld>
            <a:endParaRPr lang="es-ES"/>
          </a:p>
        </p:txBody>
      </p:sp>
    </p:spTree>
    <p:extLst>
      <p:ext uri="{BB962C8B-B14F-4D97-AF65-F5344CB8AC3E}">
        <p14:creationId xmlns:p14="http://schemas.microsoft.com/office/powerpoint/2010/main" val="1409956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3117C3-EC1C-4A22-9CD4-CF10013CC018}" type="slidenum">
              <a:rPr lang="es-ES"/>
              <a:pPr/>
              <a:t>1</a:t>
            </a:fld>
            <a:endParaRPr lang="es-E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D1400B-09A8-4106-B1B9-55604DF0FDBF}" type="slidenum">
              <a:rPr lang="es-ES"/>
              <a:pPr/>
              <a:t>10</a:t>
            </a:fld>
            <a:endParaRPr lang="es-E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113D7D-7BAD-429A-8EEB-97101E97FDEB}" type="slidenum">
              <a:rPr lang="es-ES"/>
              <a:pPr/>
              <a:t>12</a:t>
            </a:fld>
            <a:endParaRPr lang="es-E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E4B332-B58E-442B-9F2F-63BD8FDC3E20}" type="slidenum">
              <a:rPr lang="es-ES"/>
              <a:pPr/>
              <a:t>13</a:t>
            </a:fld>
            <a:endParaRPr lang="es-E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959CCD-3B73-4181-ADFB-78A5E046F8C5}" type="slidenum">
              <a:rPr lang="es-ES"/>
              <a:pPr/>
              <a:t>14</a:t>
            </a:fld>
            <a:endParaRPr lang="es-E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E576EE-BD31-4731-9327-40D5D06DE72E}" type="slidenum">
              <a:rPr lang="es-ES"/>
              <a:pPr/>
              <a:t>15</a:t>
            </a:fld>
            <a:endParaRPr lang="es-E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634353-C8E0-4132-BC9A-8C644C54B93E}" type="slidenum">
              <a:rPr lang="es-ES"/>
              <a:pPr/>
              <a:t>16</a:t>
            </a:fld>
            <a:endParaRPr lang="es-E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CFCE3D-72EA-4AA0-8AA8-FB6BB040AE14}" type="slidenum">
              <a:rPr lang="es-ES"/>
              <a:pPr/>
              <a:t>17</a:t>
            </a:fld>
            <a:endParaRPr lang="es-E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ECF2F7-D7EE-4E4E-9534-85898BCAC203}" type="slidenum">
              <a:rPr lang="es-ES"/>
              <a:pPr/>
              <a:t>18</a:t>
            </a:fld>
            <a:endParaRPr lang="es-E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A38622-ECC3-453B-9337-578400535FD9}" type="slidenum">
              <a:rPr lang="es-ES"/>
              <a:pPr/>
              <a:t>19</a:t>
            </a:fld>
            <a:endParaRPr lang="es-E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6C623E-A5F5-4082-B926-2825B011F08F}" type="slidenum">
              <a:rPr lang="es-ES"/>
              <a:pPr/>
              <a:t>20</a:t>
            </a:fld>
            <a:endParaRPr lang="es-E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D03DDD-80B7-4E74-8CA3-D93FCD107EF1}" type="slidenum">
              <a:rPr lang="es-ES"/>
              <a:pPr/>
              <a:t>2</a:t>
            </a:fld>
            <a:endParaRPr lang="es-E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8A8965-EDCF-4D87-AC89-66CBC09F1AF8}" type="slidenum">
              <a:rPr lang="es-ES"/>
              <a:pPr/>
              <a:t>21</a:t>
            </a:fld>
            <a:endParaRPr lang="es-E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82064D-3841-4AC0-848F-BBD4922531C3}" type="slidenum">
              <a:rPr lang="es-ES"/>
              <a:pPr/>
              <a:t>22</a:t>
            </a:fld>
            <a:endParaRPr lang="es-E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FBB187-3BC4-4198-99F6-44EA636FFFAE}" type="slidenum">
              <a:rPr lang="es-ES"/>
              <a:pPr/>
              <a:t>3</a:t>
            </a:fld>
            <a:endParaRPr lang="es-E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A9B2BA-C6E6-4594-A0B4-0F621D13824D}" type="slidenum">
              <a:rPr lang="es-ES"/>
              <a:pPr/>
              <a:t>4</a:t>
            </a:fld>
            <a:endParaRPr lang="es-E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5E2956-9164-4247-A5DC-8CDD013B7CCE}" type="slidenum">
              <a:rPr lang="es-ES"/>
              <a:pPr/>
              <a:t>5</a:t>
            </a:fld>
            <a:endParaRPr lang="es-E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98408A-0B84-4D3F-827E-32E14DD38FC8}" type="slidenum">
              <a:rPr lang="es-ES"/>
              <a:pPr/>
              <a:t>6</a:t>
            </a:fld>
            <a:endParaRPr lang="es-E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B368FE-28C7-4C64-9D50-911BC4F60941}" type="slidenum">
              <a:rPr lang="es-ES"/>
              <a:pPr/>
              <a:t>7</a:t>
            </a:fld>
            <a:endParaRPr lang="es-E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68B447-849B-4528-AD4C-2E97DD05859E}" type="slidenum">
              <a:rPr lang="es-ES"/>
              <a:pPr/>
              <a:t>8</a:t>
            </a:fld>
            <a:endParaRPr lang="es-E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F5A6FC-B620-4798-8330-3ACEB72B7974}" type="slidenum">
              <a:rPr lang="es-ES"/>
              <a:pPr/>
              <a:t>9</a:t>
            </a:fld>
            <a:endParaRPr lang="es-E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E63DC7AC-0388-475F-9D30-FF28781A87E8}"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B90DF954-2D86-4DD3-8CAA-B330A3D910C9}"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2D5E18D8-68A3-47CF-A216-3A7EDFDF2F5E}" type="slidenum">
              <a:rPr lang="es-ES"/>
              <a:pPr/>
              <a:t>‹#›</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s-E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s-E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64B6B31A-9C13-46D3-9A2A-BA317BA0C72A}" type="slidenum">
              <a:rPr lang="es-ES"/>
              <a:pPr/>
              <a:t>‹#›</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endParaRPr lang="es-E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s-E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fld id="{78132BB9-7C70-4430-89FB-A2FF1570DDC7}" type="slidenum">
              <a:rPr lang="es-ES"/>
              <a:pPr/>
              <a:t>‹#›</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s-E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s-E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EDEB235D-D4D0-42B7-92C3-B1B3CBC4CB12}"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849059D-6C68-4C08-BB74-AD42FA933DE2}"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CB3731A4-1ADC-4943-829A-D310514BEE52}"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9DD442B3-564C-4B38-BA1C-E7DA486F1630}"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DFB5B69F-7283-4379-84ED-3ADA217A26C1}"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1B115A8E-1991-4263-829E-E523BE81403E}"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B1D846D4-E193-4B11-B548-7FFCAF4D4215}"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6C514B14-196D-4B6F-A49A-16B235C599C7}"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992E38D-9F03-447A-9825-A7AE9D63358C}"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161F371-8CE5-4260-A85E-5A890D6F3456}"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GB"/>
              <a:t>Lengua Inglesa II</a:t>
            </a:r>
            <a:br>
              <a:rPr lang="en-GB"/>
            </a:br>
            <a:r>
              <a:rPr lang="en-GB"/>
              <a:t>Topic 5</a:t>
            </a:r>
            <a:endParaRPr lang="es-ES"/>
          </a:p>
        </p:txBody>
      </p:sp>
      <p:sp>
        <p:nvSpPr>
          <p:cNvPr id="4099" name="Rectangle 3"/>
          <p:cNvSpPr>
            <a:spLocks noGrp="1" noChangeArrowheads="1"/>
          </p:cNvSpPr>
          <p:nvPr>
            <p:ph type="subTitle" idx="1"/>
          </p:nvPr>
        </p:nvSpPr>
        <p:spPr>
          <a:xfrm>
            <a:off x="1371600" y="3886200"/>
            <a:ext cx="6400800" cy="911225"/>
          </a:xfrm>
        </p:spPr>
        <p:txBody>
          <a:bodyPr/>
          <a:lstStyle/>
          <a:p>
            <a:r>
              <a:rPr lang="en-GB"/>
              <a:t>Mood and Modality</a:t>
            </a:r>
            <a:endParaRPr lang="es-E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a:xfrm>
            <a:off x="900113" y="260350"/>
            <a:ext cx="7054850" cy="803275"/>
          </a:xfrm>
        </p:spPr>
        <p:txBody>
          <a:bodyPr/>
          <a:lstStyle/>
          <a:p>
            <a:r>
              <a:rPr lang="en-GB" sz="3200">
                <a:latin typeface="Arial" charset="0"/>
              </a:rPr>
              <a:t>Types of modality</a:t>
            </a:r>
            <a:endParaRPr lang="es-ES" sz="3200">
              <a:latin typeface="Arial" charset="0"/>
            </a:endParaRPr>
          </a:p>
        </p:txBody>
      </p:sp>
      <p:sp>
        <p:nvSpPr>
          <p:cNvPr id="32775" name="Text Box 7"/>
          <p:cNvSpPr txBox="1">
            <a:spLocks noChangeArrowheads="1"/>
          </p:cNvSpPr>
          <p:nvPr/>
        </p:nvSpPr>
        <p:spPr bwMode="auto">
          <a:xfrm>
            <a:off x="468313" y="1387475"/>
            <a:ext cx="3679825" cy="4114800"/>
          </a:xfrm>
          <a:prstGeom prst="rect">
            <a:avLst/>
          </a:prstGeom>
          <a:noFill/>
          <a:ln w="9525">
            <a:noFill/>
            <a:miter lim="800000"/>
            <a:headEnd/>
            <a:tailEnd/>
          </a:ln>
          <a:effectLst/>
        </p:spPr>
        <p:txBody>
          <a:bodyPr wrap="none">
            <a:spAutoFit/>
          </a:bodyPr>
          <a:lstStyle/>
          <a:p>
            <a:pPr lvl="1"/>
            <a:r>
              <a:rPr lang="es-ES" sz="2000" b="1">
                <a:latin typeface="Arial" charset="0"/>
              </a:rPr>
              <a:t>Epistemic (or extrinsic)</a:t>
            </a:r>
          </a:p>
          <a:p>
            <a:pPr lvl="1"/>
            <a:endParaRPr lang="en-GB" sz="2000">
              <a:latin typeface="Arial" charset="0"/>
            </a:endParaRPr>
          </a:p>
          <a:p>
            <a:pPr lvl="1"/>
            <a:r>
              <a:rPr lang="en-GB" sz="2000">
                <a:latin typeface="Arial" charset="0"/>
              </a:rPr>
              <a:t>“Epistemic modals are used</a:t>
            </a:r>
          </a:p>
          <a:p>
            <a:pPr lvl="1"/>
            <a:r>
              <a:rPr lang="en-GB" sz="2000">
                <a:latin typeface="Arial" charset="0"/>
              </a:rPr>
              <a:t>to indicate the possibility or </a:t>
            </a:r>
          </a:p>
          <a:p>
            <a:pPr lvl="1"/>
            <a:r>
              <a:rPr lang="en-GB" sz="2000">
                <a:latin typeface="Arial" charset="0"/>
              </a:rPr>
              <a:t>necessity of some piece of </a:t>
            </a:r>
          </a:p>
          <a:p>
            <a:pPr lvl="1"/>
            <a:r>
              <a:rPr lang="en-GB" sz="2000">
                <a:latin typeface="Arial" charset="0"/>
              </a:rPr>
              <a:t>knowledge”. (Wikipedia)</a:t>
            </a:r>
          </a:p>
          <a:p>
            <a:pPr lvl="1"/>
            <a:endParaRPr lang="en-GB" sz="2000">
              <a:latin typeface="Arial" charset="0"/>
            </a:endParaRPr>
          </a:p>
          <a:p>
            <a:r>
              <a:rPr lang="en-GB" sz="2000">
                <a:latin typeface="Arial" charset="0"/>
              </a:rPr>
              <a:t>Examples:</a:t>
            </a:r>
          </a:p>
          <a:p>
            <a:endParaRPr lang="en-GB" sz="2000">
              <a:latin typeface="Arial" charset="0"/>
            </a:endParaRPr>
          </a:p>
          <a:p>
            <a:r>
              <a:rPr lang="en-GB" sz="2000" i="1">
                <a:latin typeface="Arial" charset="0"/>
              </a:rPr>
              <a:t>It might rain tomorrow.</a:t>
            </a:r>
          </a:p>
          <a:p>
            <a:endParaRPr lang="en-GB" sz="2000" i="1">
              <a:latin typeface="Arial" charset="0"/>
            </a:endParaRPr>
          </a:p>
          <a:p>
            <a:r>
              <a:rPr lang="en-GB" sz="2000" i="1">
                <a:latin typeface="Arial" charset="0"/>
              </a:rPr>
              <a:t>He must have missed the train.</a:t>
            </a:r>
            <a:endParaRPr lang="es-ES" sz="2000" i="1">
              <a:latin typeface="Arial" charset="0"/>
            </a:endParaRPr>
          </a:p>
          <a:p>
            <a:endParaRPr lang="es-ES"/>
          </a:p>
        </p:txBody>
      </p:sp>
      <p:sp>
        <p:nvSpPr>
          <p:cNvPr id="32776" name="Text Box 8"/>
          <p:cNvSpPr txBox="1">
            <a:spLocks noChangeArrowheads="1"/>
          </p:cNvSpPr>
          <p:nvPr/>
        </p:nvSpPr>
        <p:spPr bwMode="auto">
          <a:xfrm>
            <a:off x="4500563" y="1268413"/>
            <a:ext cx="4103687" cy="5578475"/>
          </a:xfrm>
          <a:prstGeom prst="rect">
            <a:avLst/>
          </a:prstGeom>
          <a:noFill/>
          <a:ln w="9525">
            <a:noFill/>
            <a:miter lim="800000"/>
            <a:headEnd/>
            <a:tailEnd/>
          </a:ln>
          <a:effectLst/>
        </p:spPr>
        <p:txBody>
          <a:bodyPr>
            <a:spAutoFit/>
          </a:bodyPr>
          <a:lstStyle/>
          <a:p>
            <a:pPr lvl="1"/>
            <a:r>
              <a:rPr lang="es-ES" sz="2000" b="1">
                <a:latin typeface="Arial" charset="0"/>
              </a:rPr>
              <a:t>Non-epistemic (deontic or </a:t>
            </a:r>
          </a:p>
          <a:p>
            <a:pPr lvl="1"/>
            <a:r>
              <a:rPr lang="es-ES" sz="2000" b="1">
                <a:latin typeface="Arial" charset="0"/>
              </a:rPr>
              <a:t>intrinsic): </a:t>
            </a:r>
          </a:p>
          <a:p>
            <a:r>
              <a:rPr lang="en-GB" sz="2000">
                <a:latin typeface="Arial" charset="0"/>
              </a:rPr>
              <a:t>“Deontic modals are those that</a:t>
            </a:r>
          </a:p>
          <a:p>
            <a:r>
              <a:rPr lang="en-GB" sz="2000">
                <a:latin typeface="Arial" charset="0"/>
              </a:rPr>
              <a:t>indicate how the world ought to </a:t>
            </a:r>
          </a:p>
          <a:p>
            <a:r>
              <a:rPr lang="en-GB" sz="2000">
                <a:latin typeface="Arial" charset="0"/>
              </a:rPr>
              <a:t>be, according to certain norms, </a:t>
            </a:r>
          </a:p>
          <a:p>
            <a:r>
              <a:rPr lang="en-GB" sz="2000">
                <a:latin typeface="Arial" charset="0"/>
              </a:rPr>
              <a:t>expectations, speaker desire, </a:t>
            </a:r>
          </a:p>
          <a:p>
            <a:r>
              <a:rPr lang="en-GB" sz="2000">
                <a:latin typeface="Arial" charset="0"/>
              </a:rPr>
              <a:t>etc. The sentence containing </a:t>
            </a:r>
          </a:p>
          <a:p>
            <a:r>
              <a:rPr lang="en-GB" sz="2000">
                <a:latin typeface="Arial" charset="0"/>
              </a:rPr>
              <a:t>the deontic modal generally </a:t>
            </a:r>
          </a:p>
          <a:p>
            <a:r>
              <a:rPr lang="en-GB" sz="2000">
                <a:latin typeface="Arial" charset="0"/>
              </a:rPr>
              <a:t>indicates some action that would </a:t>
            </a:r>
          </a:p>
          <a:p>
            <a:r>
              <a:rPr lang="en-GB" sz="2000">
                <a:latin typeface="Arial" charset="0"/>
              </a:rPr>
              <a:t>change the world so that it </a:t>
            </a:r>
          </a:p>
          <a:p>
            <a:r>
              <a:rPr lang="en-GB" sz="2000">
                <a:latin typeface="Arial" charset="0"/>
              </a:rPr>
              <a:t>becomes closer to the </a:t>
            </a:r>
          </a:p>
          <a:p>
            <a:r>
              <a:rPr lang="en-GB" sz="2000">
                <a:latin typeface="Arial" charset="0"/>
              </a:rPr>
              <a:t>standard/ideal.” (Wikipedia)</a:t>
            </a:r>
          </a:p>
          <a:p>
            <a:r>
              <a:rPr lang="en-GB" sz="2000">
                <a:latin typeface="Arial" charset="0"/>
              </a:rPr>
              <a:t>Examples: </a:t>
            </a:r>
          </a:p>
          <a:p>
            <a:r>
              <a:rPr lang="en-GB" sz="2000">
                <a:latin typeface="Arial" charset="0"/>
              </a:rPr>
              <a:t>	</a:t>
            </a:r>
          </a:p>
          <a:p>
            <a:r>
              <a:rPr lang="en-GB" sz="2000" i="1">
                <a:latin typeface="Arial" charset="0"/>
              </a:rPr>
              <a:t>You should work quicker.</a:t>
            </a:r>
            <a:endParaRPr lang="en-GB" sz="2000">
              <a:latin typeface="Arial" charset="0"/>
            </a:endParaRPr>
          </a:p>
          <a:p>
            <a:r>
              <a:rPr lang="en-GB" sz="2000" i="1">
                <a:latin typeface="Arial" charset="0"/>
              </a:rPr>
              <a:t>You MUST go now</a:t>
            </a:r>
            <a:r>
              <a:rPr lang="en-GB" sz="2000">
                <a:latin typeface="Arial" charset="0"/>
              </a:rPr>
              <a:t> (I order </a:t>
            </a:r>
          </a:p>
          <a:p>
            <a:r>
              <a:rPr lang="en-GB" sz="2000">
                <a:latin typeface="Arial" charset="0"/>
              </a:rPr>
              <a:t>you to leave now)</a:t>
            </a:r>
            <a:endParaRPr lang="es-ES" sz="2000">
              <a:latin typeface="Arial" charset="0"/>
            </a:endParaRPr>
          </a:p>
          <a:p>
            <a:endParaRPr lang="es-ES" sz="20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5" grpId="0"/>
      <p:bldP spid="3277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692696"/>
            <a:ext cx="7772400" cy="4114800"/>
          </a:xfrm>
        </p:spPr>
        <p:txBody>
          <a:bodyPr/>
          <a:lstStyle/>
          <a:p>
            <a:pPr>
              <a:defRPr/>
            </a:pPr>
            <a:r>
              <a:rPr lang="en-GB" dirty="0" smtClean="0"/>
              <a:t>Such modality is called </a:t>
            </a:r>
            <a:r>
              <a:rPr lang="en-GB" b="1" dirty="0" smtClean="0"/>
              <a:t>extrinsic (outer</a:t>
            </a:r>
            <a:r>
              <a:rPr lang="en-GB" dirty="0" smtClean="0"/>
              <a:t> modality) because the speaker has no control over the events/states marked by the verb phrase</a:t>
            </a:r>
            <a:endParaRPr lang="sr-Latn-CS" dirty="0" smtClean="0"/>
          </a:p>
          <a:p>
            <a:pPr>
              <a:defRPr/>
            </a:pPr>
            <a:r>
              <a:rPr lang="en-GB" dirty="0" smtClean="0"/>
              <a:t>a more common term is </a:t>
            </a:r>
            <a:r>
              <a:rPr lang="en-GB" b="1" dirty="0" smtClean="0"/>
              <a:t>EPISTEMIC </a:t>
            </a:r>
            <a:r>
              <a:rPr lang="en-GB" dirty="0" smtClean="0"/>
              <a:t>modality (modality of knowledge). </a:t>
            </a:r>
          </a:p>
          <a:p>
            <a:pPr>
              <a:defRPr/>
            </a:pPr>
            <a:r>
              <a:rPr lang="en-GB" dirty="0" smtClean="0"/>
              <a:t>Such modality is considered </a:t>
            </a:r>
            <a:r>
              <a:rPr lang="en-GB" b="1" dirty="0" smtClean="0"/>
              <a:t>intrinsic  (inner </a:t>
            </a:r>
            <a:r>
              <a:rPr lang="en-GB" dirty="0" smtClean="0"/>
              <a:t>modality</a:t>
            </a:r>
            <a:r>
              <a:rPr lang="en-GB" b="1" dirty="0" smtClean="0"/>
              <a:t>). </a:t>
            </a:r>
            <a:r>
              <a:rPr lang="en-GB" dirty="0" smtClean="0"/>
              <a:t>A more common term is </a:t>
            </a:r>
            <a:r>
              <a:rPr lang="en-GB" b="1" dirty="0" smtClean="0"/>
              <a:t>DEONTIC (</a:t>
            </a:r>
            <a:r>
              <a:rPr lang="en-GB" dirty="0" smtClean="0"/>
              <a:t>modality of obligation</a:t>
            </a:r>
            <a:r>
              <a:rPr lang="en-GB" b="1" dirty="0" smtClean="0"/>
              <a:t>). </a:t>
            </a:r>
            <a:endParaRPr lang="sr-Latn-CS" b="1" dirty="0" smtClean="0"/>
          </a:p>
          <a:p>
            <a:pPr>
              <a:defRPr/>
            </a:pPr>
            <a:endParaRPr lang="sr-Latn-C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6" name="Picture 4"/>
          <p:cNvPicPr>
            <a:picLocks noChangeAspect="1" noChangeArrowheads="1"/>
          </p:cNvPicPr>
          <p:nvPr/>
        </p:nvPicPr>
        <p:blipFill>
          <a:blip r:embed="rId3" cstate="print"/>
          <a:srcRect/>
          <a:stretch>
            <a:fillRect/>
          </a:stretch>
        </p:blipFill>
        <p:spPr bwMode="auto">
          <a:xfrm>
            <a:off x="1562100" y="495300"/>
            <a:ext cx="6019800" cy="58674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4" name="Picture 4"/>
          <p:cNvPicPr>
            <a:picLocks noChangeAspect="1" noChangeArrowheads="1"/>
          </p:cNvPicPr>
          <p:nvPr/>
        </p:nvPicPr>
        <p:blipFill>
          <a:blip r:embed="rId3" cstate="print"/>
          <a:srcRect/>
          <a:stretch>
            <a:fillRect/>
          </a:stretch>
        </p:blipFill>
        <p:spPr bwMode="auto">
          <a:xfrm>
            <a:off x="2786063" y="2362200"/>
            <a:ext cx="3571875" cy="2133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Text Box 4"/>
          <p:cNvSpPr txBox="1">
            <a:spLocks noChangeArrowheads="1"/>
          </p:cNvSpPr>
          <p:nvPr/>
        </p:nvSpPr>
        <p:spPr bwMode="auto">
          <a:xfrm>
            <a:off x="250825" y="188913"/>
            <a:ext cx="8713788" cy="6448425"/>
          </a:xfrm>
          <a:prstGeom prst="rect">
            <a:avLst/>
          </a:prstGeom>
          <a:noFill/>
          <a:ln w="9525">
            <a:noFill/>
            <a:miter lim="800000"/>
            <a:headEnd/>
            <a:tailEnd/>
          </a:ln>
          <a:effectLst/>
        </p:spPr>
        <p:txBody>
          <a:bodyPr>
            <a:spAutoFit/>
          </a:bodyPr>
          <a:lstStyle/>
          <a:p>
            <a:r>
              <a:rPr lang="es-ES" sz="1600">
                <a:latin typeface="Arial" charset="0"/>
              </a:rPr>
              <a:t>Here is a random selection of 50 solutions from the 70158 found... </a:t>
            </a:r>
            <a:endParaRPr lang="es-ES" sz="1600" b="1">
              <a:latin typeface="Arial" charset="0"/>
            </a:endParaRPr>
          </a:p>
          <a:p>
            <a:r>
              <a:rPr lang="es-ES" sz="1600" b="1">
                <a:latin typeface="Arial" charset="0"/>
              </a:rPr>
              <a:t>74</a:t>
            </a:r>
            <a:r>
              <a:rPr lang="es-ES" sz="1600">
                <a:latin typeface="Arial" charset="0"/>
              </a:rPr>
              <a:t> It is in the light of these publications and the furore caused by Darwinian evolutionary theories in general that Marx's and Engels's historical work on pre-capitalist societies must be seen.� </a:t>
            </a:r>
            <a:endParaRPr lang="es-ES" sz="1600" b="1">
              <a:latin typeface="Arial" charset="0"/>
            </a:endParaRPr>
          </a:p>
          <a:p>
            <a:r>
              <a:rPr lang="es-ES" sz="1600" b="1">
                <a:latin typeface="Arial" charset="0"/>
              </a:rPr>
              <a:t>2249</a:t>
            </a:r>
            <a:r>
              <a:rPr lang="es-ES" sz="1600">
                <a:latin typeface="Arial" charset="0"/>
              </a:rPr>
              <a:t> And Dorothy dear, I must warn you, you're hardly going to recognize Miss Lilian!� </a:t>
            </a:r>
            <a:endParaRPr lang="es-ES" sz="1600" b="1">
              <a:latin typeface="Arial" charset="0"/>
            </a:endParaRPr>
          </a:p>
          <a:p>
            <a:r>
              <a:rPr lang="es-ES" sz="1600" b="1">
                <a:latin typeface="Arial" charset="0"/>
              </a:rPr>
              <a:t>1302</a:t>
            </a:r>
            <a:r>
              <a:rPr lang="es-ES" sz="1600">
                <a:latin typeface="Arial" charset="0"/>
              </a:rPr>
              <a:t> Yes, Joe must have been desperately lonely at that time, because he asked us to dinner the following evening at Chez Victor's, one of his favourite restaurants.� </a:t>
            </a:r>
            <a:endParaRPr lang="es-ES" sz="1600" b="1">
              <a:latin typeface="Arial" charset="0"/>
            </a:endParaRPr>
          </a:p>
          <a:p>
            <a:r>
              <a:rPr lang="es-ES" sz="1600" b="1">
                <a:latin typeface="Arial" charset="0"/>
              </a:rPr>
              <a:t>320</a:t>
            </a:r>
            <a:r>
              <a:rPr lang="es-ES" sz="1600">
                <a:latin typeface="Arial" charset="0"/>
              </a:rPr>
              <a:t> Secondly, it must also be appreciated that there was substantial unity within trade union ranks and that, despite the suspension of the strike on 12 May, the unions had signalled their intention not to accept further wage reductions without some resistance.� </a:t>
            </a:r>
            <a:endParaRPr lang="es-ES" sz="1600" b="1">
              <a:latin typeface="Arial" charset="0"/>
            </a:endParaRPr>
          </a:p>
          <a:p>
            <a:r>
              <a:rPr lang="es-ES" sz="1600" b="1">
                <a:latin typeface="Arial" charset="0"/>
              </a:rPr>
              <a:t>235</a:t>
            </a:r>
            <a:r>
              <a:rPr lang="es-ES" sz="1600">
                <a:latin typeface="Arial" charset="0"/>
              </a:rPr>
              <a:t> It must be said that Cardus's review expressed the reservation that there was, perhaps, some sameness of carriage and accent in each of the three performances, whether it was the First Symphony, the Seventh, or the Apollonian Fourth (a reading Karajan later modified); but his review characteristically paints a picture, sets the scene for the absent reader:� </a:t>
            </a:r>
            <a:endParaRPr lang="es-ES" sz="1600" b="1">
              <a:latin typeface="Arial" charset="0"/>
            </a:endParaRPr>
          </a:p>
          <a:p>
            <a:r>
              <a:rPr lang="es-ES" sz="1600" b="1">
                <a:latin typeface="Arial" charset="0"/>
              </a:rPr>
              <a:t>359</a:t>
            </a:r>
            <a:r>
              <a:rPr lang="es-ES" sz="1600">
                <a:latin typeface="Arial" charset="0"/>
              </a:rPr>
              <a:t> If you're looking for a beach style holiday Playa Del Ingles must be on your short list --; it has over four miles of sandy beach stretching from the centre of town to the high sand dunes at Mas Palomas, with plenty of seclusion for those who favour the all over tanning method.� </a:t>
            </a:r>
            <a:endParaRPr lang="es-ES" sz="1600" b="1">
              <a:latin typeface="Arial" charset="0"/>
            </a:endParaRPr>
          </a:p>
          <a:p>
            <a:r>
              <a:rPr lang="es-ES" sz="1600" b="1">
                <a:latin typeface="Arial" charset="0"/>
              </a:rPr>
              <a:t>2771</a:t>
            </a:r>
            <a:r>
              <a:rPr lang="es-ES" sz="1600">
                <a:latin typeface="Arial" charset="0"/>
              </a:rPr>
              <a:t> The full balance of the holiday cost must be received by us at least 8 weeks before the departure date please note that you will not receive a reminder that final payment is due.� </a:t>
            </a:r>
            <a:endParaRPr lang="es-ES" sz="1600" b="1">
              <a:latin typeface="Arial" charset="0"/>
            </a:endParaRPr>
          </a:p>
          <a:p>
            <a:r>
              <a:rPr lang="es-ES" sz="1600" b="1">
                <a:latin typeface="Arial" charset="0"/>
              </a:rPr>
              <a:t>538</a:t>
            </a:r>
            <a:r>
              <a:rPr lang="es-ES" sz="1600">
                <a:latin typeface="Arial" charset="0"/>
              </a:rPr>
              <a:t> The suspect must appear and may be legally represented at the various hearings before the magistrates, though the utility of this safeguard is reduced by the breadth of the statutory language justifying continued incarceration.� </a:t>
            </a:r>
            <a:endParaRPr lang="es-ES" sz="1600" b="1">
              <a:latin typeface="Arial" charset="0"/>
            </a:endParaRPr>
          </a:p>
          <a:p>
            <a:r>
              <a:rPr lang="es-ES" sz="1600" b="1">
                <a:latin typeface="Arial" charset="0"/>
              </a:rPr>
              <a:t>1182</a:t>
            </a:r>
            <a:r>
              <a:rPr lang="es-ES" sz="1600">
                <a:latin typeface="Arial" charset="0"/>
              </a:rPr>
              <a:t> The reason is not clear, but must be the result of some subtle change in the genetic information in the nucleus.� </a:t>
            </a:r>
          </a:p>
          <a:p>
            <a:r>
              <a:rPr lang="es-ES" sz="1600" b="1">
                <a:latin typeface="Arial" charset="0"/>
              </a:rPr>
              <a:t>3425</a:t>
            </a:r>
            <a:r>
              <a:rPr lang="es-ES" sz="1600">
                <a:latin typeface="Arial" charset="0"/>
              </a:rPr>
              <a:t> It must be hell having a woman like Gwen and not to be able to strut around in public possession</a:t>
            </a:r>
          </a:p>
        </p:txBody>
      </p:sp>
      <p:sp>
        <p:nvSpPr>
          <p:cNvPr id="52229" name="AutoShape 5"/>
          <p:cNvSpPr>
            <a:spLocks noChangeArrowheads="1"/>
          </p:cNvSpPr>
          <p:nvPr/>
        </p:nvSpPr>
        <p:spPr bwMode="auto">
          <a:xfrm>
            <a:off x="7956550" y="692150"/>
            <a:ext cx="576263" cy="288925"/>
          </a:xfrm>
          <a:prstGeom prst="roundRect">
            <a:avLst>
              <a:gd name="adj" fmla="val 16667"/>
            </a:avLst>
          </a:prstGeom>
          <a:noFill/>
          <a:ln w="22225">
            <a:solidFill>
              <a:srgbClr val="FF0000"/>
            </a:solidFill>
            <a:round/>
            <a:headEnd/>
            <a:tailEnd/>
          </a:ln>
          <a:effectLst/>
        </p:spPr>
        <p:txBody>
          <a:bodyPr wrap="none" anchor="ctr"/>
          <a:lstStyle/>
          <a:p>
            <a:endParaRPr lang="en-US"/>
          </a:p>
        </p:txBody>
      </p:sp>
      <p:sp>
        <p:nvSpPr>
          <p:cNvPr id="52230" name="AutoShape 6"/>
          <p:cNvSpPr>
            <a:spLocks noChangeArrowheads="1"/>
          </p:cNvSpPr>
          <p:nvPr/>
        </p:nvSpPr>
        <p:spPr bwMode="auto">
          <a:xfrm>
            <a:off x="2627313" y="1196975"/>
            <a:ext cx="503237" cy="288925"/>
          </a:xfrm>
          <a:prstGeom prst="roundRect">
            <a:avLst>
              <a:gd name="adj" fmla="val 16667"/>
            </a:avLst>
          </a:prstGeom>
          <a:noFill/>
          <a:ln w="22225">
            <a:solidFill>
              <a:srgbClr val="FF0000"/>
            </a:solidFill>
            <a:round/>
            <a:headEnd/>
            <a:tailEnd/>
          </a:ln>
          <a:effectLst/>
        </p:spPr>
        <p:txBody>
          <a:bodyPr wrap="none" anchor="ctr"/>
          <a:lstStyle/>
          <a:p>
            <a:endParaRPr lang="en-US"/>
          </a:p>
        </p:txBody>
      </p:sp>
      <p:sp>
        <p:nvSpPr>
          <p:cNvPr id="52231" name="AutoShape 7"/>
          <p:cNvSpPr>
            <a:spLocks noChangeArrowheads="1"/>
          </p:cNvSpPr>
          <p:nvPr/>
        </p:nvSpPr>
        <p:spPr bwMode="auto">
          <a:xfrm>
            <a:off x="1692275" y="1412875"/>
            <a:ext cx="503238" cy="288925"/>
          </a:xfrm>
          <a:prstGeom prst="roundRect">
            <a:avLst>
              <a:gd name="adj" fmla="val 16667"/>
            </a:avLst>
          </a:prstGeom>
          <a:noFill/>
          <a:ln w="22225">
            <a:solidFill>
              <a:srgbClr val="FF0000"/>
            </a:solidFill>
            <a:round/>
            <a:headEnd/>
            <a:tailEnd/>
          </a:ln>
          <a:effectLst/>
        </p:spPr>
        <p:txBody>
          <a:bodyPr wrap="none" anchor="ctr"/>
          <a:lstStyle/>
          <a:p>
            <a:endParaRPr lang="en-US"/>
          </a:p>
        </p:txBody>
      </p:sp>
      <p:sp>
        <p:nvSpPr>
          <p:cNvPr id="52232" name="AutoShape 8"/>
          <p:cNvSpPr>
            <a:spLocks noChangeArrowheads="1"/>
          </p:cNvSpPr>
          <p:nvPr/>
        </p:nvSpPr>
        <p:spPr bwMode="auto">
          <a:xfrm>
            <a:off x="1835150" y="1916113"/>
            <a:ext cx="503238" cy="288925"/>
          </a:xfrm>
          <a:prstGeom prst="roundRect">
            <a:avLst>
              <a:gd name="adj" fmla="val 16667"/>
            </a:avLst>
          </a:prstGeom>
          <a:noFill/>
          <a:ln w="22225">
            <a:solidFill>
              <a:srgbClr val="FF0000"/>
            </a:solidFill>
            <a:round/>
            <a:headEnd/>
            <a:tailEnd/>
          </a:ln>
          <a:effectLst/>
        </p:spPr>
        <p:txBody>
          <a:bodyPr wrap="none" anchor="ctr"/>
          <a:lstStyle/>
          <a:p>
            <a:endParaRPr lang="en-US"/>
          </a:p>
        </p:txBody>
      </p:sp>
      <p:sp>
        <p:nvSpPr>
          <p:cNvPr id="52233" name="AutoShape 9"/>
          <p:cNvSpPr>
            <a:spLocks noChangeArrowheads="1"/>
          </p:cNvSpPr>
          <p:nvPr/>
        </p:nvSpPr>
        <p:spPr bwMode="auto">
          <a:xfrm>
            <a:off x="900113" y="2708275"/>
            <a:ext cx="503237" cy="288925"/>
          </a:xfrm>
          <a:prstGeom prst="roundRect">
            <a:avLst>
              <a:gd name="adj" fmla="val 16667"/>
            </a:avLst>
          </a:prstGeom>
          <a:noFill/>
          <a:ln w="22225">
            <a:solidFill>
              <a:srgbClr val="FF0000"/>
            </a:solidFill>
            <a:round/>
            <a:headEnd/>
            <a:tailEnd/>
          </a:ln>
          <a:effectLst/>
        </p:spPr>
        <p:txBody>
          <a:bodyPr wrap="none" anchor="ctr"/>
          <a:lstStyle/>
          <a:p>
            <a:endParaRPr lang="en-US"/>
          </a:p>
        </p:txBody>
      </p:sp>
      <p:sp>
        <p:nvSpPr>
          <p:cNvPr id="52234" name="AutoShape 10"/>
          <p:cNvSpPr>
            <a:spLocks noChangeArrowheads="1"/>
          </p:cNvSpPr>
          <p:nvPr/>
        </p:nvSpPr>
        <p:spPr bwMode="auto">
          <a:xfrm>
            <a:off x="5940425" y="3644900"/>
            <a:ext cx="503238" cy="288925"/>
          </a:xfrm>
          <a:prstGeom prst="roundRect">
            <a:avLst>
              <a:gd name="adj" fmla="val 16667"/>
            </a:avLst>
          </a:prstGeom>
          <a:noFill/>
          <a:ln w="22225">
            <a:solidFill>
              <a:srgbClr val="FF0000"/>
            </a:solidFill>
            <a:round/>
            <a:headEnd/>
            <a:tailEnd/>
          </a:ln>
          <a:effectLst/>
        </p:spPr>
        <p:txBody>
          <a:bodyPr wrap="none" anchor="ctr"/>
          <a:lstStyle/>
          <a:p>
            <a:endParaRPr lang="en-US"/>
          </a:p>
        </p:txBody>
      </p:sp>
      <p:sp>
        <p:nvSpPr>
          <p:cNvPr id="52235" name="AutoShape 11"/>
          <p:cNvSpPr>
            <a:spLocks noChangeArrowheads="1"/>
          </p:cNvSpPr>
          <p:nvPr/>
        </p:nvSpPr>
        <p:spPr bwMode="auto">
          <a:xfrm>
            <a:off x="3995738" y="4365625"/>
            <a:ext cx="503237" cy="288925"/>
          </a:xfrm>
          <a:prstGeom prst="roundRect">
            <a:avLst>
              <a:gd name="adj" fmla="val 16667"/>
            </a:avLst>
          </a:prstGeom>
          <a:noFill/>
          <a:ln w="22225">
            <a:solidFill>
              <a:srgbClr val="FF0000"/>
            </a:solidFill>
            <a:round/>
            <a:headEnd/>
            <a:tailEnd/>
          </a:ln>
          <a:effectLst/>
        </p:spPr>
        <p:txBody>
          <a:bodyPr wrap="none" anchor="ctr"/>
          <a:lstStyle/>
          <a:p>
            <a:endParaRPr lang="en-US"/>
          </a:p>
        </p:txBody>
      </p:sp>
      <p:sp>
        <p:nvSpPr>
          <p:cNvPr id="52236" name="AutoShape 12"/>
          <p:cNvSpPr>
            <a:spLocks noChangeArrowheads="1"/>
          </p:cNvSpPr>
          <p:nvPr/>
        </p:nvSpPr>
        <p:spPr bwMode="auto">
          <a:xfrm>
            <a:off x="1908175" y="4868863"/>
            <a:ext cx="503238" cy="288925"/>
          </a:xfrm>
          <a:prstGeom prst="roundRect">
            <a:avLst>
              <a:gd name="adj" fmla="val 16667"/>
            </a:avLst>
          </a:prstGeom>
          <a:noFill/>
          <a:ln w="22225">
            <a:solidFill>
              <a:srgbClr val="FF0000"/>
            </a:solidFill>
            <a:round/>
            <a:headEnd/>
            <a:tailEnd/>
          </a:ln>
          <a:effectLst/>
        </p:spPr>
        <p:txBody>
          <a:bodyPr wrap="none" anchor="ctr"/>
          <a:lstStyle/>
          <a:p>
            <a:endParaRPr lang="en-US"/>
          </a:p>
        </p:txBody>
      </p:sp>
      <p:sp>
        <p:nvSpPr>
          <p:cNvPr id="52237" name="AutoShape 13"/>
          <p:cNvSpPr>
            <a:spLocks noChangeArrowheads="1"/>
          </p:cNvSpPr>
          <p:nvPr/>
        </p:nvSpPr>
        <p:spPr bwMode="auto">
          <a:xfrm>
            <a:off x="3348038" y="5589588"/>
            <a:ext cx="503237" cy="288925"/>
          </a:xfrm>
          <a:prstGeom prst="roundRect">
            <a:avLst>
              <a:gd name="adj" fmla="val 16667"/>
            </a:avLst>
          </a:prstGeom>
          <a:noFill/>
          <a:ln w="22225">
            <a:solidFill>
              <a:srgbClr val="FF0000"/>
            </a:solidFill>
            <a:round/>
            <a:headEnd/>
            <a:tailEnd/>
          </a:ln>
          <a:effectLst/>
        </p:spPr>
        <p:txBody>
          <a:bodyPr wrap="none" anchor="ctr"/>
          <a:lstStyle/>
          <a:p>
            <a:endParaRPr lang="en-US"/>
          </a:p>
        </p:txBody>
      </p:sp>
      <p:sp>
        <p:nvSpPr>
          <p:cNvPr id="52238" name="AutoShape 14"/>
          <p:cNvSpPr>
            <a:spLocks noChangeArrowheads="1"/>
          </p:cNvSpPr>
          <p:nvPr/>
        </p:nvSpPr>
        <p:spPr bwMode="auto">
          <a:xfrm>
            <a:off x="971550" y="6092825"/>
            <a:ext cx="503238" cy="288925"/>
          </a:xfrm>
          <a:prstGeom prst="roundRect">
            <a:avLst>
              <a:gd name="adj" fmla="val 16667"/>
            </a:avLst>
          </a:prstGeom>
          <a:noFill/>
          <a:ln w="22225">
            <a:solidFill>
              <a:srgbClr val="FF0000"/>
            </a:solidFill>
            <a:round/>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116013" y="549275"/>
            <a:ext cx="7126287" cy="587375"/>
          </a:xfrm>
        </p:spPr>
        <p:txBody>
          <a:bodyPr/>
          <a:lstStyle/>
          <a:p>
            <a:r>
              <a:rPr lang="es-ES_tradnl" sz="3200">
                <a:latin typeface="Arial" charset="0"/>
              </a:rPr>
              <a:t>Degrees of certainty</a:t>
            </a:r>
            <a:endParaRPr lang="es-ES" sz="3200">
              <a:latin typeface="Arial" charset="0"/>
            </a:endParaRPr>
          </a:p>
        </p:txBody>
      </p:sp>
      <p:sp>
        <p:nvSpPr>
          <p:cNvPr id="38915" name="Rectangle 3"/>
          <p:cNvSpPr>
            <a:spLocks noGrp="1" noChangeArrowheads="1"/>
          </p:cNvSpPr>
          <p:nvPr>
            <p:ph type="body" idx="1"/>
          </p:nvPr>
        </p:nvSpPr>
        <p:spPr>
          <a:xfrm>
            <a:off x="685800" y="1981200"/>
            <a:ext cx="3670300" cy="439738"/>
          </a:xfrm>
        </p:spPr>
        <p:txBody>
          <a:bodyPr/>
          <a:lstStyle/>
          <a:p>
            <a:pPr>
              <a:lnSpc>
                <a:spcPct val="80000"/>
              </a:lnSpc>
              <a:buFontTx/>
              <a:buNone/>
            </a:pPr>
            <a:r>
              <a:rPr lang="es-ES_tradnl" sz="2000">
                <a:latin typeface="Arial" charset="0"/>
              </a:rPr>
              <a:t>My sister is at home.</a:t>
            </a:r>
            <a:r>
              <a:rPr lang="es-ES_tradnl" sz="2800"/>
              <a:t> </a:t>
            </a:r>
            <a:endParaRPr lang="es-ES" sz="2800"/>
          </a:p>
        </p:txBody>
      </p:sp>
      <p:sp>
        <p:nvSpPr>
          <p:cNvPr id="38916" name="Text Box 4"/>
          <p:cNvSpPr txBox="1">
            <a:spLocks noChangeArrowheads="1"/>
          </p:cNvSpPr>
          <p:nvPr/>
        </p:nvSpPr>
        <p:spPr bwMode="auto">
          <a:xfrm>
            <a:off x="2535238" y="3856038"/>
            <a:ext cx="3906837" cy="396875"/>
          </a:xfrm>
          <a:prstGeom prst="rect">
            <a:avLst/>
          </a:prstGeom>
          <a:noFill/>
          <a:ln w="9525">
            <a:noFill/>
            <a:miter lim="800000"/>
            <a:headEnd/>
            <a:tailEnd/>
          </a:ln>
          <a:effectLst/>
        </p:spPr>
        <p:txBody>
          <a:bodyPr wrap="none">
            <a:spAutoFit/>
          </a:bodyPr>
          <a:lstStyle/>
          <a:p>
            <a:r>
              <a:rPr lang="es-ES_tradnl" sz="2000">
                <a:latin typeface="Arial" charset="0"/>
              </a:rPr>
              <a:t>My sister will be at home by now.</a:t>
            </a:r>
            <a:endParaRPr lang="es-ES" sz="2000">
              <a:latin typeface="Arial" charset="0"/>
            </a:endParaRPr>
          </a:p>
        </p:txBody>
      </p:sp>
      <p:sp>
        <p:nvSpPr>
          <p:cNvPr id="38917" name="Text Box 5"/>
          <p:cNvSpPr txBox="1">
            <a:spLocks noChangeArrowheads="1"/>
          </p:cNvSpPr>
          <p:nvPr/>
        </p:nvSpPr>
        <p:spPr bwMode="auto">
          <a:xfrm>
            <a:off x="4284663" y="2611438"/>
            <a:ext cx="3819525" cy="396875"/>
          </a:xfrm>
          <a:prstGeom prst="rect">
            <a:avLst/>
          </a:prstGeom>
          <a:noFill/>
          <a:ln w="9525">
            <a:noFill/>
            <a:miter lim="800000"/>
            <a:headEnd/>
            <a:tailEnd/>
          </a:ln>
          <a:effectLst/>
        </p:spPr>
        <p:txBody>
          <a:bodyPr wrap="none">
            <a:spAutoFit/>
          </a:bodyPr>
          <a:lstStyle/>
          <a:p>
            <a:r>
              <a:rPr lang="es-ES_tradnl" sz="2000">
                <a:latin typeface="Arial" charset="0"/>
              </a:rPr>
              <a:t>My sister must be home by now.</a:t>
            </a:r>
            <a:endParaRPr lang="es-ES" sz="2000">
              <a:latin typeface="Arial" charset="0"/>
            </a:endParaRPr>
          </a:p>
        </p:txBody>
      </p:sp>
      <p:sp>
        <p:nvSpPr>
          <p:cNvPr id="38918" name="Text Box 6"/>
          <p:cNvSpPr txBox="1">
            <a:spLocks noChangeArrowheads="1"/>
          </p:cNvSpPr>
          <p:nvPr/>
        </p:nvSpPr>
        <p:spPr bwMode="auto">
          <a:xfrm>
            <a:off x="1258888" y="4699000"/>
            <a:ext cx="4300537" cy="396875"/>
          </a:xfrm>
          <a:prstGeom prst="rect">
            <a:avLst/>
          </a:prstGeom>
          <a:noFill/>
          <a:ln w="9525">
            <a:noFill/>
            <a:miter lim="800000"/>
            <a:headEnd/>
            <a:tailEnd/>
          </a:ln>
          <a:effectLst/>
        </p:spPr>
        <p:txBody>
          <a:bodyPr wrap="none">
            <a:spAutoFit/>
          </a:bodyPr>
          <a:lstStyle/>
          <a:p>
            <a:r>
              <a:rPr lang="es-ES_tradnl" sz="2000">
                <a:latin typeface="Arial" charset="0"/>
              </a:rPr>
              <a:t>My sister should be at home by now.</a:t>
            </a:r>
            <a:endParaRPr lang="es-ES" sz="2000">
              <a:latin typeface="Arial" charset="0"/>
            </a:endParaRPr>
          </a:p>
        </p:txBody>
      </p:sp>
      <p:sp>
        <p:nvSpPr>
          <p:cNvPr id="38919" name="Text Box 7"/>
          <p:cNvSpPr txBox="1">
            <a:spLocks noChangeArrowheads="1"/>
          </p:cNvSpPr>
          <p:nvPr/>
        </p:nvSpPr>
        <p:spPr bwMode="auto">
          <a:xfrm>
            <a:off x="827088" y="3043238"/>
            <a:ext cx="3284537" cy="396875"/>
          </a:xfrm>
          <a:prstGeom prst="rect">
            <a:avLst/>
          </a:prstGeom>
          <a:noFill/>
          <a:ln w="9525">
            <a:noFill/>
            <a:miter lim="800000"/>
            <a:headEnd/>
            <a:tailEnd/>
          </a:ln>
          <a:effectLst/>
        </p:spPr>
        <p:txBody>
          <a:bodyPr wrap="none">
            <a:spAutoFit/>
          </a:bodyPr>
          <a:lstStyle/>
          <a:p>
            <a:r>
              <a:rPr lang="es-ES_tradnl" sz="2000">
                <a:latin typeface="Arial" charset="0"/>
              </a:rPr>
              <a:t>My sister could be at home.</a:t>
            </a:r>
            <a:endParaRPr lang="es-ES" sz="2000">
              <a:latin typeface="Arial" charset="0"/>
            </a:endParaRPr>
          </a:p>
        </p:txBody>
      </p:sp>
      <p:sp>
        <p:nvSpPr>
          <p:cNvPr id="38920" name="Text Box 8"/>
          <p:cNvSpPr txBox="1">
            <a:spLocks noChangeArrowheads="1"/>
          </p:cNvSpPr>
          <p:nvPr/>
        </p:nvSpPr>
        <p:spPr bwMode="auto">
          <a:xfrm>
            <a:off x="4787900" y="5491163"/>
            <a:ext cx="3155950" cy="396875"/>
          </a:xfrm>
          <a:prstGeom prst="rect">
            <a:avLst/>
          </a:prstGeom>
          <a:noFill/>
          <a:ln w="9525">
            <a:noFill/>
            <a:miter lim="800000"/>
            <a:headEnd/>
            <a:tailEnd/>
          </a:ln>
          <a:effectLst/>
        </p:spPr>
        <p:txBody>
          <a:bodyPr wrap="none">
            <a:spAutoFit/>
          </a:bodyPr>
          <a:lstStyle/>
          <a:p>
            <a:r>
              <a:rPr lang="es-ES_tradnl" sz="2000">
                <a:latin typeface="Arial" charset="0"/>
              </a:rPr>
              <a:t>My sister may be at home.</a:t>
            </a:r>
            <a:endParaRPr lang="es-ES" sz="2000">
              <a:latin typeface="Arial" charset="0"/>
            </a:endParaRPr>
          </a:p>
        </p:txBody>
      </p:sp>
      <p:sp>
        <p:nvSpPr>
          <p:cNvPr id="38921" name="Text Box 9"/>
          <p:cNvSpPr txBox="1">
            <a:spLocks noChangeArrowheads="1"/>
          </p:cNvSpPr>
          <p:nvPr/>
        </p:nvSpPr>
        <p:spPr bwMode="auto">
          <a:xfrm>
            <a:off x="5127625" y="1839913"/>
            <a:ext cx="3297238" cy="396875"/>
          </a:xfrm>
          <a:prstGeom prst="rect">
            <a:avLst/>
          </a:prstGeom>
          <a:noFill/>
          <a:ln w="9525">
            <a:noFill/>
            <a:miter lim="800000"/>
            <a:headEnd/>
            <a:tailEnd/>
          </a:ln>
          <a:effectLst/>
        </p:spPr>
        <p:txBody>
          <a:bodyPr wrap="none">
            <a:spAutoFit/>
          </a:bodyPr>
          <a:lstStyle/>
          <a:p>
            <a:r>
              <a:rPr lang="es-ES_tradnl" sz="2000">
                <a:latin typeface="Arial" charset="0"/>
              </a:rPr>
              <a:t>My sister might be at home.</a:t>
            </a:r>
            <a:endParaRPr lang="es-ES" sz="2000">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116013" y="549275"/>
            <a:ext cx="7126287" cy="587375"/>
          </a:xfrm>
        </p:spPr>
        <p:txBody>
          <a:bodyPr/>
          <a:lstStyle/>
          <a:p>
            <a:r>
              <a:rPr lang="es-ES_tradnl" sz="3200">
                <a:latin typeface="Arial" charset="0"/>
              </a:rPr>
              <a:t>Degrees of certainty</a:t>
            </a:r>
            <a:endParaRPr lang="es-ES" sz="3200">
              <a:latin typeface="Arial" charset="0"/>
            </a:endParaRPr>
          </a:p>
        </p:txBody>
      </p:sp>
      <p:sp>
        <p:nvSpPr>
          <p:cNvPr id="43011" name="Rectangle 3"/>
          <p:cNvSpPr>
            <a:spLocks noGrp="1" noChangeArrowheads="1"/>
          </p:cNvSpPr>
          <p:nvPr>
            <p:ph type="body" idx="1"/>
          </p:nvPr>
        </p:nvSpPr>
        <p:spPr>
          <a:xfrm>
            <a:off x="2771775" y="1628775"/>
            <a:ext cx="3670300" cy="439738"/>
          </a:xfrm>
        </p:spPr>
        <p:txBody>
          <a:bodyPr/>
          <a:lstStyle/>
          <a:p>
            <a:pPr>
              <a:lnSpc>
                <a:spcPct val="80000"/>
              </a:lnSpc>
              <a:buFontTx/>
              <a:buNone/>
            </a:pPr>
            <a:r>
              <a:rPr lang="es-ES_tradnl" sz="2000">
                <a:latin typeface="Arial" charset="0"/>
              </a:rPr>
              <a:t>My sister is at home.</a:t>
            </a:r>
            <a:r>
              <a:rPr lang="es-ES_tradnl" sz="2800"/>
              <a:t> </a:t>
            </a:r>
            <a:endParaRPr lang="es-ES" sz="2800"/>
          </a:p>
        </p:txBody>
      </p:sp>
      <p:sp>
        <p:nvSpPr>
          <p:cNvPr id="43012" name="Text Box 4"/>
          <p:cNvSpPr txBox="1">
            <a:spLocks noChangeArrowheads="1"/>
          </p:cNvSpPr>
          <p:nvPr/>
        </p:nvSpPr>
        <p:spPr bwMode="auto">
          <a:xfrm>
            <a:off x="2051050" y="2349500"/>
            <a:ext cx="3906838" cy="396875"/>
          </a:xfrm>
          <a:prstGeom prst="rect">
            <a:avLst/>
          </a:prstGeom>
          <a:noFill/>
          <a:ln w="9525">
            <a:noFill/>
            <a:miter lim="800000"/>
            <a:headEnd/>
            <a:tailEnd/>
          </a:ln>
          <a:effectLst/>
        </p:spPr>
        <p:txBody>
          <a:bodyPr wrap="none">
            <a:spAutoFit/>
          </a:bodyPr>
          <a:lstStyle/>
          <a:p>
            <a:r>
              <a:rPr lang="es-ES_tradnl" sz="2000">
                <a:latin typeface="Arial" charset="0"/>
              </a:rPr>
              <a:t>My sister will be at home by now.</a:t>
            </a:r>
            <a:endParaRPr lang="es-ES" sz="2000">
              <a:latin typeface="Arial" charset="0"/>
            </a:endParaRPr>
          </a:p>
        </p:txBody>
      </p:sp>
      <p:sp>
        <p:nvSpPr>
          <p:cNvPr id="43013" name="Text Box 5"/>
          <p:cNvSpPr txBox="1">
            <a:spLocks noChangeArrowheads="1"/>
          </p:cNvSpPr>
          <p:nvPr/>
        </p:nvSpPr>
        <p:spPr bwMode="auto">
          <a:xfrm>
            <a:off x="2124075" y="2997200"/>
            <a:ext cx="3819525" cy="396875"/>
          </a:xfrm>
          <a:prstGeom prst="rect">
            <a:avLst/>
          </a:prstGeom>
          <a:noFill/>
          <a:ln w="9525">
            <a:noFill/>
            <a:miter lim="800000"/>
            <a:headEnd/>
            <a:tailEnd/>
          </a:ln>
          <a:effectLst/>
        </p:spPr>
        <p:txBody>
          <a:bodyPr wrap="none">
            <a:spAutoFit/>
          </a:bodyPr>
          <a:lstStyle/>
          <a:p>
            <a:r>
              <a:rPr lang="es-ES_tradnl" sz="2000">
                <a:latin typeface="Arial" charset="0"/>
              </a:rPr>
              <a:t>My sister must be home by now.</a:t>
            </a:r>
            <a:endParaRPr lang="es-ES" sz="2000">
              <a:latin typeface="Arial" charset="0"/>
            </a:endParaRPr>
          </a:p>
        </p:txBody>
      </p:sp>
      <p:sp>
        <p:nvSpPr>
          <p:cNvPr id="43014" name="Text Box 6"/>
          <p:cNvSpPr txBox="1">
            <a:spLocks noChangeArrowheads="1"/>
          </p:cNvSpPr>
          <p:nvPr/>
        </p:nvSpPr>
        <p:spPr bwMode="auto">
          <a:xfrm>
            <a:off x="1979613" y="3716338"/>
            <a:ext cx="4300537" cy="396875"/>
          </a:xfrm>
          <a:prstGeom prst="rect">
            <a:avLst/>
          </a:prstGeom>
          <a:noFill/>
          <a:ln w="9525">
            <a:noFill/>
            <a:miter lim="800000"/>
            <a:headEnd/>
            <a:tailEnd/>
          </a:ln>
          <a:effectLst/>
        </p:spPr>
        <p:txBody>
          <a:bodyPr wrap="none">
            <a:spAutoFit/>
          </a:bodyPr>
          <a:lstStyle/>
          <a:p>
            <a:r>
              <a:rPr lang="es-ES_tradnl" sz="2000">
                <a:latin typeface="Arial" charset="0"/>
              </a:rPr>
              <a:t>My sister should be at home by now.</a:t>
            </a:r>
            <a:endParaRPr lang="es-ES" sz="2000">
              <a:latin typeface="Arial" charset="0"/>
            </a:endParaRPr>
          </a:p>
        </p:txBody>
      </p:sp>
      <p:sp>
        <p:nvSpPr>
          <p:cNvPr id="43017" name="Text Box 9"/>
          <p:cNvSpPr txBox="1">
            <a:spLocks noChangeArrowheads="1"/>
          </p:cNvSpPr>
          <p:nvPr/>
        </p:nvSpPr>
        <p:spPr bwMode="auto">
          <a:xfrm>
            <a:off x="1908175" y="4437063"/>
            <a:ext cx="4524375" cy="396875"/>
          </a:xfrm>
          <a:prstGeom prst="rect">
            <a:avLst/>
          </a:prstGeom>
          <a:noFill/>
          <a:ln w="9525">
            <a:noFill/>
            <a:miter lim="800000"/>
            <a:headEnd/>
            <a:tailEnd/>
          </a:ln>
          <a:effectLst/>
        </p:spPr>
        <p:txBody>
          <a:bodyPr wrap="none">
            <a:spAutoFit/>
          </a:bodyPr>
          <a:lstStyle/>
          <a:p>
            <a:r>
              <a:rPr lang="es-ES_tradnl" sz="2000">
                <a:latin typeface="Arial" charset="0"/>
              </a:rPr>
              <a:t>My sister might/may/could be at home.</a:t>
            </a:r>
            <a:endParaRPr lang="es-ES" sz="20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0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0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30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P spid="43012" grpId="0"/>
      <p:bldP spid="43013" grpId="0"/>
      <p:bldP spid="43014" grpId="0"/>
      <p:bldP spid="4301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971550" y="476250"/>
            <a:ext cx="6838950" cy="803275"/>
          </a:xfrm>
        </p:spPr>
        <p:txBody>
          <a:bodyPr/>
          <a:lstStyle/>
          <a:p>
            <a:pPr marL="838200" indent="-838200"/>
            <a:r>
              <a:rPr lang="es-ES" sz="3200">
                <a:latin typeface="Arial" charset="0"/>
              </a:rPr>
              <a:t/>
            </a:r>
            <a:br>
              <a:rPr lang="es-ES" sz="3200">
                <a:latin typeface="Arial" charset="0"/>
              </a:rPr>
            </a:br>
            <a:r>
              <a:rPr lang="es-ES" sz="3200">
                <a:latin typeface="Arial" charset="0"/>
              </a:rPr>
              <a:t>Giving Information (Epistemic)</a:t>
            </a:r>
            <a:br>
              <a:rPr lang="es-ES" sz="3200">
                <a:latin typeface="Arial" charset="0"/>
              </a:rPr>
            </a:br>
            <a:endParaRPr lang="es-ES" sz="3200">
              <a:latin typeface="Arial" charset="0"/>
            </a:endParaRPr>
          </a:p>
        </p:txBody>
      </p:sp>
      <p:graphicFrame>
        <p:nvGraphicFramePr>
          <p:cNvPr id="35885" name="Group 45"/>
          <p:cNvGraphicFramePr>
            <a:graphicFrameLocks noGrp="1"/>
          </p:cNvGraphicFramePr>
          <p:nvPr>
            <p:ph idx="1"/>
          </p:nvPr>
        </p:nvGraphicFramePr>
        <p:xfrm>
          <a:off x="684213" y="1773238"/>
          <a:ext cx="7772400" cy="3840480"/>
        </p:xfrm>
        <a:graphic>
          <a:graphicData uri="http://schemas.openxmlformats.org/drawingml/2006/table">
            <a:tbl>
              <a:tblPr/>
              <a:tblGrid>
                <a:gridCol w="2381250"/>
                <a:gridCol w="5391150"/>
              </a:tblGrid>
              <a:tr h="10874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ea typeface="Calibri" pitchFamily="34" charset="0"/>
                          <a:cs typeface="Arial" charset="0"/>
                        </a:rPr>
                        <a:t>Future Expectation</a:t>
                      </a:r>
                      <a:endParaRPr kumimoji="0" lang="en-GB" sz="1800" b="0" i="0" u="none" strike="noStrike" cap="none" normalizeH="0" baseline="0" smtClean="0">
                        <a:ln>
                          <a:noFill/>
                        </a:ln>
                        <a:solidFill>
                          <a:schemeClr val="tx1"/>
                        </a:solidFill>
                        <a:effectLst/>
                        <a:latin typeface="Arial" charset="0"/>
                        <a:ea typeface="Calibri" pitchFamily="34"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Strong (Certainty): </a:t>
                      </a:r>
                      <a:r>
                        <a:rPr kumimoji="0" lang="en-GB" sz="1800" b="0" i="1" u="none" strike="noStrike" cap="none" normalizeH="0" baseline="0" smtClean="0">
                          <a:ln>
                            <a:noFill/>
                          </a:ln>
                          <a:solidFill>
                            <a:schemeClr val="tx1"/>
                          </a:solidFill>
                          <a:effectLst/>
                          <a:latin typeface="Arial" charset="0"/>
                          <a:ea typeface="Calibri" pitchFamily="34" charset="0"/>
                          <a:cs typeface="Arial" charset="0"/>
                        </a:rPr>
                        <a:t>He will play.</a:t>
                      </a:r>
                      <a:endParaRPr kumimoji="0" lang="en-US" sz="1800" b="0" i="0" u="none" strike="noStrike" cap="none" normalizeH="0" baseline="0" smtClean="0">
                        <a:ln>
                          <a:noFill/>
                        </a:ln>
                        <a:solidFill>
                          <a:schemeClr val="tx1"/>
                        </a:solidFill>
                        <a:effectLst/>
                        <a:latin typeface="Arial" charset="0"/>
                        <a:ea typeface="Calibri" pitchFamily="34"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Strong (Near certainty): </a:t>
                      </a:r>
                      <a:r>
                        <a:rPr kumimoji="0" lang="en-GB" sz="1800" b="0" i="1" u="none" strike="noStrike" cap="none" normalizeH="0" baseline="0" smtClean="0">
                          <a:ln>
                            <a:noFill/>
                          </a:ln>
                          <a:solidFill>
                            <a:schemeClr val="tx1"/>
                          </a:solidFill>
                          <a:effectLst/>
                          <a:latin typeface="Arial" charset="0"/>
                          <a:ea typeface="Calibri" pitchFamily="34" charset="0"/>
                          <a:cs typeface="Arial" charset="0"/>
                        </a:rPr>
                        <a:t>He must play.</a:t>
                      </a:r>
                      <a:endParaRPr kumimoji="0" lang="en-US" sz="1800" b="0" i="0" u="none" strike="noStrike" cap="none" normalizeH="0" baseline="0" smtClean="0">
                        <a:ln>
                          <a:noFill/>
                        </a:ln>
                        <a:solidFill>
                          <a:schemeClr val="tx1"/>
                        </a:solidFill>
                        <a:effectLst/>
                        <a:latin typeface="Arial"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cs typeface="Calibri" pitchFamily="34" charset="0"/>
                        </a:rPr>
                        <a:t>Medium: (Probable) </a:t>
                      </a:r>
                      <a:r>
                        <a:rPr kumimoji="0" lang="en-GB" sz="1800" b="0" i="1" u="none" strike="noStrike" cap="none" normalizeH="0" baseline="0" smtClean="0">
                          <a:ln>
                            <a:noFill/>
                          </a:ln>
                          <a:solidFill>
                            <a:schemeClr val="tx1"/>
                          </a:solidFill>
                          <a:effectLst/>
                          <a:latin typeface="Arial" charset="0"/>
                          <a:cs typeface="Calibri" pitchFamily="34" charset="0"/>
                        </a:rPr>
                        <a:t>He should play</a:t>
                      </a:r>
                      <a:endParaRPr kumimoji="0" lang="en-US" sz="1800" b="0" i="0" u="none" strike="noStrike" cap="none" normalizeH="0" baseline="0" smtClean="0">
                        <a:ln>
                          <a:noFill/>
                        </a:ln>
                        <a:solidFill>
                          <a:schemeClr val="tx1"/>
                        </a:solidFill>
                        <a:effectLst/>
                        <a:latin typeface="Arial"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cs typeface="Calibri" pitchFamily="34" charset="0"/>
                        </a:rPr>
                        <a:t>Weak: (Possible) </a:t>
                      </a:r>
                      <a:r>
                        <a:rPr kumimoji="0" lang="en-GB" sz="1800" b="0" i="1" u="none" strike="noStrike" cap="none" normalizeH="0" baseline="0" smtClean="0">
                          <a:ln>
                            <a:noFill/>
                          </a:ln>
                          <a:solidFill>
                            <a:schemeClr val="tx1"/>
                          </a:solidFill>
                          <a:effectLst/>
                          <a:latin typeface="Arial" charset="0"/>
                          <a:cs typeface="Calibri" pitchFamily="34" charset="0"/>
                        </a:rPr>
                        <a:t>He might/may/could play</a:t>
                      </a:r>
                      <a:r>
                        <a:rPr kumimoji="0" lang="en-GB" sz="1800" b="0" i="0" u="none" strike="noStrike" cap="none" normalizeH="0" baseline="0" smtClean="0">
                          <a:ln>
                            <a:noFill/>
                          </a:ln>
                          <a:solidFill>
                            <a:schemeClr val="tx1"/>
                          </a:solidFill>
                          <a:effectLst/>
                          <a:latin typeface="Arial" charset="0"/>
                          <a:cs typeface="Calibri" pitchFamily="34" charset="0"/>
                        </a:rPr>
                        <a:t> </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810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ea typeface="Calibri" pitchFamily="34" charset="0"/>
                          <a:cs typeface="Arial" charset="0"/>
                        </a:rPr>
                        <a:t>Probability of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ea typeface="Calibri" pitchFamily="34" charset="0"/>
                          <a:cs typeface="Arial" charset="0"/>
                        </a:rPr>
                        <a:t>Present event</a:t>
                      </a:r>
                      <a:endParaRPr kumimoji="0" lang="en-GB" sz="1800" b="0" i="0" u="none" strike="noStrike" cap="none" normalizeH="0" baseline="0" smtClean="0">
                        <a:ln>
                          <a:noFill/>
                        </a:ln>
                        <a:solidFill>
                          <a:schemeClr val="tx1"/>
                        </a:solidFill>
                        <a:effectLst/>
                        <a:latin typeface="Arial" charset="0"/>
                        <a:ea typeface="Calibri" pitchFamily="34"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Strong (Certainty): </a:t>
                      </a:r>
                      <a:r>
                        <a:rPr kumimoji="0" lang="en-GB" sz="1800" b="0" i="1" u="none" strike="noStrike" cap="none" normalizeH="0" baseline="0" smtClean="0">
                          <a:ln>
                            <a:noFill/>
                          </a:ln>
                          <a:solidFill>
                            <a:schemeClr val="tx1"/>
                          </a:solidFill>
                          <a:effectLst/>
                          <a:latin typeface="Arial" charset="0"/>
                          <a:ea typeface="Calibri" pitchFamily="34" charset="0"/>
                          <a:cs typeface="Arial" charset="0"/>
                        </a:rPr>
                        <a:t>He is playing (now)</a:t>
                      </a:r>
                      <a:endParaRPr kumimoji="0" lang="en-US" sz="1800" b="0" i="0" u="none" strike="noStrike" cap="none" normalizeH="0" baseline="0" smtClean="0">
                        <a:ln>
                          <a:noFill/>
                        </a:ln>
                        <a:solidFill>
                          <a:schemeClr val="tx1"/>
                        </a:solidFill>
                        <a:effectLst/>
                        <a:latin typeface="Arial" charset="0"/>
                        <a:ea typeface="Calibri" pitchFamily="34"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Strong (Near certainty): </a:t>
                      </a:r>
                      <a:r>
                        <a:rPr kumimoji="0" lang="en-GB" sz="1800" b="0" i="1" u="none" strike="noStrike" cap="none" normalizeH="0" baseline="0" smtClean="0">
                          <a:ln>
                            <a:noFill/>
                          </a:ln>
                          <a:solidFill>
                            <a:schemeClr val="tx1"/>
                          </a:solidFill>
                          <a:effectLst/>
                          <a:latin typeface="Arial" charset="0"/>
                          <a:ea typeface="Calibri" pitchFamily="34" charset="0"/>
                          <a:cs typeface="Arial" charset="0"/>
                        </a:rPr>
                        <a:t>He must be playing (now)</a:t>
                      </a:r>
                      <a:endParaRPr kumimoji="0" lang="en-US" sz="1800" b="0" i="0" u="none" strike="noStrike" cap="none" normalizeH="0" baseline="0" smtClean="0">
                        <a:ln>
                          <a:noFill/>
                        </a:ln>
                        <a:solidFill>
                          <a:schemeClr val="tx1"/>
                        </a:solidFill>
                        <a:effectLst/>
                        <a:latin typeface="Arial"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cs typeface="Calibri" pitchFamily="34" charset="0"/>
                        </a:rPr>
                        <a:t>Medium: (Probable); </a:t>
                      </a:r>
                      <a:r>
                        <a:rPr kumimoji="0" lang="en-GB" sz="1800" b="0" i="1" u="none" strike="noStrike" cap="none" normalizeH="0" baseline="0" smtClean="0">
                          <a:ln>
                            <a:noFill/>
                          </a:ln>
                          <a:solidFill>
                            <a:schemeClr val="tx1"/>
                          </a:solidFill>
                          <a:effectLst/>
                          <a:latin typeface="Arial" charset="0"/>
                          <a:cs typeface="Calibri" pitchFamily="34" charset="0"/>
                        </a:rPr>
                        <a:t>He should be playing (now)</a:t>
                      </a:r>
                      <a:endParaRPr kumimoji="0" lang="en-US" sz="1800" b="0" i="0" u="none" strike="noStrike" cap="none" normalizeH="0" baseline="0" smtClean="0">
                        <a:ln>
                          <a:noFill/>
                        </a:ln>
                        <a:solidFill>
                          <a:schemeClr val="tx1"/>
                        </a:solidFill>
                        <a:effectLst/>
                        <a:latin typeface="Arial"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cs typeface="Calibri" pitchFamily="34" charset="0"/>
                        </a:rPr>
                        <a:t>Weak: (Possible) </a:t>
                      </a:r>
                      <a:r>
                        <a:rPr kumimoji="0" lang="en-GB" sz="1800" b="0" i="1" u="none" strike="noStrike" cap="none" normalizeH="0" baseline="0" smtClean="0">
                          <a:ln>
                            <a:noFill/>
                          </a:ln>
                          <a:solidFill>
                            <a:schemeClr val="tx1"/>
                          </a:solidFill>
                          <a:effectLst/>
                          <a:latin typeface="Arial" charset="0"/>
                          <a:cs typeface="Calibri" pitchFamily="34" charset="0"/>
                        </a:rPr>
                        <a:t>He might/may/could be playing (now)</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541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ea typeface="Calibri" pitchFamily="34" charset="0"/>
                          <a:cs typeface="Arial" charset="0"/>
                        </a:rPr>
                        <a:t>Probability of Past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ea typeface="Calibri" pitchFamily="34" charset="0"/>
                          <a:cs typeface="Arial" charset="0"/>
                        </a:rPr>
                        <a:t>Event</a:t>
                      </a:r>
                      <a:endParaRPr kumimoji="0" lang="en-GB" sz="1800" b="0" i="0" u="none" strike="noStrike" cap="none" normalizeH="0" baseline="0" smtClean="0">
                        <a:ln>
                          <a:noFill/>
                        </a:ln>
                        <a:solidFill>
                          <a:schemeClr val="tx1"/>
                        </a:solidFill>
                        <a:effectLst/>
                        <a:latin typeface="Arial" charset="0"/>
                        <a:ea typeface="Calibri" pitchFamily="34"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Strong (Near certainty): </a:t>
                      </a:r>
                      <a:r>
                        <a:rPr kumimoji="0" lang="en-GB" sz="1800" b="0" i="1" u="none" strike="noStrike" cap="none" normalizeH="0" baseline="0" smtClean="0">
                          <a:ln>
                            <a:noFill/>
                          </a:ln>
                          <a:solidFill>
                            <a:schemeClr val="tx1"/>
                          </a:solidFill>
                          <a:effectLst/>
                          <a:latin typeface="Arial" charset="0"/>
                          <a:ea typeface="Calibri" pitchFamily="34" charset="0"/>
                          <a:cs typeface="Arial" charset="0"/>
                        </a:rPr>
                        <a:t>He must have played (yesterday)</a:t>
                      </a:r>
                      <a:endParaRPr kumimoji="0" lang="en-US" sz="1800" b="0" i="0" u="none" strike="noStrike" cap="none" normalizeH="0" baseline="0" smtClean="0">
                        <a:ln>
                          <a:noFill/>
                        </a:ln>
                        <a:solidFill>
                          <a:schemeClr val="tx1"/>
                        </a:solidFill>
                        <a:effectLst/>
                        <a:latin typeface="Arial" charset="0"/>
                        <a:ea typeface="Calibri" pitchFamily="34"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Medium: (Probable): </a:t>
                      </a:r>
                      <a:r>
                        <a:rPr kumimoji="0" lang="en-GB" sz="1800" b="0" i="1" u="none" strike="noStrike" cap="none" normalizeH="0" baseline="0" smtClean="0">
                          <a:ln>
                            <a:noFill/>
                          </a:ln>
                          <a:solidFill>
                            <a:schemeClr val="tx1"/>
                          </a:solidFill>
                          <a:effectLst/>
                          <a:latin typeface="Arial" charset="0"/>
                          <a:ea typeface="Calibri" pitchFamily="34" charset="0"/>
                          <a:cs typeface="Arial" charset="0"/>
                        </a:rPr>
                        <a:t>He should have played</a:t>
                      </a:r>
                      <a:endParaRPr kumimoji="0" lang="en-US" sz="1800" b="0" i="0" u="none" strike="noStrike" cap="none" normalizeH="0" baseline="0" smtClean="0">
                        <a:ln>
                          <a:noFill/>
                        </a:ln>
                        <a:solidFill>
                          <a:schemeClr val="tx1"/>
                        </a:solidFill>
                        <a:effectLst/>
                        <a:latin typeface="Arial"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cs typeface="Calibri" pitchFamily="34" charset="0"/>
                        </a:rPr>
                        <a:t>Weak: (Possible) </a:t>
                      </a:r>
                      <a:r>
                        <a:rPr kumimoji="0" lang="en-GB" sz="1800" b="0" i="1" u="none" strike="noStrike" cap="none" normalizeH="0" baseline="0" smtClean="0">
                          <a:ln>
                            <a:noFill/>
                          </a:ln>
                          <a:solidFill>
                            <a:schemeClr val="tx1"/>
                          </a:solidFill>
                          <a:effectLst/>
                          <a:latin typeface="Arial" charset="0"/>
                          <a:cs typeface="Calibri" pitchFamily="34" charset="0"/>
                        </a:rPr>
                        <a:t>He might/may/could have played</a:t>
                      </a:r>
                      <a:r>
                        <a:rPr kumimoji="0" lang="en-GB" sz="1800" b="0" i="0" u="none" strike="noStrike" cap="none" normalizeH="0" baseline="0" smtClean="0">
                          <a:ln>
                            <a:noFill/>
                          </a:ln>
                          <a:solidFill>
                            <a:schemeClr val="tx1"/>
                          </a:solidFill>
                          <a:effectLst/>
                          <a:latin typeface="Arial" charset="0"/>
                          <a:cs typeface="Calibri" pitchFamily="34" charset="0"/>
                        </a:rPr>
                        <a:t>.</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00113" y="333375"/>
            <a:ext cx="6769100" cy="719138"/>
          </a:xfrm>
        </p:spPr>
        <p:txBody>
          <a:bodyPr/>
          <a:lstStyle/>
          <a:p>
            <a:pPr marL="838200" indent="-838200"/>
            <a:r>
              <a:rPr lang="es-ES" sz="3200">
                <a:latin typeface="Arial" charset="0"/>
              </a:rPr>
              <a:t/>
            </a:r>
            <a:br>
              <a:rPr lang="es-ES" sz="3200">
                <a:latin typeface="Arial" charset="0"/>
              </a:rPr>
            </a:br>
            <a:r>
              <a:rPr lang="es-ES" sz="3200">
                <a:latin typeface="Arial" charset="0"/>
              </a:rPr>
              <a:t>Probability of States</a:t>
            </a:r>
            <a:br>
              <a:rPr lang="es-ES" sz="3200">
                <a:latin typeface="Arial" charset="0"/>
              </a:rPr>
            </a:br>
            <a:endParaRPr lang="es-ES" sz="3200">
              <a:latin typeface="Arial" charset="0"/>
            </a:endParaRPr>
          </a:p>
        </p:txBody>
      </p:sp>
      <p:sp>
        <p:nvSpPr>
          <p:cNvPr id="45059" name="Rectangle 3"/>
          <p:cNvSpPr>
            <a:spLocks noGrp="1" noChangeArrowheads="1"/>
          </p:cNvSpPr>
          <p:nvPr>
            <p:ph type="body" sz="half" idx="1"/>
          </p:nvPr>
        </p:nvSpPr>
        <p:spPr>
          <a:xfrm>
            <a:off x="539750" y="1268413"/>
            <a:ext cx="7993063" cy="1152525"/>
          </a:xfrm>
        </p:spPr>
        <p:txBody>
          <a:bodyPr/>
          <a:lstStyle/>
          <a:p>
            <a:pPr>
              <a:lnSpc>
                <a:spcPct val="90000"/>
              </a:lnSpc>
              <a:buFontTx/>
              <a:buNone/>
            </a:pPr>
            <a:r>
              <a:rPr lang="en-GB" sz="2000">
                <a:latin typeface="Arial" charset="0"/>
              </a:rPr>
              <a:t>Where the speaker is talking about a state rather than an event, then </a:t>
            </a:r>
          </a:p>
          <a:p>
            <a:pPr>
              <a:lnSpc>
                <a:spcPct val="90000"/>
              </a:lnSpc>
              <a:buFontTx/>
              <a:buNone/>
            </a:pPr>
            <a:r>
              <a:rPr lang="en-GB" sz="2000">
                <a:latin typeface="Arial" charset="0"/>
              </a:rPr>
              <a:t>some variation occurs. States include relation processes (be, have, </a:t>
            </a:r>
          </a:p>
          <a:p>
            <a:pPr>
              <a:lnSpc>
                <a:spcPct val="90000"/>
              </a:lnSpc>
              <a:buFontTx/>
              <a:buNone/>
            </a:pPr>
            <a:r>
              <a:rPr lang="en-GB" sz="2000">
                <a:latin typeface="Arial" charset="0"/>
              </a:rPr>
              <a:t>appear) and some mental processes (e.g., </a:t>
            </a:r>
            <a:r>
              <a:rPr lang="en-GB" sz="2000" i="1">
                <a:latin typeface="Arial" charset="0"/>
              </a:rPr>
              <a:t>I feel that he is right</a:t>
            </a:r>
            <a:r>
              <a:rPr lang="en-GB" sz="2000">
                <a:latin typeface="Arial" charset="0"/>
              </a:rPr>
              <a:t>).</a:t>
            </a:r>
            <a:endParaRPr lang="es-ES" sz="2000">
              <a:latin typeface="Arial" charset="0"/>
            </a:endParaRPr>
          </a:p>
        </p:txBody>
      </p:sp>
      <p:graphicFrame>
        <p:nvGraphicFramePr>
          <p:cNvPr id="45105" name="Group 49"/>
          <p:cNvGraphicFramePr>
            <a:graphicFrameLocks noGrp="1"/>
          </p:cNvGraphicFramePr>
          <p:nvPr>
            <p:ph sz="half" idx="2"/>
          </p:nvPr>
        </p:nvGraphicFramePr>
        <p:xfrm>
          <a:off x="611188" y="2636838"/>
          <a:ext cx="8208962" cy="3291840"/>
        </p:xfrm>
        <a:graphic>
          <a:graphicData uri="http://schemas.openxmlformats.org/drawingml/2006/table">
            <a:tbl>
              <a:tblPr/>
              <a:tblGrid>
                <a:gridCol w="2217737"/>
                <a:gridCol w="5991225"/>
              </a:tblGrid>
              <a:tr h="9366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ea typeface="Calibri" pitchFamily="34" charset="0"/>
                          <a:cs typeface="Arial" charset="0"/>
                        </a:rPr>
                        <a:t>Future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ea typeface="Calibri" pitchFamily="34" charset="0"/>
                          <a:cs typeface="Arial" charset="0"/>
                        </a:rPr>
                        <a:t>Expectation</a:t>
                      </a:r>
                      <a:endParaRPr kumimoji="0" lang="en-GB" sz="1800" b="0" i="0" u="none" strike="noStrike" cap="none" normalizeH="0" baseline="0" smtClean="0">
                        <a:ln>
                          <a:noFill/>
                        </a:ln>
                        <a:solidFill>
                          <a:schemeClr val="tx1"/>
                        </a:solidFill>
                        <a:effectLst/>
                        <a:latin typeface="Arial" charset="0"/>
                        <a:ea typeface="Calibri" pitchFamily="34"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Strong (Certainty): </a:t>
                      </a:r>
                      <a:r>
                        <a:rPr kumimoji="0" lang="en-GB" sz="1800" b="0" i="1" u="none" strike="noStrike" cap="none" normalizeH="0" baseline="0" smtClean="0">
                          <a:ln>
                            <a:noFill/>
                          </a:ln>
                          <a:solidFill>
                            <a:schemeClr val="tx1"/>
                          </a:solidFill>
                          <a:effectLst/>
                          <a:latin typeface="Arial" charset="0"/>
                          <a:ea typeface="Calibri" pitchFamily="34" charset="0"/>
                          <a:cs typeface="Arial" charset="0"/>
                        </a:rPr>
                        <a:t>He will be there.</a:t>
                      </a:r>
                      <a:endParaRPr kumimoji="0" lang="en-US" sz="1800" b="0" i="0" u="none" strike="noStrike" cap="none" normalizeH="0" baseline="0" smtClean="0">
                        <a:ln>
                          <a:noFill/>
                        </a:ln>
                        <a:solidFill>
                          <a:schemeClr val="tx1"/>
                        </a:solidFill>
                        <a:effectLst/>
                        <a:latin typeface="Arial" charset="0"/>
                        <a:ea typeface="Calibri" pitchFamily="34"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Strong (Near certainty): </a:t>
                      </a:r>
                      <a:r>
                        <a:rPr kumimoji="0" lang="en-GB" sz="1800" b="0" i="1" u="none" strike="noStrike" cap="none" normalizeH="0" baseline="0" smtClean="0">
                          <a:ln>
                            <a:noFill/>
                          </a:ln>
                          <a:solidFill>
                            <a:schemeClr val="tx1"/>
                          </a:solidFill>
                          <a:effectLst/>
                          <a:latin typeface="Arial" charset="0"/>
                          <a:ea typeface="Calibri" pitchFamily="34" charset="0"/>
                          <a:cs typeface="Arial" charset="0"/>
                        </a:rPr>
                        <a:t>He must be there.</a:t>
                      </a:r>
                      <a:endParaRPr kumimoji="0" lang="en-US" sz="1800" b="0" i="0" u="none" strike="noStrike" cap="none" normalizeH="0" baseline="0" smtClean="0">
                        <a:ln>
                          <a:noFill/>
                        </a:ln>
                        <a:solidFill>
                          <a:schemeClr val="tx1"/>
                        </a:solidFill>
                        <a:effectLst/>
                        <a:latin typeface="Arial"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cs typeface="Calibri" pitchFamily="34" charset="0"/>
                        </a:rPr>
                        <a:t>Medium: (Probable) </a:t>
                      </a:r>
                      <a:r>
                        <a:rPr kumimoji="0" lang="en-GB" sz="1800" b="0" i="1" u="none" strike="noStrike" cap="none" normalizeH="0" baseline="0" smtClean="0">
                          <a:ln>
                            <a:noFill/>
                          </a:ln>
                          <a:solidFill>
                            <a:schemeClr val="tx1"/>
                          </a:solidFill>
                          <a:effectLst/>
                          <a:latin typeface="Arial" charset="0"/>
                          <a:cs typeface="Calibri" pitchFamily="34" charset="0"/>
                        </a:rPr>
                        <a:t>He should be there</a:t>
                      </a:r>
                      <a:endParaRPr kumimoji="0" lang="en-US" sz="1800" b="0" i="0" u="none" strike="noStrike" cap="none" normalizeH="0" baseline="0" smtClean="0">
                        <a:ln>
                          <a:noFill/>
                        </a:ln>
                        <a:solidFill>
                          <a:schemeClr val="tx1"/>
                        </a:solidFill>
                        <a:effectLst/>
                        <a:latin typeface="Arial"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cs typeface="Calibri" pitchFamily="34" charset="0"/>
                        </a:rPr>
                        <a:t>Weak: (Possible) </a:t>
                      </a:r>
                      <a:r>
                        <a:rPr kumimoji="0" lang="en-GB" sz="1800" b="0" i="1" u="none" strike="noStrike" cap="none" normalizeH="0" baseline="0" smtClean="0">
                          <a:ln>
                            <a:noFill/>
                          </a:ln>
                          <a:solidFill>
                            <a:schemeClr val="tx1"/>
                          </a:solidFill>
                          <a:effectLst/>
                          <a:latin typeface="Arial" charset="0"/>
                          <a:cs typeface="Calibri" pitchFamily="34" charset="0"/>
                        </a:rPr>
                        <a:t>He might/may/could be there</a:t>
                      </a:r>
                      <a:r>
                        <a:rPr kumimoji="0" lang="en-GB" sz="1800" b="0" i="0" u="none" strike="noStrike" cap="none" normalizeH="0" baseline="0" smtClean="0">
                          <a:ln>
                            <a:noFill/>
                          </a:ln>
                          <a:solidFill>
                            <a:schemeClr val="tx1"/>
                          </a:solidFill>
                          <a:effectLst/>
                          <a:latin typeface="Arial" charset="0"/>
                          <a:cs typeface="Calibri" pitchFamily="34" charset="0"/>
                        </a:rPr>
                        <a:t> </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810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ea typeface="Calibri" pitchFamily="34" charset="0"/>
                          <a:cs typeface="Arial" charset="0"/>
                        </a:rPr>
                        <a:t>Probability of</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ea typeface="Calibri" pitchFamily="34" charset="0"/>
                          <a:cs typeface="Arial" charset="0"/>
                        </a:rPr>
                        <a:t>Present event</a:t>
                      </a:r>
                      <a:endParaRPr kumimoji="0" lang="en-GB" sz="1800" b="0" i="0" u="none" strike="noStrike" cap="none" normalizeH="0" baseline="0" smtClean="0">
                        <a:ln>
                          <a:noFill/>
                        </a:ln>
                        <a:solidFill>
                          <a:schemeClr val="tx1"/>
                        </a:solidFill>
                        <a:effectLst/>
                        <a:latin typeface="Arial" charset="0"/>
                        <a:ea typeface="Calibri" pitchFamily="34"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Strong (Certainty): </a:t>
                      </a:r>
                      <a:r>
                        <a:rPr kumimoji="0" lang="en-GB" sz="1800" b="0" i="1" u="none" strike="noStrike" cap="none" normalizeH="0" baseline="0" smtClean="0">
                          <a:ln>
                            <a:noFill/>
                          </a:ln>
                          <a:solidFill>
                            <a:schemeClr val="tx1"/>
                          </a:solidFill>
                          <a:effectLst/>
                          <a:latin typeface="Arial" charset="0"/>
                          <a:ea typeface="Calibri" pitchFamily="34" charset="0"/>
                          <a:cs typeface="Arial" charset="0"/>
                        </a:rPr>
                        <a:t>He will be there (by now)*</a:t>
                      </a:r>
                      <a:endParaRPr kumimoji="0" lang="en-US" sz="1800" b="0" i="0" u="none" strike="noStrike" cap="none" normalizeH="0" baseline="0" smtClean="0">
                        <a:ln>
                          <a:noFill/>
                        </a:ln>
                        <a:solidFill>
                          <a:schemeClr val="tx1"/>
                        </a:solidFill>
                        <a:effectLst/>
                        <a:latin typeface="Arial" charset="0"/>
                        <a:ea typeface="Calibri" pitchFamily="34"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Strong (Near certainty): </a:t>
                      </a:r>
                      <a:r>
                        <a:rPr kumimoji="0" lang="en-GB" sz="1800" b="0" i="1" u="none" strike="noStrike" cap="none" normalizeH="0" baseline="0" smtClean="0">
                          <a:ln>
                            <a:noFill/>
                          </a:ln>
                          <a:solidFill>
                            <a:schemeClr val="tx1"/>
                          </a:solidFill>
                          <a:effectLst/>
                          <a:latin typeface="Arial" charset="0"/>
                          <a:ea typeface="Calibri" pitchFamily="34" charset="0"/>
                          <a:cs typeface="Arial" charset="0"/>
                        </a:rPr>
                        <a:t>He must be there (by now)</a:t>
                      </a:r>
                      <a:endParaRPr kumimoji="0" lang="en-US" sz="1800" b="0" i="0" u="none" strike="noStrike" cap="none" normalizeH="0" baseline="0" smtClean="0">
                        <a:ln>
                          <a:noFill/>
                        </a:ln>
                        <a:solidFill>
                          <a:schemeClr val="tx1"/>
                        </a:solidFill>
                        <a:effectLst/>
                        <a:latin typeface="Arial"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cs typeface="Calibri" pitchFamily="34" charset="0"/>
                        </a:rPr>
                        <a:t>Medium (Probable): </a:t>
                      </a:r>
                      <a:r>
                        <a:rPr kumimoji="0" lang="en-GB" sz="1800" b="0" i="1" u="none" strike="noStrike" cap="none" normalizeH="0" baseline="0" smtClean="0">
                          <a:ln>
                            <a:noFill/>
                          </a:ln>
                          <a:solidFill>
                            <a:schemeClr val="tx1"/>
                          </a:solidFill>
                          <a:effectLst/>
                          <a:latin typeface="Arial" charset="0"/>
                          <a:cs typeface="Calibri" pitchFamily="34" charset="0"/>
                        </a:rPr>
                        <a:t>He should be there (by now)</a:t>
                      </a:r>
                      <a:endParaRPr kumimoji="0" lang="en-US" sz="1800" b="0" i="0" u="none" strike="noStrike" cap="none" normalizeH="0" baseline="0" smtClean="0">
                        <a:ln>
                          <a:noFill/>
                        </a:ln>
                        <a:solidFill>
                          <a:schemeClr val="tx1"/>
                        </a:solidFill>
                        <a:effectLst/>
                        <a:latin typeface="Arial"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cs typeface="Calibri" pitchFamily="34" charset="0"/>
                        </a:rPr>
                        <a:t>Weak (Possible): </a:t>
                      </a:r>
                      <a:r>
                        <a:rPr kumimoji="0" lang="en-GB" sz="1800" b="0" i="1" u="none" strike="noStrike" cap="none" normalizeH="0" baseline="0" smtClean="0">
                          <a:ln>
                            <a:noFill/>
                          </a:ln>
                          <a:solidFill>
                            <a:schemeClr val="tx1"/>
                          </a:solidFill>
                          <a:effectLst/>
                          <a:latin typeface="Arial" charset="0"/>
                          <a:cs typeface="Calibri" pitchFamily="34" charset="0"/>
                        </a:rPr>
                        <a:t>He might/may/could be there (by now)</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191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ea typeface="Calibri" pitchFamily="34" charset="0"/>
                          <a:cs typeface="Arial" charset="0"/>
                        </a:rPr>
                        <a:t>Probability of</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ea typeface="Calibri" pitchFamily="34" charset="0"/>
                          <a:cs typeface="Arial" charset="0"/>
                        </a:rPr>
                        <a:t>Past Event</a:t>
                      </a:r>
                      <a:endParaRPr kumimoji="0" lang="en-GB" sz="1800" b="0" i="0" u="none" strike="noStrike" cap="none" normalizeH="0" baseline="0" smtClean="0">
                        <a:ln>
                          <a:noFill/>
                        </a:ln>
                        <a:solidFill>
                          <a:schemeClr val="tx1"/>
                        </a:solidFill>
                        <a:effectLst/>
                        <a:latin typeface="Arial" charset="0"/>
                        <a:ea typeface="Calibri" pitchFamily="34"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Strong (Near certainty): </a:t>
                      </a:r>
                      <a:r>
                        <a:rPr kumimoji="0" lang="en-GB" sz="1800" b="0" i="1" u="none" strike="noStrike" cap="none" normalizeH="0" baseline="0" smtClean="0">
                          <a:ln>
                            <a:noFill/>
                          </a:ln>
                          <a:solidFill>
                            <a:schemeClr val="tx1"/>
                          </a:solidFill>
                          <a:effectLst/>
                          <a:latin typeface="Arial" charset="0"/>
                          <a:ea typeface="Calibri" pitchFamily="34" charset="0"/>
                          <a:cs typeface="Arial" charset="0"/>
                        </a:rPr>
                        <a:t>He must have been sick (yesterday)</a:t>
                      </a:r>
                      <a:endParaRPr kumimoji="0" lang="en-US" sz="1800" b="0" i="0" u="none" strike="noStrike" cap="none" normalizeH="0" baseline="0" smtClean="0">
                        <a:ln>
                          <a:noFill/>
                        </a:ln>
                        <a:solidFill>
                          <a:schemeClr val="tx1"/>
                        </a:solidFill>
                        <a:effectLst/>
                        <a:latin typeface="Arial" charset="0"/>
                        <a:ea typeface="Calibri" pitchFamily="34"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Weak: (Possible) </a:t>
                      </a:r>
                      <a:r>
                        <a:rPr kumimoji="0" lang="en-GB" sz="1800" b="0" i="1" u="none" strike="noStrike" cap="none" normalizeH="0" baseline="0" smtClean="0">
                          <a:ln>
                            <a:noFill/>
                          </a:ln>
                          <a:solidFill>
                            <a:schemeClr val="tx1"/>
                          </a:solidFill>
                          <a:effectLst/>
                          <a:latin typeface="Arial" charset="0"/>
                          <a:ea typeface="Calibri" pitchFamily="34" charset="0"/>
                          <a:cs typeface="Arial" charset="0"/>
                        </a:rPr>
                        <a:t>He might/may/could have been sick.</a:t>
                      </a:r>
                      <a:endParaRPr kumimoji="0" lang="en-GB"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Text Box 4"/>
          <p:cNvSpPr txBox="1">
            <a:spLocks noChangeArrowheads="1"/>
          </p:cNvSpPr>
          <p:nvPr/>
        </p:nvSpPr>
        <p:spPr bwMode="auto">
          <a:xfrm>
            <a:off x="1166813" y="568325"/>
            <a:ext cx="184150" cy="457200"/>
          </a:xfrm>
          <a:prstGeom prst="rect">
            <a:avLst/>
          </a:prstGeom>
          <a:noFill/>
          <a:ln w="9525">
            <a:noFill/>
            <a:miter lim="800000"/>
            <a:headEnd/>
            <a:tailEnd/>
          </a:ln>
          <a:effectLst/>
        </p:spPr>
        <p:txBody>
          <a:bodyPr wrap="none">
            <a:spAutoFit/>
          </a:bodyPr>
          <a:lstStyle/>
          <a:p>
            <a:endParaRPr lang="es-ES"/>
          </a:p>
        </p:txBody>
      </p:sp>
      <p:sp>
        <p:nvSpPr>
          <p:cNvPr id="40965" name="Text Box 5"/>
          <p:cNvSpPr txBox="1">
            <a:spLocks noChangeArrowheads="1"/>
          </p:cNvSpPr>
          <p:nvPr/>
        </p:nvSpPr>
        <p:spPr bwMode="auto">
          <a:xfrm>
            <a:off x="611188" y="365125"/>
            <a:ext cx="8137525" cy="5859463"/>
          </a:xfrm>
          <a:prstGeom prst="rect">
            <a:avLst/>
          </a:prstGeom>
          <a:noFill/>
          <a:ln w="9525">
            <a:noFill/>
            <a:miter lim="800000"/>
            <a:headEnd/>
            <a:tailEnd/>
          </a:ln>
          <a:effectLst/>
        </p:spPr>
        <p:txBody>
          <a:bodyPr>
            <a:spAutoFit/>
          </a:bodyPr>
          <a:lstStyle/>
          <a:p>
            <a:pPr marL="457200" indent="-457200"/>
            <a:r>
              <a:rPr lang="en-GB" sz="1800" b="1">
                <a:latin typeface="Arial" charset="0"/>
              </a:rPr>
              <a:t>Exercise 2: </a:t>
            </a:r>
            <a:r>
              <a:rPr lang="en-GB" sz="1800">
                <a:latin typeface="Arial" charset="0"/>
              </a:rPr>
              <a:t>(From O’Connell </a:t>
            </a:r>
            <a:r>
              <a:rPr lang="en-GB" sz="1800" i="1">
                <a:latin typeface="Arial" charset="0"/>
              </a:rPr>
              <a:t>Focus on Proficiency </a:t>
            </a:r>
            <a:r>
              <a:rPr lang="en-GB" sz="1800">
                <a:latin typeface="Arial" charset="0"/>
              </a:rPr>
              <a:t>p. 63)</a:t>
            </a:r>
          </a:p>
          <a:p>
            <a:pPr marL="457200" indent="-457200"/>
            <a:endParaRPr lang="en-GB" sz="1800">
              <a:latin typeface="Arial" charset="0"/>
            </a:endParaRPr>
          </a:p>
          <a:p>
            <a:pPr marL="457200" indent="-457200">
              <a:buFontTx/>
              <a:buAutoNum type="alphaLcParenR"/>
            </a:pPr>
            <a:r>
              <a:rPr lang="en-GB" sz="1800">
                <a:latin typeface="Arial" charset="0"/>
              </a:rPr>
              <a:t>You can try phoning but </a:t>
            </a:r>
            <a:r>
              <a:rPr lang="en-GB" sz="1800" i="1">
                <a:latin typeface="Arial" charset="0"/>
              </a:rPr>
              <a:t>it’s possible that</a:t>
            </a:r>
            <a:r>
              <a:rPr lang="en-GB" sz="1800">
                <a:latin typeface="Arial" charset="0"/>
              </a:rPr>
              <a:t> the car has been sold by now. (Begin ‘The car ...’) </a:t>
            </a:r>
          </a:p>
          <a:p>
            <a:pPr marL="457200" indent="-457200"/>
            <a:endParaRPr lang="en-GB" sz="1800">
              <a:latin typeface="Arial" charset="0"/>
            </a:endParaRPr>
          </a:p>
          <a:p>
            <a:pPr marL="457200" indent="-457200">
              <a:buFontTx/>
              <a:buAutoNum type="alphaLcParenR" startAt="2"/>
            </a:pPr>
            <a:r>
              <a:rPr lang="en-GB" sz="1800">
                <a:latin typeface="Arial" charset="0"/>
              </a:rPr>
              <a:t>If you’ve been out of the country, you </a:t>
            </a:r>
            <a:r>
              <a:rPr lang="en-GB" sz="1800" i="1">
                <a:latin typeface="Arial" charset="0"/>
              </a:rPr>
              <a:t>obviously</a:t>
            </a:r>
            <a:r>
              <a:rPr lang="en-GB" sz="1800">
                <a:latin typeface="Arial" charset="0"/>
              </a:rPr>
              <a:t> haven’t heard about the robbery.</a:t>
            </a:r>
          </a:p>
          <a:p>
            <a:pPr marL="457200" indent="-457200"/>
            <a:endParaRPr lang="en-GB" sz="1800" i="1">
              <a:latin typeface="Arial" charset="0"/>
            </a:endParaRPr>
          </a:p>
          <a:p>
            <a:pPr marL="457200" indent="-457200">
              <a:buFontTx/>
              <a:buAutoNum type="alphaLcParenR" startAt="3"/>
            </a:pPr>
            <a:r>
              <a:rPr lang="en-GB" sz="1800" i="1">
                <a:latin typeface="Arial" charset="0"/>
              </a:rPr>
              <a:t>I just don’t believe that</a:t>
            </a:r>
            <a:r>
              <a:rPr lang="en-GB" sz="1800">
                <a:latin typeface="Arial" charset="0"/>
              </a:rPr>
              <a:t> the line has been engaged all this time. </a:t>
            </a:r>
            <a:r>
              <a:rPr lang="en-GB" sz="1800" i="1">
                <a:latin typeface="Arial" charset="0"/>
              </a:rPr>
              <a:t>Maybe</a:t>
            </a:r>
            <a:r>
              <a:rPr lang="en-GB" sz="1800">
                <a:latin typeface="Arial" charset="0"/>
              </a:rPr>
              <a:t> there’s a fault on it. </a:t>
            </a:r>
          </a:p>
          <a:p>
            <a:pPr marL="457200" indent="-457200"/>
            <a:endParaRPr lang="en-GB" sz="1800">
              <a:latin typeface="Arial" charset="0"/>
            </a:endParaRPr>
          </a:p>
          <a:p>
            <a:pPr marL="457200" indent="-457200">
              <a:buFontTx/>
              <a:buAutoNum type="alphaLcParenR" startAt="4"/>
            </a:pPr>
            <a:r>
              <a:rPr lang="en-GB" sz="1800">
                <a:latin typeface="Arial" charset="0"/>
              </a:rPr>
              <a:t>Don’t start worrying. </a:t>
            </a:r>
            <a:r>
              <a:rPr lang="en-GB" sz="1800" i="1">
                <a:latin typeface="Arial" charset="0"/>
              </a:rPr>
              <a:t>It’s possible that</a:t>
            </a:r>
            <a:r>
              <a:rPr lang="en-GB" sz="1800">
                <a:latin typeface="Arial" charset="0"/>
              </a:rPr>
              <a:t> he took a later plane. </a:t>
            </a:r>
          </a:p>
          <a:p>
            <a:pPr marL="457200" indent="-457200">
              <a:buFontTx/>
              <a:buAutoNum type="alphaLcParenR" startAt="4"/>
            </a:pPr>
            <a:endParaRPr lang="en-GB" sz="1800">
              <a:latin typeface="Arial" charset="0"/>
            </a:endParaRPr>
          </a:p>
          <a:p>
            <a:pPr marL="457200" indent="-457200">
              <a:buFontTx/>
              <a:buAutoNum type="alphaLcParenR" startAt="4"/>
            </a:pPr>
            <a:r>
              <a:rPr lang="en-GB" sz="1800">
                <a:latin typeface="Arial" charset="0"/>
              </a:rPr>
              <a:t>Where </a:t>
            </a:r>
            <a:r>
              <a:rPr lang="en-GB" sz="1800" i="1">
                <a:latin typeface="Arial" charset="0"/>
              </a:rPr>
              <a:t>would there be a chance of</a:t>
            </a:r>
            <a:r>
              <a:rPr lang="en-GB" sz="1800">
                <a:latin typeface="Arial" charset="0"/>
              </a:rPr>
              <a:t> finding a flat to rent? </a:t>
            </a:r>
          </a:p>
          <a:p>
            <a:pPr marL="457200" indent="-457200">
              <a:buFontTx/>
              <a:buAutoNum type="alphaLcParenR" startAt="4"/>
            </a:pPr>
            <a:endParaRPr lang="en-GB" sz="1800">
              <a:latin typeface="Arial" charset="0"/>
            </a:endParaRPr>
          </a:p>
          <a:p>
            <a:pPr marL="457200" indent="-457200">
              <a:buFontTx/>
              <a:buAutoNum type="alphaLcParenR" startAt="4"/>
            </a:pPr>
            <a:r>
              <a:rPr lang="en-GB" sz="1800">
                <a:latin typeface="Arial" charset="0"/>
              </a:rPr>
              <a:t>I’ve forgotten to return the key of the safe. </a:t>
            </a:r>
            <a:r>
              <a:rPr lang="en-GB" sz="1800" i="1">
                <a:latin typeface="Arial" charset="0"/>
              </a:rPr>
              <a:t>I’m sure</a:t>
            </a:r>
            <a:r>
              <a:rPr lang="en-GB" sz="1800">
                <a:latin typeface="Arial" charset="0"/>
              </a:rPr>
              <a:t> people have been looking everywhere for it.  </a:t>
            </a:r>
          </a:p>
          <a:p>
            <a:pPr marL="457200" indent="-457200">
              <a:buFontTx/>
              <a:buAutoNum type="alphaLcParenR" startAt="4"/>
            </a:pPr>
            <a:endParaRPr lang="en-GB" sz="1800" i="1">
              <a:latin typeface="Arial" charset="0"/>
            </a:endParaRPr>
          </a:p>
          <a:p>
            <a:pPr marL="457200" indent="-457200">
              <a:buFontTx/>
              <a:buAutoNum type="alphaLcParenR" startAt="4"/>
            </a:pPr>
            <a:r>
              <a:rPr lang="en-GB" sz="1800" i="1">
                <a:latin typeface="Arial" charset="0"/>
              </a:rPr>
              <a:t>It’s possible</a:t>
            </a:r>
            <a:r>
              <a:rPr lang="en-GB" sz="1800">
                <a:latin typeface="Arial" charset="0"/>
              </a:rPr>
              <a:t> that you won’t even have to show a pass to get in.</a:t>
            </a:r>
          </a:p>
          <a:p>
            <a:pPr marL="457200" indent="-457200">
              <a:buFontTx/>
              <a:buAutoNum type="alphaLcParenR" startAt="4"/>
            </a:pPr>
            <a:endParaRPr lang="en-GB" sz="1800">
              <a:latin typeface="Arial" charset="0"/>
            </a:endParaRPr>
          </a:p>
          <a:p>
            <a:pPr marL="457200" indent="-457200">
              <a:buFontTx/>
              <a:buAutoNum type="alphaLcParenR" startAt="4"/>
            </a:pPr>
            <a:r>
              <a:rPr lang="en-GB" sz="1800">
                <a:latin typeface="Arial" charset="0"/>
              </a:rPr>
              <a:t>She’s </a:t>
            </a:r>
            <a:r>
              <a:rPr lang="en-GB" sz="1800" i="1">
                <a:latin typeface="Arial" charset="0"/>
              </a:rPr>
              <a:t>unlikely to</a:t>
            </a:r>
            <a:r>
              <a:rPr lang="en-GB" sz="1800">
                <a:latin typeface="Arial" charset="0"/>
              </a:rPr>
              <a:t> have left without warning anyone. </a:t>
            </a:r>
            <a:endParaRPr lang="es-ES" sz="1800">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4213" y="404813"/>
            <a:ext cx="7772400" cy="874712"/>
          </a:xfrm>
        </p:spPr>
        <p:txBody>
          <a:bodyPr/>
          <a:lstStyle/>
          <a:p>
            <a:r>
              <a:rPr lang="es-ES_tradnl" sz="3200">
                <a:latin typeface="Arial" charset="0"/>
              </a:rPr>
              <a:t>Mood</a:t>
            </a:r>
            <a:endParaRPr lang="es-ES" sz="3200">
              <a:latin typeface="Arial" charset="0"/>
            </a:endParaRPr>
          </a:p>
        </p:txBody>
      </p:sp>
      <p:sp>
        <p:nvSpPr>
          <p:cNvPr id="10243" name="Rectangle 3"/>
          <p:cNvSpPr>
            <a:spLocks noGrp="1" noChangeArrowheads="1"/>
          </p:cNvSpPr>
          <p:nvPr>
            <p:ph type="body" idx="1"/>
          </p:nvPr>
        </p:nvSpPr>
        <p:spPr>
          <a:xfrm>
            <a:off x="684213" y="1700213"/>
            <a:ext cx="7772400" cy="4114800"/>
          </a:xfrm>
        </p:spPr>
        <p:txBody>
          <a:bodyPr/>
          <a:lstStyle/>
          <a:p>
            <a:pPr>
              <a:lnSpc>
                <a:spcPct val="90000"/>
              </a:lnSpc>
              <a:buFontTx/>
              <a:buNone/>
            </a:pPr>
            <a:r>
              <a:rPr lang="en-GB" sz="2000">
                <a:latin typeface="Arial" charset="0"/>
              </a:rPr>
              <a:t>In week 1 of this course, we introduced the notion that each </a:t>
            </a:r>
          </a:p>
          <a:p>
            <a:pPr>
              <a:lnSpc>
                <a:spcPct val="90000"/>
              </a:lnSpc>
              <a:buFontTx/>
              <a:buNone/>
            </a:pPr>
            <a:r>
              <a:rPr lang="en-GB" sz="2000">
                <a:latin typeface="Arial" charset="0"/>
              </a:rPr>
              <a:t>utterance is a communicative act (a speech act), </a:t>
            </a:r>
          </a:p>
          <a:p>
            <a:pPr>
              <a:lnSpc>
                <a:spcPct val="90000"/>
              </a:lnSpc>
              <a:buFontTx/>
              <a:buNone/>
            </a:pPr>
            <a:r>
              <a:rPr lang="en-GB" sz="2000">
                <a:latin typeface="Arial" charset="0"/>
              </a:rPr>
              <a:t>such as to ask a question, make a statement, or give an order.</a:t>
            </a:r>
          </a:p>
          <a:p>
            <a:pPr>
              <a:lnSpc>
                <a:spcPct val="90000"/>
              </a:lnSpc>
            </a:pPr>
            <a:endParaRPr lang="en-GB" sz="2000">
              <a:latin typeface="Arial" charset="0"/>
            </a:endParaRPr>
          </a:p>
          <a:p>
            <a:pPr>
              <a:lnSpc>
                <a:spcPct val="90000"/>
              </a:lnSpc>
              <a:buFontTx/>
              <a:buNone/>
            </a:pPr>
            <a:r>
              <a:rPr lang="en-GB" sz="2000">
                <a:latin typeface="Arial" charset="0"/>
              </a:rPr>
              <a:t>We showed that the main resource in the grammar for marking the </a:t>
            </a:r>
          </a:p>
          <a:p>
            <a:pPr>
              <a:lnSpc>
                <a:spcPct val="90000"/>
              </a:lnSpc>
              <a:buFontTx/>
              <a:buNone/>
            </a:pPr>
            <a:r>
              <a:rPr lang="en-GB" sz="2000">
                <a:latin typeface="Arial" charset="0"/>
              </a:rPr>
              <a:t>communicative intention of an utterance is in the Mood (which </a:t>
            </a:r>
          </a:p>
          <a:p>
            <a:pPr>
              <a:lnSpc>
                <a:spcPct val="90000"/>
              </a:lnSpc>
              <a:buFontTx/>
              <a:buNone/>
            </a:pPr>
            <a:r>
              <a:rPr lang="en-GB" sz="2000">
                <a:latin typeface="Arial" charset="0"/>
              </a:rPr>
              <a:t>distinguishes between: </a:t>
            </a:r>
          </a:p>
          <a:p>
            <a:pPr>
              <a:lnSpc>
                <a:spcPct val="90000"/>
              </a:lnSpc>
              <a:buFontTx/>
              <a:buNone/>
            </a:pPr>
            <a:endParaRPr lang="en-GB" sz="2000">
              <a:latin typeface="Arial" charset="0"/>
            </a:endParaRPr>
          </a:p>
          <a:p>
            <a:pPr>
              <a:lnSpc>
                <a:spcPct val="90000"/>
              </a:lnSpc>
            </a:pPr>
            <a:r>
              <a:rPr lang="en-GB" sz="2000">
                <a:latin typeface="Arial" charset="0"/>
              </a:rPr>
              <a:t>declarative</a:t>
            </a:r>
          </a:p>
          <a:p>
            <a:pPr>
              <a:lnSpc>
                <a:spcPct val="90000"/>
              </a:lnSpc>
            </a:pPr>
            <a:r>
              <a:rPr lang="en-GB" sz="2000">
                <a:latin typeface="Arial" charset="0"/>
              </a:rPr>
              <a:t>interrogative  </a:t>
            </a:r>
          </a:p>
          <a:p>
            <a:pPr>
              <a:lnSpc>
                <a:spcPct val="90000"/>
              </a:lnSpc>
            </a:pPr>
            <a:r>
              <a:rPr lang="en-GB" sz="2000">
                <a:latin typeface="Arial" charset="0"/>
              </a:rPr>
              <a:t>imperative </a:t>
            </a:r>
          </a:p>
          <a:p>
            <a:pPr>
              <a:lnSpc>
                <a:spcPct val="90000"/>
              </a:lnSpc>
              <a:buFontTx/>
              <a:buNone/>
            </a:pPr>
            <a:endParaRPr lang="es-ES" sz="20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24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4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1166813" y="568325"/>
            <a:ext cx="184150" cy="457200"/>
          </a:xfrm>
          <a:prstGeom prst="rect">
            <a:avLst/>
          </a:prstGeom>
          <a:noFill/>
          <a:ln w="9525">
            <a:noFill/>
            <a:miter lim="800000"/>
            <a:headEnd/>
            <a:tailEnd/>
          </a:ln>
          <a:effectLst/>
        </p:spPr>
        <p:txBody>
          <a:bodyPr wrap="none">
            <a:spAutoFit/>
          </a:bodyPr>
          <a:lstStyle/>
          <a:p>
            <a:endParaRPr lang="es-ES"/>
          </a:p>
        </p:txBody>
      </p:sp>
      <p:sp>
        <p:nvSpPr>
          <p:cNvPr id="50179" name="Text Box 3"/>
          <p:cNvSpPr txBox="1">
            <a:spLocks noChangeArrowheads="1"/>
          </p:cNvSpPr>
          <p:nvPr/>
        </p:nvSpPr>
        <p:spPr bwMode="auto">
          <a:xfrm>
            <a:off x="611188" y="365125"/>
            <a:ext cx="8137525" cy="5584825"/>
          </a:xfrm>
          <a:prstGeom prst="rect">
            <a:avLst/>
          </a:prstGeom>
          <a:noFill/>
          <a:ln w="9525">
            <a:noFill/>
            <a:miter lim="800000"/>
            <a:headEnd/>
            <a:tailEnd/>
          </a:ln>
          <a:effectLst/>
        </p:spPr>
        <p:txBody>
          <a:bodyPr>
            <a:spAutoFit/>
          </a:bodyPr>
          <a:lstStyle/>
          <a:p>
            <a:pPr marL="457200" indent="-457200"/>
            <a:r>
              <a:rPr lang="en-GB" sz="1800" b="1">
                <a:latin typeface="Arial" charset="0"/>
              </a:rPr>
              <a:t>Answers to exercise 2: </a:t>
            </a:r>
            <a:r>
              <a:rPr lang="en-GB" sz="1800">
                <a:latin typeface="Arial" charset="0"/>
              </a:rPr>
              <a:t>(From O’Connell </a:t>
            </a:r>
            <a:r>
              <a:rPr lang="en-GB" sz="1800" i="1">
                <a:latin typeface="Arial" charset="0"/>
              </a:rPr>
              <a:t>Focus on Proficiency </a:t>
            </a:r>
            <a:r>
              <a:rPr lang="en-GB" sz="1800">
                <a:latin typeface="Arial" charset="0"/>
              </a:rPr>
              <a:t>p. 63)</a:t>
            </a:r>
          </a:p>
          <a:p>
            <a:pPr marL="457200" indent="-457200"/>
            <a:endParaRPr lang="en-GB" sz="1800">
              <a:latin typeface="Arial" charset="0"/>
            </a:endParaRPr>
          </a:p>
          <a:p>
            <a:pPr marL="457200" indent="-457200">
              <a:buFontTx/>
              <a:buAutoNum type="alphaLcParenR"/>
            </a:pPr>
            <a:r>
              <a:rPr lang="en-GB" sz="1800">
                <a:latin typeface="Arial" charset="0"/>
              </a:rPr>
              <a:t>You can try phoning but the car </a:t>
            </a:r>
            <a:r>
              <a:rPr lang="en-GB" sz="1800" i="1">
                <a:latin typeface="Arial" charset="0"/>
              </a:rPr>
              <a:t>may/might/could have been</a:t>
            </a:r>
            <a:r>
              <a:rPr lang="en-GB" sz="1800">
                <a:latin typeface="Arial" charset="0"/>
              </a:rPr>
              <a:t> sold by now. (Begin ‘The car ...’) </a:t>
            </a:r>
          </a:p>
          <a:p>
            <a:pPr marL="457200" indent="-457200"/>
            <a:endParaRPr lang="en-GB" sz="1800">
              <a:latin typeface="Arial" charset="0"/>
            </a:endParaRPr>
          </a:p>
          <a:p>
            <a:pPr marL="457200" indent="-457200">
              <a:buFontTx/>
              <a:buAutoNum type="alphaLcParenR" startAt="2"/>
            </a:pPr>
            <a:r>
              <a:rPr lang="en-GB" sz="1800">
                <a:latin typeface="Arial" charset="0"/>
              </a:rPr>
              <a:t>If you’ve been out of the country, you </a:t>
            </a:r>
            <a:r>
              <a:rPr lang="en-GB" sz="1800" i="1">
                <a:latin typeface="Arial" charset="0"/>
              </a:rPr>
              <a:t>can’t have heard</a:t>
            </a:r>
            <a:r>
              <a:rPr lang="en-GB" sz="1800">
                <a:latin typeface="Arial" charset="0"/>
              </a:rPr>
              <a:t> about the robbery.</a:t>
            </a:r>
          </a:p>
          <a:p>
            <a:pPr marL="457200" indent="-457200"/>
            <a:endParaRPr lang="en-GB" sz="1800" i="1">
              <a:latin typeface="Arial" charset="0"/>
            </a:endParaRPr>
          </a:p>
          <a:p>
            <a:pPr marL="457200" indent="-457200">
              <a:buFontTx/>
              <a:buAutoNum type="alphaLcParenR" startAt="3"/>
            </a:pPr>
            <a:r>
              <a:rPr lang="en-GB" sz="1800">
                <a:latin typeface="Arial" charset="0"/>
              </a:rPr>
              <a:t>The line</a:t>
            </a:r>
            <a:r>
              <a:rPr lang="en-GB" sz="1800" i="1">
                <a:latin typeface="Arial" charset="0"/>
              </a:rPr>
              <a:t> can’t have been e</a:t>
            </a:r>
            <a:r>
              <a:rPr lang="en-GB" sz="1800">
                <a:latin typeface="Arial" charset="0"/>
              </a:rPr>
              <a:t>ngaged all this time. There </a:t>
            </a:r>
            <a:r>
              <a:rPr lang="en-GB" sz="1800" i="1">
                <a:latin typeface="Arial" charset="0"/>
              </a:rPr>
              <a:t>may/could/might be</a:t>
            </a:r>
            <a:r>
              <a:rPr lang="en-GB" sz="1800">
                <a:latin typeface="Arial" charset="0"/>
              </a:rPr>
              <a:t> a fault on it. </a:t>
            </a:r>
          </a:p>
          <a:p>
            <a:pPr marL="457200" indent="-457200"/>
            <a:endParaRPr lang="en-GB" sz="1800">
              <a:latin typeface="Arial" charset="0"/>
            </a:endParaRPr>
          </a:p>
          <a:p>
            <a:pPr marL="457200" indent="-457200">
              <a:buFontTx/>
              <a:buAutoNum type="alphaLcParenR" startAt="4"/>
            </a:pPr>
            <a:r>
              <a:rPr lang="en-GB" sz="1800">
                <a:latin typeface="Arial" charset="0"/>
              </a:rPr>
              <a:t>Don’t start worrying. He </a:t>
            </a:r>
            <a:r>
              <a:rPr lang="en-GB" sz="1800" i="1">
                <a:latin typeface="Arial" charset="0"/>
              </a:rPr>
              <a:t>may/might/could have taken</a:t>
            </a:r>
            <a:r>
              <a:rPr lang="en-GB" sz="1800">
                <a:latin typeface="Arial" charset="0"/>
              </a:rPr>
              <a:t> a later plane. </a:t>
            </a:r>
          </a:p>
          <a:p>
            <a:pPr marL="457200" indent="-457200"/>
            <a:endParaRPr lang="en-GB" sz="1800">
              <a:latin typeface="Arial" charset="0"/>
            </a:endParaRPr>
          </a:p>
          <a:p>
            <a:pPr marL="457200" indent="-457200">
              <a:buFontTx/>
              <a:buAutoNum type="alphaLcParenR" startAt="5"/>
            </a:pPr>
            <a:r>
              <a:rPr lang="en-GB" sz="1800">
                <a:latin typeface="Arial" charset="0"/>
              </a:rPr>
              <a:t>Where </a:t>
            </a:r>
            <a:r>
              <a:rPr lang="en-GB" sz="1800" i="1">
                <a:latin typeface="Arial" charset="0"/>
              </a:rPr>
              <a:t>might/could/may* I find</a:t>
            </a:r>
            <a:r>
              <a:rPr lang="en-GB" sz="1800">
                <a:latin typeface="Arial" charset="0"/>
              </a:rPr>
              <a:t> a flat to rent? </a:t>
            </a:r>
          </a:p>
          <a:p>
            <a:pPr marL="457200" indent="-457200">
              <a:buFontTx/>
              <a:buAutoNum type="alphaLcParenR" startAt="5"/>
            </a:pPr>
            <a:endParaRPr lang="en-GB" sz="1800">
              <a:latin typeface="Arial" charset="0"/>
            </a:endParaRPr>
          </a:p>
          <a:p>
            <a:pPr marL="457200" indent="-457200">
              <a:buFontTx/>
              <a:buAutoNum type="alphaLcParenR" startAt="5"/>
            </a:pPr>
            <a:r>
              <a:rPr lang="en-GB" sz="1800">
                <a:latin typeface="Arial" charset="0"/>
              </a:rPr>
              <a:t>I’ve forgotten to return the key of the safe. People </a:t>
            </a:r>
            <a:r>
              <a:rPr lang="en-GB" sz="1800" i="1">
                <a:latin typeface="Arial" charset="0"/>
              </a:rPr>
              <a:t>must have been</a:t>
            </a:r>
            <a:r>
              <a:rPr lang="en-GB" sz="1800">
                <a:latin typeface="Arial" charset="0"/>
              </a:rPr>
              <a:t> looking everywhere for it.  </a:t>
            </a:r>
          </a:p>
          <a:p>
            <a:pPr marL="457200" indent="-457200"/>
            <a:endParaRPr lang="en-GB" sz="1800" i="1">
              <a:latin typeface="Arial" charset="0"/>
            </a:endParaRPr>
          </a:p>
          <a:p>
            <a:pPr marL="457200" indent="-457200">
              <a:buFontTx/>
              <a:buAutoNum type="alphaLcParenR" startAt="5"/>
            </a:pPr>
            <a:r>
              <a:rPr lang="en-GB" sz="1800">
                <a:latin typeface="Arial" charset="0"/>
              </a:rPr>
              <a:t>You </a:t>
            </a:r>
            <a:r>
              <a:rPr lang="en-GB" sz="1800" i="1">
                <a:latin typeface="Arial" charset="0"/>
              </a:rPr>
              <a:t>mightn’t even have to</a:t>
            </a:r>
            <a:r>
              <a:rPr lang="en-GB" sz="1800">
                <a:latin typeface="Arial" charset="0"/>
              </a:rPr>
              <a:t> show a pass to get in.</a:t>
            </a:r>
          </a:p>
          <a:p>
            <a:pPr marL="457200" indent="-457200">
              <a:buFontTx/>
              <a:buAutoNum type="alphaLcParenR" startAt="5"/>
            </a:pPr>
            <a:endParaRPr lang="en-GB" sz="1800">
              <a:latin typeface="Arial" charset="0"/>
            </a:endParaRPr>
          </a:p>
          <a:p>
            <a:pPr marL="457200" indent="-457200">
              <a:buFontTx/>
              <a:buAutoNum type="alphaLcParenR" startAt="5"/>
            </a:pPr>
            <a:r>
              <a:rPr lang="en-GB" sz="1800">
                <a:latin typeface="Arial" charset="0"/>
              </a:rPr>
              <a:t>She </a:t>
            </a:r>
            <a:r>
              <a:rPr lang="en-GB" sz="1800" i="1">
                <a:latin typeface="Arial" charset="0"/>
              </a:rPr>
              <a:t>won’t have have</a:t>
            </a:r>
            <a:r>
              <a:rPr lang="en-GB" sz="1800">
                <a:latin typeface="Arial" charset="0"/>
              </a:rPr>
              <a:t> left without warning anyone. </a:t>
            </a:r>
            <a:endParaRPr lang="es-ES" sz="1800">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684213" y="549275"/>
            <a:ext cx="7920037" cy="5256213"/>
          </a:xfrm>
        </p:spPr>
        <p:txBody>
          <a:bodyPr/>
          <a:lstStyle/>
          <a:p>
            <a:pPr marL="609600" indent="-609600">
              <a:lnSpc>
                <a:spcPct val="90000"/>
              </a:lnSpc>
              <a:buFontTx/>
              <a:buNone/>
            </a:pPr>
            <a:r>
              <a:rPr lang="es-ES_tradnl" sz="1800" b="1">
                <a:latin typeface="Arial" charset="0"/>
              </a:rPr>
              <a:t>Exercise 3 </a:t>
            </a:r>
            <a:r>
              <a:rPr lang="es-ES_tradnl" sz="1800">
                <a:latin typeface="Arial" charset="0"/>
              </a:rPr>
              <a:t>(Downing &amp; Locke, 2006: 398)</a:t>
            </a:r>
          </a:p>
          <a:p>
            <a:pPr marL="609600" indent="-609600">
              <a:lnSpc>
                <a:spcPct val="90000"/>
              </a:lnSpc>
              <a:buFontTx/>
              <a:buNone/>
            </a:pPr>
            <a:endParaRPr lang="es-ES_tradnl" sz="1800" b="1">
              <a:latin typeface="Arial" charset="0"/>
            </a:endParaRPr>
          </a:p>
          <a:p>
            <a:pPr marL="609600" indent="-609600">
              <a:lnSpc>
                <a:spcPct val="90000"/>
              </a:lnSpc>
              <a:buFontTx/>
              <a:buNone/>
            </a:pPr>
            <a:r>
              <a:rPr lang="es-ES_tradnl" sz="1800">
                <a:latin typeface="Arial" charset="0"/>
              </a:rPr>
              <a:t>Change the modal verb form in each sentence into the past. Make any </a:t>
            </a:r>
          </a:p>
          <a:p>
            <a:pPr marL="609600" indent="-609600">
              <a:lnSpc>
                <a:spcPct val="90000"/>
              </a:lnSpc>
              <a:buFontTx/>
              <a:buNone/>
            </a:pPr>
            <a:r>
              <a:rPr lang="es-ES_tradnl" sz="1800">
                <a:latin typeface="Arial" charset="0"/>
              </a:rPr>
              <a:t>adjustments necessary to tenses or adverbs, for instance, in the rest of the </a:t>
            </a:r>
          </a:p>
          <a:p>
            <a:pPr marL="609600" indent="-609600">
              <a:lnSpc>
                <a:spcPct val="90000"/>
              </a:lnSpc>
              <a:buFontTx/>
              <a:buNone/>
            </a:pPr>
            <a:r>
              <a:rPr lang="es-ES_tradnl" sz="1800">
                <a:latin typeface="Arial" charset="0"/>
              </a:rPr>
              <a:t>sentence. </a:t>
            </a:r>
          </a:p>
          <a:p>
            <a:pPr marL="609600" indent="-609600">
              <a:lnSpc>
                <a:spcPct val="90000"/>
              </a:lnSpc>
              <a:buFontTx/>
              <a:buNone/>
            </a:pPr>
            <a:endParaRPr lang="es-ES_tradnl" sz="1800">
              <a:latin typeface="Arial" charset="0"/>
            </a:endParaRPr>
          </a:p>
          <a:p>
            <a:pPr marL="609600" indent="-609600">
              <a:lnSpc>
                <a:spcPct val="90000"/>
              </a:lnSpc>
              <a:buFontTx/>
              <a:buAutoNum type="arabicParenBoth"/>
            </a:pPr>
            <a:r>
              <a:rPr lang="es-ES_tradnl" sz="1800">
                <a:latin typeface="Arial" charset="0"/>
              </a:rPr>
              <a:t>They </a:t>
            </a:r>
            <a:r>
              <a:rPr lang="es-ES_tradnl" sz="1800" i="1">
                <a:latin typeface="Arial" charset="0"/>
              </a:rPr>
              <a:t>will not wait </a:t>
            </a:r>
            <a:r>
              <a:rPr lang="es-ES_tradnl" sz="1800">
                <a:latin typeface="Arial" charset="0"/>
              </a:rPr>
              <a:t>for us more than ten minutes.</a:t>
            </a:r>
          </a:p>
          <a:p>
            <a:pPr marL="609600" indent="-609600">
              <a:lnSpc>
                <a:spcPct val="90000"/>
              </a:lnSpc>
              <a:buFontTx/>
              <a:buAutoNum type="arabicParenBoth"/>
            </a:pPr>
            <a:r>
              <a:rPr lang="es-ES_tradnl" sz="1800">
                <a:latin typeface="Arial" charset="0"/>
              </a:rPr>
              <a:t>He </a:t>
            </a:r>
            <a:r>
              <a:rPr lang="es-ES_tradnl" sz="1800" i="1">
                <a:latin typeface="Arial" charset="0"/>
              </a:rPr>
              <a:t>must be mistaken</a:t>
            </a:r>
            <a:r>
              <a:rPr lang="es-ES_tradnl" sz="1800">
                <a:latin typeface="Arial" charset="0"/>
              </a:rPr>
              <a:t> about his daughter’s age. </a:t>
            </a:r>
          </a:p>
          <a:p>
            <a:pPr marL="609600" indent="-609600">
              <a:lnSpc>
                <a:spcPct val="90000"/>
              </a:lnSpc>
              <a:buFontTx/>
              <a:buAutoNum type="arabicParenBoth"/>
            </a:pPr>
            <a:r>
              <a:rPr lang="es-ES_tradnl" sz="1800">
                <a:latin typeface="Arial" charset="0"/>
              </a:rPr>
              <a:t>You </a:t>
            </a:r>
            <a:r>
              <a:rPr lang="es-ES_tradnl" sz="1800" i="1">
                <a:latin typeface="Arial" charset="0"/>
              </a:rPr>
              <a:t>can’t be listening</a:t>
            </a:r>
            <a:r>
              <a:rPr lang="es-ES_tradnl" sz="1800">
                <a:latin typeface="Arial" charset="0"/>
              </a:rPr>
              <a:t> to what I’m saying. </a:t>
            </a:r>
          </a:p>
          <a:p>
            <a:pPr marL="609600" indent="-609600">
              <a:lnSpc>
                <a:spcPct val="90000"/>
              </a:lnSpc>
              <a:buFontTx/>
              <a:buAutoNum type="arabicParenBoth"/>
            </a:pPr>
            <a:r>
              <a:rPr lang="es-ES_tradnl" sz="1800">
                <a:latin typeface="Arial" charset="0"/>
              </a:rPr>
              <a:t>Ben </a:t>
            </a:r>
            <a:r>
              <a:rPr lang="es-ES_tradnl" sz="1800" i="1">
                <a:latin typeface="Arial" charset="0"/>
              </a:rPr>
              <a:t>should take</a:t>
            </a:r>
            <a:r>
              <a:rPr lang="es-ES_tradnl" sz="1800">
                <a:latin typeface="Arial" charset="0"/>
              </a:rPr>
              <a:t> two tablets every day this week.</a:t>
            </a:r>
          </a:p>
          <a:p>
            <a:pPr marL="609600" indent="-609600">
              <a:lnSpc>
                <a:spcPct val="90000"/>
              </a:lnSpc>
              <a:buFontTx/>
              <a:buAutoNum type="arabicParenBoth"/>
            </a:pPr>
            <a:r>
              <a:rPr lang="es-ES_tradnl" sz="1800">
                <a:latin typeface="Arial" charset="0"/>
              </a:rPr>
              <a:t>Lying in our tent, we </a:t>
            </a:r>
            <a:r>
              <a:rPr lang="es-ES_tradnl" sz="1800" i="1">
                <a:latin typeface="Arial" charset="0"/>
              </a:rPr>
              <a:t>can hear</a:t>
            </a:r>
            <a:r>
              <a:rPr lang="es-ES_tradnl" sz="1800">
                <a:latin typeface="Arial" charset="0"/>
              </a:rPr>
              <a:t> the wind howling down from the heights.</a:t>
            </a:r>
          </a:p>
          <a:p>
            <a:pPr marL="609600" indent="-609600">
              <a:lnSpc>
                <a:spcPct val="90000"/>
              </a:lnSpc>
              <a:buFontTx/>
              <a:buAutoNum type="arabicParenBoth"/>
            </a:pPr>
            <a:r>
              <a:rPr lang="es-ES_tradnl" sz="1800">
                <a:latin typeface="Arial" charset="0"/>
              </a:rPr>
              <a:t>With their fast patrol-boats, the police </a:t>
            </a:r>
            <a:r>
              <a:rPr lang="es-ES_tradnl" sz="1800" i="1">
                <a:latin typeface="Arial" charset="0"/>
              </a:rPr>
              <a:t>can capture</a:t>
            </a:r>
            <a:r>
              <a:rPr lang="es-ES_tradnl" sz="1800">
                <a:latin typeface="Arial" charset="0"/>
              </a:rPr>
              <a:t> drug-traffickers operating in the Strait.</a:t>
            </a:r>
          </a:p>
          <a:p>
            <a:pPr marL="609600" indent="-609600">
              <a:lnSpc>
                <a:spcPct val="90000"/>
              </a:lnSpc>
              <a:buFontTx/>
              <a:buAutoNum type="arabicParenBoth"/>
            </a:pPr>
            <a:r>
              <a:rPr lang="es-ES_tradnl" sz="1800">
                <a:latin typeface="Arial" charset="0"/>
              </a:rPr>
              <a:t>There </a:t>
            </a:r>
            <a:r>
              <a:rPr lang="es-ES_tradnl" sz="1800" i="1">
                <a:latin typeface="Arial" charset="0"/>
              </a:rPr>
              <a:t>may be</a:t>
            </a:r>
            <a:r>
              <a:rPr lang="es-ES_tradnl" sz="1800">
                <a:latin typeface="Arial" charset="0"/>
              </a:rPr>
              <a:t> a hold-up on the motorway this afternoon.</a:t>
            </a:r>
          </a:p>
          <a:p>
            <a:pPr marL="609600" indent="-609600">
              <a:lnSpc>
                <a:spcPct val="90000"/>
              </a:lnSpc>
              <a:buFontTx/>
              <a:buAutoNum type="arabicParenBoth"/>
            </a:pPr>
            <a:r>
              <a:rPr lang="es-ES_tradnl" sz="1800">
                <a:latin typeface="Arial" charset="0"/>
              </a:rPr>
              <a:t>I </a:t>
            </a:r>
            <a:r>
              <a:rPr lang="es-ES_tradnl" sz="1800" i="1">
                <a:latin typeface="Arial" charset="0"/>
              </a:rPr>
              <a:t>must have</a:t>
            </a:r>
            <a:r>
              <a:rPr lang="es-ES_tradnl" sz="1800">
                <a:latin typeface="Arial" charset="0"/>
              </a:rPr>
              <a:t> the baby </a:t>
            </a:r>
            <a:r>
              <a:rPr lang="es-ES_tradnl" sz="1800" i="1">
                <a:latin typeface="Arial" charset="0"/>
              </a:rPr>
              <a:t>vaccinated</a:t>
            </a:r>
            <a:r>
              <a:rPr lang="es-ES_tradnl" sz="1800">
                <a:latin typeface="Arial" charset="0"/>
              </a:rPr>
              <a:t> against swine flu.</a:t>
            </a:r>
          </a:p>
          <a:p>
            <a:pPr marL="609600" indent="-609600">
              <a:lnSpc>
                <a:spcPct val="90000"/>
              </a:lnSpc>
              <a:buFontTx/>
              <a:buAutoNum type="arabicParenBoth"/>
            </a:pPr>
            <a:r>
              <a:rPr lang="es-ES_tradnl" sz="1800">
                <a:latin typeface="Arial" charset="0"/>
              </a:rPr>
              <a:t>He </a:t>
            </a:r>
            <a:r>
              <a:rPr lang="es-ES_tradnl" sz="1800" i="1">
                <a:latin typeface="Arial" charset="0"/>
              </a:rPr>
              <a:t>will telephone</a:t>
            </a:r>
            <a:r>
              <a:rPr lang="es-ES_tradnl" sz="1800">
                <a:latin typeface="Arial" charset="0"/>
              </a:rPr>
              <a:t> us immediately if he </a:t>
            </a:r>
            <a:r>
              <a:rPr lang="es-ES_tradnl" sz="1800" i="1">
                <a:latin typeface="Arial" charset="0"/>
              </a:rPr>
              <a:t>can</a:t>
            </a:r>
            <a:r>
              <a:rPr lang="es-ES_tradnl" sz="1800">
                <a:latin typeface="Arial" charset="0"/>
              </a:rPr>
              <a:t>.</a:t>
            </a:r>
          </a:p>
          <a:p>
            <a:pPr marL="609600" indent="-609600">
              <a:lnSpc>
                <a:spcPct val="90000"/>
              </a:lnSpc>
              <a:buFontTx/>
              <a:buAutoNum type="arabicParenBoth"/>
            </a:pPr>
            <a:r>
              <a:rPr lang="es-ES_tradnl" sz="1800">
                <a:latin typeface="Arial" charset="0"/>
              </a:rPr>
              <a:t>They </a:t>
            </a:r>
            <a:r>
              <a:rPr lang="es-ES_tradnl" sz="1800" i="1">
                <a:latin typeface="Arial" charset="0"/>
              </a:rPr>
              <a:t>oughtn’t to be talking</a:t>
            </a:r>
            <a:r>
              <a:rPr lang="es-ES_tradnl" sz="1800">
                <a:latin typeface="Arial" charset="0"/>
              </a:rPr>
              <a:t> while the pianist is playing.  </a:t>
            </a:r>
          </a:p>
          <a:p>
            <a:pPr marL="609600" indent="-609600">
              <a:lnSpc>
                <a:spcPct val="90000"/>
              </a:lnSpc>
              <a:buFontTx/>
              <a:buAutoNum type="arabicParenBoth"/>
            </a:pPr>
            <a:endParaRPr lang="es-ES_tradnl" sz="1800">
              <a:latin typeface="Arial" charset="0"/>
            </a:endParaRPr>
          </a:p>
          <a:p>
            <a:pPr marL="609600" indent="-609600">
              <a:lnSpc>
                <a:spcPct val="90000"/>
              </a:lnSpc>
              <a:buFontTx/>
              <a:buNone/>
            </a:pPr>
            <a:endParaRPr lang="es-ES" sz="1800">
              <a:latin typeface="Arial"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xfrm>
            <a:off x="684213" y="549275"/>
            <a:ext cx="7920037" cy="5256213"/>
          </a:xfrm>
        </p:spPr>
        <p:txBody>
          <a:bodyPr/>
          <a:lstStyle/>
          <a:p>
            <a:pPr marL="609600" indent="-609600">
              <a:buFontTx/>
              <a:buNone/>
            </a:pPr>
            <a:r>
              <a:rPr lang="es-ES_tradnl" sz="1800" b="1">
                <a:latin typeface="Arial" charset="0"/>
              </a:rPr>
              <a:t>Answers to exercise 3 </a:t>
            </a:r>
            <a:r>
              <a:rPr lang="es-ES_tradnl" sz="1800">
                <a:latin typeface="Arial" charset="0"/>
              </a:rPr>
              <a:t>(Downing &amp; Locke, 2006: 581)</a:t>
            </a:r>
          </a:p>
          <a:p>
            <a:pPr marL="609600" indent="-609600">
              <a:buFontTx/>
              <a:buNone/>
            </a:pPr>
            <a:endParaRPr lang="es-ES_tradnl" sz="1800" b="1">
              <a:latin typeface="Arial" charset="0"/>
            </a:endParaRPr>
          </a:p>
          <a:p>
            <a:pPr marL="609600" indent="-609600">
              <a:buFontTx/>
              <a:buNone/>
            </a:pPr>
            <a:endParaRPr lang="es-ES_tradnl" sz="1800">
              <a:latin typeface="Arial" charset="0"/>
            </a:endParaRPr>
          </a:p>
          <a:p>
            <a:pPr marL="609600" indent="-609600">
              <a:buFontTx/>
              <a:buAutoNum type="arabicParenBoth"/>
            </a:pPr>
            <a:r>
              <a:rPr lang="es-ES_tradnl" sz="1800">
                <a:latin typeface="Arial" charset="0"/>
              </a:rPr>
              <a:t>They </a:t>
            </a:r>
            <a:r>
              <a:rPr lang="es-ES_tradnl" sz="1800" i="1">
                <a:latin typeface="Arial" charset="0"/>
              </a:rPr>
              <a:t>wouldn’t wait/won’t have waited </a:t>
            </a:r>
            <a:r>
              <a:rPr lang="es-ES_tradnl" sz="1800">
                <a:latin typeface="Arial" charset="0"/>
              </a:rPr>
              <a:t>for us more than ten minutes.</a:t>
            </a:r>
          </a:p>
          <a:p>
            <a:pPr marL="609600" indent="-609600">
              <a:buFontTx/>
              <a:buAutoNum type="arabicParenBoth"/>
            </a:pPr>
            <a:r>
              <a:rPr lang="es-ES_tradnl" sz="1800">
                <a:latin typeface="Arial" charset="0"/>
              </a:rPr>
              <a:t>He </a:t>
            </a:r>
            <a:r>
              <a:rPr lang="es-ES_tradnl" sz="1800" i="1">
                <a:latin typeface="Arial" charset="0"/>
              </a:rPr>
              <a:t>must have been mistaken</a:t>
            </a:r>
            <a:r>
              <a:rPr lang="es-ES_tradnl" sz="1800">
                <a:latin typeface="Arial" charset="0"/>
              </a:rPr>
              <a:t> about his daughter’s age. </a:t>
            </a:r>
          </a:p>
          <a:p>
            <a:pPr marL="609600" indent="-609600">
              <a:buFontTx/>
              <a:buAutoNum type="arabicParenBoth"/>
            </a:pPr>
            <a:r>
              <a:rPr lang="es-ES_tradnl" sz="1800">
                <a:latin typeface="Arial" charset="0"/>
              </a:rPr>
              <a:t>You </a:t>
            </a:r>
            <a:r>
              <a:rPr lang="es-ES_tradnl" sz="1800" i="1">
                <a:latin typeface="Arial" charset="0"/>
              </a:rPr>
              <a:t>can’t have been listening</a:t>
            </a:r>
            <a:r>
              <a:rPr lang="es-ES_tradnl" sz="1800">
                <a:latin typeface="Arial" charset="0"/>
              </a:rPr>
              <a:t> to what I was saying. </a:t>
            </a:r>
          </a:p>
          <a:p>
            <a:pPr marL="609600" indent="-609600">
              <a:buFontTx/>
              <a:buAutoNum type="arabicParenBoth"/>
            </a:pPr>
            <a:r>
              <a:rPr lang="es-ES_tradnl" sz="1800">
                <a:latin typeface="Arial" charset="0"/>
              </a:rPr>
              <a:t>Ben </a:t>
            </a:r>
            <a:r>
              <a:rPr lang="es-ES_tradnl" sz="1800" i="1">
                <a:latin typeface="Arial" charset="0"/>
              </a:rPr>
              <a:t>should have taken</a:t>
            </a:r>
            <a:r>
              <a:rPr lang="es-ES_tradnl" sz="1800">
                <a:latin typeface="Arial" charset="0"/>
              </a:rPr>
              <a:t> two tablets every day this week.</a:t>
            </a:r>
          </a:p>
          <a:p>
            <a:pPr marL="609600" indent="-609600">
              <a:buFontTx/>
              <a:buAutoNum type="arabicParenBoth"/>
            </a:pPr>
            <a:r>
              <a:rPr lang="es-ES_tradnl" sz="1800">
                <a:latin typeface="Arial" charset="0"/>
              </a:rPr>
              <a:t>Lying in our tent, we </a:t>
            </a:r>
            <a:r>
              <a:rPr lang="es-ES_tradnl" sz="1800" i="1">
                <a:latin typeface="Arial" charset="0"/>
              </a:rPr>
              <a:t>could hear</a:t>
            </a:r>
            <a:r>
              <a:rPr lang="es-ES_tradnl" sz="1800">
                <a:latin typeface="Arial" charset="0"/>
              </a:rPr>
              <a:t> the wind howling down from the heights.</a:t>
            </a:r>
          </a:p>
          <a:p>
            <a:pPr marL="609600" indent="-609600">
              <a:buFontTx/>
              <a:buAutoNum type="arabicParenBoth"/>
            </a:pPr>
            <a:r>
              <a:rPr lang="es-ES_tradnl" sz="1800">
                <a:latin typeface="Arial" charset="0"/>
              </a:rPr>
              <a:t>With their fast patrol-boats, the police </a:t>
            </a:r>
            <a:r>
              <a:rPr lang="es-ES_tradnl" sz="1800" i="1">
                <a:latin typeface="Arial" charset="0"/>
              </a:rPr>
              <a:t>were able to</a:t>
            </a:r>
            <a:r>
              <a:rPr lang="es-ES_tradnl" sz="1800">
                <a:latin typeface="Arial" charset="0"/>
              </a:rPr>
              <a:t> </a:t>
            </a:r>
            <a:r>
              <a:rPr lang="es-ES_tradnl" sz="1800" i="1">
                <a:latin typeface="Arial" charset="0"/>
              </a:rPr>
              <a:t>capture</a:t>
            </a:r>
            <a:r>
              <a:rPr lang="es-ES_tradnl" sz="1800">
                <a:latin typeface="Arial" charset="0"/>
              </a:rPr>
              <a:t> drug-traffickers operating in the Strait.</a:t>
            </a:r>
          </a:p>
          <a:p>
            <a:pPr marL="609600" indent="-609600">
              <a:buFontTx/>
              <a:buAutoNum type="arabicParenBoth"/>
            </a:pPr>
            <a:r>
              <a:rPr lang="es-ES_tradnl" sz="1800">
                <a:latin typeface="Arial" charset="0"/>
              </a:rPr>
              <a:t>There </a:t>
            </a:r>
            <a:r>
              <a:rPr lang="es-ES_tradnl" sz="1800" i="1">
                <a:latin typeface="Arial" charset="0"/>
              </a:rPr>
              <a:t>may have been</a:t>
            </a:r>
            <a:r>
              <a:rPr lang="es-ES_tradnl" sz="1800">
                <a:latin typeface="Arial" charset="0"/>
              </a:rPr>
              <a:t> a hold-up on the motorway this afternoon.</a:t>
            </a:r>
          </a:p>
          <a:p>
            <a:pPr marL="609600" indent="-609600">
              <a:buFontTx/>
              <a:buAutoNum type="arabicParenBoth"/>
            </a:pPr>
            <a:r>
              <a:rPr lang="es-ES_tradnl" sz="1800">
                <a:latin typeface="Arial" charset="0"/>
              </a:rPr>
              <a:t>I </a:t>
            </a:r>
            <a:r>
              <a:rPr lang="es-ES_tradnl" sz="1800" i="1">
                <a:latin typeface="Arial" charset="0"/>
              </a:rPr>
              <a:t>had to</a:t>
            </a:r>
            <a:r>
              <a:rPr lang="es-ES_tradnl" sz="1800">
                <a:latin typeface="Arial" charset="0"/>
              </a:rPr>
              <a:t> </a:t>
            </a:r>
            <a:r>
              <a:rPr lang="es-ES_tradnl" sz="1800" i="1">
                <a:latin typeface="Arial" charset="0"/>
              </a:rPr>
              <a:t>have</a:t>
            </a:r>
            <a:r>
              <a:rPr lang="es-ES_tradnl" sz="1800">
                <a:latin typeface="Arial" charset="0"/>
              </a:rPr>
              <a:t> the baby </a:t>
            </a:r>
            <a:r>
              <a:rPr lang="es-ES_tradnl" sz="1800" i="1">
                <a:latin typeface="Arial" charset="0"/>
              </a:rPr>
              <a:t>vaccinated</a:t>
            </a:r>
            <a:r>
              <a:rPr lang="es-ES_tradnl" sz="1800">
                <a:latin typeface="Arial" charset="0"/>
              </a:rPr>
              <a:t> against swine flu.</a:t>
            </a:r>
          </a:p>
          <a:p>
            <a:pPr marL="609600" indent="-609600">
              <a:buFontTx/>
              <a:buAutoNum type="arabicParenBoth"/>
            </a:pPr>
            <a:r>
              <a:rPr lang="es-ES_tradnl" sz="1800">
                <a:latin typeface="Arial" charset="0"/>
              </a:rPr>
              <a:t>He </a:t>
            </a:r>
            <a:r>
              <a:rPr lang="es-ES_tradnl" sz="1800" i="1">
                <a:latin typeface="Arial" charset="0"/>
              </a:rPr>
              <a:t>would have telephoned</a:t>
            </a:r>
            <a:r>
              <a:rPr lang="es-ES_tradnl" sz="1800">
                <a:latin typeface="Arial" charset="0"/>
              </a:rPr>
              <a:t> us immediately if he </a:t>
            </a:r>
            <a:r>
              <a:rPr lang="es-ES_tradnl" sz="1800" i="1">
                <a:latin typeface="Arial" charset="0"/>
              </a:rPr>
              <a:t>had been able</a:t>
            </a:r>
            <a:r>
              <a:rPr lang="es-ES_tradnl" sz="1800">
                <a:latin typeface="Arial" charset="0"/>
              </a:rPr>
              <a:t>.</a:t>
            </a:r>
          </a:p>
          <a:p>
            <a:pPr marL="609600" indent="-609600">
              <a:buFontTx/>
              <a:buAutoNum type="arabicParenBoth"/>
            </a:pPr>
            <a:r>
              <a:rPr lang="es-ES_tradnl" sz="1800">
                <a:latin typeface="Arial" charset="0"/>
              </a:rPr>
              <a:t>They </a:t>
            </a:r>
            <a:r>
              <a:rPr lang="es-ES_tradnl" sz="1800" i="1">
                <a:latin typeface="Arial" charset="0"/>
              </a:rPr>
              <a:t>oughtn’t to/shouldn’t have been talking</a:t>
            </a:r>
            <a:r>
              <a:rPr lang="es-ES_tradnl" sz="1800">
                <a:latin typeface="Arial" charset="0"/>
              </a:rPr>
              <a:t> while the pianist was playing.  </a:t>
            </a:r>
          </a:p>
          <a:p>
            <a:pPr marL="609600" indent="-609600">
              <a:buFontTx/>
              <a:buAutoNum type="arabicParenBoth"/>
            </a:pPr>
            <a:endParaRPr lang="es-ES_tradnl" sz="1800">
              <a:latin typeface="Arial" charset="0"/>
            </a:endParaRPr>
          </a:p>
          <a:p>
            <a:pPr marL="609600" indent="-609600">
              <a:buFontTx/>
              <a:buNone/>
            </a:pPr>
            <a:endParaRPr lang="es-ES" sz="1800">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7" name="Rectangle 79"/>
          <p:cNvSpPr>
            <a:spLocks noGrp="1" noChangeArrowheads="1"/>
          </p:cNvSpPr>
          <p:nvPr>
            <p:ph type="title"/>
          </p:nvPr>
        </p:nvSpPr>
        <p:spPr/>
        <p:txBody>
          <a:bodyPr/>
          <a:lstStyle/>
          <a:p>
            <a:r>
              <a:rPr lang="es-ES_tradnl" sz="3200">
                <a:latin typeface="Arial" charset="0"/>
              </a:rPr>
              <a:t>Communicative acts and mood (unmarked)</a:t>
            </a:r>
            <a:endParaRPr lang="es-ES" sz="3200">
              <a:latin typeface="Arial" charset="0"/>
            </a:endParaRPr>
          </a:p>
        </p:txBody>
      </p:sp>
      <p:graphicFrame>
        <p:nvGraphicFramePr>
          <p:cNvPr id="7252" name="Group 84"/>
          <p:cNvGraphicFramePr>
            <a:graphicFrameLocks noGrp="1"/>
          </p:cNvGraphicFramePr>
          <p:nvPr>
            <p:ph idx="1"/>
          </p:nvPr>
        </p:nvGraphicFramePr>
        <p:xfrm>
          <a:off x="685800" y="1981200"/>
          <a:ext cx="7772400" cy="2527300"/>
        </p:xfrm>
        <a:graphic>
          <a:graphicData uri="http://schemas.openxmlformats.org/drawingml/2006/table">
            <a:tbl>
              <a:tblPr/>
              <a:tblGrid>
                <a:gridCol w="2562225"/>
                <a:gridCol w="1995488"/>
                <a:gridCol w="3214687"/>
              </a:tblGrid>
              <a:tr h="5111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Calibri" pitchFamily="34" charset="0"/>
                          <a:cs typeface="Arial" charset="0"/>
                        </a:rPr>
                        <a:t>Communicative act</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Calibri" pitchFamily="34" charset="0"/>
                          <a:cs typeface="Arial" charset="0"/>
                        </a:rPr>
                        <a:t>Mood</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Calibri" pitchFamily="34" charset="0"/>
                          <a:cs typeface="Arial" charset="0"/>
                        </a:rPr>
                        <a:t>Example</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72072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making a statement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Declarative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We had a good time.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477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asking a question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Interrogative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Did you have a good time?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477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giving a directive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Imperative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Have a good time!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s-ES_tradnl" sz="3200">
                <a:latin typeface="Arial" charset="0"/>
              </a:rPr>
              <a:t>Communicative acts and mood (marked)</a:t>
            </a:r>
            <a:endParaRPr lang="es-ES" sz="3200">
              <a:latin typeface="Arial" charset="0"/>
            </a:endParaRPr>
          </a:p>
        </p:txBody>
      </p:sp>
      <p:graphicFrame>
        <p:nvGraphicFramePr>
          <p:cNvPr id="14419" name="Group 83"/>
          <p:cNvGraphicFramePr>
            <a:graphicFrameLocks noGrp="1"/>
          </p:cNvGraphicFramePr>
          <p:nvPr>
            <p:ph idx="1"/>
          </p:nvPr>
        </p:nvGraphicFramePr>
        <p:xfrm>
          <a:off x="685800" y="1981200"/>
          <a:ext cx="7772400" cy="2239964"/>
        </p:xfrm>
        <a:graphic>
          <a:graphicData uri="http://schemas.openxmlformats.org/drawingml/2006/table">
            <a:tbl>
              <a:tblPr/>
              <a:tblGrid>
                <a:gridCol w="2614613"/>
                <a:gridCol w="2036762"/>
                <a:gridCol w="3121025"/>
              </a:tblGrid>
              <a:tr h="5842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Calibri" pitchFamily="34" charset="0"/>
                          <a:cs typeface="Arial" charset="0"/>
                        </a:rPr>
                        <a:t>Communicative act</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Calibri" pitchFamily="34" charset="0"/>
                          <a:cs typeface="Arial" charset="0"/>
                        </a:rPr>
                        <a:t>Mood</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Calibri" pitchFamily="34" charset="0"/>
                          <a:cs typeface="Arial" charset="0"/>
                        </a:rPr>
                        <a:t>Example</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5762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asking a question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Declarative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You had a good time?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0323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giving a directive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Interrogative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Can you get me a beer?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762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giving a directive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Declarative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I want another beer!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331913" y="333375"/>
            <a:ext cx="6337300" cy="719138"/>
          </a:xfrm>
        </p:spPr>
        <p:txBody>
          <a:bodyPr/>
          <a:lstStyle/>
          <a:p>
            <a:pPr marL="838200" indent="-838200"/>
            <a:r>
              <a:rPr lang="es-ES" sz="3200">
                <a:latin typeface="Arial" charset="0"/>
              </a:rPr>
              <a:t>Mood structure</a:t>
            </a:r>
            <a:r>
              <a:rPr lang="es-ES" sz="3200" b="1"/>
              <a:t> </a:t>
            </a:r>
            <a:r>
              <a:rPr lang="es-ES" sz="3200">
                <a:latin typeface="Arial" charset="0"/>
              </a:rPr>
              <a:t>(1)</a:t>
            </a:r>
          </a:p>
        </p:txBody>
      </p:sp>
      <p:sp>
        <p:nvSpPr>
          <p:cNvPr id="17411" name="Rectangle 3"/>
          <p:cNvSpPr>
            <a:spLocks noGrp="1" noChangeArrowheads="1"/>
          </p:cNvSpPr>
          <p:nvPr>
            <p:ph type="body" sz="half" idx="1"/>
          </p:nvPr>
        </p:nvSpPr>
        <p:spPr>
          <a:xfrm>
            <a:off x="611188" y="1341438"/>
            <a:ext cx="7921625" cy="1150937"/>
          </a:xfrm>
        </p:spPr>
        <p:txBody>
          <a:bodyPr/>
          <a:lstStyle/>
          <a:p>
            <a:pPr>
              <a:buFontTx/>
              <a:buNone/>
            </a:pPr>
            <a:r>
              <a:rPr lang="en-GB" sz="2000">
                <a:latin typeface="Arial" charset="0"/>
              </a:rPr>
              <a:t>The mood structure is characterised by:</a:t>
            </a:r>
          </a:p>
          <a:p>
            <a:pPr lvl="1">
              <a:buFontTx/>
              <a:buChar char="•"/>
            </a:pPr>
            <a:r>
              <a:rPr lang="en-GB" sz="2000">
                <a:latin typeface="Arial" charset="0"/>
              </a:rPr>
              <a:t>presence or absence of a Subject;</a:t>
            </a:r>
          </a:p>
          <a:p>
            <a:pPr lvl="1">
              <a:buFontTx/>
              <a:buChar char="•"/>
            </a:pPr>
            <a:r>
              <a:rPr lang="en-GB" sz="2000">
                <a:latin typeface="Arial" charset="0"/>
              </a:rPr>
              <a:t>position of the Subject and the Finite*.</a:t>
            </a:r>
          </a:p>
        </p:txBody>
      </p:sp>
      <p:graphicFrame>
        <p:nvGraphicFramePr>
          <p:cNvPr id="17472" name="Group 64"/>
          <p:cNvGraphicFramePr>
            <a:graphicFrameLocks noGrp="1"/>
          </p:cNvGraphicFramePr>
          <p:nvPr>
            <p:ph sz="quarter" idx="2"/>
          </p:nvPr>
        </p:nvGraphicFramePr>
        <p:xfrm>
          <a:off x="1331913" y="2781300"/>
          <a:ext cx="5545137" cy="843598"/>
        </p:xfrm>
        <a:graphic>
          <a:graphicData uri="http://schemas.openxmlformats.org/drawingml/2006/table">
            <a:tbl>
              <a:tblPr/>
              <a:tblGrid>
                <a:gridCol w="1347787"/>
                <a:gridCol w="4197350"/>
              </a:tblGrid>
              <a:tr h="24923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b="0" i="1" u="none" strike="noStrike" cap="none" normalizeH="0" baseline="0" smtClean="0">
                          <a:ln>
                            <a:noFill/>
                          </a:ln>
                          <a:solidFill>
                            <a:schemeClr val="tx1"/>
                          </a:solidFill>
                          <a:effectLst/>
                          <a:latin typeface="Arial" charset="0"/>
                          <a:ea typeface="Calibri" pitchFamily="34" charset="0"/>
                          <a:cs typeface="Arial" charset="0"/>
                        </a:rPr>
                        <a:t>Janice will</a:t>
                      </a:r>
                      <a:endParaRPr kumimoji="0" lang="en-GB"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b="0" i="1" u="none" strike="noStrike" cap="none" normalizeH="0" baseline="0" smtClean="0">
                          <a:ln>
                            <a:noFill/>
                          </a:ln>
                          <a:solidFill>
                            <a:schemeClr val="tx1"/>
                          </a:solidFill>
                          <a:effectLst/>
                          <a:latin typeface="Arial" charset="0"/>
                          <a:ea typeface="Calibri" pitchFamily="34" charset="0"/>
                          <a:cs typeface="Arial" charset="0"/>
                        </a:rPr>
                        <a:t>give Chris the address tomorrow</a:t>
                      </a:r>
                      <a:endParaRPr kumimoji="0" lang="en-GB"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78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Mood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Residue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bl>
          </a:graphicData>
        </a:graphic>
      </p:graphicFrame>
      <p:graphicFrame>
        <p:nvGraphicFramePr>
          <p:cNvPr id="17475" name="Group 67"/>
          <p:cNvGraphicFramePr>
            <a:graphicFrameLocks noGrp="1"/>
          </p:cNvGraphicFramePr>
          <p:nvPr>
            <p:ph sz="quarter" idx="3"/>
          </p:nvPr>
        </p:nvGraphicFramePr>
        <p:xfrm>
          <a:off x="1258888" y="4005263"/>
          <a:ext cx="5759450" cy="969963"/>
        </p:xfrm>
        <a:graphic>
          <a:graphicData uri="http://schemas.openxmlformats.org/drawingml/2006/table">
            <a:tbl>
              <a:tblPr/>
              <a:tblGrid>
                <a:gridCol w="1398587"/>
                <a:gridCol w="4360863"/>
              </a:tblGrid>
              <a:tr h="4365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b="0" i="1" u="none" strike="noStrike" cap="none" normalizeH="0" baseline="0" smtClean="0">
                          <a:ln>
                            <a:noFill/>
                          </a:ln>
                          <a:solidFill>
                            <a:schemeClr val="tx1"/>
                          </a:solidFill>
                          <a:effectLst/>
                          <a:latin typeface="Arial" charset="0"/>
                          <a:ea typeface="Calibri" pitchFamily="34" charset="0"/>
                          <a:cs typeface="Arial" charset="0"/>
                        </a:rPr>
                        <a:t>Will Janice</a:t>
                      </a:r>
                      <a:endParaRPr kumimoji="0" lang="en-GB"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GB" sz="1800" b="0" i="1" u="none" strike="noStrike" cap="none" normalizeH="0" baseline="0" smtClean="0">
                          <a:ln>
                            <a:noFill/>
                          </a:ln>
                          <a:solidFill>
                            <a:schemeClr val="tx1"/>
                          </a:solidFill>
                          <a:effectLst/>
                          <a:latin typeface="Arial" charset="0"/>
                          <a:ea typeface="Calibri" pitchFamily="34" charset="0"/>
                          <a:cs typeface="Arial" charset="0"/>
                        </a:rPr>
                        <a:t>give Chris the address tomorrow?</a:t>
                      </a:r>
                      <a:endParaRPr kumimoji="0" lang="en-GB"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34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Mood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ea typeface="Calibri" pitchFamily="34" charset="0"/>
                          <a:cs typeface="Arial" charset="0"/>
                        </a:rPr>
                        <a:t>Residue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bl>
          </a:graphicData>
        </a:graphic>
      </p:graphicFrame>
      <p:sp>
        <p:nvSpPr>
          <p:cNvPr id="17477" name="Text Box 69"/>
          <p:cNvSpPr txBox="1">
            <a:spLocks noChangeArrowheads="1"/>
          </p:cNvSpPr>
          <p:nvPr/>
        </p:nvSpPr>
        <p:spPr bwMode="auto">
          <a:xfrm>
            <a:off x="971550" y="5661025"/>
            <a:ext cx="7005638" cy="641350"/>
          </a:xfrm>
          <a:prstGeom prst="rect">
            <a:avLst/>
          </a:prstGeom>
          <a:noFill/>
          <a:ln w="9525">
            <a:noFill/>
            <a:miter lim="800000"/>
            <a:headEnd/>
            <a:tailEnd/>
          </a:ln>
          <a:effectLst/>
        </p:spPr>
        <p:txBody>
          <a:bodyPr>
            <a:spAutoFit/>
          </a:bodyPr>
          <a:lstStyle/>
          <a:p>
            <a:pPr lvl="1"/>
            <a:r>
              <a:rPr lang="en-GB" sz="1800">
                <a:latin typeface="Arial" charset="0"/>
              </a:rPr>
              <a:t>*The Finite is the part of the verb that specifies time reference (tense) or the speaker’s attitude (modality).</a:t>
            </a:r>
            <a:r>
              <a:rPr lang="es-ES" sz="1800">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s-ES" sz="3200">
                <a:latin typeface="Arial" charset="0"/>
              </a:rPr>
              <a:t>Mood structure</a:t>
            </a:r>
            <a:r>
              <a:rPr lang="es-ES" sz="3200" b="1"/>
              <a:t> </a:t>
            </a:r>
            <a:r>
              <a:rPr lang="es-ES" sz="3200">
                <a:latin typeface="Arial" charset="0"/>
              </a:rPr>
              <a:t>(2)</a:t>
            </a:r>
          </a:p>
        </p:txBody>
      </p:sp>
      <p:graphicFrame>
        <p:nvGraphicFramePr>
          <p:cNvPr id="21652" name="Group 148"/>
          <p:cNvGraphicFramePr>
            <a:graphicFrameLocks noGrp="1"/>
          </p:cNvGraphicFramePr>
          <p:nvPr>
            <p:ph idx="1"/>
          </p:nvPr>
        </p:nvGraphicFramePr>
        <p:xfrm>
          <a:off x="539750" y="1916113"/>
          <a:ext cx="8208963" cy="4135756"/>
        </p:xfrm>
        <a:graphic>
          <a:graphicData uri="http://schemas.openxmlformats.org/drawingml/2006/table">
            <a:tbl>
              <a:tblPr/>
              <a:tblGrid>
                <a:gridCol w="2052638"/>
                <a:gridCol w="2368550"/>
                <a:gridCol w="1893887"/>
                <a:gridCol w="1893888"/>
              </a:tblGrid>
              <a:tr h="6731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Calibri" pitchFamily="34" charset="0"/>
                          <a:cs typeface="Arial" charset="0"/>
                        </a:rPr>
                        <a:t>Clause type</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Calibri" pitchFamily="34" charset="0"/>
                          <a:cs typeface="Arial" charset="0"/>
                        </a:rPr>
                        <a:t>+ / − Subject</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Calibri" pitchFamily="34" charset="0"/>
                          <a:cs typeface="Arial" charset="0"/>
                        </a:rPr>
                        <a:t>Order</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Calibri" pitchFamily="34" charset="0"/>
                          <a:cs typeface="Arial" charset="0"/>
                        </a:rPr>
                        <a:t>Example</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5524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Declarative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 Subject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Subject + Finite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ea typeface="Calibri" pitchFamily="34" charset="0"/>
                          <a:cs typeface="Arial" charset="0"/>
                        </a:rPr>
                        <a:t>Jane sings.</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302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Interrogative (yes/no)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 Subject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Finite + Subject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ea typeface="Calibri" pitchFamily="34" charset="0"/>
                          <a:cs typeface="Arial" charset="0"/>
                        </a:rPr>
                        <a:t>Does Jane sing?</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302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Interrogative (wh-)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 Subject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Wh + Finite + Subject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rPr>
                        <a:t>What does Jane sing?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778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Exclamative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 Subject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Wh + Subject + Finite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rPr>
                        <a:t>How well Jane sings!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778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Imperative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 Subject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No subject, base</a:t>
                      </a:r>
                    </a:p>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Calibri" pitchFamily="34" charset="0"/>
                          <a:cs typeface="Arial" charset="0"/>
                        </a:rPr>
                        <a:t>form of verb</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ea typeface="Calibri" pitchFamily="34" charset="0"/>
                          <a:cs typeface="Arial" charset="0"/>
                        </a:rPr>
                        <a:t>Sing!</a:t>
                      </a:r>
                      <a:endParaRPr kumimoji="0" lang="en-US" sz="1800" b="0" i="0" u="none" strike="noStrike" cap="none" normalizeH="0" baseline="0" smtClean="0">
                        <a:ln>
                          <a:noFill/>
                        </a:ln>
                        <a:solidFill>
                          <a:schemeClr val="tx1"/>
                        </a:solidFill>
                        <a:effectLst/>
                        <a:latin typeface="Arial" charset="0"/>
                        <a:ea typeface="Calibri"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9750" y="476250"/>
            <a:ext cx="7773988" cy="658813"/>
          </a:xfrm>
        </p:spPr>
        <p:txBody>
          <a:bodyPr/>
          <a:lstStyle/>
          <a:p>
            <a:pPr marL="838200" indent="-838200"/>
            <a:r>
              <a:rPr lang="es-ES" sz="3200">
                <a:latin typeface="Arial" charset="0"/>
              </a:rPr>
              <a:t/>
            </a:r>
            <a:br>
              <a:rPr lang="es-ES" sz="3200">
                <a:latin typeface="Arial" charset="0"/>
              </a:rPr>
            </a:br>
            <a:r>
              <a:rPr lang="es-ES" sz="3200">
                <a:latin typeface="Arial" charset="0"/>
              </a:rPr>
              <a:t/>
            </a:r>
            <a:br>
              <a:rPr lang="es-ES" sz="3200">
                <a:latin typeface="Arial" charset="0"/>
              </a:rPr>
            </a:br>
            <a:endParaRPr lang="es-ES" sz="3200">
              <a:latin typeface="Arial" charset="0"/>
            </a:endParaRPr>
          </a:p>
        </p:txBody>
      </p:sp>
      <p:sp>
        <p:nvSpPr>
          <p:cNvPr id="26627" name="Rectangle 3"/>
          <p:cNvSpPr>
            <a:spLocks noGrp="1" noChangeArrowheads="1"/>
          </p:cNvSpPr>
          <p:nvPr>
            <p:ph type="body" idx="1"/>
          </p:nvPr>
        </p:nvSpPr>
        <p:spPr>
          <a:xfrm>
            <a:off x="395288" y="765175"/>
            <a:ext cx="8424862" cy="4114800"/>
          </a:xfrm>
        </p:spPr>
        <p:txBody>
          <a:bodyPr/>
          <a:lstStyle/>
          <a:p>
            <a:pPr marL="609600" indent="-609600">
              <a:lnSpc>
                <a:spcPct val="80000"/>
              </a:lnSpc>
              <a:buFontTx/>
              <a:buNone/>
            </a:pPr>
            <a:r>
              <a:rPr lang="es-ES_tradnl" sz="1800" b="1">
                <a:latin typeface="Arial" charset="0"/>
              </a:rPr>
              <a:t>Exercise 1:</a:t>
            </a:r>
          </a:p>
          <a:p>
            <a:pPr marL="609600" indent="-609600">
              <a:lnSpc>
                <a:spcPct val="80000"/>
              </a:lnSpc>
              <a:buFontTx/>
              <a:buNone/>
            </a:pPr>
            <a:r>
              <a:rPr lang="es-ES_tradnl" sz="1800">
                <a:latin typeface="Arial" charset="0"/>
              </a:rPr>
              <a:t>Underline the Subject and Finite elements in each of the following clauses. Then:</a:t>
            </a:r>
          </a:p>
          <a:p>
            <a:pPr marL="609600" indent="-609600">
              <a:lnSpc>
                <a:spcPct val="80000"/>
              </a:lnSpc>
              <a:buFontTx/>
              <a:buNone/>
            </a:pPr>
            <a:endParaRPr lang="es-ES_tradnl" sz="1800">
              <a:latin typeface="Arial" charset="0"/>
            </a:endParaRPr>
          </a:p>
          <a:p>
            <a:pPr marL="609600" indent="-609600">
              <a:lnSpc>
                <a:spcPct val="80000"/>
              </a:lnSpc>
              <a:buFontTx/>
              <a:buAutoNum type="alphaLcParenR"/>
            </a:pPr>
            <a:r>
              <a:rPr lang="es-ES_tradnl" sz="1800">
                <a:latin typeface="Arial" charset="0"/>
              </a:rPr>
              <a:t>Make the declarative clauses negative </a:t>
            </a:r>
          </a:p>
          <a:p>
            <a:pPr marL="609600" indent="-609600">
              <a:lnSpc>
                <a:spcPct val="80000"/>
              </a:lnSpc>
              <a:buFontTx/>
              <a:buAutoNum type="alphaLcParenR"/>
            </a:pPr>
            <a:r>
              <a:rPr lang="es-ES_tradnl" sz="1800">
                <a:latin typeface="Arial" charset="0"/>
              </a:rPr>
              <a:t>Convert the negative declaratives into yes/no negative interrogatives (main clause only)</a:t>
            </a:r>
          </a:p>
          <a:p>
            <a:pPr marL="609600" indent="-609600">
              <a:lnSpc>
                <a:spcPct val="80000"/>
              </a:lnSpc>
              <a:buFontTx/>
              <a:buAutoNum type="alphaLcParenR"/>
            </a:pPr>
            <a:r>
              <a:rPr lang="es-ES_tradnl" sz="1800">
                <a:latin typeface="Arial" charset="0"/>
              </a:rPr>
              <a:t>Underline the Subject and new Finite elements</a:t>
            </a:r>
          </a:p>
          <a:p>
            <a:pPr marL="609600" indent="-609600">
              <a:lnSpc>
                <a:spcPct val="80000"/>
              </a:lnSpc>
              <a:buFontTx/>
              <a:buNone/>
            </a:pPr>
            <a:endParaRPr lang="es-ES_tradnl" sz="1800">
              <a:latin typeface="Arial" charset="0"/>
            </a:endParaRPr>
          </a:p>
          <a:p>
            <a:pPr marL="609600" indent="-609600">
              <a:lnSpc>
                <a:spcPct val="80000"/>
              </a:lnSpc>
              <a:buFontTx/>
              <a:buNone/>
            </a:pPr>
            <a:endParaRPr lang="es-ES_tradnl" sz="1800">
              <a:latin typeface="Arial" charset="0"/>
            </a:endParaRPr>
          </a:p>
          <a:p>
            <a:pPr marL="609600" indent="-609600">
              <a:lnSpc>
                <a:spcPct val="80000"/>
              </a:lnSpc>
              <a:buFontTx/>
              <a:buAutoNum type="arabicParenBoth"/>
            </a:pPr>
            <a:r>
              <a:rPr lang="es-ES_tradnl" sz="1800">
                <a:latin typeface="Arial" charset="0"/>
              </a:rPr>
              <a:t>I am going to be the last one to hear about it.</a:t>
            </a:r>
          </a:p>
          <a:p>
            <a:pPr marL="609600" indent="-609600">
              <a:lnSpc>
                <a:spcPct val="80000"/>
              </a:lnSpc>
              <a:buFontTx/>
              <a:buAutoNum type="arabicParenBoth"/>
            </a:pPr>
            <a:r>
              <a:rPr lang="es-ES_tradnl" sz="1800">
                <a:latin typeface="Arial" charset="0"/>
              </a:rPr>
              <a:t>Nadine’s mum bought enough blue denim to make two skirts.</a:t>
            </a:r>
          </a:p>
          <a:p>
            <a:pPr marL="609600" indent="-609600">
              <a:lnSpc>
                <a:spcPct val="80000"/>
              </a:lnSpc>
              <a:buFontTx/>
              <a:buAutoNum type="arabicParenBoth"/>
            </a:pPr>
            <a:r>
              <a:rPr lang="es-ES_tradnl" sz="1800">
                <a:latin typeface="Arial" charset="0"/>
              </a:rPr>
              <a:t>He tells everyone his life history every time he meets them.</a:t>
            </a:r>
          </a:p>
          <a:p>
            <a:pPr marL="609600" indent="-609600">
              <a:lnSpc>
                <a:spcPct val="80000"/>
              </a:lnSpc>
              <a:buFontTx/>
              <a:buAutoNum type="arabicParenBoth"/>
            </a:pPr>
            <a:r>
              <a:rPr lang="es-ES_tradnl" sz="1800">
                <a:latin typeface="Arial" charset="0"/>
              </a:rPr>
              <a:t>Sheila knew where the keys were all the time.</a:t>
            </a:r>
          </a:p>
          <a:p>
            <a:pPr marL="609600" indent="-609600">
              <a:lnSpc>
                <a:spcPct val="80000"/>
              </a:lnSpc>
              <a:buFontTx/>
              <a:buAutoNum type="arabicParenBoth"/>
            </a:pPr>
            <a:r>
              <a:rPr lang="es-ES_tradnl" sz="1800">
                <a:latin typeface="Arial" charset="0"/>
              </a:rPr>
              <a:t>Bill took on a great deal of responsibility in his previous job</a:t>
            </a:r>
          </a:p>
          <a:p>
            <a:pPr marL="609600" indent="-609600">
              <a:lnSpc>
                <a:spcPct val="80000"/>
              </a:lnSpc>
              <a:buFontTx/>
              <a:buNone/>
            </a:pPr>
            <a:endParaRPr lang="es-ES_tradnl" sz="1800">
              <a:latin typeface="Arial" charset="0"/>
            </a:endParaRPr>
          </a:p>
          <a:p>
            <a:pPr marL="609600" indent="-609600">
              <a:lnSpc>
                <a:spcPct val="80000"/>
              </a:lnSpc>
              <a:buFontTx/>
              <a:buNone/>
            </a:pPr>
            <a:endParaRPr lang="es-ES_tradnl" sz="1600">
              <a:latin typeface="Arial" charset="0"/>
            </a:endParaRPr>
          </a:p>
          <a:p>
            <a:pPr marL="609600" indent="-609600">
              <a:lnSpc>
                <a:spcPct val="80000"/>
              </a:lnSpc>
              <a:buFontTx/>
              <a:buNone/>
            </a:pPr>
            <a:endParaRPr lang="es-ES_tradnl" sz="1600">
              <a:latin typeface="Arial" charset="0"/>
            </a:endParaRPr>
          </a:p>
          <a:p>
            <a:pPr marL="609600" indent="-609600">
              <a:lnSpc>
                <a:spcPct val="80000"/>
              </a:lnSpc>
              <a:buFontTx/>
              <a:buNone/>
            </a:pPr>
            <a:endParaRPr lang="es-ES" sz="1600">
              <a:latin typeface="Arial" charset="0"/>
            </a:endParaRPr>
          </a:p>
        </p:txBody>
      </p:sp>
      <p:sp>
        <p:nvSpPr>
          <p:cNvPr id="26628" name="Text Box 4"/>
          <p:cNvSpPr txBox="1">
            <a:spLocks noChangeArrowheads="1"/>
          </p:cNvSpPr>
          <p:nvPr/>
        </p:nvSpPr>
        <p:spPr bwMode="auto">
          <a:xfrm>
            <a:off x="4787900" y="5734050"/>
            <a:ext cx="3702050" cy="366713"/>
          </a:xfrm>
          <a:prstGeom prst="rect">
            <a:avLst/>
          </a:prstGeom>
          <a:noFill/>
          <a:ln w="9525">
            <a:noFill/>
            <a:miter lim="800000"/>
            <a:headEnd/>
            <a:tailEnd/>
          </a:ln>
          <a:effectLst/>
        </p:spPr>
        <p:txBody>
          <a:bodyPr wrap="none">
            <a:spAutoFit/>
          </a:bodyPr>
          <a:lstStyle/>
          <a:p>
            <a:r>
              <a:rPr lang="es-ES_tradnl" sz="1800">
                <a:latin typeface="Arial" charset="0"/>
              </a:rPr>
              <a:t>From Downing &amp; Locke, 2006: 214</a:t>
            </a:r>
            <a:endParaRPr lang="es-ES" sz="1800">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116013" y="404813"/>
            <a:ext cx="6407150" cy="731837"/>
          </a:xfrm>
        </p:spPr>
        <p:txBody>
          <a:bodyPr/>
          <a:lstStyle/>
          <a:p>
            <a:r>
              <a:rPr lang="es-ES_tradnl" sz="3200">
                <a:latin typeface="Arial" charset="0"/>
              </a:rPr>
              <a:t>Answers to exercise</a:t>
            </a:r>
            <a:endParaRPr lang="es-ES" sz="3200">
              <a:latin typeface="Arial" charset="0"/>
            </a:endParaRPr>
          </a:p>
        </p:txBody>
      </p:sp>
      <p:sp>
        <p:nvSpPr>
          <p:cNvPr id="30723" name="Rectangle 3"/>
          <p:cNvSpPr>
            <a:spLocks noGrp="1" noChangeArrowheads="1"/>
          </p:cNvSpPr>
          <p:nvPr>
            <p:ph type="body" idx="1"/>
          </p:nvPr>
        </p:nvSpPr>
        <p:spPr/>
        <p:txBody>
          <a:bodyPr/>
          <a:lstStyle/>
          <a:p>
            <a:pPr marL="609600" indent="-609600">
              <a:buFontTx/>
              <a:buAutoNum type="arabicParenBoth"/>
            </a:pPr>
            <a:r>
              <a:rPr lang="es-ES_tradnl" sz="2000" u="sng">
                <a:latin typeface="Arial" charset="0"/>
              </a:rPr>
              <a:t>I’m</a:t>
            </a:r>
            <a:r>
              <a:rPr lang="es-ES_tradnl" sz="2000">
                <a:latin typeface="Arial" charset="0"/>
              </a:rPr>
              <a:t> not going to be … / </a:t>
            </a:r>
            <a:r>
              <a:rPr lang="es-ES_tradnl" sz="2000" u="sng">
                <a:latin typeface="Arial" charset="0"/>
              </a:rPr>
              <a:t>Aren’t</a:t>
            </a:r>
            <a:r>
              <a:rPr lang="es-ES_tradnl" sz="2000">
                <a:latin typeface="Arial" charset="0"/>
              </a:rPr>
              <a:t> </a:t>
            </a:r>
            <a:r>
              <a:rPr lang="es-ES_tradnl" sz="2000" u="sng">
                <a:latin typeface="Arial" charset="0"/>
              </a:rPr>
              <a:t>you</a:t>
            </a:r>
            <a:r>
              <a:rPr lang="es-ES_tradnl" sz="2000">
                <a:latin typeface="Arial" charset="0"/>
              </a:rPr>
              <a:t> going to be…?</a:t>
            </a:r>
          </a:p>
          <a:p>
            <a:pPr marL="609600" indent="-609600">
              <a:buFontTx/>
              <a:buNone/>
            </a:pPr>
            <a:endParaRPr lang="es-ES_tradnl" sz="2000">
              <a:latin typeface="Arial" charset="0"/>
            </a:endParaRPr>
          </a:p>
          <a:p>
            <a:pPr marL="609600" indent="-609600">
              <a:buFontTx/>
              <a:buAutoNum type="arabicParenBoth" startAt="2"/>
            </a:pPr>
            <a:r>
              <a:rPr lang="es-ES_tradnl" sz="2000" u="sng">
                <a:latin typeface="Arial" charset="0"/>
              </a:rPr>
              <a:t>Nadine’s mum</a:t>
            </a:r>
            <a:r>
              <a:rPr lang="es-ES_tradnl" sz="2000">
                <a:latin typeface="Arial" charset="0"/>
              </a:rPr>
              <a:t> </a:t>
            </a:r>
            <a:r>
              <a:rPr lang="es-ES_tradnl" sz="2000" u="sng">
                <a:latin typeface="Arial" charset="0"/>
              </a:rPr>
              <a:t>didn’t</a:t>
            </a:r>
            <a:r>
              <a:rPr lang="es-ES_tradnl" sz="2000">
                <a:latin typeface="Arial" charset="0"/>
              </a:rPr>
              <a:t> buy … / </a:t>
            </a:r>
            <a:r>
              <a:rPr lang="es-ES_tradnl" sz="2000" u="sng">
                <a:latin typeface="Arial" charset="0"/>
              </a:rPr>
              <a:t>Didn’t</a:t>
            </a:r>
            <a:r>
              <a:rPr lang="es-ES_tradnl" sz="2000">
                <a:latin typeface="Arial" charset="0"/>
              </a:rPr>
              <a:t> </a:t>
            </a:r>
            <a:r>
              <a:rPr lang="es-ES_tradnl" sz="2000" u="sng">
                <a:latin typeface="Arial" charset="0"/>
              </a:rPr>
              <a:t>Nadine’s mum</a:t>
            </a:r>
            <a:r>
              <a:rPr lang="es-ES_tradnl" sz="2000">
                <a:latin typeface="Arial" charset="0"/>
              </a:rPr>
              <a:t> buy…?</a:t>
            </a:r>
          </a:p>
          <a:p>
            <a:pPr marL="609600" indent="-609600">
              <a:buFontTx/>
              <a:buAutoNum type="arabicParenBoth" startAt="2"/>
            </a:pPr>
            <a:endParaRPr lang="es-ES_tradnl" sz="2000">
              <a:latin typeface="Arial" charset="0"/>
            </a:endParaRPr>
          </a:p>
          <a:p>
            <a:pPr marL="609600" indent="-609600">
              <a:buFontTx/>
              <a:buAutoNum type="arabicParenBoth" startAt="2"/>
            </a:pPr>
            <a:r>
              <a:rPr lang="es-ES_tradnl" sz="2000" u="sng">
                <a:latin typeface="Arial" charset="0"/>
              </a:rPr>
              <a:t>He</a:t>
            </a:r>
            <a:r>
              <a:rPr lang="es-ES_tradnl" sz="2000">
                <a:latin typeface="Arial" charset="0"/>
              </a:rPr>
              <a:t> </a:t>
            </a:r>
            <a:r>
              <a:rPr lang="es-ES_tradnl" sz="2000" u="sng">
                <a:latin typeface="Arial" charset="0"/>
              </a:rPr>
              <a:t>doesn’t</a:t>
            </a:r>
            <a:r>
              <a:rPr lang="es-ES_tradnl" sz="2000">
                <a:latin typeface="Arial" charset="0"/>
              </a:rPr>
              <a:t> tell … / </a:t>
            </a:r>
            <a:r>
              <a:rPr lang="es-ES_tradnl" sz="2000" u="sng">
                <a:latin typeface="Arial" charset="0"/>
              </a:rPr>
              <a:t>Doesn’t</a:t>
            </a:r>
            <a:r>
              <a:rPr lang="es-ES_tradnl" sz="2000">
                <a:latin typeface="Arial" charset="0"/>
              </a:rPr>
              <a:t> </a:t>
            </a:r>
            <a:r>
              <a:rPr lang="es-ES_tradnl" sz="2000" u="sng">
                <a:latin typeface="Arial" charset="0"/>
              </a:rPr>
              <a:t>he</a:t>
            </a:r>
            <a:r>
              <a:rPr lang="es-ES_tradnl" sz="2000">
                <a:latin typeface="Arial" charset="0"/>
              </a:rPr>
              <a:t> tell …?</a:t>
            </a:r>
          </a:p>
          <a:p>
            <a:pPr marL="609600" indent="-609600">
              <a:buFontTx/>
              <a:buAutoNum type="arabicParenBoth" startAt="2"/>
            </a:pPr>
            <a:endParaRPr lang="es-ES_tradnl" sz="2000">
              <a:latin typeface="Arial" charset="0"/>
            </a:endParaRPr>
          </a:p>
          <a:p>
            <a:pPr marL="609600" indent="-609600">
              <a:buFontTx/>
              <a:buAutoNum type="arabicParenBoth" startAt="2"/>
            </a:pPr>
            <a:r>
              <a:rPr lang="es-ES_tradnl" sz="2000" u="sng">
                <a:latin typeface="Arial" charset="0"/>
              </a:rPr>
              <a:t>Sheila</a:t>
            </a:r>
            <a:r>
              <a:rPr lang="es-ES_tradnl" sz="2000">
                <a:latin typeface="Arial" charset="0"/>
              </a:rPr>
              <a:t> </a:t>
            </a:r>
            <a:r>
              <a:rPr lang="es-ES_tradnl" sz="2000" u="sng">
                <a:latin typeface="Arial" charset="0"/>
              </a:rPr>
              <a:t>didn’t</a:t>
            </a:r>
            <a:r>
              <a:rPr lang="es-ES_tradnl" sz="2000">
                <a:latin typeface="Arial" charset="0"/>
              </a:rPr>
              <a:t> know … / </a:t>
            </a:r>
            <a:r>
              <a:rPr lang="es-ES_tradnl" sz="2000" u="sng">
                <a:latin typeface="Arial" charset="0"/>
              </a:rPr>
              <a:t>Didn’t</a:t>
            </a:r>
            <a:r>
              <a:rPr lang="es-ES_tradnl" sz="2000">
                <a:latin typeface="Arial" charset="0"/>
              </a:rPr>
              <a:t> </a:t>
            </a:r>
            <a:r>
              <a:rPr lang="es-ES_tradnl" sz="2000" u="sng">
                <a:latin typeface="Arial" charset="0"/>
              </a:rPr>
              <a:t>Sheila</a:t>
            </a:r>
            <a:r>
              <a:rPr lang="es-ES_tradnl" sz="2000">
                <a:latin typeface="Arial" charset="0"/>
              </a:rPr>
              <a:t> know …?</a:t>
            </a:r>
          </a:p>
          <a:p>
            <a:pPr marL="609600" indent="-609600">
              <a:buFontTx/>
              <a:buAutoNum type="arabicParenBoth" startAt="2"/>
            </a:pPr>
            <a:endParaRPr lang="es-ES_tradnl" sz="2000">
              <a:latin typeface="Arial" charset="0"/>
            </a:endParaRPr>
          </a:p>
          <a:p>
            <a:pPr marL="609600" indent="-609600">
              <a:buFontTx/>
              <a:buAutoNum type="arabicParenBoth" startAt="2"/>
            </a:pPr>
            <a:r>
              <a:rPr lang="es-ES_tradnl" sz="2000" u="sng">
                <a:latin typeface="Arial" charset="0"/>
              </a:rPr>
              <a:t>Bill</a:t>
            </a:r>
            <a:r>
              <a:rPr lang="es-ES_tradnl" sz="2000">
                <a:latin typeface="Arial" charset="0"/>
              </a:rPr>
              <a:t> </a:t>
            </a:r>
            <a:r>
              <a:rPr lang="es-ES_tradnl" sz="2000" u="sng">
                <a:latin typeface="Arial" charset="0"/>
              </a:rPr>
              <a:t>didn’t</a:t>
            </a:r>
            <a:r>
              <a:rPr lang="es-ES_tradnl" sz="2000">
                <a:latin typeface="Arial" charset="0"/>
              </a:rPr>
              <a:t> take on … / </a:t>
            </a:r>
            <a:r>
              <a:rPr lang="es-ES_tradnl" sz="2000" u="sng">
                <a:latin typeface="Arial" charset="0"/>
              </a:rPr>
              <a:t>Didn’t</a:t>
            </a:r>
            <a:r>
              <a:rPr lang="es-ES_tradnl" sz="2000">
                <a:latin typeface="Arial" charset="0"/>
              </a:rPr>
              <a:t> </a:t>
            </a:r>
            <a:r>
              <a:rPr lang="es-ES_tradnl" sz="2000" u="sng">
                <a:latin typeface="Arial" charset="0"/>
              </a:rPr>
              <a:t>Bill</a:t>
            </a:r>
            <a:r>
              <a:rPr lang="es-ES_tradnl" sz="2000">
                <a:latin typeface="Arial" charset="0"/>
              </a:rPr>
              <a:t> take on …?</a:t>
            </a:r>
          </a:p>
          <a:p>
            <a:pPr marL="609600" indent="-609600">
              <a:buFontTx/>
              <a:buAutoNum type="arabicParenBoth" startAt="2"/>
            </a:pPr>
            <a:endParaRPr lang="es-ES_tradnl" sz="2000">
              <a:latin typeface="Arial" charset="0"/>
            </a:endParaRPr>
          </a:p>
          <a:p>
            <a:pPr marL="609600" indent="-609600">
              <a:buFontTx/>
              <a:buNone/>
            </a:pPr>
            <a:endParaRPr lang="es-ES" sz="2000">
              <a:latin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609600"/>
            <a:ext cx="7342188" cy="442913"/>
          </a:xfrm>
        </p:spPr>
        <p:txBody>
          <a:bodyPr/>
          <a:lstStyle/>
          <a:p>
            <a:r>
              <a:rPr lang="es-ES" sz="3200">
                <a:latin typeface="Arial" charset="0"/>
              </a:rPr>
              <a:t>Modal Auxiliaries and Modal verbs</a:t>
            </a:r>
          </a:p>
        </p:txBody>
      </p:sp>
      <p:sp>
        <p:nvSpPr>
          <p:cNvPr id="28675" name="Rectangle 3"/>
          <p:cNvSpPr>
            <a:spLocks noGrp="1" noChangeArrowheads="1"/>
          </p:cNvSpPr>
          <p:nvPr>
            <p:ph type="body" idx="1"/>
          </p:nvPr>
        </p:nvSpPr>
        <p:spPr>
          <a:xfrm>
            <a:off x="539750" y="1412875"/>
            <a:ext cx="8135938" cy="4114800"/>
          </a:xfrm>
        </p:spPr>
        <p:txBody>
          <a:bodyPr/>
          <a:lstStyle/>
          <a:p>
            <a:pPr>
              <a:lnSpc>
                <a:spcPct val="80000"/>
              </a:lnSpc>
              <a:buFontTx/>
              <a:buNone/>
            </a:pPr>
            <a:r>
              <a:rPr lang="en-GB" sz="1600">
                <a:latin typeface="Arial" charset="0"/>
              </a:rPr>
              <a:t>There are 10 modal verbs in English:</a:t>
            </a:r>
          </a:p>
          <a:p>
            <a:pPr>
              <a:lnSpc>
                <a:spcPct val="80000"/>
              </a:lnSpc>
              <a:buFontTx/>
              <a:buNone/>
            </a:pPr>
            <a:endParaRPr lang="en-GB" sz="1600">
              <a:latin typeface="Arial" charset="0"/>
            </a:endParaRPr>
          </a:p>
          <a:p>
            <a:pPr>
              <a:lnSpc>
                <a:spcPct val="80000"/>
              </a:lnSpc>
              <a:buFontTx/>
              <a:buNone/>
            </a:pPr>
            <a:r>
              <a:rPr lang="en-GB" sz="1600">
                <a:latin typeface="Arial" charset="0"/>
              </a:rPr>
              <a:t>	</a:t>
            </a:r>
            <a:r>
              <a:rPr lang="en-GB" sz="1600" i="1">
                <a:latin typeface="Arial" charset="0"/>
              </a:rPr>
              <a:t>will, would, must, can, could, may, might, shall, should, ought to </a:t>
            </a:r>
          </a:p>
          <a:p>
            <a:pPr>
              <a:lnSpc>
                <a:spcPct val="80000"/>
              </a:lnSpc>
              <a:buFontTx/>
              <a:buNone/>
            </a:pPr>
            <a:endParaRPr lang="en-GB" sz="1600">
              <a:latin typeface="Arial" charset="0"/>
            </a:endParaRPr>
          </a:p>
          <a:p>
            <a:pPr>
              <a:lnSpc>
                <a:spcPct val="80000"/>
              </a:lnSpc>
              <a:buFontTx/>
              <a:buNone/>
            </a:pPr>
            <a:r>
              <a:rPr lang="en-GB" sz="1600">
                <a:latin typeface="Arial" charset="0"/>
              </a:rPr>
              <a:t>All of these can be negated, either grammatically (‘will not’) or morphologically (won’t): </a:t>
            </a:r>
          </a:p>
          <a:p>
            <a:pPr>
              <a:lnSpc>
                <a:spcPct val="80000"/>
              </a:lnSpc>
              <a:buFontTx/>
              <a:buNone/>
            </a:pPr>
            <a:endParaRPr lang="en-GB" sz="1600" i="1">
              <a:latin typeface="Arial" charset="0"/>
            </a:endParaRPr>
          </a:p>
          <a:p>
            <a:pPr>
              <a:lnSpc>
                <a:spcPct val="80000"/>
              </a:lnSpc>
              <a:buFontTx/>
              <a:buNone/>
            </a:pPr>
            <a:r>
              <a:rPr lang="en-GB" sz="1600" i="1">
                <a:latin typeface="Arial" charset="0"/>
              </a:rPr>
              <a:t>	won't, wouldn’t, mustn’t, can’t, couldn’t, mayn’t </a:t>
            </a:r>
            <a:r>
              <a:rPr lang="en-GB" sz="1600">
                <a:latin typeface="Arial" charset="0"/>
              </a:rPr>
              <a:t>(rare), </a:t>
            </a:r>
            <a:r>
              <a:rPr lang="en-GB" sz="1600" i="1">
                <a:latin typeface="Arial" charset="0"/>
              </a:rPr>
              <a:t>mightn’t, shan’t </a:t>
            </a:r>
            <a:r>
              <a:rPr lang="en-GB" sz="1600">
                <a:latin typeface="Arial" charset="0"/>
              </a:rPr>
              <a:t>(marked),</a:t>
            </a:r>
            <a:r>
              <a:rPr lang="en-GB" sz="1600" i="1">
                <a:latin typeface="Arial" charset="0"/>
              </a:rPr>
              <a:t> </a:t>
            </a:r>
          </a:p>
          <a:p>
            <a:pPr>
              <a:lnSpc>
                <a:spcPct val="80000"/>
              </a:lnSpc>
              <a:buFontTx/>
              <a:buNone/>
            </a:pPr>
            <a:r>
              <a:rPr lang="en-GB" sz="1600" i="1">
                <a:latin typeface="Arial" charset="0"/>
              </a:rPr>
              <a:t>	shouldn’t, oughtn’t</a:t>
            </a:r>
          </a:p>
          <a:p>
            <a:pPr>
              <a:lnSpc>
                <a:spcPct val="80000"/>
              </a:lnSpc>
              <a:buFontTx/>
              <a:buNone/>
            </a:pPr>
            <a:endParaRPr lang="en-GB" sz="1600">
              <a:latin typeface="Arial" charset="0"/>
            </a:endParaRPr>
          </a:p>
          <a:p>
            <a:pPr>
              <a:lnSpc>
                <a:spcPct val="80000"/>
              </a:lnSpc>
              <a:buFontTx/>
              <a:buNone/>
            </a:pPr>
            <a:r>
              <a:rPr lang="en-GB" sz="1600">
                <a:latin typeface="Arial" charset="0"/>
              </a:rPr>
              <a:t>Additionally, there are semi-modals (</a:t>
            </a:r>
            <a:r>
              <a:rPr lang="en-GB" sz="1600" i="1">
                <a:latin typeface="Arial" charset="0"/>
              </a:rPr>
              <a:t>need, dare</a:t>
            </a:r>
            <a:r>
              <a:rPr lang="en-GB" sz="1600">
                <a:latin typeface="Arial" charset="0"/>
              </a:rPr>
              <a:t>) and lexical auxiliary forms which </a:t>
            </a:r>
          </a:p>
          <a:p>
            <a:pPr>
              <a:lnSpc>
                <a:spcPct val="80000"/>
              </a:lnSpc>
              <a:buFontTx/>
              <a:buNone/>
            </a:pPr>
            <a:r>
              <a:rPr lang="en-GB" sz="1600">
                <a:latin typeface="Arial" charset="0"/>
              </a:rPr>
              <a:t>express modality:</a:t>
            </a:r>
          </a:p>
          <a:p>
            <a:pPr>
              <a:lnSpc>
                <a:spcPct val="80000"/>
              </a:lnSpc>
              <a:buFontTx/>
              <a:buNone/>
            </a:pPr>
            <a:endParaRPr lang="en-GB" sz="1600" i="1">
              <a:latin typeface="Arial" charset="0"/>
            </a:endParaRPr>
          </a:p>
          <a:p>
            <a:pPr>
              <a:lnSpc>
                <a:spcPct val="80000"/>
              </a:lnSpc>
            </a:pPr>
            <a:r>
              <a:rPr lang="en-GB" sz="1600" i="1">
                <a:latin typeface="Arial" charset="0"/>
              </a:rPr>
              <a:t>be able to, be about to, be going to, be bound to, be to, be supposed to </a:t>
            </a:r>
          </a:p>
          <a:p>
            <a:pPr>
              <a:lnSpc>
                <a:spcPct val="80000"/>
              </a:lnSpc>
            </a:pPr>
            <a:r>
              <a:rPr lang="en-GB" sz="1600" i="1">
                <a:latin typeface="Arial" charset="0"/>
              </a:rPr>
              <a:t>have to</a:t>
            </a:r>
            <a:r>
              <a:rPr lang="en-GB" sz="1600">
                <a:latin typeface="Arial" charset="0"/>
              </a:rPr>
              <a:t>, </a:t>
            </a:r>
            <a:r>
              <a:rPr lang="en-GB" sz="1600" i="1">
                <a:latin typeface="Arial" charset="0"/>
              </a:rPr>
              <a:t>have got to</a:t>
            </a:r>
            <a:r>
              <a:rPr lang="en-GB" sz="1600">
                <a:latin typeface="Arial" charset="0"/>
              </a:rPr>
              <a:t> </a:t>
            </a:r>
            <a:endParaRPr lang="en-GB" sz="1600" i="1">
              <a:latin typeface="Arial" charset="0"/>
            </a:endParaRPr>
          </a:p>
          <a:p>
            <a:pPr>
              <a:lnSpc>
                <a:spcPct val="80000"/>
              </a:lnSpc>
            </a:pPr>
            <a:r>
              <a:rPr lang="en-GB" sz="1600" i="1">
                <a:latin typeface="Arial" charset="0"/>
              </a:rPr>
              <a:t>had better, would rather, would sooner</a:t>
            </a:r>
            <a:r>
              <a:rPr lang="en-GB" sz="1600">
                <a:latin typeface="Arial" charset="0"/>
              </a:rPr>
              <a:t> </a:t>
            </a:r>
            <a:endParaRPr lang="es-ES" sz="1600">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TotalTime>
  <Words>1994</Words>
  <Application>Microsoft Office PowerPoint</Application>
  <PresentationFormat>On-screen Show (4:3)</PresentationFormat>
  <Paragraphs>301</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Diseño predeterminado</vt:lpstr>
      <vt:lpstr>Lengua Inglesa II Topic 5</vt:lpstr>
      <vt:lpstr>Mood</vt:lpstr>
      <vt:lpstr>Communicative acts and mood (unmarked)</vt:lpstr>
      <vt:lpstr>Communicative acts and mood (marked)</vt:lpstr>
      <vt:lpstr>Mood structure (1)</vt:lpstr>
      <vt:lpstr>Mood structure (2)</vt:lpstr>
      <vt:lpstr>  </vt:lpstr>
      <vt:lpstr>Answers to exercise</vt:lpstr>
      <vt:lpstr>Modal Auxiliaries and Modal verbs</vt:lpstr>
      <vt:lpstr>Types of modality</vt:lpstr>
      <vt:lpstr>PowerPoint Presentation</vt:lpstr>
      <vt:lpstr>PowerPoint Presentation</vt:lpstr>
      <vt:lpstr>PowerPoint Presentation</vt:lpstr>
      <vt:lpstr>PowerPoint Presentation</vt:lpstr>
      <vt:lpstr>Degrees of certainty</vt:lpstr>
      <vt:lpstr>Degrees of certainty</vt:lpstr>
      <vt:lpstr> Giving Information (Epistemic) </vt:lpstr>
      <vt:lpstr> Probability of States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shazpc</cp:lastModifiedBy>
  <cp:revision>35</cp:revision>
  <dcterms:created xsi:type="dcterms:W3CDTF">1601-01-01T00:00:00Z</dcterms:created>
  <dcterms:modified xsi:type="dcterms:W3CDTF">2017-07-31T21:20:14Z</dcterms:modified>
</cp:coreProperties>
</file>