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1F39E3-B38A-447B-AF21-D127A1CF821E}"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81643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1F39E3-B38A-447B-AF21-D127A1CF821E}"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77457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1F39E3-B38A-447B-AF21-D127A1CF821E}"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1619624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grpSp>
      <p:sp>
        <p:nvSpPr>
          <p:cNvPr id="14" name="Text Box 17"/>
          <p:cNvSpPr txBox="1">
            <a:spLocks noChangeArrowheads="1"/>
          </p:cNvSpPr>
          <p:nvPr userDrawn="1"/>
        </p:nvSpPr>
        <p:spPr bwMode="auto">
          <a:xfrm>
            <a:off x="0" y="6553200"/>
            <a:ext cx="294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1400" b="0" i="0" u="none" strike="noStrike" kern="1200" cap="none" spc="0" normalizeH="0" baseline="0" noProof="0" smtClean="0">
                <a:ln>
                  <a:noFill/>
                </a:ln>
                <a:solidFill>
                  <a:srgbClr val="000000"/>
                </a:solidFill>
                <a:effectLst/>
                <a:uLnTx/>
                <a:uFillTx/>
                <a:latin typeface="McGrawHill-Italic" pitchFamily="2" charset="0"/>
                <a:ea typeface="+mn-ea"/>
                <a:cs typeface="+mn-cs"/>
              </a:rPr>
              <a:t>McGraw-Hill</a:t>
            </a:r>
            <a:endParaRPr kumimoji="0" lang="en-US" altLang="en-US" sz="24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15" name="Text Box 18"/>
          <p:cNvSpPr txBox="1">
            <a:spLocks noChangeArrowheads="1"/>
          </p:cNvSpPr>
          <p:nvPr userDrawn="1"/>
        </p:nvSpPr>
        <p:spPr bwMode="auto">
          <a:xfrm>
            <a:off x="6096000" y="6553200"/>
            <a:ext cx="609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50000"/>
              </a:spcBef>
              <a:spcAft>
                <a:spcPct val="0"/>
              </a:spcAft>
              <a:buClrTx/>
              <a:buSzTx/>
              <a:buFontTx/>
              <a:buChar char="©"/>
              <a:tabLst/>
              <a:defRPr/>
            </a:pPr>
            <a:r>
              <a:rPr kumimoji="0" lang="en-US" altLang="en-US" sz="1400" b="0" i="0" u="none" strike="noStrike" kern="1200" cap="none" spc="0" normalizeH="0" baseline="0" noProof="0" smtClean="0">
                <a:ln>
                  <a:noFill/>
                </a:ln>
                <a:solidFill>
                  <a:srgbClr val="000000"/>
                </a:solidFill>
                <a:effectLst/>
                <a:uLnTx/>
                <a:uFillTx/>
                <a:latin typeface="McGrawHill-Italic" pitchFamily="2" charset="0"/>
                <a:ea typeface="+mn-ea"/>
                <a:cs typeface="+mn-cs"/>
              </a:rPr>
              <a:t>The McGraw-Hill Companies, Inc., 2000</a:t>
            </a:r>
            <a:endParaRPr kumimoji="0" lang="en-US" altLang="en-US" sz="24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210956" name="Rectangle 12"/>
          <p:cNvSpPr>
            <a:spLocks noGrp="1" noChangeArrowheads="1"/>
          </p:cNvSpPr>
          <p:nvPr>
            <p:ph type="ctrTitle"/>
          </p:nvPr>
        </p:nvSpPr>
        <p:spPr bwMode="auto">
          <a:xfrm>
            <a:off x="1320800" y="1676400"/>
            <a:ext cx="10363200" cy="1462088"/>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a:lvl1pPr>
          </a:lstStyle>
          <a:p>
            <a:r>
              <a:rPr lang="en-US"/>
              <a:t>Click to edit Master title style</a:t>
            </a:r>
          </a:p>
        </p:txBody>
      </p:sp>
      <p:sp>
        <p:nvSpPr>
          <p:cNvPr id="210957" name="Rectangle 13"/>
          <p:cNvSpPr>
            <a:spLocks noGrp="1" noChangeArrowheads="1"/>
          </p:cNvSpPr>
          <p:nvPr>
            <p:ph type="subTitle" idx="1"/>
          </p:nvPr>
        </p:nvSpPr>
        <p:spPr bwMode="auto">
          <a:xfrm>
            <a:off x="1828800" y="3886200"/>
            <a:ext cx="85344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16" name="Rectangle 14"/>
          <p:cNvSpPr>
            <a:spLocks noGrp="1" noChangeArrowheads="1"/>
          </p:cNvSpPr>
          <p:nvPr>
            <p:ph type="dt" sz="half" idx="10"/>
          </p:nvPr>
        </p:nvSpPr>
        <p:spPr bwMode="auto">
          <a:xfrm>
            <a:off x="1320800" y="6248400"/>
            <a:ext cx="2540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b="0">
                <a:solidFill>
                  <a:schemeClr val="bg2"/>
                </a:solidFill>
                <a:latin typeface="+mn-lt"/>
              </a:defRPr>
            </a:lvl1pPr>
          </a:lstStyle>
          <a:p>
            <a:pPr fontAlgn="base">
              <a:spcBef>
                <a:spcPct val="0"/>
              </a:spcBef>
              <a:spcAft>
                <a:spcPct val="0"/>
              </a:spcAft>
              <a:defRPr/>
            </a:pPr>
            <a:endParaRPr lang="en-US">
              <a:solidFill>
                <a:srgbClr val="1C1C1C"/>
              </a:solidFill>
            </a:endParaRPr>
          </a:p>
        </p:txBody>
      </p:sp>
      <p:sp>
        <p:nvSpPr>
          <p:cNvPr id="17" name="Rectangle 15"/>
          <p:cNvSpPr>
            <a:spLocks noGrp="1" noChangeArrowheads="1"/>
          </p:cNvSpPr>
          <p:nvPr>
            <p:ph type="ftr" sz="quarter" idx="11"/>
          </p:nvPr>
        </p:nvSpPr>
        <p:spPr>
          <a:xfrm>
            <a:off x="4572000" y="6248400"/>
            <a:ext cx="3860800" cy="457200"/>
          </a:xfrm>
          <a:prstGeom prst="rect">
            <a:avLst/>
          </a:prstGeom>
        </p:spPr>
        <p:txBody>
          <a:bodyPr/>
          <a:lstStyle>
            <a:lvl1pPr algn="ctr">
              <a:defRPr sz="1400" b="0">
                <a:solidFill>
                  <a:schemeClr val="bg2"/>
                </a:solidFill>
              </a:defRPr>
            </a:lvl1pPr>
          </a:lstStyle>
          <a:p>
            <a:pPr fontAlgn="base">
              <a:spcBef>
                <a:spcPct val="0"/>
              </a:spcBef>
              <a:spcAft>
                <a:spcPct val="0"/>
              </a:spcAft>
              <a:defRPr/>
            </a:pPr>
            <a:r>
              <a:rPr lang="en-US" smtClean="0">
                <a:solidFill>
                  <a:srgbClr val="1C1C1C"/>
                </a:solidFill>
              </a:rPr>
              <a:t>TCP/IP Protocol Suite</a:t>
            </a:r>
            <a:endParaRPr lang="en-US">
              <a:solidFill>
                <a:srgbClr val="1C1C1C"/>
              </a:solidFill>
            </a:endParaRPr>
          </a:p>
        </p:txBody>
      </p:sp>
      <p:sp>
        <p:nvSpPr>
          <p:cNvPr id="18"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pPr fontAlgn="base">
              <a:spcBef>
                <a:spcPct val="0"/>
              </a:spcBef>
              <a:spcAft>
                <a:spcPct val="0"/>
              </a:spcAft>
              <a:defRPr/>
            </a:pPr>
            <a:fld id="{38CE784E-15A2-41E4-94CC-4C109B184EEF}" type="slidenum">
              <a:rPr lang="en-US" smtClean="0">
                <a:solidFill>
                  <a:srgbClr val="1C1C1C"/>
                </a:solidFill>
              </a:rPr>
              <a:pPr fontAlgn="base">
                <a:spcBef>
                  <a:spcPct val="0"/>
                </a:spcBef>
                <a:spcAft>
                  <a:spcPct val="0"/>
                </a:spcAft>
                <a:defRPr/>
              </a:pPr>
              <a:t>‹#›</a:t>
            </a:fld>
            <a:endParaRPr lang="en-US">
              <a:solidFill>
                <a:srgbClr val="1C1C1C"/>
              </a:solidFill>
            </a:endParaRPr>
          </a:p>
        </p:txBody>
      </p:sp>
    </p:spTree>
    <p:extLst>
      <p:ext uri="{BB962C8B-B14F-4D97-AF65-F5344CB8AC3E}">
        <p14:creationId xmlns:p14="http://schemas.microsoft.com/office/powerpoint/2010/main" val="1192590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xfrm>
            <a:off x="101600" y="6248400"/>
            <a:ext cx="3860800" cy="457200"/>
          </a:xfrm>
          <a:prstGeom prst="rect">
            <a:avLst/>
          </a:prstGeom>
          <a:ln/>
        </p:spPr>
        <p:txBody>
          <a:bodyPr/>
          <a:lstStyle>
            <a:lvl1pPr>
              <a:defRPr/>
            </a:lvl1pPr>
          </a:lstStyle>
          <a:p>
            <a:pPr fontAlgn="base">
              <a:spcBef>
                <a:spcPct val="0"/>
              </a:spcBef>
              <a:spcAft>
                <a:spcPct val="0"/>
              </a:spcAft>
              <a:defRPr/>
            </a:pPr>
            <a:r>
              <a:rPr lang="en-US" b="1" smtClean="0">
                <a:solidFill>
                  <a:srgbClr val="000000"/>
                </a:solidFill>
              </a:rPr>
              <a:t>TCP/IP Protocol Suite</a:t>
            </a:r>
            <a:endParaRPr lang="en-US" b="1">
              <a:solidFill>
                <a:srgbClr val="000000"/>
              </a:solidFill>
            </a:endParaRPr>
          </a:p>
        </p:txBody>
      </p:sp>
      <p:sp>
        <p:nvSpPr>
          <p:cNvPr id="5"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3BD7CEAE-598B-4FD2-B310-EC29A9E38057}"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171741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xfrm>
            <a:off x="101600" y="6248400"/>
            <a:ext cx="3860800" cy="457200"/>
          </a:xfrm>
          <a:prstGeom prst="rect">
            <a:avLst/>
          </a:prstGeom>
          <a:ln/>
        </p:spPr>
        <p:txBody>
          <a:bodyPr/>
          <a:lstStyle>
            <a:lvl1pPr>
              <a:defRPr/>
            </a:lvl1pPr>
          </a:lstStyle>
          <a:p>
            <a:pPr fontAlgn="base">
              <a:spcBef>
                <a:spcPct val="0"/>
              </a:spcBef>
              <a:spcAft>
                <a:spcPct val="0"/>
              </a:spcAft>
              <a:defRPr/>
            </a:pPr>
            <a:r>
              <a:rPr lang="en-US" b="1" smtClean="0">
                <a:solidFill>
                  <a:srgbClr val="000000"/>
                </a:solidFill>
              </a:rPr>
              <a:t>TCP/IP Protocol Suite</a:t>
            </a:r>
            <a:endParaRPr lang="en-US" b="1">
              <a:solidFill>
                <a:srgbClr val="000000"/>
              </a:solidFill>
            </a:endParaRPr>
          </a:p>
        </p:txBody>
      </p:sp>
      <p:sp>
        <p:nvSpPr>
          <p:cNvPr id="5"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18E08DF5-8E8D-4450-A37C-A053D18ABD72}"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730857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ftr" sz="quarter" idx="10"/>
          </p:nvPr>
        </p:nvSpPr>
        <p:spPr>
          <a:xfrm>
            <a:off x="101600" y="6248400"/>
            <a:ext cx="3860800" cy="457200"/>
          </a:xfrm>
          <a:prstGeom prst="rect">
            <a:avLst/>
          </a:prstGeom>
          <a:ln/>
        </p:spPr>
        <p:txBody>
          <a:bodyPr/>
          <a:lstStyle>
            <a:lvl1pPr>
              <a:defRPr/>
            </a:lvl1pPr>
          </a:lstStyle>
          <a:p>
            <a:pPr fontAlgn="base">
              <a:spcBef>
                <a:spcPct val="0"/>
              </a:spcBef>
              <a:spcAft>
                <a:spcPct val="0"/>
              </a:spcAft>
              <a:defRPr/>
            </a:pPr>
            <a:r>
              <a:rPr lang="en-US" b="1" smtClean="0">
                <a:solidFill>
                  <a:srgbClr val="000000"/>
                </a:solidFill>
              </a:rPr>
              <a:t>TCP/IP Protocol Suite</a:t>
            </a:r>
            <a:endParaRPr lang="en-US" b="1">
              <a:solidFill>
                <a:srgbClr val="000000"/>
              </a:solidFill>
            </a:endParaRPr>
          </a:p>
        </p:txBody>
      </p:sp>
      <p:sp>
        <p:nvSpPr>
          <p:cNvPr id="6"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0469C0AB-9FC1-4B0D-90D2-0252DDF89778}"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747842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48B5780C-C9BC-48C9-819D-A6BED6889CC0}"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759315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4"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3B4F6B81-0218-4E73-8919-BDAAD0532CAA}"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170391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p:txBody>
          <a:bodyPr/>
          <a:lstStyle>
            <a:lvl1pPr>
              <a:defRPr/>
            </a:lvl1pPr>
          </a:lstStyle>
          <a:p>
            <a:pPr fontAlgn="base">
              <a:spcBef>
                <a:spcPct val="0"/>
              </a:spcBef>
              <a:spcAft>
                <a:spcPct val="0"/>
              </a:spcAft>
              <a:defRPr/>
            </a:pPr>
            <a:fld id="{D6198287-8D3E-4A50-9133-07C9C319C0DD}"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249785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p:txBody>
          <a:bodyPr/>
          <a:lstStyle>
            <a:lvl1pPr>
              <a:defRPr/>
            </a:lvl1pPr>
          </a:lstStyle>
          <a:p>
            <a:pPr fontAlgn="base">
              <a:spcBef>
                <a:spcPct val="0"/>
              </a:spcBef>
              <a:spcAft>
                <a:spcPct val="0"/>
              </a:spcAft>
              <a:defRPr/>
            </a:pPr>
            <a:fld id="{437A8098-7C0E-4ED1-BD16-B01536BB2E3D}"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98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1F39E3-B38A-447B-AF21-D127A1CF821E}"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326355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p:txBody>
          <a:bodyPr/>
          <a:lstStyle>
            <a:lvl1pPr>
              <a:defRPr/>
            </a:lvl1pPr>
          </a:lstStyle>
          <a:p>
            <a:pPr fontAlgn="base">
              <a:spcBef>
                <a:spcPct val="0"/>
              </a:spcBef>
              <a:spcAft>
                <a:spcPct val="0"/>
              </a:spcAft>
              <a:defRPr/>
            </a:pPr>
            <a:fld id="{B1B09FE7-5EBA-46EA-9B5A-BE75022D61B2}"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680197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1"/>
          </p:nvPr>
        </p:nvSpPr>
        <p:spPr>
          <a:ln/>
        </p:spPr>
        <p:txBody>
          <a:bodyPr/>
          <a:lstStyle>
            <a:lvl1pPr>
              <a:defRPr/>
            </a:lvl1pPr>
          </a:lstStyle>
          <a:p>
            <a:pPr fontAlgn="base">
              <a:spcBef>
                <a:spcPct val="0"/>
              </a:spcBef>
              <a:spcAft>
                <a:spcPct val="0"/>
              </a:spcAft>
              <a:defRPr/>
            </a:pPr>
            <a:fld id="{5AD3E124-D221-443F-9547-AD5A9794D59D}"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896204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p:txBody>
          <a:bodyPr/>
          <a:lstStyle>
            <a:lvl1pPr>
              <a:defRPr/>
            </a:lvl1pPr>
          </a:lstStyle>
          <a:p>
            <a:pPr fontAlgn="base">
              <a:spcBef>
                <a:spcPct val="0"/>
              </a:spcBef>
              <a:spcAft>
                <a:spcPct val="0"/>
              </a:spcAft>
              <a:defRPr/>
            </a:pPr>
            <a:fld id="{59E95D78-A387-4378-8185-6AFBD1EADF01}"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8636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1F39E3-B38A-447B-AF21-D127A1CF821E}"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167633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1F39E3-B38A-447B-AF21-D127A1CF821E}"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178728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1F39E3-B38A-447B-AF21-D127A1CF821E}"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372433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F39E3-B38A-447B-AF21-D127A1CF821E}"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1331493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1F39E3-B38A-447B-AF21-D127A1CF821E}"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296414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1F39E3-B38A-447B-AF21-D127A1CF821E}"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2259254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1F39E3-B38A-447B-AF21-D127A1CF821E}"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934C5-884E-404E-A067-10ED7187B624}" type="slidenum">
              <a:rPr lang="en-US" smtClean="0"/>
              <a:t>‹#›</a:t>
            </a:fld>
            <a:endParaRPr lang="en-US"/>
          </a:p>
        </p:txBody>
      </p:sp>
    </p:spTree>
    <p:extLst>
      <p:ext uri="{BB962C8B-B14F-4D97-AF65-F5344CB8AC3E}">
        <p14:creationId xmlns:p14="http://schemas.microsoft.com/office/powerpoint/2010/main" val="301199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F39E3-B38A-447B-AF21-D127A1CF821E}" type="datetimeFigureOut">
              <a:rPr lang="en-US" smtClean="0"/>
              <a:t>11/4/2020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934C5-884E-404E-A067-10ED7187B624}" type="slidenum">
              <a:rPr lang="en-US" smtClean="0"/>
              <a:t>‹#›</a:t>
            </a:fld>
            <a:endParaRPr lang="en-US"/>
          </a:p>
        </p:txBody>
      </p:sp>
    </p:spTree>
    <p:extLst>
      <p:ext uri="{BB962C8B-B14F-4D97-AF65-F5344CB8AC3E}">
        <p14:creationId xmlns:p14="http://schemas.microsoft.com/office/powerpoint/2010/main" val="1648438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33" name="Rectangle 13"/>
          <p:cNvSpPr>
            <a:spLocks noGrp="1" noChangeArrowheads="1"/>
          </p:cNvSpPr>
          <p:nvPr>
            <p:ph type="sldNum" sz="quarter" idx="4"/>
          </p:nvPr>
        </p:nvSpPr>
        <p:spPr bwMode="auto">
          <a:xfrm>
            <a:off x="9389533"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0">
                <a:latin typeface="Tahoma" panose="020B0604030504040204" pitchFamily="34" charset="0"/>
              </a:defRPr>
            </a:lvl1pPr>
          </a:lstStyle>
          <a:p>
            <a:pPr fontAlgn="base">
              <a:spcBef>
                <a:spcPct val="0"/>
              </a:spcBef>
              <a:spcAft>
                <a:spcPct val="0"/>
              </a:spcAft>
              <a:defRPr/>
            </a:pPr>
            <a:fld id="{B03A9330-02C3-48A1-BDC3-516D603EF3DD}"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94711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0960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325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62C608C0-CEAF-4FE2-95E1-9E87A447FB62}" type="slidenum">
              <a:rPr lang="en-US" altLang="en-US" b="0">
                <a:solidFill>
                  <a:srgbClr val="000000"/>
                </a:solidFill>
                <a:latin typeface="Tahoma" panose="020B0604030504040204" pitchFamily="34" charset="0"/>
              </a:rPr>
              <a:pPr fontAlgn="base">
                <a:spcBef>
                  <a:spcPct val="0"/>
                </a:spcBef>
                <a:spcAft>
                  <a:spcPct val="0"/>
                </a:spcAft>
              </a:pPr>
              <a:t>10</a:t>
            </a:fld>
            <a:endParaRPr lang="en-US" altLang="en-US" b="0">
              <a:solidFill>
                <a:srgbClr val="000000"/>
              </a:solidFill>
              <a:latin typeface="Tahoma" panose="020B0604030504040204" pitchFamily="34" charset="0"/>
            </a:endParaRPr>
          </a:p>
        </p:txBody>
      </p:sp>
      <p:sp>
        <p:nvSpPr>
          <p:cNvPr id="53252"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3.31</a:t>
            </a:r>
            <a:r>
              <a:rPr lang="en-US" altLang="en-US">
                <a:solidFill>
                  <a:srgbClr val="FFCF01"/>
                </a:solidFill>
              </a:rPr>
              <a:t>    </a:t>
            </a:r>
            <a:r>
              <a:rPr lang="en-US" altLang="en-US" i="1">
                <a:solidFill>
                  <a:srgbClr val="000000"/>
                </a:solidFill>
              </a:rPr>
              <a:t>Bridge</a:t>
            </a:r>
          </a:p>
        </p:txBody>
      </p:sp>
      <p:sp>
        <p:nvSpPr>
          <p:cNvPr id="53253"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4"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5"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6"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7"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8"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3259"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5326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143000"/>
            <a:ext cx="8172450" cy="507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4889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427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8BFDB42B-A9B7-4895-9F87-D2FBC3D8D080}" type="slidenum">
              <a:rPr lang="en-US" altLang="en-US" b="0">
                <a:solidFill>
                  <a:srgbClr val="000000"/>
                </a:solidFill>
                <a:latin typeface="Tahoma" panose="020B0604030504040204" pitchFamily="34" charset="0"/>
              </a:rPr>
              <a:pPr fontAlgn="base">
                <a:spcBef>
                  <a:spcPct val="0"/>
                </a:spcBef>
                <a:spcAft>
                  <a:spcPct val="0"/>
                </a:spcAft>
              </a:pPr>
              <a:t>11</a:t>
            </a:fld>
            <a:endParaRPr lang="en-US" altLang="en-US" b="0">
              <a:solidFill>
                <a:srgbClr val="000000"/>
              </a:solidFill>
              <a:latin typeface="Tahoma" panose="020B0604030504040204" pitchFamily="34" charset="0"/>
            </a:endParaRPr>
          </a:p>
        </p:txBody>
      </p:sp>
      <p:sp>
        <p:nvSpPr>
          <p:cNvPr id="54276" name="Rectangle 2"/>
          <p:cNvSpPr>
            <a:spLocks noChangeArrowheads="1"/>
          </p:cNvSpPr>
          <p:nvPr/>
        </p:nvSpPr>
        <p:spPr bwMode="auto">
          <a:xfrm>
            <a:off x="2362200" y="2914650"/>
            <a:ext cx="7543800" cy="1077218"/>
          </a:xfrm>
          <a:prstGeom prst="rect">
            <a:avLst/>
          </a:prstGeom>
          <a:solidFill>
            <a:schemeClr val="bg1"/>
          </a:solidFill>
          <a:ln w="57150">
            <a:solidFill>
              <a:srgbClr val="FF0066"/>
            </a:solidFill>
            <a:miter lim="800000"/>
            <a:headEnd/>
            <a:tailEnd/>
          </a:ln>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ts val="1200"/>
              </a:spcBef>
              <a:spcAft>
                <a:spcPts val="1000"/>
              </a:spcAft>
            </a:pPr>
            <a:r>
              <a:rPr lang="en-US" altLang="en-US" sz="3200" i="1">
                <a:solidFill>
                  <a:srgbClr val="000000"/>
                </a:solidFill>
              </a:rPr>
              <a:t>A bridge does not change the physical (MAC) addresses in a frame.</a:t>
            </a:r>
          </a:p>
        </p:txBody>
      </p:sp>
      <p:sp>
        <p:nvSpPr>
          <p:cNvPr id="54277" name="PubRRectCallout"/>
          <p:cNvSpPr>
            <a:spLocks noEditPoints="1" noChangeArrowheads="1"/>
          </p:cNvSpPr>
          <p:nvPr/>
        </p:nvSpPr>
        <p:spPr bwMode="auto">
          <a:xfrm>
            <a:off x="2362200" y="1709738"/>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427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709738"/>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0437" name="Text Box 5"/>
          <p:cNvSpPr txBox="1">
            <a:spLocks noChangeArrowheads="1"/>
          </p:cNvSpPr>
          <p:nvPr/>
        </p:nvSpPr>
        <p:spPr bwMode="auto">
          <a:xfrm>
            <a:off x="3657600" y="1862138"/>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3901373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529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1EA65937-F34F-436F-8B0B-8572F6838A79}" type="slidenum">
              <a:rPr lang="en-US" altLang="en-US" b="0">
                <a:solidFill>
                  <a:srgbClr val="000000"/>
                </a:solidFill>
                <a:latin typeface="Tahoma" panose="020B0604030504040204" pitchFamily="34" charset="0"/>
              </a:rPr>
              <a:pPr fontAlgn="base">
                <a:spcBef>
                  <a:spcPct val="0"/>
                </a:spcBef>
                <a:spcAft>
                  <a:spcPct val="0"/>
                </a:spcAft>
              </a:pPr>
              <a:t>12</a:t>
            </a:fld>
            <a:endParaRPr lang="en-US" altLang="en-US" b="0">
              <a:solidFill>
                <a:srgbClr val="000000"/>
              </a:solidFill>
              <a:latin typeface="Tahoma" panose="020B0604030504040204" pitchFamily="34" charset="0"/>
            </a:endParaRPr>
          </a:p>
        </p:txBody>
      </p:sp>
      <p:sp>
        <p:nvSpPr>
          <p:cNvPr id="55300"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3.32</a:t>
            </a:r>
            <a:r>
              <a:rPr lang="en-US" altLang="en-US">
                <a:solidFill>
                  <a:srgbClr val="FFCF01"/>
                </a:solidFill>
              </a:rPr>
              <a:t>    </a:t>
            </a:r>
            <a:r>
              <a:rPr lang="en-US" altLang="en-US" i="1">
                <a:solidFill>
                  <a:srgbClr val="000000"/>
                </a:solidFill>
              </a:rPr>
              <a:t>Learning bridge</a:t>
            </a:r>
          </a:p>
        </p:txBody>
      </p:sp>
      <p:sp>
        <p:nvSpPr>
          <p:cNvPr id="55301"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2"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3"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4"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5"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6"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5307"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5530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2064" y="1524000"/>
            <a:ext cx="6764337" cy="433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83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632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C51631A3-FF5E-415F-91F9-A02BFFDA3E77}" type="slidenum">
              <a:rPr lang="en-US" altLang="en-US" b="0">
                <a:solidFill>
                  <a:srgbClr val="000000"/>
                </a:solidFill>
                <a:latin typeface="Tahoma" panose="020B0604030504040204" pitchFamily="34" charset="0"/>
              </a:rPr>
              <a:pPr fontAlgn="base">
                <a:spcBef>
                  <a:spcPct val="0"/>
                </a:spcBef>
                <a:spcAft>
                  <a:spcPct val="0"/>
                </a:spcAft>
              </a:pPr>
              <a:t>13</a:t>
            </a:fld>
            <a:endParaRPr lang="en-US" altLang="en-US" b="0">
              <a:solidFill>
                <a:srgbClr val="000000"/>
              </a:solidFill>
              <a:latin typeface="Tahoma" panose="020B0604030504040204" pitchFamily="34" charset="0"/>
            </a:endParaRPr>
          </a:p>
        </p:txBody>
      </p:sp>
      <p:sp>
        <p:nvSpPr>
          <p:cNvPr id="56324" name="Rectangle 2"/>
          <p:cNvSpPr>
            <a:spLocks noChangeArrowheads="1"/>
          </p:cNvSpPr>
          <p:nvPr/>
        </p:nvSpPr>
        <p:spPr bwMode="auto">
          <a:xfrm>
            <a:off x="2362200" y="2746376"/>
            <a:ext cx="7543800" cy="1673225"/>
          </a:xfrm>
          <a:prstGeom prst="rect">
            <a:avLst/>
          </a:prstGeom>
          <a:solidFill>
            <a:schemeClr val="bg1"/>
          </a:solidFill>
          <a:ln w="57150">
            <a:solidFill>
              <a:srgbClr val="FF0066"/>
            </a:solidFill>
            <a:miter lim="800000"/>
            <a:headEnd/>
            <a:tailEnd/>
          </a:ln>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ts val="1200"/>
              </a:spcBef>
              <a:spcAft>
                <a:spcPts val="1000"/>
              </a:spcAft>
            </a:pPr>
            <a:r>
              <a:rPr lang="en-US" altLang="en-US" sz="3200" i="1">
                <a:solidFill>
                  <a:srgbClr val="000000"/>
                </a:solidFill>
              </a:rPr>
              <a:t>A router is a three-layer </a:t>
            </a:r>
            <a:br>
              <a:rPr lang="en-US" altLang="en-US" sz="3200" i="1">
                <a:solidFill>
                  <a:srgbClr val="000000"/>
                </a:solidFill>
              </a:rPr>
            </a:br>
            <a:r>
              <a:rPr lang="en-US" altLang="en-US" sz="3200" i="1">
                <a:solidFill>
                  <a:srgbClr val="000000"/>
                </a:solidFill>
              </a:rPr>
              <a:t>(physical, data link, and network) </a:t>
            </a:r>
            <a:br>
              <a:rPr lang="en-US" altLang="en-US" sz="3200" i="1">
                <a:solidFill>
                  <a:srgbClr val="000000"/>
                </a:solidFill>
              </a:rPr>
            </a:br>
            <a:r>
              <a:rPr lang="en-US" altLang="en-US" sz="3200" i="1">
                <a:solidFill>
                  <a:srgbClr val="000000"/>
                </a:solidFill>
              </a:rPr>
              <a:t>device</a:t>
            </a:r>
            <a:r>
              <a:rPr lang="en-US" altLang="en-US" sz="3600" i="1">
                <a:solidFill>
                  <a:srgbClr val="000000"/>
                </a:solidFill>
              </a:rPr>
              <a:t>.</a:t>
            </a:r>
          </a:p>
        </p:txBody>
      </p:sp>
      <p:sp>
        <p:nvSpPr>
          <p:cNvPr id="56325" name="PubRRectCallout"/>
          <p:cNvSpPr>
            <a:spLocks noEditPoints="1" noChangeArrowheads="1"/>
          </p:cNvSpPr>
          <p:nvPr/>
        </p:nvSpPr>
        <p:spPr bwMode="auto">
          <a:xfrm>
            <a:off x="2362200" y="1541463"/>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632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541463"/>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485" name="Text Box 5"/>
          <p:cNvSpPr txBox="1">
            <a:spLocks noChangeArrowheads="1"/>
          </p:cNvSpPr>
          <p:nvPr/>
        </p:nvSpPr>
        <p:spPr bwMode="auto">
          <a:xfrm>
            <a:off x="3657600" y="1693863"/>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1250074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734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7295A561-EA39-4EB3-8CCD-4CE83481274F}" type="slidenum">
              <a:rPr lang="en-US" altLang="en-US" b="0">
                <a:solidFill>
                  <a:srgbClr val="000000"/>
                </a:solidFill>
                <a:latin typeface="Tahoma" panose="020B0604030504040204" pitchFamily="34" charset="0"/>
              </a:rPr>
              <a:pPr fontAlgn="base">
                <a:spcBef>
                  <a:spcPct val="0"/>
                </a:spcBef>
                <a:spcAft>
                  <a:spcPct val="0"/>
                </a:spcAft>
              </a:pPr>
              <a:t>14</a:t>
            </a:fld>
            <a:endParaRPr lang="en-US" altLang="en-US" b="0">
              <a:solidFill>
                <a:srgbClr val="000000"/>
              </a:solidFill>
              <a:latin typeface="Tahoma" panose="020B0604030504040204" pitchFamily="34" charset="0"/>
            </a:endParaRPr>
          </a:p>
        </p:txBody>
      </p:sp>
      <p:sp>
        <p:nvSpPr>
          <p:cNvPr id="533506" name="Rectangle 2"/>
          <p:cNvSpPr>
            <a:spLocks noChangeArrowheads="1"/>
          </p:cNvSpPr>
          <p:nvPr/>
        </p:nvSpPr>
        <p:spPr bwMode="auto">
          <a:xfrm>
            <a:off x="2362200" y="2195514"/>
            <a:ext cx="7543800" cy="2378075"/>
          </a:xfrm>
          <a:prstGeom prst="rect">
            <a:avLst/>
          </a:prstGeom>
          <a:solidFill>
            <a:schemeClr val="bg1"/>
          </a:solidFill>
          <a:ln w="57150">
            <a:solidFill>
              <a:srgbClr val="FF0066"/>
            </a:solidFill>
            <a:miter lim="800000"/>
            <a:headEnd/>
            <a:tailEnd/>
          </a:ln>
          <a:effectLst/>
        </p:spPr>
        <p:txBody>
          <a:bodyPr>
            <a:spAutoFit/>
          </a:bodyPr>
          <a:lstStyle/>
          <a:p>
            <a:pPr algn="ctr" fontAlgn="base">
              <a:spcBef>
                <a:spcPts val="1200"/>
              </a:spcBef>
              <a:spcAft>
                <a:spcPts val="1000"/>
              </a:spcAft>
              <a:defRPr/>
            </a:pPr>
            <a:r>
              <a:rPr lang="en-US" sz="3200" b="1" i="1">
                <a:solidFill>
                  <a:srgbClr val="000000"/>
                </a:solidFill>
                <a:effectLst>
                  <a:outerShdw blurRad="38100" dist="38100" dir="2700000" algn="tl">
                    <a:srgbClr val="C0C0C0"/>
                  </a:outerShdw>
                </a:effectLst>
                <a:latin typeface="Times New Roman" panose="02020603050405020304" pitchFamily="18" charset="0"/>
              </a:rPr>
              <a:t>A repeater or a bridge connects segments of a LAN.</a:t>
            </a:r>
          </a:p>
          <a:p>
            <a:pPr algn="ctr" fontAlgn="base">
              <a:spcBef>
                <a:spcPts val="1200"/>
              </a:spcBef>
              <a:spcAft>
                <a:spcPts val="1000"/>
              </a:spcAft>
              <a:defRPr/>
            </a:pPr>
            <a:r>
              <a:rPr lang="en-US" sz="3200" b="1" i="1">
                <a:solidFill>
                  <a:srgbClr val="000000"/>
                </a:solidFill>
                <a:effectLst>
                  <a:outerShdw blurRad="38100" dist="38100" dir="2700000" algn="tl">
                    <a:srgbClr val="C0C0C0"/>
                  </a:outerShdw>
                </a:effectLst>
                <a:latin typeface="Times New Roman" panose="02020603050405020304" pitchFamily="18" charset="0"/>
              </a:rPr>
              <a:t>A router connects independent LANs or WANs to create an internetwork (internet).</a:t>
            </a:r>
            <a:endParaRPr lang="en-US" sz="3600" b="1" i="1">
              <a:solidFill>
                <a:srgbClr val="000000"/>
              </a:solidFill>
              <a:latin typeface="Times New Roman" panose="02020603050405020304" pitchFamily="18" charset="0"/>
            </a:endParaRPr>
          </a:p>
        </p:txBody>
      </p:sp>
      <p:sp>
        <p:nvSpPr>
          <p:cNvPr id="57349" name="PubRRectCallout"/>
          <p:cNvSpPr>
            <a:spLocks noEditPoints="1" noChangeArrowheads="1"/>
          </p:cNvSpPr>
          <p:nvPr/>
        </p:nvSpPr>
        <p:spPr bwMode="auto">
          <a:xfrm>
            <a:off x="2362200" y="990600"/>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735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990600"/>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3509" name="Text Box 5"/>
          <p:cNvSpPr txBox="1">
            <a:spLocks noChangeArrowheads="1"/>
          </p:cNvSpPr>
          <p:nvPr/>
        </p:nvSpPr>
        <p:spPr bwMode="auto">
          <a:xfrm>
            <a:off x="3657600" y="1143000"/>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3778013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837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D6369103-3E26-4780-8CFE-4E8D3477AF47}" type="slidenum">
              <a:rPr lang="en-US" altLang="en-US" b="0">
                <a:solidFill>
                  <a:srgbClr val="000000"/>
                </a:solidFill>
                <a:latin typeface="Tahoma" panose="020B0604030504040204" pitchFamily="34" charset="0"/>
              </a:rPr>
              <a:pPr fontAlgn="base">
                <a:spcBef>
                  <a:spcPct val="0"/>
                </a:spcBef>
                <a:spcAft>
                  <a:spcPct val="0"/>
                </a:spcAft>
              </a:pPr>
              <a:t>15</a:t>
            </a:fld>
            <a:endParaRPr lang="en-US" altLang="en-US" b="0">
              <a:solidFill>
                <a:srgbClr val="000000"/>
              </a:solidFill>
              <a:latin typeface="Tahoma" panose="020B0604030504040204" pitchFamily="34" charset="0"/>
            </a:endParaRPr>
          </a:p>
        </p:txBody>
      </p:sp>
      <p:sp>
        <p:nvSpPr>
          <p:cNvPr id="58372"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3.33</a:t>
            </a:r>
            <a:r>
              <a:rPr lang="en-US" altLang="en-US">
                <a:solidFill>
                  <a:srgbClr val="FFCF01"/>
                </a:solidFill>
              </a:rPr>
              <a:t>    </a:t>
            </a:r>
            <a:r>
              <a:rPr lang="en-US" altLang="en-US" i="1">
                <a:solidFill>
                  <a:srgbClr val="000000"/>
                </a:solidFill>
              </a:rPr>
              <a:t>Routing example</a:t>
            </a:r>
          </a:p>
        </p:txBody>
      </p:sp>
      <p:sp>
        <p:nvSpPr>
          <p:cNvPr id="58373"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4"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5"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6"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7"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8"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8379"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5838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463676"/>
            <a:ext cx="8739188" cy="423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1305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939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E6030308-4A21-4A52-BEF8-49A6424C107B}" type="slidenum">
              <a:rPr lang="en-US" altLang="en-US" b="0">
                <a:solidFill>
                  <a:srgbClr val="000000"/>
                </a:solidFill>
                <a:latin typeface="Tahoma" panose="020B0604030504040204" pitchFamily="34" charset="0"/>
              </a:rPr>
              <a:pPr fontAlgn="base">
                <a:spcBef>
                  <a:spcPct val="0"/>
                </a:spcBef>
                <a:spcAft>
                  <a:spcPct val="0"/>
                </a:spcAft>
              </a:pPr>
              <a:t>16</a:t>
            </a:fld>
            <a:endParaRPr lang="en-US" altLang="en-US" b="0">
              <a:solidFill>
                <a:srgbClr val="000000"/>
              </a:solidFill>
              <a:latin typeface="Tahoma" panose="020B0604030504040204" pitchFamily="34" charset="0"/>
            </a:endParaRPr>
          </a:p>
        </p:txBody>
      </p:sp>
      <p:sp>
        <p:nvSpPr>
          <p:cNvPr id="59396" name="Rectangle 2"/>
          <p:cNvSpPr>
            <a:spLocks noChangeArrowheads="1"/>
          </p:cNvSpPr>
          <p:nvPr/>
        </p:nvSpPr>
        <p:spPr bwMode="auto">
          <a:xfrm>
            <a:off x="2362200" y="2914650"/>
            <a:ext cx="7543800" cy="1077218"/>
          </a:xfrm>
          <a:prstGeom prst="rect">
            <a:avLst/>
          </a:prstGeom>
          <a:solidFill>
            <a:schemeClr val="bg1"/>
          </a:solidFill>
          <a:ln w="57150">
            <a:solidFill>
              <a:srgbClr val="FF0066"/>
            </a:solidFill>
            <a:miter lim="800000"/>
            <a:headEnd/>
            <a:tailEnd/>
          </a:ln>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ts val="1200"/>
              </a:spcBef>
              <a:spcAft>
                <a:spcPts val="1000"/>
              </a:spcAft>
            </a:pPr>
            <a:r>
              <a:rPr lang="en-US" altLang="en-US" sz="3200" i="1">
                <a:solidFill>
                  <a:srgbClr val="000000"/>
                </a:solidFill>
              </a:rPr>
              <a:t>A router changes the physical addresses</a:t>
            </a:r>
            <a:br>
              <a:rPr lang="en-US" altLang="en-US" sz="3200" i="1">
                <a:solidFill>
                  <a:srgbClr val="000000"/>
                </a:solidFill>
              </a:rPr>
            </a:br>
            <a:r>
              <a:rPr lang="en-US" altLang="en-US" sz="3200" i="1">
                <a:solidFill>
                  <a:srgbClr val="000000"/>
                </a:solidFill>
              </a:rPr>
              <a:t>in a packet.</a:t>
            </a:r>
            <a:endParaRPr lang="en-US" altLang="en-US" sz="3600" i="1">
              <a:solidFill>
                <a:srgbClr val="000000"/>
              </a:solidFill>
            </a:endParaRPr>
          </a:p>
        </p:txBody>
      </p:sp>
      <p:sp>
        <p:nvSpPr>
          <p:cNvPr id="59397" name="PubRRectCallout"/>
          <p:cNvSpPr>
            <a:spLocks noEditPoints="1" noChangeArrowheads="1"/>
          </p:cNvSpPr>
          <p:nvPr/>
        </p:nvSpPr>
        <p:spPr bwMode="auto">
          <a:xfrm>
            <a:off x="2362200" y="1709738"/>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939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709738"/>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4533" name="Text Box 5"/>
          <p:cNvSpPr txBox="1">
            <a:spLocks noChangeArrowheads="1"/>
          </p:cNvSpPr>
          <p:nvPr/>
        </p:nvSpPr>
        <p:spPr bwMode="auto">
          <a:xfrm>
            <a:off x="3657600" y="1862138"/>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2515361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6041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CB0AC496-33FF-460B-B5DC-2B90F711A47E}" type="slidenum">
              <a:rPr lang="en-US" altLang="en-US" b="0">
                <a:solidFill>
                  <a:srgbClr val="000000"/>
                </a:solidFill>
                <a:latin typeface="Tahoma" panose="020B0604030504040204" pitchFamily="34" charset="0"/>
              </a:rPr>
              <a:pPr fontAlgn="base">
                <a:spcBef>
                  <a:spcPct val="0"/>
                </a:spcBef>
                <a:spcAft>
                  <a:spcPct val="0"/>
                </a:spcAft>
              </a:pPr>
              <a:t>17</a:t>
            </a:fld>
            <a:endParaRPr lang="en-US" altLang="en-US" b="0">
              <a:solidFill>
                <a:srgbClr val="000000"/>
              </a:solidFill>
              <a:latin typeface="Tahoma" panose="020B0604030504040204" pitchFamily="34" charset="0"/>
            </a:endParaRPr>
          </a:p>
        </p:txBody>
      </p:sp>
      <p:sp>
        <p:nvSpPr>
          <p:cNvPr id="60420" name="Rectangle 3"/>
          <p:cNvSpPr>
            <a:spLocks noChangeArrowheads="1"/>
          </p:cNvSpPr>
          <p:nvPr/>
        </p:nvSpPr>
        <p:spPr bwMode="auto">
          <a:xfrm>
            <a:off x="1524000" y="0"/>
            <a:ext cx="45720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00"/>
                </a:solidFill>
              </a:rPr>
              <a:t>Example </a:t>
            </a:r>
          </a:p>
          <a:p>
            <a:pPr eaLnBrk="0" fontAlgn="base" hangingPunct="0">
              <a:spcBef>
                <a:spcPct val="0"/>
              </a:spcBef>
              <a:spcAft>
                <a:spcPct val="0"/>
              </a:spcAft>
            </a:pPr>
            <a:r>
              <a:rPr lang="en-US" altLang="en-US">
                <a:solidFill>
                  <a:srgbClr val="000000"/>
                </a:solidFill>
              </a:rPr>
              <a:t>Define the type of the following destination addresses:</a:t>
            </a:r>
          </a:p>
          <a:p>
            <a:pPr eaLnBrk="0" fontAlgn="base" hangingPunct="0">
              <a:spcBef>
                <a:spcPct val="0"/>
              </a:spcBef>
              <a:spcAft>
                <a:spcPct val="0"/>
              </a:spcAft>
            </a:pPr>
            <a:r>
              <a:rPr lang="en-US" altLang="en-US">
                <a:solidFill>
                  <a:srgbClr val="000000"/>
                </a:solidFill>
              </a:rPr>
              <a:t>a. 4A:30:10:21:10:1A</a:t>
            </a:r>
          </a:p>
          <a:p>
            <a:pPr eaLnBrk="0" fontAlgn="base" hangingPunct="0">
              <a:spcBef>
                <a:spcPct val="0"/>
              </a:spcBef>
              <a:spcAft>
                <a:spcPct val="0"/>
              </a:spcAft>
            </a:pPr>
            <a:r>
              <a:rPr lang="en-US" altLang="en-US">
                <a:solidFill>
                  <a:srgbClr val="000000"/>
                </a:solidFill>
              </a:rPr>
              <a:t>b. 47:20:1B:2E:08:EE</a:t>
            </a:r>
          </a:p>
          <a:p>
            <a:pPr eaLnBrk="0" fontAlgn="base" hangingPunct="0">
              <a:spcBef>
                <a:spcPct val="0"/>
              </a:spcBef>
              <a:spcAft>
                <a:spcPct val="0"/>
              </a:spcAft>
            </a:pPr>
            <a:r>
              <a:rPr lang="en-US" altLang="en-US">
                <a:solidFill>
                  <a:srgbClr val="000000"/>
                </a:solidFill>
              </a:rPr>
              <a:t>c. FF:FF:FF:FF:FF:FF</a:t>
            </a:r>
          </a:p>
        </p:txBody>
      </p:sp>
      <p:sp>
        <p:nvSpPr>
          <p:cNvPr id="60421" name="Rectangle 4"/>
          <p:cNvSpPr>
            <a:spLocks noChangeArrowheads="1"/>
          </p:cNvSpPr>
          <p:nvPr/>
        </p:nvSpPr>
        <p:spPr bwMode="auto">
          <a:xfrm>
            <a:off x="1981200" y="1828801"/>
            <a:ext cx="82296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00"/>
                </a:solidFill>
              </a:rPr>
              <a:t>Solution</a:t>
            </a:r>
          </a:p>
          <a:p>
            <a:pPr eaLnBrk="0" fontAlgn="base" hangingPunct="0">
              <a:spcBef>
                <a:spcPct val="0"/>
              </a:spcBef>
              <a:spcAft>
                <a:spcPct val="0"/>
              </a:spcAft>
            </a:pPr>
            <a:r>
              <a:rPr lang="en-US" altLang="en-US">
                <a:solidFill>
                  <a:srgbClr val="000000"/>
                </a:solidFill>
              </a:rPr>
              <a:t>To find the type of the address, we need to look at the second hexadecimal digit from the left. If it is even, the address is unicast. If it is odd, the address ismulticast. If all digits are F’s, the address</a:t>
            </a:r>
          </a:p>
          <a:p>
            <a:pPr eaLnBrk="0" fontAlgn="base" hangingPunct="0">
              <a:spcBef>
                <a:spcPct val="0"/>
              </a:spcBef>
              <a:spcAft>
                <a:spcPct val="0"/>
              </a:spcAft>
            </a:pPr>
            <a:r>
              <a:rPr lang="en-US" altLang="en-US">
                <a:solidFill>
                  <a:srgbClr val="000000"/>
                </a:solidFill>
              </a:rPr>
              <a:t>is broadcast. Therefore, we have the following:</a:t>
            </a:r>
          </a:p>
          <a:p>
            <a:pPr eaLnBrk="0" fontAlgn="base" hangingPunct="0">
              <a:spcBef>
                <a:spcPct val="0"/>
              </a:spcBef>
              <a:spcAft>
                <a:spcPct val="0"/>
              </a:spcAft>
            </a:pPr>
            <a:r>
              <a:rPr lang="en-US" altLang="en-US">
                <a:solidFill>
                  <a:srgbClr val="000000"/>
                </a:solidFill>
              </a:rPr>
              <a:t>a. This is a unicast address because A in binary is 1010 (even).</a:t>
            </a:r>
          </a:p>
          <a:p>
            <a:pPr eaLnBrk="0" fontAlgn="base" hangingPunct="0">
              <a:spcBef>
                <a:spcPct val="0"/>
              </a:spcBef>
              <a:spcAft>
                <a:spcPct val="0"/>
              </a:spcAft>
            </a:pPr>
            <a:r>
              <a:rPr lang="en-US" altLang="en-US">
                <a:solidFill>
                  <a:srgbClr val="000000"/>
                </a:solidFill>
              </a:rPr>
              <a:t>b. This is a multicast address because 7 in binary is 0111 (odd).</a:t>
            </a:r>
          </a:p>
          <a:p>
            <a:pPr eaLnBrk="0" fontAlgn="base" hangingPunct="0">
              <a:spcBef>
                <a:spcPct val="0"/>
              </a:spcBef>
              <a:spcAft>
                <a:spcPct val="0"/>
              </a:spcAft>
            </a:pPr>
            <a:r>
              <a:rPr lang="en-US" altLang="en-US">
                <a:solidFill>
                  <a:srgbClr val="000000"/>
                </a:solidFill>
              </a:rPr>
              <a:t>c. This is a broadcast address because all digits are F’s.</a:t>
            </a:r>
          </a:p>
          <a:p>
            <a:pPr eaLnBrk="0" fontAlgn="base" hangingPunct="0">
              <a:spcBef>
                <a:spcPct val="0"/>
              </a:spcBef>
              <a:spcAft>
                <a:spcPct val="0"/>
              </a:spcAft>
            </a:pPr>
            <a:r>
              <a:rPr lang="en-US" altLang="en-US">
                <a:solidFill>
                  <a:srgbClr val="000000"/>
                </a:solidFill>
              </a:rPr>
              <a:t>The way the addresses are sent out on line is different from the way they are written in hexadecimal notation. The transmission is left-to-right, byte by byte; however, for each byte, the least significant bit is sent first and the most significant bit is sent last. This means that the bit that defines an address as unicast or multicast arrives first at the receiver.</a:t>
            </a:r>
          </a:p>
        </p:txBody>
      </p:sp>
    </p:spTree>
    <p:extLst>
      <p:ext uri="{BB962C8B-B14F-4D97-AF65-F5344CB8AC3E}">
        <p14:creationId xmlns:p14="http://schemas.microsoft.com/office/powerpoint/2010/main" val="3407354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7732FF4F-C389-4AE9-86AA-7BE7EDABEB7F}" type="slidenum">
              <a:rPr lang="en-US" altLang="en-US" b="0">
                <a:solidFill>
                  <a:srgbClr val="000000"/>
                </a:solidFill>
                <a:latin typeface="Tahoma" panose="020B0604030504040204" pitchFamily="34" charset="0"/>
              </a:rPr>
              <a:pPr fontAlgn="base">
                <a:spcBef>
                  <a:spcPct val="0"/>
                </a:spcBef>
                <a:spcAft>
                  <a:spcPct val="0"/>
                </a:spcAft>
              </a:pPr>
              <a:t>18</a:t>
            </a:fld>
            <a:endParaRPr lang="en-US" altLang="en-US" b="0">
              <a:solidFill>
                <a:srgbClr val="000000"/>
              </a:solidFill>
              <a:latin typeface="Tahoma" panose="020B0604030504040204" pitchFamily="34" charset="0"/>
            </a:endParaRPr>
          </a:p>
        </p:txBody>
      </p:sp>
      <p:pic>
        <p:nvPicPr>
          <p:cNvPr id="61443" name="Picture 2" descr="http://www.thepicky.com/images/2011/02/Differences-between-IPv4-and-IPv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609600"/>
            <a:ext cx="84582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7423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4505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2FA44358-AD17-4FAA-BADC-95D9BA451AF3}" type="slidenum">
              <a:rPr lang="en-US" altLang="en-US" b="0">
                <a:solidFill>
                  <a:srgbClr val="000000"/>
                </a:solidFill>
                <a:latin typeface="Tahoma" panose="020B0604030504040204" pitchFamily="34" charset="0"/>
              </a:rPr>
              <a:pPr fontAlgn="base">
                <a:spcBef>
                  <a:spcPct val="0"/>
                </a:spcBef>
                <a:spcAft>
                  <a:spcPct val="0"/>
                </a:spcAft>
              </a:pPr>
              <a:t>2</a:t>
            </a:fld>
            <a:endParaRPr lang="en-US" altLang="en-US" b="0">
              <a:solidFill>
                <a:srgbClr val="000000"/>
              </a:solidFill>
              <a:latin typeface="Tahoma" panose="020B0604030504040204" pitchFamily="34" charset="0"/>
            </a:endParaRPr>
          </a:p>
        </p:txBody>
      </p:sp>
      <p:grpSp>
        <p:nvGrpSpPr>
          <p:cNvPr id="45060" name="Group 2"/>
          <p:cNvGrpSpPr>
            <a:grpSpLocks/>
          </p:cNvGrpSpPr>
          <p:nvPr/>
        </p:nvGrpSpPr>
        <p:grpSpPr bwMode="auto">
          <a:xfrm>
            <a:off x="1524000" y="0"/>
            <a:ext cx="8686800" cy="6400800"/>
            <a:chOff x="0" y="96"/>
            <a:chExt cx="5472" cy="3840"/>
          </a:xfrm>
        </p:grpSpPr>
        <p:sp>
          <p:nvSpPr>
            <p:cNvPr id="45065"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lang="en-US" altLang="en-US" sz="2400">
                <a:solidFill>
                  <a:srgbClr val="000000"/>
                </a:solidFill>
              </a:endParaRPr>
            </a:p>
          </p:txBody>
        </p:sp>
        <p:sp>
          <p:nvSpPr>
            <p:cNvPr id="45066" name="AutoShape 4"/>
            <p:cNvSpPr>
              <a:spLocks noChangeArrowheads="1"/>
            </p:cNvSpPr>
            <p:nvPr/>
          </p:nvSpPr>
          <p:spPr bwMode="blackWhite">
            <a:xfrm>
              <a:off x="0" y="96"/>
              <a:ext cx="5376" cy="768"/>
            </a:xfrm>
            <a:custGeom>
              <a:avLst/>
              <a:gdLst>
                <a:gd name="T0" fmla="*/ 0 w 7000"/>
                <a:gd name="T1" fmla="*/ 0 h 1000"/>
                <a:gd name="T2" fmla="*/ 1649 w 7000"/>
                <a:gd name="T3" fmla="*/ 0 h 1000"/>
                <a:gd name="T4" fmla="*/ 1782 w 7000"/>
                <a:gd name="T5" fmla="*/ 134 h 1000"/>
                <a:gd name="T6" fmla="*/ 1649 w 7000"/>
                <a:gd name="T7" fmla="*/ 267 h 1000"/>
                <a:gd name="T8" fmla="*/ 0 w 7000"/>
                <a:gd name="T9" fmla="*/ 267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169" y="0"/>
                  </a:lnTo>
                  <a:cubicBezTo>
                    <a:pt x="6446" y="0"/>
                    <a:pt x="6670" y="223"/>
                    <a:pt x="6670" y="500"/>
                  </a:cubicBezTo>
                  <a:cubicBezTo>
                    <a:pt x="6670" y="776"/>
                    <a:pt x="6446" y="999"/>
                    <a:pt x="6170"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sp>
          <p:nvSpPr>
            <p:cNvPr id="45067" name="Line 5"/>
            <p:cNvSpPr>
              <a:spLocks noChangeShapeType="1"/>
            </p:cNvSpPr>
            <p:nvPr/>
          </p:nvSpPr>
          <p:spPr bwMode="auto">
            <a:xfrm>
              <a:off x="0" y="768"/>
              <a:ext cx="508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grpSp>
      <p:sp>
        <p:nvSpPr>
          <p:cNvPr id="45061" name="Text Box 6"/>
          <p:cNvSpPr txBox="1">
            <a:spLocks noChangeArrowheads="1"/>
          </p:cNvSpPr>
          <p:nvPr/>
        </p:nvSpPr>
        <p:spPr bwMode="auto">
          <a:xfrm>
            <a:off x="1752600" y="304801"/>
            <a:ext cx="522771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sz="4000" dirty="0" smtClean="0">
                <a:solidFill>
                  <a:srgbClr val="FFFFFF"/>
                </a:solidFill>
                <a:latin typeface="Arial" panose="020B0604020202020204" pitchFamily="34" charset="0"/>
              </a:rPr>
              <a:t> </a:t>
            </a:r>
            <a:r>
              <a:rPr lang="en-US" altLang="en-US" sz="4000" dirty="0">
                <a:solidFill>
                  <a:srgbClr val="FFFFFF"/>
                </a:solidFill>
                <a:latin typeface="Arial" panose="020B0604020202020204" pitchFamily="34" charset="0"/>
              </a:rPr>
              <a:t>Connecting Devices</a:t>
            </a:r>
          </a:p>
        </p:txBody>
      </p:sp>
      <p:sp>
        <p:nvSpPr>
          <p:cNvPr id="521223" name="Rectangle 7"/>
          <p:cNvSpPr>
            <a:spLocks noChangeArrowheads="1"/>
          </p:cNvSpPr>
          <p:nvPr/>
        </p:nvSpPr>
        <p:spPr bwMode="auto">
          <a:xfrm>
            <a:off x="2057400" y="1371601"/>
            <a:ext cx="7848600" cy="25304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2000" b="1" i="1">
                <a:solidFill>
                  <a:srgbClr val="000000"/>
                </a:solidFill>
                <a:effectLst>
                  <a:outerShdw blurRad="38100" dist="38100" dir="2700000" algn="tl">
                    <a:srgbClr val="C0C0C0"/>
                  </a:outerShdw>
                </a:effectLst>
                <a:latin typeface="Times New Roman" panose="02020603050405020304" pitchFamily="18" charset="0"/>
              </a:rPr>
              <a:t>LANs or WANs do not normally operate in isolation. They are connected to one another or to the Internet. To connect LANs or WANs, we use </a:t>
            </a:r>
            <a:r>
              <a:rPr lang="en-US" sz="2000" b="1" i="1">
                <a:solidFill>
                  <a:srgbClr val="FF0000"/>
                </a:solidFill>
                <a:effectLst>
                  <a:outerShdw blurRad="38100" dist="38100" dir="2700000" algn="tl">
                    <a:srgbClr val="C0C0C0"/>
                  </a:outerShdw>
                </a:effectLst>
                <a:latin typeface="Times New Roman" panose="02020603050405020304" pitchFamily="18" charset="0"/>
              </a:rPr>
              <a:t>connecting devices</a:t>
            </a:r>
            <a:r>
              <a:rPr lang="en-US" sz="2000" b="1" i="1">
                <a:solidFill>
                  <a:srgbClr val="000000"/>
                </a:solidFill>
                <a:effectLst>
                  <a:outerShdw blurRad="38100" dist="38100" dir="2700000" algn="tl">
                    <a:srgbClr val="C0C0C0"/>
                  </a:outerShdw>
                </a:effectLst>
                <a:latin typeface="Times New Roman" panose="02020603050405020304" pitchFamily="18" charset="0"/>
              </a:rPr>
              <a:t>. Connecting devices can operate in different layers of the Internet model. We discuss three kinds of connecting devices: </a:t>
            </a:r>
            <a:r>
              <a:rPr lang="en-US" sz="2000" b="1" i="1">
                <a:solidFill>
                  <a:srgbClr val="FF0000"/>
                </a:solidFill>
                <a:effectLst>
                  <a:outerShdw blurRad="38100" dist="38100" dir="2700000" algn="tl">
                    <a:srgbClr val="C0C0C0"/>
                  </a:outerShdw>
                </a:effectLst>
                <a:latin typeface="Times New Roman" panose="02020603050405020304" pitchFamily="18" charset="0"/>
              </a:rPr>
              <a:t>repeaters (or hubs),</a:t>
            </a:r>
            <a:r>
              <a:rPr lang="en-US" sz="2000" b="1" i="1">
                <a:solidFill>
                  <a:srgbClr val="000000"/>
                </a:solidFill>
                <a:effectLst>
                  <a:outerShdw blurRad="38100" dist="38100" dir="2700000" algn="tl">
                    <a:srgbClr val="C0C0C0"/>
                  </a:outerShdw>
                </a:effectLst>
                <a:latin typeface="Times New Roman" panose="02020603050405020304" pitchFamily="18" charset="0"/>
              </a:rPr>
              <a:t> </a:t>
            </a:r>
            <a:r>
              <a:rPr lang="en-US" sz="2000" b="1" i="1">
                <a:solidFill>
                  <a:srgbClr val="FF0000"/>
                </a:solidFill>
                <a:effectLst>
                  <a:outerShdw blurRad="38100" dist="38100" dir="2700000" algn="tl">
                    <a:srgbClr val="C0C0C0"/>
                  </a:outerShdw>
                </a:effectLst>
                <a:latin typeface="Times New Roman" panose="02020603050405020304" pitchFamily="18" charset="0"/>
              </a:rPr>
              <a:t>bridges (or two-layer switches),</a:t>
            </a:r>
            <a:r>
              <a:rPr lang="en-US" sz="2000" b="1" i="1">
                <a:solidFill>
                  <a:srgbClr val="000000"/>
                </a:solidFill>
                <a:effectLst>
                  <a:outerShdw blurRad="38100" dist="38100" dir="2700000" algn="tl">
                    <a:srgbClr val="C0C0C0"/>
                  </a:outerShdw>
                </a:effectLst>
                <a:latin typeface="Times New Roman" panose="02020603050405020304" pitchFamily="18" charset="0"/>
              </a:rPr>
              <a:t> and </a:t>
            </a:r>
            <a:r>
              <a:rPr lang="en-US" sz="2000" b="1" i="1">
                <a:solidFill>
                  <a:srgbClr val="FF0000"/>
                </a:solidFill>
                <a:effectLst>
                  <a:outerShdw blurRad="38100" dist="38100" dir="2700000" algn="tl">
                    <a:srgbClr val="C0C0C0"/>
                  </a:outerShdw>
                </a:effectLst>
                <a:latin typeface="Times New Roman" panose="02020603050405020304" pitchFamily="18" charset="0"/>
              </a:rPr>
              <a:t>routers (or three-layer switches</a:t>
            </a:r>
            <a:r>
              <a:rPr lang="en-US" sz="2000" b="1" i="1">
                <a:solidFill>
                  <a:srgbClr val="000000"/>
                </a:solidFill>
                <a:effectLst>
                  <a:outerShdw blurRad="38100" dist="38100" dir="2700000" algn="tl">
                    <a:srgbClr val="C0C0C0"/>
                  </a:outerShdw>
                </a:effectLst>
                <a:latin typeface="Times New Roman" panose="02020603050405020304" pitchFamily="18" charset="0"/>
              </a:rPr>
              <a:t>). Repeaters and hubs operate in the first layer of the Internet model. Bridges and two-layer switches operate in the first two layers. Routers and three-layer switches operate in the first three layers</a:t>
            </a:r>
          </a:p>
        </p:txBody>
      </p:sp>
      <p:sp>
        <p:nvSpPr>
          <p:cNvPr id="521224" name="Rectangle 8"/>
          <p:cNvSpPr>
            <a:spLocks noChangeArrowheads="1"/>
          </p:cNvSpPr>
          <p:nvPr/>
        </p:nvSpPr>
        <p:spPr bwMode="auto">
          <a:xfrm>
            <a:off x="2209800" y="4175126"/>
            <a:ext cx="7848600" cy="3968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US" sz="2000" b="1" i="1">
                <a:solidFill>
                  <a:srgbClr val="FF0000"/>
                </a:solidFill>
                <a:effectLst>
                  <a:outerShdw blurRad="38100" dist="38100" dir="2700000" algn="tl">
                    <a:srgbClr val="C0C0C0"/>
                  </a:outerShdw>
                </a:effectLst>
                <a:latin typeface="Times New Roman" panose="02020603050405020304" pitchFamily="18" charset="0"/>
              </a:rPr>
              <a:t>The topics discussed in this section include:</a:t>
            </a:r>
          </a:p>
        </p:txBody>
      </p:sp>
      <p:sp>
        <p:nvSpPr>
          <p:cNvPr id="521225" name="Rectangle 9"/>
          <p:cNvSpPr>
            <a:spLocks noChangeArrowheads="1"/>
          </p:cNvSpPr>
          <p:nvPr/>
        </p:nvSpPr>
        <p:spPr bwMode="auto">
          <a:xfrm>
            <a:off x="2209800" y="4724401"/>
            <a:ext cx="7315200" cy="1311275"/>
          </a:xfrm>
          <a:prstGeom prst="rect">
            <a:avLst/>
          </a:prstGeom>
          <a:noFill/>
          <a:ln w="76200">
            <a:noFill/>
            <a:miter lim="800000"/>
            <a:headEnd/>
            <a:tailEnd/>
          </a:ln>
          <a:effectLst/>
        </p:spPr>
        <p:txBody>
          <a:bodyPr>
            <a:spAutoFit/>
          </a:bodyPr>
          <a:lstStyle/>
          <a:p>
            <a:pPr eaLnBrk="0" fontAlgn="base" hangingPunct="0">
              <a:spcBef>
                <a:spcPct val="0"/>
              </a:spcBef>
              <a:spcAft>
                <a:spcPct val="0"/>
              </a:spcAft>
              <a:defRPr/>
            </a:pPr>
            <a:r>
              <a:rPr lang="en-US" sz="2000" b="1" i="1">
                <a:solidFill>
                  <a:srgbClr val="000000"/>
                </a:solidFill>
                <a:effectLst>
                  <a:outerShdw blurRad="38100" dist="38100" dir="2700000" algn="tl">
                    <a:srgbClr val="C0C0C0"/>
                  </a:outerShdw>
                </a:effectLst>
                <a:latin typeface="Times New Roman" panose="02020603050405020304" pitchFamily="18" charset="0"/>
              </a:rPr>
              <a:t>Repeaters</a:t>
            </a:r>
          </a:p>
          <a:p>
            <a:pPr eaLnBrk="0" fontAlgn="base" hangingPunct="0">
              <a:spcBef>
                <a:spcPct val="0"/>
              </a:spcBef>
              <a:spcAft>
                <a:spcPct val="0"/>
              </a:spcAft>
              <a:defRPr/>
            </a:pPr>
            <a:r>
              <a:rPr lang="en-US" sz="2000" b="1" i="1">
                <a:solidFill>
                  <a:srgbClr val="000000"/>
                </a:solidFill>
                <a:effectLst>
                  <a:outerShdw blurRad="38100" dist="38100" dir="2700000" algn="tl">
                    <a:srgbClr val="C0C0C0"/>
                  </a:outerShdw>
                </a:effectLst>
                <a:latin typeface="Times New Roman" panose="02020603050405020304" pitchFamily="18" charset="0"/>
              </a:rPr>
              <a:t>Hubs</a:t>
            </a:r>
          </a:p>
          <a:p>
            <a:pPr eaLnBrk="0" fontAlgn="base" hangingPunct="0">
              <a:spcBef>
                <a:spcPct val="0"/>
              </a:spcBef>
              <a:spcAft>
                <a:spcPct val="0"/>
              </a:spcAft>
              <a:defRPr/>
            </a:pPr>
            <a:r>
              <a:rPr lang="en-US" sz="2000" b="1" i="1">
                <a:solidFill>
                  <a:srgbClr val="000000"/>
                </a:solidFill>
                <a:effectLst>
                  <a:outerShdw blurRad="38100" dist="38100" dir="2700000" algn="tl">
                    <a:srgbClr val="C0C0C0"/>
                  </a:outerShdw>
                </a:effectLst>
                <a:latin typeface="Times New Roman" panose="02020603050405020304" pitchFamily="18" charset="0"/>
              </a:rPr>
              <a:t>Bridges</a:t>
            </a:r>
          </a:p>
          <a:p>
            <a:pPr eaLnBrk="0" fontAlgn="base" hangingPunct="0">
              <a:spcBef>
                <a:spcPct val="0"/>
              </a:spcBef>
              <a:spcAft>
                <a:spcPct val="0"/>
              </a:spcAft>
              <a:defRPr/>
            </a:pPr>
            <a:r>
              <a:rPr lang="en-US" sz="2000" b="1" i="1">
                <a:solidFill>
                  <a:srgbClr val="000000"/>
                </a:solidFill>
                <a:effectLst>
                  <a:outerShdw blurRad="38100" dist="38100" dir="2700000" algn="tl">
                    <a:srgbClr val="C0C0C0"/>
                  </a:outerShdw>
                </a:effectLst>
                <a:latin typeface="Times New Roman" panose="02020603050405020304" pitchFamily="18" charset="0"/>
              </a:rPr>
              <a:t>Router</a:t>
            </a:r>
          </a:p>
        </p:txBody>
      </p:sp>
    </p:spTree>
    <p:extLst>
      <p:ext uri="{BB962C8B-B14F-4D97-AF65-F5344CB8AC3E}">
        <p14:creationId xmlns:p14="http://schemas.microsoft.com/office/powerpoint/2010/main" val="2815143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4608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2F94E8DA-68A3-4F8E-A8E3-AA9FA90566BA}" type="slidenum">
              <a:rPr lang="en-US" altLang="en-US" b="0">
                <a:solidFill>
                  <a:srgbClr val="000000"/>
                </a:solidFill>
                <a:latin typeface="Tahoma" panose="020B0604030504040204" pitchFamily="34" charset="0"/>
              </a:rPr>
              <a:pPr fontAlgn="base">
                <a:spcBef>
                  <a:spcPct val="0"/>
                </a:spcBef>
                <a:spcAft>
                  <a:spcPct val="0"/>
                </a:spcAft>
              </a:pPr>
              <a:t>3</a:t>
            </a:fld>
            <a:endParaRPr lang="en-US" altLang="en-US" b="0">
              <a:solidFill>
                <a:srgbClr val="000000"/>
              </a:solidFill>
              <a:latin typeface="Tahoma" panose="020B0604030504040204" pitchFamily="34" charset="0"/>
            </a:endParaRPr>
          </a:p>
        </p:txBody>
      </p:sp>
      <p:sp>
        <p:nvSpPr>
          <p:cNvPr id="46084"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3.28</a:t>
            </a:r>
            <a:r>
              <a:rPr lang="en-US" altLang="en-US">
                <a:solidFill>
                  <a:srgbClr val="FFCF01"/>
                </a:solidFill>
              </a:rPr>
              <a:t>    </a:t>
            </a:r>
            <a:r>
              <a:rPr lang="en-US" altLang="en-US" i="1">
                <a:solidFill>
                  <a:srgbClr val="000000"/>
                </a:solidFill>
              </a:rPr>
              <a:t>Connecting devices</a:t>
            </a:r>
          </a:p>
        </p:txBody>
      </p:sp>
      <p:sp>
        <p:nvSpPr>
          <p:cNvPr id="46085"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86"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87"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88"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89"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90"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6091"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46092"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8" y="2589214"/>
            <a:ext cx="8520112"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059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4710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EE04CEB8-1296-4B94-A276-75C95A90A7E7}" type="slidenum">
              <a:rPr lang="en-US" altLang="en-US" b="0">
                <a:solidFill>
                  <a:srgbClr val="000000"/>
                </a:solidFill>
                <a:latin typeface="Tahoma" panose="020B0604030504040204" pitchFamily="34" charset="0"/>
              </a:rPr>
              <a:pPr fontAlgn="base">
                <a:spcBef>
                  <a:spcPct val="0"/>
                </a:spcBef>
                <a:spcAft>
                  <a:spcPct val="0"/>
                </a:spcAft>
              </a:pPr>
              <a:t>4</a:t>
            </a:fld>
            <a:endParaRPr lang="en-US" altLang="en-US" b="0">
              <a:solidFill>
                <a:srgbClr val="000000"/>
              </a:solidFill>
              <a:latin typeface="Tahoma" panose="020B0604030504040204" pitchFamily="34" charset="0"/>
            </a:endParaRPr>
          </a:p>
        </p:txBody>
      </p:sp>
      <p:sp>
        <p:nvSpPr>
          <p:cNvPr id="47108"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3.29</a:t>
            </a:r>
            <a:r>
              <a:rPr lang="en-US" altLang="en-US">
                <a:solidFill>
                  <a:srgbClr val="FFCF01"/>
                </a:solidFill>
              </a:rPr>
              <a:t>    </a:t>
            </a:r>
            <a:r>
              <a:rPr lang="en-US" altLang="en-US" i="1">
                <a:solidFill>
                  <a:srgbClr val="000000"/>
                </a:solidFill>
              </a:rPr>
              <a:t>Repeater</a:t>
            </a:r>
          </a:p>
        </p:txBody>
      </p:sp>
      <p:sp>
        <p:nvSpPr>
          <p:cNvPr id="47109"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0"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1"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2"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3"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4"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47115"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4711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788" y="1755775"/>
            <a:ext cx="8355012" cy="325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0920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chemeClr val="folHlink"/>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4813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96494DD2-3A0E-4712-B811-F87535691439}" type="slidenum">
              <a:rPr lang="en-US" altLang="en-US" b="0">
                <a:solidFill>
                  <a:srgbClr val="000000"/>
                </a:solidFill>
                <a:latin typeface="Tahoma" panose="020B0604030504040204" pitchFamily="34" charset="0"/>
              </a:rPr>
              <a:pPr fontAlgn="base">
                <a:spcBef>
                  <a:spcPct val="0"/>
                </a:spcBef>
                <a:spcAft>
                  <a:spcPct val="0"/>
                </a:spcAft>
              </a:pPr>
              <a:t>5</a:t>
            </a:fld>
            <a:endParaRPr lang="en-US" altLang="en-US" b="0">
              <a:solidFill>
                <a:srgbClr val="000000"/>
              </a:solidFill>
              <a:latin typeface="Tahoma" panose="020B0604030504040204" pitchFamily="34" charset="0"/>
            </a:endParaRPr>
          </a:p>
        </p:txBody>
      </p:sp>
      <p:sp>
        <p:nvSpPr>
          <p:cNvPr id="524290" name="Rectangle 2"/>
          <p:cNvSpPr>
            <a:spLocks noChangeArrowheads="1"/>
          </p:cNvSpPr>
          <p:nvPr/>
        </p:nvSpPr>
        <p:spPr bwMode="auto">
          <a:xfrm>
            <a:off x="2362200" y="2792414"/>
            <a:ext cx="7543800" cy="584775"/>
          </a:xfrm>
          <a:prstGeom prst="rect">
            <a:avLst/>
          </a:prstGeom>
          <a:solidFill>
            <a:schemeClr val="bg1"/>
          </a:solidFill>
          <a:ln w="57150">
            <a:solidFill>
              <a:srgbClr val="FF0066"/>
            </a:solidFill>
            <a:miter lim="800000"/>
            <a:headEnd/>
            <a:tailEnd/>
          </a:ln>
          <a:effectLst/>
        </p:spPr>
        <p:txBody>
          <a:bodyPr>
            <a:spAutoFit/>
          </a:bodyPr>
          <a:lstStyle/>
          <a:p>
            <a:pPr algn="ctr" fontAlgn="base">
              <a:spcBef>
                <a:spcPts val="1200"/>
              </a:spcBef>
              <a:spcAft>
                <a:spcPts val="1000"/>
              </a:spcAft>
              <a:defRPr/>
            </a:pPr>
            <a:r>
              <a:rPr lang="en-US" sz="3200" b="1" i="1">
                <a:solidFill>
                  <a:srgbClr val="000000"/>
                </a:solidFill>
                <a:effectLst>
                  <a:outerShdw blurRad="38100" dist="38100" dir="2700000" algn="tl">
                    <a:srgbClr val="C0C0C0"/>
                  </a:outerShdw>
                </a:effectLst>
                <a:latin typeface="Times New Roman" panose="02020603050405020304" pitchFamily="18" charset="0"/>
              </a:rPr>
              <a:t>A repeater connects segments of a LAN.</a:t>
            </a:r>
          </a:p>
        </p:txBody>
      </p:sp>
      <p:sp>
        <p:nvSpPr>
          <p:cNvPr id="48133" name="PubRRectCallout"/>
          <p:cNvSpPr>
            <a:spLocks noEditPoints="1" noChangeArrowheads="1"/>
          </p:cNvSpPr>
          <p:nvPr/>
        </p:nvSpPr>
        <p:spPr bwMode="auto">
          <a:xfrm>
            <a:off x="2362200" y="1587500"/>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4813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587500"/>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4293" name="Text Box 5"/>
          <p:cNvSpPr txBox="1">
            <a:spLocks noChangeArrowheads="1"/>
          </p:cNvSpPr>
          <p:nvPr/>
        </p:nvSpPr>
        <p:spPr bwMode="auto">
          <a:xfrm>
            <a:off x="3657600" y="1739900"/>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2352666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66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4915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1851DFFD-8FB6-47D4-8291-8E96B1F0E707}" type="slidenum">
              <a:rPr lang="en-US" altLang="en-US" b="0">
                <a:solidFill>
                  <a:srgbClr val="000000"/>
                </a:solidFill>
                <a:latin typeface="Tahoma" panose="020B0604030504040204" pitchFamily="34" charset="0"/>
              </a:rPr>
              <a:pPr fontAlgn="base">
                <a:spcBef>
                  <a:spcPct val="0"/>
                </a:spcBef>
                <a:spcAft>
                  <a:spcPct val="0"/>
                </a:spcAft>
              </a:pPr>
              <a:t>6</a:t>
            </a:fld>
            <a:endParaRPr lang="en-US" altLang="en-US" b="0">
              <a:solidFill>
                <a:srgbClr val="000000"/>
              </a:solidFill>
              <a:latin typeface="Tahoma" panose="020B0604030504040204" pitchFamily="34" charset="0"/>
            </a:endParaRPr>
          </a:p>
        </p:txBody>
      </p:sp>
      <p:sp>
        <p:nvSpPr>
          <p:cNvPr id="525314" name="Rectangle 2"/>
          <p:cNvSpPr>
            <a:spLocks noChangeArrowheads="1"/>
          </p:cNvSpPr>
          <p:nvPr/>
        </p:nvSpPr>
        <p:spPr bwMode="auto">
          <a:xfrm>
            <a:off x="2362200" y="2686050"/>
            <a:ext cx="7543800" cy="1077218"/>
          </a:xfrm>
          <a:prstGeom prst="rect">
            <a:avLst/>
          </a:prstGeom>
          <a:solidFill>
            <a:schemeClr val="bg1"/>
          </a:solidFill>
          <a:ln w="57150">
            <a:solidFill>
              <a:srgbClr val="FF0066"/>
            </a:solidFill>
            <a:miter lim="800000"/>
            <a:headEnd/>
            <a:tailEnd/>
          </a:ln>
          <a:effectLst/>
        </p:spPr>
        <p:txBody>
          <a:bodyPr>
            <a:spAutoFit/>
          </a:bodyPr>
          <a:lstStyle/>
          <a:p>
            <a:pPr algn="ctr" fontAlgn="base">
              <a:spcBef>
                <a:spcPts val="1200"/>
              </a:spcBef>
              <a:spcAft>
                <a:spcPts val="1000"/>
              </a:spcAft>
              <a:defRPr/>
            </a:pPr>
            <a:r>
              <a:rPr lang="en-US" sz="3200" b="1" i="1">
                <a:solidFill>
                  <a:srgbClr val="000000"/>
                </a:solidFill>
                <a:effectLst>
                  <a:outerShdw blurRad="38100" dist="38100" dir="2700000" algn="tl">
                    <a:srgbClr val="C0C0C0"/>
                  </a:outerShdw>
                </a:effectLst>
                <a:latin typeface="Times New Roman" panose="02020603050405020304" pitchFamily="18" charset="0"/>
              </a:rPr>
              <a:t>A repeater forwards every bit; </a:t>
            </a:r>
            <a:br>
              <a:rPr lang="en-US" sz="3200" b="1" i="1">
                <a:solidFill>
                  <a:srgbClr val="000000"/>
                </a:solidFill>
                <a:effectLst>
                  <a:outerShdw blurRad="38100" dist="38100" dir="2700000" algn="tl">
                    <a:srgbClr val="C0C0C0"/>
                  </a:outerShdw>
                </a:effectLst>
                <a:latin typeface="Times New Roman" panose="02020603050405020304" pitchFamily="18" charset="0"/>
              </a:rPr>
            </a:br>
            <a:r>
              <a:rPr lang="en-US" sz="3200" b="1" i="1">
                <a:solidFill>
                  <a:srgbClr val="000000"/>
                </a:solidFill>
                <a:effectLst>
                  <a:outerShdw blurRad="38100" dist="38100" dir="2700000" algn="tl">
                    <a:srgbClr val="C0C0C0"/>
                  </a:outerShdw>
                </a:effectLst>
                <a:latin typeface="Times New Roman" panose="02020603050405020304" pitchFamily="18" charset="0"/>
              </a:rPr>
              <a:t>it has no filtering capability.</a:t>
            </a:r>
          </a:p>
        </p:txBody>
      </p:sp>
      <p:sp>
        <p:nvSpPr>
          <p:cNvPr id="49157" name="PubRRectCallout"/>
          <p:cNvSpPr>
            <a:spLocks noEditPoints="1" noChangeArrowheads="1"/>
          </p:cNvSpPr>
          <p:nvPr/>
        </p:nvSpPr>
        <p:spPr bwMode="auto">
          <a:xfrm>
            <a:off x="2362200" y="1481138"/>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4915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481138"/>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5317" name="Text Box 5"/>
          <p:cNvSpPr txBox="1">
            <a:spLocks noChangeArrowheads="1"/>
          </p:cNvSpPr>
          <p:nvPr/>
        </p:nvSpPr>
        <p:spPr bwMode="auto">
          <a:xfrm>
            <a:off x="3657600" y="1633538"/>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1732235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017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1A580301-C6D6-4B31-9464-D34DD5315B46}" type="slidenum">
              <a:rPr lang="en-US" altLang="en-US" b="0">
                <a:solidFill>
                  <a:srgbClr val="000000"/>
                </a:solidFill>
                <a:latin typeface="Tahoma" panose="020B0604030504040204" pitchFamily="34" charset="0"/>
              </a:rPr>
              <a:pPr fontAlgn="base">
                <a:spcBef>
                  <a:spcPct val="0"/>
                </a:spcBef>
                <a:spcAft>
                  <a:spcPct val="0"/>
                </a:spcAft>
              </a:pPr>
              <a:t>7</a:t>
            </a:fld>
            <a:endParaRPr lang="en-US" altLang="en-US" b="0">
              <a:solidFill>
                <a:srgbClr val="000000"/>
              </a:solidFill>
              <a:latin typeface="Tahoma" panose="020B0604030504040204" pitchFamily="34" charset="0"/>
            </a:endParaRPr>
          </a:p>
        </p:txBody>
      </p:sp>
      <p:sp>
        <p:nvSpPr>
          <p:cNvPr id="50180" name="Rectangle 2"/>
          <p:cNvSpPr>
            <a:spLocks noChangeArrowheads="1"/>
          </p:cNvSpPr>
          <p:nvPr/>
        </p:nvSpPr>
        <p:spPr bwMode="auto">
          <a:xfrm>
            <a:off x="2133600" y="2944814"/>
            <a:ext cx="8077200" cy="584775"/>
          </a:xfrm>
          <a:prstGeom prst="rect">
            <a:avLst/>
          </a:prstGeom>
          <a:solidFill>
            <a:schemeClr val="bg1"/>
          </a:solidFill>
          <a:ln w="57150">
            <a:solidFill>
              <a:srgbClr val="FF0066"/>
            </a:solidFill>
            <a:miter lim="800000"/>
            <a:headEnd/>
            <a:tailEnd/>
          </a:ln>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ts val="1200"/>
              </a:spcBef>
              <a:spcAft>
                <a:spcPts val="1000"/>
              </a:spcAft>
            </a:pPr>
            <a:r>
              <a:rPr lang="en-US" altLang="en-US" sz="3200" i="1">
                <a:solidFill>
                  <a:srgbClr val="000000"/>
                </a:solidFill>
              </a:rPr>
              <a:t>A repeater is a regenerator, not an amplifier.</a:t>
            </a:r>
            <a:endParaRPr lang="en-US" altLang="en-US" sz="3600" i="1">
              <a:solidFill>
                <a:srgbClr val="000000"/>
              </a:solidFill>
            </a:endParaRPr>
          </a:p>
        </p:txBody>
      </p:sp>
      <p:sp>
        <p:nvSpPr>
          <p:cNvPr id="50181" name="PubRRectCallout"/>
          <p:cNvSpPr>
            <a:spLocks noEditPoints="1" noChangeArrowheads="1"/>
          </p:cNvSpPr>
          <p:nvPr/>
        </p:nvSpPr>
        <p:spPr bwMode="auto">
          <a:xfrm>
            <a:off x="2362200" y="1739900"/>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018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739900"/>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6341" name="Text Box 5"/>
          <p:cNvSpPr txBox="1">
            <a:spLocks noChangeArrowheads="1"/>
          </p:cNvSpPr>
          <p:nvPr/>
        </p:nvSpPr>
        <p:spPr bwMode="auto">
          <a:xfrm>
            <a:off x="3657600" y="1892300"/>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1428325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120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C30362C0-42E1-486D-A7AF-AD31C6FB8420}" type="slidenum">
              <a:rPr lang="en-US" altLang="en-US" b="0">
                <a:solidFill>
                  <a:srgbClr val="000000"/>
                </a:solidFill>
                <a:latin typeface="Tahoma" panose="020B0604030504040204" pitchFamily="34" charset="0"/>
              </a:rPr>
              <a:pPr fontAlgn="base">
                <a:spcBef>
                  <a:spcPct val="0"/>
                </a:spcBef>
                <a:spcAft>
                  <a:spcPct val="0"/>
                </a:spcAft>
              </a:pPr>
              <a:t>8</a:t>
            </a:fld>
            <a:endParaRPr lang="en-US" altLang="en-US" b="0">
              <a:solidFill>
                <a:srgbClr val="000000"/>
              </a:solidFill>
              <a:latin typeface="Tahoma" panose="020B0604030504040204" pitchFamily="34" charset="0"/>
            </a:endParaRPr>
          </a:p>
        </p:txBody>
      </p:sp>
      <p:sp>
        <p:nvSpPr>
          <p:cNvPr id="51204" name="Text Box 2"/>
          <p:cNvSpPr txBox="1">
            <a:spLocks noChangeArrowheads="1"/>
          </p:cNvSpPr>
          <p:nvPr/>
        </p:nvSpPr>
        <p:spPr bwMode="auto">
          <a:xfrm>
            <a:off x="2514600" y="90488"/>
            <a:ext cx="571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a:solidFill>
                  <a:srgbClr val="0000FF"/>
                </a:solidFill>
              </a:rPr>
              <a:t>Figure 3.30</a:t>
            </a:r>
            <a:r>
              <a:rPr lang="en-US" altLang="en-US">
                <a:solidFill>
                  <a:srgbClr val="FFCF01"/>
                </a:solidFill>
              </a:rPr>
              <a:t>    </a:t>
            </a:r>
            <a:r>
              <a:rPr lang="en-US" altLang="en-US" i="1">
                <a:solidFill>
                  <a:srgbClr val="000000"/>
                </a:solidFill>
              </a:rPr>
              <a:t>Function of a repeater</a:t>
            </a:r>
          </a:p>
        </p:txBody>
      </p:sp>
      <p:sp>
        <p:nvSpPr>
          <p:cNvPr id="51205" name="Rectangle 3"/>
          <p:cNvSpPr>
            <a:spLocks noChangeArrowheads="1"/>
          </p:cNvSpPr>
          <p:nvPr/>
        </p:nvSpPr>
        <p:spPr bwMode="ltGray">
          <a:xfrm>
            <a:off x="1890713" y="107951"/>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06" name="Rectangle 4"/>
          <p:cNvSpPr>
            <a:spLocks noChangeArrowheads="1"/>
          </p:cNvSpPr>
          <p:nvPr/>
        </p:nvSpPr>
        <p:spPr bwMode="ltGray">
          <a:xfrm>
            <a:off x="2273301" y="107951"/>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07" name="Rectangle 5"/>
          <p:cNvSpPr>
            <a:spLocks noChangeArrowheads="1"/>
          </p:cNvSpPr>
          <p:nvPr/>
        </p:nvSpPr>
        <p:spPr bwMode="ltGray">
          <a:xfrm>
            <a:off x="2014539" y="530226"/>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08" name="Rectangle 6"/>
          <p:cNvSpPr>
            <a:spLocks noChangeArrowheads="1"/>
          </p:cNvSpPr>
          <p:nvPr/>
        </p:nvSpPr>
        <p:spPr bwMode="ltGray">
          <a:xfrm>
            <a:off x="2384425" y="530226"/>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09" name="Rectangle 7"/>
          <p:cNvSpPr>
            <a:spLocks noChangeArrowheads="1"/>
          </p:cNvSpPr>
          <p:nvPr/>
        </p:nvSpPr>
        <p:spPr bwMode="ltGray">
          <a:xfrm>
            <a:off x="1600200" y="457201"/>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10" name="Rectangle 8"/>
          <p:cNvSpPr>
            <a:spLocks noChangeArrowheads="1"/>
          </p:cNvSpPr>
          <p:nvPr/>
        </p:nvSpPr>
        <p:spPr bwMode="gray">
          <a:xfrm>
            <a:off x="2235200" y="1"/>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sp>
        <p:nvSpPr>
          <p:cNvPr id="51211" name="Rectangle 9"/>
          <p:cNvSpPr>
            <a:spLocks noChangeArrowheads="1"/>
          </p:cNvSpPr>
          <p:nvPr/>
        </p:nvSpPr>
        <p:spPr bwMode="gray">
          <a:xfrm>
            <a:off x="1966914" y="5334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ct val="0"/>
              </a:spcBef>
              <a:spcAft>
                <a:spcPct val="0"/>
              </a:spcAft>
            </a:pPr>
            <a:endParaRPr kumimoji="1" lang="en-US" altLang="en-US" sz="2400" b="0">
              <a:solidFill>
                <a:srgbClr val="000000"/>
              </a:solidFill>
              <a:latin typeface="Tahoma" panose="020B0604030504040204" pitchFamily="34" charset="0"/>
            </a:endParaRPr>
          </a:p>
        </p:txBody>
      </p:sp>
      <p:pic>
        <p:nvPicPr>
          <p:cNvPr id="51212"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8050" y="2265364"/>
            <a:ext cx="7880350" cy="306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790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3366FF"/>
            </a:gs>
          </a:gsLst>
          <a:path path="shape">
            <a:fillToRect l="50000" t="50000" r="50000" b="50000"/>
          </a:path>
        </a:gradFill>
        <a:effectLst/>
      </p:bgPr>
    </p:bg>
    <p:spTree>
      <p:nvGrpSpPr>
        <p:cNvPr id="1" name=""/>
        <p:cNvGrpSpPr/>
        <p:nvPr/>
      </p:nvGrpSpPr>
      <p:grpSpPr>
        <a:xfrm>
          <a:off x="0" y="0"/>
          <a:ext cx="0" cy="0"/>
          <a:chOff x="0" y="0"/>
          <a:chExt cx="0" cy="0"/>
        </a:xfrm>
      </p:grpSpPr>
      <p:sp>
        <p:nvSpPr>
          <p:cNvPr id="6" name="Footer Placeholder 1"/>
          <p:cNvSpPr>
            <a:spLocks noGrp="1"/>
          </p:cNvSpPr>
          <p:nvPr>
            <p:ph type="ftr" sz="quarter" idx="4294967295"/>
          </p:nvPr>
        </p:nvSpPr>
        <p:spPr>
          <a:xfrm>
            <a:off x="101600" y="6248400"/>
            <a:ext cx="3860800" cy="457200"/>
          </a:xfrm>
          <a:prstGeom prst="rect">
            <a:avLst/>
          </a:prstGeom>
        </p:spPr>
        <p:txBody>
          <a:bodyPr/>
          <a:lstStyle/>
          <a:p>
            <a:pPr fontAlgn="base">
              <a:spcBef>
                <a:spcPct val="0"/>
              </a:spcBef>
              <a:spcAft>
                <a:spcPct val="0"/>
              </a:spcAft>
              <a:defRPr/>
            </a:pPr>
            <a:r>
              <a:rPr lang="en-US" b="1">
                <a:solidFill>
                  <a:srgbClr val="000000"/>
                </a:solidFill>
                <a:latin typeface="Tahoma"/>
              </a:rPr>
              <a:t>TCP/IP Protocol Suite</a:t>
            </a:r>
          </a:p>
        </p:txBody>
      </p:sp>
      <p:sp>
        <p:nvSpPr>
          <p:cNvPr id="5222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fld id="{0169F329-965D-40E4-A77D-06A0AA144FE7}" type="slidenum">
              <a:rPr lang="en-US" altLang="en-US" b="0">
                <a:solidFill>
                  <a:srgbClr val="000000"/>
                </a:solidFill>
                <a:latin typeface="Tahoma" panose="020B0604030504040204" pitchFamily="34" charset="0"/>
              </a:rPr>
              <a:pPr fontAlgn="base">
                <a:spcBef>
                  <a:spcPct val="0"/>
                </a:spcBef>
                <a:spcAft>
                  <a:spcPct val="0"/>
                </a:spcAft>
              </a:pPr>
              <a:t>9</a:t>
            </a:fld>
            <a:endParaRPr lang="en-US" altLang="en-US" b="0">
              <a:solidFill>
                <a:srgbClr val="000000"/>
              </a:solidFill>
              <a:latin typeface="Tahoma" panose="020B0604030504040204" pitchFamily="34" charset="0"/>
            </a:endParaRPr>
          </a:p>
        </p:txBody>
      </p:sp>
      <p:sp>
        <p:nvSpPr>
          <p:cNvPr id="52228" name="Rectangle 2"/>
          <p:cNvSpPr>
            <a:spLocks noChangeArrowheads="1"/>
          </p:cNvSpPr>
          <p:nvPr/>
        </p:nvSpPr>
        <p:spPr bwMode="auto">
          <a:xfrm>
            <a:off x="2362200" y="2838450"/>
            <a:ext cx="7543800" cy="1077218"/>
          </a:xfrm>
          <a:prstGeom prst="rect">
            <a:avLst/>
          </a:prstGeom>
          <a:solidFill>
            <a:schemeClr val="bg1"/>
          </a:solidFill>
          <a:ln w="57150">
            <a:solidFill>
              <a:srgbClr val="FF0066"/>
            </a:solidFill>
            <a:miter lim="800000"/>
            <a:headEnd/>
            <a:tailEnd/>
          </a:ln>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fontAlgn="base">
              <a:spcBef>
                <a:spcPts val="1200"/>
              </a:spcBef>
              <a:spcAft>
                <a:spcPts val="1000"/>
              </a:spcAft>
            </a:pPr>
            <a:r>
              <a:rPr lang="en-US" altLang="en-US" sz="3200" i="1">
                <a:solidFill>
                  <a:srgbClr val="000000"/>
                </a:solidFill>
              </a:rPr>
              <a:t>A bridge has a table used in filtering decisions.</a:t>
            </a:r>
          </a:p>
        </p:txBody>
      </p:sp>
      <p:sp>
        <p:nvSpPr>
          <p:cNvPr id="52229" name="PubRRectCallout"/>
          <p:cNvSpPr>
            <a:spLocks noEditPoints="1" noChangeArrowheads="1"/>
          </p:cNvSpPr>
          <p:nvPr/>
        </p:nvSpPr>
        <p:spPr bwMode="auto">
          <a:xfrm>
            <a:off x="2362200" y="1633538"/>
            <a:ext cx="2743200" cy="1143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a:lstStyle/>
          <a:p>
            <a:pPr eaLnBrk="0" fontAlgn="base" hangingPunct="0">
              <a:spcBef>
                <a:spcPct val="0"/>
              </a:spcBef>
              <a:spcAft>
                <a:spcPct val="0"/>
              </a:spcAft>
            </a:pPr>
            <a:endParaRPr lang="en-US" b="1">
              <a:solidFill>
                <a:srgbClr val="000000"/>
              </a:solidFill>
              <a:latin typeface="Times New Roman" panose="02020603050405020304" pitchFamily="18" charset="0"/>
            </a:endParaRPr>
          </a:p>
        </p:txBody>
      </p:sp>
      <p:pic>
        <p:nvPicPr>
          <p:cNvPr id="5223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633538"/>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8389" name="Text Box 5"/>
          <p:cNvSpPr txBox="1">
            <a:spLocks noChangeArrowheads="1"/>
          </p:cNvSpPr>
          <p:nvPr/>
        </p:nvSpPr>
        <p:spPr bwMode="auto">
          <a:xfrm>
            <a:off x="3657600" y="1785938"/>
            <a:ext cx="1200150" cy="641350"/>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3600">
                <a:solidFill>
                  <a:srgbClr val="000000"/>
                </a:solidFill>
                <a:effectLst>
                  <a:outerShdw blurRad="38100" dist="38100" dir="2700000" algn="tl">
                    <a:srgbClr val="FFFFFF"/>
                  </a:outerShdw>
                </a:effectLst>
                <a:latin typeface="Times New Roman" panose="02020603050405020304" pitchFamily="18" charset="0"/>
              </a:rPr>
              <a:t>Note:</a:t>
            </a:r>
          </a:p>
        </p:txBody>
      </p:sp>
    </p:spTree>
    <p:extLst>
      <p:ext uri="{BB962C8B-B14F-4D97-AF65-F5344CB8AC3E}">
        <p14:creationId xmlns:p14="http://schemas.microsoft.com/office/powerpoint/2010/main" val="548780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503</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Calibri Light</vt:lpstr>
      <vt:lpstr>McGrawHill-Italic</vt:lpstr>
      <vt:lpstr>Tahoma</vt:lpstr>
      <vt:lpstr>Times New Roman</vt:lpstr>
      <vt:lpstr>Wingdings</vt:lpstr>
      <vt:lpstr>Office Theme</vt:lpstr>
      <vt:lpstr>Blends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Farooq</dc:creator>
  <cp:lastModifiedBy>Farooq</cp:lastModifiedBy>
  <cp:revision>1</cp:revision>
  <dcterms:created xsi:type="dcterms:W3CDTF">2020-11-04T16:28:45Z</dcterms:created>
  <dcterms:modified xsi:type="dcterms:W3CDTF">2020-11-04T16:30:04Z</dcterms:modified>
</cp:coreProperties>
</file>