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25"/>
  </p:notesMasterIdLst>
  <p:sldIdLst>
    <p:sldId id="287"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charset="0"/>
        <a:ea typeface="+mn-ea"/>
        <a:cs typeface="Times New Roman" pitchFamily="18" charset="0"/>
      </a:defRPr>
    </a:lvl1pPr>
    <a:lvl2pPr marL="457200" algn="l" rtl="0" fontAlgn="base">
      <a:spcBef>
        <a:spcPct val="0"/>
      </a:spcBef>
      <a:spcAft>
        <a:spcPct val="0"/>
      </a:spcAft>
      <a:defRPr kern="1200">
        <a:solidFill>
          <a:schemeClr val="tx1"/>
        </a:solidFill>
        <a:latin typeface="Arial" charset="0"/>
        <a:ea typeface="+mn-ea"/>
        <a:cs typeface="Times New Roman" pitchFamily="18" charset="0"/>
      </a:defRPr>
    </a:lvl2pPr>
    <a:lvl3pPr marL="914400" algn="l" rtl="0" fontAlgn="base">
      <a:spcBef>
        <a:spcPct val="0"/>
      </a:spcBef>
      <a:spcAft>
        <a:spcPct val="0"/>
      </a:spcAft>
      <a:defRPr kern="1200">
        <a:solidFill>
          <a:schemeClr val="tx1"/>
        </a:solidFill>
        <a:latin typeface="Arial" charset="0"/>
        <a:ea typeface="+mn-ea"/>
        <a:cs typeface="Times New Roman" pitchFamily="18" charset="0"/>
      </a:defRPr>
    </a:lvl3pPr>
    <a:lvl4pPr marL="1371600" algn="l" rtl="0" fontAlgn="base">
      <a:spcBef>
        <a:spcPct val="0"/>
      </a:spcBef>
      <a:spcAft>
        <a:spcPct val="0"/>
      </a:spcAft>
      <a:defRPr kern="1200">
        <a:solidFill>
          <a:schemeClr val="tx1"/>
        </a:solidFill>
        <a:latin typeface="Arial" charset="0"/>
        <a:ea typeface="+mn-ea"/>
        <a:cs typeface="Times New Roman" pitchFamily="18" charset="0"/>
      </a:defRPr>
    </a:lvl4pPr>
    <a:lvl5pPr marL="1828800" algn="l" rtl="0" fontAlgn="base">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660066"/>
    <a:srgbClr val="FFFFFF"/>
    <a:srgbClr val="FF9933"/>
    <a:srgbClr val="336600"/>
    <a:srgbClr val="538610"/>
    <a:srgbClr val="146D0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47" autoAdjust="0"/>
    <p:restoredTop sz="94737" autoAdjust="0"/>
  </p:normalViewPr>
  <p:slideViewPr>
    <p:cSldViewPr>
      <p:cViewPr varScale="1">
        <p:scale>
          <a:sx n="56" d="100"/>
          <a:sy n="56" d="100"/>
        </p:scale>
        <p:origin x="-8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04E32CD-675A-4D87-8EE5-1694BF9CA92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p>
        </p:txBody>
      </p:sp>
      <p:sp>
        <p:nvSpPr>
          <p:cNvPr id="39940" name="Slide Number Placeholder 3"/>
          <p:cNvSpPr>
            <a:spLocks noGrp="1"/>
          </p:cNvSpPr>
          <p:nvPr>
            <p:ph type="sldNum" sz="quarter" idx="5"/>
          </p:nvPr>
        </p:nvSpPr>
        <p:spPr/>
        <p:txBody>
          <a:bodyPr/>
          <a:lstStyle/>
          <a:p>
            <a:pPr>
              <a:defRPr/>
            </a:pPr>
            <a:fld id="{57AA56A4-5BAC-4217-A880-B0AA4C191717}" type="slidenum">
              <a:rPr lang="en-US">
                <a:solidFill>
                  <a:prstClr val="black"/>
                </a:solidFill>
              </a:rPr>
              <a:pPr>
                <a:defRPr/>
              </a:pPr>
              <a:t>1</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669472CA-EEC0-4BEA-B397-18931A3D5A25}" type="slidenum">
              <a:rPr lang="en-US" smtClean="0">
                <a:cs typeface="Times New Roman" pitchFamily="18" charset="0"/>
              </a:rPr>
              <a:pPr/>
              <a:t>19</a:t>
            </a:fld>
            <a:endParaRPr lang="en-US" smtClean="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a:noFill/>
        </p:spPr>
        <p:txBody>
          <a:bodyPr/>
          <a:lstStyle/>
          <a:p>
            <a:fld id="{B67A0CD7-51ED-46C2-A1BF-AFDCB42C8359}" type="slidenum">
              <a:rPr lang="en-US" smtClean="0">
                <a:cs typeface="Times New Roman" pitchFamily="18" charset="0"/>
              </a:rPr>
              <a:pPr/>
              <a:t>2</a:t>
            </a:fld>
            <a:endParaRPr lang="en-US" smtClean="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a:noFill/>
        </p:spPr>
        <p:txBody>
          <a:bodyPr/>
          <a:lstStyle/>
          <a:p>
            <a:fld id="{90D2B24E-34BF-4FD8-ADBD-73DF4881EB22}" type="slidenum">
              <a:rPr lang="en-US" smtClean="0">
                <a:cs typeface="Times New Roman" pitchFamily="18" charset="0"/>
              </a:rPr>
              <a:pPr/>
              <a:t>6</a:t>
            </a:fld>
            <a:endParaRPr lang="en-US" smtClean="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a:noFill/>
        </p:spPr>
        <p:txBody>
          <a:bodyPr/>
          <a:lstStyle/>
          <a:p>
            <a:fld id="{2C6C1386-61CB-42F3-89CB-CF1831A224A7}" type="slidenum">
              <a:rPr lang="en-US" smtClean="0">
                <a:cs typeface="Times New Roman" pitchFamily="18" charset="0"/>
              </a:rPr>
              <a:pPr/>
              <a:t>7</a:t>
            </a:fld>
            <a:endParaRPr lang="en-US" smtClean="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a:noFill/>
        </p:spPr>
        <p:txBody>
          <a:bodyPr/>
          <a:lstStyle/>
          <a:p>
            <a:fld id="{3A216DA6-D0C8-4218-ABDB-CCE7E4B2C780}" type="slidenum">
              <a:rPr lang="en-US" smtClean="0">
                <a:cs typeface="Times New Roman" pitchFamily="18" charset="0"/>
              </a:rPr>
              <a:pPr/>
              <a:t>8</a:t>
            </a:fld>
            <a:endParaRPr lang="en-US" smtClean="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a:noFill/>
        </p:spPr>
        <p:txBody>
          <a:bodyPr/>
          <a:lstStyle/>
          <a:p>
            <a:fld id="{A36B3EE7-8AEC-463D-9BE1-ADF3E0E23CE0}" type="slidenum">
              <a:rPr lang="en-US" smtClean="0">
                <a:cs typeface="Times New Roman" pitchFamily="18" charset="0"/>
              </a:rPr>
              <a:pPr/>
              <a:t>11</a:t>
            </a:fld>
            <a:endParaRPr lang="en-US" smtClean="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a:noFill/>
        </p:spPr>
        <p:txBody>
          <a:bodyPr/>
          <a:lstStyle/>
          <a:p>
            <a:fld id="{12BB27EF-6530-48FE-AAF0-A28252CDF07F}" type="slidenum">
              <a:rPr lang="en-US" smtClean="0">
                <a:cs typeface="Times New Roman" pitchFamily="18" charset="0"/>
              </a:rPr>
              <a:pPr/>
              <a:t>12</a:t>
            </a:fld>
            <a:endParaRPr lang="en-US" smtClean="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a:noFill/>
        </p:spPr>
        <p:txBody>
          <a:bodyPr/>
          <a:lstStyle/>
          <a:p>
            <a:fld id="{6CAD6763-51D2-4924-B619-243EB4D606A9}" type="slidenum">
              <a:rPr lang="en-US" smtClean="0">
                <a:cs typeface="Times New Roman" pitchFamily="18" charset="0"/>
              </a:rPr>
              <a:pPr/>
              <a:t>14</a:t>
            </a:fld>
            <a:endParaRPr lang="en-US" smtClean="0">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a:noFill/>
        </p:spPr>
        <p:txBody>
          <a:bodyPr/>
          <a:lstStyle/>
          <a:p>
            <a:fld id="{4EF8248F-7721-4BF5-ABF4-A1151747D9C3}" type="slidenum">
              <a:rPr lang="en-US" smtClean="0">
                <a:cs typeface="Times New Roman" pitchFamily="18" charset="0"/>
              </a:rPr>
              <a:pPr/>
              <a:t>17</a:t>
            </a:fld>
            <a:endParaRPr lang="en-US" smtClean="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6" name="Rectangle 3"/>
          <p:cNvSpPr>
            <a:spLocks noChangeArrowheads="1"/>
          </p:cNvSpPr>
          <p:nvPr userDrawn="1"/>
        </p:nvSpPr>
        <p:spPr bwMode="auto">
          <a:xfrm>
            <a:off x="0" y="0"/>
            <a:ext cx="9144000" cy="2133600"/>
          </a:xfrm>
          <a:prstGeom prst="rect">
            <a:avLst/>
          </a:prstGeom>
          <a:solidFill>
            <a:srgbClr val="527171">
              <a:alpha val="90000"/>
            </a:srgbClr>
          </a:solidFill>
          <a:ln w="0">
            <a:noFill/>
            <a:miter lim="800000"/>
            <a:headEnd/>
            <a:tailEnd/>
          </a:ln>
        </p:spPr>
        <p:txBody>
          <a:bodyPr wrap="none" anchor="ctr"/>
          <a:lstStyle/>
          <a:p>
            <a:pPr>
              <a:defRPr/>
            </a:pPr>
            <a:endParaRPr lang="en-US">
              <a:solidFill>
                <a:srgbClr val="000000"/>
              </a:solidFill>
            </a:endParaRPr>
          </a:p>
        </p:txBody>
      </p:sp>
      <p:sp>
        <p:nvSpPr>
          <p:cNvPr id="7" name="Title 1"/>
          <p:cNvSpPr>
            <a:spLocks/>
          </p:cNvSpPr>
          <p:nvPr userDrawn="1"/>
        </p:nvSpPr>
        <p:spPr bwMode="auto">
          <a:xfrm>
            <a:off x="1828800" y="533400"/>
            <a:ext cx="7315200" cy="609600"/>
          </a:xfrm>
          <a:prstGeom prst="rect">
            <a:avLst/>
          </a:prstGeom>
          <a:solidFill>
            <a:schemeClr val="accent6">
              <a:lumMod val="50000"/>
            </a:schemeClr>
          </a:solidFill>
          <a:ln w="9525">
            <a:noFill/>
            <a:miter lim="800000"/>
            <a:headEnd/>
            <a:tailEnd/>
          </a:ln>
        </p:spPr>
        <p:txBody>
          <a:bodyPr anchor="ctr"/>
          <a:lstStyle/>
          <a:p>
            <a:pPr eaLnBrk="0" hangingPunct="0">
              <a:defRPr/>
            </a:pPr>
            <a:endParaRPr lang="en-US" sz="3000" b="1">
              <a:solidFill>
                <a:srgbClr val="660066"/>
              </a:solidFill>
            </a:endParaRPr>
          </a:p>
        </p:txBody>
      </p:sp>
      <p:sp>
        <p:nvSpPr>
          <p:cNvPr id="5" name="TextBox 4"/>
          <p:cNvSpPr txBox="1">
            <a:spLocks noChangeArrowheads="1"/>
          </p:cNvSpPr>
          <p:nvPr userDrawn="1"/>
        </p:nvSpPr>
        <p:spPr bwMode="auto">
          <a:xfrm>
            <a:off x="1447800" y="6477000"/>
            <a:ext cx="7696200" cy="400050"/>
          </a:xfrm>
          <a:prstGeom prst="rect">
            <a:avLst/>
          </a:prstGeom>
          <a:noFill/>
          <a:ln>
            <a:noFill/>
          </a:ln>
          <a:extLst>
            <a:ext uri="{909E8E84-426E-40DD-AFC4-6F175D3DCCD1}"/>
            <a:ext uri="{91240B29-F687-4F45-9708-019B960494DF}"/>
          </a:extLst>
        </p:spPr>
        <p:txBody>
          <a:bodyPr>
            <a:spAutoFit/>
          </a:bodyPr>
          <a:lstStyle>
            <a:lvl1pPr eaLnBrk="0" hangingPunct="0">
              <a:defRPr>
                <a:solidFill>
                  <a:schemeClr val="tx1"/>
                </a:solidFill>
                <a:latin typeface="Arial" charset="0"/>
                <a:cs typeface="Times New Roman" pitchFamily="18" charset="0"/>
              </a:defRPr>
            </a:lvl1pPr>
            <a:lvl2pPr marL="742950" indent="-285750" eaLnBrk="0" hangingPunct="0">
              <a:defRPr>
                <a:solidFill>
                  <a:schemeClr val="tx1"/>
                </a:solidFill>
                <a:latin typeface="Arial" charset="0"/>
                <a:cs typeface="Times New Roman" pitchFamily="18" charset="0"/>
              </a:defRPr>
            </a:lvl2pPr>
            <a:lvl3pPr marL="1143000" indent="-228600" eaLnBrk="0" hangingPunct="0">
              <a:defRPr>
                <a:solidFill>
                  <a:schemeClr val="tx1"/>
                </a:solidFill>
                <a:latin typeface="Arial" charset="0"/>
                <a:cs typeface="Times New Roman" pitchFamily="18" charset="0"/>
              </a:defRPr>
            </a:lvl3pPr>
            <a:lvl4pPr marL="1600200" indent="-228600" eaLnBrk="0" hangingPunct="0">
              <a:defRPr>
                <a:solidFill>
                  <a:schemeClr val="tx1"/>
                </a:solidFill>
                <a:latin typeface="Arial" charset="0"/>
                <a:cs typeface="Times New Roman" pitchFamily="18" charset="0"/>
              </a:defRPr>
            </a:lvl4pPr>
            <a:lvl5pPr marL="2057400" indent="-228600" eaLnBrk="0" hangingPunct="0">
              <a:defRPr>
                <a:solidFill>
                  <a:schemeClr val="tx1"/>
                </a:solidFill>
                <a:latin typeface="Arial" charset="0"/>
                <a:cs typeface="Times New Roman" pitchFamily="18" charset="0"/>
              </a:defRPr>
            </a:lvl5pPr>
            <a:lvl6pPr marL="2514600" indent="-228600" eaLnBrk="0" fontAlgn="base" hangingPunct="0">
              <a:spcBef>
                <a:spcPct val="0"/>
              </a:spcBef>
              <a:spcAft>
                <a:spcPct val="0"/>
              </a:spcAft>
              <a:defRPr>
                <a:solidFill>
                  <a:schemeClr val="tx1"/>
                </a:solidFill>
                <a:latin typeface="Arial" charset="0"/>
                <a:cs typeface="Times New Roman" pitchFamily="18" charset="0"/>
              </a:defRPr>
            </a:lvl6pPr>
            <a:lvl7pPr marL="2971800" indent="-228600" eaLnBrk="0" fontAlgn="base" hangingPunct="0">
              <a:spcBef>
                <a:spcPct val="0"/>
              </a:spcBef>
              <a:spcAft>
                <a:spcPct val="0"/>
              </a:spcAft>
              <a:defRPr>
                <a:solidFill>
                  <a:schemeClr val="tx1"/>
                </a:solidFill>
                <a:latin typeface="Arial" charset="0"/>
                <a:cs typeface="Times New Roman" pitchFamily="18" charset="0"/>
              </a:defRPr>
            </a:lvl7pPr>
            <a:lvl8pPr marL="3429000" indent="-228600" eaLnBrk="0" fontAlgn="base" hangingPunct="0">
              <a:spcBef>
                <a:spcPct val="0"/>
              </a:spcBef>
              <a:spcAft>
                <a:spcPct val="0"/>
              </a:spcAft>
              <a:defRPr>
                <a:solidFill>
                  <a:schemeClr val="tx1"/>
                </a:solidFill>
                <a:latin typeface="Arial" charset="0"/>
                <a:cs typeface="Times New Roman" pitchFamily="18" charset="0"/>
              </a:defRPr>
            </a:lvl8pPr>
            <a:lvl9pPr marL="3886200" indent="-228600" eaLnBrk="0" fontAlgn="base" hangingPunct="0">
              <a:spcBef>
                <a:spcPct val="0"/>
              </a:spcBef>
              <a:spcAft>
                <a:spcPct val="0"/>
              </a:spcAft>
              <a:defRPr>
                <a:solidFill>
                  <a:schemeClr val="tx1"/>
                </a:solidFill>
                <a:latin typeface="Arial" charset="0"/>
                <a:cs typeface="Times New Roman" pitchFamily="18" charset="0"/>
              </a:defRPr>
            </a:lvl9pPr>
          </a:lstStyle>
          <a:p>
            <a:pPr eaLnBrk="1" hangingPunct="1">
              <a:defRPr/>
            </a:pPr>
            <a:r>
              <a:rPr lang="en-US" sz="1000" dirty="0" smtClean="0">
                <a:solidFill>
                  <a:srgbClr val="000000"/>
                </a:solidFill>
              </a:rPr>
              <a:t>© 2012 </a:t>
            </a:r>
            <a:r>
              <a:rPr lang="en-US" sz="1000" dirty="0" err="1" smtClean="0">
                <a:solidFill>
                  <a:srgbClr val="000000"/>
                </a:solidFill>
              </a:rPr>
              <a:t>Cengage</a:t>
            </a:r>
            <a:r>
              <a:rPr lang="en-US" sz="1000" dirty="0" smtClean="0">
                <a:solidFill>
                  <a:srgbClr val="000000"/>
                </a:solidFill>
              </a:rPr>
              <a:t> Learning. All Rights Reserved. May not be copied, scanned, or duplicated, in whole or in part, except for use as permitted in a license distributed with a certain product or service or otherwise on a password-protected website for classroom use.</a:t>
            </a:r>
          </a:p>
        </p:txBody>
      </p:sp>
      <p:sp>
        <p:nvSpPr>
          <p:cNvPr id="21515" name="Rectangle 11"/>
          <p:cNvSpPr>
            <a:spLocks noGrp="1" noChangeArrowheads="1"/>
          </p:cNvSpPr>
          <p:nvPr>
            <p:ph type="ctrTitle"/>
          </p:nvPr>
        </p:nvSpPr>
        <p:spPr>
          <a:xfrm>
            <a:off x="1828800" y="533400"/>
            <a:ext cx="7315200" cy="609600"/>
          </a:xfrm>
          <a:solidFill>
            <a:schemeClr val="accent6">
              <a:lumMod val="50000"/>
            </a:schemeClr>
          </a:solidFill>
        </p:spPr>
        <p:txBody>
          <a:bodyPr/>
          <a:lstStyle>
            <a:lvl1pPr>
              <a:defRPr sz="3600">
                <a:solidFill>
                  <a:srgbClr val="FF9933"/>
                </a:solidFill>
                <a:latin typeface="Arial" pitchFamily="34" charset="0"/>
                <a:cs typeface="Arial" pitchFamily="34" charset="0"/>
              </a:defRPr>
            </a:lvl1pPr>
          </a:lstStyle>
          <a:p>
            <a:r>
              <a:rPr lang="en-US" dirty="0" smtClean="0"/>
              <a:t>Click to edit Master title style</a:t>
            </a:r>
            <a:endParaRPr lang="en-US" dirty="0"/>
          </a:p>
        </p:txBody>
      </p:sp>
      <p:sp>
        <p:nvSpPr>
          <p:cNvPr id="21516" name="Rectangle 12"/>
          <p:cNvSpPr>
            <a:spLocks noGrp="1" noChangeArrowheads="1"/>
          </p:cNvSpPr>
          <p:nvPr>
            <p:ph type="subTitle" idx="1"/>
          </p:nvPr>
        </p:nvSpPr>
        <p:spPr>
          <a:xfrm>
            <a:off x="1828800" y="1219200"/>
            <a:ext cx="7315200" cy="609600"/>
          </a:xfrm>
        </p:spPr>
        <p:txBody>
          <a:bodyPr anchor="ctr"/>
          <a:lstStyle>
            <a:lvl1pPr marL="0" indent="0" algn="l">
              <a:buFont typeface="Wingdings" pitchFamily="2" charset="2"/>
              <a:buNone/>
              <a:defRPr sz="3600">
                <a:solidFill>
                  <a:srgbClr val="FFFFFF"/>
                </a:solidFill>
              </a:defRPr>
            </a:lvl1pPr>
          </a:lstStyle>
          <a:p>
            <a:r>
              <a:rPr lang="en-US" smtClean="0"/>
              <a:t>Click to edit Master subtitle style</a:t>
            </a:r>
            <a:endParaRPr lang="en-US" dirty="0"/>
          </a:p>
        </p:txBody>
      </p:sp>
      <p:sp>
        <p:nvSpPr>
          <p:cNvPr id="21" name="Text Placeholder 20"/>
          <p:cNvSpPr>
            <a:spLocks noGrp="1"/>
          </p:cNvSpPr>
          <p:nvPr>
            <p:ph type="body" sz="quarter" idx="10"/>
          </p:nvPr>
        </p:nvSpPr>
        <p:spPr>
          <a:xfrm>
            <a:off x="1600200" y="2286000"/>
            <a:ext cx="7391400" cy="3962400"/>
          </a:xfrm>
        </p:spPr>
        <p:txBody>
          <a:bodyPr/>
          <a:lstStyle>
            <a:lvl1pPr>
              <a:buNone/>
              <a:defRPr sz="2400" b="0">
                <a:solidFill>
                  <a:srgbClr val="660066"/>
                </a:solidFill>
                <a:latin typeface="Times New Roman" pitchFamily="18" charset="0"/>
                <a:cs typeface="Times New Roman" pitchFamily="18" charset="0"/>
              </a:defRPr>
            </a:lvl1pPr>
            <a:lvl2pPr>
              <a:buClr>
                <a:schemeClr val="tx1">
                  <a:lumMod val="95000"/>
                  <a:lumOff val="5000"/>
                </a:schemeClr>
              </a:buClr>
              <a:buSzPct val="100000"/>
              <a:defRPr sz="1800">
                <a:solidFill>
                  <a:schemeClr val="tx1"/>
                </a:solidFill>
              </a:defRPr>
            </a:lvl2pPr>
            <a:lvl3pPr>
              <a:buClr>
                <a:schemeClr val="tx1">
                  <a:lumMod val="95000"/>
                  <a:lumOff val="5000"/>
                </a:schemeClr>
              </a:buClr>
              <a:buSzPct val="100000"/>
              <a:defRPr sz="1600"/>
            </a:lvl3pPr>
            <a:lvl4pPr>
              <a:buClr>
                <a:schemeClr val="tx1">
                  <a:lumMod val="95000"/>
                  <a:lumOff val="5000"/>
                </a:schemeClr>
              </a:buClr>
              <a:defRPr sz="1200"/>
            </a:lvl4pPr>
            <a:lvl5pPr>
              <a:buClr>
                <a:schemeClr val="tx1">
                  <a:lumMod val="95000"/>
                  <a:lumOff val="5000"/>
                </a:schemeClr>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1"/>
          </p:nvPr>
        </p:nvSpPr>
        <p:spPr>
          <a:xfrm>
            <a:off x="0" y="6400800"/>
            <a:ext cx="685800" cy="457200"/>
          </a:xfrm>
          <a:prstGeom prst="rect">
            <a:avLst/>
          </a:prstGeom>
        </p:spPr>
        <p:txBody>
          <a:bodyPr/>
          <a:lstStyle>
            <a:lvl1pPr>
              <a:defRPr>
                <a:solidFill>
                  <a:srgbClr val="000000"/>
                </a:solidFill>
                <a:cs typeface="+mn-cs"/>
              </a:defRPr>
            </a:lvl1pPr>
          </a:lstStyle>
          <a:p>
            <a:pPr>
              <a:defRPr/>
            </a:pPr>
            <a:fld id="{781C8841-F879-4E1F-8336-EE7F22A5DD3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
          <p:cNvPicPr>
            <a:picLocks noChangeAspect="1" noChangeArrowheads="1"/>
          </p:cNvPicPr>
          <p:nvPr userDrawn="1"/>
        </p:nvPicPr>
        <p:blipFill>
          <a:blip r:embed="rId2" cstate="print"/>
          <a:srcRect/>
          <a:stretch>
            <a:fillRect/>
          </a:stretch>
        </p:blipFill>
        <p:spPr bwMode="auto">
          <a:xfrm>
            <a:off x="0" y="806450"/>
            <a:ext cx="9144000" cy="336550"/>
          </a:xfrm>
          <a:prstGeom prst="rect">
            <a:avLst/>
          </a:prstGeom>
          <a:noFill/>
          <a:ln w="9525">
            <a:noFill/>
            <a:miter lim="800000"/>
            <a:headEnd/>
            <a:tailEnd/>
          </a:ln>
        </p:spPr>
      </p:pic>
      <p:pic>
        <p:nvPicPr>
          <p:cNvPr id="5" name="Picture 2"/>
          <p:cNvPicPr>
            <a:picLocks noChangeAspect="1" noChangeArrowheads="1"/>
          </p:cNvPicPr>
          <p:nvPr userDrawn="1"/>
        </p:nvPicPr>
        <p:blipFill>
          <a:blip r:embed="rId3" cstate="print"/>
          <a:srcRect r="50000"/>
          <a:stretch>
            <a:fillRect/>
          </a:stretch>
        </p:blipFill>
        <p:spPr bwMode="auto">
          <a:xfrm>
            <a:off x="0" y="1143000"/>
            <a:ext cx="685800" cy="5715000"/>
          </a:xfrm>
          <a:prstGeom prst="rect">
            <a:avLst/>
          </a:prstGeom>
          <a:noFill/>
          <a:ln w="9525">
            <a:noFill/>
            <a:miter lim="800000"/>
            <a:headEnd/>
            <a:tailEnd/>
          </a:ln>
        </p:spPr>
      </p:pic>
      <p:pic>
        <p:nvPicPr>
          <p:cNvPr id="6" name="Picture 3"/>
          <p:cNvPicPr>
            <a:picLocks noChangeAspect="1" noChangeArrowheads="1"/>
          </p:cNvPicPr>
          <p:nvPr userDrawn="1"/>
        </p:nvPicPr>
        <p:blipFill>
          <a:blip r:embed="rId4" cstate="print"/>
          <a:srcRect/>
          <a:stretch>
            <a:fillRect/>
          </a:stretch>
        </p:blipFill>
        <p:spPr bwMode="auto">
          <a:xfrm>
            <a:off x="0" y="0"/>
            <a:ext cx="9144000" cy="806450"/>
          </a:xfrm>
          <a:prstGeom prst="rect">
            <a:avLst/>
          </a:prstGeom>
          <a:noFill/>
          <a:ln w="9525">
            <a:noFill/>
            <a:miter lim="800000"/>
            <a:headEnd/>
            <a:tailEnd/>
          </a:ln>
        </p:spPr>
      </p:pic>
      <p:sp>
        <p:nvSpPr>
          <p:cNvPr id="7" name="TextBox 1"/>
          <p:cNvSpPr txBox="1">
            <a:spLocks noChangeArrowheads="1"/>
          </p:cNvSpPr>
          <p:nvPr/>
        </p:nvSpPr>
        <p:spPr bwMode="auto">
          <a:xfrm>
            <a:off x="1447800" y="6477000"/>
            <a:ext cx="7696200" cy="400050"/>
          </a:xfrm>
          <a:prstGeom prst="rect">
            <a:avLst/>
          </a:prstGeom>
          <a:noFill/>
          <a:ln>
            <a:noFill/>
          </a:ln>
          <a:extLst>
            <a:ext uri="{909E8E84-426E-40DD-AFC4-6F175D3DCCD1}"/>
            <a:ext uri="{91240B29-F687-4F45-9708-019B960494DF}"/>
          </a:extLst>
        </p:spPr>
        <p:txBody>
          <a:bodyPr>
            <a:spAutoFit/>
          </a:bodyPr>
          <a:lstStyle>
            <a:lvl1pPr eaLnBrk="0" hangingPunct="0">
              <a:defRPr>
                <a:solidFill>
                  <a:schemeClr val="tx1"/>
                </a:solidFill>
                <a:latin typeface="Arial" charset="0"/>
                <a:cs typeface="Times New Roman" pitchFamily="18" charset="0"/>
              </a:defRPr>
            </a:lvl1pPr>
            <a:lvl2pPr marL="742950" indent="-285750" eaLnBrk="0" hangingPunct="0">
              <a:defRPr>
                <a:solidFill>
                  <a:schemeClr val="tx1"/>
                </a:solidFill>
                <a:latin typeface="Arial" charset="0"/>
                <a:cs typeface="Times New Roman" pitchFamily="18" charset="0"/>
              </a:defRPr>
            </a:lvl2pPr>
            <a:lvl3pPr marL="1143000" indent="-228600" eaLnBrk="0" hangingPunct="0">
              <a:defRPr>
                <a:solidFill>
                  <a:schemeClr val="tx1"/>
                </a:solidFill>
                <a:latin typeface="Arial" charset="0"/>
                <a:cs typeface="Times New Roman" pitchFamily="18" charset="0"/>
              </a:defRPr>
            </a:lvl3pPr>
            <a:lvl4pPr marL="1600200" indent="-228600" eaLnBrk="0" hangingPunct="0">
              <a:defRPr>
                <a:solidFill>
                  <a:schemeClr val="tx1"/>
                </a:solidFill>
                <a:latin typeface="Arial" charset="0"/>
                <a:cs typeface="Times New Roman" pitchFamily="18" charset="0"/>
              </a:defRPr>
            </a:lvl4pPr>
            <a:lvl5pPr marL="2057400" indent="-228600" eaLnBrk="0" hangingPunct="0">
              <a:defRPr>
                <a:solidFill>
                  <a:schemeClr val="tx1"/>
                </a:solidFill>
                <a:latin typeface="Arial" charset="0"/>
                <a:cs typeface="Times New Roman" pitchFamily="18" charset="0"/>
              </a:defRPr>
            </a:lvl5pPr>
            <a:lvl6pPr marL="2514600" indent="-228600" eaLnBrk="0" fontAlgn="base" hangingPunct="0">
              <a:spcBef>
                <a:spcPct val="0"/>
              </a:spcBef>
              <a:spcAft>
                <a:spcPct val="0"/>
              </a:spcAft>
              <a:defRPr>
                <a:solidFill>
                  <a:schemeClr val="tx1"/>
                </a:solidFill>
                <a:latin typeface="Arial" charset="0"/>
                <a:cs typeface="Times New Roman" pitchFamily="18" charset="0"/>
              </a:defRPr>
            </a:lvl6pPr>
            <a:lvl7pPr marL="2971800" indent="-228600" eaLnBrk="0" fontAlgn="base" hangingPunct="0">
              <a:spcBef>
                <a:spcPct val="0"/>
              </a:spcBef>
              <a:spcAft>
                <a:spcPct val="0"/>
              </a:spcAft>
              <a:defRPr>
                <a:solidFill>
                  <a:schemeClr val="tx1"/>
                </a:solidFill>
                <a:latin typeface="Arial" charset="0"/>
                <a:cs typeface="Times New Roman" pitchFamily="18" charset="0"/>
              </a:defRPr>
            </a:lvl7pPr>
            <a:lvl8pPr marL="3429000" indent="-228600" eaLnBrk="0" fontAlgn="base" hangingPunct="0">
              <a:spcBef>
                <a:spcPct val="0"/>
              </a:spcBef>
              <a:spcAft>
                <a:spcPct val="0"/>
              </a:spcAft>
              <a:defRPr>
                <a:solidFill>
                  <a:schemeClr val="tx1"/>
                </a:solidFill>
                <a:latin typeface="Arial" charset="0"/>
                <a:cs typeface="Times New Roman" pitchFamily="18" charset="0"/>
              </a:defRPr>
            </a:lvl8pPr>
            <a:lvl9pPr marL="3886200" indent="-228600" eaLnBrk="0" fontAlgn="base" hangingPunct="0">
              <a:spcBef>
                <a:spcPct val="0"/>
              </a:spcBef>
              <a:spcAft>
                <a:spcPct val="0"/>
              </a:spcAft>
              <a:defRPr>
                <a:solidFill>
                  <a:schemeClr val="tx1"/>
                </a:solidFill>
                <a:latin typeface="Arial" charset="0"/>
                <a:cs typeface="Times New Roman" pitchFamily="18" charset="0"/>
              </a:defRPr>
            </a:lvl9pPr>
          </a:lstStyle>
          <a:p>
            <a:pPr eaLnBrk="1" hangingPunct="1">
              <a:defRPr/>
            </a:pPr>
            <a:r>
              <a:rPr lang="en-US" sz="1000" dirty="0" smtClean="0">
                <a:solidFill>
                  <a:srgbClr val="000000"/>
                </a:solidFill>
              </a:rPr>
              <a:t>© 2012 </a:t>
            </a:r>
            <a:r>
              <a:rPr lang="en-US" sz="1000" dirty="0" err="1" smtClean="0">
                <a:solidFill>
                  <a:srgbClr val="000000"/>
                </a:solidFill>
              </a:rPr>
              <a:t>Cengage</a:t>
            </a:r>
            <a:r>
              <a:rPr lang="en-US" sz="1000" dirty="0" smtClean="0">
                <a:solidFill>
                  <a:srgbClr val="000000"/>
                </a:solidFill>
              </a:rPr>
              <a:t> Learning. All Rights Reserved. May not be copied, scanned, or duplicated, in whole or in part, except for use as permitted in a license distributed with a certain product or service or otherwise on a password-protected website for classroom use.</a:t>
            </a: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p:cNvSpPr>
            <a:spLocks noGrp="1"/>
          </p:cNvSpPr>
          <p:nvPr>
            <p:ph type="sldNum" sz="quarter" idx="10"/>
          </p:nvPr>
        </p:nvSpPr>
        <p:spPr>
          <a:xfrm>
            <a:off x="0" y="6400800"/>
            <a:ext cx="685800" cy="457200"/>
          </a:xfrm>
          <a:prstGeom prst="rect">
            <a:avLst/>
          </a:prstGeom>
        </p:spPr>
        <p:txBody>
          <a:bodyPr/>
          <a:lstStyle>
            <a:lvl1pPr>
              <a:defRPr>
                <a:solidFill>
                  <a:srgbClr val="000000"/>
                </a:solidFill>
                <a:cs typeface="+mn-cs"/>
              </a:defRPr>
            </a:lvl1pPr>
          </a:lstStyle>
          <a:p>
            <a:pPr>
              <a:defRPr/>
            </a:pPr>
            <a:fld id="{44769493-4C69-406B-80B0-4B6946794CC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ook cover">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r="10526"/>
          <a:stretch>
            <a:fillRect/>
          </a:stretch>
        </p:blipFill>
        <p:spPr bwMode="auto">
          <a:xfrm>
            <a:off x="0" y="3276600"/>
            <a:ext cx="1447800" cy="3581400"/>
          </a:xfrm>
          <a:prstGeom prst="rect">
            <a:avLst/>
          </a:prstGeom>
          <a:noFill/>
          <a:ln w="9525">
            <a:noFill/>
            <a:miter lim="800000"/>
            <a:headEnd/>
            <a:tailEnd/>
          </a:ln>
        </p:spPr>
      </p:pic>
      <p:pic>
        <p:nvPicPr>
          <p:cNvPr id="3" name="Picture 3"/>
          <p:cNvPicPr>
            <a:picLocks noChangeAspect="1" noChangeArrowheads="1"/>
          </p:cNvPicPr>
          <p:nvPr userDrawn="1"/>
        </p:nvPicPr>
        <p:blipFill>
          <a:blip r:embed="rId3" cstate="print"/>
          <a:srcRect/>
          <a:stretch>
            <a:fillRect/>
          </a:stretch>
        </p:blipFill>
        <p:spPr bwMode="auto">
          <a:xfrm>
            <a:off x="0" y="0"/>
            <a:ext cx="9144000" cy="3276600"/>
          </a:xfrm>
          <a:prstGeom prst="rect">
            <a:avLst/>
          </a:prstGeom>
          <a:noFill/>
          <a:ln w="9525">
            <a:noFill/>
            <a:miter lim="800000"/>
            <a:headEnd/>
            <a:tailEnd/>
          </a:ln>
        </p:spPr>
      </p:pic>
      <p:sp>
        <p:nvSpPr>
          <p:cNvPr id="4" name="TextBox 3"/>
          <p:cNvSpPr txBox="1">
            <a:spLocks noChangeArrowheads="1"/>
          </p:cNvSpPr>
          <p:nvPr userDrawn="1"/>
        </p:nvSpPr>
        <p:spPr bwMode="auto">
          <a:xfrm>
            <a:off x="1447800" y="6477000"/>
            <a:ext cx="7696200" cy="400050"/>
          </a:xfrm>
          <a:prstGeom prst="rect">
            <a:avLst/>
          </a:prstGeom>
          <a:noFill/>
          <a:ln>
            <a:noFill/>
          </a:ln>
          <a:extLst>
            <a:ext uri="{909E8E84-426E-40DD-AFC4-6F175D3DCCD1}"/>
            <a:ext uri="{91240B29-F687-4F45-9708-019B960494DF}"/>
          </a:extLst>
        </p:spPr>
        <p:txBody>
          <a:bodyPr>
            <a:spAutoFit/>
          </a:bodyPr>
          <a:lstStyle>
            <a:lvl1pPr eaLnBrk="0" hangingPunct="0">
              <a:defRPr>
                <a:solidFill>
                  <a:schemeClr val="tx1"/>
                </a:solidFill>
                <a:latin typeface="Arial" charset="0"/>
                <a:cs typeface="Times New Roman" pitchFamily="18" charset="0"/>
              </a:defRPr>
            </a:lvl1pPr>
            <a:lvl2pPr marL="742950" indent="-285750" eaLnBrk="0" hangingPunct="0">
              <a:defRPr>
                <a:solidFill>
                  <a:schemeClr val="tx1"/>
                </a:solidFill>
                <a:latin typeface="Arial" charset="0"/>
                <a:cs typeface="Times New Roman" pitchFamily="18" charset="0"/>
              </a:defRPr>
            </a:lvl2pPr>
            <a:lvl3pPr marL="1143000" indent="-228600" eaLnBrk="0" hangingPunct="0">
              <a:defRPr>
                <a:solidFill>
                  <a:schemeClr val="tx1"/>
                </a:solidFill>
                <a:latin typeface="Arial" charset="0"/>
                <a:cs typeface="Times New Roman" pitchFamily="18" charset="0"/>
              </a:defRPr>
            </a:lvl3pPr>
            <a:lvl4pPr marL="1600200" indent="-228600" eaLnBrk="0" hangingPunct="0">
              <a:defRPr>
                <a:solidFill>
                  <a:schemeClr val="tx1"/>
                </a:solidFill>
                <a:latin typeface="Arial" charset="0"/>
                <a:cs typeface="Times New Roman" pitchFamily="18" charset="0"/>
              </a:defRPr>
            </a:lvl4pPr>
            <a:lvl5pPr marL="2057400" indent="-228600" eaLnBrk="0" hangingPunct="0">
              <a:defRPr>
                <a:solidFill>
                  <a:schemeClr val="tx1"/>
                </a:solidFill>
                <a:latin typeface="Arial" charset="0"/>
                <a:cs typeface="Times New Roman" pitchFamily="18" charset="0"/>
              </a:defRPr>
            </a:lvl5pPr>
            <a:lvl6pPr marL="2514600" indent="-228600" eaLnBrk="0" fontAlgn="base" hangingPunct="0">
              <a:spcBef>
                <a:spcPct val="0"/>
              </a:spcBef>
              <a:spcAft>
                <a:spcPct val="0"/>
              </a:spcAft>
              <a:defRPr>
                <a:solidFill>
                  <a:schemeClr val="tx1"/>
                </a:solidFill>
                <a:latin typeface="Arial" charset="0"/>
                <a:cs typeface="Times New Roman" pitchFamily="18" charset="0"/>
              </a:defRPr>
            </a:lvl6pPr>
            <a:lvl7pPr marL="2971800" indent="-228600" eaLnBrk="0" fontAlgn="base" hangingPunct="0">
              <a:spcBef>
                <a:spcPct val="0"/>
              </a:spcBef>
              <a:spcAft>
                <a:spcPct val="0"/>
              </a:spcAft>
              <a:defRPr>
                <a:solidFill>
                  <a:schemeClr val="tx1"/>
                </a:solidFill>
                <a:latin typeface="Arial" charset="0"/>
                <a:cs typeface="Times New Roman" pitchFamily="18" charset="0"/>
              </a:defRPr>
            </a:lvl7pPr>
            <a:lvl8pPr marL="3429000" indent="-228600" eaLnBrk="0" fontAlgn="base" hangingPunct="0">
              <a:spcBef>
                <a:spcPct val="0"/>
              </a:spcBef>
              <a:spcAft>
                <a:spcPct val="0"/>
              </a:spcAft>
              <a:defRPr>
                <a:solidFill>
                  <a:schemeClr val="tx1"/>
                </a:solidFill>
                <a:latin typeface="Arial" charset="0"/>
                <a:cs typeface="Times New Roman" pitchFamily="18" charset="0"/>
              </a:defRPr>
            </a:lvl8pPr>
            <a:lvl9pPr marL="3886200" indent="-228600" eaLnBrk="0" fontAlgn="base" hangingPunct="0">
              <a:spcBef>
                <a:spcPct val="0"/>
              </a:spcBef>
              <a:spcAft>
                <a:spcPct val="0"/>
              </a:spcAft>
              <a:defRPr>
                <a:solidFill>
                  <a:schemeClr val="tx1"/>
                </a:solidFill>
                <a:latin typeface="Arial" charset="0"/>
                <a:cs typeface="Times New Roman" pitchFamily="18" charset="0"/>
              </a:defRPr>
            </a:lvl9pPr>
          </a:lstStyle>
          <a:p>
            <a:pPr eaLnBrk="1" hangingPunct="1">
              <a:defRPr/>
            </a:pPr>
            <a:r>
              <a:rPr lang="en-US" sz="1000" dirty="0" smtClean="0">
                <a:solidFill>
                  <a:srgbClr val="000000"/>
                </a:solidFill>
              </a:rPr>
              <a:t>© 2012 </a:t>
            </a:r>
            <a:r>
              <a:rPr lang="en-US" sz="1000" dirty="0" err="1" smtClean="0">
                <a:solidFill>
                  <a:srgbClr val="000000"/>
                </a:solidFill>
              </a:rPr>
              <a:t>Cengage</a:t>
            </a:r>
            <a:r>
              <a:rPr lang="en-US" sz="1000" dirty="0" smtClean="0">
                <a:solidFill>
                  <a:srgbClr val="000000"/>
                </a:solidFill>
              </a:rPr>
              <a:t> Learning. All Rights Reserved. May not be copied, scanned, or duplicated, in whole or in part, except for use as permitted in a license distributed with a certain product or service or otherwise on a password-protected website for classroom use.</a:t>
            </a:r>
            <a:endParaRPr lang="en-US" dirty="0" smtClean="0">
              <a:solidFill>
                <a:srgbClr val="000000"/>
              </a:solidFill>
            </a:endParaRPr>
          </a:p>
        </p:txBody>
      </p:sp>
      <p:sp>
        <p:nvSpPr>
          <p:cNvPr id="5" name="Text Box 3"/>
          <p:cNvSpPr txBox="1">
            <a:spLocks noChangeArrowheads="1"/>
          </p:cNvSpPr>
          <p:nvPr userDrawn="1"/>
        </p:nvSpPr>
        <p:spPr bwMode="auto">
          <a:xfrm>
            <a:off x="0" y="609600"/>
            <a:ext cx="9144000" cy="1311275"/>
          </a:xfrm>
          <a:prstGeom prst="rect">
            <a:avLst/>
          </a:prstGeom>
          <a:noFill/>
          <a:ln>
            <a:noFill/>
          </a:ln>
          <a:extLst>
            <a:ext uri="{909E8E84-426E-40DD-AFC4-6F175D3DCCD1}"/>
            <a:ext uri="{91240B29-F687-4F45-9708-019B960494DF}"/>
          </a:extLst>
        </p:spPr>
        <p:txBody>
          <a:bodyPr>
            <a:spAutoFit/>
          </a:bodyPr>
          <a:lstStyle>
            <a:lvl1pPr eaLnBrk="0" hangingPunct="0">
              <a:defRPr>
                <a:solidFill>
                  <a:schemeClr val="tx1"/>
                </a:solidFill>
                <a:latin typeface="Arial" charset="0"/>
                <a:cs typeface="Times New Roman" pitchFamily="18" charset="0"/>
              </a:defRPr>
            </a:lvl1pPr>
            <a:lvl2pPr marL="742950" indent="-285750" eaLnBrk="0" hangingPunct="0">
              <a:defRPr>
                <a:solidFill>
                  <a:schemeClr val="tx1"/>
                </a:solidFill>
                <a:latin typeface="Arial" charset="0"/>
                <a:cs typeface="Times New Roman" pitchFamily="18" charset="0"/>
              </a:defRPr>
            </a:lvl2pPr>
            <a:lvl3pPr marL="1143000" indent="-228600" eaLnBrk="0" hangingPunct="0">
              <a:defRPr>
                <a:solidFill>
                  <a:schemeClr val="tx1"/>
                </a:solidFill>
                <a:latin typeface="Arial" charset="0"/>
                <a:cs typeface="Times New Roman" pitchFamily="18" charset="0"/>
              </a:defRPr>
            </a:lvl3pPr>
            <a:lvl4pPr marL="1600200" indent="-228600" eaLnBrk="0" hangingPunct="0">
              <a:defRPr>
                <a:solidFill>
                  <a:schemeClr val="tx1"/>
                </a:solidFill>
                <a:latin typeface="Arial" charset="0"/>
                <a:cs typeface="Times New Roman" pitchFamily="18" charset="0"/>
              </a:defRPr>
            </a:lvl4pPr>
            <a:lvl5pPr marL="2057400" indent="-228600" eaLnBrk="0" hangingPunct="0">
              <a:defRPr>
                <a:solidFill>
                  <a:schemeClr val="tx1"/>
                </a:solidFill>
                <a:latin typeface="Arial" charset="0"/>
                <a:cs typeface="Times New Roman" pitchFamily="18" charset="0"/>
              </a:defRPr>
            </a:lvl5pPr>
            <a:lvl6pPr marL="2514600" indent="-228600" eaLnBrk="0" fontAlgn="base" hangingPunct="0">
              <a:spcBef>
                <a:spcPct val="0"/>
              </a:spcBef>
              <a:spcAft>
                <a:spcPct val="0"/>
              </a:spcAft>
              <a:defRPr>
                <a:solidFill>
                  <a:schemeClr val="tx1"/>
                </a:solidFill>
                <a:latin typeface="Arial" charset="0"/>
                <a:cs typeface="Times New Roman" pitchFamily="18" charset="0"/>
              </a:defRPr>
            </a:lvl6pPr>
            <a:lvl7pPr marL="2971800" indent="-228600" eaLnBrk="0" fontAlgn="base" hangingPunct="0">
              <a:spcBef>
                <a:spcPct val="0"/>
              </a:spcBef>
              <a:spcAft>
                <a:spcPct val="0"/>
              </a:spcAft>
              <a:defRPr>
                <a:solidFill>
                  <a:schemeClr val="tx1"/>
                </a:solidFill>
                <a:latin typeface="Arial" charset="0"/>
                <a:cs typeface="Times New Roman" pitchFamily="18" charset="0"/>
              </a:defRPr>
            </a:lvl7pPr>
            <a:lvl8pPr marL="3429000" indent="-228600" eaLnBrk="0" fontAlgn="base" hangingPunct="0">
              <a:spcBef>
                <a:spcPct val="0"/>
              </a:spcBef>
              <a:spcAft>
                <a:spcPct val="0"/>
              </a:spcAft>
              <a:defRPr>
                <a:solidFill>
                  <a:schemeClr val="tx1"/>
                </a:solidFill>
                <a:latin typeface="Arial" charset="0"/>
                <a:cs typeface="Times New Roman" pitchFamily="18" charset="0"/>
              </a:defRPr>
            </a:lvl8pPr>
            <a:lvl9pPr marL="3886200" indent="-228600" eaLnBrk="0" fontAlgn="base" hangingPunct="0">
              <a:spcBef>
                <a:spcPct val="0"/>
              </a:spcBef>
              <a:spcAft>
                <a:spcPct val="0"/>
              </a:spcAft>
              <a:defRPr>
                <a:solidFill>
                  <a:schemeClr val="tx1"/>
                </a:solidFill>
                <a:latin typeface="Arial" charset="0"/>
                <a:cs typeface="Times New Roman" pitchFamily="18" charset="0"/>
              </a:defRPr>
            </a:lvl9pPr>
          </a:lstStyle>
          <a:p>
            <a:pPr algn="ctr" eaLnBrk="1" hangingPunct="1">
              <a:defRPr/>
            </a:pPr>
            <a:r>
              <a:rPr lang="en-US" sz="4000" dirty="0" smtClean="0">
                <a:solidFill>
                  <a:srgbClr val="FFFFE1"/>
                </a:solidFill>
                <a:latin typeface="Times New Roman" pitchFamily="18" charset="0"/>
              </a:rPr>
              <a:t>International Financial Management </a:t>
            </a:r>
          </a:p>
          <a:p>
            <a:pPr algn="ctr" eaLnBrk="1" hangingPunct="1">
              <a:defRPr/>
            </a:pPr>
            <a:r>
              <a:rPr lang="en-US" sz="4000" dirty="0" smtClean="0">
                <a:solidFill>
                  <a:srgbClr val="FFFFE1"/>
                </a:solidFill>
                <a:latin typeface="Times New Roman" pitchFamily="18" charset="0"/>
              </a:rPr>
              <a:t>11</a:t>
            </a:r>
            <a:r>
              <a:rPr lang="en-US" sz="4000" baseline="30000" dirty="0" smtClean="0">
                <a:solidFill>
                  <a:srgbClr val="FFFFE1"/>
                </a:solidFill>
                <a:latin typeface="Times New Roman" pitchFamily="18" charset="0"/>
              </a:rPr>
              <a:t>th</a:t>
            </a:r>
            <a:r>
              <a:rPr lang="en-US" sz="4000" dirty="0" smtClean="0">
                <a:solidFill>
                  <a:srgbClr val="FFFFE1"/>
                </a:solidFill>
                <a:latin typeface="Times New Roman" pitchFamily="18" charset="0"/>
              </a:rPr>
              <a:t> Edition</a:t>
            </a:r>
            <a:endParaRPr lang="en-US" dirty="0" smtClean="0">
              <a:solidFill>
                <a:srgbClr val="000000"/>
              </a:solidFill>
            </a:endParaRPr>
          </a:p>
        </p:txBody>
      </p:sp>
      <p:grpSp>
        <p:nvGrpSpPr>
          <p:cNvPr id="6" name="Group 6"/>
          <p:cNvGrpSpPr>
            <a:grpSpLocks/>
          </p:cNvGrpSpPr>
          <p:nvPr userDrawn="1"/>
        </p:nvGrpSpPr>
        <p:grpSpPr bwMode="auto">
          <a:xfrm>
            <a:off x="3581400" y="2259013"/>
            <a:ext cx="5562600" cy="484187"/>
            <a:chOff x="3581400" y="2259238"/>
            <a:chExt cx="5562600" cy="483962"/>
          </a:xfrm>
        </p:grpSpPr>
        <p:pic>
          <p:nvPicPr>
            <p:cNvPr id="7" name="Picture 3" descr="by Jeff Madura&#10;"/>
            <p:cNvPicPr>
              <a:picLocks noChangeAspect="1" noChangeArrowheads="1"/>
            </p:cNvPicPr>
            <p:nvPr userDrawn="1"/>
          </p:nvPicPr>
          <p:blipFill>
            <a:blip r:embed="rId4" cstate="print"/>
            <a:srcRect/>
            <a:stretch>
              <a:fillRect/>
            </a:stretch>
          </p:blipFill>
          <p:spPr bwMode="auto">
            <a:xfrm>
              <a:off x="3581400" y="2259238"/>
              <a:ext cx="5562600" cy="483962"/>
            </a:xfrm>
            <a:prstGeom prst="rect">
              <a:avLst/>
            </a:prstGeom>
            <a:noFill/>
            <a:ln w="9525">
              <a:noFill/>
              <a:miter lim="800000"/>
              <a:headEnd/>
              <a:tailEnd/>
            </a:ln>
          </p:spPr>
        </p:pic>
        <p:sp>
          <p:nvSpPr>
            <p:cNvPr id="8" name="Rectangle 7"/>
            <p:cNvSpPr>
              <a:spLocks noChangeArrowheads="1"/>
            </p:cNvSpPr>
            <p:nvPr userDrawn="1"/>
          </p:nvSpPr>
          <p:spPr bwMode="auto">
            <a:xfrm>
              <a:off x="3665538" y="2259238"/>
              <a:ext cx="2355850" cy="461747"/>
            </a:xfrm>
            <a:prstGeom prst="rect">
              <a:avLst/>
            </a:prstGeom>
            <a:noFill/>
            <a:ln w="9525">
              <a:noFill/>
              <a:miter lim="800000"/>
              <a:headEnd/>
              <a:tailEnd/>
            </a:ln>
          </p:spPr>
          <p:txBody>
            <a:bodyPr wrap="none">
              <a:spAutoFit/>
            </a:bodyPr>
            <a:lstStyle/>
            <a:p>
              <a:pPr>
                <a:defRPr/>
              </a:pPr>
              <a:r>
                <a:rPr lang="en-US" sz="2400" b="1">
                  <a:solidFill>
                    <a:srgbClr val="FFFFE1"/>
                  </a:solidFill>
                </a:rPr>
                <a:t>by Jeff Madura</a:t>
              </a:r>
              <a:endParaRPr lang="en-US" sz="2400">
                <a:solidFill>
                  <a:srgbClr val="000000"/>
                </a:solidFill>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Lst>
  <p:timing>
    <p:tnLst>
      <p:par>
        <p:cTn id="1" dur="indefinite" restart="never" nodeType="tmRoot"/>
      </p:par>
    </p:tnLst>
  </p:timing>
  <p:hf hdr="0" ftr="0" dt="0"/>
  <p:txStyles>
    <p:titleStyle>
      <a:lvl1pPr algn="l" rtl="0" eaLnBrk="0" fontAlgn="base" hangingPunct="0">
        <a:spcBef>
          <a:spcPct val="0"/>
        </a:spcBef>
        <a:spcAft>
          <a:spcPct val="0"/>
        </a:spcAft>
        <a:defRPr sz="2200" b="1">
          <a:solidFill>
            <a:srgbClr val="660066"/>
          </a:solidFill>
          <a:latin typeface="Arial" charset="0"/>
          <a:ea typeface="+mj-ea"/>
          <a:cs typeface="+mj-cs"/>
        </a:defRPr>
      </a:lvl1pPr>
      <a:lvl2pPr algn="l" rtl="0" eaLnBrk="0" fontAlgn="base" hangingPunct="0">
        <a:spcBef>
          <a:spcPct val="0"/>
        </a:spcBef>
        <a:spcAft>
          <a:spcPct val="0"/>
        </a:spcAft>
        <a:defRPr sz="2200" b="1">
          <a:solidFill>
            <a:srgbClr val="660066"/>
          </a:solidFill>
          <a:latin typeface="Arial" charset="0"/>
        </a:defRPr>
      </a:lvl2pPr>
      <a:lvl3pPr algn="l" rtl="0" eaLnBrk="0" fontAlgn="base" hangingPunct="0">
        <a:spcBef>
          <a:spcPct val="0"/>
        </a:spcBef>
        <a:spcAft>
          <a:spcPct val="0"/>
        </a:spcAft>
        <a:defRPr sz="2200" b="1">
          <a:solidFill>
            <a:srgbClr val="660066"/>
          </a:solidFill>
          <a:latin typeface="Arial" charset="0"/>
        </a:defRPr>
      </a:lvl3pPr>
      <a:lvl4pPr algn="l" rtl="0" eaLnBrk="0" fontAlgn="base" hangingPunct="0">
        <a:spcBef>
          <a:spcPct val="0"/>
        </a:spcBef>
        <a:spcAft>
          <a:spcPct val="0"/>
        </a:spcAft>
        <a:defRPr sz="2200" b="1">
          <a:solidFill>
            <a:srgbClr val="660066"/>
          </a:solidFill>
          <a:latin typeface="Arial" charset="0"/>
        </a:defRPr>
      </a:lvl4pPr>
      <a:lvl5pPr algn="l" rtl="0" eaLnBrk="0" fontAlgn="base" hangingPunct="0">
        <a:spcBef>
          <a:spcPct val="0"/>
        </a:spcBef>
        <a:spcAft>
          <a:spcPct val="0"/>
        </a:spcAft>
        <a:defRPr sz="2200" b="1">
          <a:solidFill>
            <a:srgbClr val="660066"/>
          </a:solidFill>
          <a:latin typeface="Arial" charset="0"/>
        </a:defRPr>
      </a:lvl5pPr>
      <a:lvl6pPr marL="457200" algn="l" rtl="0" eaLnBrk="1" fontAlgn="base" hangingPunct="1">
        <a:spcBef>
          <a:spcPct val="0"/>
        </a:spcBef>
        <a:spcAft>
          <a:spcPct val="0"/>
        </a:spcAft>
        <a:defRPr sz="4200">
          <a:solidFill>
            <a:schemeClr val="tx2"/>
          </a:solidFill>
          <a:latin typeface="Times New Roman" charset="0"/>
        </a:defRPr>
      </a:lvl6pPr>
      <a:lvl7pPr marL="914400" algn="l" rtl="0" eaLnBrk="1" fontAlgn="base" hangingPunct="1">
        <a:spcBef>
          <a:spcPct val="0"/>
        </a:spcBef>
        <a:spcAft>
          <a:spcPct val="0"/>
        </a:spcAft>
        <a:defRPr sz="4200">
          <a:solidFill>
            <a:schemeClr val="tx2"/>
          </a:solidFill>
          <a:latin typeface="Times New Roman" charset="0"/>
        </a:defRPr>
      </a:lvl7pPr>
      <a:lvl8pPr marL="1371600" algn="l" rtl="0" eaLnBrk="1" fontAlgn="base" hangingPunct="1">
        <a:spcBef>
          <a:spcPct val="0"/>
        </a:spcBef>
        <a:spcAft>
          <a:spcPct val="0"/>
        </a:spcAft>
        <a:defRPr sz="4200">
          <a:solidFill>
            <a:schemeClr val="tx2"/>
          </a:solidFill>
          <a:latin typeface="Times New Roman" charset="0"/>
        </a:defRPr>
      </a:lvl8pPr>
      <a:lvl9pPr marL="1828800" algn="l" rtl="0" eaLnBrk="1" fontAlgn="base" hangingPunct="1">
        <a:spcBef>
          <a:spcPct val="0"/>
        </a:spcBef>
        <a:spcAft>
          <a:spcPct val="0"/>
        </a:spcAft>
        <a:defRPr sz="4200">
          <a:solidFill>
            <a:schemeClr val="tx2"/>
          </a:solidFill>
          <a:latin typeface="Times New Roman" charset="0"/>
        </a:defRPr>
      </a:lvl9pPr>
    </p:titleStyle>
    <p:bodyStyle>
      <a:lvl1pPr marL="342900" indent="-342900" algn="l" rtl="0" eaLnBrk="0" fontAlgn="base" hangingPunct="0">
        <a:spcBef>
          <a:spcPct val="20000"/>
        </a:spcBef>
        <a:spcAft>
          <a:spcPct val="0"/>
        </a:spcAft>
        <a:buClr>
          <a:srgbClr val="0D0D0D"/>
        </a:buClr>
        <a:buSzPct val="100000"/>
        <a:buFont typeface="Wingdings" pitchFamily="2" charset="2"/>
        <a:buChar char="n"/>
        <a:defRPr sz="2000">
          <a:solidFill>
            <a:srgbClr val="336699"/>
          </a:solidFill>
          <a:latin typeface="+mn-lt"/>
          <a:ea typeface="+mn-ea"/>
          <a:cs typeface="+mn-cs"/>
        </a:defRPr>
      </a:lvl1pPr>
      <a:lvl2pPr marL="742950" indent="-285750" algn="l" rtl="0" eaLnBrk="0" fontAlgn="base" hangingPunct="0">
        <a:spcBef>
          <a:spcPct val="20000"/>
        </a:spcBef>
        <a:spcAft>
          <a:spcPct val="0"/>
        </a:spcAft>
        <a:buSzPct val="100000"/>
        <a:buFont typeface="Wingdings" pitchFamily="2" charset="2"/>
        <a:buChar char="n"/>
        <a:defRPr>
          <a:solidFill>
            <a:schemeClr val="tx1"/>
          </a:solidFill>
          <a:latin typeface="+mn-lt"/>
          <a:cs typeface="+mn-cs"/>
        </a:defRPr>
      </a:lvl2pPr>
      <a:lvl3pPr marL="1143000" indent="-228600" algn="l" rtl="0" eaLnBrk="0" fontAlgn="base" hangingPunct="0">
        <a:spcBef>
          <a:spcPct val="20000"/>
        </a:spcBef>
        <a:spcAft>
          <a:spcPct val="0"/>
        </a:spcAft>
        <a:buSzPct val="100000"/>
        <a:buFont typeface="Wingdings" pitchFamily="2" charset="2"/>
        <a:buChar char="n"/>
        <a:defRPr sz="1600">
          <a:solidFill>
            <a:schemeClr val="tx1"/>
          </a:solidFill>
          <a:latin typeface="+mn-lt"/>
          <a:cs typeface="+mn-cs"/>
        </a:defRPr>
      </a:lvl3pPr>
      <a:lvl4pPr marL="1600200" indent="-228600" algn="l" rtl="0" eaLnBrk="0" fontAlgn="base" hangingPunct="0">
        <a:spcBef>
          <a:spcPct val="20000"/>
        </a:spcBef>
        <a:spcAft>
          <a:spcPct val="0"/>
        </a:spcAft>
        <a:buFont typeface="Wingdings" pitchFamily="2" charset="2"/>
        <a:buChar char="§"/>
        <a:defRPr sz="14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1400">
          <a:solidFill>
            <a:schemeClr val="tx1"/>
          </a:solidFill>
          <a:latin typeface="+mn-lt"/>
          <a:cs typeface="+mn-cs"/>
        </a:defRPr>
      </a:lvl5pPr>
      <a:lvl6pPr marL="25146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4294967295"/>
          </p:nvPr>
        </p:nvSpPr>
        <p:spPr bwMode="auto">
          <a:xfrm>
            <a:off x="0" y="6400800"/>
            <a:ext cx="685800" cy="457200"/>
          </a:xfrm>
          <a:prstGeom prst="rect">
            <a:avLst/>
          </a:prstGeom>
          <a:noFill/>
          <a:ln>
            <a:miter lim="800000"/>
            <a:headEnd/>
            <a:tailEnd/>
          </a:ln>
        </p:spPr>
        <p:txBody>
          <a:bodyPr/>
          <a:lstStyle/>
          <a:p>
            <a:fld id="{89BF8A27-8087-4991-9D0F-BB09AD99AE6C}" type="slidenum">
              <a:rPr lang="en-US">
                <a:solidFill>
                  <a:srgbClr val="000000"/>
                </a:solidFill>
              </a:rPr>
              <a:pPr/>
              <a:t>1</a:t>
            </a:fld>
            <a:endParaRPr lang="en-US">
              <a:solidFill>
                <a:srgbClr val="000000"/>
              </a:solidFill>
            </a:endParaRPr>
          </a:p>
        </p:txBody>
      </p:sp>
      <p:pic>
        <p:nvPicPr>
          <p:cNvPr id="7171" name="Picture 2" descr="9780538482967_ORCA[1].jpg"/>
          <p:cNvPicPr>
            <a:picLocks noChangeAspect="1"/>
          </p:cNvPicPr>
          <p:nvPr/>
        </p:nvPicPr>
        <p:blipFill>
          <a:blip r:embed="rId3" cstate="print"/>
          <a:srcRect/>
          <a:stretch>
            <a:fillRect/>
          </a:stretch>
        </p:blipFill>
        <p:spPr bwMode="auto">
          <a:xfrm>
            <a:off x="3352800" y="3352800"/>
            <a:ext cx="24384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4D77DD2-6E9C-4A64-B71D-4EBA3E773778}" type="slidenum">
              <a:rPr lang="en-US" smtClean="0"/>
              <a:pPr>
                <a:defRPr/>
              </a:pPr>
              <a:t>10</a:t>
            </a:fld>
            <a:endParaRPr lang="en-US" smtClean="0"/>
          </a:p>
        </p:txBody>
      </p:sp>
      <p:sp>
        <p:nvSpPr>
          <p:cNvPr id="3076"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Factors That Influence Exchange Rates</a:t>
            </a:r>
          </a:p>
        </p:txBody>
      </p:sp>
      <p:sp>
        <p:nvSpPr>
          <p:cNvPr id="3077" name="Rectangle 3"/>
          <p:cNvSpPr>
            <a:spLocks noGrp="1" noChangeArrowheads="1"/>
          </p:cNvSpPr>
          <p:nvPr>
            <p:ph type="body" idx="4294967295"/>
          </p:nvPr>
        </p:nvSpPr>
        <p:spPr bwMode="auto">
          <a:xfrm>
            <a:off x="685800" y="1219200"/>
            <a:ext cx="8305800" cy="4038600"/>
          </a:xfrm>
          <a:prstGeom prst="rect">
            <a:avLst/>
          </a:prstGeom>
          <a:noFill/>
          <a:ln>
            <a:miter lim="800000"/>
            <a:headEnd/>
            <a:tailEnd/>
          </a:ln>
        </p:spPr>
        <p:txBody>
          <a:bodyPr/>
          <a:lstStyle/>
          <a:p>
            <a:pPr>
              <a:buFont typeface="Wingdings" pitchFamily="2" charset="2"/>
              <a:buChar char="§"/>
            </a:pPr>
            <a:r>
              <a:rPr lang="en-US" sz="2400" u="sng" smtClean="0"/>
              <a:t>Relative Inflation</a:t>
            </a:r>
            <a:r>
              <a:rPr lang="en-US" sz="2400" smtClean="0"/>
              <a:t>: Increase in U.S. inflation leads to increase in U.S. demand for foreign goods, an increase in U.S. demand for foreign currency, and an increase in the exchange rate for the foreign currency. (See Exhibit 4.5)</a:t>
            </a:r>
          </a:p>
          <a:p>
            <a:pPr>
              <a:buFont typeface="Wingdings" pitchFamily="2" charset="2"/>
              <a:buChar char="§"/>
            </a:pPr>
            <a:r>
              <a:rPr lang="en-US" sz="2400" u="sng" smtClean="0"/>
              <a:t>Relative Interest Rates</a:t>
            </a:r>
            <a:r>
              <a:rPr lang="en-US" sz="2400" smtClean="0"/>
              <a:t>: Increase in U.S. rates leads to increase in demand for U.S. deposits and a decrease in demand for foreign deposits, leading to a increase in demand for dollars and an increased exchange rate for the dollar. (See Exhibit 4.6)</a:t>
            </a:r>
          </a:p>
          <a:p>
            <a:pPr lvl="1">
              <a:buFont typeface="Wingdings" pitchFamily="2" charset="2"/>
              <a:buNone/>
            </a:pPr>
            <a:endParaRPr lang="en-US" sz="2800" b="1" smtClean="0"/>
          </a:p>
          <a:p>
            <a:pPr lvl="1">
              <a:buFont typeface="Wingdings" pitchFamily="2" charset="2"/>
              <a:buNone/>
            </a:pPr>
            <a:r>
              <a:rPr lang="en-US" sz="2800" b="1" smtClean="0"/>
              <a:t>Fisher Effect</a:t>
            </a:r>
            <a:r>
              <a:rPr lang="en-US" sz="2800" smtClean="0"/>
              <a:t>:</a:t>
            </a:r>
          </a:p>
        </p:txBody>
      </p:sp>
      <p:graphicFrame>
        <p:nvGraphicFramePr>
          <p:cNvPr id="3074" name="Object 4"/>
          <p:cNvGraphicFramePr>
            <a:graphicFrameLocks noChangeAspect="1"/>
          </p:cNvGraphicFramePr>
          <p:nvPr/>
        </p:nvGraphicFramePr>
        <p:xfrm>
          <a:off x="1447800" y="5410200"/>
          <a:ext cx="7297738" cy="381000"/>
        </p:xfrm>
        <a:graphic>
          <a:graphicData uri="http://schemas.openxmlformats.org/presentationml/2006/ole">
            <p:oleObj spid="_x0000_s3074" name="Equation" r:id="rId3" imgW="3403600" imgH="17780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BBE2E3D6-295D-4951-8846-BFC60667B059}" type="slidenum">
              <a:rPr lang="en-US" smtClean="0"/>
              <a:pPr>
                <a:defRPr/>
              </a:pPr>
              <a:t>11</a:t>
            </a:fld>
            <a:endParaRPr lang="en-US" smtClean="0"/>
          </a:p>
        </p:txBody>
      </p:sp>
      <p:sp>
        <p:nvSpPr>
          <p:cNvPr id="14339" name="Title 1"/>
          <p:cNvSpPr>
            <a:spLocks noGrp="1"/>
          </p:cNvSpPr>
          <p:nvPr>
            <p:ph type="title"/>
          </p:nvPr>
        </p:nvSpPr>
        <p:spPr bwMode="auto">
          <a:xfrm>
            <a:off x="723900" y="17463"/>
            <a:ext cx="84201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400" smtClean="0">
                <a:solidFill>
                  <a:schemeClr val="bg1"/>
                </a:solidFill>
              </a:rPr>
              <a:t>Exhibit 4.5 </a:t>
            </a:r>
            <a:r>
              <a:rPr lang="en-US" sz="2400" b="0" smtClean="0">
                <a:solidFill>
                  <a:schemeClr val="bg1"/>
                </a:solidFill>
              </a:rPr>
              <a:t>Impact of Rising U.S. Inflation on the Equilibrium Value of the British Pound</a:t>
            </a:r>
          </a:p>
        </p:txBody>
      </p:sp>
      <p:sp>
        <p:nvSpPr>
          <p:cNvPr id="14340"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AD5B4180-1359-4FA1-B15B-5EBF8EA9CFB4}" type="slidenum">
              <a:rPr lang="en-US"/>
              <a:pPr/>
              <a:t>11</a:t>
            </a:fld>
            <a:endParaRPr lang="en-US"/>
          </a:p>
        </p:txBody>
      </p:sp>
      <p:pic>
        <p:nvPicPr>
          <p:cNvPr id="14341" name="Picture 1"/>
          <p:cNvPicPr>
            <a:picLocks noChangeAspect="1"/>
          </p:cNvPicPr>
          <p:nvPr/>
        </p:nvPicPr>
        <p:blipFill>
          <a:blip r:embed="rId3" cstate="print"/>
          <a:srcRect/>
          <a:stretch>
            <a:fillRect/>
          </a:stretch>
        </p:blipFill>
        <p:spPr bwMode="auto">
          <a:xfrm>
            <a:off x="1524000" y="1295400"/>
            <a:ext cx="6629400" cy="50339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7ECD61C-418C-49B3-B05E-A011529E01C3}" type="slidenum">
              <a:rPr lang="en-US" smtClean="0"/>
              <a:pPr>
                <a:defRPr/>
              </a:pPr>
              <a:t>12</a:t>
            </a:fld>
            <a:endParaRPr lang="en-US" smtClean="0"/>
          </a:p>
        </p:txBody>
      </p:sp>
      <p:sp>
        <p:nvSpPr>
          <p:cNvPr id="15363" name="Title 1"/>
          <p:cNvSpPr>
            <a:spLocks noGrp="1"/>
          </p:cNvSpPr>
          <p:nvPr>
            <p:ph type="title"/>
          </p:nvPr>
        </p:nvSpPr>
        <p:spPr bwMode="auto">
          <a:xfrm>
            <a:off x="723900" y="17463"/>
            <a:ext cx="84201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400" smtClean="0">
                <a:solidFill>
                  <a:schemeClr val="bg1"/>
                </a:solidFill>
              </a:rPr>
              <a:t>Exhibit 4.6 </a:t>
            </a:r>
            <a:r>
              <a:rPr lang="en-US" sz="2400" b="0" smtClean="0">
                <a:solidFill>
                  <a:schemeClr val="bg1"/>
                </a:solidFill>
              </a:rPr>
              <a:t>Impact of Rising U.S. Interest Rates on the Equilibrium Value of the British Pound</a:t>
            </a:r>
          </a:p>
        </p:txBody>
      </p:sp>
      <p:sp>
        <p:nvSpPr>
          <p:cNvPr id="15364"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218B943B-5DD4-4811-92A1-C667F6C4B3A0}" type="slidenum">
              <a:rPr lang="en-US"/>
              <a:pPr/>
              <a:t>12</a:t>
            </a:fld>
            <a:endParaRPr lang="en-US"/>
          </a:p>
        </p:txBody>
      </p:sp>
      <p:pic>
        <p:nvPicPr>
          <p:cNvPr id="15365" name="Picture 1"/>
          <p:cNvPicPr>
            <a:picLocks noChangeAspect="1"/>
          </p:cNvPicPr>
          <p:nvPr/>
        </p:nvPicPr>
        <p:blipFill>
          <a:blip r:embed="rId3" cstate="print"/>
          <a:srcRect/>
          <a:stretch>
            <a:fillRect/>
          </a:stretch>
        </p:blipFill>
        <p:spPr bwMode="auto">
          <a:xfrm>
            <a:off x="1447800" y="1228725"/>
            <a:ext cx="6705600" cy="516731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0E18159-8DE5-47DD-9757-0B62CA41B3B3}" type="slidenum">
              <a:rPr lang="en-US" smtClean="0"/>
              <a:pPr>
                <a:defRPr/>
              </a:pPr>
              <a:t>13</a:t>
            </a:fld>
            <a:endParaRPr lang="en-US" smtClean="0"/>
          </a:p>
        </p:txBody>
      </p:sp>
      <p:sp>
        <p:nvSpPr>
          <p:cNvPr id="16387"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Factors That Influence Exchange Rates</a:t>
            </a:r>
          </a:p>
        </p:txBody>
      </p:sp>
      <p:sp>
        <p:nvSpPr>
          <p:cNvPr id="16388" name="Rectangle 3"/>
          <p:cNvSpPr>
            <a:spLocks noGrp="1" noChangeArrowheads="1"/>
          </p:cNvSpPr>
          <p:nvPr>
            <p:ph type="body" idx="4294967295"/>
          </p:nvPr>
        </p:nvSpPr>
        <p:spPr bwMode="auto">
          <a:xfrm>
            <a:off x="990600" y="1371600"/>
            <a:ext cx="7315200" cy="4038600"/>
          </a:xfrm>
          <a:prstGeom prst="rect">
            <a:avLst/>
          </a:prstGeom>
          <a:noFill/>
          <a:ln>
            <a:miter lim="800000"/>
            <a:headEnd/>
            <a:tailEnd/>
          </a:ln>
        </p:spPr>
        <p:txBody>
          <a:bodyPr/>
          <a:lstStyle/>
          <a:p>
            <a:pPr>
              <a:lnSpc>
                <a:spcPct val="90000"/>
              </a:lnSpc>
              <a:spcAft>
                <a:spcPts val="1800"/>
              </a:spcAft>
              <a:buFont typeface="Wingdings" pitchFamily="2" charset="2"/>
              <a:buChar char="§"/>
            </a:pPr>
            <a:r>
              <a:rPr lang="en-US" sz="2800" u="sng" smtClean="0"/>
              <a:t>Relative Income Levels</a:t>
            </a:r>
            <a:r>
              <a:rPr lang="en-US" sz="2800" smtClean="0"/>
              <a:t>: Increase in U.S. income leads to increased in U.S. demand for foreign goods and increased demand for foreign currency relative to the dollar and an increase in the exchange rate for the foreign currency. (See Exhibit 4.7)</a:t>
            </a:r>
          </a:p>
          <a:p>
            <a:pPr>
              <a:lnSpc>
                <a:spcPct val="90000"/>
              </a:lnSpc>
              <a:buFont typeface="Wingdings" pitchFamily="2" charset="2"/>
              <a:buChar char="§"/>
            </a:pPr>
            <a:r>
              <a:rPr lang="en-US" sz="2800" u="sng" smtClean="0"/>
              <a:t>Government Controls</a:t>
            </a:r>
            <a:r>
              <a:rPr lang="en-US" sz="2800" smtClean="0"/>
              <a:t> via:</a:t>
            </a:r>
          </a:p>
          <a:p>
            <a:pPr lvl="1">
              <a:lnSpc>
                <a:spcPct val="90000"/>
              </a:lnSpc>
            </a:pPr>
            <a:r>
              <a:rPr lang="en-US" sz="2400" smtClean="0"/>
              <a:t>Imposing foreign exchange barriers</a:t>
            </a:r>
          </a:p>
          <a:p>
            <a:pPr lvl="1">
              <a:lnSpc>
                <a:spcPct val="90000"/>
              </a:lnSpc>
            </a:pPr>
            <a:r>
              <a:rPr lang="en-US" sz="2400" smtClean="0"/>
              <a:t>Imposing foreign trade barriers</a:t>
            </a:r>
          </a:p>
          <a:p>
            <a:pPr lvl="1">
              <a:lnSpc>
                <a:spcPct val="90000"/>
              </a:lnSpc>
            </a:pPr>
            <a:r>
              <a:rPr lang="en-US" sz="2400" smtClean="0"/>
              <a:t>Intervening in foreign exchange markets</a:t>
            </a:r>
          </a:p>
          <a:p>
            <a:pPr lvl="1">
              <a:lnSpc>
                <a:spcPct val="90000"/>
              </a:lnSpc>
            </a:pPr>
            <a:r>
              <a:rPr lang="en-US" sz="2400" smtClean="0"/>
              <a:t>Affecting macro variables such as inflation, interest rates, and income levels.</a:t>
            </a:r>
          </a:p>
          <a:p>
            <a:pPr>
              <a:lnSpc>
                <a:spcPct val="90000"/>
              </a:lnSpc>
            </a:pPr>
            <a:endParaRPr lang="en-US"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05F9015-4EAB-455F-9D35-6518CD86AA6D}" type="slidenum">
              <a:rPr lang="en-US" smtClean="0"/>
              <a:pPr>
                <a:defRPr/>
              </a:pPr>
              <a:t>14</a:t>
            </a:fld>
            <a:endParaRPr lang="en-US" smtClean="0"/>
          </a:p>
        </p:txBody>
      </p:sp>
      <p:sp>
        <p:nvSpPr>
          <p:cNvPr id="17411" name="Title 1"/>
          <p:cNvSpPr>
            <a:spLocks noGrp="1"/>
          </p:cNvSpPr>
          <p:nvPr>
            <p:ph type="title"/>
          </p:nvPr>
        </p:nvSpPr>
        <p:spPr bwMode="auto">
          <a:xfrm>
            <a:off x="723900" y="17463"/>
            <a:ext cx="84201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400" smtClean="0">
                <a:solidFill>
                  <a:schemeClr val="bg1"/>
                </a:solidFill>
              </a:rPr>
              <a:t>Exhibit 4.7 </a:t>
            </a:r>
            <a:r>
              <a:rPr lang="en-US" sz="2400" b="0" smtClean="0">
                <a:solidFill>
                  <a:schemeClr val="bg1"/>
                </a:solidFill>
              </a:rPr>
              <a:t>Impact of Rising U.S. Income Levels on the Equilibrium Value of the British Pound</a:t>
            </a:r>
          </a:p>
        </p:txBody>
      </p:sp>
      <p:sp>
        <p:nvSpPr>
          <p:cNvPr id="17412"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B409C598-BBE3-419A-B25E-DA7B659C7F02}" type="slidenum">
              <a:rPr lang="en-US"/>
              <a:pPr/>
              <a:t>14</a:t>
            </a:fld>
            <a:endParaRPr lang="en-US"/>
          </a:p>
        </p:txBody>
      </p:sp>
      <p:pic>
        <p:nvPicPr>
          <p:cNvPr id="17413" name="Picture 1"/>
          <p:cNvPicPr>
            <a:picLocks noChangeAspect="1"/>
          </p:cNvPicPr>
          <p:nvPr/>
        </p:nvPicPr>
        <p:blipFill>
          <a:blip r:embed="rId3" cstate="print"/>
          <a:srcRect/>
          <a:stretch>
            <a:fillRect/>
          </a:stretch>
        </p:blipFill>
        <p:spPr bwMode="auto">
          <a:xfrm>
            <a:off x="1570038" y="1285875"/>
            <a:ext cx="6705600" cy="51149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2F101F62-4FD1-4437-B68F-FA0AC0222BDB}" type="slidenum">
              <a:rPr lang="en-US" smtClean="0"/>
              <a:pPr>
                <a:defRPr/>
              </a:pPr>
              <a:t>15</a:t>
            </a:fld>
            <a:endParaRPr lang="en-US" smtClean="0"/>
          </a:p>
        </p:txBody>
      </p:sp>
      <p:sp>
        <p:nvSpPr>
          <p:cNvPr id="18435" name="Rectangle 2"/>
          <p:cNvSpPr>
            <a:spLocks noGrp="1" noChangeArrowheads="1"/>
          </p:cNvSpPr>
          <p:nvPr>
            <p:ph type="title" idx="4294967295"/>
          </p:nvPr>
        </p:nvSpPr>
        <p:spPr bwMode="auto">
          <a:xfrm>
            <a:off x="685800" y="0"/>
            <a:ext cx="7315200" cy="762000"/>
          </a:xfrm>
          <a:prstGeom prst="rect">
            <a:avLst/>
          </a:prstGeom>
          <a:noFill/>
          <a:ln>
            <a:miter lim="800000"/>
            <a:headEnd/>
            <a:tailEnd/>
          </a:ln>
        </p:spPr>
        <p:txBody>
          <a:bodyPr anchor="ctr"/>
          <a:lstStyle/>
          <a:p>
            <a:r>
              <a:rPr lang="en-US" sz="2800" smtClean="0">
                <a:solidFill>
                  <a:schemeClr val="bg1"/>
                </a:solidFill>
              </a:rPr>
              <a:t>Factors That Influence Exchange Rates</a:t>
            </a:r>
          </a:p>
        </p:txBody>
      </p:sp>
      <p:sp>
        <p:nvSpPr>
          <p:cNvPr id="18436" name="Rectangle 3"/>
          <p:cNvSpPr>
            <a:spLocks noGrp="1" noChangeArrowheads="1"/>
          </p:cNvSpPr>
          <p:nvPr>
            <p:ph type="body" idx="4294967295"/>
          </p:nvPr>
        </p:nvSpPr>
        <p:spPr bwMode="auto">
          <a:xfrm>
            <a:off x="838200" y="1295400"/>
            <a:ext cx="7315200" cy="4038600"/>
          </a:xfrm>
          <a:prstGeom prst="rect">
            <a:avLst/>
          </a:prstGeom>
          <a:noFill/>
          <a:ln>
            <a:miter lim="800000"/>
            <a:headEnd/>
            <a:tailEnd/>
          </a:ln>
        </p:spPr>
        <p:txBody>
          <a:bodyPr/>
          <a:lstStyle/>
          <a:p>
            <a:pPr>
              <a:buFont typeface="Wingdings" pitchFamily="2" charset="2"/>
              <a:buChar char="§"/>
            </a:pPr>
            <a:r>
              <a:rPr lang="en-US" sz="2800" u="sng" smtClean="0"/>
              <a:t>Expectations</a:t>
            </a:r>
            <a:r>
              <a:rPr lang="en-US" sz="2800" smtClean="0"/>
              <a:t>: If investors expect interest rates in one country to rise, they may invest in that country leading to a rise in the demand for foreign currency and an increase in the exchange rate for foreign currency.</a:t>
            </a:r>
          </a:p>
          <a:p>
            <a:pPr lvl="1">
              <a:buFont typeface="Wingdings" pitchFamily="2" charset="2"/>
              <a:buChar char="§"/>
            </a:pPr>
            <a:r>
              <a:rPr lang="en-US" sz="2400" smtClean="0"/>
              <a:t>Impact of </a:t>
            </a:r>
            <a:r>
              <a:rPr lang="en-US" sz="2400" u="sng" smtClean="0"/>
              <a:t>signals</a:t>
            </a:r>
            <a:r>
              <a:rPr lang="en-US" sz="2400" smtClean="0"/>
              <a:t> on currency speculation.  Speculators may overreact to signals causing currency to be temporarily overvalued or undervalued.</a:t>
            </a:r>
          </a:p>
          <a:p>
            <a:pPr>
              <a:buFont typeface="Wingdings" pitchFamily="2" charset="2"/>
              <a:buNone/>
            </a:pPr>
            <a:endParaRPr lang="en-US" sz="2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C8C0DFBC-9B16-4F2D-AAC7-345684C29B36}" type="slidenum">
              <a:rPr lang="en-US" smtClean="0"/>
              <a:pPr>
                <a:defRPr/>
              </a:pPr>
              <a:t>16</a:t>
            </a:fld>
            <a:endParaRPr lang="en-US" smtClean="0"/>
          </a:p>
        </p:txBody>
      </p:sp>
      <p:sp>
        <p:nvSpPr>
          <p:cNvPr id="19459"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Factors that Influence Exchange Rates</a:t>
            </a:r>
          </a:p>
        </p:txBody>
      </p:sp>
      <p:sp>
        <p:nvSpPr>
          <p:cNvPr id="19460" name="Rectangle 3"/>
          <p:cNvSpPr>
            <a:spLocks noGrp="1" noChangeArrowheads="1"/>
          </p:cNvSpPr>
          <p:nvPr>
            <p:ph type="body" idx="4294967295"/>
          </p:nvPr>
        </p:nvSpPr>
        <p:spPr bwMode="auto">
          <a:xfrm>
            <a:off x="914400" y="1371600"/>
            <a:ext cx="8001000" cy="4038600"/>
          </a:xfrm>
          <a:prstGeom prst="rect">
            <a:avLst/>
          </a:prstGeom>
          <a:noFill/>
          <a:ln>
            <a:miter lim="800000"/>
            <a:headEnd/>
            <a:tailEnd/>
          </a:ln>
        </p:spPr>
        <p:txBody>
          <a:bodyPr/>
          <a:lstStyle/>
          <a:p>
            <a:r>
              <a:rPr lang="en-US" sz="2800" b="1" smtClean="0"/>
              <a:t>Interaction of Factors</a:t>
            </a:r>
            <a:r>
              <a:rPr lang="en-US" sz="2800" smtClean="0"/>
              <a:t>: some factors place upward pressure while other factors place downward pressure. (See Exhibit 4.8)</a:t>
            </a:r>
          </a:p>
          <a:p>
            <a:r>
              <a:rPr lang="en-US" sz="2800" b="1" smtClean="0"/>
              <a:t>Influence of Factors across Multiple Currency</a:t>
            </a:r>
            <a:r>
              <a:rPr lang="en-US" sz="2800" smtClean="0"/>
              <a:t> </a:t>
            </a:r>
            <a:r>
              <a:rPr lang="en-US" sz="2800" b="1" smtClean="0"/>
              <a:t>Markets</a:t>
            </a:r>
            <a:r>
              <a:rPr lang="en-US" sz="2800" smtClean="0"/>
              <a:t>: common for European currencies to move in the same direction against the dollar.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A9C4642C-3416-4E5E-92E1-7EB66BA3AC52}" type="slidenum">
              <a:rPr lang="en-US" smtClean="0"/>
              <a:pPr>
                <a:defRPr/>
              </a:pPr>
              <a:t>17</a:t>
            </a:fld>
            <a:endParaRPr lang="en-US" smtClean="0"/>
          </a:p>
        </p:txBody>
      </p:sp>
      <p:sp>
        <p:nvSpPr>
          <p:cNvPr id="20483" name="Title 1"/>
          <p:cNvSpPr>
            <a:spLocks noGrp="1"/>
          </p:cNvSpPr>
          <p:nvPr>
            <p:ph type="title"/>
          </p:nvPr>
        </p:nvSpPr>
        <p:spPr bwMode="auto">
          <a:xfrm>
            <a:off x="723900" y="17463"/>
            <a:ext cx="84201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smtClean="0">
                <a:solidFill>
                  <a:schemeClr val="bg1"/>
                </a:solidFill>
              </a:rPr>
              <a:t>Exhibit 4.8 </a:t>
            </a:r>
            <a:r>
              <a:rPr lang="en-US" sz="2800" b="0" smtClean="0">
                <a:solidFill>
                  <a:schemeClr val="bg1"/>
                </a:solidFill>
              </a:rPr>
              <a:t>Summary of How Factors Can Affect Exchange Rates</a:t>
            </a:r>
          </a:p>
        </p:txBody>
      </p:sp>
      <p:sp>
        <p:nvSpPr>
          <p:cNvPr id="20484"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AA06C903-08D6-40A4-91E3-0550A18DCDA8}" type="slidenum">
              <a:rPr lang="en-US"/>
              <a:pPr/>
              <a:t>17</a:t>
            </a:fld>
            <a:endParaRPr lang="en-US"/>
          </a:p>
        </p:txBody>
      </p:sp>
      <p:pic>
        <p:nvPicPr>
          <p:cNvPr id="20485" name="Picture 1"/>
          <p:cNvPicPr>
            <a:picLocks noChangeAspect="1"/>
          </p:cNvPicPr>
          <p:nvPr/>
        </p:nvPicPr>
        <p:blipFill>
          <a:blip r:embed="rId3" cstate="print"/>
          <a:srcRect/>
          <a:stretch>
            <a:fillRect/>
          </a:stretch>
        </p:blipFill>
        <p:spPr bwMode="auto">
          <a:xfrm>
            <a:off x="895350" y="1752600"/>
            <a:ext cx="8054975"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4CBAB5A-4154-4E54-9854-F9303E8E37DC}" type="slidenum">
              <a:rPr lang="en-US" smtClean="0"/>
              <a:pPr>
                <a:defRPr/>
              </a:pPr>
              <a:t>18</a:t>
            </a:fld>
            <a:endParaRPr lang="en-US" smtClean="0"/>
          </a:p>
        </p:txBody>
      </p:sp>
      <p:sp>
        <p:nvSpPr>
          <p:cNvPr id="21507"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Movements in Cross Exchange Rates</a:t>
            </a:r>
          </a:p>
        </p:txBody>
      </p:sp>
      <p:sp>
        <p:nvSpPr>
          <p:cNvPr id="21508" name="Rectangle 3"/>
          <p:cNvSpPr>
            <a:spLocks noGrp="1" noChangeArrowheads="1"/>
          </p:cNvSpPr>
          <p:nvPr>
            <p:ph type="body" idx="4294967295"/>
          </p:nvPr>
        </p:nvSpPr>
        <p:spPr bwMode="auto">
          <a:xfrm>
            <a:off x="914400" y="1371600"/>
            <a:ext cx="7315200" cy="4800600"/>
          </a:xfrm>
          <a:prstGeom prst="rect">
            <a:avLst/>
          </a:prstGeom>
          <a:noFill/>
          <a:ln>
            <a:miter lim="800000"/>
            <a:headEnd/>
            <a:tailEnd/>
          </a:ln>
        </p:spPr>
        <p:txBody>
          <a:bodyPr/>
          <a:lstStyle/>
          <a:p>
            <a:pPr>
              <a:spcAft>
                <a:spcPts val="1200"/>
              </a:spcAft>
            </a:pPr>
            <a:r>
              <a:rPr lang="en-US" sz="2400" smtClean="0"/>
              <a:t>If currencies A and B move in same direction, there is no change in the cross exchange rate.</a:t>
            </a:r>
          </a:p>
          <a:p>
            <a:pPr>
              <a:spcAft>
                <a:spcPts val="1200"/>
              </a:spcAft>
            </a:pPr>
            <a:r>
              <a:rPr lang="en-US" sz="2400" smtClean="0"/>
              <a:t>When currency A appreciates against the dollar by a greater (smaller) degree than currency B, then currency A appreciates (depreciates) against B.</a:t>
            </a:r>
          </a:p>
          <a:p>
            <a:pPr>
              <a:spcAft>
                <a:spcPts val="1200"/>
              </a:spcAft>
            </a:pPr>
            <a:r>
              <a:rPr lang="en-US" sz="2400" smtClean="0"/>
              <a:t>When currency A appreciates (depreciates) against the dollar, while currency B is unchanged against the dollar, currency A appreciates (depreciates) against currency B by the same degree as it appreciates (depreciates) against the dollar.</a:t>
            </a:r>
          </a:p>
          <a:p>
            <a:endParaRPr lang="en-US" sz="2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78512468-24F3-4C3D-B76A-04A03A88FB39}" type="slidenum">
              <a:rPr lang="en-US" smtClean="0"/>
              <a:pPr>
                <a:defRPr/>
              </a:pPr>
              <a:t>19</a:t>
            </a:fld>
            <a:endParaRPr lang="en-US" smtClean="0"/>
          </a:p>
        </p:txBody>
      </p:sp>
      <p:sp>
        <p:nvSpPr>
          <p:cNvPr id="22531" name="Title 1"/>
          <p:cNvSpPr>
            <a:spLocks noGrp="1"/>
          </p:cNvSpPr>
          <p:nvPr>
            <p:ph type="title"/>
          </p:nvPr>
        </p:nvSpPr>
        <p:spPr bwMode="auto">
          <a:xfrm>
            <a:off x="723900" y="17463"/>
            <a:ext cx="84201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smtClean="0">
                <a:solidFill>
                  <a:schemeClr val="bg1"/>
                </a:solidFill>
              </a:rPr>
              <a:t>Exhibit 4.9 </a:t>
            </a:r>
            <a:r>
              <a:rPr lang="en-US" sz="2800" b="0" smtClean="0">
                <a:solidFill>
                  <a:schemeClr val="bg1"/>
                </a:solidFill>
              </a:rPr>
              <a:t>Trends in the Pound, Euro, and Pound/Euro</a:t>
            </a:r>
          </a:p>
        </p:txBody>
      </p:sp>
      <p:sp>
        <p:nvSpPr>
          <p:cNvPr id="22532"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76DF92B9-74FD-46E9-BFB6-198A024FAFE7}" type="slidenum">
              <a:rPr lang="en-US"/>
              <a:pPr/>
              <a:t>19</a:t>
            </a:fld>
            <a:endParaRPr lang="en-US"/>
          </a:p>
        </p:txBody>
      </p:sp>
      <p:pic>
        <p:nvPicPr>
          <p:cNvPr id="22533" name="Picture 1"/>
          <p:cNvPicPr>
            <a:picLocks noChangeAspect="1"/>
          </p:cNvPicPr>
          <p:nvPr/>
        </p:nvPicPr>
        <p:blipFill>
          <a:blip r:embed="rId3" cstate="print"/>
          <a:srcRect/>
          <a:stretch>
            <a:fillRect/>
          </a:stretch>
        </p:blipFill>
        <p:spPr bwMode="auto">
          <a:xfrm>
            <a:off x="914400" y="1524000"/>
            <a:ext cx="8196263"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1"/>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ECD0AE27-64E2-49F1-8123-BBE44310036E}" type="slidenum">
              <a:rPr lang="en-US" smtClean="0"/>
              <a:pPr>
                <a:defRPr/>
              </a:pPr>
              <a:t>2</a:t>
            </a:fld>
            <a:endParaRPr lang="en-US" smtClean="0"/>
          </a:p>
        </p:txBody>
      </p:sp>
      <p:sp>
        <p:nvSpPr>
          <p:cNvPr id="12291" name="Title 1"/>
          <p:cNvSpPr>
            <a:spLocks noGrp="1"/>
          </p:cNvSpPr>
          <p:nvPr>
            <p:ph type="ctrTitle"/>
          </p:nvPr>
        </p:nvSpPr>
        <p:spPr>
          <a:solidFill>
            <a:schemeClr val="accent6">
              <a:lumMod val="50000"/>
            </a:schemeClr>
          </a:solidFill>
        </p:spPr>
        <p:txBody>
          <a:bodyPr/>
          <a:lstStyle/>
          <a:p>
            <a:pPr eaLnBrk="1" hangingPunct="1">
              <a:defRPr/>
            </a:pPr>
            <a:r>
              <a:rPr lang="en-US" sz="3900" dirty="0" smtClean="0">
                <a:latin typeface="Arial" charset="0"/>
                <a:cs typeface="Arial" charset="0"/>
              </a:rPr>
              <a:t>4</a:t>
            </a:r>
          </a:p>
        </p:txBody>
      </p:sp>
      <p:sp>
        <p:nvSpPr>
          <p:cNvPr id="8196" name="Subtitle 2"/>
          <p:cNvSpPr>
            <a:spLocks noGrp="1"/>
          </p:cNvSpPr>
          <p:nvPr>
            <p:ph type="subTitle" idx="1"/>
          </p:nvPr>
        </p:nvSpPr>
        <p:spPr bwMode="auto">
          <a:xfrm>
            <a:off x="2286000" y="533400"/>
            <a:ext cx="7315200" cy="609600"/>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eaLnBrk="1" hangingPunct="1"/>
            <a:r>
              <a:rPr lang="en-US" sz="3200" smtClean="0"/>
              <a:t>Exchange Rate Determination</a:t>
            </a:r>
          </a:p>
        </p:txBody>
      </p:sp>
      <p:sp>
        <p:nvSpPr>
          <p:cNvPr id="4" name="Text Placeholder 3"/>
          <p:cNvSpPr>
            <a:spLocks noGrp="1"/>
          </p:cNvSpPr>
          <p:nvPr>
            <p:ph type="body" sz="quarter" idx="10"/>
          </p:nvPr>
        </p:nvSpPr>
        <p:spPr>
          <a:xfrm>
            <a:off x="914400" y="2286000"/>
            <a:ext cx="8077200" cy="3962400"/>
          </a:xfrm>
        </p:spPr>
        <p:txBody>
          <a:bodyPr/>
          <a:lstStyle/>
          <a:p>
            <a:pPr marL="573088" indent="-490538" eaLnBrk="1" hangingPunct="1">
              <a:lnSpc>
                <a:spcPct val="150000"/>
              </a:lnSpc>
              <a:buFont typeface="Wingdings" pitchFamily="2" charset="2"/>
              <a:buChar char="§"/>
              <a:defRPr/>
            </a:pPr>
            <a:r>
              <a:rPr lang="en-US" dirty="0" smtClean="0">
                <a:solidFill>
                  <a:schemeClr val="tx1">
                    <a:lumMod val="95000"/>
                    <a:lumOff val="5000"/>
                  </a:schemeClr>
                </a:solidFill>
              </a:rPr>
              <a:t>Explain how exchange rate movements are measured.</a:t>
            </a:r>
          </a:p>
          <a:p>
            <a:pPr marL="573088" indent="-490538" eaLnBrk="1" hangingPunct="1">
              <a:spcBef>
                <a:spcPts val="1200"/>
              </a:spcBef>
              <a:buFont typeface="Wingdings" pitchFamily="2" charset="2"/>
              <a:buChar char="§"/>
              <a:defRPr/>
            </a:pPr>
            <a:r>
              <a:rPr lang="en-US" dirty="0" smtClean="0">
                <a:solidFill>
                  <a:schemeClr val="tx1">
                    <a:lumMod val="95000"/>
                    <a:lumOff val="5000"/>
                  </a:schemeClr>
                </a:solidFill>
              </a:rPr>
              <a:t>Explain how the equilibrium exchange rate is determined.</a:t>
            </a:r>
          </a:p>
          <a:p>
            <a:pPr marL="573088" indent="-490538" eaLnBrk="1" hangingPunct="1">
              <a:spcBef>
                <a:spcPts val="1200"/>
              </a:spcBef>
              <a:buFont typeface="Wingdings" pitchFamily="2" charset="2"/>
              <a:buChar char="§"/>
              <a:defRPr/>
            </a:pPr>
            <a:r>
              <a:rPr lang="en-US" dirty="0" smtClean="0">
                <a:solidFill>
                  <a:schemeClr val="tx1">
                    <a:lumMod val="95000"/>
                    <a:lumOff val="5000"/>
                  </a:schemeClr>
                </a:solidFill>
              </a:rPr>
              <a:t>Examine factors that determine the equilibrium exchange rate.</a:t>
            </a:r>
          </a:p>
          <a:p>
            <a:pPr marL="573088" indent="-490538" eaLnBrk="1" hangingPunct="1">
              <a:spcBef>
                <a:spcPts val="1200"/>
              </a:spcBef>
              <a:buFont typeface="Wingdings" pitchFamily="2" charset="2"/>
              <a:buChar char="§"/>
              <a:defRPr/>
            </a:pPr>
            <a:r>
              <a:rPr lang="en-US" dirty="0" smtClean="0">
                <a:solidFill>
                  <a:schemeClr val="tx1">
                    <a:lumMod val="95000"/>
                    <a:lumOff val="5000"/>
                  </a:schemeClr>
                </a:solidFill>
              </a:rPr>
              <a:t>Explain </a:t>
            </a:r>
            <a:r>
              <a:rPr lang="en-US" sz="2600" dirty="0" smtClean="0">
                <a:solidFill>
                  <a:schemeClr val="tx1">
                    <a:lumMod val="95000"/>
                    <a:lumOff val="5000"/>
                  </a:schemeClr>
                </a:solidFill>
              </a:rPr>
              <a:t>the movement in cross exchange rates.</a:t>
            </a:r>
          </a:p>
          <a:p>
            <a:pPr marL="573088" indent="-490538" eaLnBrk="1" hangingPunct="1">
              <a:spcBef>
                <a:spcPts val="1200"/>
              </a:spcBef>
              <a:buFont typeface="Wingdings" pitchFamily="2" charset="2"/>
              <a:buChar char="§"/>
              <a:defRPr/>
            </a:pPr>
            <a:r>
              <a:rPr lang="en-US" sz="2600" dirty="0" smtClean="0">
                <a:solidFill>
                  <a:schemeClr val="tx1">
                    <a:lumMod val="95000"/>
                    <a:lumOff val="5000"/>
                  </a:schemeClr>
                </a:solidFill>
              </a:rPr>
              <a:t>Explain how financial institutions attempt to capitalize on anticipated exchange rate movements</a:t>
            </a:r>
            <a:r>
              <a:rPr lang="en-US" sz="2600" dirty="0">
                <a:solidFill>
                  <a:schemeClr val="tx1">
                    <a:lumMod val="95000"/>
                    <a:lumOff val="5000"/>
                  </a:schemeClr>
                </a:solidFill>
              </a:rPr>
              <a:t>.</a:t>
            </a:r>
            <a:endParaRPr lang="en-US" sz="2600" dirty="0" smtClean="0">
              <a:solidFill>
                <a:schemeClr val="tx1">
                  <a:lumMod val="95000"/>
                  <a:lumOff val="5000"/>
                </a:schemeClr>
              </a:solidFill>
            </a:endParaRPr>
          </a:p>
          <a:p>
            <a:pPr eaLnBrk="1" hangingPunct="1">
              <a:defRPr/>
            </a:pPr>
            <a:endParaRPr lang="en-US" sz="2800" dirty="0" smtClean="0"/>
          </a:p>
        </p:txBody>
      </p:sp>
      <p:sp>
        <p:nvSpPr>
          <p:cNvPr id="8198" name="Slide Number Placeholder 4"/>
          <p:cNvSpPr txBox="1">
            <a:spLocks noGrp="1"/>
          </p:cNvSpPr>
          <p:nvPr/>
        </p:nvSpPr>
        <p:spPr bwMode="auto">
          <a:xfrm>
            <a:off x="0" y="6400800"/>
            <a:ext cx="685800" cy="457200"/>
          </a:xfrm>
          <a:prstGeom prst="rect">
            <a:avLst/>
          </a:prstGeom>
          <a:noFill/>
          <a:ln w="9525">
            <a:noFill/>
            <a:miter lim="800000"/>
            <a:headEnd/>
            <a:tailEnd/>
          </a:ln>
        </p:spPr>
        <p:txBody>
          <a:bodyPr/>
          <a:lstStyle/>
          <a:p>
            <a:fld id="{1119B4B7-12F0-48F3-A33D-B615E42FBB12}" type="slidenum">
              <a:rPr lang="en-US"/>
              <a:pPr/>
              <a:t>2</a:t>
            </a:fld>
            <a:endParaRPr lang="en-US"/>
          </a:p>
        </p:txBody>
      </p:sp>
      <p:sp>
        <p:nvSpPr>
          <p:cNvPr id="8199" name="Text Placeholder 3"/>
          <p:cNvSpPr txBox="1">
            <a:spLocks/>
          </p:cNvSpPr>
          <p:nvPr/>
        </p:nvSpPr>
        <p:spPr bwMode="auto">
          <a:xfrm>
            <a:off x="2286000" y="1295400"/>
            <a:ext cx="7391400" cy="609600"/>
          </a:xfrm>
          <a:prstGeom prst="rect">
            <a:avLst/>
          </a:prstGeom>
          <a:noFill/>
          <a:ln w="9525">
            <a:noFill/>
            <a:miter lim="800000"/>
            <a:headEnd/>
            <a:tailEnd/>
          </a:ln>
        </p:spPr>
        <p:txBody>
          <a:bodyPr/>
          <a:lstStyle/>
          <a:p>
            <a:pPr marL="342900" indent="-342900">
              <a:spcBef>
                <a:spcPct val="20000"/>
              </a:spcBef>
              <a:buClr>
                <a:srgbClr val="0D0D0D"/>
              </a:buClr>
              <a:buSzPct val="100000"/>
              <a:buFont typeface="Wingdings" pitchFamily="2" charset="2"/>
              <a:buNone/>
            </a:pPr>
            <a:r>
              <a:rPr lang="en-US" sz="2800" b="1">
                <a:solidFill>
                  <a:schemeClr val="bg1"/>
                </a:solidFill>
                <a:latin typeface="Times New Roman" pitchFamily="18" charset="0"/>
              </a:rPr>
              <a:t>Chapter Objectives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936C5ACE-3A5B-4D9B-A359-EBD6CF4FF181}" type="slidenum">
              <a:rPr lang="en-US" smtClean="0"/>
              <a:pPr>
                <a:defRPr/>
              </a:pPr>
              <a:t>20</a:t>
            </a:fld>
            <a:endParaRPr lang="en-US" smtClean="0"/>
          </a:p>
        </p:txBody>
      </p:sp>
      <p:sp>
        <p:nvSpPr>
          <p:cNvPr id="23555"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400" smtClean="0">
                <a:solidFill>
                  <a:schemeClr val="bg1"/>
                </a:solidFill>
              </a:rPr>
              <a:t>Anticipation of Exchange Rate Movements</a:t>
            </a:r>
          </a:p>
        </p:txBody>
      </p:sp>
      <p:sp>
        <p:nvSpPr>
          <p:cNvPr id="23556" name="Rectangle 3"/>
          <p:cNvSpPr>
            <a:spLocks noGrp="1" noChangeArrowheads="1"/>
          </p:cNvSpPr>
          <p:nvPr>
            <p:ph type="body" idx="4294967295"/>
          </p:nvPr>
        </p:nvSpPr>
        <p:spPr bwMode="auto">
          <a:xfrm>
            <a:off x="609600" y="1219200"/>
            <a:ext cx="8458200" cy="4038600"/>
          </a:xfrm>
          <a:prstGeom prst="rect">
            <a:avLst/>
          </a:prstGeom>
          <a:noFill/>
          <a:ln>
            <a:miter lim="800000"/>
            <a:headEnd/>
            <a:tailEnd/>
          </a:ln>
        </p:spPr>
        <p:txBody>
          <a:bodyPr/>
          <a:lstStyle/>
          <a:p>
            <a:pPr marL="287338" indent="-287338"/>
            <a:r>
              <a:rPr lang="en-US" sz="2400" smtClean="0"/>
              <a:t>Institutional speculation based on expected appreciation - </a:t>
            </a:r>
            <a:r>
              <a:rPr lang="en-US" sz="2400" smtClean="0">
                <a:solidFill>
                  <a:schemeClr val="tx1"/>
                </a:solidFill>
              </a:rPr>
              <a:t>When financial institutions believe that a currency is valued lower than it should be in the foreign exchange market, they may invest in that currency before it appreciates.</a:t>
            </a:r>
          </a:p>
          <a:p>
            <a:pPr marL="287338" indent="-287338"/>
            <a:r>
              <a:rPr lang="en-US" sz="2400" smtClean="0"/>
              <a:t>Institutional speculation based on expected depreciation - </a:t>
            </a:r>
            <a:r>
              <a:rPr lang="en-US" sz="2400" smtClean="0">
                <a:solidFill>
                  <a:schemeClr val="tx1"/>
                </a:solidFill>
              </a:rPr>
              <a:t>If financial institutions believe that a currency is valued higher than it should be in the foreign exchange market, they may borrow funds in that currency and convert it to their local currency now before the currency’s value declines to its proper level.</a:t>
            </a:r>
          </a:p>
          <a:p>
            <a:pPr marL="287338" indent="-287338"/>
            <a:r>
              <a:rPr lang="en-US" sz="2400" smtClean="0"/>
              <a:t>Speculation by individuals – </a:t>
            </a:r>
            <a:r>
              <a:rPr lang="en-US" sz="2400" smtClean="0">
                <a:solidFill>
                  <a:schemeClr val="tx1"/>
                </a:solidFill>
              </a:rPr>
              <a:t>Individuals can speculate in foreign currencies.</a:t>
            </a:r>
          </a:p>
          <a:p>
            <a:pPr marL="287338" indent="-287338"/>
            <a:r>
              <a:rPr lang="en-US" sz="2400" smtClean="0"/>
              <a:t>The “Carry Trade” – </a:t>
            </a:r>
            <a:r>
              <a:rPr lang="en-US" sz="2400" smtClean="0">
                <a:solidFill>
                  <a:schemeClr val="tx1"/>
                </a:solidFill>
              </a:rPr>
              <a:t>Where investors attempt to capitalize on the differential in interest rates between two countries.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27FD01A-485D-4308-B111-518F0677E547}" type="slidenum">
              <a:rPr lang="en-US" smtClean="0"/>
              <a:pPr>
                <a:defRPr/>
              </a:pPr>
              <a:t>21</a:t>
            </a:fld>
            <a:endParaRPr lang="en-US" smtClean="0"/>
          </a:p>
        </p:txBody>
      </p:sp>
      <p:sp>
        <p:nvSpPr>
          <p:cNvPr id="24579"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SUMMARY</a:t>
            </a:r>
          </a:p>
        </p:txBody>
      </p:sp>
      <p:sp>
        <p:nvSpPr>
          <p:cNvPr id="24580" name="Rectangle 3"/>
          <p:cNvSpPr>
            <a:spLocks noGrp="1" noChangeArrowheads="1"/>
          </p:cNvSpPr>
          <p:nvPr>
            <p:ph type="body" idx="4294967295"/>
          </p:nvPr>
        </p:nvSpPr>
        <p:spPr bwMode="auto">
          <a:xfrm>
            <a:off x="762000" y="1219200"/>
            <a:ext cx="8305800" cy="4038600"/>
          </a:xfrm>
          <a:prstGeom prst="rect">
            <a:avLst/>
          </a:prstGeom>
          <a:noFill/>
          <a:ln>
            <a:miter lim="800000"/>
            <a:headEnd/>
            <a:tailEnd/>
          </a:ln>
        </p:spPr>
        <p:txBody>
          <a:bodyPr/>
          <a:lstStyle/>
          <a:p>
            <a:pPr>
              <a:buFont typeface="Wingdings" pitchFamily="2" charset="2"/>
              <a:buChar char="§"/>
            </a:pPr>
            <a:r>
              <a:rPr lang="en-US" sz="2400" smtClean="0"/>
              <a:t>Exchange rate movements are commonly measured by the percentage change in their values over a specified period, such as a month or a year. MNCs closely monitor exchange rate movements over the period in which they have cash flows denominated in the foreign currencies of concern.</a:t>
            </a:r>
          </a:p>
          <a:p>
            <a:pPr>
              <a:buFont typeface="Wingdings" pitchFamily="2" charset="2"/>
              <a:buChar char="§"/>
            </a:pPr>
            <a:r>
              <a:rPr lang="en-US" sz="2400" smtClean="0"/>
              <a:t>The equilibrium exchange rate between two currencies at any point in time is based on the demand and supply conditions. Changes in the demand for a currency or the supply of a currency for sale will affect the equilibrium exchange rate.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EA409B2B-C882-4A31-B8C7-841914C90434}" type="slidenum">
              <a:rPr lang="en-US" smtClean="0"/>
              <a:pPr>
                <a:defRPr/>
              </a:pPr>
              <a:t>22</a:t>
            </a:fld>
            <a:endParaRPr lang="en-US" smtClean="0"/>
          </a:p>
        </p:txBody>
      </p:sp>
      <p:sp>
        <p:nvSpPr>
          <p:cNvPr id="25603"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SUMMARY (Cont.)</a:t>
            </a:r>
          </a:p>
        </p:txBody>
      </p:sp>
      <p:sp>
        <p:nvSpPr>
          <p:cNvPr id="25604" name="Rectangle 3"/>
          <p:cNvSpPr>
            <a:spLocks noGrp="1" noChangeArrowheads="1"/>
          </p:cNvSpPr>
          <p:nvPr>
            <p:ph type="body" idx="4294967295"/>
          </p:nvPr>
        </p:nvSpPr>
        <p:spPr bwMode="auto">
          <a:xfrm>
            <a:off x="762000" y="1219200"/>
            <a:ext cx="8305800" cy="4038600"/>
          </a:xfrm>
          <a:prstGeom prst="rect">
            <a:avLst/>
          </a:prstGeom>
          <a:noFill/>
          <a:ln>
            <a:miter lim="800000"/>
            <a:headEnd/>
            <a:tailEnd/>
          </a:ln>
        </p:spPr>
        <p:txBody>
          <a:bodyPr/>
          <a:lstStyle/>
          <a:p>
            <a:pPr>
              <a:buFont typeface="Wingdings" pitchFamily="2" charset="2"/>
              <a:buChar char="§"/>
            </a:pPr>
            <a:r>
              <a:rPr lang="en-US" sz="2400" smtClean="0"/>
              <a:t>The key economic factors that can influence exchange rate movements through their effects on demand and supply conditions are relative inflation rates, interest rates, and income levels, as well as government controls. As these factors cause a change in international trade or financial flows, they affect the demand for a currency or the supply of currency for sale and therefore affect the equilibrium exchange rate. </a:t>
            </a:r>
          </a:p>
          <a:p>
            <a:pPr>
              <a:buFont typeface="Wingdings" pitchFamily="2" charset="2"/>
              <a:buChar char="§"/>
            </a:pPr>
            <a:r>
              <a:rPr lang="en-US" sz="2400" smtClean="0"/>
              <a:t>Unique international trade and financial flows between every pair of countries dictate the unique supply and demand conditions for the currencies of the two countries, which affect the equilibrium cross exchange rate. The movement in the exchange rate between two non-dollar currencies can be determined by considering the movement in each currency against the dollar and applying intuition.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67127EF-D98A-4A67-9938-AA2A97D78371}" type="slidenum">
              <a:rPr lang="en-US" smtClean="0"/>
              <a:pPr>
                <a:defRPr/>
              </a:pPr>
              <a:t>23</a:t>
            </a:fld>
            <a:endParaRPr lang="en-US" smtClean="0"/>
          </a:p>
        </p:txBody>
      </p:sp>
      <p:sp>
        <p:nvSpPr>
          <p:cNvPr id="26627"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SUMMARY (Cont.)</a:t>
            </a:r>
          </a:p>
        </p:txBody>
      </p:sp>
      <p:sp>
        <p:nvSpPr>
          <p:cNvPr id="26628" name="Rectangle 3"/>
          <p:cNvSpPr>
            <a:spLocks noGrp="1" noChangeArrowheads="1"/>
          </p:cNvSpPr>
          <p:nvPr>
            <p:ph type="body" idx="4294967295"/>
          </p:nvPr>
        </p:nvSpPr>
        <p:spPr bwMode="auto">
          <a:xfrm>
            <a:off x="762000" y="1219200"/>
            <a:ext cx="8305800" cy="4038600"/>
          </a:xfrm>
          <a:prstGeom prst="rect">
            <a:avLst/>
          </a:prstGeom>
          <a:noFill/>
          <a:ln>
            <a:miter lim="800000"/>
            <a:headEnd/>
            <a:tailEnd/>
          </a:ln>
        </p:spPr>
        <p:txBody>
          <a:bodyPr/>
          <a:lstStyle/>
          <a:p>
            <a:pPr>
              <a:buFont typeface="Wingdings" pitchFamily="2" charset="2"/>
              <a:buChar char="§"/>
            </a:pPr>
            <a:r>
              <a:rPr lang="en-US" sz="2400" smtClean="0"/>
              <a:t>Financial institutions can attempt to benefit from expected appreciation of a currency by purchasing that currency. Conversely, they can attempt to benefit from expected depreciation of a currency by borrowing that currency, exchanging it for their home currency, and then buying that currency back just before they repay the loan.</a:t>
            </a:r>
            <a:endParaRPr lang="en-US" sz="240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F02473E7-69E6-4BB2-A304-15D49CA283BD}" type="slidenum">
              <a:rPr lang="en-US" smtClean="0"/>
              <a:pPr>
                <a:defRPr/>
              </a:pPr>
              <a:t>3</a:t>
            </a:fld>
            <a:endParaRPr lang="en-US" smtClean="0"/>
          </a:p>
        </p:txBody>
      </p:sp>
      <p:sp>
        <p:nvSpPr>
          <p:cNvPr id="1028"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Measuring Exchange Rate Movements</a:t>
            </a:r>
          </a:p>
        </p:txBody>
      </p:sp>
      <p:sp>
        <p:nvSpPr>
          <p:cNvPr id="1029" name="Rectangle 3"/>
          <p:cNvSpPr>
            <a:spLocks noGrp="1" noChangeArrowheads="1"/>
          </p:cNvSpPr>
          <p:nvPr>
            <p:ph type="body" idx="4294967295"/>
          </p:nvPr>
        </p:nvSpPr>
        <p:spPr bwMode="auto">
          <a:xfrm>
            <a:off x="914400" y="1295400"/>
            <a:ext cx="7772400" cy="4038600"/>
          </a:xfrm>
          <a:prstGeom prst="rect">
            <a:avLst/>
          </a:prstGeom>
          <a:noFill/>
          <a:ln>
            <a:miter lim="800000"/>
            <a:headEnd/>
            <a:tailEnd/>
          </a:ln>
        </p:spPr>
        <p:txBody>
          <a:bodyPr/>
          <a:lstStyle/>
          <a:p>
            <a:pPr>
              <a:buFont typeface="Wingdings" pitchFamily="2" charset="2"/>
              <a:buChar char="§"/>
            </a:pPr>
            <a:r>
              <a:rPr lang="en-US" sz="2400" b="1" smtClean="0"/>
              <a:t>Depreciation</a:t>
            </a:r>
            <a:r>
              <a:rPr lang="en-US" sz="2400" smtClean="0"/>
              <a:t>: decline in a currency’s value</a:t>
            </a:r>
          </a:p>
          <a:p>
            <a:pPr>
              <a:buFont typeface="Wingdings" pitchFamily="2" charset="2"/>
              <a:buChar char="§"/>
            </a:pPr>
            <a:r>
              <a:rPr lang="en-US" sz="2400" b="1" smtClean="0"/>
              <a:t>Appreciation</a:t>
            </a:r>
            <a:r>
              <a:rPr lang="en-US" sz="2400" smtClean="0"/>
              <a:t>: increase in a currency’s value</a:t>
            </a:r>
          </a:p>
          <a:p>
            <a:pPr>
              <a:buFont typeface="Wingdings" pitchFamily="2" charset="2"/>
              <a:buChar char="§"/>
            </a:pPr>
            <a:endParaRPr lang="en-US" sz="2400" smtClean="0"/>
          </a:p>
          <a:p>
            <a:pPr>
              <a:buFont typeface="Wingdings" pitchFamily="2" charset="2"/>
              <a:buChar char="§"/>
            </a:pPr>
            <a:r>
              <a:rPr lang="en-US" sz="2400" smtClean="0"/>
              <a:t>Comparing foreign currency spot rates over two points in time, S and S</a:t>
            </a:r>
            <a:r>
              <a:rPr lang="en-US" sz="2400" baseline="-25000" smtClean="0"/>
              <a:t>t-1</a:t>
            </a:r>
          </a:p>
          <a:p>
            <a:pPr>
              <a:buFont typeface="Wingdings" pitchFamily="2" charset="2"/>
              <a:buChar char="§"/>
            </a:pPr>
            <a:endParaRPr lang="en-US" sz="2400" baseline="-25000" smtClean="0"/>
          </a:p>
          <a:p>
            <a:pPr>
              <a:buFont typeface="Wingdings" pitchFamily="2" charset="2"/>
              <a:buChar char="§"/>
            </a:pPr>
            <a:endParaRPr lang="en-US" sz="2400" baseline="-25000" smtClean="0"/>
          </a:p>
          <a:p>
            <a:pPr>
              <a:buFont typeface="Wingdings" pitchFamily="2" charset="2"/>
              <a:buChar char="§"/>
            </a:pPr>
            <a:endParaRPr lang="en-US" sz="2400" baseline="-25000" smtClean="0"/>
          </a:p>
          <a:p>
            <a:pPr>
              <a:buFont typeface="Wingdings" pitchFamily="2" charset="2"/>
              <a:buChar char="§"/>
            </a:pPr>
            <a:endParaRPr lang="en-US" sz="2400" baseline="-25000" smtClean="0"/>
          </a:p>
          <a:p>
            <a:pPr>
              <a:buFont typeface="Wingdings" pitchFamily="2" charset="2"/>
              <a:buChar char="§"/>
            </a:pPr>
            <a:endParaRPr lang="en-US" sz="2400" baseline="-25000" smtClean="0"/>
          </a:p>
          <a:p>
            <a:pPr>
              <a:buFont typeface="Wingdings" pitchFamily="2" charset="2"/>
              <a:buChar char="§"/>
            </a:pPr>
            <a:r>
              <a:rPr lang="en-US" sz="2400" smtClean="0"/>
              <a:t>A positive percent change indicates that the currency has </a:t>
            </a:r>
            <a:r>
              <a:rPr lang="en-US" sz="2400" b="1" smtClean="0"/>
              <a:t>appreciated</a:t>
            </a:r>
            <a:r>
              <a:rPr lang="en-US" sz="2400" smtClean="0"/>
              <a:t>.  A negative percent change indicates that it has </a:t>
            </a:r>
            <a:r>
              <a:rPr lang="en-US" sz="2400" b="1" smtClean="0"/>
              <a:t>depreciated</a:t>
            </a:r>
            <a:r>
              <a:rPr lang="en-US" sz="2400" smtClean="0"/>
              <a:t>.</a:t>
            </a:r>
          </a:p>
        </p:txBody>
      </p:sp>
      <p:graphicFrame>
        <p:nvGraphicFramePr>
          <p:cNvPr id="1026" name="Object 4"/>
          <p:cNvGraphicFramePr>
            <a:graphicFrameLocks noChangeAspect="1"/>
          </p:cNvGraphicFramePr>
          <p:nvPr/>
        </p:nvGraphicFramePr>
        <p:xfrm>
          <a:off x="1676400" y="3657600"/>
          <a:ext cx="5334000" cy="827088"/>
        </p:xfrm>
        <a:graphic>
          <a:graphicData uri="http://schemas.openxmlformats.org/presentationml/2006/ole">
            <p:oleObj spid="_x0000_s1026" name="Equation" r:id="rId3" imgW="2781300" imgH="431800"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7D1095AB-B3A1-469B-B467-99442CC65AAA}" type="slidenum">
              <a:rPr lang="en-US" smtClean="0"/>
              <a:pPr>
                <a:defRPr/>
              </a:pPr>
              <a:t>4</a:t>
            </a:fld>
            <a:endParaRPr lang="en-US" smtClean="0"/>
          </a:p>
        </p:txBody>
      </p:sp>
      <p:sp>
        <p:nvSpPr>
          <p:cNvPr id="9219" name="Rectangle 2"/>
          <p:cNvSpPr>
            <a:spLocks noGrp="1" noChangeArrowheads="1"/>
          </p:cNvSpPr>
          <p:nvPr>
            <p:ph type="title" idx="4294967295"/>
          </p:nvPr>
        </p:nvSpPr>
        <p:spPr bwMode="auto">
          <a:xfrm>
            <a:off x="685800" y="0"/>
            <a:ext cx="8458200" cy="838200"/>
          </a:xfrm>
          <a:prstGeom prst="rect">
            <a:avLst/>
          </a:prstGeom>
          <a:noFill/>
          <a:ln>
            <a:miter lim="800000"/>
            <a:headEnd/>
            <a:tailEnd/>
          </a:ln>
        </p:spPr>
        <p:txBody>
          <a:bodyPr/>
          <a:lstStyle/>
          <a:p>
            <a:r>
              <a:rPr lang="en-US" sz="2400" smtClean="0">
                <a:solidFill>
                  <a:schemeClr val="bg1"/>
                </a:solidFill>
              </a:rPr>
              <a:t>Exhibit 4.1 </a:t>
            </a:r>
            <a:r>
              <a:rPr lang="en-US" sz="2400" b="0" smtClean="0">
                <a:solidFill>
                  <a:schemeClr val="bg1"/>
                </a:solidFill>
              </a:rPr>
              <a:t>How Exchange Rate Movements and Volatility Are Measured</a:t>
            </a:r>
          </a:p>
        </p:txBody>
      </p:sp>
      <p:pic>
        <p:nvPicPr>
          <p:cNvPr id="9220" name="Picture 1"/>
          <p:cNvPicPr>
            <a:picLocks noChangeAspect="1"/>
          </p:cNvPicPr>
          <p:nvPr/>
        </p:nvPicPr>
        <p:blipFill>
          <a:blip r:embed="rId2" cstate="print"/>
          <a:srcRect/>
          <a:stretch>
            <a:fillRect/>
          </a:stretch>
        </p:blipFill>
        <p:spPr bwMode="auto">
          <a:xfrm>
            <a:off x="762000" y="1524000"/>
            <a:ext cx="8313738" cy="2590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2F56127-C017-420F-8139-2E1D3564E68D}" type="slidenum">
              <a:rPr lang="en-US" smtClean="0"/>
              <a:pPr>
                <a:defRPr/>
              </a:pPr>
              <a:t>5</a:t>
            </a:fld>
            <a:endParaRPr lang="en-US" smtClean="0"/>
          </a:p>
        </p:txBody>
      </p:sp>
      <p:sp>
        <p:nvSpPr>
          <p:cNvPr id="10243"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Exchange Rate Equilibrium</a:t>
            </a:r>
          </a:p>
        </p:txBody>
      </p:sp>
      <p:sp>
        <p:nvSpPr>
          <p:cNvPr id="10244" name="Rectangle 3"/>
          <p:cNvSpPr>
            <a:spLocks noGrp="1" noChangeArrowheads="1"/>
          </p:cNvSpPr>
          <p:nvPr>
            <p:ph type="body" idx="4294967295"/>
          </p:nvPr>
        </p:nvSpPr>
        <p:spPr bwMode="auto">
          <a:xfrm>
            <a:off x="990600" y="1447800"/>
            <a:ext cx="7315200" cy="4724400"/>
          </a:xfrm>
          <a:prstGeom prst="rect">
            <a:avLst/>
          </a:prstGeom>
          <a:noFill/>
          <a:ln>
            <a:miter lim="800000"/>
            <a:headEnd/>
            <a:tailEnd/>
          </a:ln>
        </p:spPr>
        <p:txBody>
          <a:bodyPr/>
          <a:lstStyle/>
          <a:p>
            <a:pPr>
              <a:lnSpc>
                <a:spcPct val="90000"/>
              </a:lnSpc>
              <a:buFont typeface="Wingdings" pitchFamily="2" charset="2"/>
              <a:buChar char="§"/>
            </a:pPr>
            <a:r>
              <a:rPr lang="en-US" sz="2400" smtClean="0"/>
              <a:t>The </a:t>
            </a:r>
            <a:r>
              <a:rPr lang="en-US" sz="2400" u="sng" smtClean="0"/>
              <a:t>exchange rate</a:t>
            </a:r>
            <a:r>
              <a:rPr lang="en-US" sz="2400" smtClean="0"/>
              <a:t> represents the price of a currency, or the rate at which one currency can be exchanged for another.</a:t>
            </a:r>
          </a:p>
          <a:p>
            <a:pPr>
              <a:lnSpc>
                <a:spcPct val="90000"/>
              </a:lnSpc>
              <a:buFont typeface="Wingdings" pitchFamily="2" charset="2"/>
              <a:buChar char="§"/>
            </a:pPr>
            <a:r>
              <a:rPr lang="en-US" sz="2400" u="sng" smtClean="0"/>
              <a:t>Demand for a currency</a:t>
            </a:r>
            <a:r>
              <a:rPr lang="en-US" sz="2400" smtClean="0"/>
              <a:t> increases when the value of the currency decreases, leading to a downward sloping demand schedule. (See Exhibit 4.2)</a:t>
            </a:r>
          </a:p>
          <a:p>
            <a:pPr>
              <a:lnSpc>
                <a:spcPct val="90000"/>
              </a:lnSpc>
              <a:buFont typeface="Wingdings" pitchFamily="2" charset="2"/>
              <a:buChar char="§"/>
            </a:pPr>
            <a:r>
              <a:rPr lang="en-US" sz="2400" u="sng" smtClean="0"/>
              <a:t>Supply of a currency</a:t>
            </a:r>
            <a:r>
              <a:rPr lang="en-US" sz="2400" smtClean="0"/>
              <a:t> increases when the value of the currency increases, leading to an upward sloping supply schedule. (See Exhibit 4.3)</a:t>
            </a:r>
          </a:p>
          <a:p>
            <a:pPr>
              <a:lnSpc>
                <a:spcPct val="90000"/>
              </a:lnSpc>
              <a:buFont typeface="Wingdings" pitchFamily="2" charset="2"/>
              <a:buChar char="§"/>
            </a:pPr>
            <a:r>
              <a:rPr lang="en-US" sz="2400" u="sng" smtClean="0"/>
              <a:t>Equilibrium</a:t>
            </a:r>
            <a:r>
              <a:rPr lang="en-US" sz="2400" smtClean="0"/>
              <a:t> equates the quantity of pounds demanded with the supply of pounds for sale. (See Exhibit 4.4)</a:t>
            </a:r>
          </a:p>
          <a:p>
            <a:pPr>
              <a:lnSpc>
                <a:spcPct val="90000"/>
              </a:lnSpc>
              <a:buFont typeface="Wingdings" pitchFamily="2" charset="2"/>
              <a:buChar char="§"/>
            </a:pPr>
            <a:r>
              <a:rPr lang="en-US" sz="2400" smtClean="0"/>
              <a:t>In </a:t>
            </a:r>
            <a:r>
              <a:rPr lang="en-US" sz="2400" u="sng" smtClean="0"/>
              <a:t>liquid</a:t>
            </a:r>
            <a:r>
              <a:rPr lang="en-US" sz="2400" smtClean="0"/>
              <a:t> spot markets, exchange rates are not highly sensitive to large currency transactions.</a:t>
            </a:r>
          </a:p>
          <a:p>
            <a:pPr>
              <a:lnSpc>
                <a:spcPct val="90000"/>
              </a:lnSpc>
            </a:pPr>
            <a:endParaRPr lang="en-US"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373FA76F-92F9-4078-B39C-8043BCFDB59B}" type="slidenum">
              <a:rPr lang="en-US" smtClean="0"/>
              <a:pPr>
                <a:defRPr/>
              </a:pPr>
              <a:t>6</a:t>
            </a:fld>
            <a:endParaRPr lang="en-US" smtClean="0"/>
          </a:p>
        </p:txBody>
      </p:sp>
      <p:sp>
        <p:nvSpPr>
          <p:cNvPr id="11267" name="Title 1"/>
          <p:cNvSpPr>
            <a:spLocks noGrp="1"/>
          </p:cNvSpPr>
          <p:nvPr>
            <p:ph type="title"/>
          </p:nvPr>
        </p:nvSpPr>
        <p:spPr bwMode="auto">
          <a:xfrm>
            <a:off x="723900" y="17463"/>
            <a:ext cx="73152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smtClean="0">
                <a:solidFill>
                  <a:schemeClr val="bg1"/>
                </a:solidFill>
              </a:rPr>
              <a:t>Exhibit </a:t>
            </a:r>
            <a:r>
              <a:rPr lang="en-US" sz="2800" b="0" smtClean="0">
                <a:solidFill>
                  <a:schemeClr val="bg1"/>
                </a:solidFill>
              </a:rPr>
              <a:t>4.2 Demand Schedule for British Pounds</a:t>
            </a:r>
            <a:endParaRPr lang="en-US" b="0" smtClean="0">
              <a:solidFill>
                <a:schemeClr val="bg1"/>
              </a:solidFill>
            </a:endParaRPr>
          </a:p>
        </p:txBody>
      </p:sp>
      <p:sp>
        <p:nvSpPr>
          <p:cNvPr id="11268"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5BEE4F60-9825-4AD4-A49E-706F29C49056}" type="slidenum">
              <a:rPr lang="en-US"/>
              <a:pPr/>
              <a:t>6</a:t>
            </a:fld>
            <a:endParaRPr lang="en-US"/>
          </a:p>
        </p:txBody>
      </p:sp>
      <p:pic>
        <p:nvPicPr>
          <p:cNvPr id="11269" name="Picture 1"/>
          <p:cNvPicPr>
            <a:picLocks noChangeAspect="1"/>
          </p:cNvPicPr>
          <p:nvPr/>
        </p:nvPicPr>
        <p:blipFill>
          <a:blip r:embed="rId3" cstate="print"/>
          <a:srcRect/>
          <a:stretch>
            <a:fillRect/>
          </a:stretch>
        </p:blipFill>
        <p:spPr bwMode="auto">
          <a:xfrm>
            <a:off x="1295400" y="1143000"/>
            <a:ext cx="6934200" cy="5314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CD7F66A8-FDC6-4E96-855B-5CE96F076D9F}" type="slidenum">
              <a:rPr lang="en-US" smtClean="0"/>
              <a:pPr>
                <a:defRPr/>
              </a:pPr>
              <a:t>7</a:t>
            </a:fld>
            <a:endParaRPr lang="en-US" smtClean="0"/>
          </a:p>
        </p:txBody>
      </p:sp>
      <p:sp>
        <p:nvSpPr>
          <p:cNvPr id="12291" name="Title 1"/>
          <p:cNvSpPr>
            <a:spLocks noGrp="1"/>
          </p:cNvSpPr>
          <p:nvPr>
            <p:ph type="title"/>
          </p:nvPr>
        </p:nvSpPr>
        <p:spPr bwMode="auto">
          <a:xfrm>
            <a:off x="723900" y="17463"/>
            <a:ext cx="73152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400" smtClean="0">
                <a:solidFill>
                  <a:schemeClr val="bg1"/>
                </a:solidFill>
              </a:rPr>
              <a:t>Exhibit 4.3 </a:t>
            </a:r>
            <a:r>
              <a:rPr lang="en-US" sz="2400" b="0" smtClean="0">
                <a:solidFill>
                  <a:schemeClr val="bg1"/>
                </a:solidFill>
              </a:rPr>
              <a:t>Supply Schedule of British Pounds for Sale</a:t>
            </a:r>
          </a:p>
        </p:txBody>
      </p:sp>
      <p:sp>
        <p:nvSpPr>
          <p:cNvPr id="12292"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B8B04A67-3959-4451-BD5C-6C6F2480EDB5}" type="slidenum">
              <a:rPr lang="en-US"/>
              <a:pPr/>
              <a:t>7</a:t>
            </a:fld>
            <a:endParaRPr lang="en-US"/>
          </a:p>
        </p:txBody>
      </p:sp>
      <p:pic>
        <p:nvPicPr>
          <p:cNvPr id="12293" name="Picture 1"/>
          <p:cNvPicPr>
            <a:picLocks noChangeAspect="1"/>
          </p:cNvPicPr>
          <p:nvPr/>
        </p:nvPicPr>
        <p:blipFill>
          <a:blip r:embed="rId3" cstate="print"/>
          <a:srcRect/>
          <a:stretch>
            <a:fillRect/>
          </a:stretch>
        </p:blipFill>
        <p:spPr bwMode="auto">
          <a:xfrm>
            <a:off x="1646238" y="1277938"/>
            <a:ext cx="6553200" cy="502126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13A551D-941C-4700-B38F-69BA4779318B}" type="slidenum">
              <a:rPr lang="en-US" smtClean="0"/>
              <a:pPr>
                <a:defRPr/>
              </a:pPr>
              <a:t>8</a:t>
            </a:fld>
            <a:endParaRPr lang="en-US" smtClean="0"/>
          </a:p>
        </p:txBody>
      </p:sp>
      <p:sp>
        <p:nvSpPr>
          <p:cNvPr id="13315" name="Title 1"/>
          <p:cNvSpPr>
            <a:spLocks noGrp="1"/>
          </p:cNvSpPr>
          <p:nvPr>
            <p:ph type="title"/>
          </p:nvPr>
        </p:nvSpPr>
        <p:spPr bwMode="auto">
          <a:xfrm>
            <a:off x="723900" y="17463"/>
            <a:ext cx="7315200" cy="788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400" smtClean="0">
                <a:solidFill>
                  <a:schemeClr val="bg1"/>
                </a:solidFill>
              </a:rPr>
              <a:t>Exhibit 4.4 </a:t>
            </a:r>
            <a:r>
              <a:rPr lang="en-US" sz="2400" b="0" smtClean="0">
                <a:solidFill>
                  <a:schemeClr val="bg1"/>
                </a:solidFill>
              </a:rPr>
              <a:t>Equilibrium Exchange Rate Determination</a:t>
            </a:r>
          </a:p>
        </p:txBody>
      </p:sp>
      <p:sp>
        <p:nvSpPr>
          <p:cNvPr id="13316" name="Slide Number Placeholder 3"/>
          <p:cNvSpPr txBox="1">
            <a:spLocks noGrp="1"/>
          </p:cNvSpPr>
          <p:nvPr/>
        </p:nvSpPr>
        <p:spPr bwMode="auto">
          <a:xfrm>
            <a:off x="0" y="6400800"/>
            <a:ext cx="685800" cy="457200"/>
          </a:xfrm>
          <a:prstGeom prst="rect">
            <a:avLst/>
          </a:prstGeom>
          <a:noFill/>
          <a:ln w="9525">
            <a:noFill/>
            <a:miter lim="800000"/>
            <a:headEnd/>
            <a:tailEnd/>
          </a:ln>
        </p:spPr>
        <p:txBody>
          <a:bodyPr/>
          <a:lstStyle/>
          <a:p>
            <a:fld id="{6D891FC1-3984-4611-BB24-27DC96DACFE7}" type="slidenum">
              <a:rPr lang="en-US"/>
              <a:pPr/>
              <a:t>8</a:t>
            </a:fld>
            <a:endParaRPr lang="en-US"/>
          </a:p>
        </p:txBody>
      </p:sp>
      <p:pic>
        <p:nvPicPr>
          <p:cNvPr id="13317" name="Picture 1"/>
          <p:cNvPicPr>
            <a:picLocks noChangeAspect="1"/>
          </p:cNvPicPr>
          <p:nvPr/>
        </p:nvPicPr>
        <p:blipFill>
          <a:blip r:embed="rId3" cstate="print"/>
          <a:srcRect/>
          <a:stretch>
            <a:fillRect/>
          </a:stretch>
        </p:blipFill>
        <p:spPr bwMode="auto">
          <a:xfrm>
            <a:off x="1219200" y="1239838"/>
            <a:ext cx="6781800" cy="517048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702EAC7A-D395-418F-ABF4-5E4F4FCFA60D}" type="slidenum">
              <a:rPr lang="en-US" smtClean="0"/>
              <a:pPr>
                <a:defRPr/>
              </a:pPr>
              <a:t>9</a:t>
            </a:fld>
            <a:endParaRPr lang="en-US" smtClean="0"/>
          </a:p>
        </p:txBody>
      </p:sp>
      <p:sp>
        <p:nvSpPr>
          <p:cNvPr id="2052" name="Rectangle 2"/>
          <p:cNvSpPr>
            <a:spLocks noGrp="1" noChangeArrowheads="1"/>
          </p:cNvSpPr>
          <p:nvPr>
            <p:ph type="title" idx="4294967295"/>
          </p:nvPr>
        </p:nvSpPr>
        <p:spPr bwMode="auto">
          <a:xfrm>
            <a:off x="685800" y="0"/>
            <a:ext cx="7315200" cy="838200"/>
          </a:xfrm>
          <a:prstGeom prst="rect">
            <a:avLst/>
          </a:prstGeom>
          <a:noFill/>
          <a:ln>
            <a:miter lim="800000"/>
            <a:headEnd/>
            <a:tailEnd/>
          </a:ln>
        </p:spPr>
        <p:txBody>
          <a:bodyPr anchor="ctr"/>
          <a:lstStyle/>
          <a:p>
            <a:r>
              <a:rPr lang="en-US" sz="2800" smtClean="0">
                <a:solidFill>
                  <a:schemeClr val="bg1"/>
                </a:solidFill>
              </a:rPr>
              <a:t>Factors That Influence Exchange Rates</a:t>
            </a:r>
          </a:p>
        </p:txBody>
      </p:sp>
      <p:graphicFrame>
        <p:nvGraphicFramePr>
          <p:cNvPr id="2050" name="Object 4"/>
          <p:cNvGraphicFramePr>
            <a:graphicFrameLocks noChangeAspect="1"/>
          </p:cNvGraphicFramePr>
          <p:nvPr/>
        </p:nvGraphicFramePr>
        <p:xfrm>
          <a:off x="2133600" y="2133600"/>
          <a:ext cx="6096000" cy="4206875"/>
        </p:xfrm>
        <a:graphic>
          <a:graphicData uri="http://schemas.openxmlformats.org/presentationml/2006/ole">
            <p:oleObj spid="_x0000_s2050" name="Equation" r:id="rId3" imgW="3937000" imgH="2717800" progId="Equation.3">
              <p:embed/>
            </p:oleObj>
          </a:graphicData>
        </a:graphic>
      </p:graphicFrame>
      <p:sp>
        <p:nvSpPr>
          <p:cNvPr id="2053" name="Rectangle 3"/>
          <p:cNvSpPr txBox="1">
            <a:spLocks noChangeArrowheads="1"/>
          </p:cNvSpPr>
          <p:nvPr/>
        </p:nvSpPr>
        <p:spPr bwMode="auto">
          <a:xfrm>
            <a:off x="990600" y="1223963"/>
            <a:ext cx="7315200" cy="914400"/>
          </a:xfrm>
          <a:prstGeom prst="rect">
            <a:avLst/>
          </a:prstGeom>
          <a:noFill/>
          <a:ln w="9525">
            <a:noFill/>
            <a:miter lim="800000"/>
            <a:headEnd/>
            <a:tailEnd/>
          </a:ln>
        </p:spPr>
        <p:txBody>
          <a:bodyPr/>
          <a:lstStyle/>
          <a:p>
            <a:pPr eaLnBrk="0" hangingPunct="0">
              <a:lnSpc>
                <a:spcPct val="90000"/>
              </a:lnSpc>
              <a:spcBef>
                <a:spcPct val="20000"/>
              </a:spcBef>
              <a:buClr>
                <a:srgbClr val="0D0D0D"/>
              </a:buClr>
              <a:buSzPct val="100000"/>
              <a:buFont typeface="Wingdings" pitchFamily="2" charset="2"/>
              <a:buNone/>
            </a:pPr>
            <a:r>
              <a:rPr lang="en-US" sz="2400">
                <a:solidFill>
                  <a:srgbClr val="336699"/>
                </a:solidFill>
                <a:latin typeface="Times New Roman" pitchFamily="18" charset="0"/>
              </a:rPr>
              <a:t>The equilibrium exchange rate will change over time as supply and demand schedules change.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0_FMI 9th">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10_FMI 9th">
      <a:majorFont>
        <a:latin typeface=""/>
        <a:ea typeface=""/>
        <a:cs typeface=""/>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000 - Template - IFM 10th</Template>
  <TotalTime>339</TotalTime>
  <Words>1194</Words>
  <Application>Microsoft Office PowerPoint</Application>
  <PresentationFormat>On-screen Show (4:3)</PresentationFormat>
  <Paragraphs>113</Paragraphs>
  <Slides>23</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10_FMI 9th</vt:lpstr>
      <vt:lpstr>Equation</vt:lpstr>
      <vt:lpstr>Slide 1</vt:lpstr>
      <vt:lpstr>4</vt:lpstr>
      <vt:lpstr>Measuring Exchange Rate Movements</vt:lpstr>
      <vt:lpstr>Exhibit 4.1 How Exchange Rate Movements and Volatility Are Measured</vt:lpstr>
      <vt:lpstr>Exchange Rate Equilibrium</vt:lpstr>
      <vt:lpstr>Exhibit 4.2 Demand Schedule for British Pounds</vt:lpstr>
      <vt:lpstr>Exhibit 4.3 Supply Schedule of British Pounds for Sale</vt:lpstr>
      <vt:lpstr>Exhibit 4.4 Equilibrium Exchange Rate Determination</vt:lpstr>
      <vt:lpstr>Factors That Influence Exchange Rates</vt:lpstr>
      <vt:lpstr>Factors That Influence Exchange Rates</vt:lpstr>
      <vt:lpstr>Exhibit 4.5 Impact of Rising U.S. Inflation on the Equilibrium Value of the British Pound</vt:lpstr>
      <vt:lpstr>Exhibit 4.6 Impact of Rising U.S. Interest Rates on the Equilibrium Value of the British Pound</vt:lpstr>
      <vt:lpstr>Factors That Influence Exchange Rates</vt:lpstr>
      <vt:lpstr>Exhibit 4.7 Impact of Rising U.S. Income Levels on the Equilibrium Value of the British Pound</vt:lpstr>
      <vt:lpstr>Factors That Influence Exchange Rates</vt:lpstr>
      <vt:lpstr>Factors that Influence Exchange Rates</vt:lpstr>
      <vt:lpstr>Exhibit 4.8 Summary of How Factors Can Affect Exchange Rates</vt:lpstr>
      <vt:lpstr>Movements in Cross Exchange Rates</vt:lpstr>
      <vt:lpstr>Exhibit 4.9 Trends in the Pound, Euro, and Pound/Euro</vt:lpstr>
      <vt:lpstr>Anticipation of Exchange Rate Movements</vt:lpstr>
      <vt:lpstr>SUMMARY</vt:lpstr>
      <vt:lpstr>SUMMARY (Cont.)</vt:lpstr>
      <vt:lpstr>SUMMARY (Cont.)</vt:lpstr>
    </vt:vector>
  </TitlesOfParts>
  <Company>California State University, Fullerton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Campus User</dc:creator>
  <cp:lastModifiedBy>Nivine Richie</cp:lastModifiedBy>
  <cp:revision>44</cp:revision>
  <dcterms:created xsi:type="dcterms:W3CDTF">2009-07-28T17:28:09Z</dcterms:created>
  <dcterms:modified xsi:type="dcterms:W3CDTF">2011-08-08T16:54:04Z</dcterms:modified>
</cp:coreProperties>
</file>