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2" r:id="rId24"/>
    <p:sldId id="284" r:id="rId25"/>
    <p:sldId id="283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5071E8-03DB-44D8-A785-10C20964B3C8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ADF927-02A0-4C69-B99A-D54D62A44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asles" TargetMode="External"/><Relationship Id="rId2" Type="http://schemas.openxmlformats.org/officeDocument/2006/relationships/hyperlink" Target="https://en.wikipedia.org/wiki/Rinderpe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United_Nations" TargetMode="External"/><Relationship Id="rId4" Type="http://schemas.openxmlformats.org/officeDocument/2006/relationships/hyperlink" Target="https://en.wikipedia.org/wiki/Food_and_Agriculture_Organiza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evalence" TargetMode="External"/><Relationship Id="rId2" Type="http://schemas.openxmlformats.org/officeDocument/2006/relationships/hyperlink" Target="https://en.wikipedia.org/wiki/Infectious_disea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Host_(biology)" TargetMode="External"/><Relationship Id="rId4" Type="http://schemas.openxmlformats.org/officeDocument/2006/relationships/hyperlink" Target="https://en.wikipedia.org/wiki/Earth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irus" TargetMode="External"/><Relationship Id="rId2" Type="http://schemas.openxmlformats.org/officeDocument/2006/relationships/hyperlink" Target="https://en.wikipedia.org/wiki/HI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atural_reservoir" TargetMode="External"/><Relationship Id="rId2" Type="http://schemas.openxmlformats.org/officeDocument/2006/relationships/hyperlink" Target="https://en.wikipedia.org/wiki/Organ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inderpes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arter_Center" TargetMode="External"/><Relationship Id="rId13" Type="http://schemas.openxmlformats.org/officeDocument/2006/relationships/hyperlink" Target="https://en.wikipedia.org/wiki/Cysticercosis" TargetMode="External"/><Relationship Id="rId3" Type="http://schemas.openxmlformats.org/officeDocument/2006/relationships/hyperlink" Target="https://en.wikipedia.org/wiki/Rinderpest" TargetMode="External"/><Relationship Id="rId7" Type="http://schemas.openxmlformats.org/officeDocument/2006/relationships/hyperlink" Target="https://en.wikipedia.org/wiki/Malaria" TargetMode="External"/><Relationship Id="rId12" Type="http://schemas.openxmlformats.org/officeDocument/2006/relationships/hyperlink" Target="https://en.wikipedia.org/wiki/Lymphatic_filariasis" TargetMode="External"/><Relationship Id="rId2" Type="http://schemas.openxmlformats.org/officeDocument/2006/relationships/hyperlink" Target="https://en.wikipedia.org/wiki/Smallpo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racunculiasis" TargetMode="External"/><Relationship Id="rId11" Type="http://schemas.openxmlformats.org/officeDocument/2006/relationships/hyperlink" Target="https://en.wikipedia.org/wiki/Rubella" TargetMode="External"/><Relationship Id="rId5" Type="http://schemas.openxmlformats.org/officeDocument/2006/relationships/hyperlink" Target="https://en.wikipedia.org/wiki/Yaws" TargetMode="External"/><Relationship Id="rId10" Type="http://schemas.openxmlformats.org/officeDocument/2006/relationships/hyperlink" Target="https://en.wikipedia.org/wiki/Mumps" TargetMode="External"/><Relationship Id="rId4" Type="http://schemas.openxmlformats.org/officeDocument/2006/relationships/hyperlink" Target="https://en.wikipedia.org/wiki/Poliomyelitis" TargetMode="External"/><Relationship Id="rId9" Type="http://schemas.openxmlformats.org/officeDocument/2006/relationships/hyperlink" Target="https://en.wikipedia.org/wiki/Measle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dward_Jenner" TargetMode="External"/><Relationship Id="rId2" Type="http://schemas.openxmlformats.org/officeDocument/2006/relationships/hyperlink" Target="https://en.wikipedia.org/wiki/Vacc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wpox" TargetMode="External"/><Relationship Id="rId5" Type="http://schemas.openxmlformats.org/officeDocument/2006/relationships/hyperlink" Target="https://en.wikipedia.org/wiki/Vaccination" TargetMode="External"/><Relationship Id="rId4" Type="http://schemas.openxmlformats.org/officeDocument/2006/relationships/hyperlink" Target="https://en.wikipedia.org/wiki/Inoculatio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mallpox_virus_retention_controvers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458200" cy="122237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Global Eradication of disease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962400"/>
            <a:ext cx="8458200" cy="762000"/>
          </a:xfrm>
        </p:spPr>
        <p:txBody>
          <a:bodyPr/>
          <a:lstStyle/>
          <a:p>
            <a:r>
              <a:rPr lang="en-US" b="1" dirty="0" smtClean="0"/>
              <a:t>Medical Geography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728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During the 20th century, there were a series of campaigns to eradicate </a:t>
            </a:r>
            <a:r>
              <a:rPr lang="en-US" dirty="0" smtClean="0">
                <a:solidFill>
                  <a:srgbClr val="0B0080"/>
                </a:solidFill>
                <a:latin typeface="Calibri" panose="020F0502020204030204" pitchFamily="34" charset="0"/>
                <a:hlinkClick r:id="rId2" tooltip="Rinderpest"/>
              </a:rPr>
              <a:t>rinderpest</a:t>
            </a: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, </a:t>
            </a:r>
          </a:p>
          <a:p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A</a:t>
            </a: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viral disease which infected cattle and other ruminants and belonged to the same family as </a:t>
            </a:r>
            <a:r>
              <a:rPr lang="en-US" dirty="0" smtClean="0">
                <a:solidFill>
                  <a:srgbClr val="0B0080"/>
                </a:solidFill>
                <a:latin typeface="Calibri" panose="020F0502020204030204" pitchFamily="34" charset="0"/>
                <a:hlinkClick r:id="rId3" tooltip="Measles"/>
              </a:rPr>
              <a:t>measles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, primarily through the use of a live attenuated </a:t>
            </a: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vaccine.</a:t>
            </a:r>
            <a:endParaRPr lang="en-US" baseline="30000" dirty="0">
              <a:solidFill>
                <a:srgbClr val="0B008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final, successful campaign was led by the 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4" tooltip="Food and Agriculture Organization"/>
              </a:rPr>
              <a:t>Food and Agriculture Organization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 of the 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5" tooltip="United Nations"/>
              </a:rPr>
              <a:t>United Nations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. </a:t>
            </a:r>
            <a:endParaRPr lang="en-US" dirty="0" smtClean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On 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14 October 2010, with no diagnoses for nine years, the 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4" tooltip="Food and Agriculture Organization"/>
              </a:rPr>
              <a:t>Food and Agriculture Organization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 announced that the disease had been completely </a:t>
            </a:r>
            <a:r>
              <a:rPr lang="en-US" dirty="0" err="1" smtClean="0">
                <a:solidFill>
                  <a:srgbClr val="222222"/>
                </a:solidFill>
                <a:latin typeface="Calibri" panose="020F0502020204030204" pitchFamily="34" charset="0"/>
              </a:rPr>
              <a:t>eradicated,making</a:t>
            </a: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this the first (and so far the only) disease of livestock to have been eradicated by human undertakings.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2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eradication was made possible?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Eradication was accomplished with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 combination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of 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focused surveillance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quickly identifying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new smallpox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case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and ring vaccination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833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Ring 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b="1" dirty="0">
                <a:solidFill>
                  <a:srgbClr val="C10000"/>
                </a:solidFill>
                <a:latin typeface="Calibri" panose="020F0502020204030204" pitchFamily="34" charset="0"/>
              </a:rPr>
              <a:t>Ring vaccination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” meant that anyone who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could have been exposed to a smallpox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patient was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tracked down and vaccinated as quickly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 possible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effectively corralling the disease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preventing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its further spread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47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7630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epidemiological </a:t>
            </a:r>
            <a:r>
              <a:rPr lang="en-US" sz="3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factors </a:t>
            </a:r>
            <a:r>
              <a:rPr lang="en-US" sz="3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which 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have led to eradication of smallpox; </a:t>
            </a:r>
            <a:r>
              <a:rPr lang="en-US" sz="3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these could 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form the basis for eradication for other disease: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1. No known animal reservoir.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2. No long-term carrier of the virus.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3. Life-long immunity, after recovery from the disease.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4. Simple detection of cases , the rash was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 characteristic and occurred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 visible parts of the body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dirty="0">
                <a:latin typeface="Calibri" panose="020F0502020204030204" pitchFamily="34" charset="0"/>
              </a:rPr>
              <a:t>5. Persons with subclinical infection did </a:t>
            </a:r>
            <a:r>
              <a:rPr lang="en-US" dirty="0" smtClean="0">
                <a:latin typeface="Calibri" panose="020F0502020204030204" pitchFamily="34" charset="0"/>
              </a:rPr>
              <a:t>not transmit </a:t>
            </a:r>
            <a:r>
              <a:rPr lang="en-US" dirty="0">
                <a:latin typeface="Calibri" panose="020F0502020204030204" pitchFamily="34" charset="0"/>
              </a:rPr>
              <a:t>the disease</a:t>
            </a:r>
          </a:p>
          <a:p>
            <a:r>
              <a:rPr lang="en-US" dirty="0">
                <a:latin typeface="Calibri" panose="020F0502020204030204" pitchFamily="34" charset="0"/>
              </a:rPr>
              <a:t>6. Vaccine highly effective, easily </a:t>
            </a:r>
            <a:r>
              <a:rPr lang="en-US" dirty="0" smtClean="0">
                <a:latin typeface="Calibri" panose="020F0502020204030204" pitchFamily="34" charset="0"/>
              </a:rPr>
              <a:t>administered, heat </a:t>
            </a:r>
            <a:r>
              <a:rPr lang="en-US" dirty="0">
                <a:latin typeface="Calibri" panose="020F0502020204030204" pitchFamily="34" charset="0"/>
              </a:rPr>
              <a:t>stable, and confers long term protection</a:t>
            </a:r>
          </a:p>
          <a:p>
            <a:r>
              <a:rPr lang="en-US" dirty="0">
                <a:latin typeface="Calibri" panose="020F0502020204030204" pitchFamily="34" charset="0"/>
              </a:rPr>
              <a:t>7. International cooperation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335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Ongoing Eradication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1-Dracunculiasis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</a:rPr>
              <a:t>; guinea worm disease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It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is a painful and disabling parasitic disease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caused by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 worm, </a:t>
            </a:r>
            <a:r>
              <a:rPr lang="en-US" i="1" dirty="0" err="1">
                <a:solidFill>
                  <a:schemeClr val="tx1"/>
                </a:solidFill>
                <a:latin typeface="Calibri" panose="020F0502020204030204" pitchFamily="34" charset="0"/>
              </a:rPr>
              <a:t>Dracunculus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Calibri" panose="020F0502020204030204" pitchFamily="34" charset="0"/>
              </a:rPr>
              <a:t>medinensi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It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is spread through consumption of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drinking water infested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with copepods hosting the larvae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Guinea worm disease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is set to become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second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human disease in history,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after smallpox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, to be eradicated.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It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will be the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first parasitic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disease to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be eradicated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and the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first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disease to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be eradicated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without the use of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vaccine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or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medicine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0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</a:rPr>
              <a:t>Eradication efforts have been based 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1. On making </a:t>
            </a:r>
            <a:r>
              <a:rPr lang="en-US" b="1" dirty="0">
                <a:solidFill>
                  <a:srgbClr val="00B1F1"/>
                </a:solidFill>
                <a:latin typeface="Times New Roman"/>
              </a:rPr>
              <a:t>drinking water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supplies </a:t>
            </a:r>
            <a:r>
              <a:rPr lang="en-US" dirty="0" smtClean="0">
                <a:solidFill>
                  <a:srgbClr val="00B1F1"/>
                </a:solidFill>
                <a:latin typeface="Times New Roman"/>
              </a:rPr>
              <a:t>safer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(e.g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through treating the water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with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larvicide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).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2.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Control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of infection.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3. Education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for safe drinking water practices.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9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original goal for eradication was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1995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Two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decades of eradication efforts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have reduced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guinea worm's global incidence to: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more than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99.99%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126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cases in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2014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down from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 estimated 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3.5 million in 1986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6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It is an airborne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disease, spreads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easily through the coughs and sneezes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those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infected , and contact with saliva or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nasal secretions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Nine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out of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ten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people who are not immune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and share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living space with an infected person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can catch it.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The measles vaccine is effective at preventing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disease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Vaccination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has resulted in a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75%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decrease in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deaths  from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measles between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2000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and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2013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with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about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85%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children globally being currently vaccinated.</a:t>
            </a:r>
          </a:p>
        </p:txBody>
      </p:sp>
    </p:spTree>
    <p:extLst>
      <p:ext uri="{BB962C8B-B14F-4D97-AF65-F5344CB8AC3E}">
        <p14:creationId xmlns:p14="http://schemas.microsoft.com/office/powerpoint/2010/main" xmlns="" val="17995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3138488" cy="415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1" y="228599"/>
            <a:ext cx="5105400" cy="415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47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 2009 the regional committee for Africa agreed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goal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measles elimination by 2020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Europe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had set a goal to eliminate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measles transmission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by 2010,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but couldn’t succeed due to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MMR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vaccine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controversy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 they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have set a new target of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2015 but still not achieved.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Americas set a goal in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1994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eliminate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measles transmission by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2000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and successfully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achieved regional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measles elimination in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2002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February 2015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measles is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no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longer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eliminated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 the US.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From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January 1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April 10, 2015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7030A1"/>
                </a:solidFill>
                <a:latin typeface="Calibri" panose="020F0502020204030204" pitchFamily="34" charset="0"/>
              </a:rPr>
              <a:t>159 people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were reported to have measles.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Eradication is the reduction of an 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hlinkClick r:id="rId2" tooltip="Infectious disease"/>
              </a:rPr>
              <a:t>infectious disease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's 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hlinkClick r:id="rId3" tooltip="Prevalence"/>
              </a:rPr>
              <a:t>prevalence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 in the  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hlinkClick r:id="rId4" tooltip="Earth"/>
              </a:rPr>
              <a:t>global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hlinkClick r:id="rId5" tooltip="Host (biology)"/>
              </a:rPr>
              <a:t>host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 population to zero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Disease eradication is an absolute process in which an infectious disease is terminated completely from the whole world.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3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Challenges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Funding issues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specially for the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follow-up campaigns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Inadequate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number and qualification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staff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Competing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priorities: Polio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eradication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Pockets of susceptible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populations/groups 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Hard to reach populations in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 income countries –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Pockets in countries with big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expatriate population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Security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situation: rapidly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deteriorating in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EMR Delayed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implementation of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planned activities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Opportunities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Financial support from international partners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Interest of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countries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Polio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infrastructures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8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/>
              </a:rPr>
              <a:t>3-Poliomyelitis (</a:t>
            </a:r>
            <a:r>
              <a:rPr lang="en-US" b="1" dirty="0" smtClean="0">
                <a:latin typeface="Times New Roman"/>
              </a:rPr>
              <a:t>polio)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disease of poliomyelitis has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long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history.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first example may even have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been more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than 3000 years ago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World Health Assembly launched the Global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Polio Eradication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Initiative (GPEI) in 1988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Since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GPEI was launched, the number of cases has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fallen by over 99%.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Since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2013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only three countries in the world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remain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polioendemic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dirty="0" smtClean="0">
                <a:solidFill>
                  <a:srgbClr val="C10000"/>
                </a:solidFill>
                <a:latin typeface="Calibri" panose="020F0502020204030204" pitchFamily="34" charset="0"/>
              </a:rPr>
              <a:t>Nigeria</a:t>
            </a:r>
            <a:r>
              <a:rPr lang="en-US" dirty="0">
                <a:solidFill>
                  <a:srgbClr val="C10000"/>
                </a:solidFill>
                <a:latin typeface="Calibri" panose="020F0502020204030204" pitchFamily="34" charset="0"/>
              </a:rPr>
              <a:t>, Pakistan and Afghanistan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4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The Global Polio Eradication Initiative</a:t>
            </a:r>
            <a:br>
              <a:rPr lang="en-US" sz="2800" b="1" dirty="0">
                <a:solidFill>
                  <a:srgbClr val="000000"/>
                </a:solidFill>
                <a:latin typeface="Times New Roman"/>
              </a:rPr>
            </a:b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2800" b="1" dirty="0">
                <a:solidFill>
                  <a:srgbClr val="C10000"/>
                </a:solidFill>
                <a:latin typeface="Times New Roman"/>
              </a:rPr>
              <a:t>GPEI)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Objectives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To </a:t>
            </a:r>
            <a:r>
              <a:rPr lang="en-US" dirty="0">
                <a:solidFill>
                  <a:srgbClr val="C10000"/>
                </a:solidFill>
                <a:latin typeface="Calibri" panose="020F0502020204030204" pitchFamily="34" charset="0"/>
              </a:rPr>
              <a:t>interrupt transmission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wild poliovirus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 soon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as possible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To achieve certification of global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polio </a:t>
            </a:r>
            <a:r>
              <a:rPr lang="en-US" dirty="0" smtClean="0">
                <a:solidFill>
                  <a:srgbClr val="C10000"/>
                </a:solidFill>
                <a:latin typeface="Calibri" panose="020F0502020204030204" pitchFamily="34" charset="0"/>
              </a:rPr>
              <a:t>eradication</a:t>
            </a:r>
            <a:endParaRPr lang="en-US" dirty="0">
              <a:solidFill>
                <a:srgbClr val="C1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To contribute to health systems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development and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strengthen </a:t>
            </a:r>
            <a:r>
              <a:rPr lang="en-US" dirty="0">
                <a:solidFill>
                  <a:srgbClr val="C10000"/>
                </a:solidFill>
                <a:latin typeface="Calibri" panose="020F0502020204030204" pitchFamily="34" charset="0"/>
              </a:rPr>
              <a:t>routine immunization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US" dirty="0" smtClean="0">
                <a:solidFill>
                  <a:srgbClr val="C10000"/>
                </a:solidFill>
                <a:latin typeface="Calibri" panose="020F0502020204030204" pitchFamily="34" charset="0"/>
              </a:rPr>
              <a:t>surveillance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for communicable diseases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8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Hookworm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Hookworm infection is caused by the transmission of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hookworm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parasite common in warmer climates.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Hookworm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larvae live in soil and typically enter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humans through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soles of their feet.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Hookworm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eradication campaign was started at US in 1909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Rockefeller Sanitary Commission (RSC) was created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with the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intention of eliminating the disease across the region. 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By implementing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 three-pronged approach, including mapping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disease, curing patients, and providing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education. RSC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dramatically reduced the disease burden.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12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1"/>
            <a:ext cx="8382000" cy="4450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508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C10000"/>
                </a:solidFill>
                <a:latin typeface="Calibri" panose="020F0502020204030204" pitchFamily="34" charset="0"/>
              </a:rPr>
              <a:t>700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million people worldwide, including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44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million pregnant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women.</a:t>
            </a:r>
          </a:p>
          <a:p>
            <a:r>
              <a:rPr lang="en-US" b="1" dirty="0" smtClean="0">
                <a:solidFill>
                  <a:srgbClr val="C10000"/>
                </a:solidFill>
                <a:latin typeface="Calibri" panose="020F0502020204030204" pitchFamily="34" charset="0"/>
              </a:rPr>
              <a:t>Tropical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or </a:t>
            </a:r>
            <a:r>
              <a:rPr lang="en-US" b="1" dirty="0">
                <a:solidFill>
                  <a:srgbClr val="C10000"/>
                </a:solidFill>
                <a:latin typeface="Calibri" panose="020F0502020204030204" pitchFamily="34" charset="0"/>
              </a:rPr>
              <a:t>sub-tropical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environments in poverty-stricken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areas of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Africa, Latin America, Southeast Asia and China.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2001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WHO adopted a resolution aimed at the deworming of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75% of all at-risk school-age children by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2010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hookworm </a:t>
            </a:r>
            <a:r>
              <a:rPr lang="en-US" dirty="0">
                <a:solidFill>
                  <a:srgbClr val="C10000"/>
                </a:solidFill>
                <a:latin typeface="Calibri" panose="020F0502020204030204" pitchFamily="34" charset="0"/>
              </a:rPr>
              <a:t>vaccine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is currently in Phase I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clinical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2012 WHO Road Map added 75% coverage of all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at-risk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-school-age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children.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 </a:t>
            </a:r>
            <a:r>
              <a:rPr lang="en-US" dirty="0">
                <a:solidFill>
                  <a:srgbClr val="C10000"/>
                </a:solidFill>
                <a:latin typeface="Calibri" panose="020F0502020204030204" pitchFamily="34" charset="0"/>
              </a:rPr>
              <a:t>United States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elimination of hookworm had been attained.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4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100" b="1" cap="none" dirty="0" smtClean="0">
                <a:solidFill>
                  <a:srgbClr val="4E3B30"/>
                </a:solidFill>
                <a:effectLst/>
                <a:latin typeface="Times New Roman"/>
                <a:ea typeface="+mn-ea"/>
                <a:cs typeface="+mn-cs"/>
              </a:rPr>
              <a:t>CONCLUSION</a:t>
            </a:r>
            <a:r>
              <a:rPr lang="en-US" sz="4100" b="1" cap="none" dirty="0">
                <a:solidFill>
                  <a:srgbClr val="4E3B30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en-US" sz="4100" b="1" cap="none" dirty="0">
                <a:solidFill>
                  <a:srgbClr val="4E3B30"/>
                </a:solidFill>
                <a:effectLst/>
                <a:latin typeface="Times New Roman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It </a:t>
            </a:r>
            <a:r>
              <a:rPr lang="en-US" sz="2800" dirty="0">
                <a:latin typeface="Calibri" panose="020F0502020204030204" pitchFamily="34" charset="0"/>
              </a:rPr>
              <a:t>is useful to consider the successful </a:t>
            </a:r>
            <a:r>
              <a:rPr lang="en-US" sz="2800" dirty="0" smtClean="0">
                <a:latin typeface="Calibri" panose="020F0502020204030204" pitchFamily="34" charset="0"/>
              </a:rPr>
              <a:t>eradication programs</a:t>
            </a:r>
            <a:r>
              <a:rPr lang="en-US" sz="2800" dirty="0">
                <a:latin typeface="Calibri" panose="020F0502020204030204" pitchFamily="34" charset="0"/>
              </a:rPr>
              <a:t>, these programs could form the basis </a:t>
            </a:r>
            <a:r>
              <a:rPr lang="en-US" sz="2800" dirty="0" smtClean="0">
                <a:latin typeface="Calibri" panose="020F0502020204030204" pitchFamily="34" charset="0"/>
              </a:rPr>
              <a:t>for eradication </a:t>
            </a:r>
            <a:r>
              <a:rPr lang="en-US" sz="2800" dirty="0">
                <a:latin typeface="Calibri" panose="020F0502020204030204" pitchFamily="34" charset="0"/>
              </a:rPr>
              <a:t>for other disease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Both </a:t>
            </a:r>
            <a:r>
              <a:rPr lang="en-US" b="1" dirty="0">
                <a:latin typeface="Calibri" panose="020F0502020204030204" pitchFamily="34" charset="0"/>
              </a:rPr>
              <a:t>biological </a:t>
            </a:r>
            <a:r>
              <a:rPr lang="en-US" dirty="0">
                <a:latin typeface="Calibri" panose="020F0502020204030204" pitchFamily="34" charset="0"/>
              </a:rPr>
              <a:t>and </a:t>
            </a:r>
            <a:r>
              <a:rPr lang="en-US" b="1" dirty="0">
                <a:latin typeface="Calibri" panose="020F0502020204030204" pitchFamily="34" charset="0"/>
              </a:rPr>
              <a:t>technical </a:t>
            </a:r>
            <a:r>
              <a:rPr lang="en-US" dirty="0">
                <a:latin typeface="Calibri" panose="020F0502020204030204" pitchFamily="34" charset="0"/>
              </a:rPr>
              <a:t>features of </a:t>
            </a:r>
            <a:r>
              <a:rPr lang="en-US" dirty="0" smtClean="0">
                <a:latin typeface="Calibri" panose="020F0502020204030204" pitchFamily="34" charset="0"/>
              </a:rPr>
              <a:t>the disease </a:t>
            </a:r>
            <a:r>
              <a:rPr lang="en-US" dirty="0">
                <a:latin typeface="Calibri" panose="020F0502020204030204" pitchFamily="34" charset="0"/>
              </a:rPr>
              <a:t>should be considered before </a:t>
            </a:r>
            <a:r>
              <a:rPr lang="en-US" dirty="0" smtClean="0">
                <a:latin typeface="Calibri" panose="020F0502020204030204" pitchFamily="34" charset="0"/>
              </a:rPr>
              <a:t>starting eradication program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We </a:t>
            </a:r>
            <a:r>
              <a:rPr lang="en-US" dirty="0">
                <a:latin typeface="Calibri" panose="020F0502020204030204" pitchFamily="34" charset="0"/>
              </a:rPr>
              <a:t>have to put in our knowledge the </a:t>
            </a:r>
            <a:r>
              <a:rPr lang="en-US" b="1" dirty="0">
                <a:latin typeface="Calibri" panose="020F0502020204030204" pitchFamily="34" charset="0"/>
              </a:rPr>
              <a:t>economic </a:t>
            </a:r>
            <a:r>
              <a:rPr lang="en-US" dirty="0" smtClean="0">
                <a:latin typeface="Calibri" panose="020F0502020204030204" pitchFamily="34" charset="0"/>
              </a:rPr>
              <a:t>, </a:t>
            </a:r>
            <a:r>
              <a:rPr lang="en-US" b="1" dirty="0" smtClean="0">
                <a:latin typeface="Calibri" panose="020F0502020204030204" pitchFamily="34" charset="0"/>
              </a:rPr>
              <a:t>social </a:t>
            </a:r>
            <a:r>
              <a:rPr lang="en-US" dirty="0">
                <a:latin typeface="Calibri" panose="020F0502020204030204" pitchFamily="34" charset="0"/>
              </a:rPr>
              <a:t>and </a:t>
            </a:r>
            <a:r>
              <a:rPr lang="en-US" b="1" dirty="0">
                <a:latin typeface="Calibri" panose="020F0502020204030204" pitchFamily="34" charset="0"/>
              </a:rPr>
              <a:t>political </a:t>
            </a:r>
            <a:r>
              <a:rPr lang="en-US" dirty="0">
                <a:latin typeface="Calibri" panose="020F0502020204030204" pitchFamily="34" charset="0"/>
              </a:rPr>
              <a:t>issues before setting a </a:t>
            </a:r>
            <a:r>
              <a:rPr lang="en-US" dirty="0" smtClean="0">
                <a:latin typeface="Calibri" panose="020F0502020204030204" pitchFamily="34" charset="0"/>
              </a:rPr>
              <a:t>specific global </a:t>
            </a:r>
            <a:r>
              <a:rPr lang="en-US" dirty="0">
                <a:latin typeface="Calibri" panose="020F0502020204030204" pitchFamily="34" charset="0"/>
              </a:rPr>
              <a:t>target date for any eradication </a:t>
            </a:r>
            <a:r>
              <a:rPr lang="en-US" dirty="0" smtClean="0">
                <a:latin typeface="Calibri" panose="020F0502020204030204" pitchFamily="34" charset="0"/>
              </a:rPr>
              <a:t>program.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9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tx1"/>
                </a:solidFill>
                <a:latin typeface="BookAntiqua"/>
              </a:rPr>
              <a:t>WHO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  <a:latin typeface="BookAntiqua"/>
              </a:rPr>
              <a:t>https</a:t>
            </a:r>
            <a:r>
              <a:rPr lang="en-US" u="sng" dirty="0">
                <a:solidFill>
                  <a:schemeClr val="tx1"/>
                </a:solidFill>
                <a:latin typeface="BookAntiqua"/>
              </a:rPr>
              <a:t>://ourworldindata.org/eradication-ofdiseases</a:t>
            </a:r>
            <a:r>
              <a:rPr lang="en-US" u="sng" dirty="0" smtClean="0">
                <a:solidFill>
                  <a:schemeClr val="tx1"/>
                </a:solidFill>
                <a:latin typeface="BookAntiqua"/>
              </a:rPr>
              <a:t>/</a:t>
            </a:r>
            <a:r>
              <a:rPr lang="en-US" u="sng" dirty="0" smtClean="0">
                <a:solidFill>
                  <a:schemeClr val="tx1"/>
                </a:solidFill>
                <a:latin typeface="Wingdings-Regular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BookAntiqua"/>
              </a:rPr>
              <a:t>http://</a:t>
            </a:r>
            <a:r>
              <a:rPr lang="en-US" u="sng" dirty="0" smtClean="0">
                <a:solidFill>
                  <a:schemeClr val="tx1"/>
                </a:solidFill>
                <a:latin typeface="BookAntiqua"/>
              </a:rPr>
              <a:t>www.nejm.org/doi/full/10.1056/NEJMra1200391#t=article</a:t>
            </a:r>
            <a:endParaRPr lang="en-US" u="sng" dirty="0">
              <a:solidFill>
                <a:schemeClr val="tx1"/>
              </a:solidFill>
              <a:latin typeface="BookAntiqua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  <a:latin typeface="BookAntiqua"/>
              </a:rPr>
              <a:t>http</a:t>
            </a:r>
            <a:r>
              <a:rPr lang="en-US" u="sng" dirty="0">
                <a:solidFill>
                  <a:schemeClr val="tx1"/>
                </a:solidFill>
                <a:latin typeface="BookAntiqua"/>
              </a:rPr>
              <a:t>://</a:t>
            </a:r>
            <a:r>
              <a:rPr lang="en-US" u="sng" dirty="0" smtClean="0">
                <a:solidFill>
                  <a:schemeClr val="tx1"/>
                </a:solidFill>
                <a:latin typeface="BookAntiqua"/>
              </a:rPr>
              <a:t>www.iflscience.com/health-andmedicine/were-close-achieving-second-ever-globaleradication-human-disease</a:t>
            </a:r>
            <a:r>
              <a:rPr lang="en-US" u="sng" dirty="0">
                <a:solidFill>
                  <a:schemeClr val="tx1"/>
                </a:solidFill>
                <a:latin typeface="BookAntiqua"/>
              </a:rPr>
              <a:t>/</a:t>
            </a:r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03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Difference between elimination and eradication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Disease eradication is sometimes confused with disease elimination which means:</a:t>
            </a:r>
          </a:p>
          <a:p>
            <a:r>
              <a:rPr lang="en-US" dirty="0" smtClean="0"/>
              <a:t>“eradication of an infectious disease from a large geographical region or political jurisdiction</a:t>
            </a:r>
          </a:p>
          <a:p>
            <a:r>
              <a:rPr lang="en-US" dirty="0" smtClean="0"/>
              <a:t>When a disease stops circulating in a region, it is considered as eliminated in that region</a:t>
            </a:r>
          </a:p>
          <a:p>
            <a:r>
              <a:rPr lang="en-US" dirty="0" smtClean="0"/>
              <a:t>If a particular disease is eliminated worldwide, it is considered as eradicated.</a:t>
            </a:r>
          </a:p>
          <a:p>
            <a:pPr lvl="0">
              <a:buClr>
                <a:srgbClr val="F0A22E"/>
              </a:buClr>
            </a:pPr>
            <a:r>
              <a:rPr lang="en-US" dirty="0">
                <a:solidFill>
                  <a:srgbClr val="4E3B30"/>
                </a:solidFill>
              </a:rPr>
              <a:t>Polio for example was eliminated from USA in 1979 after widespread efforts of vaccination programs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06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Further confusion arises from the use of the </a:t>
            </a:r>
            <a:r>
              <a:rPr lang="en-US" dirty="0" smtClean="0">
                <a:latin typeface="Calibri" panose="020F0502020204030204" pitchFamily="34" charset="0"/>
              </a:rPr>
              <a:t>use of </a:t>
            </a:r>
            <a:r>
              <a:rPr lang="en-US" dirty="0" smtClean="0">
                <a:latin typeface="Calibri" panose="020F0502020204030204" pitchFamily="34" charset="0"/>
              </a:rPr>
              <a:t>the term eradication to refer to the total removal of a pathogen from an individual (also know as clearance of an infection).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 particularly in the context of 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2" tooltip="HIV"/>
              </a:rPr>
              <a:t>HIV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 and certain other </a:t>
            </a:r>
            <a:r>
              <a:rPr lang="en-US" dirty="0" smtClean="0">
                <a:solidFill>
                  <a:srgbClr val="0B0080"/>
                </a:solidFill>
                <a:latin typeface="Calibri" panose="020F0502020204030204" pitchFamily="34" charset="0"/>
                <a:hlinkClick r:id="rId3" tooltip="Virus"/>
              </a:rPr>
              <a:t>viruses</a:t>
            </a:r>
            <a:r>
              <a:rPr lang="en-US" dirty="0" smtClean="0">
                <a:solidFill>
                  <a:srgbClr val="0B0080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where 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such cures are sought.</a:t>
            </a:r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6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Eradication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05936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</a:rPr>
              <a:t>Selection of infectious diseases for eradication is based on rigorous criteria, </a:t>
            </a:r>
            <a:endParaRPr lang="en-US" sz="2400" dirty="0" smtClean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</a:rPr>
              <a:t>as 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</a:rPr>
              <a:t>both biological and technical features determine whether a pathogenic organism is (at least potentially) eradicable. </a:t>
            </a:r>
            <a:endParaRPr lang="en-US" sz="2400" dirty="0" smtClean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</a:rPr>
              <a:t>targeted </a:t>
            </a:r>
            <a:r>
              <a:rPr lang="en-US" sz="2400" dirty="0">
                <a:solidFill>
                  <a:srgbClr val="0B0080"/>
                </a:solidFill>
                <a:latin typeface="Calibri" panose="020F0502020204030204" pitchFamily="34" charset="0"/>
                <a:hlinkClick r:id="rId2" tooltip="Organism"/>
              </a:rPr>
              <a:t>organism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</a:rPr>
              <a:t> must not have a non-human </a:t>
            </a:r>
            <a:r>
              <a:rPr lang="en-US" sz="2400" dirty="0">
                <a:solidFill>
                  <a:srgbClr val="0B0080"/>
                </a:solidFill>
                <a:latin typeface="Calibri" panose="020F0502020204030204" pitchFamily="34" charset="0"/>
                <a:hlinkClick r:id="rId3" tooltip="Natural reservoir"/>
              </a:rPr>
              <a:t>reservoir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</a:rPr>
              <a:t> (or, in the case of animal diseases, the infection reservoir must be an easily identifiable species, </a:t>
            </a:r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</a:rPr>
              <a:t>as 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</a:rPr>
              <a:t>in the case of </a:t>
            </a:r>
            <a:r>
              <a:rPr lang="en-US" sz="2400" dirty="0">
                <a:solidFill>
                  <a:srgbClr val="0B0080"/>
                </a:solidFill>
                <a:latin typeface="Calibri" panose="020F0502020204030204" pitchFamily="34" charset="0"/>
                <a:hlinkClick r:id="rId4" tooltip="Rinderpest"/>
              </a:rPr>
              <a:t>rinderpest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</a:rPr>
              <a:t>), and/or amplify in the environment. </a:t>
            </a:r>
            <a:endParaRPr lang="en-US" sz="2400" dirty="0" smtClean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rgbClr val="222222"/>
                </a:solidFill>
                <a:latin typeface="Calibri" panose="020F0502020204030204" pitchFamily="34" charset="0"/>
              </a:rPr>
              <a:t>This 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</a:rPr>
              <a:t>implies that sufficient information on the life cycle and transmission dynamics is available at the time an eradication initiative is programmed. </a:t>
            </a:r>
            <a:endParaRPr lang="en-US" sz="2400" dirty="0" smtClean="0">
              <a:solidFill>
                <a:srgbClr val="22222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6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Clr>
                <a:srgbClr val="F0A22E"/>
              </a:buClr>
            </a:pPr>
            <a:r>
              <a:rPr lang="en-US" sz="2800" dirty="0">
                <a:solidFill>
                  <a:srgbClr val="222222"/>
                </a:solidFill>
                <a:latin typeface="Calibri" panose="020F0502020204030204" pitchFamily="34" charset="0"/>
              </a:rPr>
              <a:t>An efficient and practical intervention (such as a vaccine or antibiotic) must be available to interrupt transmission of the infective agent. </a:t>
            </a:r>
            <a:endParaRPr lang="en-US" sz="2800" dirty="0" smtClean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pPr lvl="0">
              <a:buClr>
                <a:srgbClr val="F0A22E"/>
              </a:buClr>
            </a:pPr>
            <a:r>
              <a:rPr lang="en-US" sz="2800" dirty="0" smtClean="0">
                <a:solidFill>
                  <a:srgbClr val="222222"/>
                </a:solidFill>
                <a:latin typeface="Calibri" panose="020F0502020204030204" pitchFamily="34" charset="0"/>
              </a:rPr>
              <a:t>Use </a:t>
            </a:r>
            <a:r>
              <a:rPr lang="en-US" sz="2800" dirty="0">
                <a:solidFill>
                  <a:srgbClr val="222222"/>
                </a:solidFill>
                <a:latin typeface="Calibri" panose="020F0502020204030204" pitchFamily="34" charset="0"/>
              </a:rPr>
              <a:t>of vaccination </a:t>
            </a:r>
            <a:r>
              <a:rPr lang="en-US" sz="2800" dirty="0" smtClean="0">
                <a:solidFill>
                  <a:srgbClr val="222222"/>
                </a:solidFill>
                <a:latin typeface="Calibri" panose="020F0502020204030204" pitchFamily="34" charset="0"/>
              </a:rPr>
              <a:t>programs </a:t>
            </a:r>
            <a:r>
              <a:rPr lang="en-US" sz="2800" dirty="0">
                <a:solidFill>
                  <a:srgbClr val="222222"/>
                </a:solidFill>
                <a:latin typeface="Calibri" panose="020F0502020204030204" pitchFamily="34" charset="0"/>
              </a:rPr>
              <a:t>before the introduction of an eradication campaign can reduce the susceptible population. </a:t>
            </a:r>
            <a:endParaRPr lang="en-US" sz="2800" dirty="0" smtClean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pPr lvl="0">
              <a:buClr>
                <a:srgbClr val="F0A22E"/>
              </a:buClr>
            </a:pPr>
            <a:r>
              <a:rPr lang="en-US" sz="2800" dirty="0" smtClean="0">
                <a:solidFill>
                  <a:srgbClr val="222222"/>
                </a:solidFill>
                <a:latin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222222"/>
                </a:solidFill>
                <a:latin typeface="Calibri" panose="020F0502020204030204" pitchFamily="34" charset="0"/>
              </a:rPr>
              <a:t>disease to be eradicated should be clearly identifiable, and an accurate diagnostic tool should exist. </a:t>
            </a:r>
            <a:endParaRPr lang="en-US" sz="2800" dirty="0" smtClean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pPr lvl="0">
              <a:buClr>
                <a:srgbClr val="F0A22E"/>
              </a:buClr>
            </a:pPr>
            <a:r>
              <a:rPr lang="en-US" sz="2800" u="sng" dirty="0" smtClean="0">
                <a:solidFill>
                  <a:srgbClr val="222222"/>
                </a:solidFill>
                <a:latin typeface="Calibri" panose="020F0502020204030204" pitchFamily="34" charset="0"/>
              </a:rPr>
              <a:t>Economic</a:t>
            </a:r>
            <a:r>
              <a:rPr lang="en-US" sz="2800" dirty="0" smtClean="0">
                <a:solidFill>
                  <a:srgbClr val="222222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22222"/>
                </a:solidFill>
                <a:latin typeface="Calibri" panose="020F0502020204030204" pitchFamily="34" charset="0"/>
              </a:rPr>
              <a:t>considerations, as well as </a:t>
            </a:r>
            <a:r>
              <a:rPr lang="en-US" sz="2800" u="sng" dirty="0">
                <a:solidFill>
                  <a:srgbClr val="222222"/>
                </a:solidFill>
                <a:latin typeface="Calibri" panose="020F0502020204030204" pitchFamily="34" charset="0"/>
              </a:rPr>
              <a:t>societal </a:t>
            </a:r>
            <a:r>
              <a:rPr lang="en-US" sz="2800" dirty="0">
                <a:solidFill>
                  <a:srgbClr val="222222"/>
                </a:solidFill>
                <a:latin typeface="Calibri" panose="020F0502020204030204" pitchFamily="34" charset="0"/>
              </a:rPr>
              <a:t>and </a:t>
            </a:r>
            <a:r>
              <a:rPr lang="en-US" sz="2800" u="sng" dirty="0">
                <a:solidFill>
                  <a:srgbClr val="222222"/>
                </a:solidFill>
                <a:latin typeface="Calibri" panose="020F0502020204030204" pitchFamily="34" charset="0"/>
              </a:rPr>
              <a:t>political support </a:t>
            </a:r>
            <a:r>
              <a:rPr lang="en-US" sz="2800" dirty="0">
                <a:solidFill>
                  <a:srgbClr val="222222"/>
                </a:solidFill>
                <a:latin typeface="Calibri" panose="020F0502020204030204" pitchFamily="34" charset="0"/>
              </a:rPr>
              <a:t>and </a:t>
            </a:r>
            <a:r>
              <a:rPr lang="en-US" sz="2800" u="sng" dirty="0">
                <a:solidFill>
                  <a:srgbClr val="222222"/>
                </a:solidFill>
                <a:latin typeface="Calibri" panose="020F0502020204030204" pitchFamily="34" charset="0"/>
              </a:rPr>
              <a:t>commitment</a:t>
            </a:r>
            <a:r>
              <a:rPr lang="en-US" sz="2800" dirty="0">
                <a:solidFill>
                  <a:srgbClr val="222222"/>
                </a:solidFill>
                <a:latin typeface="Calibri" panose="020F0502020204030204" pitchFamily="34" charset="0"/>
              </a:rPr>
              <a:t>, are other crucial factors that determine eradication </a:t>
            </a:r>
            <a:r>
              <a:rPr lang="en-US" sz="2800" dirty="0" smtClean="0">
                <a:solidFill>
                  <a:srgbClr val="222222"/>
                </a:solidFill>
                <a:latin typeface="Calibri" panose="020F0502020204030204" pitchFamily="34" charset="0"/>
              </a:rPr>
              <a:t>feasibility.</a:t>
            </a:r>
            <a:endParaRPr lang="en-US" sz="2800" dirty="0">
              <a:solidFill>
                <a:srgbClr val="4E3B3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07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Two infectious diseases have successfully been eradicated: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hlinkClick r:id="rId2" tooltip="Smallpox"/>
              </a:rPr>
              <a:t>smallpox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 and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hlinkClick r:id="rId3" tooltip="Rinderpest"/>
              </a:rPr>
              <a:t>rinderpest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There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are also four ongoing programs, targeting 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hlinkClick r:id="rId4" tooltip="Poliomyelitis"/>
              </a:rPr>
              <a:t>poliomyelitis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, 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hlinkClick r:id="rId5" tooltip="Yaws"/>
              </a:rPr>
              <a:t>yaws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hlinkClick r:id="rId6" tooltip="Dracunculiasis"/>
              </a:rPr>
              <a:t>dracunculiasis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hlinkClick r:id="rId7" tooltip="Malaria"/>
              </a:rPr>
              <a:t>malaria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Five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more infectious diseases have been identified as of April 2008 as potentially eradicable with current technology by the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hlinkClick r:id="rId8" tooltip="Carter Center"/>
              </a:rPr>
              <a:t>Carter Center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 International Task Force for Disease Eradication—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hlinkClick r:id="rId9" tooltip="Measles"/>
              </a:rPr>
              <a:t>measles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,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hlinkClick r:id="rId10" tooltip="Mumps"/>
              </a:rPr>
              <a:t>mumps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,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hlinkClick r:id="rId11" tooltip="Rubella"/>
              </a:rPr>
              <a:t>rubella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, 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hlinkClick r:id="rId12" tooltip="Lymphatic filariasis"/>
              </a:rPr>
              <a:t>lymphatic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hlinkClick r:id="rId12" tooltip="Lymphatic filariasis"/>
              </a:rPr>
              <a:t>filariasis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 and </a:t>
            </a:r>
            <a:r>
              <a:rPr lang="en-US" u="sng" dirty="0" err="1">
                <a:solidFill>
                  <a:schemeClr val="tx1"/>
                </a:solidFill>
                <a:latin typeface="Calibri" panose="020F0502020204030204" pitchFamily="34" charset="0"/>
                <a:hlinkClick r:id="rId13"/>
              </a:rPr>
              <a:t>cysticercosis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5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Eradicated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Smallpox was the first disease, and so far the only infectious disease of humans, to be eradicated by deliberate </a:t>
            </a: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intervention.</a:t>
            </a:r>
            <a:endParaRPr lang="en-US" baseline="30000" dirty="0">
              <a:solidFill>
                <a:srgbClr val="0B008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It 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became the first disease for which there was an effective 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2" tooltip="Vaccine"/>
              </a:rPr>
              <a:t>vaccine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 in 1798 when 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3" tooltip="Edward Jenner"/>
              </a:rPr>
              <a:t>Edward Jenner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 showed the protective effect of 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4" tooltip="Inoculation"/>
              </a:rPr>
              <a:t>inoculation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(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5" tooltip="Vaccination"/>
              </a:rPr>
              <a:t>vaccination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) of humans with material from 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6" tooltip="Cowpox"/>
              </a:rPr>
              <a:t>cowpox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 lesions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2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D</a:t>
            </a: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etailed 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analysis of national records the global eradication of smallpox was certified by an international commission of smallpox clinicians and medical scientists on 9 December 1979, </a:t>
            </a:r>
            <a:endParaRPr lang="en-US" dirty="0" smtClean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It was 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endorsed by the General Assembly of the World Health Organization on 8 May 1980</a:t>
            </a:r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.</a:t>
            </a:r>
            <a:endParaRPr lang="en-US" baseline="30000" dirty="0">
              <a:solidFill>
                <a:srgbClr val="0B008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Calibri" panose="020F0502020204030204" pitchFamily="34" charset="0"/>
              </a:rPr>
              <a:t>However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, there is an </a:t>
            </a:r>
            <a:r>
              <a:rPr lang="en-US" dirty="0">
                <a:solidFill>
                  <a:srgbClr val="0B0080"/>
                </a:solidFill>
                <a:latin typeface="Calibri" panose="020F0502020204030204" pitchFamily="34" charset="0"/>
                <a:hlinkClick r:id="rId2" tooltip="Smallpox virus retention controversy"/>
              </a:rPr>
              <a:t>ongoing controversy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 regarding the continued storage of the smallpox virus by labs in the US and Russia, as any accidental or deliberate release could create a new epidemic for persons born after or in the late 1980s due to the cessation of vaccinations against the smallpox virus.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2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</TotalTime>
  <Words>1300</Words>
  <Application>Microsoft Office PowerPoint</Application>
  <PresentationFormat>On-screen Show (4:3)</PresentationFormat>
  <Paragraphs>134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Global Eradication of disease</vt:lpstr>
      <vt:lpstr>Introduction</vt:lpstr>
      <vt:lpstr>Difference between elimination and eradication</vt:lpstr>
      <vt:lpstr>Continued</vt:lpstr>
      <vt:lpstr>Eradication Criteria</vt:lpstr>
      <vt:lpstr>Continued</vt:lpstr>
      <vt:lpstr>Continued</vt:lpstr>
      <vt:lpstr>Eradicated Diseases</vt:lpstr>
      <vt:lpstr>Continued</vt:lpstr>
      <vt:lpstr>Continued</vt:lpstr>
      <vt:lpstr>How eradication was made possible?</vt:lpstr>
      <vt:lpstr>Ring Vaccination</vt:lpstr>
      <vt:lpstr>Continued</vt:lpstr>
      <vt:lpstr>Ongoing Eradication Programs</vt:lpstr>
      <vt:lpstr>Continued</vt:lpstr>
      <vt:lpstr>Continued</vt:lpstr>
      <vt:lpstr>Measles</vt:lpstr>
      <vt:lpstr>Slide 18</vt:lpstr>
      <vt:lpstr>Continued</vt:lpstr>
      <vt:lpstr>Continued</vt:lpstr>
      <vt:lpstr>3-Poliomyelitis (polio)</vt:lpstr>
      <vt:lpstr>The Global Polio Eradication Initiative (GPEI)</vt:lpstr>
      <vt:lpstr>Hookworm</vt:lpstr>
      <vt:lpstr>Slide 24</vt:lpstr>
      <vt:lpstr>Continued</vt:lpstr>
      <vt:lpstr>CONCLUSION </vt:lpstr>
      <vt:lpstr>Useful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Eradication of disease</dc:title>
  <dc:creator>dell i7</dc:creator>
  <cp:lastModifiedBy>ume salma</cp:lastModifiedBy>
  <cp:revision>41</cp:revision>
  <dcterms:created xsi:type="dcterms:W3CDTF">2019-05-22T05:02:31Z</dcterms:created>
  <dcterms:modified xsi:type="dcterms:W3CDTF">2020-03-22T04:59:36Z</dcterms:modified>
</cp:coreProperties>
</file>