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12" r:id="rId3"/>
    <p:sldMasterId id="2147483729" r:id="rId4"/>
  </p:sldMasterIdLst>
  <p:notesMasterIdLst>
    <p:notesMasterId r:id="rId9"/>
  </p:notesMasterIdLst>
  <p:sldIdLst>
    <p:sldId id="270" r:id="rId5"/>
    <p:sldId id="288" r:id="rId6"/>
    <p:sldId id="257" r:id="rId7"/>
    <p:sldId id="41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104" autoAdjust="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B5A5D-3DAC-4CF4-A3AA-12FA3B8CEC5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426E-C2D5-469F-AB56-841895D7F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6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4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118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06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5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3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1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0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72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57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86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77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18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4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2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51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0459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8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3169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73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11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96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06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62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34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6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2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81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90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35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0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51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82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0774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37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7972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1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60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4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8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1E638-C669-4BEA-8235-1933AD61714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60440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9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8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F1B93-7B86-41F9-ADC3-119A4221262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9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1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8C14-A4AC-453C-8004-43935A7B33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F8020CD-6C06-4A9F-8C19-4BD61CA08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DB965-C3FD-4B23-98C6-757D83AC5E9C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4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3198" y="1565097"/>
            <a:ext cx="106186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  <a:latin typeface="Helvetica" panose="020B0604020202020204" pitchFamily="34" charset="0"/>
              </a:rPr>
              <a:t>Using knowledge of pharmacokinetic parameters, clinicians can design optimal drug regimens, including the route of administration, the dose, the frequency, and the duration of treatment</a:t>
            </a:r>
            <a:r>
              <a:rPr lang="en-US" sz="3200" dirty="0" smtClean="0">
                <a:solidFill>
                  <a:prstClr val="black"/>
                </a:solidFill>
                <a:latin typeface="Helvetica" panose="020B0604020202020204" pitchFamily="34" charset="0"/>
              </a:rPr>
              <a:t>.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</a:rPr>
              <a:t>Consequently, through the study </a:t>
            </a:r>
            <a:r>
              <a:rPr lang="en-US" sz="3200" dirty="0" smtClean="0">
                <a:solidFill>
                  <a:prstClr val="black"/>
                </a:solidFill>
              </a:rPr>
              <a:t>of pharmacokinetics</a:t>
            </a:r>
            <a:r>
              <a:rPr lang="en-US" sz="3200" dirty="0">
                <a:solidFill>
                  <a:prstClr val="black"/>
                </a:solidFill>
              </a:rPr>
              <a:t>, the </a:t>
            </a:r>
            <a:r>
              <a:rPr lang="en-US" sz="3200" dirty="0" smtClean="0">
                <a:solidFill>
                  <a:prstClr val="black"/>
                </a:solidFill>
              </a:rPr>
              <a:t>researchers will </a:t>
            </a:r>
            <a:r>
              <a:rPr lang="en-US" sz="3200" dirty="0">
                <a:solidFill>
                  <a:prstClr val="black"/>
                </a:solidFill>
              </a:rPr>
              <a:t>be able to individualize </a:t>
            </a:r>
            <a:r>
              <a:rPr lang="en-US" sz="3200" b="1" dirty="0">
                <a:solidFill>
                  <a:srgbClr val="C00000"/>
                </a:solidFill>
              </a:rPr>
              <a:t>therapy</a:t>
            </a:r>
            <a:r>
              <a:rPr lang="en-US" sz="3200" dirty="0">
                <a:solidFill>
                  <a:prstClr val="black"/>
                </a:solidFill>
              </a:rPr>
              <a:t> for </a:t>
            </a:r>
            <a:r>
              <a:rPr lang="en-US" sz="3200" dirty="0" smtClean="0">
                <a:solidFill>
                  <a:prstClr val="black"/>
                </a:solidFill>
              </a:rPr>
              <a:t>the patient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haki01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83913" y="400363"/>
            <a:ext cx="8686800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501" y="962799"/>
            <a:ext cx="107450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Absorption is the transfer of a drug from the site of administration to the bloodstream. </a:t>
            </a:r>
          </a:p>
          <a:p>
            <a:r>
              <a:rPr lang="en-US" sz="2800" dirty="0" smtClean="0"/>
              <a:t>The rate and extent of absorption depend 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/>
              <a:t>the environment where the drug is absorbed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C</a:t>
            </a:r>
            <a:r>
              <a:rPr lang="en-US" sz="3600" dirty="0" smtClean="0"/>
              <a:t>hemical characteristics of the drug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</a:t>
            </a:r>
            <a:r>
              <a:rPr lang="en-US" sz="3600" dirty="0" smtClean="0"/>
              <a:t>he route of administration (which influences bioavailability).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/>
              <a:t>Routes of administration other than intravenous may result in partial absorption and lower bioavailability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164482" y="455414"/>
            <a:ext cx="5007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ABSORPTION OF DRUGS</a:t>
            </a:r>
            <a:endParaRPr lang="en-US" sz="36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2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160" y="106680"/>
            <a:ext cx="8808720" cy="666526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6600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B8A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7835</TotalTime>
  <Words>112</Words>
  <Application>Microsoft Office PowerPoint</Application>
  <PresentationFormat>Widescreen</PresentationFormat>
  <Paragraphs>9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Arial</vt:lpstr>
      <vt:lpstr>Calibri</vt:lpstr>
      <vt:lpstr>Century Gothic</vt:lpstr>
      <vt:lpstr>Helvetica</vt:lpstr>
      <vt:lpstr>Trebuchet MS</vt:lpstr>
      <vt:lpstr>Tw Cen MT</vt:lpstr>
      <vt:lpstr>Wingdings</vt:lpstr>
      <vt:lpstr>Wingdings 3</vt:lpstr>
      <vt:lpstr>Circuit</vt:lpstr>
      <vt:lpstr>1_Wisp</vt:lpstr>
      <vt:lpstr>2_Wisp</vt:lpstr>
      <vt:lpstr>1_Default Design</vt:lpstr>
      <vt:lpstr>PowerPoint Presentation</vt:lpstr>
      <vt:lpstr>PowerPoint Presentation</vt:lpstr>
      <vt:lpstr>PowerPoint Presentation</vt:lpstr>
      <vt:lpstr>PowerPoint Presentation</vt:lpstr>
    </vt:vector>
  </TitlesOfParts>
  <Company>STMU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Muhamamd Atif Nazir</dc:creator>
  <cp:lastModifiedBy>Administrator</cp:lastModifiedBy>
  <cp:revision>192</cp:revision>
  <dcterms:created xsi:type="dcterms:W3CDTF">2015-03-15T18:25:27Z</dcterms:created>
  <dcterms:modified xsi:type="dcterms:W3CDTF">2021-04-21T10:49:06Z</dcterms:modified>
</cp:coreProperties>
</file>