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C1939-FBDB-415E-9DD3-383B6655E9ED}" type="datetimeFigureOut">
              <a:rPr lang="en-US" smtClean="0"/>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63128-764C-4574-8367-F7172FF57C76}" type="slidenum">
              <a:rPr lang="en-US" smtClean="0"/>
              <a:t>‹#›</a:t>
            </a:fld>
            <a:endParaRPr lang="en-US"/>
          </a:p>
        </p:txBody>
      </p:sp>
    </p:spTree>
    <p:extLst>
      <p:ext uri="{BB962C8B-B14F-4D97-AF65-F5344CB8AC3E}">
        <p14:creationId xmlns:p14="http://schemas.microsoft.com/office/powerpoint/2010/main" val="2917330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63128-764C-4574-8367-F7172FF57C76}" type="slidenum">
              <a:rPr lang="en-US" smtClean="0"/>
              <a:t>1</a:t>
            </a:fld>
            <a:endParaRPr lang="en-US"/>
          </a:p>
        </p:txBody>
      </p:sp>
    </p:spTree>
    <p:extLst>
      <p:ext uri="{BB962C8B-B14F-4D97-AF65-F5344CB8AC3E}">
        <p14:creationId xmlns:p14="http://schemas.microsoft.com/office/powerpoint/2010/main" val="159853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63128-764C-4574-8367-F7172FF57C76}" type="slidenum">
              <a:rPr lang="en-US" smtClean="0"/>
              <a:t>2</a:t>
            </a:fld>
            <a:endParaRPr lang="en-US"/>
          </a:p>
        </p:txBody>
      </p:sp>
    </p:spTree>
    <p:extLst>
      <p:ext uri="{BB962C8B-B14F-4D97-AF65-F5344CB8AC3E}">
        <p14:creationId xmlns:p14="http://schemas.microsoft.com/office/powerpoint/2010/main" val="603750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67E34D-14C4-4A39-8344-E4909407DF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C3C6052-7DE0-4DAB-9E9B-E4EC8ABC03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2BA6A63-3FA4-433A-93EA-CC50AA6D2EC1}"/>
              </a:ext>
            </a:extLst>
          </p:cNvPr>
          <p:cNvSpPr>
            <a:spLocks noGrp="1"/>
          </p:cNvSpPr>
          <p:nvPr>
            <p:ph type="dt" sz="half" idx="10"/>
          </p:nvPr>
        </p:nvSpPr>
        <p:spPr/>
        <p:txBody>
          <a:bodyPr/>
          <a:lstStyle/>
          <a:p>
            <a:fld id="{0DB35607-C4F0-490D-B16D-6B5FECCDE712}" type="datetimeFigureOut">
              <a:rPr lang="en-US" smtClean="0"/>
              <a:t>6/15/2021</a:t>
            </a:fld>
            <a:endParaRPr lang="en-US"/>
          </a:p>
        </p:txBody>
      </p:sp>
      <p:sp>
        <p:nvSpPr>
          <p:cNvPr id="5" name="Footer Placeholder 4">
            <a:extLst>
              <a:ext uri="{FF2B5EF4-FFF2-40B4-BE49-F238E27FC236}">
                <a16:creationId xmlns:a16="http://schemas.microsoft.com/office/drawing/2014/main" xmlns="" id="{82475164-1398-4BB3-8BA9-39313DF38D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0EE8BD4-0DAA-4B47-A358-A1DCF473110B}"/>
              </a:ext>
            </a:extLst>
          </p:cNvPr>
          <p:cNvSpPr>
            <a:spLocks noGrp="1"/>
          </p:cNvSpPr>
          <p:nvPr>
            <p:ph type="sldNum" sz="quarter" idx="12"/>
          </p:nvPr>
        </p:nvSpPr>
        <p:spPr/>
        <p:txBody>
          <a:bodyPr/>
          <a:lstStyle/>
          <a:p>
            <a:fld id="{D4BD140D-4E43-41DF-9387-E014C69B6B75}" type="slidenum">
              <a:rPr lang="en-US" smtClean="0"/>
              <a:t>‹#›</a:t>
            </a:fld>
            <a:endParaRPr lang="en-US"/>
          </a:p>
        </p:txBody>
      </p:sp>
    </p:spTree>
    <p:extLst>
      <p:ext uri="{BB962C8B-B14F-4D97-AF65-F5344CB8AC3E}">
        <p14:creationId xmlns:p14="http://schemas.microsoft.com/office/powerpoint/2010/main" val="989972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F1D82E-CD1E-4557-A34B-38DCFF6512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8ED6DC5-50C0-49B6-8272-FA43C96C0C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2F28CB-3ACD-4DED-A677-58809709A276}"/>
              </a:ext>
            </a:extLst>
          </p:cNvPr>
          <p:cNvSpPr>
            <a:spLocks noGrp="1"/>
          </p:cNvSpPr>
          <p:nvPr>
            <p:ph type="dt" sz="half" idx="10"/>
          </p:nvPr>
        </p:nvSpPr>
        <p:spPr/>
        <p:txBody>
          <a:bodyPr/>
          <a:lstStyle/>
          <a:p>
            <a:fld id="{0DB35607-C4F0-490D-B16D-6B5FECCDE712}" type="datetimeFigureOut">
              <a:rPr lang="en-US" smtClean="0"/>
              <a:t>6/15/2021</a:t>
            </a:fld>
            <a:endParaRPr lang="en-US"/>
          </a:p>
        </p:txBody>
      </p:sp>
      <p:sp>
        <p:nvSpPr>
          <p:cNvPr id="5" name="Footer Placeholder 4">
            <a:extLst>
              <a:ext uri="{FF2B5EF4-FFF2-40B4-BE49-F238E27FC236}">
                <a16:creationId xmlns:a16="http://schemas.microsoft.com/office/drawing/2014/main" xmlns="" id="{BBB96B17-E41E-4E38-A7F5-04CB36173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481D2B1-5652-43DC-ABAD-6CCE68AD28AC}"/>
              </a:ext>
            </a:extLst>
          </p:cNvPr>
          <p:cNvSpPr>
            <a:spLocks noGrp="1"/>
          </p:cNvSpPr>
          <p:nvPr>
            <p:ph type="sldNum" sz="quarter" idx="12"/>
          </p:nvPr>
        </p:nvSpPr>
        <p:spPr/>
        <p:txBody>
          <a:bodyPr/>
          <a:lstStyle/>
          <a:p>
            <a:fld id="{D4BD140D-4E43-41DF-9387-E014C69B6B75}" type="slidenum">
              <a:rPr lang="en-US" smtClean="0"/>
              <a:t>‹#›</a:t>
            </a:fld>
            <a:endParaRPr lang="en-US"/>
          </a:p>
        </p:txBody>
      </p:sp>
    </p:spTree>
    <p:extLst>
      <p:ext uri="{BB962C8B-B14F-4D97-AF65-F5344CB8AC3E}">
        <p14:creationId xmlns:p14="http://schemas.microsoft.com/office/powerpoint/2010/main" val="731400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613973D-218E-4F32-AA58-8081C7FE13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616C02D-1E17-4E99-AA7F-572D5804B4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C64809A-B7BB-41AD-BAC2-E76E86F7F93D}"/>
              </a:ext>
            </a:extLst>
          </p:cNvPr>
          <p:cNvSpPr>
            <a:spLocks noGrp="1"/>
          </p:cNvSpPr>
          <p:nvPr>
            <p:ph type="dt" sz="half" idx="10"/>
          </p:nvPr>
        </p:nvSpPr>
        <p:spPr/>
        <p:txBody>
          <a:bodyPr/>
          <a:lstStyle/>
          <a:p>
            <a:fld id="{0DB35607-C4F0-490D-B16D-6B5FECCDE712}" type="datetimeFigureOut">
              <a:rPr lang="en-US" smtClean="0"/>
              <a:t>6/15/2021</a:t>
            </a:fld>
            <a:endParaRPr lang="en-US"/>
          </a:p>
        </p:txBody>
      </p:sp>
      <p:sp>
        <p:nvSpPr>
          <p:cNvPr id="5" name="Footer Placeholder 4">
            <a:extLst>
              <a:ext uri="{FF2B5EF4-FFF2-40B4-BE49-F238E27FC236}">
                <a16:creationId xmlns:a16="http://schemas.microsoft.com/office/drawing/2014/main" xmlns="" id="{2AC2E6FB-4ECA-4D4F-9750-89A0E43427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5D7ADE-03F6-4ED1-A322-0B70E0AEFCC7}"/>
              </a:ext>
            </a:extLst>
          </p:cNvPr>
          <p:cNvSpPr>
            <a:spLocks noGrp="1"/>
          </p:cNvSpPr>
          <p:nvPr>
            <p:ph type="sldNum" sz="quarter" idx="12"/>
          </p:nvPr>
        </p:nvSpPr>
        <p:spPr/>
        <p:txBody>
          <a:bodyPr/>
          <a:lstStyle/>
          <a:p>
            <a:fld id="{D4BD140D-4E43-41DF-9387-E014C69B6B75}" type="slidenum">
              <a:rPr lang="en-US" smtClean="0"/>
              <a:t>‹#›</a:t>
            </a:fld>
            <a:endParaRPr lang="en-US"/>
          </a:p>
        </p:txBody>
      </p:sp>
    </p:spTree>
    <p:extLst>
      <p:ext uri="{BB962C8B-B14F-4D97-AF65-F5344CB8AC3E}">
        <p14:creationId xmlns:p14="http://schemas.microsoft.com/office/powerpoint/2010/main" val="665407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5962B8-7414-4914-81C9-133487C385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4085CDA-EB82-432F-8B26-99CE65F938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DF2DDE8-E984-420E-9940-8BCFE8227766}"/>
              </a:ext>
            </a:extLst>
          </p:cNvPr>
          <p:cNvSpPr>
            <a:spLocks noGrp="1"/>
          </p:cNvSpPr>
          <p:nvPr>
            <p:ph type="dt" sz="half" idx="10"/>
          </p:nvPr>
        </p:nvSpPr>
        <p:spPr/>
        <p:txBody>
          <a:bodyPr/>
          <a:lstStyle/>
          <a:p>
            <a:fld id="{0DB35607-C4F0-490D-B16D-6B5FECCDE712}" type="datetimeFigureOut">
              <a:rPr lang="en-US" smtClean="0"/>
              <a:t>6/15/2021</a:t>
            </a:fld>
            <a:endParaRPr lang="en-US"/>
          </a:p>
        </p:txBody>
      </p:sp>
      <p:sp>
        <p:nvSpPr>
          <p:cNvPr id="5" name="Footer Placeholder 4">
            <a:extLst>
              <a:ext uri="{FF2B5EF4-FFF2-40B4-BE49-F238E27FC236}">
                <a16:creationId xmlns:a16="http://schemas.microsoft.com/office/drawing/2014/main" xmlns="" id="{335EE067-3A77-4C39-8C9E-A25B933607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C797DB7-4B9C-4426-965A-47675F39659D}"/>
              </a:ext>
            </a:extLst>
          </p:cNvPr>
          <p:cNvSpPr>
            <a:spLocks noGrp="1"/>
          </p:cNvSpPr>
          <p:nvPr>
            <p:ph type="sldNum" sz="quarter" idx="12"/>
          </p:nvPr>
        </p:nvSpPr>
        <p:spPr/>
        <p:txBody>
          <a:bodyPr/>
          <a:lstStyle/>
          <a:p>
            <a:fld id="{D4BD140D-4E43-41DF-9387-E014C69B6B75}" type="slidenum">
              <a:rPr lang="en-US" smtClean="0"/>
              <a:t>‹#›</a:t>
            </a:fld>
            <a:endParaRPr lang="en-US"/>
          </a:p>
        </p:txBody>
      </p:sp>
    </p:spTree>
    <p:extLst>
      <p:ext uri="{BB962C8B-B14F-4D97-AF65-F5344CB8AC3E}">
        <p14:creationId xmlns:p14="http://schemas.microsoft.com/office/powerpoint/2010/main" val="3005991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6A2202-E356-4E94-BAF3-9CF922527E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196B9B2-0D91-4CEB-9E34-188B497906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3FD3F3D-6754-453E-9BBB-5F234E6E819D}"/>
              </a:ext>
            </a:extLst>
          </p:cNvPr>
          <p:cNvSpPr>
            <a:spLocks noGrp="1"/>
          </p:cNvSpPr>
          <p:nvPr>
            <p:ph type="dt" sz="half" idx="10"/>
          </p:nvPr>
        </p:nvSpPr>
        <p:spPr/>
        <p:txBody>
          <a:bodyPr/>
          <a:lstStyle/>
          <a:p>
            <a:fld id="{0DB35607-C4F0-490D-B16D-6B5FECCDE712}" type="datetimeFigureOut">
              <a:rPr lang="en-US" smtClean="0"/>
              <a:t>6/15/2021</a:t>
            </a:fld>
            <a:endParaRPr lang="en-US"/>
          </a:p>
        </p:txBody>
      </p:sp>
      <p:sp>
        <p:nvSpPr>
          <p:cNvPr id="5" name="Footer Placeholder 4">
            <a:extLst>
              <a:ext uri="{FF2B5EF4-FFF2-40B4-BE49-F238E27FC236}">
                <a16:creationId xmlns:a16="http://schemas.microsoft.com/office/drawing/2014/main" xmlns="" id="{5112A363-0CDE-43FA-A2E4-50DFA7ED1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4D8C50B-C4F7-47E2-9F89-F09C328D91D9}"/>
              </a:ext>
            </a:extLst>
          </p:cNvPr>
          <p:cNvSpPr>
            <a:spLocks noGrp="1"/>
          </p:cNvSpPr>
          <p:nvPr>
            <p:ph type="sldNum" sz="quarter" idx="12"/>
          </p:nvPr>
        </p:nvSpPr>
        <p:spPr/>
        <p:txBody>
          <a:bodyPr/>
          <a:lstStyle/>
          <a:p>
            <a:fld id="{D4BD140D-4E43-41DF-9387-E014C69B6B75}" type="slidenum">
              <a:rPr lang="en-US" smtClean="0"/>
              <a:t>‹#›</a:t>
            </a:fld>
            <a:endParaRPr lang="en-US"/>
          </a:p>
        </p:txBody>
      </p:sp>
    </p:spTree>
    <p:extLst>
      <p:ext uri="{BB962C8B-B14F-4D97-AF65-F5344CB8AC3E}">
        <p14:creationId xmlns:p14="http://schemas.microsoft.com/office/powerpoint/2010/main" val="4126829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E9AD07-E1F1-468E-A2DB-69D70A974A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44CDB1A-E4B2-4ABE-9486-4E58A775B1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508B5AB-F71C-4BB0-8AE2-FDDA22F2A0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1DDBEBA-C990-4B8B-9DAA-CF1C235C26D2}"/>
              </a:ext>
            </a:extLst>
          </p:cNvPr>
          <p:cNvSpPr>
            <a:spLocks noGrp="1"/>
          </p:cNvSpPr>
          <p:nvPr>
            <p:ph type="dt" sz="half" idx="10"/>
          </p:nvPr>
        </p:nvSpPr>
        <p:spPr/>
        <p:txBody>
          <a:bodyPr/>
          <a:lstStyle/>
          <a:p>
            <a:fld id="{0DB35607-C4F0-490D-B16D-6B5FECCDE712}" type="datetimeFigureOut">
              <a:rPr lang="en-US" smtClean="0"/>
              <a:t>6/15/2021</a:t>
            </a:fld>
            <a:endParaRPr lang="en-US"/>
          </a:p>
        </p:txBody>
      </p:sp>
      <p:sp>
        <p:nvSpPr>
          <p:cNvPr id="6" name="Footer Placeholder 5">
            <a:extLst>
              <a:ext uri="{FF2B5EF4-FFF2-40B4-BE49-F238E27FC236}">
                <a16:creationId xmlns:a16="http://schemas.microsoft.com/office/drawing/2014/main" xmlns="" id="{B34C8AD7-686C-41E7-983F-CDC809B794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3836E8C-C6DC-44F6-8DDE-974D85BEF34B}"/>
              </a:ext>
            </a:extLst>
          </p:cNvPr>
          <p:cNvSpPr>
            <a:spLocks noGrp="1"/>
          </p:cNvSpPr>
          <p:nvPr>
            <p:ph type="sldNum" sz="quarter" idx="12"/>
          </p:nvPr>
        </p:nvSpPr>
        <p:spPr/>
        <p:txBody>
          <a:bodyPr/>
          <a:lstStyle/>
          <a:p>
            <a:fld id="{D4BD140D-4E43-41DF-9387-E014C69B6B75}" type="slidenum">
              <a:rPr lang="en-US" smtClean="0"/>
              <a:t>‹#›</a:t>
            </a:fld>
            <a:endParaRPr lang="en-US"/>
          </a:p>
        </p:txBody>
      </p:sp>
    </p:spTree>
    <p:extLst>
      <p:ext uri="{BB962C8B-B14F-4D97-AF65-F5344CB8AC3E}">
        <p14:creationId xmlns:p14="http://schemas.microsoft.com/office/powerpoint/2010/main" val="3334213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D27CA4-2FB4-48AF-A8EA-AC74AAAEDD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1D5D878-BEBD-4439-BFB8-26E2F9F6E6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4588CBD-0924-499B-B77A-C755E3B801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8F40B12-75E8-4253-A646-86469CD521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F32DAE6-1B82-43BE-80B1-D5848553DF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53D1304-9B44-43D4-B41E-036DB4BA0E13}"/>
              </a:ext>
            </a:extLst>
          </p:cNvPr>
          <p:cNvSpPr>
            <a:spLocks noGrp="1"/>
          </p:cNvSpPr>
          <p:nvPr>
            <p:ph type="dt" sz="half" idx="10"/>
          </p:nvPr>
        </p:nvSpPr>
        <p:spPr/>
        <p:txBody>
          <a:bodyPr/>
          <a:lstStyle/>
          <a:p>
            <a:fld id="{0DB35607-C4F0-490D-B16D-6B5FECCDE712}" type="datetimeFigureOut">
              <a:rPr lang="en-US" smtClean="0"/>
              <a:t>6/15/2021</a:t>
            </a:fld>
            <a:endParaRPr lang="en-US"/>
          </a:p>
        </p:txBody>
      </p:sp>
      <p:sp>
        <p:nvSpPr>
          <p:cNvPr id="8" name="Footer Placeholder 7">
            <a:extLst>
              <a:ext uri="{FF2B5EF4-FFF2-40B4-BE49-F238E27FC236}">
                <a16:creationId xmlns:a16="http://schemas.microsoft.com/office/drawing/2014/main" xmlns="" id="{D37B9D17-3D5F-4739-BFD0-C82DCD2EB8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A55FDCC-F38A-430D-B9E5-9582C5B46C41}"/>
              </a:ext>
            </a:extLst>
          </p:cNvPr>
          <p:cNvSpPr>
            <a:spLocks noGrp="1"/>
          </p:cNvSpPr>
          <p:nvPr>
            <p:ph type="sldNum" sz="quarter" idx="12"/>
          </p:nvPr>
        </p:nvSpPr>
        <p:spPr/>
        <p:txBody>
          <a:bodyPr/>
          <a:lstStyle/>
          <a:p>
            <a:fld id="{D4BD140D-4E43-41DF-9387-E014C69B6B75}" type="slidenum">
              <a:rPr lang="en-US" smtClean="0"/>
              <a:t>‹#›</a:t>
            </a:fld>
            <a:endParaRPr lang="en-US"/>
          </a:p>
        </p:txBody>
      </p:sp>
    </p:spTree>
    <p:extLst>
      <p:ext uri="{BB962C8B-B14F-4D97-AF65-F5344CB8AC3E}">
        <p14:creationId xmlns:p14="http://schemas.microsoft.com/office/powerpoint/2010/main" val="1309716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BFFF9B-34BB-4359-9BBA-7941135523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5B3D1F1-5A14-4F63-89C5-BA4511AF0661}"/>
              </a:ext>
            </a:extLst>
          </p:cNvPr>
          <p:cNvSpPr>
            <a:spLocks noGrp="1"/>
          </p:cNvSpPr>
          <p:nvPr>
            <p:ph type="dt" sz="half" idx="10"/>
          </p:nvPr>
        </p:nvSpPr>
        <p:spPr/>
        <p:txBody>
          <a:bodyPr/>
          <a:lstStyle/>
          <a:p>
            <a:fld id="{0DB35607-C4F0-490D-B16D-6B5FECCDE712}" type="datetimeFigureOut">
              <a:rPr lang="en-US" smtClean="0"/>
              <a:t>6/15/2021</a:t>
            </a:fld>
            <a:endParaRPr lang="en-US"/>
          </a:p>
        </p:txBody>
      </p:sp>
      <p:sp>
        <p:nvSpPr>
          <p:cNvPr id="4" name="Footer Placeholder 3">
            <a:extLst>
              <a:ext uri="{FF2B5EF4-FFF2-40B4-BE49-F238E27FC236}">
                <a16:creationId xmlns:a16="http://schemas.microsoft.com/office/drawing/2014/main" xmlns="" id="{4EF2B4DC-0A4C-467C-B9C0-237E75EF68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0DDB4F1-C727-4CB9-BFA1-E73D13B23BBB}"/>
              </a:ext>
            </a:extLst>
          </p:cNvPr>
          <p:cNvSpPr>
            <a:spLocks noGrp="1"/>
          </p:cNvSpPr>
          <p:nvPr>
            <p:ph type="sldNum" sz="quarter" idx="12"/>
          </p:nvPr>
        </p:nvSpPr>
        <p:spPr/>
        <p:txBody>
          <a:bodyPr/>
          <a:lstStyle/>
          <a:p>
            <a:fld id="{D4BD140D-4E43-41DF-9387-E014C69B6B75}" type="slidenum">
              <a:rPr lang="en-US" smtClean="0"/>
              <a:t>‹#›</a:t>
            </a:fld>
            <a:endParaRPr lang="en-US"/>
          </a:p>
        </p:txBody>
      </p:sp>
    </p:spTree>
    <p:extLst>
      <p:ext uri="{BB962C8B-B14F-4D97-AF65-F5344CB8AC3E}">
        <p14:creationId xmlns:p14="http://schemas.microsoft.com/office/powerpoint/2010/main" val="3914240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458FF01-830C-4E1A-8F53-CBF4D2773829}"/>
              </a:ext>
            </a:extLst>
          </p:cNvPr>
          <p:cNvSpPr>
            <a:spLocks noGrp="1"/>
          </p:cNvSpPr>
          <p:nvPr>
            <p:ph type="dt" sz="half" idx="10"/>
          </p:nvPr>
        </p:nvSpPr>
        <p:spPr/>
        <p:txBody>
          <a:bodyPr/>
          <a:lstStyle/>
          <a:p>
            <a:fld id="{0DB35607-C4F0-490D-B16D-6B5FECCDE712}" type="datetimeFigureOut">
              <a:rPr lang="en-US" smtClean="0"/>
              <a:t>6/15/2021</a:t>
            </a:fld>
            <a:endParaRPr lang="en-US"/>
          </a:p>
        </p:txBody>
      </p:sp>
      <p:sp>
        <p:nvSpPr>
          <p:cNvPr id="3" name="Footer Placeholder 2">
            <a:extLst>
              <a:ext uri="{FF2B5EF4-FFF2-40B4-BE49-F238E27FC236}">
                <a16:creationId xmlns:a16="http://schemas.microsoft.com/office/drawing/2014/main" xmlns="" id="{B982F94D-0A3F-4125-89E8-5ED52197C7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F413E07-EED3-4243-BB91-0B9C336EDC36}"/>
              </a:ext>
            </a:extLst>
          </p:cNvPr>
          <p:cNvSpPr>
            <a:spLocks noGrp="1"/>
          </p:cNvSpPr>
          <p:nvPr>
            <p:ph type="sldNum" sz="quarter" idx="12"/>
          </p:nvPr>
        </p:nvSpPr>
        <p:spPr/>
        <p:txBody>
          <a:bodyPr/>
          <a:lstStyle/>
          <a:p>
            <a:fld id="{D4BD140D-4E43-41DF-9387-E014C69B6B75}" type="slidenum">
              <a:rPr lang="en-US" smtClean="0"/>
              <a:t>‹#›</a:t>
            </a:fld>
            <a:endParaRPr lang="en-US"/>
          </a:p>
        </p:txBody>
      </p:sp>
    </p:spTree>
    <p:extLst>
      <p:ext uri="{BB962C8B-B14F-4D97-AF65-F5344CB8AC3E}">
        <p14:creationId xmlns:p14="http://schemas.microsoft.com/office/powerpoint/2010/main" val="110450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05574C-414C-4B5E-89BE-7261EACA9D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AEEE378-E044-4BC2-88A5-23EB621010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9C8AFF6-6491-4268-B317-19484F9A4A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288CAC4-B98E-4204-B507-117F2173EEB7}"/>
              </a:ext>
            </a:extLst>
          </p:cNvPr>
          <p:cNvSpPr>
            <a:spLocks noGrp="1"/>
          </p:cNvSpPr>
          <p:nvPr>
            <p:ph type="dt" sz="half" idx="10"/>
          </p:nvPr>
        </p:nvSpPr>
        <p:spPr/>
        <p:txBody>
          <a:bodyPr/>
          <a:lstStyle/>
          <a:p>
            <a:fld id="{0DB35607-C4F0-490D-B16D-6B5FECCDE712}" type="datetimeFigureOut">
              <a:rPr lang="en-US" smtClean="0"/>
              <a:t>6/15/2021</a:t>
            </a:fld>
            <a:endParaRPr lang="en-US"/>
          </a:p>
        </p:txBody>
      </p:sp>
      <p:sp>
        <p:nvSpPr>
          <p:cNvPr id="6" name="Footer Placeholder 5">
            <a:extLst>
              <a:ext uri="{FF2B5EF4-FFF2-40B4-BE49-F238E27FC236}">
                <a16:creationId xmlns:a16="http://schemas.microsoft.com/office/drawing/2014/main" xmlns="" id="{71DC3BC9-88DB-4C28-8480-5263E9CF6A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4029AA4-16DA-4FBE-B30B-3DDF22213AB5}"/>
              </a:ext>
            </a:extLst>
          </p:cNvPr>
          <p:cNvSpPr>
            <a:spLocks noGrp="1"/>
          </p:cNvSpPr>
          <p:nvPr>
            <p:ph type="sldNum" sz="quarter" idx="12"/>
          </p:nvPr>
        </p:nvSpPr>
        <p:spPr/>
        <p:txBody>
          <a:bodyPr/>
          <a:lstStyle/>
          <a:p>
            <a:fld id="{D4BD140D-4E43-41DF-9387-E014C69B6B75}" type="slidenum">
              <a:rPr lang="en-US" smtClean="0"/>
              <a:t>‹#›</a:t>
            </a:fld>
            <a:endParaRPr lang="en-US"/>
          </a:p>
        </p:txBody>
      </p:sp>
    </p:spTree>
    <p:extLst>
      <p:ext uri="{BB962C8B-B14F-4D97-AF65-F5344CB8AC3E}">
        <p14:creationId xmlns:p14="http://schemas.microsoft.com/office/powerpoint/2010/main" val="1329017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FA5898-D587-4A51-BD52-1A38F235EB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A3540A2-5384-4A94-9F8F-A7EF3FD986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C63A8AE-5D06-468E-84B4-269323D381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3ED9D19-ADD0-4380-A7F5-0FFD726F24BD}"/>
              </a:ext>
            </a:extLst>
          </p:cNvPr>
          <p:cNvSpPr>
            <a:spLocks noGrp="1"/>
          </p:cNvSpPr>
          <p:nvPr>
            <p:ph type="dt" sz="half" idx="10"/>
          </p:nvPr>
        </p:nvSpPr>
        <p:spPr/>
        <p:txBody>
          <a:bodyPr/>
          <a:lstStyle/>
          <a:p>
            <a:fld id="{0DB35607-C4F0-490D-B16D-6B5FECCDE712}" type="datetimeFigureOut">
              <a:rPr lang="en-US" smtClean="0"/>
              <a:t>6/15/2021</a:t>
            </a:fld>
            <a:endParaRPr lang="en-US"/>
          </a:p>
        </p:txBody>
      </p:sp>
      <p:sp>
        <p:nvSpPr>
          <p:cNvPr id="6" name="Footer Placeholder 5">
            <a:extLst>
              <a:ext uri="{FF2B5EF4-FFF2-40B4-BE49-F238E27FC236}">
                <a16:creationId xmlns:a16="http://schemas.microsoft.com/office/drawing/2014/main" xmlns="" id="{7CCC5DD6-EDF3-4D57-9EE9-0482D5D982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47299F3-AF6B-4FF2-8A8E-AE7E3D9F7913}"/>
              </a:ext>
            </a:extLst>
          </p:cNvPr>
          <p:cNvSpPr>
            <a:spLocks noGrp="1"/>
          </p:cNvSpPr>
          <p:nvPr>
            <p:ph type="sldNum" sz="quarter" idx="12"/>
          </p:nvPr>
        </p:nvSpPr>
        <p:spPr/>
        <p:txBody>
          <a:bodyPr/>
          <a:lstStyle/>
          <a:p>
            <a:fld id="{D4BD140D-4E43-41DF-9387-E014C69B6B75}" type="slidenum">
              <a:rPr lang="en-US" smtClean="0"/>
              <a:t>‹#›</a:t>
            </a:fld>
            <a:endParaRPr lang="en-US"/>
          </a:p>
        </p:txBody>
      </p:sp>
    </p:spTree>
    <p:extLst>
      <p:ext uri="{BB962C8B-B14F-4D97-AF65-F5344CB8AC3E}">
        <p14:creationId xmlns:p14="http://schemas.microsoft.com/office/powerpoint/2010/main" val="366968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884005A-7D05-4E99-99F1-6C109937CB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9E02E30-BC6F-403E-B403-CD6931B2D8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CE8C0CA-9585-4F86-86FD-E68D20ECED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35607-C4F0-490D-B16D-6B5FECCDE712}" type="datetimeFigureOut">
              <a:rPr lang="en-US" smtClean="0"/>
              <a:t>6/15/2021</a:t>
            </a:fld>
            <a:endParaRPr lang="en-US"/>
          </a:p>
        </p:txBody>
      </p:sp>
      <p:sp>
        <p:nvSpPr>
          <p:cNvPr id="5" name="Footer Placeholder 4">
            <a:extLst>
              <a:ext uri="{FF2B5EF4-FFF2-40B4-BE49-F238E27FC236}">
                <a16:creationId xmlns:a16="http://schemas.microsoft.com/office/drawing/2014/main" xmlns="" id="{E89EC21E-ACAB-4DC3-8A33-DB2779C783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79A3F07-5E3B-4096-89DA-E81CCAD38F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D140D-4E43-41DF-9387-E014C69B6B75}" type="slidenum">
              <a:rPr lang="en-US" smtClean="0"/>
              <a:t>‹#›</a:t>
            </a:fld>
            <a:endParaRPr lang="en-US"/>
          </a:p>
        </p:txBody>
      </p:sp>
    </p:spTree>
    <p:extLst>
      <p:ext uri="{BB962C8B-B14F-4D97-AF65-F5344CB8AC3E}">
        <p14:creationId xmlns:p14="http://schemas.microsoft.com/office/powerpoint/2010/main" val="856012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61" name="Google Shape;61;p1"/>
          <p:cNvPicPr preferRelativeResize="0"/>
          <p:nvPr/>
        </p:nvPicPr>
        <p:blipFill rotWithShape="1">
          <a:blip r:embed="rId3">
            <a:alphaModFix/>
          </a:blip>
          <a:srcRect l="19917" r="10245"/>
          <a:stretch/>
        </p:blipFill>
        <p:spPr>
          <a:xfrm>
            <a:off x="3523488" y="10"/>
            <a:ext cx="8668512" cy="6857990"/>
          </a:xfrm>
          <a:prstGeom prst="rect">
            <a:avLst/>
          </a:prstGeom>
          <a:noFill/>
          <a:ln>
            <a:noFill/>
          </a:ln>
        </p:spPr>
      </p:pic>
      <p:sp>
        <p:nvSpPr>
          <p:cNvPr id="62" name="Google Shape;62;p1"/>
          <p:cNvSpPr/>
          <p:nvPr/>
        </p:nvSpPr>
        <p:spPr>
          <a:xfrm>
            <a:off x="-1898856" y="3180939"/>
            <a:ext cx="9756600" cy="6858000"/>
          </a:xfrm>
          <a:prstGeom prst="rect">
            <a:avLst/>
          </a:prstGeom>
          <a:gradFill>
            <a:gsLst>
              <a:gs pos="0">
                <a:srgbClr val="FFFFFF">
                  <a:alpha val="0"/>
                </a:srgbClr>
              </a:gs>
              <a:gs pos="19000">
                <a:srgbClr val="FFFFFF">
                  <a:alpha val="37254"/>
                </a:srgbClr>
              </a:gs>
              <a:gs pos="35000">
                <a:srgbClr val="FFFFFF">
                  <a:alpha val="78431"/>
                </a:srgbClr>
              </a:gs>
              <a:gs pos="58000">
                <a:schemeClr val="lt1"/>
              </a:gs>
              <a:gs pos="100000">
                <a:schemeClr val="lt1"/>
              </a:gs>
            </a:gsLst>
            <a:lin ang="10800025"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63" name="Google Shape;63;p1"/>
          <p:cNvSpPr txBox="1">
            <a:spLocks noGrp="1"/>
          </p:cNvSpPr>
          <p:nvPr>
            <p:ph type="subTitle" idx="1"/>
          </p:nvPr>
        </p:nvSpPr>
        <p:spPr>
          <a:xfrm>
            <a:off x="342623" y="1451312"/>
            <a:ext cx="4023300" cy="2951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5400"/>
              <a:buNone/>
            </a:pPr>
            <a:r>
              <a:rPr lang="en-US" sz="5400">
                <a:latin typeface="Bodoni"/>
                <a:ea typeface="Bodoni"/>
                <a:cs typeface="Bodoni"/>
                <a:sym typeface="Bodoni"/>
              </a:rPr>
              <a:t>Modes of Philosophy</a:t>
            </a:r>
            <a:endParaRPr/>
          </a:p>
        </p:txBody>
      </p:sp>
      <p:sp>
        <p:nvSpPr>
          <p:cNvPr id="64" name="Google Shape;64;p1"/>
          <p:cNvSpPr/>
          <p:nvPr/>
        </p:nvSpPr>
        <p:spPr>
          <a:xfrm rot="5400000">
            <a:off x="759867" y="346833"/>
            <a:ext cx="146400" cy="704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5" name="Google Shape;65;p1"/>
          <p:cNvSpPr/>
          <p:nvPr/>
        </p:nvSpPr>
        <p:spPr>
          <a:xfrm>
            <a:off x="481029" y="4546920"/>
            <a:ext cx="3977700" cy="18300"/>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a:extLst>
              <a:ext uri="{FF2B5EF4-FFF2-40B4-BE49-F238E27FC236}">
                <a16:creationId xmlns:a16="http://schemas.microsoft.com/office/drawing/2014/main" xmlns="" id="{D5997EA8-5EFC-40CD-A85F-C3C3BC5F9E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building, indoor, altar, ceiling&#10;&#10;Description automatically generated">
            <a:extLst>
              <a:ext uri="{FF2B5EF4-FFF2-40B4-BE49-F238E27FC236}">
                <a16:creationId xmlns:a16="http://schemas.microsoft.com/office/drawing/2014/main" xmlns="" id="{DE81794E-A67D-4415-B9DF-CBEB4DDFF2D8}"/>
              </a:ext>
            </a:extLst>
          </p:cNvPr>
          <p:cNvPicPr>
            <a:picLocks noChangeAspect="1"/>
          </p:cNvPicPr>
          <p:nvPr/>
        </p:nvPicPr>
        <p:blipFill rotWithShape="1">
          <a:blip r:embed="rId3">
            <a:extLst>
              <a:ext uri="{28A0092B-C50C-407E-A947-70E740481C1C}">
                <a14:useLocalDpi xmlns:a14="http://schemas.microsoft.com/office/drawing/2010/main" val="0"/>
              </a:ext>
            </a:extLst>
          </a:blip>
          <a:srcRect t="9989" b="11"/>
          <a:stretch/>
        </p:blipFill>
        <p:spPr>
          <a:xfrm>
            <a:off x="20" y="10"/>
            <a:ext cx="12191979" cy="6857990"/>
          </a:xfrm>
          <a:prstGeom prst="rect">
            <a:avLst/>
          </a:prstGeom>
        </p:spPr>
      </p:pic>
      <p:sp>
        <p:nvSpPr>
          <p:cNvPr id="21" name="Rectangle 20">
            <a:extLst>
              <a:ext uri="{FF2B5EF4-FFF2-40B4-BE49-F238E27FC236}">
                <a16:creationId xmlns:a16="http://schemas.microsoft.com/office/drawing/2014/main" xmlns="" id="{1CF6A1EC-BD15-42D9-A339-A3970CF7C6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4416" y="4218905"/>
            <a:ext cx="11167447" cy="2089317"/>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AFF6B13-81AE-48A3-B742-630C77FAC2CD}"/>
              </a:ext>
            </a:extLst>
          </p:cNvPr>
          <p:cNvSpPr>
            <a:spLocks noGrp="1"/>
          </p:cNvSpPr>
          <p:nvPr>
            <p:ph type="title"/>
          </p:nvPr>
        </p:nvSpPr>
        <p:spPr>
          <a:xfrm>
            <a:off x="1051560" y="4498848"/>
            <a:ext cx="3611880" cy="1536192"/>
          </a:xfrm>
        </p:spPr>
        <p:txBody>
          <a:bodyPr>
            <a:normAutofit/>
          </a:bodyPr>
          <a:lstStyle/>
          <a:p>
            <a:r>
              <a:rPr lang="en-US" sz="3200" b="1">
                <a:latin typeface="Aharoni" panose="02010803020104030203" pitchFamily="2" charset="-79"/>
                <a:cs typeface="Aharoni" panose="02010803020104030203" pitchFamily="2" charset="-79"/>
              </a:rPr>
              <a:t>WHAT are the STYLES/ MODES of PHILOSOPHY</a:t>
            </a:r>
          </a:p>
        </p:txBody>
      </p:sp>
      <p:sp>
        <p:nvSpPr>
          <p:cNvPr id="23" name="Rectangle 22">
            <a:extLst>
              <a:ext uri="{FF2B5EF4-FFF2-40B4-BE49-F238E27FC236}">
                <a16:creationId xmlns:a16="http://schemas.microsoft.com/office/drawing/2014/main" xmlns="" id="{A720C27D-5C39-492B-BD68-C220C0F83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5" name="Rectangle 24">
            <a:extLst>
              <a:ext uri="{FF2B5EF4-FFF2-40B4-BE49-F238E27FC236}">
                <a16:creationId xmlns:a16="http://schemas.microsoft.com/office/drawing/2014/main" xmlns="" id="{A4F3394A-A959-460A-ACF9-5FA682C769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D2FFCAAF-F19D-4AB1-9395-6D10818AF70C}"/>
              </a:ext>
            </a:extLst>
          </p:cNvPr>
          <p:cNvSpPr>
            <a:spLocks noGrp="1"/>
          </p:cNvSpPr>
          <p:nvPr>
            <p:ph idx="1"/>
          </p:nvPr>
        </p:nvSpPr>
        <p:spPr>
          <a:xfrm>
            <a:off x="5295826" y="4498848"/>
            <a:ext cx="6061022" cy="1536192"/>
          </a:xfrm>
        </p:spPr>
        <p:txBody>
          <a:bodyPr anchor="ctr">
            <a:normAutofit/>
          </a:bodyPr>
          <a:lstStyle/>
          <a:p>
            <a:pPr marL="514350" indent="-514350">
              <a:buFont typeface="+mj-lt"/>
              <a:buAutoNum type="arabicPeriod"/>
            </a:pPr>
            <a:r>
              <a:rPr lang="en-US" sz="1800">
                <a:latin typeface="Bodoni MT" panose="02070603080606020203" pitchFamily="18" charset="0"/>
              </a:rPr>
              <a:t>SPECULATIVE STYLE</a:t>
            </a:r>
          </a:p>
          <a:p>
            <a:pPr marL="514350" indent="-514350">
              <a:buFont typeface="+mj-lt"/>
              <a:buAutoNum type="arabicPeriod"/>
            </a:pPr>
            <a:r>
              <a:rPr lang="en-US" sz="1800">
                <a:latin typeface="Bodoni MT" panose="02070603080606020203" pitchFamily="18" charset="0"/>
              </a:rPr>
              <a:t>PERSPECTIVE STYLE</a:t>
            </a:r>
          </a:p>
          <a:p>
            <a:pPr marL="514350" indent="-514350">
              <a:buFont typeface="+mj-lt"/>
              <a:buAutoNum type="arabicPeriod"/>
            </a:pPr>
            <a:r>
              <a:rPr lang="en-US" sz="1800">
                <a:latin typeface="Bodoni MT" panose="02070603080606020203" pitchFamily="18" charset="0"/>
              </a:rPr>
              <a:t>ANALYTICAL STYLE</a:t>
            </a:r>
          </a:p>
        </p:txBody>
      </p:sp>
    </p:spTree>
    <p:extLst>
      <p:ext uri="{BB962C8B-B14F-4D97-AF65-F5344CB8AC3E}">
        <p14:creationId xmlns:p14="http://schemas.microsoft.com/office/powerpoint/2010/main" val="2131453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3">
            <a:extLst>
              <a:ext uri="{FF2B5EF4-FFF2-40B4-BE49-F238E27FC236}">
                <a16:creationId xmlns:a16="http://schemas.microsoft.com/office/drawing/2014/main" xmlns="" id="{F94AA2BD-2E3F-4B1D-8127-5744B8115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1F3F43C-CC68-4139-BBC9-77C70C3EB257}"/>
              </a:ext>
            </a:extLst>
          </p:cNvPr>
          <p:cNvSpPr>
            <a:spLocks noGrp="1"/>
          </p:cNvSpPr>
          <p:nvPr>
            <p:ph type="title"/>
          </p:nvPr>
        </p:nvSpPr>
        <p:spPr>
          <a:xfrm>
            <a:off x="411480" y="987552"/>
            <a:ext cx="4485861" cy="1088136"/>
          </a:xfrm>
        </p:spPr>
        <p:txBody>
          <a:bodyPr anchor="b">
            <a:normAutofit/>
          </a:bodyPr>
          <a:lstStyle/>
          <a:p>
            <a:r>
              <a:rPr lang="en-US" sz="3400">
                <a:latin typeface="Aharoni" panose="02010803020104030203" pitchFamily="2" charset="-79"/>
                <a:cs typeface="Aharoni" panose="02010803020104030203" pitchFamily="2" charset="-79"/>
              </a:rPr>
              <a:t>SPECULATIVE PHILOSOPHY</a:t>
            </a:r>
            <a:endParaRPr lang="en-US" sz="3400"/>
          </a:p>
        </p:txBody>
      </p:sp>
      <p:sp>
        <p:nvSpPr>
          <p:cNvPr id="20" name="Rectangle 15">
            <a:extLst>
              <a:ext uri="{FF2B5EF4-FFF2-40B4-BE49-F238E27FC236}">
                <a16:creationId xmlns:a16="http://schemas.microsoft.com/office/drawing/2014/main" xmlns="" id="{4BD02261-2DC8-4AA8-9E16-7751AE892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xmlns="" id="{3D752CF2-2291-40B5-B462-C17B174C1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24CD126F-71AF-4ECE-99BD-085537798152}"/>
              </a:ext>
            </a:extLst>
          </p:cNvPr>
          <p:cNvSpPr>
            <a:spLocks noGrp="1"/>
          </p:cNvSpPr>
          <p:nvPr>
            <p:ph idx="1"/>
          </p:nvPr>
        </p:nvSpPr>
        <p:spPr>
          <a:xfrm>
            <a:off x="411479" y="2514600"/>
            <a:ext cx="4498848" cy="3905894"/>
          </a:xfrm>
        </p:spPr>
        <p:txBody>
          <a:bodyPr anchor="t">
            <a:normAutofit/>
          </a:bodyPr>
          <a:lstStyle/>
          <a:p>
            <a:pPr marL="0" indent="0">
              <a:buNone/>
            </a:pPr>
            <a:r>
              <a:rPr lang="en-US" sz="1800" dirty="0"/>
              <a:t>Speculative philosophy is concerned with developing theories regarding……..</a:t>
            </a:r>
          </a:p>
          <a:p>
            <a:r>
              <a:rPr lang="en-US" sz="1800" dirty="0"/>
              <a:t>Purpose of creation of man</a:t>
            </a:r>
          </a:p>
          <a:p>
            <a:r>
              <a:rPr lang="en-US" sz="1800" dirty="0"/>
              <a:t>Purpose of evolution of society</a:t>
            </a:r>
          </a:p>
          <a:p>
            <a:r>
              <a:rPr lang="en-US" sz="1800" dirty="0"/>
              <a:t>Thinking about various aspect of human personality</a:t>
            </a:r>
          </a:p>
          <a:p>
            <a:pPr marL="0" indent="0">
              <a:buNone/>
            </a:pPr>
            <a:r>
              <a:rPr lang="en-US" sz="1800" dirty="0"/>
              <a:t>Questions related to Speculative philosophy</a:t>
            </a:r>
          </a:p>
          <a:p>
            <a:r>
              <a:rPr lang="en-US" sz="1800" dirty="0"/>
              <a:t>What does it mean to be?</a:t>
            </a:r>
          </a:p>
          <a:p>
            <a:r>
              <a:rPr lang="en-US" sz="1800" dirty="0"/>
              <a:t>What does it mean to think?</a:t>
            </a:r>
          </a:p>
          <a:p>
            <a:r>
              <a:rPr lang="en-US" sz="1800" dirty="0"/>
              <a:t>How are being and thought related?</a:t>
            </a:r>
          </a:p>
          <a:p>
            <a:r>
              <a:rPr lang="en-US" sz="1800" dirty="0"/>
              <a:t>What does it mean to ask these questions?</a:t>
            </a:r>
            <a:endParaRPr lang="en-US" sz="1600" dirty="0"/>
          </a:p>
          <a:p>
            <a:pPr marL="0" indent="0">
              <a:buNone/>
            </a:pPr>
            <a:endParaRPr lang="en-US" sz="1500" dirty="0"/>
          </a:p>
          <a:p>
            <a:pPr marL="0" indent="0">
              <a:buNone/>
            </a:pPr>
            <a:endParaRPr lang="en-US" sz="1500" dirty="0"/>
          </a:p>
        </p:txBody>
      </p:sp>
      <p:pic>
        <p:nvPicPr>
          <p:cNvPr id="9" name="Picture 8" descr="A picture containing person, people, group, posing&#10;&#10;Description automatically generated">
            <a:extLst>
              <a:ext uri="{FF2B5EF4-FFF2-40B4-BE49-F238E27FC236}">
                <a16:creationId xmlns:a16="http://schemas.microsoft.com/office/drawing/2014/main" xmlns="" id="{96374000-39FE-4D54-84DC-B01D86E7B79C}"/>
              </a:ext>
            </a:extLst>
          </p:cNvPr>
          <p:cNvPicPr>
            <a:picLocks noChangeAspect="1"/>
          </p:cNvPicPr>
          <p:nvPr/>
        </p:nvPicPr>
        <p:blipFill rotWithShape="1">
          <a:blip r:embed="rId2">
            <a:extLst>
              <a:ext uri="{28A0092B-C50C-407E-A947-70E740481C1C}">
                <a14:useLocalDpi xmlns:a14="http://schemas.microsoft.com/office/drawing/2010/main" val="0"/>
              </a:ext>
            </a:extLst>
          </a:blip>
          <a:srcRect l="11483" r="13234"/>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187509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11">
            <a:extLst>
              <a:ext uri="{FF2B5EF4-FFF2-40B4-BE49-F238E27FC236}">
                <a16:creationId xmlns:a16="http://schemas.microsoft.com/office/drawing/2014/main" xmlns=""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906BA011-4F61-4F6E-81DD-163C461CD534}"/>
              </a:ext>
            </a:extLst>
          </p:cNvPr>
          <p:cNvPicPr>
            <a:picLocks noChangeAspect="1"/>
          </p:cNvPicPr>
          <p:nvPr/>
        </p:nvPicPr>
        <p:blipFill rotWithShape="1">
          <a:blip r:embed="rId2">
            <a:extLst>
              <a:ext uri="{28A0092B-C50C-407E-A947-70E740481C1C}">
                <a14:useLocalDpi xmlns:a14="http://schemas.microsoft.com/office/drawing/2010/main" val="0"/>
              </a:ext>
            </a:extLst>
          </a:blip>
          <a:srcRect r="-2" b="19581"/>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Picture 6" descr="A picture containing text, older&#10;&#10;Description automatically generated">
            <a:extLst>
              <a:ext uri="{FF2B5EF4-FFF2-40B4-BE49-F238E27FC236}">
                <a16:creationId xmlns:a16="http://schemas.microsoft.com/office/drawing/2014/main" xmlns="" id="{6B3E2D54-3C39-43FA-BE35-99BE9C2B84F5}"/>
              </a:ext>
            </a:extLst>
          </p:cNvPr>
          <p:cNvPicPr>
            <a:picLocks noChangeAspect="1"/>
          </p:cNvPicPr>
          <p:nvPr/>
        </p:nvPicPr>
        <p:blipFill rotWithShape="1">
          <a:blip r:embed="rId2">
            <a:extLst>
              <a:ext uri="{28A0092B-C50C-407E-A947-70E740481C1C}">
                <a14:useLocalDpi xmlns:a14="http://schemas.microsoft.com/office/drawing/2010/main" val="0"/>
              </a:ext>
            </a:extLst>
          </a:blip>
          <a:srcRect r="-2" b="19580"/>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40" name="Freeform: Shape 13">
            <a:extLst>
              <a:ext uri="{FF2B5EF4-FFF2-40B4-BE49-F238E27FC236}">
                <a16:creationId xmlns:a16="http://schemas.microsoft.com/office/drawing/2014/main" xmlns=""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xmlns=""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83E84C25-4C32-47CE-BCC5-0B31FD1F6FF1}"/>
              </a:ext>
            </a:extLst>
          </p:cNvPr>
          <p:cNvSpPr>
            <a:spLocks noGrp="1"/>
          </p:cNvSpPr>
          <p:nvPr>
            <p:ph type="title"/>
          </p:nvPr>
        </p:nvSpPr>
        <p:spPr>
          <a:xfrm>
            <a:off x="448056" y="859536"/>
            <a:ext cx="4832802" cy="1243584"/>
          </a:xfrm>
        </p:spPr>
        <p:txBody>
          <a:bodyPr>
            <a:normAutofit/>
          </a:bodyPr>
          <a:lstStyle/>
          <a:p>
            <a:r>
              <a:rPr lang="en-US" sz="3400">
                <a:latin typeface="Aharoni" panose="02010803020104030203" pitchFamily="2" charset="-79"/>
                <a:cs typeface="Aharoni" panose="02010803020104030203" pitchFamily="2" charset="-79"/>
              </a:rPr>
              <a:t>SPECULATIVE PHILOSOPHY</a:t>
            </a:r>
          </a:p>
        </p:txBody>
      </p:sp>
      <p:sp>
        <p:nvSpPr>
          <p:cNvPr id="18" name="Rectangle 17">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xmlns=""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71C92F68-E735-4D5A-8A98-781113D43DC8}"/>
              </a:ext>
            </a:extLst>
          </p:cNvPr>
          <p:cNvSpPr>
            <a:spLocks noGrp="1"/>
          </p:cNvSpPr>
          <p:nvPr>
            <p:ph idx="1"/>
          </p:nvPr>
        </p:nvSpPr>
        <p:spPr>
          <a:xfrm>
            <a:off x="448056" y="2304289"/>
            <a:ext cx="4832803" cy="4144340"/>
          </a:xfrm>
        </p:spPr>
        <p:txBody>
          <a:bodyPr>
            <a:normAutofit/>
          </a:bodyPr>
          <a:lstStyle/>
          <a:p>
            <a:r>
              <a:rPr lang="en-US" sz="1600" dirty="0"/>
              <a:t>Speculative style is associated with </a:t>
            </a:r>
            <a:r>
              <a:rPr lang="en-US" sz="1600" dirty="0">
                <a:highlight>
                  <a:srgbClr val="FFFF00"/>
                </a:highlight>
              </a:rPr>
              <a:t>ONTOLOGY</a:t>
            </a:r>
            <a:r>
              <a:rPr lang="en-US" sz="1600" dirty="0"/>
              <a:t> ( The study of </a:t>
            </a:r>
            <a:r>
              <a:rPr lang="en-US" sz="1600" dirty="0">
                <a:highlight>
                  <a:srgbClr val="FFFF00"/>
                </a:highlight>
              </a:rPr>
              <a:t>Metaphysics</a:t>
            </a:r>
            <a:r>
              <a:rPr lang="en-US" sz="1600" dirty="0"/>
              <a:t>)</a:t>
            </a:r>
          </a:p>
          <a:p>
            <a:r>
              <a:rPr lang="en-US" sz="1600" dirty="0"/>
              <a:t>This style of philosophy deals with Theory Development</a:t>
            </a:r>
          </a:p>
          <a:p>
            <a:r>
              <a:rPr lang="en-US" sz="1600" dirty="0"/>
              <a:t>It focus on purpose of the creation of Man, different aspects of Human personality and evaluation of Human Society.</a:t>
            </a:r>
          </a:p>
          <a:p>
            <a:r>
              <a:rPr lang="en-US" sz="1600" dirty="0"/>
              <a:t>It focus on Whole of Reality. It is search of Order and Wholeness.</a:t>
            </a:r>
          </a:p>
          <a:p>
            <a:r>
              <a:rPr lang="en-US" sz="1600" dirty="0"/>
              <a:t>It uses Imagination for new possibilities.</a:t>
            </a:r>
          </a:p>
          <a:p>
            <a:r>
              <a:rPr lang="en-US" sz="1600" dirty="0"/>
              <a:t>It is not a scientific style. No focus on Empirical Evidences.</a:t>
            </a:r>
          </a:p>
          <a:p>
            <a:r>
              <a:rPr lang="en-US" sz="1600" dirty="0"/>
              <a:t>It is also called European Style of Philosophy</a:t>
            </a:r>
          </a:p>
          <a:p>
            <a:r>
              <a:rPr lang="en-US" sz="1600" dirty="0"/>
              <a:t>Big-bang Theory is example of this style.</a:t>
            </a:r>
          </a:p>
        </p:txBody>
      </p:sp>
    </p:spTree>
    <p:extLst>
      <p:ext uri="{BB962C8B-B14F-4D97-AF65-F5344CB8AC3E}">
        <p14:creationId xmlns:p14="http://schemas.microsoft.com/office/powerpoint/2010/main" val="3713127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DF40726-9B19-4165-9C26-757D16E19E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184CD95-C2CE-410B-9CF0-F423E461F0C6}"/>
              </a:ext>
            </a:extLst>
          </p:cNvPr>
          <p:cNvSpPr>
            <a:spLocks noGrp="1"/>
          </p:cNvSpPr>
          <p:nvPr>
            <p:ph type="title"/>
          </p:nvPr>
        </p:nvSpPr>
        <p:spPr>
          <a:xfrm>
            <a:off x="838199" y="564211"/>
            <a:ext cx="4571999" cy="1165002"/>
          </a:xfrm>
        </p:spPr>
        <p:txBody>
          <a:bodyPr anchor="b">
            <a:normAutofit/>
          </a:bodyPr>
          <a:lstStyle/>
          <a:p>
            <a:r>
              <a:rPr lang="en-US" sz="3600">
                <a:latin typeface="Aharoni" panose="02010803020104030203" pitchFamily="2" charset="-79"/>
                <a:cs typeface="Aharoni" panose="02010803020104030203" pitchFamily="2" charset="-79"/>
              </a:rPr>
              <a:t>PERSPECTIVE PHILOSOPHY</a:t>
            </a:r>
          </a:p>
        </p:txBody>
      </p:sp>
      <p:sp>
        <p:nvSpPr>
          <p:cNvPr id="3" name="Content Placeholder 2">
            <a:extLst>
              <a:ext uri="{FF2B5EF4-FFF2-40B4-BE49-F238E27FC236}">
                <a16:creationId xmlns:a16="http://schemas.microsoft.com/office/drawing/2014/main" xmlns="" id="{711F94EB-0A5F-4D0F-934D-3D19A96E27A5}"/>
              </a:ext>
            </a:extLst>
          </p:cNvPr>
          <p:cNvSpPr>
            <a:spLocks noGrp="1"/>
          </p:cNvSpPr>
          <p:nvPr>
            <p:ph idx="1"/>
          </p:nvPr>
        </p:nvSpPr>
        <p:spPr>
          <a:xfrm>
            <a:off x="809245" y="2172215"/>
            <a:ext cx="4571999" cy="3424387"/>
          </a:xfrm>
        </p:spPr>
        <p:txBody>
          <a:bodyPr>
            <a:normAutofit/>
          </a:bodyPr>
          <a:lstStyle/>
          <a:p>
            <a:pPr marL="0" indent="0">
              <a:buNone/>
            </a:pPr>
            <a:r>
              <a:rPr lang="en-US" sz="2000" dirty="0"/>
              <a:t>Perspective philosophy evaluates various social values. It determines:</a:t>
            </a:r>
          </a:p>
          <a:p>
            <a:r>
              <a:rPr lang="en-US" sz="2000" dirty="0"/>
              <a:t>What is beauty?</a:t>
            </a:r>
          </a:p>
          <a:p>
            <a:r>
              <a:rPr lang="en-US" sz="2000" dirty="0"/>
              <a:t>What is good or bad?</a:t>
            </a:r>
          </a:p>
          <a:p>
            <a:r>
              <a:rPr lang="en-US" sz="2000" dirty="0"/>
              <a:t>What attitudes are better?</a:t>
            </a:r>
          </a:p>
          <a:p>
            <a:r>
              <a:rPr lang="en-US" sz="2000" dirty="0"/>
              <a:t>What values are better than others and beneficial for mankind?</a:t>
            </a:r>
          </a:p>
          <a:p>
            <a:pPr marL="0" indent="0">
              <a:buNone/>
            </a:pPr>
            <a:r>
              <a:rPr lang="en-US" sz="1800" dirty="0"/>
              <a:t> </a:t>
            </a:r>
          </a:p>
        </p:txBody>
      </p:sp>
      <p:pic>
        <p:nvPicPr>
          <p:cNvPr id="5" name="Picture 4" descr="A picture containing text, nature&#10;&#10;Description automatically generated">
            <a:extLst>
              <a:ext uri="{FF2B5EF4-FFF2-40B4-BE49-F238E27FC236}">
                <a16:creationId xmlns:a16="http://schemas.microsoft.com/office/drawing/2014/main" xmlns="" id="{F671596E-D7B4-426E-997A-D2019F4B1CD9}"/>
              </a:ext>
            </a:extLst>
          </p:cNvPr>
          <p:cNvPicPr>
            <a:picLocks noChangeAspect="1"/>
          </p:cNvPicPr>
          <p:nvPr/>
        </p:nvPicPr>
        <p:blipFill rotWithShape="1">
          <a:blip r:embed="rId2">
            <a:extLst>
              <a:ext uri="{28A0092B-C50C-407E-A947-70E740481C1C}">
                <a14:useLocalDpi xmlns:a14="http://schemas.microsoft.com/office/drawing/2010/main" val="0"/>
              </a:ext>
            </a:extLst>
          </a:blip>
          <a:srcRect r="39963" b="-1"/>
          <a:stretch/>
        </p:blipFill>
        <p:spPr>
          <a:xfrm>
            <a:off x="6190488" y="566928"/>
            <a:ext cx="5157216" cy="5286197"/>
          </a:xfrm>
          <a:prstGeom prst="rect">
            <a:avLst/>
          </a:prstGeom>
        </p:spPr>
      </p:pic>
      <p:sp>
        <p:nvSpPr>
          <p:cNvPr id="12" name="Rectangle 11">
            <a:extLst>
              <a:ext uri="{FF2B5EF4-FFF2-40B4-BE49-F238E27FC236}">
                <a16:creationId xmlns:a16="http://schemas.microsoft.com/office/drawing/2014/main" xmlns="" id="{2089CB41-F399-4AEB-980C-5BFB1049CB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xmlns="" id="{1BFC967B-3DD6-463D-9DB9-6E4419AE0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895346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xmlns="" id="{F94AA2BD-2E3F-4B1D-8127-5744B8115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95CD711-F16A-4C40-B76A-E7B5A257E221}"/>
              </a:ext>
            </a:extLst>
          </p:cNvPr>
          <p:cNvSpPr>
            <a:spLocks noGrp="1"/>
          </p:cNvSpPr>
          <p:nvPr>
            <p:ph type="title"/>
          </p:nvPr>
        </p:nvSpPr>
        <p:spPr>
          <a:xfrm>
            <a:off x="411480" y="987552"/>
            <a:ext cx="4485861" cy="1088136"/>
          </a:xfrm>
        </p:spPr>
        <p:txBody>
          <a:bodyPr anchor="b">
            <a:normAutofit/>
          </a:bodyPr>
          <a:lstStyle/>
          <a:p>
            <a:r>
              <a:rPr lang="en-US" sz="3400">
                <a:latin typeface="Aharoni" panose="02010803020104030203" pitchFamily="2" charset="-79"/>
                <a:cs typeface="Aharoni" panose="02010803020104030203" pitchFamily="2" charset="-79"/>
              </a:rPr>
              <a:t>PERSPECTIVE PHILOSOPHY</a:t>
            </a:r>
          </a:p>
        </p:txBody>
      </p:sp>
      <p:sp>
        <p:nvSpPr>
          <p:cNvPr id="12" name="Rectangle 11">
            <a:extLst>
              <a:ext uri="{FF2B5EF4-FFF2-40B4-BE49-F238E27FC236}">
                <a16:creationId xmlns:a16="http://schemas.microsoft.com/office/drawing/2014/main" xmlns="" id="{4BD02261-2DC8-4AA8-9E16-7751AE892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xmlns="" id="{3D752CF2-2291-40B5-B462-C17B174C1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84F1C22B-EA08-419E-8876-78D84A5CA554}"/>
              </a:ext>
            </a:extLst>
          </p:cNvPr>
          <p:cNvSpPr>
            <a:spLocks noGrp="1"/>
          </p:cNvSpPr>
          <p:nvPr>
            <p:ph idx="1"/>
          </p:nvPr>
        </p:nvSpPr>
        <p:spPr>
          <a:xfrm>
            <a:off x="411479" y="2532888"/>
            <a:ext cx="4498848" cy="3775065"/>
          </a:xfrm>
        </p:spPr>
        <p:txBody>
          <a:bodyPr anchor="t">
            <a:normAutofit/>
          </a:bodyPr>
          <a:lstStyle/>
          <a:p>
            <a:r>
              <a:rPr lang="en-US" sz="1600" dirty="0"/>
              <a:t>It is associated with </a:t>
            </a:r>
            <a:r>
              <a:rPr lang="en-US" sz="1600" dirty="0">
                <a:highlight>
                  <a:srgbClr val="FFFF00"/>
                </a:highlight>
              </a:rPr>
              <a:t>AXIOLOGY</a:t>
            </a:r>
            <a:r>
              <a:rPr lang="en-US" sz="1600" dirty="0"/>
              <a:t> (the study of values).</a:t>
            </a:r>
          </a:p>
          <a:p>
            <a:r>
              <a:rPr lang="en-US" sz="1600" dirty="0"/>
              <a:t>It is also called Normative style.</a:t>
            </a:r>
          </a:p>
          <a:p>
            <a:r>
              <a:rPr lang="en-US" sz="1600" dirty="0"/>
              <a:t>It focuses on Values and Ideals, Right, Wrong.</a:t>
            </a:r>
          </a:p>
          <a:p>
            <a:r>
              <a:rPr lang="en-US" sz="1600" dirty="0"/>
              <a:t>Perspective Style of Philosophy seeks to establish standards for assessing values, judging conduct and appraising art.</a:t>
            </a:r>
          </a:p>
          <a:p>
            <a:r>
              <a:rPr lang="en-US" sz="1600" dirty="0"/>
              <a:t>It also examines what we mean by good and bad, right and wrong, beauty and ugly.</a:t>
            </a:r>
          </a:p>
          <a:p>
            <a:r>
              <a:rPr lang="en-US" sz="1600" dirty="0"/>
              <a:t>It also focus on how these things, good or bad effect our life.</a:t>
            </a:r>
          </a:p>
        </p:txBody>
      </p:sp>
      <p:pic>
        <p:nvPicPr>
          <p:cNvPr id="5" name="Picture 4">
            <a:extLst>
              <a:ext uri="{FF2B5EF4-FFF2-40B4-BE49-F238E27FC236}">
                <a16:creationId xmlns:a16="http://schemas.microsoft.com/office/drawing/2014/main" xmlns="" id="{E240FFC7-3271-4082-81B3-5B7D84BA2DEC}"/>
              </a:ext>
            </a:extLst>
          </p:cNvPr>
          <p:cNvPicPr>
            <a:picLocks noChangeAspect="1"/>
          </p:cNvPicPr>
          <p:nvPr/>
        </p:nvPicPr>
        <p:blipFill rotWithShape="1">
          <a:blip r:embed="rId2">
            <a:extLst>
              <a:ext uri="{28A0092B-C50C-407E-A947-70E740481C1C}">
                <a14:useLocalDpi xmlns:a14="http://schemas.microsoft.com/office/drawing/2010/main" val="0"/>
              </a:ext>
            </a:extLst>
          </a:blip>
          <a:srcRect l="25664" r="17873"/>
          <a:stretch/>
        </p:blipFill>
        <p:spPr>
          <a:xfrm>
            <a:off x="5321806" y="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04954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BDB0A04-C158-4937-83B3-BF1D46984AAC}"/>
              </a:ext>
            </a:extLst>
          </p:cNvPr>
          <p:cNvSpPr>
            <a:spLocks noGrp="1"/>
          </p:cNvSpPr>
          <p:nvPr>
            <p:ph type="title"/>
          </p:nvPr>
        </p:nvSpPr>
        <p:spPr>
          <a:xfrm>
            <a:off x="5297762" y="329184"/>
            <a:ext cx="6251110" cy="1783080"/>
          </a:xfrm>
        </p:spPr>
        <p:txBody>
          <a:bodyPr anchor="b">
            <a:normAutofit/>
          </a:bodyPr>
          <a:lstStyle/>
          <a:p>
            <a:r>
              <a:rPr lang="en-US" sz="5400">
                <a:latin typeface="Aharoni" panose="02010803020104030203" pitchFamily="2" charset="-79"/>
                <a:cs typeface="Aharoni" panose="02010803020104030203" pitchFamily="2" charset="-79"/>
              </a:rPr>
              <a:t>ANALYTICAL PHILOSOPHY</a:t>
            </a:r>
            <a:endParaRPr lang="en-US" sz="5400"/>
          </a:p>
        </p:txBody>
      </p:sp>
      <p:pic>
        <p:nvPicPr>
          <p:cNvPr id="7" name="Picture 6">
            <a:extLst>
              <a:ext uri="{FF2B5EF4-FFF2-40B4-BE49-F238E27FC236}">
                <a16:creationId xmlns:a16="http://schemas.microsoft.com/office/drawing/2014/main" xmlns="" id="{F65B465C-4BB8-4F33-ADE0-B0B73B46D4E6}"/>
              </a:ext>
            </a:extLst>
          </p:cNvPr>
          <p:cNvPicPr>
            <a:picLocks noChangeAspect="1"/>
          </p:cNvPicPr>
          <p:nvPr/>
        </p:nvPicPr>
        <p:blipFill rotWithShape="1">
          <a:blip r:embed="rId2">
            <a:extLst>
              <a:ext uri="{28A0092B-C50C-407E-A947-70E740481C1C}">
                <a14:useLocalDpi xmlns:a14="http://schemas.microsoft.com/office/drawing/2010/main" val="0"/>
              </a:ext>
            </a:extLst>
          </a:blip>
          <a:srcRect r="1" b="770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xmlns=""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CA50F1B2-2DEC-472B-BE9A-FFA2A0BB5C33}"/>
              </a:ext>
            </a:extLst>
          </p:cNvPr>
          <p:cNvSpPr>
            <a:spLocks noGrp="1"/>
          </p:cNvSpPr>
          <p:nvPr>
            <p:ph idx="1"/>
          </p:nvPr>
        </p:nvSpPr>
        <p:spPr>
          <a:xfrm>
            <a:off x="5297762" y="2706624"/>
            <a:ext cx="6251110" cy="3483864"/>
          </a:xfrm>
        </p:spPr>
        <p:txBody>
          <a:bodyPr>
            <a:normAutofit/>
          </a:bodyPr>
          <a:lstStyle/>
          <a:p>
            <a:pPr marL="0" indent="0">
              <a:buNone/>
            </a:pPr>
            <a:r>
              <a:rPr lang="en-US" sz="2200"/>
              <a:t>Analytical philosophy explains the whole with the help of the parts. Plato is the creator of this philosophy. He explains Ideal State by dividing the whole state into parts like social and civic institutions, citizens and groups.</a:t>
            </a:r>
          </a:p>
        </p:txBody>
      </p:sp>
    </p:spTree>
    <p:extLst>
      <p:ext uri="{BB962C8B-B14F-4D97-AF65-F5344CB8AC3E}">
        <p14:creationId xmlns:p14="http://schemas.microsoft.com/office/powerpoint/2010/main" val="2762856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stone&#10;&#10;Description automatically generated">
            <a:extLst>
              <a:ext uri="{FF2B5EF4-FFF2-40B4-BE49-F238E27FC236}">
                <a16:creationId xmlns:a16="http://schemas.microsoft.com/office/drawing/2014/main" xmlns="" id="{680DA425-57E7-450A-A146-5AB53F352A3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6446" r="12673" b="2"/>
          <a:stretch/>
        </p:blipFill>
        <p:spPr>
          <a:xfrm>
            <a:off x="6413632" y="0"/>
            <a:ext cx="6394152" cy="6857990"/>
          </a:xfrm>
          <a:prstGeom prst="rect">
            <a:avLst/>
          </a:prstGeom>
        </p:spPr>
      </p:pic>
      <p:pic>
        <p:nvPicPr>
          <p:cNvPr id="48" name="Picture 41">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id="{CCAF48D0-3594-4913-8BF0-C7675813B5E7}"/>
              </a:ext>
            </a:extLst>
          </p:cNvPr>
          <p:cNvSpPr>
            <a:spLocks noGrp="1"/>
          </p:cNvSpPr>
          <p:nvPr>
            <p:ph type="title"/>
          </p:nvPr>
        </p:nvSpPr>
        <p:spPr>
          <a:xfrm>
            <a:off x="804998" y="798445"/>
            <a:ext cx="4803636" cy="1311664"/>
          </a:xfrm>
        </p:spPr>
        <p:txBody>
          <a:bodyPr>
            <a:normAutofit/>
          </a:bodyPr>
          <a:lstStyle/>
          <a:p>
            <a:r>
              <a:rPr lang="en-US" sz="4100">
                <a:solidFill>
                  <a:srgbClr val="000000"/>
                </a:solidFill>
                <a:latin typeface="Aharoni" panose="02010803020104030203" pitchFamily="2" charset="-79"/>
                <a:cs typeface="Aharoni" panose="02010803020104030203" pitchFamily="2" charset="-79"/>
              </a:rPr>
              <a:t>ANALYTICAL PHILOSOPHY</a:t>
            </a:r>
          </a:p>
        </p:txBody>
      </p:sp>
      <p:sp>
        <p:nvSpPr>
          <p:cNvPr id="3" name="Content Placeholder 2">
            <a:extLst>
              <a:ext uri="{FF2B5EF4-FFF2-40B4-BE49-F238E27FC236}">
                <a16:creationId xmlns:a16="http://schemas.microsoft.com/office/drawing/2014/main" xmlns="" id="{383FDC38-357E-4BBE-B4F8-91BBC8B89CBB}"/>
              </a:ext>
            </a:extLst>
          </p:cNvPr>
          <p:cNvSpPr>
            <a:spLocks noGrp="1"/>
          </p:cNvSpPr>
          <p:nvPr>
            <p:ph idx="1"/>
          </p:nvPr>
        </p:nvSpPr>
        <p:spPr>
          <a:xfrm>
            <a:off x="804997" y="2272143"/>
            <a:ext cx="4706803" cy="3788830"/>
          </a:xfrm>
        </p:spPr>
        <p:txBody>
          <a:bodyPr anchor="ctr">
            <a:normAutofit/>
          </a:bodyPr>
          <a:lstStyle/>
          <a:p>
            <a:r>
              <a:rPr lang="en-US" sz="1900" dirty="0">
                <a:solidFill>
                  <a:srgbClr val="000000"/>
                </a:solidFill>
              </a:rPr>
              <a:t>Analytical style is associated with </a:t>
            </a:r>
            <a:r>
              <a:rPr lang="en-US" sz="1900" dirty="0">
                <a:solidFill>
                  <a:srgbClr val="000000"/>
                </a:solidFill>
                <a:highlight>
                  <a:srgbClr val="FFFF00"/>
                </a:highlight>
              </a:rPr>
              <a:t>EPISTEMOLOGY</a:t>
            </a:r>
            <a:r>
              <a:rPr lang="en-US" sz="1900" dirty="0">
                <a:solidFill>
                  <a:srgbClr val="000000"/>
                </a:solidFill>
              </a:rPr>
              <a:t> (study of knowledge)</a:t>
            </a:r>
          </a:p>
          <a:p>
            <a:r>
              <a:rPr lang="en-US" sz="1900" dirty="0">
                <a:solidFill>
                  <a:srgbClr val="000000"/>
                </a:solidFill>
              </a:rPr>
              <a:t>It is also called critical style.</a:t>
            </a:r>
          </a:p>
          <a:p>
            <a:r>
              <a:rPr lang="en-US" sz="1900" dirty="0">
                <a:solidFill>
                  <a:srgbClr val="000000"/>
                </a:solidFill>
              </a:rPr>
              <a:t>The Philosophers belonging to this style are called Critics.</a:t>
            </a:r>
          </a:p>
          <a:p>
            <a:r>
              <a:rPr lang="en-US" sz="1900" dirty="0">
                <a:solidFill>
                  <a:srgbClr val="000000"/>
                </a:solidFill>
              </a:rPr>
              <a:t>Analytical philosopher focuses on words and meaning.</a:t>
            </a:r>
          </a:p>
          <a:p>
            <a:r>
              <a:rPr lang="en-US" sz="1900" dirty="0">
                <a:solidFill>
                  <a:srgbClr val="000000"/>
                </a:solidFill>
              </a:rPr>
              <a:t>The analytical philosophers examines such notions as course, mind, academic freedom, equality of opportunities etc., in order to the different meaning they carry in different context.</a:t>
            </a:r>
          </a:p>
        </p:txBody>
      </p:sp>
    </p:spTree>
    <p:extLst>
      <p:ext uri="{BB962C8B-B14F-4D97-AF65-F5344CB8AC3E}">
        <p14:creationId xmlns:p14="http://schemas.microsoft.com/office/powerpoint/2010/main" val="2321479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410</Words>
  <Application>Microsoft Office PowerPoint</Application>
  <PresentationFormat>Widescreen</PresentationFormat>
  <Paragraphs>48</Paragraphs>
  <Slides>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Aharoni</vt:lpstr>
      <vt:lpstr>Arial</vt:lpstr>
      <vt:lpstr>Bodoni</vt:lpstr>
      <vt:lpstr>Bodoni MT</vt:lpstr>
      <vt:lpstr>Calibri</vt:lpstr>
      <vt:lpstr>Calibri Light</vt:lpstr>
      <vt:lpstr>Office Theme</vt:lpstr>
      <vt:lpstr>PowerPoint Presentation</vt:lpstr>
      <vt:lpstr>WHAT are the STYLES/ MODES of PHILOSOPHY</vt:lpstr>
      <vt:lpstr>SPECULATIVE PHILOSOPHY</vt:lpstr>
      <vt:lpstr>SPECULATIVE PHILOSOPHY</vt:lpstr>
      <vt:lpstr>PERSPECTIVE PHILOSOPHY</vt:lpstr>
      <vt:lpstr>PERSPECTIVE PHILOSOPHY</vt:lpstr>
      <vt:lpstr>ANALYTICAL PHILOSOPHY</vt:lpstr>
      <vt:lpstr>ANALYTICAL PHILOSOPHY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RIFFAT UN NISA</dc:creator>
  <cp:lastModifiedBy>DR RIFFAT</cp:lastModifiedBy>
  <cp:revision>1</cp:revision>
  <dcterms:modified xsi:type="dcterms:W3CDTF">2021-06-15T06:34:46Z</dcterms:modified>
</cp:coreProperties>
</file>