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347465C-77C8-47D7-9ADA-9F5F39E67E5A}" type="datetimeFigureOut">
              <a:rPr lang="en-GB" smtClean="0"/>
              <a:t>30/03/2020</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a:lstStyle/>
          <a:p>
            <a:fld id="{5FC78E74-E304-430C-858B-99394C914EE8}" type="slidenum">
              <a:rPr lang="en-GB" smtClean="0"/>
              <a:t>‹#›</a:t>
            </a:fld>
            <a:endParaRPr lang="en-GB"/>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47465C-77C8-47D7-9ADA-9F5F39E67E5A}"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C78E74-E304-430C-858B-99394C914EE8}"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47465C-77C8-47D7-9ADA-9F5F39E67E5A}"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C78E74-E304-430C-858B-99394C914EE8}"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47465C-77C8-47D7-9ADA-9F5F39E67E5A}"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C78E74-E304-430C-858B-99394C914EE8}"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347465C-77C8-47D7-9ADA-9F5F39E67E5A}"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7924800" y="6416675"/>
            <a:ext cx="762000" cy="365125"/>
          </a:xfrm>
        </p:spPr>
        <p:txBody>
          <a:bodyPr/>
          <a:lstStyle/>
          <a:p>
            <a:fld id="{5FC78E74-E304-430C-858B-99394C914EE8}"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347465C-77C8-47D7-9ADA-9F5F39E67E5A}" type="datetimeFigureOut">
              <a:rPr lang="en-GB" smtClean="0"/>
              <a:t>30/03/2020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C78E74-E304-430C-858B-99394C914EE8}"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347465C-77C8-47D7-9ADA-9F5F39E67E5A}" type="datetimeFigureOut">
              <a:rPr lang="en-GB" smtClean="0"/>
              <a:t>30/03/2020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FC78E74-E304-430C-858B-99394C914EE8}"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347465C-77C8-47D7-9ADA-9F5F39E67E5A}" type="datetimeFigureOut">
              <a:rPr lang="en-GB" smtClean="0"/>
              <a:t>30/03/2020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FC78E74-E304-430C-858B-99394C914EE8}"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47465C-77C8-47D7-9ADA-9F5F39E67E5A}" type="datetimeFigureOut">
              <a:rPr lang="en-GB" smtClean="0"/>
              <a:t>30/03/2020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FC78E74-E304-430C-858B-99394C914EE8}"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347465C-77C8-47D7-9ADA-9F5F39E67E5A}" type="datetimeFigureOut">
              <a:rPr lang="en-GB" smtClean="0"/>
              <a:t>30/03/2020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C78E74-E304-430C-858B-99394C914EE8}"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347465C-77C8-47D7-9ADA-9F5F39E67E5A}" type="datetimeFigureOut">
              <a:rPr lang="en-GB" smtClean="0"/>
              <a:t>30/03/2020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C78E74-E304-430C-858B-99394C914EE8}"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347465C-77C8-47D7-9ADA-9F5F39E67E5A}" type="datetimeFigureOut">
              <a:rPr lang="en-GB" smtClean="0"/>
              <a:t>30/03/2020</a:t>
            </a:fld>
            <a:endParaRPr lang="en-GB"/>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GB"/>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FC78E74-E304-430C-858B-99394C914EE8}"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6000" b="1" dirty="0" smtClean="0"/>
              <a:t>Educational leadership</a:t>
            </a:r>
            <a:endParaRPr lang="en-GB" sz="6000" b="1"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561833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336704"/>
          </a:xfrm>
        </p:spPr>
        <p:txBody>
          <a:bodyPr/>
          <a:lstStyle/>
          <a:p>
            <a:pPr marL="0" indent="0">
              <a:buNone/>
            </a:pPr>
            <a:r>
              <a:rPr lang="en-GB" sz="4400" dirty="0" smtClean="0"/>
              <a:t>While </a:t>
            </a:r>
            <a:r>
              <a:rPr lang="en-GB" sz="4400" dirty="0"/>
              <a:t>leadership is widely understood as making a difference, measuring an individual leader’s impact is very difficult. This is because their influence is indirect – they work with and through others, most obviously their teacher colleagues.</a:t>
            </a:r>
          </a:p>
          <a:p>
            <a:endParaRPr lang="en-GB" dirty="0"/>
          </a:p>
        </p:txBody>
      </p:sp>
    </p:spTree>
    <p:extLst>
      <p:ext uri="{BB962C8B-B14F-4D97-AF65-F5344CB8AC3E}">
        <p14:creationId xmlns:p14="http://schemas.microsoft.com/office/powerpoint/2010/main" val="981058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1143000"/>
          </a:xfrm>
        </p:spPr>
        <p:txBody>
          <a:bodyPr>
            <a:normAutofit fontScale="90000"/>
          </a:bodyPr>
          <a:lstStyle/>
          <a:p>
            <a:r>
              <a:rPr lang="en-GB" b="1" dirty="0" smtClean="0"/>
              <a:t>How can schools support educational leadership?</a:t>
            </a:r>
            <a:endParaRPr lang="en-GB" b="1" dirty="0"/>
          </a:p>
        </p:txBody>
      </p:sp>
      <p:sp>
        <p:nvSpPr>
          <p:cNvPr id="3" name="Content Placeholder 2"/>
          <p:cNvSpPr>
            <a:spLocks noGrp="1"/>
          </p:cNvSpPr>
          <p:nvPr>
            <p:ph idx="1"/>
          </p:nvPr>
        </p:nvSpPr>
        <p:spPr>
          <a:xfrm>
            <a:off x="107504" y="980728"/>
            <a:ext cx="9036496" cy="5256584"/>
          </a:xfrm>
        </p:spPr>
        <p:txBody>
          <a:bodyPr>
            <a:noAutofit/>
          </a:bodyPr>
          <a:lstStyle/>
          <a:p>
            <a:pPr marL="0" indent="0">
              <a:buNone/>
            </a:pPr>
            <a:r>
              <a:rPr lang="en-GB" sz="3600" dirty="0" smtClean="0"/>
              <a:t>In schools there is a need to prepare, train and develop leaders. Effective leadership development is school-based and on-the-job. However, this should be supplemented by out-of-school activities including increasing individuals’ knowledge of a range of leadership approaches, reading, reflection, and interaction with peers in other schools and settings.</a:t>
            </a:r>
          </a:p>
          <a:p>
            <a:pPr marL="0" indent="0">
              <a:buNone/>
            </a:pPr>
            <a:r>
              <a:rPr lang="en-GB" sz="3600" dirty="0" smtClean="0"/>
              <a:t>Mentoring and coaching can benefit newly appointed leaders.</a:t>
            </a:r>
            <a:endParaRPr lang="en-GB" sz="3600" dirty="0"/>
          </a:p>
        </p:txBody>
      </p:sp>
    </p:spTree>
    <p:extLst>
      <p:ext uri="{BB962C8B-B14F-4D97-AF65-F5344CB8AC3E}">
        <p14:creationId xmlns:p14="http://schemas.microsoft.com/office/powerpoint/2010/main" val="3565416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964488" cy="6741368"/>
          </a:xfrm>
        </p:spPr>
        <p:txBody>
          <a:bodyPr>
            <a:noAutofit/>
          </a:bodyPr>
          <a:lstStyle/>
          <a:p>
            <a:pPr marL="0" indent="0">
              <a:buNone/>
            </a:pPr>
            <a:r>
              <a:rPr lang="en-GB" sz="3600" dirty="0" smtClean="0"/>
              <a:t>Using </a:t>
            </a:r>
            <a:r>
              <a:rPr lang="en-GB" sz="3600" dirty="0"/>
              <a:t>the skills and expertise of leaders, with a proven track record of success in schools, can help to support newly appointed leaders – although highly effective leaders do not always make good mentors or coaches</a:t>
            </a:r>
            <a:r>
              <a:rPr lang="en-GB" sz="3600" dirty="0" smtClean="0"/>
              <a:t>.</a:t>
            </a:r>
            <a:endParaRPr lang="en-GB" sz="3600" dirty="0"/>
          </a:p>
          <a:p>
            <a:r>
              <a:rPr lang="en-GB" sz="3600" dirty="0"/>
              <a:t>Identifying leadership talent and potential should be seen as a part of every school principal’s responsibilities. Leadership involves the liberation of talent. Some organisations are poor at managing talent; they stifle potential. Leaders need to ensure they positively manage talent</a:t>
            </a:r>
            <a:r>
              <a:rPr lang="en-GB" sz="3600" dirty="0" smtClean="0"/>
              <a:t>.</a:t>
            </a:r>
            <a:endParaRPr lang="en-GB" sz="3600" dirty="0"/>
          </a:p>
        </p:txBody>
      </p:sp>
    </p:spTree>
    <p:extLst>
      <p:ext uri="{BB962C8B-B14F-4D97-AF65-F5344CB8AC3E}">
        <p14:creationId xmlns:p14="http://schemas.microsoft.com/office/powerpoint/2010/main" val="1770115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251520" y="1600200"/>
            <a:ext cx="8435280" cy="5069160"/>
          </a:xfrm>
        </p:spPr>
        <p:txBody>
          <a:bodyPr>
            <a:noAutofit/>
          </a:bodyPr>
          <a:lstStyle/>
          <a:p>
            <a:pPr marL="0" indent="0">
              <a:buNone/>
            </a:pPr>
            <a:r>
              <a:rPr lang="en-GB" sz="3600" dirty="0" smtClean="0"/>
              <a:t>Develop </a:t>
            </a:r>
            <a:r>
              <a:rPr lang="en-GB" sz="3600" dirty="0"/>
              <a:t>leadership teams. Distributing leadership is important. Schools need lots of leaders, at all levels. However, when leadership is distributed it needs to be co-ordinated.</a:t>
            </a:r>
          </a:p>
          <a:p>
            <a:r>
              <a:rPr lang="en-GB" sz="3600" dirty="0" smtClean="0"/>
              <a:t>Consider </a:t>
            </a:r>
            <a:r>
              <a:rPr lang="en-GB" sz="3600" dirty="0"/>
              <a:t>student leadership programmes to widen student participation in the running of the school</a:t>
            </a:r>
            <a:r>
              <a:rPr lang="en-GB" sz="3600" dirty="0" smtClean="0"/>
              <a:t>.</a:t>
            </a:r>
            <a:endParaRPr lang="en-GB" sz="3600" dirty="0"/>
          </a:p>
        </p:txBody>
      </p:sp>
    </p:spTree>
    <p:extLst>
      <p:ext uri="{BB962C8B-B14F-4D97-AF65-F5344CB8AC3E}">
        <p14:creationId xmlns:p14="http://schemas.microsoft.com/office/powerpoint/2010/main" val="4076143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Three Principles For Educational Leaders </a:t>
            </a:r>
          </a:p>
        </p:txBody>
      </p:sp>
      <p:sp>
        <p:nvSpPr>
          <p:cNvPr id="3" name="Content Placeholder 2"/>
          <p:cNvSpPr>
            <a:spLocks noGrp="1"/>
          </p:cNvSpPr>
          <p:nvPr>
            <p:ph idx="1"/>
          </p:nvPr>
        </p:nvSpPr>
        <p:spPr/>
        <p:txBody>
          <a:bodyPr/>
          <a:lstStyle/>
          <a:p>
            <a:r>
              <a:rPr lang="en-GB" dirty="0"/>
              <a:t>The first principle for educational leaders is “authenticity.” </a:t>
            </a:r>
            <a:endParaRPr lang="en-GB" dirty="0" smtClean="0"/>
          </a:p>
          <a:p>
            <a:r>
              <a:rPr lang="en-GB" dirty="0" smtClean="0"/>
              <a:t>The </a:t>
            </a:r>
            <a:r>
              <a:rPr lang="en-GB" dirty="0"/>
              <a:t>second principle is balance – balance between the ethics of justice and the ethics of care</a:t>
            </a:r>
            <a:r>
              <a:rPr lang="en-GB" dirty="0" smtClean="0"/>
              <a:t>.</a:t>
            </a:r>
          </a:p>
          <a:p>
            <a:r>
              <a:rPr lang="en-GB" dirty="0"/>
              <a:t>The third and final principle for educational leaders is systems thinking.</a:t>
            </a:r>
          </a:p>
        </p:txBody>
      </p:sp>
    </p:spTree>
    <p:extLst>
      <p:ext uri="{BB962C8B-B14F-4D97-AF65-F5344CB8AC3E}">
        <p14:creationId xmlns:p14="http://schemas.microsoft.com/office/powerpoint/2010/main" val="2505210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936104"/>
          </a:xfrm>
        </p:spPr>
        <p:txBody>
          <a:bodyPr/>
          <a:lstStyle/>
          <a:p>
            <a:r>
              <a:rPr lang="en-GB" dirty="0" smtClean="0"/>
              <a:t>Successful Educational Leadership </a:t>
            </a:r>
            <a:endParaRPr lang="en-GB" dirty="0"/>
          </a:p>
        </p:txBody>
      </p:sp>
      <p:sp>
        <p:nvSpPr>
          <p:cNvPr id="3" name="Content Placeholder 2"/>
          <p:cNvSpPr>
            <a:spLocks noGrp="1"/>
          </p:cNvSpPr>
          <p:nvPr>
            <p:ph idx="1"/>
          </p:nvPr>
        </p:nvSpPr>
        <p:spPr>
          <a:xfrm>
            <a:off x="107504" y="764704"/>
            <a:ext cx="8974832" cy="6093296"/>
          </a:xfrm>
        </p:spPr>
        <p:txBody>
          <a:bodyPr>
            <a:normAutofit/>
          </a:bodyPr>
          <a:lstStyle/>
          <a:p>
            <a:r>
              <a:rPr lang="en-GB" dirty="0"/>
              <a:t>For successful educational leadership, educational leaders need to </a:t>
            </a:r>
            <a:endParaRPr lang="en-GB" dirty="0" smtClean="0"/>
          </a:p>
          <a:p>
            <a:pPr marL="361950" indent="-361950">
              <a:buNone/>
            </a:pPr>
            <a:r>
              <a:rPr lang="en-GB" dirty="0" smtClean="0"/>
              <a:t>(</a:t>
            </a:r>
            <a:r>
              <a:rPr lang="en-GB" dirty="0"/>
              <a:t>a) articulate a vision and create the structure for that vision to come to fruition; </a:t>
            </a:r>
            <a:endParaRPr lang="en-GB" dirty="0" smtClean="0"/>
          </a:p>
          <a:p>
            <a:pPr marL="361950" indent="-361950">
              <a:buNone/>
            </a:pPr>
            <a:r>
              <a:rPr lang="en-GB" dirty="0" smtClean="0"/>
              <a:t>(</a:t>
            </a:r>
            <a:r>
              <a:rPr lang="en-GB" dirty="0"/>
              <a:t>b) be symbols of the institutional values of the school that they lead; </a:t>
            </a:r>
            <a:endParaRPr lang="en-GB" dirty="0" smtClean="0"/>
          </a:p>
          <a:p>
            <a:pPr marL="361950" indent="-361950">
              <a:buNone/>
            </a:pPr>
            <a:r>
              <a:rPr lang="en-GB" dirty="0" smtClean="0"/>
              <a:t>(</a:t>
            </a:r>
            <a:r>
              <a:rPr lang="en-GB" dirty="0"/>
              <a:t>c) be </a:t>
            </a:r>
            <a:r>
              <a:rPr lang="en-GB" dirty="0" smtClean="0"/>
              <a:t>familiar </a:t>
            </a:r>
            <a:r>
              <a:rPr lang="en-GB" dirty="0"/>
              <a:t>of the symbolic nature of their position when taking action; </a:t>
            </a:r>
            <a:endParaRPr lang="en-GB" dirty="0" smtClean="0"/>
          </a:p>
          <a:p>
            <a:pPr marL="361950" indent="-361950">
              <a:buNone/>
            </a:pPr>
            <a:r>
              <a:rPr lang="en-GB" dirty="0" smtClean="0"/>
              <a:t>(</a:t>
            </a:r>
            <a:r>
              <a:rPr lang="en-GB" dirty="0"/>
              <a:t>d) be role models for students, staff and faculty; </a:t>
            </a:r>
            <a:endParaRPr lang="en-GB" dirty="0" smtClean="0"/>
          </a:p>
          <a:p>
            <a:pPr marL="361950" indent="-361950">
              <a:buNone/>
            </a:pPr>
            <a:r>
              <a:rPr lang="en-GB" dirty="0" smtClean="0"/>
              <a:t>(</a:t>
            </a:r>
            <a:r>
              <a:rPr lang="en-GB" dirty="0"/>
              <a:t>e</a:t>
            </a:r>
            <a:r>
              <a:rPr lang="en-GB"/>
              <a:t>) </a:t>
            </a:r>
            <a:r>
              <a:rPr lang="en-GB" smtClean="0"/>
              <a:t>(</a:t>
            </a:r>
            <a:r>
              <a:rPr lang="en-GB" dirty="0"/>
              <a:t>f) be conscious of the possible implications of all of their decisions and actions. </a:t>
            </a:r>
          </a:p>
        </p:txBody>
      </p:sp>
    </p:spTree>
    <p:extLst>
      <p:ext uri="{BB962C8B-B14F-4D97-AF65-F5344CB8AC3E}">
        <p14:creationId xmlns:p14="http://schemas.microsoft.com/office/powerpoint/2010/main" val="1435461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143000"/>
          </a:xfrm>
        </p:spPr>
        <p:txBody>
          <a:bodyPr/>
          <a:lstStyle/>
          <a:p>
            <a:r>
              <a:rPr lang="en-GB" dirty="0" smtClean="0"/>
              <a:t>Educational leadership</a:t>
            </a:r>
            <a:endParaRPr lang="en-GB" dirty="0"/>
          </a:p>
        </p:txBody>
      </p:sp>
      <p:sp>
        <p:nvSpPr>
          <p:cNvPr id="3" name="Content Placeholder 2"/>
          <p:cNvSpPr>
            <a:spLocks noGrp="1"/>
          </p:cNvSpPr>
          <p:nvPr>
            <p:ph idx="1"/>
          </p:nvPr>
        </p:nvSpPr>
        <p:spPr>
          <a:xfrm>
            <a:off x="107504" y="764704"/>
            <a:ext cx="8902824" cy="6093296"/>
          </a:xfrm>
        </p:spPr>
        <p:txBody>
          <a:bodyPr>
            <a:noAutofit/>
          </a:bodyPr>
          <a:lstStyle/>
          <a:p>
            <a:r>
              <a:rPr lang="en-GB" sz="3600" dirty="0" smtClean="0"/>
              <a:t>Educational leadership is usually associated with formal organisational position in schools.</a:t>
            </a:r>
          </a:p>
          <a:p>
            <a:r>
              <a:rPr lang="en-GB" sz="3600" dirty="0" smtClean="0"/>
              <a:t>leadership is both a shared and an individual enterprise/readiness and should be distributed and exercised at every level. Teachers are viewed as having significant leadership potential (</a:t>
            </a:r>
            <a:r>
              <a:rPr lang="en-GB" sz="3600" dirty="0" err="1" smtClean="0"/>
              <a:t>MacBeath</a:t>
            </a:r>
            <a:r>
              <a:rPr lang="en-GB" sz="3600" dirty="0" smtClean="0"/>
              <a:t> and </a:t>
            </a:r>
            <a:r>
              <a:rPr lang="en-GB" sz="3600" dirty="0" err="1" smtClean="0"/>
              <a:t>Dempster</a:t>
            </a:r>
            <a:r>
              <a:rPr lang="en-GB" sz="3600" dirty="0" smtClean="0"/>
              <a:t>, 2009).</a:t>
            </a:r>
            <a:endParaRPr lang="en-GB" sz="3600" dirty="0"/>
          </a:p>
          <a:p>
            <a:r>
              <a:rPr lang="en-GB" sz="3600" dirty="0" smtClean="0"/>
              <a:t> So discussions about school leadership tend to refer to one or more of the following:</a:t>
            </a:r>
            <a:endParaRPr lang="en-GB" sz="3600" dirty="0"/>
          </a:p>
        </p:txBody>
      </p:sp>
    </p:spTree>
    <p:extLst>
      <p:ext uri="{BB962C8B-B14F-4D97-AF65-F5344CB8AC3E}">
        <p14:creationId xmlns:p14="http://schemas.microsoft.com/office/powerpoint/2010/main" val="2929553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7301" y="620688"/>
            <a:ext cx="9330251" cy="5976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1174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Informal leaders </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sz="4000" dirty="0" smtClean="0"/>
              <a:t>However</a:t>
            </a:r>
            <a:r>
              <a:rPr lang="en-GB" sz="4000" dirty="0"/>
              <a:t>, there are also informal leaders such as specialist leaders whose influence stems from their subject knowledge or skills with groups of learners, or individuals who have social influence with their peers and </a:t>
            </a:r>
            <a:r>
              <a:rPr lang="en-GB" sz="4000" dirty="0" smtClean="0"/>
              <a:t>sway/influence </a:t>
            </a:r>
            <a:r>
              <a:rPr lang="en-GB" sz="4000" dirty="0"/>
              <a:t>views and attitudes. </a:t>
            </a:r>
          </a:p>
          <a:p>
            <a:endParaRPr lang="en-GB" dirty="0"/>
          </a:p>
        </p:txBody>
      </p:sp>
    </p:spTree>
    <p:extLst>
      <p:ext uri="{BB962C8B-B14F-4D97-AF65-F5344CB8AC3E}">
        <p14:creationId xmlns:p14="http://schemas.microsoft.com/office/powerpoint/2010/main" val="2861697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323528" y="1600200"/>
            <a:ext cx="8686800" cy="5069160"/>
          </a:xfrm>
        </p:spPr>
        <p:txBody>
          <a:bodyPr>
            <a:normAutofit lnSpcReduction="10000"/>
          </a:bodyPr>
          <a:lstStyle/>
          <a:p>
            <a:pPr marL="0" indent="0">
              <a:buNone/>
            </a:pPr>
            <a:r>
              <a:rPr lang="en-GB" sz="4400" dirty="0" smtClean="0"/>
              <a:t>Leadership </a:t>
            </a:r>
            <a:r>
              <a:rPr lang="en-GB" sz="4400" dirty="0"/>
              <a:t>is not necessarily attached to a role and can be viewed as a process rather than a position of authority. Leadership for </a:t>
            </a:r>
            <a:r>
              <a:rPr lang="en-GB" sz="4400" dirty="0" smtClean="0"/>
              <a:t>Learning: for </a:t>
            </a:r>
            <a:r>
              <a:rPr lang="en-GB" sz="4400" dirty="0"/>
              <a:t>example, was created with the aim of connecting leadership and learning in schools. </a:t>
            </a:r>
          </a:p>
          <a:p>
            <a:endParaRPr lang="en-GB" dirty="0"/>
          </a:p>
        </p:txBody>
      </p:sp>
    </p:spTree>
    <p:extLst>
      <p:ext uri="{BB962C8B-B14F-4D97-AF65-F5344CB8AC3E}">
        <p14:creationId xmlns:p14="http://schemas.microsoft.com/office/powerpoint/2010/main" val="12995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856984" cy="6741368"/>
          </a:xfrm>
        </p:spPr>
        <p:txBody>
          <a:bodyPr>
            <a:normAutofit lnSpcReduction="10000"/>
          </a:bodyPr>
          <a:lstStyle/>
          <a:p>
            <a:pPr marL="0" indent="0">
              <a:buNone/>
            </a:pPr>
            <a:r>
              <a:rPr lang="en-GB" sz="4400" dirty="0" smtClean="0"/>
              <a:t>The </a:t>
            </a:r>
            <a:r>
              <a:rPr lang="en-GB" sz="4400" dirty="0"/>
              <a:t>concept of </a:t>
            </a:r>
            <a:r>
              <a:rPr lang="en-GB" sz="4400" dirty="0" smtClean="0"/>
              <a:t>educational leadership </a:t>
            </a:r>
            <a:r>
              <a:rPr lang="en-GB" sz="4400" dirty="0"/>
              <a:t>can also be extended to include developing student leadership as one goal of the educational process. This is increasingly recognised as an important life skill. </a:t>
            </a:r>
          </a:p>
          <a:p>
            <a:pPr marL="0" indent="0">
              <a:buNone/>
            </a:pPr>
            <a:r>
              <a:rPr lang="en-GB" sz="4000" dirty="0" smtClean="0"/>
              <a:t>Schools </a:t>
            </a:r>
            <a:r>
              <a:rPr lang="en-GB" sz="4000" dirty="0"/>
              <a:t>also have a role to play as leaders in their community, supporting learning beyond the school boundaries.</a:t>
            </a:r>
          </a:p>
          <a:p>
            <a:endParaRPr lang="en-GB" dirty="0"/>
          </a:p>
        </p:txBody>
      </p:sp>
    </p:spTree>
    <p:extLst>
      <p:ext uri="{BB962C8B-B14F-4D97-AF65-F5344CB8AC3E}">
        <p14:creationId xmlns:p14="http://schemas.microsoft.com/office/powerpoint/2010/main" val="3933052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Theory behind </a:t>
            </a:r>
            <a:r>
              <a:rPr lang="en-GB" b="1" dirty="0"/>
              <a:t>educational leadership</a:t>
            </a:r>
            <a:endParaRPr lang="en-GB" dirty="0"/>
          </a:p>
        </p:txBody>
      </p:sp>
      <p:sp>
        <p:nvSpPr>
          <p:cNvPr id="3" name="Content Placeholder 2"/>
          <p:cNvSpPr>
            <a:spLocks noGrp="1"/>
          </p:cNvSpPr>
          <p:nvPr>
            <p:ph idx="1"/>
          </p:nvPr>
        </p:nvSpPr>
        <p:spPr>
          <a:xfrm>
            <a:off x="98176" y="1268760"/>
            <a:ext cx="8938320" cy="5589240"/>
          </a:xfrm>
        </p:spPr>
        <p:txBody>
          <a:bodyPr>
            <a:normAutofit fontScale="92500" lnSpcReduction="10000"/>
          </a:bodyPr>
          <a:lstStyle/>
          <a:p>
            <a:r>
              <a:rPr lang="en-GB" sz="4400" dirty="0" smtClean="0"/>
              <a:t>Leadership is seen as a prime factor in improving school effectiveness. Leadership makes a difference. Effective leadership improves schools.</a:t>
            </a:r>
            <a:endParaRPr lang="en-GB" sz="4400" dirty="0"/>
          </a:p>
          <a:p>
            <a:r>
              <a:rPr lang="en-GB" sz="4400" dirty="0"/>
              <a:t>Good leadership is not only important in itself; it is also a powerful way to improve classroom teaching.</a:t>
            </a:r>
          </a:p>
          <a:p>
            <a:endParaRPr lang="en-GB" sz="4000" dirty="0" smtClean="0"/>
          </a:p>
          <a:p>
            <a:endParaRPr lang="en-GB" sz="4000" dirty="0"/>
          </a:p>
        </p:txBody>
      </p:sp>
    </p:spTree>
    <p:extLst>
      <p:ext uri="{BB962C8B-B14F-4D97-AF65-F5344CB8AC3E}">
        <p14:creationId xmlns:p14="http://schemas.microsoft.com/office/powerpoint/2010/main" val="2542217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505" y="332656"/>
            <a:ext cx="8964488" cy="6525344"/>
          </a:xfrm>
        </p:spPr>
        <p:txBody>
          <a:bodyPr>
            <a:noAutofit/>
          </a:bodyPr>
          <a:lstStyle/>
          <a:p>
            <a:pPr marL="0" indent="0">
              <a:buNone/>
            </a:pPr>
            <a:r>
              <a:rPr lang="en-GB" sz="3600" dirty="0" smtClean="0"/>
              <a:t>Three </a:t>
            </a:r>
            <a:r>
              <a:rPr lang="en-GB" sz="3600" dirty="0"/>
              <a:t>(of the many) factors that influence learners’ achievements are: parental involvement, the quality of teaching, and school leadership. Leadership is strongly associated with school </a:t>
            </a:r>
            <a:r>
              <a:rPr lang="en-GB" sz="3600" dirty="0" smtClean="0"/>
              <a:t>performance.</a:t>
            </a:r>
            <a:endParaRPr lang="en-GB" sz="3600" dirty="0"/>
          </a:p>
        </p:txBody>
      </p:sp>
    </p:spTree>
    <p:extLst>
      <p:ext uri="{BB962C8B-B14F-4D97-AF65-F5344CB8AC3E}">
        <p14:creationId xmlns:p14="http://schemas.microsoft.com/office/powerpoint/2010/main" val="891880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Challenges of </a:t>
            </a:r>
            <a:r>
              <a:rPr lang="en-GB" b="1" dirty="0"/>
              <a:t>educational leadership?</a:t>
            </a:r>
            <a:endParaRPr lang="en-GB" dirty="0"/>
          </a:p>
        </p:txBody>
      </p:sp>
      <p:sp>
        <p:nvSpPr>
          <p:cNvPr id="3" name="Content Placeholder 2"/>
          <p:cNvSpPr>
            <a:spLocks noGrp="1"/>
          </p:cNvSpPr>
          <p:nvPr>
            <p:ph idx="1"/>
          </p:nvPr>
        </p:nvSpPr>
        <p:spPr>
          <a:xfrm>
            <a:off x="323528" y="1268760"/>
            <a:ext cx="8686800" cy="5589240"/>
          </a:xfrm>
        </p:spPr>
        <p:txBody>
          <a:bodyPr>
            <a:normAutofit/>
          </a:bodyPr>
          <a:lstStyle/>
          <a:p>
            <a:pPr marL="0" indent="0">
              <a:buNone/>
            </a:pPr>
            <a:r>
              <a:rPr lang="en-GB" sz="3600" dirty="0" smtClean="0"/>
              <a:t>Not </a:t>
            </a:r>
            <a:r>
              <a:rPr lang="en-GB" sz="3600" dirty="0"/>
              <a:t>only is there a diversity of theory about leadership, it also varies according to context. For example, in some countries, schools have high levels of autonomy; in other countries, there may not be as much autonomy. In some systems, principals do not appoint teaching staff; in others they do. Ensuring that leadership is sensitive to context and that leadership development activities reflect local circumstances is important.</a:t>
            </a:r>
          </a:p>
          <a:p>
            <a:endParaRPr lang="en-GB" dirty="0"/>
          </a:p>
        </p:txBody>
      </p:sp>
    </p:spTree>
    <p:extLst>
      <p:ext uri="{BB962C8B-B14F-4D97-AF65-F5344CB8AC3E}">
        <p14:creationId xmlns:p14="http://schemas.microsoft.com/office/powerpoint/2010/main" val="29892644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2605</TotalTime>
  <Words>749</Words>
  <Application>Microsoft Office PowerPoint</Application>
  <PresentationFormat>On-screen Show (4:3)</PresentationFormat>
  <Paragraphs>35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Apex</vt:lpstr>
      <vt:lpstr>Educational leadership</vt:lpstr>
      <vt:lpstr>Educational leadership</vt:lpstr>
      <vt:lpstr>PowerPoint Presentation</vt:lpstr>
      <vt:lpstr>Informal leaders </vt:lpstr>
      <vt:lpstr>PowerPoint Presentation</vt:lpstr>
      <vt:lpstr>PowerPoint Presentation</vt:lpstr>
      <vt:lpstr>Theory behind educational leadership</vt:lpstr>
      <vt:lpstr>PowerPoint Presentation</vt:lpstr>
      <vt:lpstr>Challenges of educational leadership?</vt:lpstr>
      <vt:lpstr>PowerPoint Presentation</vt:lpstr>
      <vt:lpstr>How can schools support educational leadership?</vt:lpstr>
      <vt:lpstr>PowerPoint Presentation</vt:lpstr>
      <vt:lpstr>PowerPoint Presentation</vt:lpstr>
      <vt:lpstr>Three Principles For Educational Leaders </vt:lpstr>
      <vt:lpstr>Successful Educational Leadership </vt:lpstr>
    </vt:vector>
  </TitlesOfParts>
  <Company>CtrlSoft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Educational leadership</dc:title>
  <dc:creator>Dr MAMALIK</dc:creator>
  <cp:lastModifiedBy>Windows User</cp:lastModifiedBy>
  <cp:revision>14</cp:revision>
  <dcterms:created xsi:type="dcterms:W3CDTF">2019-02-25T08:35:14Z</dcterms:created>
  <dcterms:modified xsi:type="dcterms:W3CDTF">2020-03-30T08:00:26Z</dcterms:modified>
</cp:coreProperties>
</file>