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2" r:id="rId11"/>
    <p:sldId id="293" r:id="rId12"/>
    <p:sldId id="272" r:id="rId13"/>
    <p:sldId id="273" r:id="rId14"/>
    <p:sldId id="274" r:id="rId15"/>
    <p:sldId id="281" r:id="rId16"/>
    <p:sldId id="282" r:id="rId17"/>
    <p:sldId id="295" r:id="rId18"/>
    <p:sldId id="296" r:id="rId19"/>
    <p:sldId id="297" r:id="rId20"/>
    <p:sldId id="298" r:id="rId21"/>
    <p:sldId id="289" r:id="rId22"/>
    <p:sldId id="290" r:id="rId23"/>
    <p:sldId id="283" r:id="rId24"/>
    <p:sldId id="284" r:id="rId25"/>
    <p:sldId id="294" r:id="rId26"/>
    <p:sldId id="285" r:id="rId27"/>
    <p:sldId id="286" r:id="rId28"/>
    <p:sldId id="287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434" autoAdjust="0"/>
  </p:normalViewPr>
  <p:slideViewPr>
    <p:cSldViewPr>
      <p:cViewPr>
        <p:scale>
          <a:sx n="94" d="100"/>
          <a:sy n="94" d="100"/>
        </p:scale>
        <p:origin x="-129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5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EA57-11E7-4AAF-9F4A-44C0BB850D7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3937-E899-4F6A-92AB-518C8FA5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Requirements engineering</a:t>
            </a:r>
            <a:r>
              <a:rPr lang="en-US" baseline="0" dirty="0"/>
              <a:t> 3</a:t>
            </a:r>
            <a:r>
              <a:rPr lang="en-US" baseline="30000" dirty="0"/>
              <a:t>rd</a:t>
            </a:r>
            <a:r>
              <a:rPr lang="en-US" baseline="0" dirty="0"/>
              <a:t> </a:t>
            </a:r>
            <a:r>
              <a:rPr lang="en-US" baseline="0" dirty="0" err="1"/>
              <a:t>ed</a:t>
            </a:r>
            <a:r>
              <a:rPr lang="en-US" baseline="0" dirty="0"/>
              <a:t> E. Hull pp 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C68B3-F5CA-45A8-A577-014FA9CC94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package" Target="../embeddings/Microsoft_Word_Document2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requirements for the MHC-PMS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user shall be able to search the appointments lists for all clinics.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system shall generate each day, for each clinic, a list of patients who are expected to attend appointments that day.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staff member using the system shall be uniquely identified by his or her 8-digit employee number.</a:t>
            </a:r>
            <a:r>
              <a:rPr lang="en-GB" dirty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GB" dirty="0"/>
              <a:t>Requirements imprecision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219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Problems arise when requirements are not precisely stated.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Ambiguous requirements may be interpreted in different ways by developers and users.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Consider the term ‘search’ in requirement 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User intention – search for a patient name across all appointments in all clinics;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Developer interpretation – search for a patient name in an individual clinic. User chooses clinic then search.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18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The Language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The use of consistent language makes it easier to identify different kinds of requirements.</a:t>
            </a:r>
          </a:p>
          <a:p>
            <a:r>
              <a:rPr lang="en-US" sz="2400" dirty="0"/>
              <a:t>A simple example of this is the use of “shall” as a key word to indicate the presence of a requirement in the text. </a:t>
            </a:r>
          </a:p>
          <a:p>
            <a:r>
              <a:rPr lang="en-US" sz="2400" dirty="0"/>
              <a:t>Some approaches go so far as to use “shall”, “should” and “may” to indicate different priorities of requirement.</a:t>
            </a:r>
          </a:p>
          <a:p>
            <a:r>
              <a:rPr lang="en-US" sz="2400" dirty="0"/>
              <a:t>stakeholder requirements are primarily concerned with capability and constraints on capability. </a:t>
            </a:r>
          </a:p>
          <a:p>
            <a:r>
              <a:rPr lang="en-US" sz="2400" dirty="0"/>
              <a:t>A capability statement should express a (single) capability required by one or more identified stakeholder types (or user groups).</a:t>
            </a:r>
          </a:p>
        </p:txBody>
      </p:sp>
    </p:spTree>
    <p:extLst>
      <p:ext uri="{BB962C8B-B14F-4D97-AF65-F5344CB8AC3E}">
        <p14:creationId xmlns:p14="http://schemas.microsoft.com/office/powerpoint/2010/main" val="4392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The Language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A typical capability requirement takes the following form:</a:t>
            </a:r>
          </a:p>
          <a:p>
            <a:pPr marL="0" indent="0">
              <a:buNone/>
            </a:pPr>
            <a:r>
              <a:rPr lang="en-US" sz="2200" b="1" dirty="0"/>
              <a:t> 	The &lt; stakeholder type &gt; shall be able to &lt; capability&gt;.</a:t>
            </a:r>
            <a:endParaRPr lang="en-US" sz="2200" dirty="0"/>
          </a:p>
          <a:p>
            <a:r>
              <a:rPr lang="en-US" sz="2200" dirty="0"/>
              <a:t>Where there are some aspects of performance or constraint associated solely with the requirement, they may also be stated in the text, for instance giving the form:</a:t>
            </a:r>
          </a:p>
          <a:p>
            <a:pPr marL="0" indent="0">
              <a:buNone/>
            </a:pPr>
            <a:r>
              <a:rPr lang="en-US" sz="2200" b="1" dirty="0"/>
              <a:t>	The &lt; stakeholder type &gt; shall be able to &lt; capability &gt;</a:t>
            </a:r>
          </a:p>
          <a:p>
            <a:pPr marL="0" indent="0">
              <a:buNone/>
            </a:pPr>
            <a:r>
              <a:rPr lang="en-US" sz="2200" b="1" dirty="0"/>
              <a:t>	within &lt; performance &gt; of &lt; event &gt;</a:t>
            </a:r>
          </a:p>
          <a:p>
            <a:pPr marL="0" indent="0">
              <a:buNone/>
            </a:pPr>
            <a:r>
              <a:rPr lang="en-US" sz="2200" b="1" dirty="0"/>
              <a:t>	while &lt; operational condition&gt;.</a:t>
            </a:r>
          </a:p>
          <a:p>
            <a:r>
              <a:rPr lang="en-US" sz="2200" b="1" dirty="0"/>
              <a:t>The </a:t>
            </a:r>
            <a:r>
              <a:rPr lang="en-US" sz="2200" i="1" dirty="0"/>
              <a:t>weapons operator </a:t>
            </a:r>
            <a:r>
              <a:rPr lang="en-US" sz="2200" b="1" dirty="0"/>
              <a:t>shall be able to </a:t>
            </a:r>
            <a:r>
              <a:rPr lang="en-US" sz="2200" i="1" dirty="0"/>
              <a:t>fire a missile </a:t>
            </a:r>
            <a:r>
              <a:rPr lang="en-US" sz="2200" b="1" dirty="0"/>
              <a:t>within </a:t>
            </a:r>
            <a:r>
              <a:rPr lang="en-US" sz="2200" i="1" dirty="0"/>
              <a:t>3 seconds </a:t>
            </a:r>
            <a:r>
              <a:rPr lang="en-US" sz="2200" b="1" dirty="0"/>
              <a:t>of </a:t>
            </a:r>
            <a:r>
              <a:rPr lang="en-US" sz="2200" i="1" dirty="0"/>
              <a:t>radar sighting </a:t>
            </a:r>
            <a:r>
              <a:rPr lang="en-US" sz="2200" b="1" dirty="0"/>
              <a:t>while </a:t>
            </a:r>
            <a:r>
              <a:rPr lang="en-US" sz="2200" i="1" dirty="0"/>
              <a:t>in severe sea conditions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The &lt; system &gt; shall &lt; function &gt; &lt;object &gt; every &lt; performance &gt; &lt;units&gt;.</a:t>
            </a:r>
          </a:p>
          <a:p>
            <a:r>
              <a:rPr lang="en-US" sz="2200" b="1" dirty="0"/>
              <a:t>The </a:t>
            </a:r>
            <a:r>
              <a:rPr lang="en-US" sz="2200" i="1" dirty="0"/>
              <a:t>coffee machine </a:t>
            </a:r>
            <a:r>
              <a:rPr lang="en-US" sz="2200" b="1" dirty="0"/>
              <a:t>shall </a:t>
            </a:r>
            <a:r>
              <a:rPr lang="en-US" sz="2200" i="1" dirty="0"/>
              <a:t>produce a hot drink </a:t>
            </a:r>
            <a:r>
              <a:rPr lang="en-US" sz="2200" b="1" dirty="0"/>
              <a:t>every </a:t>
            </a:r>
            <a:r>
              <a:rPr lang="en-US" sz="2200" i="1" dirty="0"/>
              <a:t>10 seconds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6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Lack of clarity </a:t>
            </a:r>
          </a:p>
          <a:p>
            <a:pPr lvl="1"/>
            <a:r>
              <a:rPr lang="en-US" dirty="0"/>
              <a:t>it is sometimes difficult to use language in a precise and unambiguous way, without making the document wordy and difficult to read</a:t>
            </a:r>
            <a:endParaRPr lang="en-GB" dirty="0"/>
          </a:p>
          <a:p>
            <a:r>
              <a:rPr lang="en-GB" dirty="0"/>
              <a:t>Requirements confusion</a:t>
            </a:r>
          </a:p>
          <a:p>
            <a:pPr lvl="1"/>
            <a:r>
              <a:rPr lang="en-GB" dirty="0"/>
              <a:t>Functional, non-functional requirements and design information tend to be mixed-up.</a:t>
            </a:r>
          </a:p>
          <a:p>
            <a:r>
              <a:rPr lang="en-GB" dirty="0"/>
              <a:t>Requirements amalgamation</a:t>
            </a:r>
          </a:p>
          <a:p>
            <a:pPr lvl="1"/>
            <a:r>
              <a:rPr lang="en-GB" dirty="0"/>
              <a:t>Several different requirements may be expressed together in a single requirement.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Using Attributes for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>
            <a:noAutofit/>
          </a:bodyPr>
          <a:lstStyle/>
          <a:p>
            <a:r>
              <a:rPr lang="en-US" sz="2000" dirty="0"/>
              <a:t>A simple textual statement is not sufficient fully to define a requirement; there is other </a:t>
            </a:r>
            <a:r>
              <a:rPr lang="en-US" sz="2000" b="1" dirty="0"/>
              <a:t>classification and status information</a:t>
            </a:r>
            <a:r>
              <a:rPr lang="en-US" sz="2000" dirty="0"/>
              <a:t> that each requirement carries.</a:t>
            </a:r>
          </a:p>
          <a:p>
            <a:r>
              <a:rPr lang="en-US" sz="2000" dirty="0"/>
              <a:t>Rather than clutter the text of a requirement, </a:t>
            </a:r>
            <a:r>
              <a:rPr lang="en-US" sz="2000" b="1" dirty="0"/>
              <a:t>additional information</a:t>
            </a:r>
            <a:r>
              <a:rPr lang="en-US" sz="2000" dirty="0"/>
              <a:t> should be placed in </a:t>
            </a:r>
            <a:r>
              <a:rPr lang="en-US" sz="2000" b="1" dirty="0"/>
              <a:t>“attributes” attached </a:t>
            </a:r>
            <a:r>
              <a:rPr lang="en-US" sz="2000" dirty="0"/>
              <a:t>to the requirement. </a:t>
            </a:r>
          </a:p>
          <a:p>
            <a:r>
              <a:rPr lang="en-US" sz="2000" dirty="0"/>
              <a:t>Attributes allow the information associated with a single requirement to be structured for ease of processing, filtering, sorting, etc.	</a:t>
            </a:r>
          </a:p>
          <a:p>
            <a:r>
              <a:rPr lang="en-US" sz="2000" b="1" dirty="0"/>
              <a:t>[SH234] </a:t>
            </a:r>
            <a:r>
              <a:rPr lang="en-US" sz="2000" b="1" i="1" dirty="0"/>
              <a:t>The ambulance control system shall be able to handle up to 100 simultaneous emergency calls.</a:t>
            </a:r>
          </a:p>
          <a:p>
            <a:pPr lvl="1"/>
            <a:r>
              <a:rPr lang="en-US" sz="2000" b="1" i="1" dirty="0"/>
              <a:t>Source: </a:t>
            </a:r>
            <a:r>
              <a:rPr lang="en-US" sz="2000" dirty="0"/>
              <a:t>R. Thomas</a:t>
            </a:r>
          </a:p>
          <a:p>
            <a:pPr lvl="1"/>
            <a:r>
              <a:rPr lang="en-US" sz="2000" b="1" i="1" dirty="0"/>
              <a:t>Priority: </a:t>
            </a:r>
            <a:r>
              <a:rPr lang="en-US" sz="2000" dirty="0"/>
              <a:t>Mandatory</a:t>
            </a:r>
          </a:p>
          <a:p>
            <a:pPr lvl="1"/>
            <a:r>
              <a:rPr lang="en-US" sz="2000" b="1" i="1" dirty="0"/>
              <a:t>Release: </a:t>
            </a:r>
            <a:r>
              <a:rPr lang="en-US" sz="2000" dirty="0"/>
              <a:t>1 </a:t>
            </a:r>
          </a:p>
          <a:p>
            <a:pPr lvl="1"/>
            <a:r>
              <a:rPr lang="en-US" sz="2000" b="1" i="1" dirty="0"/>
              <a:t>Review status: </a:t>
            </a:r>
            <a:r>
              <a:rPr lang="en-US" sz="2000" dirty="0"/>
              <a:t>Accepted</a:t>
            </a:r>
          </a:p>
          <a:p>
            <a:pPr lvl="1"/>
            <a:r>
              <a:rPr lang="en-US" sz="2000" b="1" i="1" dirty="0"/>
              <a:t>Verifiable: </a:t>
            </a:r>
            <a:r>
              <a:rPr lang="en-US" sz="2000" dirty="0"/>
              <a:t>Yes</a:t>
            </a:r>
          </a:p>
          <a:p>
            <a:pPr lvl="1"/>
            <a:r>
              <a:rPr lang="en-US" sz="2000" b="1" i="1" dirty="0"/>
              <a:t>Verification: </a:t>
            </a:r>
            <a:r>
              <a:rPr lang="en-US" sz="2000" dirty="0"/>
              <a:t>by system test.</a:t>
            </a:r>
          </a:p>
        </p:txBody>
      </p:sp>
    </p:spTree>
    <p:extLst>
      <p:ext uri="{BB962C8B-B14F-4D97-AF65-F5344CB8AC3E}">
        <p14:creationId xmlns:p14="http://schemas.microsoft.com/office/powerpoint/2010/main" val="38485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0"/>
            <a:ext cx="8458200" cy="6657436"/>
            <a:chOff x="457200" y="0"/>
            <a:chExt cx="8458200" cy="6657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0"/>
              <a:ext cx="8146493" cy="121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893" y="1219200"/>
              <a:ext cx="8375507" cy="533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167" y="1752600"/>
              <a:ext cx="8373233" cy="2048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2057400"/>
              <a:ext cx="7979392" cy="2411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008" y="2362200"/>
              <a:ext cx="8360392" cy="8253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008" y="3276600"/>
              <a:ext cx="7979392" cy="5191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930" y="3810000"/>
              <a:ext cx="7963470" cy="258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400" y="4038600"/>
              <a:ext cx="7924800" cy="2381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400" y="4267200"/>
              <a:ext cx="8331004" cy="7762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7200" y="5105400"/>
              <a:ext cx="7963470" cy="1552036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 rot="5400000">
            <a:off x="5143500" y="3009900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Categories of attributes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27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approach to writing requirements where the freedom of the requirements writer is limited and requirements are written in a standard way.</a:t>
            </a:r>
          </a:p>
          <a:p>
            <a:r>
              <a:rPr lang="en-US" dirty="0"/>
              <a:t>This works well for some types of requirements </a:t>
            </a:r>
          </a:p>
          <a:p>
            <a:pPr lvl="1"/>
            <a:r>
              <a:rPr lang="en-US" dirty="0"/>
              <a:t>e.g. requirements for embedded control system but is sometimes too rigid for writing business system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Form-based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Definition of the function.</a:t>
            </a:r>
          </a:p>
          <a:p>
            <a:r>
              <a:rPr lang="en-GB" dirty="0"/>
              <a:t>Description of inputs and where they come from.</a:t>
            </a:r>
          </a:p>
          <a:p>
            <a:r>
              <a:rPr lang="en-GB" dirty="0"/>
              <a:t>Description of outputs and where they go to.</a:t>
            </a:r>
          </a:p>
          <a:p>
            <a:r>
              <a:rPr lang="en-GB" dirty="0"/>
              <a:t>Description of the action to be taken.</a:t>
            </a:r>
          </a:p>
          <a:p>
            <a:r>
              <a:rPr lang="en-GB" dirty="0"/>
              <a:t>Pre and post conditions (if appropriate).</a:t>
            </a:r>
          </a:p>
          <a:p>
            <a:r>
              <a:rPr lang="en-GB" dirty="0"/>
              <a:t>The side effects (if any) of the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structured specification of a requirement for an insulin pump</a:t>
            </a:r>
            <a:r>
              <a:rPr lang="en-GB" dirty="0"/>
              <a:t>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143000" y="2057400"/>
          <a:ext cx="59436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943600" imgH="3314700" progId="Word.Document.12">
                  <p:embed/>
                </p:oleObj>
              </mc:Choice>
              <mc:Fallback>
                <p:oleObj name="Document" r:id="rId4" imgW="5943600" imgH="3314700" progId="Word.Document.12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59436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29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/>
              <a:t>The process of writing down the user and system requirements in a requirements document.</a:t>
            </a:r>
          </a:p>
          <a:p>
            <a:r>
              <a:rPr lang="en-US" sz="2400" dirty="0"/>
              <a:t>User requirements have to be understandable by end-users and customers who do not have a technical background.</a:t>
            </a:r>
          </a:p>
          <a:p>
            <a:r>
              <a:rPr lang="en-US" sz="2400" dirty="0"/>
              <a:t>System requirements are more detailed requirements and may include more technical information.</a:t>
            </a:r>
          </a:p>
          <a:p>
            <a:r>
              <a:rPr lang="en-US" sz="2400" dirty="0"/>
              <a:t>The requirements may be part of a contract for the system development</a:t>
            </a:r>
          </a:p>
          <a:p>
            <a:pPr lvl="1"/>
            <a:r>
              <a:rPr lang="en-US" sz="2400" dirty="0"/>
              <a:t>It is therefore important that these are as complete as possible.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2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structured specification of a requirement for an insulin pump</a:t>
            </a:r>
            <a:r>
              <a:rPr lang="en-GB" dirty="0"/>
              <a:t>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95400" y="1690688"/>
          <a:ext cx="59436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5943600" imgH="4445000" progId="Word.Document.12">
                  <p:embed/>
                </p:oleObj>
              </mc:Choice>
              <mc:Fallback>
                <p:oleObj name="Document" r:id="rId4" imgW="5943600" imgH="4445000" progId="Word.Document.12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0688"/>
                        <a:ext cx="59436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29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7" y="2209800"/>
            <a:ext cx="8980133" cy="31574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Hierarchical textual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2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Interfaces in SRS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514948"/>
            <a:ext cx="6400799" cy="51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Criteria for Writing Requirements Statements</a:t>
            </a:r>
            <a:br>
              <a:rPr lang="en-US" sz="2800" b="1" dirty="0"/>
            </a:br>
            <a:r>
              <a:rPr lang="en-US" sz="2800" b="1" dirty="0"/>
              <a:t>--Individual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93837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There are certain criteria that every statement of requirement should meet. </a:t>
            </a:r>
          </a:p>
          <a:p>
            <a:r>
              <a:rPr lang="en-US" sz="2800" b="1" i="1" dirty="0"/>
              <a:t>Atomic</a:t>
            </a:r>
            <a:r>
              <a:rPr lang="en-US" sz="2800" b="1" dirty="0"/>
              <a:t>:</a:t>
            </a:r>
            <a:r>
              <a:rPr lang="en-US" sz="2800" dirty="0"/>
              <a:t> each statement carries a single traceable element.</a:t>
            </a:r>
          </a:p>
          <a:p>
            <a:r>
              <a:rPr lang="en-US" sz="2800" b="1" i="1" dirty="0"/>
              <a:t>Feasible</a:t>
            </a:r>
            <a:r>
              <a:rPr lang="en-US" sz="2800" b="1" dirty="0"/>
              <a:t>:</a:t>
            </a:r>
            <a:r>
              <a:rPr lang="en-US" sz="2800" dirty="0"/>
              <a:t> technically possible within cost and schedule.</a:t>
            </a:r>
          </a:p>
          <a:p>
            <a:r>
              <a:rPr lang="en-US" sz="2800" b="1" i="1" dirty="0"/>
              <a:t>Legal</a:t>
            </a:r>
            <a:r>
              <a:rPr lang="en-US" sz="2800" b="1" dirty="0"/>
              <a:t>:</a:t>
            </a:r>
            <a:r>
              <a:rPr lang="en-US" sz="2800" dirty="0"/>
              <a:t> legally possible.</a:t>
            </a:r>
          </a:p>
          <a:p>
            <a:r>
              <a:rPr lang="en-US" sz="2800" b="1" i="1" dirty="0"/>
              <a:t>Abstract</a:t>
            </a:r>
            <a:r>
              <a:rPr lang="en-US" sz="2800" b="1" dirty="0"/>
              <a:t>:</a:t>
            </a:r>
            <a:r>
              <a:rPr lang="en-US" sz="2800" dirty="0"/>
              <a:t> does not impose a solution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71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b="1" dirty="0"/>
              <a:t>Criteria for Writing Requirements Statements</a:t>
            </a:r>
            <a:br>
              <a:rPr lang="en-US" sz="2800" b="1" dirty="0"/>
            </a:br>
            <a:r>
              <a:rPr lang="en-US" sz="2800" b="1" dirty="0"/>
              <a:t>--Individual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i="1" dirty="0"/>
              <a:t>Unambiguous</a:t>
            </a:r>
            <a:r>
              <a:rPr lang="en-US" sz="2400" b="1" dirty="0"/>
              <a:t>:</a:t>
            </a:r>
            <a:r>
              <a:rPr lang="en-US" sz="2400" dirty="0"/>
              <a:t> An requirement is unambiguous if, and only if, requirement stated therein has </a:t>
            </a:r>
            <a:r>
              <a:rPr lang="en-US" sz="2400" b="1" dirty="0"/>
              <a:t>only one interpretation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“A user shall be able to search the appointments lists for all clinics.”</a:t>
            </a:r>
          </a:p>
          <a:p>
            <a:pPr lvl="1"/>
            <a:r>
              <a:rPr lang="en-US" altLang="en-US" sz="2400" dirty="0"/>
              <a:t>“Aircraft that are nonfriendly and have an unknown mission or the potential to enter restricted airspace within 5 minutes shall raise an alert”</a:t>
            </a:r>
          </a:p>
          <a:p>
            <a:pPr lvl="2"/>
            <a:r>
              <a:rPr lang="en-US" altLang="en-US" dirty="0"/>
              <a:t>Combination of “and” and “or” make this an ambiguous requirement</a:t>
            </a:r>
            <a:endParaRPr lang="en-US" dirty="0"/>
          </a:p>
          <a:p>
            <a:r>
              <a:rPr lang="en-US" sz="2400" dirty="0"/>
              <a:t>In cases where a </a:t>
            </a:r>
            <a:r>
              <a:rPr lang="en-US" sz="2400" b="1" dirty="0"/>
              <a:t>term </a:t>
            </a:r>
            <a:r>
              <a:rPr lang="en-US" sz="2400" dirty="0"/>
              <a:t>used in a particular context could have multiple meanings, the term should be included in a glossary where its meaning is made more specific.</a:t>
            </a:r>
          </a:p>
        </p:txBody>
      </p:sp>
    </p:spTree>
    <p:extLst>
      <p:ext uri="{BB962C8B-B14F-4D97-AF65-F5344CB8AC3E}">
        <p14:creationId xmlns:p14="http://schemas.microsoft.com/office/powerpoint/2010/main" val="32239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/>
              <a:t>Verifiable</a:t>
            </a:r>
            <a:r>
              <a:rPr lang="en-US" b="1" dirty="0"/>
              <a:t>:</a:t>
            </a:r>
            <a:r>
              <a:rPr lang="en-US" sz="2800" dirty="0"/>
              <a:t> </a:t>
            </a:r>
            <a:r>
              <a:rPr lang="en-US" altLang="en-US" sz="2800" dirty="0"/>
              <a:t>A requirement is verifiable if and only if there exists some </a:t>
            </a:r>
            <a:r>
              <a:rPr lang="en-US" altLang="en-US" sz="2800" b="1" dirty="0"/>
              <a:t>finite cost effective process</a:t>
            </a:r>
            <a:r>
              <a:rPr lang="en-US" altLang="en-US" sz="2800" dirty="0"/>
              <a:t> with which a </a:t>
            </a:r>
            <a:r>
              <a:rPr lang="en-US" altLang="en-US" sz="2800" b="1" dirty="0"/>
              <a:t>person or machine</a:t>
            </a:r>
            <a:r>
              <a:rPr lang="en-US" altLang="en-US" sz="2800" dirty="0"/>
              <a:t> can check that the actual as-built software product meets the requirement</a:t>
            </a:r>
          </a:p>
          <a:p>
            <a:r>
              <a:rPr lang="en-US" sz="2800" dirty="0"/>
              <a:t>Each statement must be verifiable, and it is known how.</a:t>
            </a:r>
          </a:p>
          <a:p>
            <a:pPr lvl="1"/>
            <a:r>
              <a:rPr lang="en-US" dirty="0"/>
              <a:t>Non-verifiable requirements include statements such as “works well”, “good human interface”, and shall “usually happen”.</a:t>
            </a:r>
            <a:endParaRPr lang="en-US" altLang="en-US" dirty="0"/>
          </a:p>
          <a:p>
            <a:endParaRPr lang="en-US" alt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Criteria for Writing Requirements Statements</a:t>
            </a:r>
            <a:br>
              <a:rPr lang="en-US" sz="2800" b="1" dirty="0"/>
            </a:br>
            <a:r>
              <a:rPr lang="en-US" sz="2800" b="1" dirty="0"/>
              <a:t>--Individual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445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Criteria for Writing Requirements Statements—Set of requirements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In addition, there are other criteria that apply to the set of requirements as a whole:</a:t>
            </a:r>
          </a:p>
          <a:p>
            <a:r>
              <a:rPr lang="en-US" sz="2400" b="1" i="1" dirty="0"/>
              <a:t>Complete</a:t>
            </a:r>
            <a:r>
              <a:rPr lang="en-US" sz="2400" b="1" dirty="0"/>
              <a:t>: </a:t>
            </a:r>
            <a:r>
              <a:rPr lang="en-US" sz="2400" dirty="0"/>
              <a:t>An SRS is complete if, and only if, it includes the following elements:</a:t>
            </a:r>
          </a:p>
          <a:p>
            <a:r>
              <a:rPr lang="en-US" sz="2400" dirty="0"/>
              <a:t>All significant requirements, whether relating to functionality or constraints.</a:t>
            </a:r>
          </a:p>
          <a:p>
            <a:r>
              <a:rPr lang="en-US" sz="2400" dirty="0"/>
              <a:t>Definition of the </a:t>
            </a:r>
            <a:r>
              <a:rPr lang="en-US" sz="2400" b="1" dirty="0"/>
              <a:t>responses</a:t>
            </a:r>
            <a:r>
              <a:rPr lang="en-US" sz="2400" dirty="0"/>
              <a:t> of the software to all realizable classes of </a:t>
            </a:r>
            <a:r>
              <a:rPr lang="en-US" sz="2400" b="1" dirty="0"/>
              <a:t>input data</a:t>
            </a:r>
            <a:r>
              <a:rPr lang="en-US" sz="2400" dirty="0"/>
              <a:t> in all realizable classes of situations.</a:t>
            </a:r>
          </a:p>
          <a:p>
            <a:pPr lvl="1"/>
            <a:r>
              <a:rPr lang="en-US" sz="2000" dirty="0"/>
              <a:t>Note that it is important to specify the </a:t>
            </a:r>
            <a:r>
              <a:rPr lang="en-US" sz="2000" b="1" dirty="0"/>
              <a:t>responses to both valid and invalid input values</a:t>
            </a:r>
            <a:r>
              <a:rPr lang="en-US" sz="2000" dirty="0"/>
              <a:t>.</a:t>
            </a:r>
          </a:p>
          <a:p>
            <a:r>
              <a:rPr lang="en-US" sz="2400" dirty="0"/>
              <a:t>Full </a:t>
            </a:r>
            <a:r>
              <a:rPr lang="en-US" sz="2400" b="1" dirty="0"/>
              <a:t>labels and references </a:t>
            </a:r>
            <a:r>
              <a:rPr lang="en-US" sz="2400" dirty="0"/>
              <a:t>to all figures, tables, and diagrams in the SRS and definition of all terms and units of measure.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5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Criteria for Writing Requirements Statements—Set of requirements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i="1" dirty="0"/>
              <a:t>Consistent</a:t>
            </a:r>
            <a:r>
              <a:rPr lang="en-US" sz="2100" b="1" dirty="0"/>
              <a:t>:</a:t>
            </a:r>
            <a:r>
              <a:rPr lang="en-US" sz="2100" dirty="0"/>
              <a:t> no two requirements are in conflict.</a:t>
            </a:r>
          </a:p>
          <a:p>
            <a:r>
              <a:rPr lang="en-US" sz="2100" b="1" dirty="0"/>
              <a:t>The specified characteristics of </a:t>
            </a:r>
            <a:r>
              <a:rPr lang="en-US" sz="2100" b="1" u="sng" dirty="0"/>
              <a:t>real-world objects</a:t>
            </a:r>
            <a:r>
              <a:rPr lang="en-US" sz="2100" b="1" dirty="0"/>
              <a:t> may conflict.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the format of an output report may be described in one requirement as tabular but in another as textual.</a:t>
            </a:r>
          </a:p>
          <a:p>
            <a:r>
              <a:rPr lang="en-US" sz="2100" b="1" dirty="0"/>
              <a:t>There may be </a:t>
            </a:r>
            <a:r>
              <a:rPr lang="en-US" sz="2100" b="1" u="sng" dirty="0"/>
              <a:t>logical or temporal conflict</a:t>
            </a:r>
            <a:r>
              <a:rPr lang="en-US" sz="2100" b="1" dirty="0"/>
              <a:t> between two specified actions. For example,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One requirement may specify that the program will add two inputs and another may specify that the program will multiply them. (logical)</a:t>
            </a:r>
          </a:p>
          <a:p>
            <a:pPr lvl="1"/>
            <a:r>
              <a:rPr lang="en-US" sz="2100" dirty="0"/>
              <a:t>One requirement may state that A must always follow B, while another may require that A and B occur simultaneously. (temporal)</a:t>
            </a:r>
          </a:p>
          <a:p>
            <a:r>
              <a:rPr lang="en-US" sz="2100" b="1" dirty="0"/>
              <a:t>Two or more requirements may describe the same real-world object but </a:t>
            </a:r>
            <a:r>
              <a:rPr lang="en-US" sz="2100" b="1" u="sng" dirty="0"/>
              <a:t>use different terms</a:t>
            </a:r>
            <a:r>
              <a:rPr lang="en-US" sz="2100" b="1" dirty="0"/>
              <a:t> for that object.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For example, a program request for a user input may be called a </a:t>
            </a:r>
            <a:r>
              <a:rPr lang="en-US" sz="2100" b="1" dirty="0"/>
              <a:t>prompt</a:t>
            </a:r>
            <a:r>
              <a:rPr lang="en-US" sz="2100" dirty="0"/>
              <a:t> in one requirement and a </a:t>
            </a:r>
            <a:r>
              <a:rPr lang="en-US" sz="2100" b="1" dirty="0"/>
              <a:t>cue </a:t>
            </a:r>
            <a:r>
              <a:rPr lang="en-US" sz="2100" dirty="0"/>
              <a:t>in another. The use of standard terminology and definitions promotes consistency.</a:t>
            </a:r>
          </a:p>
        </p:txBody>
      </p:sp>
    </p:spTree>
    <p:extLst>
      <p:ext uri="{BB962C8B-B14F-4D97-AF65-F5344CB8AC3E}">
        <p14:creationId xmlns:p14="http://schemas.microsoft.com/office/powerpoint/2010/main" val="35949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Criteria for Writing Requirements Statements—Set of requirements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Non-redundant</a:t>
            </a:r>
            <a:r>
              <a:rPr lang="en-US" b="1" dirty="0"/>
              <a:t>:</a:t>
            </a:r>
            <a:r>
              <a:rPr lang="en-US" dirty="0"/>
              <a:t> each requirement is expressed once.</a:t>
            </a:r>
          </a:p>
          <a:p>
            <a:r>
              <a:rPr lang="en-US" b="1" i="1" dirty="0"/>
              <a:t>Modular</a:t>
            </a:r>
            <a:r>
              <a:rPr lang="en-US" b="1" dirty="0"/>
              <a:t>:</a:t>
            </a:r>
            <a:r>
              <a:rPr lang="en-US" dirty="0"/>
              <a:t> requirements statements that belong together are close to one another.</a:t>
            </a:r>
          </a:p>
          <a:p>
            <a:r>
              <a:rPr lang="en-US" b="1" i="1" dirty="0"/>
              <a:t>Structured</a:t>
            </a:r>
            <a:r>
              <a:rPr lang="en-US" b="1" dirty="0"/>
              <a:t>:</a:t>
            </a:r>
            <a:r>
              <a:rPr lang="en-US" dirty="0"/>
              <a:t> there is a clear structure to the requirements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Summary:</a:t>
            </a:r>
            <a:br>
              <a:rPr lang="en-GB" dirty="0"/>
            </a:br>
            <a:r>
              <a:rPr lang="en-GB" dirty="0"/>
              <a:t>Guidelines for writing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828800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Invent a standard format and use it for all requirements.(single sentence!!)</a:t>
            </a:r>
          </a:p>
          <a:p>
            <a:r>
              <a:rPr lang="en-GB" dirty="0"/>
              <a:t>Use language in a consistent way. Use shall for mandatory requirements, should for desirable requirements.</a:t>
            </a:r>
          </a:p>
          <a:p>
            <a:r>
              <a:rPr lang="en-GB" dirty="0"/>
              <a:t>Use text highlighting to identify key parts of the requirement.</a:t>
            </a:r>
          </a:p>
          <a:p>
            <a:r>
              <a:rPr lang="en-GB" dirty="0"/>
              <a:t>Avoid the use of computer jargon (specialised words).</a:t>
            </a:r>
          </a:p>
          <a:p>
            <a:r>
              <a:rPr lang="en-GB" dirty="0"/>
              <a:t>Include an explanation (rationale) of why a requirement is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software requirements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software requirements document is the official statement of what is required of the system developers.</a:t>
            </a:r>
          </a:p>
          <a:p>
            <a:r>
              <a:rPr lang="en-GB" dirty="0"/>
              <a:t>Should include both a definition of user requirements and a specification of the system requirements.</a:t>
            </a:r>
          </a:p>
          <a:p>
            <a:r>
              <a:rPr lang="en-GB" dirty="0"/>
              <a:t>It is NOT a design document. As far as possible, it should set of WHAT the system should do rather than HOW it should do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methods and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Many agile methods argue that producing a requirements document is a waste of time as requirements change so quickly.</a:t>
            </a:r>
          </a:p>
          <a:p>
            <a:pPr algn="just">
              <a:lnSpc>
                <a:spcPct val="120000"/>
              </a:lnSpc>
            </a:pPr>
            <a:r>
              <a:rPr lang="en-US" sz="2400" dirty="0"/>
              <a:t>The document is therefore always out of date.</a:t>
            </a:r>
          </a:p>
          <a:p>
            <a:pPr algn="just">
              <a:lnSpc>
                <a:spcPct val="120000"/>
              </a:lnSpc>
            </a:pPr>
            <a:r>
              <a:rPr lang="en-US" sz="2400" dirty="0"/>
              <a:t>Methods such as XP use incremental requirements engineering and express requirements as ‘user stories’.</a:t>
            </a:r>
          </a:p>
          <a:p>
            <a:pPr algn="just">
              <a:lnSpc>
                <a:spcPct val="120000"/>
              </a:lnSpc>
            </a:pPr>
            <a:r>
              <a:rPr lang="en-US" sz="2400" dirty="0"/>
              <a:t>This is practical for business systems but problematic for systems that require a lot of pre-delivery analysis (e.g. critical systems) or systems developed by several teams.</a:t>
            </a:r>
          </a:p>
          <a:p>
            <a:pPr algn="just"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2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r>
              <a:rPr lang="en-US" sz="3200" dirty="0"/>
              <a:t>Users of a requirements document</a:t>
            </a:r>
            <a:r>
              <a:rPr lang="en-GB" sz="3200" dirty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901969"/>
            <a:ext cx="4800600" cy="56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document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Information in requirements document depends on type of system and the approach to development used.</a:t>
            </a:r>
          </a:p>
          <a:p>
            <a:pPr algn="just"/>
            <a:r>
              <a:rPr lang="en-US" sz="2400" dirty="0"/>
              <a:t>Systems developed incrementally will, typically, have less detail in the requirements document.</a:t>
            </a:r>
          </a:p>
          <a:p>
            <a:pPr algn="just"/>
            <a:r>
              <a:rPr lang="en-US" sz="2400" dirty="0"/>
              <a:t>Requirements documents standards have been designed e.g. IEEE standard. These are mostly applicable to the requirements for large systems engineering projects.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of writing a system requirements specification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595479"/>
          <a:ext cx="7924800" cy="3823308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1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Notation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73025" marR="73025" marT="9144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Description</a:t>
                      </a:r>
                    </a:p>
                  </a:txBody>
                  <a:tcPr marL="73025" marR="73025" marT="9144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84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Natural language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The requirements are written using numbered sentences in natural language. Each sentence should express one requirement.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Structured natural language 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The requirements are written in natural language on a standard form or template. Each field provides information about an aspect of the requirement.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Graphical notations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Graphical models, supplemented by text annotations, are used to define the functional requirements for the system; UML use case and sequence diagrams are commonly used.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618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Mathematical specifications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charset="0"/>
                          <a:cs typeface="Arial"/>
                        </a:rPr>
                        <a:t>These notations are based on mathematical concepts such as finite-state machines or sets. Although these unambiguous specifications can reduce the ambiguity in a requirements document, most customers don’t understand a formal specification. They cannot check that it represents what they want and are reluctant to accept it as a system contract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8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are written as natural language sentences supplemented by diagrams and tables.</a:t>
            </a:r>
          </a:p>
          <a:p>
            <a:r>
              <a:rPr lang="en-US" dirty="0"/>
              <a:t>Used for writing requirements because it is expressive and universal. This means that the requirements  can be understood by users and customers.</a:t>
            </a:r>
          </a:p>
        </p:txBody>
      </p:sp>
    </p:spTree>
    <p:extLst>
      <p:ext uri="{BB962C8B-B14F-4D97-AF65-F5344CB8AC3E}">
        <p14:creationId xmlns:p14="http://schemas.microsoft.com/office/powerpoint/2010/main" val="4045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requirements for the insulin pump software system</a:t>
            </a:r>
            <a:r>
              <a:rPr lang="en-GB" dirty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209800"/>
          <a:ext cx="609600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3280">
                <a:tc>
                  <a:txBody>
                    <a:bodyPr/>
                    <a:lstStyle/>
                    <a:p>
                      <a:r>
                        <a:rPr lang="en-GB" sz="1800" b="0" kern="1200" dirty="0"/>
                        <a:t>3.2 The system shall measure the blood sugar and deliver insulin, if required, every 10 minutes.</a:t>
                      </a:r>
                      <a:r>
                        <a:rPr lang="en-GB" sz="1800" b="0" i="1" kern="1200" dirty="0"/>
                        <a:t> (Changes in blood sugar are relatively slow so more frequent measurement is unnecessary; less frequent measurement could lead to unnecessarily high sugar levels.)</a:t>
                      </a:r>
                    </a:p>
                    <a:p>
                      <a:endParaRPr lang="en-GB" sz="1800" b="0" kern="1200" dirty="0"/>
                    </a:p>
                    <a:p>
                      <a:r>
                        <a:rPr lang="en-GB" sz="1800" b="0" kern="1200" dirty="0"/>
                        <a:t>3.6 The system shall run a self-test routine every minute with the conditions to be tested and the associated actions defined in Table 1.</a:t>
                      </a:r>
                      <a:r>
                        <a:rPr lang="en-GB" sz="1800" b="0" i="1" kern="1200" dirty="0"/>
                        <a:t> (A self-test routine can discover hardware and software problems and alert the user to the fact the normal operation may be impossible.)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09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1672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Documenting Requirements</vt:lpstr>
      <vt:lpstr>Requirements specification</vt:lpstr>
      <vt:lpstr>The software requirements document</vt:lpstr>
      <vt:lpstr>Agile methods and requirements</vt:lpstr>
      <vt:lpstr>Users of a requirements document </vt:lpstr>
      <vt:lpstr>Requirements document variability</vt:lpstr>
      <vt:lpstr>Ways of writing a system requirements specification </vt:lpstr>
      <vt:lpstr>Natural language specification</vt:lpstr>
      <vt:lpstr>Example requirements for the insulin pump software system </vt:lpstr>
      <vt:lpstr>Functional requirements for the MHC-PMS</vt:lpstr>
      <vt:lpstr>Requirements imprecision</vt:lpstr>
      <vt:lpstr>The Language of Requirements</vt:lpstr>
      <vt:lpstr>The Language of Requirements</vt:lpstr>
      <vt:lpstr>Problems with natural language</vt:lpstr>
      <vt:lpstr>Using Attributes for requirements</vt:lpstr>
      <vt:lpstr>PowerPoint Presentation</vt:lpstr>
      <vt:lpstr>Structured specifications</vt:lpstr>
      <vt:lpstr>Form-based specifications</vt:lpstr>
      <vt:lpstr>A structured specification of a requirement for an insulin pump </vt:lpstr>
      <vt:lpstr>A structured specification of a requirement for an insulin pump </vt:lpstr>
      <vt:lpstr>Hierarchical textual tags</vt:lpstr>
      <vt:lpstr>User Interfaces in SRS</vt:lpstr>
      <vt:lpstr>Criteria for Writing Requirements Statements --Individual </vt:lpstr>
      <vt:lpstr>Criteria for Writing Requirements Statements --Individual </vt:lpstr>
      <vt:lpstr>Criteria for Writing Requirements Statements --Individual </vt:lpstr>
      <vt:lpstr>Criteria for Writing Requirements Statements—Set of requirements </vt:lpstr>
      <vt:lpstr>Criteria for Writing Requirements Statements—Set of requirements </vt:lpstr>
      <vt:lpstr>Criteria for Writing Requirements Statements—Set of requirements </vt:lpstr>
      <vt:lpstr>Summary: Guidelines for writing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specification</dc:title>
  <dc:creator>Ahmad Salman Khan</dc:creator>
  <cp:lastModifiedBy>Qaisra</cp:lastModifiedBy>
  <cp:revision>20</cp:revision>
  <dcterms:created xsi:type="dcterms:W3CDTF">2006-08-16T00:00:00Z</dcterms:created>
  <dcterms:modified xsi:type="dcterms:W3CDTF">2018-09-18T06:03:12Z</dcterms:modified>
</cp:coreProperties>
</file>