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3BBF8-3FED-4AAF-9F12-9A7436D14C45}" type="datetimeFigureOut">
              <a:rPr lang="en-US" smtClean="0"/>
              <a:t>4/16/2020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1A40C-AAC5-4030-8D8C-A6D843C0FC73}" type="slidenum">
              <a:rPr lang="en-US" smtClean="0"/>
              <a:t>‹#›</a:t>
            </a:fld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3BBF8-3FED-4AAF-9F12-9A7436D14C45}" type="datetimeFigureOut">
              <a:rPr lang="en-US" smtClean="0"/>
              <a:t>4/16/2020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1A40C-AAC5-4030-8D8C-A6D843C0FC7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3BBF8-3FED-4AAF-9F12-9A7436D14C45}" type="datetimeFigureOut">
              <a:rPr lang="en-US" smtClean="0"/>
              <a:t>4/16/2020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1A40C-AAC5-4030-8D8C-A6D843C0FC7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3BBF8-3FED-4AAF-9F12-9A7436D14C45}" type="datetimeFigureOut">
              <a:rPr lang="en-US" smtClean="0"/>
              <a:t>4/16/2020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1A40C-AAC5-4030-8D8C-A6D843C0FC7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3BBF8-3FED-4AAF-9F12-9A7436D14C45}" type="datetimeFigureOut">
              <a:rPr lang="en-US" smtClean="0"/>
              <a:t>4/16/2020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F1C1A40C-AAC5-4030-8D8C-A6D843C0FC73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3BBF8-3FED-4AAF-9F12-9A7436D14C45}" type="datetimeFigureOut">
              <a:rPr lang="en-US" smtClean="0"/>
              <a:t>4/16/2020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1A40C-AAC5-4030-8D8C-A6D843C0FC7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3BBF8-3FED-4AAF-9F12-9A7436D14C45}" type="datetimeFigureOut">
              <a:rPr lang="en-US" smtClean="0"/>
              <a:t>4/16/2020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1A40C-AAC5-4030-8D8C-A6D843C0FC7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3BBF8-3FED-4AAF-9F12-9A7436D14C45}" type="datetimeFigureOut">
              <a:rPr lang="en-US" smtClean="0"/>
              <a:t>4/16/2020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1A40C-AAC5-4030-8D8C-A6D843C0FC7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3BBF8-3FED-4AAF-9F12-9A7436D14C45}" type="datetimeFigureOut">
              <a:rPr lang="en-US" smtClean="0"/>
              <a:t>4/16/2020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1A40C-AAC5-4030-8D8C-A6D843C0FC7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3BBF8-3FED-4AAF-9F12-9A7436D14C45}" type="datetimeFigureOut">
              <a:rPr lang="en-US" smtClean="0"/>
              <a:t>4/16/2020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1A40C-AAC5-4030-8D8C-A6D843C0FC7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3BBF8-3FED-4AAF-9F12-9A7436D14C45}" type="datetimeFigureOut">
              <a:rPr lang="en-US" smtClean="0"/>
              <a:t>4/16/2020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1A40C-AAC5-4030-8D8C-A6D843C0FC7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7A53BBF8-3FED-4AAF-9F12-9A7436D14C45}" type="datetimeFigureOut">
              <a:rPr lang="en-US" smtClean="0"/>
              <a:t>4/16/2020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F1C1A40C-AAC5-4030-8D8C-A6D843C0FC73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A3DAF07-31CB-4DDA-AFE5-D960C5F4600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HORT 308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4551545A-29D7-4E43-BCDB-E3CAAE0A6ED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MEDICINAL AND AROMATIC PLANTS</a:t>
            </a:r>
          </a:p>
        </p:txBody>
      </p:sp>
    </p:spTree>
    <p:extLst>
      <p:ext uri="{BB962C8B-B14F-4D97-AF65-F5344CB8AC3E}">
        <p14:creationId xmlns:p14="http://schemas.microsoft.com/office/powerpoint/2010/main" val="2512195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/>
              <a:t>Coleus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92635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B.N </a:t>
            </a:r>
            <a:r>
              <a:rPr lang="en-US" i="1" dirty="0" smtClean="0"/>
              <a:t>Coleus </a:t>
            </a:r>
            <a:r>
              <a:rPr lang="en-US" i="1" dirty="0" err="1" smtClean="0"/>
              <a:t>forskohlii</a:t>
            </a:r>
            <a:r>
              <a:rPr lang="en-US" i="1" dirty="0" smtClean="0"/>
              <a:t/>
            </a:r>
            <a:br>
              <a:rPr lang="en-US" i="1" dirty="0" smtClean="0"/>
            </a:br>
            <a:r>
              <a:rPr lang="en-US" dirty="0" smtClean="0"/>
              <a:t>Family:  </a:t>
            </a:r>
            <a:r>
              <a:rPr lang="en-US" dirty="0" err="1" smtClean="0"/>
              <a:t>Labiatae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317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8687" y="2524328"/>
            <a:ext cx="7281595" cy="34460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2401678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Habitat &amp; Cultivation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Native to India</a:t>
            </a:r>
          </a:p>
          <a:p>
            <a:r>
              <a:rPr lang="en-US" dirty="0" smtClean="0"/>
              <a:t>Grown at dry slopes of Indian plains &amp; in foothills of Himalayas</a:t>
            </a:r>
          </a:p>
          <a:p>
            <a:r>
              <a:rPr lang="en-US" dirty="0" smtClean="0"/>
              <a:t>Sri Lanka, Nepal and parts of Eastern Africa</a:t>
            </a:r>
          </a:p>
          <a:p>
            <a:r>
              <a:rPr lang="en-US" dirty="0" smtClean="0"/>
              <a:t>In Gujarat India grown for pickles approximately 1000 tons harvested yearly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075144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Constituents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Volatile Oil</a:t>
            </a:r>
          </a:p>
          <a:p>
            <a:endParaRPr lang="en-US" dirty="0" smtClean="0"/>
          </a:p>
          <a:p>
            <a:r>
              <a:rPr lang="en-US" dirty="0" err="1" smtClean="0"/>
              <a:t>Diterpenes</a:t>
            </a:r>
            <a:r>
              <a:rPr lang="en-US" dirty="0" smtClean="0"/>
              <a:t> (</a:t>
            </a:r>
            <a:r>
              <a:rPr lang="en-US" dirty="0" err="1" smtClean="0"/>
              <a:t>forskolin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665016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Actions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Lowers B.P</a:t>
            </a:r>
          </a:p>
          <a:p>
            <a:r>
              <a:rPr lang="en-US" dirty="0" smtClean="0"/>
              <a:t>Antispasmodic</a:t>
            </a:r>
          </a:p>
          <a:p>
            <a:r>
              <a:rPr lang="en-US" dirty="0" smtClean="0"/>
              <a:t>Dilates bronchioles</a:t>
            </a:r>
          </a:p>
          <a:p>
            <a:r>
              <a:rPr lang="en-US" dirty="0" smtClean="0"/>
              <a:t>Dilates blood </a:t>
            </a:r>
            <a:r>
              <a:rPr lang="en-US" dirty="0" err="1" smtClean="0"/>
              <a:t>vessesl</a:t>
            </a:r>
            <a:endParaRPr lang="en-US" dirty="0" smtClean="0"/>
          </a:p>
          <a:p>
            <a:r>
              <a:rPr lang="en-US" dirty="0" smtClean="0"/>
              <a:t>Heart tonic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494034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Traditional &amp; Current Uses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Digestion Remedy: Gas , abdominal discomfort</a:t>
            </a:r>
          </a:p>
          <a:p>
            <a:r>
              <a:rPr lang="en-US" dirty="0" smtClean="0"/>
              <a:t>Circulatory Remedy: Improves blood supply to brain</a:t>
            </a:r>
          </a:p>
          <a:p>
            <a:r>
              <a:rPr lang="en-US" dirty="0" smtClean="0"/>
              <a:t>Respiratory problems</a:t>
            </a:r>
          </a:p>
          <a:p>
            <a:r>
              <a:rPr lang="en-US" dirty="0" smtClean="0"/>
              <a:t>Glaucoma (excess pressure in eyes)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418571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Parts Used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Leaves (Fresh &amp; Dried)</a:t>
            </a:r>
          </a:p>
          <a:p>
            <a:endParaRPr lang="en-US" dirty="0"/>
          </a:p>
          <a:p>
            <a:r>
              <a:rPr lang="en-US" dirty="0" smtClean="0"/>
              <a:t>Roots (Dried)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769018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Preparations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Infusion</a:t>
            </a:r>
          </a:p>
          <a:p>
            <a:endParaRPr lang="en-US" dirty="0"/>
          </a:p>
          <a:p>
            <a:r>
              <a:rPr lang="en-US" dirty="0" smtClean="0"/>
              <a:t>Decoction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71054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/>
              <a:t>Lemon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72831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B.N </a:t>
            </a:r>
            <a:r>
              <a:rPr lang="en-US" i="1" dirty="0" smtClean="0"/>
              <a:t>Citrus </a:t>
            </a:r>
            <a:r>
              <a:rPr lang="en-US" i="1" dirty="0" err="1" smtClean="0"/>
              <a:t>limon</a:t>
            </a:r>
            <a:r>
              <a:rPr lang="en-US" i="1" dirty="0" smtClean="0"/>
              <a:t/>
            </a:r>
            <a:br>
              <a:rPr lang="en-US" i="1" dirty="0" smtClean="0"/>
            </a:br>
            <a:r>
              <a:rPr lang="en-US" dirty="0" smtClean="0"/>
              <a:t>Family: </a:t>
            </a:r>
            <a:r>
              <a:rPr lang="en-US" dirty="0" err="1" smtClean="0"/>
              <a:t>Rutaceae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307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299" y="2543377"/>
            <a:ext cx="7411893" cy="35225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426743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Habitat &amp; Cultivation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Native to India</a:t>
            </a:r>
          </a:p>
          <a:p>
            <a:endParaRPr lang="en-US" dirty="0" smtClean="0"/>
          </a:p>
          <a:p>
            <a:r>
              <a:rPr lang="en-US" dirty="0" smtClean="0"/>
              <a:t>Now cultivated in Mediterranean and subtropical areas of the world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61549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Constituents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Volatile Oil (2.5% of peel), limonene</a:t>
            </a:r>
          </a:p>
          <a:p>
            <a:r>
              <a:rPr lang="en-US" dirty="0" err="1" smtClean="0"/>
              <a:t>Coumarins</a:t>
            </a:r>
            <a:endParaRPr lang="en-US" dirty="0" smtClean="0"/>
          </a:p>
          <a:p>
            <a:r>
              <a:rPr lang="en-US" dirty="0" smtClean="0"/>
              <a:t>Bioflavonoids</a:t>
            </a:r>
          </a:p>
          <a:p>
            <a:r>
              <a:rPr lang="en-US" dirty="0" smtClean="0"/>
              <a:t>Vitamins A</a:t>
            </a:r>
            <a:r>
              <a:rPr lang="en-US" baseline="-25000" dirty="0" smtClean="0"/>
              <a:t>1</a:t>
            </a:r>
            <a:r>
              <a:rPr lang="en-US" dirty="0" smtClean="0"/>
              <a:t>, B</a:t>
            </a:r>
            <a:r>
              <a:rPr lang="en-US" baseline="-25000" dirty="0" smtClean="0"/>
              <a:t>1</a:t>
            </a:r>
            <a:r>
              <a:rPr lang="en-US" dirty="0" smtClean="0"/>
              <a:t>, B</a:t>
            </a:r>
            <a:r>
              <a:rPr lang="en-US" baseline="-25000" dirty="0" smtClean="0"/>
              <a:t>2</a:t>
            </a:r>
            <a:r>
              <a:rPr lang="en-US" dirty="0" smtClean="0"/>
              <a:t>, B</a:t>
            </a:r>
            <a:r>
              <a:rPr lang="en-US" baseline="-25000" dirty="0" smtClean="0"/>
              <a:t>3</a:t>
            </a:r>
            <a:r>
              <a:rPr lang="en-US" dirty="0" smtClean="0"/>
              <a:t> and C (40-50mg/100g of fruit)</a:t>
            </a:r>
          </a:p>
          <a:p>
            <a:r>
              <a:rPr lang="en-US" dirty="0" smtClean="0"/>
              <a:t>Mucilage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44844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Actions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Antiseptic</a:t>
            </a:r>
          </a:p>
          <a:p>
            <a:r>
              <a:rPr lang="en-US" dirty="0" err="1" smtClean="0"/>
              <a:t>Antirheumatic</a:t>
            </a:r>
            <a:endParaRPr lang="en-US" dirty="0" smtClean="0"/>
          </a:p>
          <a:p>
            <a:r>
              <a:rPr lang="en-US" dirty="0" smtClean="0"/>
              <a:t>Antibacterial</a:t>
            </a:r>
          </a:p>
          <a:p>
            <a:r>
              <a:rPr lang="en-US" dirty="0" smtClean="0"/>
              <a:t>Antioxidant</a:t>
            </a:r>
          </a:p>
          <a:p>
            <a:r>
              <a:rPr lang="en-US" dirty="0" smtClean="0"/>
              <a:t>Reduce fever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30282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Traditional &amp; Current Uses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Valuable Medicine (Whole Book)</a:t>
            </a:r>
          </a:p>
          <a:p>
            <a:r>
              <a:rPr lang="en-US" dirty="0" smtClean="0"/>
              <a:t>Established properties: After digestion, alkaline effect and reduce acidity which cause rheumatism</a:t>
            </a:r>
          </a:p>
          <a:p>
            <a:r>
              <a:rPr lang="en-US" dirty="0" smtClean="0"/>
              <a:t>Volatile Oil: Antiseptics and antibacterial</a:t>
            </a:r>
          </a:p>
          <a:p>
            <a:r>
              <a:rPr lang="en-US" dirty="0" smtClean="0"/>
              <a:t>Strengthens inner lines if blood vessels</a:t>
            </a:r>
          </a:p>
          <a:p>
            <a:r>
              <a:rPr lang="en-US" dirty="0" smtClean="0"/>
              <a:t>General tonic &amp; food</a:t>
            </a:r>
          </a:p>
          <a:p>
            <a:r>
              <a:rPr lang="en-US" dirty="0" smtClean="0"/>
              <a:t>Juice is good for cold, flu and chest infections, acne, athlete’s foot, stings, ringworms and sunburn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25234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Parts Used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Fruit</a:t>
            </a:r>
          </a:p>
          <a:p>
            <a:r>
              <a:rPr lang="en-US" dirty="0" smtClean="0"/>
              <a:t>Peel</a:t>
            </a:r>
          </a:p>
          <a:p>
            <a:r>
              <a:rPr lang="en-US" dirty="0" smtClean="0"/>
              <a:t>Pith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0452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Preparations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Juice</a:t>
            </a:r>
          </a:p>
          <a:p>
            <a:endParaRPr lang="en-US" dirty="0" smtClean="0"/>
          </a:p>
          <a:p>
            <a:r>
              <a:rPr lang="en-US" dirty="0" smtClean="0"/>
              <a:t>Essential Oil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779811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23</TotalTime>
  <Words>240</Words>
  <Application>Microsoft Office PowerPoint</Application>
  <PresentationFormat>On-screen Show (4:3)</PresentationFormat>
  <Paragraphs>72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Apex</vt:lpstr>
      <vt:lpstr>HORT 308</vt:lpstr>
      <vt:lpstr>Lemon</vt:lpstr>
      <vt:lpstr>B.N Citrus limon Family: Rutaceae</vt:lpstr>
      <vt:lpstr>Habitat &amp; Cultivation</vt:lpstr>
      <vt:lpstr>Key Constituents</vt:lpstr>
      <vt:lpstr>Key Actions</vt:lpstr>
      <vt:lpstr>Traditional &amp; Current Uses</vt:lpstr>
      <vt:lpstr>Parts Used</vt:lpstr>
      <vt:lpstr>Key Preparations</vt:lpstr>
      <vt:lpstr>Coleus</vt:lpstr>
      <vt:lpstr>B.N Coleus forskohlii Family:  Labiatae</vt:lpstr>
      <vt:lpstr>Habitat &amp; Cultivation</vt:lpstr>
      <vt:lpstr>Key Constituents</vt:lpstr>
      <vt:lpstr>Key Actions</vt:lpstr>
      <vt:lpstr>Traditional &amp; Current Uses</vt:lpstr>
      <vt:lpstr>Parts Used</vt:lpstr>
      <vt:lpstr>Key Preparations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HORT 308</dc:title>
  <dc:creator>Hp</dc:creator>
  <cp:lastModifiedBy>Hp</cp:lastModifiedBy>
  <cp:revision>7</cp:revision>
  <dcterms:created xsi:type="dcterms:W3CDTF">2020-04-16T15:20:31Z</dcterms:created>
  <dcterms:modified xsi:type="dcterms:W3CDTF">2020-04-16T15:57:30Z</dcterms:modified>
</cp:coreProperties>
</file>