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sldIdLst>
    <p:sldId id="256" r:id="rId2"/>
    <p:sldId id="257" r:id="rId3"/>
    <p:sldId id="258" r:id="rId4"/>
    <p:sldId id="262" r:id="rId5"/>
    <p:sldId id="263" r:id="rId6"/>
    <p:sldId id="264" r:id="rId7"/>
    <p:sldId id="266" r:id="rId8"/>
    <p:sldId id="267" r:id="rId9"/>
    <p:sldId id="268" r:id="rId10"/>
    <p:sldId id="269" r:id="rId11"/>
    <p:sldId id="270" r:id="rId12"/>
    <p:sldId id="271" r:id="rId13"/>
    <p:sldId id="272" r:id="rId14"/>
    <p:sldId id="273" r:id="rId15"/>
    <p:sldId id="283" r:id="rId16"/>
    <p:sldId id="284"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193D32-85B4-4E6D-9B30-ED3208258802}" type="datetimeFigureOut">
              <a:rPr lang="en-US" smtClean="0"/>
              <a:pPr/>
              <a:t>17-Mar-20</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2F46093-6887-4236-A993-C2BAECCAA418}" type="slidenum">
              <a:rPr lang="en-US" smtClean="0"/>
              <a:pPr/>
              <a:t>‹#›</a:t>
            </a:fld>
            <a:endParaRPr lang="en-US"/>
          </a:p>
        </p:txBody>
      </p:sp>
    </p:spTree>
    <p:extLst>
      <p:ext uri="{BB962C8B-B14F-4D97-AF65-F5344CB8AC3E}">
        <p14:creationId xmlns:p14="http://schemas.microsoft.com/office/powerpoint/2010/main" xmlns="" val="13568923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02F46093-6887-4236-A993-C2BAECCAA418}" type="slidenum">
              <a:rPr lang="en-US" smtClean="0"/>
              <a:pPr/>
              <a:t>1</a:t>
            </a:fld>
            <a:endParaRPr lang="en-US"/>
          </a:p>
        </p:txBody>
      </p:sp>
    </p:spTree>
    <p:extLst>
      <p:ext uri="{BB962C8B-B14F-4D97-AF65-F5344CB8AC3E}">
        <p14:creationId xmlns:p14="http://schemas.microsoft.com/office/powerpoint/2010/main" xmlns="" val="343797024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FA409B35-5A4F-4547-A98D-171BE37842B9}" type="datetimeFigureOut">
              <a:rPr lang="en-US" smtClean="0"/>
              <a:pPr/>
              <a:t>17-Mar-20</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20AB0E3D-FCBC-4CC9-AF64-2143B90AFDD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409B35-5A4F-4547-A98D-171BE37842B9}" type="datetimeFigureOut">
              <a:rPr lang="en-US" smtClean="0"/>
              <a:pPr/>
              <a:t>17-Mar-20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AB0E3D-FCBC-4CC9-AF64-2143B90AFDD2}"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409B35-5A4F-4547-A98D-171BE37842B9}" type="datetimeFigureOut">
              <a:rPr lang="en-US" smtClean="0"/>
              <a:pPr/>
              <a:t>17-Mar-20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AB0E3D-FCBC-4CC9-AF64-2143B90AFDD2}"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A409B35-5A4F-4547-A98D-171BE37842B9}" type="datetimeFigureOut">
              <a:rPr lang="en-US" smtClean="0"/>
              <a:pPr/>
              <a:t>17-Mar-20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AB0E3D-FCBC-4CC9-AF64-2143B90AFDD2}"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A409B35-5A4F-4547-A98D-171BE37842B9}" type="datetimeFigureOut">
              <a:rPr lang="en-US" smtClean="0"/>
              <a:pPr/>
              <a:t>17-Mar-20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0AB0E3D-FCBC-4CC9-AF64-2143B90AFDD2}"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A409B35-5A4F-4547-A98D-171BE37842B9}" type="datetimeFigureOut">
              <a:rPr lang="en-US" smtClean="0"/>
              <a:pPr/>
              <a:t>17-Mar-20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AB0E3D-FCBC-4CC9-AF64-2143B90AFDD2}"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FA409B35-5A4F-4547-A98D-171BE37842B9}" type="datetimeFigureOut">
              <a:rPr lang="en-US" smtClean="0"/>
              <a:pPr/>
              <a:t>17-Mar-20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0AB0E3D-FCBC-4CC9-AF64-2143B90AFDD2}"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FA409B35-5A4F-4547-A98D-171BE37842B9}" type="datetimeFigureOut">
              <a:rPr lang="en-US" smtClean="0"/>
              <a:pPr/>
              <a:t>17-Mar-20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0AB0E3D-FCBC-4CC9-AF64-2143B90AFDD2}"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A409B35-5A4F-4547-A98D-171BE37842B9}" type="datetimeFigureOut">
              <a:rPr lang="en-US" smtClean="0"/>
              <a:pPr/>
              <a:t>17-Mar-20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0AB0E3D-FCBC-4CC9-AF64-2143B90AFDD2}"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FA409B35-5A4F-4547-A98D-171BE37842B9}" type="datetimeFigureOut">
              <a:rPr lang="en-US" smtClean="0"/>
              <a:pPr/>
              <a:t>17-Mar-20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0AB0E3D-FCBC-4CC9-AF64-2143B90AFDD2}"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FA409B35-5A4F-4547-A98D-171BE37842B9}" type="datetimeFigureOut">
              <a:rPr lang="en-US" smtClean="0"/>
              <a:pPr/>
              <a:t>17-Mar-20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20AB0E3D-FCBC-4CC9-AF64-2143B90AFDD2}"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FA409B35-5A4F-4547-A98D-171BE37842B9}" type="datetimeFigureOut">
              <a:rPr lang="en-US" smtClean="0"/>
              <a:pPr/>
              <a:t>17-Mar-20</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0AB0E3D-FCBC-4CC9-AF64-2143B90AFDD2}"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6600" dirty="0" err="1" smtClean="0">
                <a:solidFill>
                  <a:schemeClr val="bg1"/>
                </a:solidFill>
              </a:rPr>
              <a:t>Programme</a:t>
            </a:r>
            <a:r>
              <a:rPr lang="en-US" sz="6600" dirty="0" smtClean="0">
                <a:solidFill>
                  <a:schemeClr val="bg1"/>
                </a:solidFill>
              </a:rPr>
              <a:t> Planning</a:t>
            </a:r>
            <a:endParaRPr lang="en-US" sz="6600" dirty="0">
              <a:solidFill>
                <a:schemeClr val="bg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Steps in </a:t>
            </a:r>
            <a:r>
              <a:rPr lang="en-US" b="1" dirty="0" err="1" smtClean="0">
                <a:solidFill>
                  <a:schemeClr val="tx1"/>
                </a:solidFill>
              </a:rPr>
              <a:t>programme</a:t>
            </a:r>
            <a:r>
              <a:rPr lang="en-US" b="1" dirty="0" smtClean="0">
                <a:solidFill>
                  <a:schemeClr val="tx1"/>
                </a:solidFill>
              </a:rPr>
              <a:t> Evaluation</a:t>
            </a:r>
            <a:endParaRPr lang="en-US" dirty="0"/>
          </a:p>
        </p:txBody>
      </p:sp>
      <p:sp>
        <p:nvSpPr>
          <p:cNvPr id="3" name="Content Placeholder 2"/>
          <p:cNvSpPr>
            <a:spLocks noGrp="1"/>
          </p:cNvSpPr>
          <p:nvPr>
            <p:ph idx="1"/>
          </p:nvPr>
        </p:nvSpPr>
        <p:spPr/>
        <p:txBody>
          <a:bodyPr/>
          <a:lstStyle/>
          <a:p>
            <a:r>
              <a:rPr lang="en-US" dirty="0" smtClean="0"/>
              <a:t>Object description</a:t>
            </a:r>
          </a:p>
          <a:p>
            <a:r>
              <a:rPr lang="en-US" dirty="0" smtClean="0"/>
              <a:t>Planning evaluation</a:t>
            </a:r>
          </a:p>
          <a:p>
            <a:r>
              <a:rPr lang="en-US" dirty="0" smtClean="0"/>
              <a:t>Preparing the evaluation design/method</a:t>
            </a:r>
          </a:p>
          <a:p>
            <a:r>
              <a:rPr lang="en-US" dirty="0" smtClean="0"/>
              <a:t>Data collection</a:t>
            </a:r>
          </a:p>
          <a:p>
            <a:r>
              <a:rPr lang="en-US" dirty="0" smtClean="0"/>
              <a:t>Data analysis</a:t>
            </a:r>
          </a:p>
          <a:p>
            <a:r>
              <a:rPr lang="en-US" dirty="0" smtClean="0"/>
              <a:t>Evaluation report</a:t>
            </a:r>
          </a:p>
          <a:p>
            <a:pPr>
              <a:buNone/>
            </a:pP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1143000"/>
          </a:xfrm>
        </p:spPr>
        <p:txBody>
          <a:bodyPr>
            <a:normAutofit fontScale="90000"/>
          </a:bodyPr>
          <a:lstStyle/>
          <a:p>
            <a:r>
              <a:rPr lang="en-US" b="1" dirty="0" smtClean="0">
                <a:solidFill>
                  <a:schemeClr val="tx1"/>
                </a:solidFill>
              </a:rPr>
              <a:t>Factors affecting adoption process</a:t>
            </a:r>
            <a:endParaRPr lang="en-US" b="1" dirty="0">
              <a:solidFill>
                <a:schemeClr val="tx1"/>
              </a:solidFill>
            </a:endParaRPr>
          </a:p>
        </p:txBody>
      </p:sp>
      <p:sp>
        <p:nvSpPr>
          <p:cNvPr id="3" name="Content Placeholder 2"/>
          <p:cNvSpPr>
            <a:spLocks noGrp="1"/>
          </p:cNvSpPr>
          <p:nvPr>
            <p:ph idx="1"/>
          </p:nvPr>
        </p:nvSpPr>
        <p:spPr>
          <a:xfrm>
            <a:off x="457200" y="1828800"/>
            <a:ext cx="8229600" cy="4389120"/>
          </a:xfrm>
        </p:spPr>
        <p:txBody>
          <a:bodyPr>
            <a:normAutofit/>
          </a:bodyPr>
          <a:lstStyle/>
          <a:p>
            <a:pPr>
              <a:buNone/>
            </a:pPr>
            <a:r>
              <a:rPr lang="en-US" sz="3600" b="1" dirty="0" smtClean="0">
                <a:solidFill>
                  <a:srgbClr val="C00000"/>
                </a:solidFill>
              </a:rPr>
              <a:t>A. Characteristics of Innovation </a:t>
            </a:r>
          </a:p>
          <a:p>
            <a:pPr>
              <a:buNone/>
            </a:pPr>
            <a:r>
              <a:rPr lang="en-US" sz="2800" b="1" dirty="0" smtClean="0"/>
              <a:t>		1. Economic cost</a:t>
            </a:r>
          </a:p>
          <a:p>
            <a:pPr>
              <a:buNone/>
            </a:pPr>
            <a:r>
              <a:rPr lang="en-US" sz="2800" b="1" dirty="0" smtClean="0"/>
              <a:t>		2. Consistency with values</a:t>
            </a:r>
          </a:p>
          <a:p>
            <a:pPr>
              <a:buNone/>
            </a:pPr>
            <a:r>
              <a:rPr lang="en-US" sz="2800" b="1" dirty="0" smtClean="0"/>
              <a:t>		3. Complexity</a:t>
            </a:r>
          </a:p>
          <a:p>
            <a:pPr>
              <a:buNone/>
            </a:pPr>
            <a:r>
              <a:rPr lang="en-US" sz="2800" b="1" dirty="0" smtClean="0"/>
              <a:t>		4. Divisibility</a:t>
            </a:r>
          </a:p>
          <a:p>
            <a:pPr>
              <a:buNone/>
            </a:pPr>
            <a:r>
              <a:rPr lang="en-US" sz="2800" b="1" dirty="0" smtClean="0"/>
              <a:t>		5. Visibility </a:t>
            </a:r>
            <a:endParaRPr lang="en-US" sz="2800" b="1"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4389120"/>
          </a:xfrm>
        </p:spPr>
        <p:txBody>
          <a:bodyPr/>
          <a:lstStyle/>
          <a:p>
            <a:pPr>
              <a:buNone/>
            </a:pPr>
            <a:r>
              <a:rPr lang="en-US" sz="3600" b="1" dirty="0" smtClean="0">
                <a:solidFill>
                  <a:srgbClr val="C00000"/>
                </a:solidFill>
              </a:rPr>
              <a:t>B. Characteristics of Adopters  </a:t>
            </a:r>
          </a:p>
          <a:p>
            <a:pPr>
              <a:buNone/>
            </a:pPr>
            <a:r>
              <a:rPr lang="en-US" dirty="0" smtClean="0"/>
              <a:t>		</a:t>
            </a:r>
            <a:r>
              <a:rPr lang="en-US" sz="2800" dirty="0" smtClean="0"/>
              <a:t>1. Age</a:t>
            </a:r>
          </a:p>
          <a:p>
            <a:pPr>
              <a:buNone/>
            </a:pPr>
            <a:r>
              <a:rPr lang="en-US" sz="2800" dirty="0" smtClean="0"/>
              <a:t>		2. Education</a:t>
            </a:r>
          </a:p>
          <a:p>
            <a:pPr>
              <a:buNone/>
            </a:pPr>
            <a:r>
              <a:rPr lang="en-US" sz="2800" dirty="0" smtClean="0"/>
              <a:t>		3. Income</a:t>
            </a:r>
          </a:p>
          <a:p>
            <a:pPr>
              <a:buNone/>
            </a:pPr>
            <a:r>
              <a:rPr lang="en-US" sz="2800" dirty="0" smtClean="0"/>
              <a:t>		4. Landholding</a:t>
            </a:r>
          </a:p>
          <a:p>
            <a:pPr>
              <a:buNone/>
            </a:pPr>
            <a:r>
              <a:rPr lang="en-US" sz="2800" dirty="0" smtClean="0"/>
              <a:t>		5. Cosmopolitan outlook</a:t>
            </a:r>
          </a:p>
          <a:p>
            <a:pPr>
              <a:buNone/>
            </a:pPr>
            <a:r>
              <a:rPr lang="en-US" sz="2800" dirty="0" smtClean="0"/>
              <a:t>		6. Use of Information sources</a:t>
            </a:r>
            <a:r>
              <a:rPr lang="en-US" dirty="0" smtClean="0"/>
              <a:t>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1066800"/>
            <a:ext cx="8229600" cy="4389120"/>
          </a:xfrm>
        </p:spPr>
        <p:txBody>
          <a:bodyPr/>
          <a:lstStyle/>
          <a:p>
            <a:pPr>
              <a:buNone/>
            </a:pPr>
            <a:r>
              <a:rPr lang="en-US" sz="3600" b="1" dirty="0" smtClean="0">
                <a:solidFill>
                  <a:srgbClr val="C00000"/>
                </a:solidFill>
              </a:rPr>
              <a:t>B. Constraints of System   </a:t>
            </a:r>
          </a:p>
          <a:p>
            <a:pPr>
              <a:buNone/>
            </a:pPr>
            <a:endParaRPr lang="en-US" sz="3600" b="1" dirty="0" smtClean="0">
              <a:solidFill>
                <a:srgbClr val="C00000"/>
              </a:solidFill>
            </a:endParaRPr>
          </a:p>
          <a:p>
            <a:pPr>
              <a:buNone/>
            </a:pPr>
            <a:r>
              <a:rPr lang="en-US" sz="3600" b="1" dirty="0" smtClean="0">
                <a:solidFill>
                  <a:srgbClr val="C00000"/>
                </a:solidFill>
              </a:rPr>
              <a:t>		</a:t>
            </a:r>
            <a:r>
              <a:rPr lang="en-US" sz="2800" b="1" dirty="0" smtClean="0"/>
              <a:t>1. Values and norms</a:t>
            </a:r>
          </a:p>
          <a:p>
            <a:pPr>
              <a:buNone/>
            </a:pPr>
            <a:r>
              <a:rPr lang="en-US" sz="2800" b="1" dirty="0" smtClean="0"/>
              <a:t>		2. Traditional authority structure</a:t>
            </a:r>
          </a:p>
          <a:p>
            <a:pPr>
              <a:buNone/>
            </a:pPr>
            <a:r>
              <a:rPr lang="en-US" sz="2800" b="1" dirty="0" smtClean="0"/>
              <a:t>		3. Feudalism</a:t>
            </a:r>
          </a:p>
          <a:p>
            <a:pPr>
              <a:buNone/>
            </a:pPr>
            <a:r>
              <a:rPr lang="en-US" sz="2800" b="1" dirty="0" smtClean="0"/>
              <a:t>		4. Bureaucracy’ s prestigious position  </a:t>
            </a:r>
          </a:p>
          <a:p>
            <a:pPr>
              <a:buNone/>
            </a:pPr>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chemeClr val="tx1"/>
                </a:solidFill>
              </a:rPr>
              <a:t>Domains of Learning </a:t>
            </a:r>
            <a:r>
              <a:rPr lang="en-US" sz="2400" b="1" dirty="0" smtClean="0">
                <a:solidFill>
                  <a:srgbClr val="C00000"/>
                </a:solidFill>
              </a:rPr>
              <a:t>(Bloom, 1956) </a:t>
            </a:r>
            <a:endParaRPr lang="en-US" sz="2000" b="1" dirty="0">
              <a:solidFill>
                <a:srgbClr val="C00000"/>
              </a:solidFill>
            </a:endParaRPr>
          </a:p>
        </p:txBody>
      </p:sp>
      <p:sp>
        <p:nvSpPr>
          <p:cNvPr id="3" name="Content Placeholder 2"/>
          <p:cNvSpPr>
            <a:spLocks noGrp="1"/>
          </p:cNvSpPr>
          <p:nvPr>
            <p:ph idx="1"/>
          </p:nvPr>
        </p:nvSpPr>
        <p:spPr/>
        <p:txBody>
          <a:bodyPr>
            <a:normAutofit lnSpcReduction="10000"/>
          </a:bodyPr>
          <a:lstStyle/>
          <a:p>
            <a:pPr>
              <a:buNone/>
            </a:pPr>
            <a:r>
              <a:rPr lang="en-US" sz="2800" b="1" dirty="0" smtClean="0">
                <a:solidFill>
                  <a:srgbClr val="C00000"/>
                </a:solidFill>
              </a:rPr>
              <a:t>1. Cognitive domain</a:t>
            </a:r>
            <a:r>
              <a:rPr lang="en-US" dirty="0" smtClean="0"/>
              <a:t> </a:t>
            </a:r>
            <a:r>
              <a:rPr lang="en-US" sz="2800" b="1" dirty="0" smtClean="0">
                <a:solidFill>
                  <a:srgbClr val="C00000"/>
                </a:solidFill>
              </a:rPr>
              <a:t>(Knowledge)</a:t>
            </a:r>
          </a:p>
          <a:p>
            <a:pPr>
              <a:buNone/>
            </a:pPr>
            <a:r>
              <a:rPr lang="en-US" dirty="0" smtClean="0"/>
              <a:t>		The cognitive domain involves the development of our mental skills and the gaining knowledge </a:t>
            </a:r>
          </a:p>
          <a:p>
            <a:pPr>
              <a:buNone/>
            </a:pPr>
            <a:r>
              <a:rPr lang="en-US" dirty="0" smtClean="0"/>
              <a:t> </a:t>
            </a:r>
          </a:p>
          <a:p>
            <a:pPr>
              <a:buNone/>
            </a:pPr>
            <a:r>
              <a:rPr lang="en-US" sz="2800" b="1" dirty="0" smtClean="0">
                <a:solidFill>
                  <a:srgbClr val="C00000"/>
                </a:solidFill>
              </a:rPr>
              <a:t>2. Psycho-motor domain (Skill)</a:t>
            </a:r>
          </a:p>
          <a:p>
            <a:pPr>
              <a:buNone/>
            </a:pPr>
            <a:r>
              <a:rPr lang="en-US" sz="2800" b="1" dirty="0" smtClean="0">
                <a:solidFill>
                  <a:srgbClr val="C00000"/>
                </a:solidFill>
              </a:rPr>
              <a:t>		</a:t>
            </a:r>
            <a:r>
              <a:rPr lang="en-US" dirty="0" smtClean="0"/>
              <a:t>Manual or physical skills</a:t>
            </a:r>
          </a:p>
          <a:p>
            <a:pPr>
              <a:buNone/>
            </a:pPr>
            <a:endParaRPr lang="en-US" dirty="0" smtClean="0"/>
          </a:p>
          <a:p>
            <a:pPr>
              <a:buNone/>
            </a:pPr>
            <a:r>
              <a:rPr lang="en-US" sz="2800" b="1" dirty="0" smtClean="0">
                <a:solidFill>
                  <a:srgbClr val="C00000"/>
                </a:solidFill>
              </a:rPr>
              <a:t>3. Affective domains  (Attitude)</a:t>
            </a:r>
          </a:p>
          <a:p>
            <a:pPr>
              <a:buNone/>
            </a:pPr>
            <a:r>
              <a:rPr lang="en-US" sz="2800" b="1" dirty="0" smtClean="0">
                <a:solidFill>
                  <a:srgbClr val="C00000"/>
                </a:solidFill>
              </a:rPr>
              <a:t>		</a:t>
            </a:r>
            <a:r>
              <a:rPr lang="en-US" dirty="0" smtClean="0"/>
              <a:t>The affective domain involves our feelings, emotions and attitudes </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8229600" cy="1524000"/>
          </a:xfrm>
        </p:spPr>
        <p:txBody>
          <a:bodyPr>
            <a:normAutofit fontScale="90000"/>
          </a:bodyPr>
          <a:lstStyle/>
          <a:p>
            <a:r>
              <a:rPr lang="en-US" sz="5400" b="1" dirty="0" smtClean="0">
                <a:solidFill>
                  <a:srgbClr val="C00000"/>
                </a:solidFill>
              </a:rPr>
              <a:t/>
            </a:r>
            <a:br>
              <a:rPr lang="en-US" sz="5400" b="1" dirty="0" smtClean="0">
                <a:solidFill>
                  <a:srgbClr val="C00000"/>
                </a:solidFill>
              </a:rPr>
            </a:br>
            <a:r>
              <a:rPr lang="en-US" sz="5400" b="1" dirty="0" smtClean="0">
                <a:solidFill>
                  <a:srgbClr val="C00000"/>
                </a:solidFill>
              </a:rPr>
              <a:t/>
            </a:r>
            <a:br>
              <a:rPr lang="en-US" sz="5400" b="1" dirty="0" smtClean="0">
                <a:solidFill>
                  <a:srgbClr val="C00000"/>
                </a:solidFill>
              </a:rPr>
            </a:br>
            <a:r>
              <a:rPr lang="en-US" sz="5400" b="1" dirty="0" smtClean="0">
                <a:solidFill>
                  <a:srgbClr val="C00000"/>
                </a:solidFill>
              </a:rPr>
              <a:t/>
            </a:r>
            <a:br>
              <a:rPr lang="en-US" sz="5400" b="1" dirty="0" smtClean="0">
                <a:solidFill>
                  <a:srgbClr val="C00000"/>
                </a:solidFill>
              </a:rPr>
            </a:br>
            <a:r>
              <a:rPr lang="en-US" sz="5400" b="1" dirty="0" smtClean="0">
                <a:solidFill>
                  <a:srgbClr val="C00000"/>
                </a:solidFill>
              </a:rPr>
              <a:t/>
            </a:r>
            <a:br>
              <a:rPr lang="en-US" sz="5400" b="1" dirty="0" smtClean="0">
                <a:solidFill>
                  <a:srgbClr val="C00000"/>
                </a:solidFill>
              </a:rPr>
            </a:br>
            <a:r>
              <a:rPr lang="en-US" sz="5400" b="1" dirty="0" smtClean="0">
                <a:solidFill>
                  <a:srgbClr val="C00000"/>
                </a:solidFill>
              </a:rPr>
              <a:t/>
            </a:r>
            <a:br>
              <a:rPr lang="en-US" sz="5400" b="1" dirty="0" smtClean="0">
                <a:solidFill>
                  <a:srgbClr val="C00000"/>
                </a:solidFill>
              </a:rPr>
            </a:br>
            <a:r>
              <a:rPr lang="en-US" sz="5400" b="1" dirty="0" smtClean="0">
                <a:solidFill>
                  <a:srgbClr val="C00000"/>
                </a:solidFill>
              </a:rPr>
              <a:t/>
            </a:r>
            <a:br>
              <a:rPr lang="en-US" sz="5400" b="1" dirty="0" smtClean="0">
                <a:solidFill>
                  <a:srgbClr val="C00000"/>
                </a:solidFill>
              </a:rPr>
            </a:br>
            <a:r>
              <a:rPr lang="en-US" sz="5400" b="1" dirty="0" smtClean="0">
                <a:solidFill>
                  <a:srgbClr val="C00000"/>
                </a:solidFill>
              </a:rPr>
              <a:t/>
            </a:r>
            <a:br>
              <a:rPr lang="en-US" sz="5400" b="1" dirty="0" smtClean="0">
                <a:solidFill>
                  <a:srgbClr val="C00000"/>
                </a:solidFill>
              </a:rPr>
            </a:br>
            <a:r>
              <a:rPr lang="en-US" sz="5400" b="1" dirty="0" smtClean="0">
                <a:solidFill>
                  <a:srgbClr val="C00000"/>
                </a:solidFill>
              </a:rPr>
              <a:t/>
            </a:r>
            <a:br>
              <a:rPr lang="en-US" sz="5400" b="1" dirty="0" smtClean="0">
                <a:solidFill>
                  <a:srgbClr val="C00000"/>
                </a:solidFill>
              </a:rPr>
            </a:br>
            <a:r>
              <a:rPr lang="en-US" sz="5400" b="1" dirty="0" smtClean="0">
                <a:solidFill>
                  <a:srgbClr val="C00000"/>
                </a:solidFill>
              </a:rPr>
              <a:t/>
            </a:r>
            <a:br>
              <a:rPr lang="en-US" sz="5400" b="1" dirty="0" smtClean="0">
                <a:solidFill>
                  <a:srgbClr val="C00000"/>
                </a:solidFill>
              </a:rPr>
            </a:br>
            <a:r>
              <a:rPr lang="en-US" sz="5400" b="1" dirty="0" smtClean="0">
                <a:solidFill>
                  <a:srgbClr val="C00000"/>
                </a:solidFill>
              </a:rPr>
              <a:t/>
            </a:r>
            <a:br>
              <a:rPr lang="en-US" sz="5400" b="1" dirty="0" smtClean="0">
                <a:solidFill>
                  <a:srgbClr val="C00000"/>
                </a:solidFill>
              </a:rPr>
            </a:br>
            <a:r>
              <a:rPr lang="en-US" sz="5400" b="1" dirty="0" smtClean="0">
                <a:solidFill>
                  <a:srgbClr val="C00000"/>
                </a:solidFill>
              </a:rPr>
              <a:t/>
            </a:r>
            <a:br>
              <a:rPr lang="en-US" sz="5400" b="1" dirty="0" smtClean="0">
                <a:solidFill>
                  <a:srgbClr val="C00000"/>
                </a:solidFill>
              </a:rPr>
            </a:br>
            <a:r>
              <a:rPr lang="en-US" sz="5400" b="1" dirty="0" smtClean="0">
                <a:solidFill>
                  <a:srgbClr val="C00000"/>
                </a:solidFill>
              </a:rPr>
              <a:t>Adopter categories (Farmers) </a:t>
            </a:r>
            <a:br>
              <a:rPr lang="en-US" sz="5400" b="1" dirty="0" smtClean="0">
                <a:solidFill>
                  <a:srgbClr val="C00000"/>
                </a:solidFill>
              </a:rPr>
            </a:br>
            <a:endParaRPr lang="en-US" dirty="0"/>
          </a:p>
        </p:txBody>
      </p:sp>
      <p:pic>
        <p:nvPicPr>
          <p:cNvPr id="1026" name="Picture 2" descr="C:\Users\Chaudhry Traders\Desktop\Distribution.png"/>
          <p:cNvPicPr>
            <a:picLocks noGrp="1" noChangeAspect="1" noChangeArrowheads="1"/>
          </p:cNvPicPr>
          <p:nvPr>
            <p:ph idx="1"/>
          </p:nvPr>
        </p:nvPicPr>
        <p:blipFill>
          <a:blip r:embed="rId2" cstate="print"/>
          <a:srcRect/>
          <a:stretch>
            <a:fillRect/>
          </a:stretch>
        </p:blipFill>
        <p:spPr bwMode="auto">
          <a:xfrm>
            <a:off x="838200" y="1752600"/>
            <a:ext cx="7772400" cy="4038599"/>
          </a:xfrm>
          <a:prstGeom prst="rect">
            <a:avLst/>
          </a:prstGeom>
          <a:noFill/>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C00000"/>
                </a:solidFill>
              </a:rPr>
              <a:t>Stages Adoption Process</a:t>
            </a:r>
            <a:endParaRPr lang="en-US" b="1" dirty="0">
              <a:solidFill>
                <a:srgbClr val="C00000"/>
              </a:solidFill>
            </a:endParaRPr>
          </a:p>
        </p:txBody>
      </p:sp>
      <p:pic>
        <p:nvPicPr>
          <p:cNvPr id="2050" name="Picture 2" descr="C:\Users\Chaudhry Traders\Desktop\product-adoption-process.jpg"/>
          <p:cNvPicPr>
            <a:picLocks noGrp="1" noChangeAspect="1" noChangeArrowheads="1"/>
          </p:cNvPicPr>
          <p:nvPr>
            <p:ph idx="1"/>
          </p:nvPr>
        </p:nvPicPr>
        <p:blipFill>
          <a:blip r:embed="rId2" cstate="print"/>
          <a:srcRect/>
          <a:stretch>
            <a:fillRect/>
          </a:stretch>
        </p:blipFill>
        <p:spPr bwMode="auto">
          <a:xfrm>
            <a:off x="914400" y="2057400"/>
            <a:ext cx="7620000" cy="4419600"/>
          </a:xfrm>
          <a:prstGeom prst="rect">
            <a:avLst/>
          </a:prstGeom>
          <a:noFill/>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smtClean="0">
                <a:solidFill>
                  <a:schemeClr val="tx1"/>
                </a:solidFill>
              </a:rPr>
              <a:t>Programme</a:t>
            </a:r>
            <a:endParaRPr lang="en-US" b="1" dirty="0">
              <a:solidFill>
                <a:schemeClr val="tx1"/>
              </a:solidFill>
            </a:endParaRPr>
          </a:p>
        </p:txBody>
      </p:sp>
      <p:sp>
        <p:nvSpPr>
          <p:cNvPr id="3" name="Content Placeholder 2"/>
          <p:cNvSpPr>
            <a:spLocks noGrp="1"/>
          </p:cNvSpPr>
          <p:nvPr>
            <p:ph idx="1"/>
          </p:nvPr>
        </p:nvSpPr>
        <p:spPr/>
        <p:txBody>
          <a:bodyPr>
            <a:normAutofit/>
          </a:bodyPr>
          <a:lstStyle/>
          <a:p>
            <a:r>
              <a:rPr lang="en-US" dirty="0" err="1" smtClean="0"/>
              <a:t>Programme</a:t>
            </a:r>
            <a:r>
              <a:rPr lang="en-US" dirty="0" smtClean="0"/>
              <a:t> is the total educational job being done in particular setting. </a:t>
            </a:r>
          </a:p>
          <a:p>
            <a:pPr>
              <a:buNone/>
            </a:pPr>
            <a:endParaRPr lang="en-US" dirty="0" smtClean="0"/>
          </a:p>
          <a:p>
            <a:pPr>
              <a:spcBef>
                <a:spcPct val="0"/>
              </a:spcBef>
              <a:buNone/>
            </a:pPr>
            <a:r>
              <a:rPr lang="en-US" sz="5000" b="1" dirty="0" smtClean="0">
                <a:latin typeface="+mj-lt"/>
                <a:ea typeface="+mj-ea"/>
                <a:cs typeface="+mj-cs"/>
              </a:rPr>
              <a:t>Planning</a:t>
            </a:r>
          </a:p>
          <a:p>
            <a:r>
              <a:rPr lang="en-US" dirty="0" smtClean="0"/>
              <a:t>“It is a process which involves studying the past and present in order to forecast the future” and in the light of that forecast determining the goal to be achieved </a:t>
            </a:r>
          </a:p>
          <a:p>
            <a:pPr>
              <a:spcBef>
                <a:spcPct val="0"/>
              </a:spcBef>
              <a:buNone/>
            </a:pPr>
            <a:endParaRPr lang="en-US" sz="5000" b="1" dirty="0" smtClean="0">
              <a:latin typeface="+mj-lt"/>
              <a:ea typeface="+mj-ea"/>
              <a:cs typeface="+mj-cs"/>
            </a:endParaRPr>
          </a:p>
          <a:p>
            <a:pPr>
              <a:buNone/>
            </a:pP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990600"/>
            <a:ext cx="8229600" cy="4389120"/>
          </a:xfrm>
        </p:spPr>
        <p:txBody>
          <a:bodyPr>
            <a:normAutofit/>
          </a:bodyPr>
          <a:lstStyle/>
          <a:p>
            <a:pPr>
              <a:spcBef>
                <a:spcPct val="0"/>
              </a:spcBef>
              <a:buNone/>
            </a:pPr>
            <a:r>
              <a:rPr lang="en-US" sz="5000" b="1" dirty="0" err="1" smtClean="0">
                <a:latin typeface="+mj-lt"/>
                <a:ea typeface="+mj-ea"/>
                <a:cs typeface="+mj-cs"/>
              </a:rPr>
              <a:t>Programme</a:t>
            </a:r>
            <a:r>
              <a:rPr lang="en-US" sz="5000" b="1" dirty="0" smtClean="0">
                <a:latin typeface="+mj-lt"/>
                <a:ea typeface="+mj-ea"/>
                <a:cs typeface="+mj-cs"/>
              </a:rPr>
              <a:t> Planning</a:t>
            </a:r>
          </a:p>
          <a:p>
            <a:pPr algn="just"/>
            <a:r>
              <a:rPr lang="en-US" dirty="0" smtClean="0"/>
              <a:t>It is a Decision making process involving critical analysis of the existing situation and the problems, evaluation of the various alternatives to solve these problems and the selection of the relevant ones, giving necessary priorities based upon local needs and resources</a:t>
            </a:r>
          </a:p>
          <a:p>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chemeClr val="tx1"/>
                </a:solidFill>
              </a:rPr>
              <a:t>Principles of Extension </a:t>
            </a:r>
            <a:r>
              <a:rPr lang="en-US" b="1" dirty="0" err="1" smtClean="0">
                <a:solidFill>
                  <a:schemeClr val="tx1"/>
                </a:solidFill>
              </a:rPr>
              <a:t>P</a:t>
            </a:r>
            <a:r>
              <a:rPr lang="en-US" b="1" dirty="0" err="1" smtClean="0">
                <a:solidFill>
                  <a:schemeClr val="tx1"/>
                </a:solidFill>
              </a:rPr>
              <a:t>rogramme</a:t>
            </a:r>
            <a:r>
              <a:rPr lang="en-US" b="1" dirty="0" smtClean="0">
                <a:solidFill>
                  <a:schemeClr val="tx1"/>
                </a:solidFill>
              </a:rPr>
              <a:t> </a:t>
            </a:r>
            <a:r>
              <a:rPr lang="en-US" b="1" dirty="0" smtClean="0">
                <a:solidFill>
                  <a:schemeClr val="tx1"/>
                </a:solidFill>
              </a:rPr>
              <a:t>Planning</a:t>
            </a:r>
            <a:endParaRPr lang="en-US" b="1" dirty="0">
              <a:solidFill>
                <a:schemeClr val="tx1"/>
              </a:solidFill>
            </a:endParaRPr>
          </a:p>
        </p:txBody>
      </p:sp>
      <p:sp>
        <p:nvSpPr>
          <p:cNvPr id="3" name="Content Placeholder 2"/>
          <p:cNvSpPr>
            <a:spLocks noGrp="1"/>
          </p:cNvSpPr>
          <p:nvPr>
            <p:ph idx="1"/>
          </p:nvPr>
        </p:nvSpPr>
        <p:spPr/>
        <p:txBody>
          <a:bodyPr/>
          <a:lstStyle/>
          <a:p>
            <a:pPr algn="just"/>
            <a:r>
              <a:rPr lang="en-US" dirty="0" smtClean="0"/>
              <a:t>Extension </a:t>
            </a:r>
            <a:r>
              <a:rPr lang="en-US" dirty="0" err="1" smtClean="0"/>
              <a:t>programme</a:t>
            </a:r>
            <a:r>
              <a:rPr lang="en-US" dirty="0" smtClean="0"/>
              <a:t> should be based on an analysis of the past experiences, present situation and future needs</a:t>
            </a:r>
          </a:p>
          <a:p>
            <a:pPr algn="just"/>
            <a:r>
              <a:rPr lang="en-US" dirty="0" smtClean="0"/>
              <a:t>Extension </a:t>
            </a:r>
            <a:r>
              <a:rPr lang="en-US" dirty="0" err="1" smtClean="0"/>
              <a:t>programme</a:t>
            </a:r>
            <a:r>
              <a:rPr lang="en-US" dirty="0" smtClean="0"/>
              <a:t> should have clear and significant objectives, which could satisfy important needs of the people</a:t>
            </a:r>
          </a:p>
          <a:p>
            <a:pPr algn="just"/>
            <a:r>
              <a:rPr lang="en-US" dirty="0" smtClean="0"/>
              <a:t>Extension </a:t>
            </a:r>
            <a:r>
              <a:rPr lang="en-US" dirty="0" err="1" smtClean="0"/>
              <a:t>programme</a:t>
            </a:r>
            <a:r>
              <a:rPr lang="en-US" dirty="0" smtClean="0"/>
              <a:t> should fix up priority on the basis of available resources and time</a:t>
            </a:r>
          </a:p>
          <a:p>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458200" cy="5791200"/>
          </a:xfrm>
        </p:spPr>
        <p:txBody>
          <a:bodyPr>
            <a:normAutofit lnSpcReduction="10000"/>
          </a:bodyPr>
          <a:lstStyle/>
          <a:p>
            <a:pPr algn="just"/>
            <a:r>
              <a:rPr lang="en-US" dirty="0" smtClean="0"/>
              <a:t>Extension </a:t>
            </a:r>
            <a:r>
              <a:rPr lang="en-US" dirty="0" err="1" smtClean="0"/>
              <a:t>programme</a:t>
            </a:r>
            <a:r>
              <a:rPr lang="en-US" dirty="0" smtClean="0"/>
              <a:t> should clearly indicate the availability and utilization of resources</a:t>
            </a:r>
          </a:p>
          <a:p>
            <a:pPr algn="just"/>
            <a:r>
              <a:rPr lang="en-US" dirty="0" smtClean="0"/>
              <a:t>Extension </a:t>
            </a:r>
            <a:r>
              <a:rPr lang="en-US" dirty="0" err="1" smtClean="0"/>
              <a:t>programme</a:t>
            </a:r>
            <a:r>
              <a:rPr lang="en-US" dirty="0" smtClean="0"/>
              <a:t> should have a general agreement at various levels</a:t>
            </a:r>
          </a:p>
          <a:p>
            <a:pPr algn="just"/>
            <a:r>
              <a:rPr lang="en-US" dirty="0" smtClean="0"/>
              <a:t>Extension </a:t>
            </a:r>
            <a:r>
              <a:rPr lang="en-US" dirty="0" err="1" smtClean="0"/>
              <a:t>programme</a:t>
            </a:r>
            <a:r>
              <a:rPr lang="en-US" dirty="0" smtClean="0"/>
              <a:t> should involve people at the local level</a:t>
            </a:r>
          </a:p>
          <a:p>
            <a:pPr algn="just"/>
            <a:r>
              <a:rPr lang="en-US" dirty="0" smtClean="0"/>
              <a:t>Extension </a:t>
            </a:r>
            <a:r>
              <a:rPr lang="en-US" dirty="0" err="1" smtClean="0"/>
              <a:t>programme</a:t>
            </a:r>
            <a:r>
              <a:rPr lang="en-US" dirty="0" smtClean="0"/>
              <a:t> should involve relevant institution and organizations </a:t>
            </a:r>
          </a:p>
          <a:p>
            <a:pPr algn="just"/>
            <a:r>
              <a:rPr lang="en-US" dirty="0" smtClean="0"/>
              <a:t>Extension </a:t>
            </a:r>
            <a:r>
              <a:rPr lang="en-US" dirty="0" err="1" smtClean="0"/>
              <a:t>programme</a:t>
            </a:r>
            <a:r>
              <a:rPr lang="en-US" dirty="0" smtClean="0"/>
              <a:t> should have definite plan of work</a:t>
            </a:r>
          </a:p>
          <a:p>
            <a:pPr algn="just"/>
            <a:r>
              <a:rPr lang="en-US" dirty="0" smtClean="0"/>
              <a:t>Extension </a:t>
            </a:r>
            <a:r>
              <a:rPr lang="en-US" dirty="0" err="1" smtClean="0"/>
              <a:t>programme</a:t>
            </a:r>
            <a:r>
              <a:rPr lang="en-US" dirty="0" smtClean="0"/>
              <a:t> should provide for evaluation of results and reconsideration of the </a:t>
            </a:r>
            <a:r>
              <a:rPr lang="en-US" dirty="0" err="1" smtClean="0"/>
              <a:t>programme</a:t>
            </a:r>
            <a:endParaRPr lang="en-US" dirty="0" smtClean="0"/>
          </a:p>
          <a:p>
            <a:pPr algn="just"/>
            <a:r>
              <a:rPr lang="en-US" dirty="0" smtClean="0"/>
              <a:t>Extension </a:t>
            </a:r>
            <a:r>
              <a:rPr lang="en-US" dirty="0" err="1" smtClean="0"/>
              <a:t>programme</a:t>
            </a:r>
            <a:r>
              <a:rPr lang="en-US" dirty="0" smtClean="0"/>
              <a:t> should provide for equitable distribution of benefits amongst the members of the community</a:t>
            </a:r>
          </a:p>
          <a:p>
            <a:pPr algn="just"/>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828800"/>
            <a:ext cx="8229600" cy="4389120"/>
          </a:xfrm>
        </p:spPr>
        <p:txBody>
          <a:bodyPr>
            <a:normAutofit/>
          </a:bodyPr>
          <a:lstStyle/>
          <a:p>
            <a:pPr algn="ctr">
              <a:spcBef>
                <a:spcPct val="0"/>
              </a:spcBef>
              <a:buNone/>
            </a:pPr>
            <a:r>
              <a:rPr lang="en-US" sz="4500" b="1" dirty="0" smtClean="0">
                <a:latin typeface="+mj-lt"/>
                <a:ea typeface="+mj-ea"/>
                <a:cs typeface="+mj-cs"/>
              </a:rPr>
              <a:t>Steps in Ext. </a:t>
            </a:r>
            <a:r>
              <a:rPr lang="en-US" sz="4500" b="1" dirty="0" err="1" smtClean="0">
                <a:latin typeface="+mj-lt"/>
                <a:ea typeface="+mj-ea"/>
                <a:cs typeface="+mj-cs"/>
              </a:rPr>
              <a:t>programme</a:t>
            </a:r>
            <a:r>
              <a:rPr lang="en-US" sz="4500" b="1" dirty="0" smtClean="0">
                <a:latin typeface="+mj-lt"/>
                <a:ea typeface="+mj-ea"/>
                <a:cs typeface="+mj-cs"/>
              </a:rPr>
              <a:t> Planning</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Oval 4"/>
          <p:cNvSpPr/>
          <p:nvPr/>
        </p:nvSpPr>
        <p:spPr>
          <a:xfrm>
            <a:off x="2286000" y="1447800"/>
            <a:ext cx="4648200" cy="3886200"/>
          </a:xfrm>
          <a:prstGeom prst="ellipse">
            <a:avLst/>
          </a:prstGeom>
        </p:spPr>
        <p:style>
          <a:lnRef idx="2">
            <a:schemeClr val="accent1"/>
          </a:lnRef>
          <a:fillRef idx="1">
            <a:schemeClr val="lt1"/>
          </a:fillRef>
          <a:effectRef idx="0">
            <a:schemeClr val="accent1"/>
          </a:effectRef>
          <a:fontRef idx="minor">
            <a:schemeClr val="dk1"/>
          </a:fontRef>
        </p:style>
        <p:txBody>
          <a:bodyPr rtlCol="0" anchor="ctr"/>
          <a:lstStyle/>
          <a:p>
            <a:endParaRPr lang="en-US" dirty="0"/>
          </a:p>
        </p:txBody>
      </p:sp>
      <p:sp>
        <p:nvSpPr>
          <p:cNvPr id="6" name="Rounded Rectangle 5"/>
          <p:cNvSpPr/>
          <p:nvPr/>
        </p:nvSpPr>
        <p:spPr>
          <a:xfrm>
            <a:off x="2057400" y="3200400"/>
            <a:ext cx="4572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2</a:t>
            </a:r>
            <a:endParaRPr lang="en-US" dirty="0"/>
          </a:p>
        </p:txBody>
      </p:sp>
      <p:sp>
        <p:nvSpPr>
          <p:cNvPr id="7" name="Rounded Rectangle 6"/>
          <p:cNvSpPr/>
          <p:nvPr/>
        </p:nvSpPr>
        <p:spPr>
          <a:xfrm>
            <a:off x="6629400" y="3581400"/>
            <a:ext cx="4572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6</a:t>
            </a:r>
            <a:endParaRPr lang="en-US" dirty="0"/>
          </a:p>
        </p:txBody>
      </p:sp>
      <p:sp>
        <p:nvSpPr>
          <p:cNvPr id="8" name="Rounded Rectangle 7"/>
          <p:cNvSpPr/>
          <p:nvPr/>
        </p:nvSpPr>
        <p:spPr>
          <a:xfrm>
            <a:off x="2819400" y="1752600"/>
            <a:ext cx="4572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3</a:t>
            </a:r>
            <a:endParaRPr lang="en-US" dirty="0"/>
          </a:p>
        </p:txBody>
      </p:sp>
      <p:sp>
        <p:nvSpPr>
          <p:cNvPr id="9" name="Rounded Rectangle 8"/>
          <p:cNvSpPr/>
          <p:nvPr/>
        </p:nvSpPr>
        <p:spPr>
          <a:xfrm>
            <a:off x="2743200" y="4800600"/>
            <a:ext cx="4572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1</a:t>
            </a:r>
            <a:endParaRPr lang="en-US" dirty="0"/>
          </a:p>
        </p:txBody>
      </p:sp>
      <p:sp>
        <p:nvSpPr>
          <p:cNvPr id="10" name="Rounded Rectangle 9"/>
          <p:cNvSpPr/>
          <p:nvPr/>
        </p:nvSpPr>
        <p:spPr>
          <a:xfrm>
            <a:off x="4419600" y="5181600"/>
            <a:ext cx="4572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8</a:t>
            </a:r>
            <a:endParaRPr lang="en-US" dirty="0"/>
          </a:p>
        </p:txBody>
      </p:sp>
      <p:sp>
        <p:nvSpPr>
          <p:cNvPr id="11" name="Rounded Rectangle 10"/>
          <p:cNvSpPr/>
          <p:nvPr/>
        </p:nvSpPr>
        <p:spPr>
          <a:xfrm>
            <a:off x="4419600" y="1295400"/>
            <a:ext cx="4572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4</a:t>
            </a:r>
            <a:endParaRPr lang="en-US" dirty="0"/>
          </a:p>
        </p:txBody>
      </p:sp>
      <p:cxnSp>
        <p:nvCxnSpPr>
          <p:cNvPr id="13" name="Straight Connector 12"/>
          <p:cNvCxnSpPr>
            <a:stCxn id="11" idx="2"/>
            <a:endCxn id="10" idx="0"/>
          </p:cNvCxnSpPr>
          <p:nvPr/>
        </p:nvCxnSpPr>
        <p:spPr>
          <a:xfrm rot="5400000">
            <a:off x="2857500" y="3390900"/>
            <a:ext cx="3581400" cy="1588"/>
          </a:xfrm>
          <a:prstGeom prst="line">
            <a:avLst/>
          </a:prstGeom>
        </p:spPr>
        <p:style>
          <a:lnRef idx="1">
            <a:schemeClr val="accent1"/>
          </a:lnRef>
          <a:fillRef idx="0">
            <a:schemeClr val="accent1"/>
          </a:fillRef>
          <a:effectRef idx="0">
            <a:schemeClr val="accent1"/>
          </a:effectRef>
          <a:fontRef idx="minor">
            <a:schemeClr val="tx1"/>
          </a:fontRef>
        </p:style>
      </p:cxnSp>
      <p:sp>
        <p:nvSpPr>
          <p:cNvPr id="14" name="Rounded Rectangle 13"/>
          <p:cNvSpPr/>
          <p:nvPr/>
        </p:nvSpPr>
        <p:spPr>
          <a:xfrm>
            <a:off x="6248400" y="2057400"/>
            <a:ext cx="4572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5</a:t>
            </a:r>
            <a:endParaRPr lang="en-US" dirty="0"/>
          </a:p>
        </p:txBody>
      </p:sp>
      <p:sp>
        <p:nvSpPr>
          <p:cNvPr id="15" name="Rounded Rectangle 14"/>
          <p:cNvSpPr/>
          <p:nvPr/>
        </p:nvSpPr>
        <p:spPr>
          <a:xfrm>
            <a:off x="5943600" y="4724400"/>
            <a:ext cx="457200" cy="3048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smtClean="0"/>
              <a:t>7</a:t>
            </a:r>
            <a:endParaRPr lang="en-US" dirty="0"/>
          </a:p>
        </p:txBody>
      </p:sp>
      <p:cxnSp>
        <p:nvCxnSpPr>
          <p:cNvPr id="17" name="Straight Arrow Connector 16"/>
          <p:cNvCxnSpPr/>
          <p:nvPr/>
        </p:nvCxnSpPr>
        <p:spPr>
          <a:xfrm rot="5400000" flipH="1" flipV="1">
            <a:off x="4191000" y="1371600"/>
            <a:ext cx="1588"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457200" y="4876800"/>
            <a:ext cx="2210798"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b="1" dirty="0" smtClean="0"/>
              <a:t>Collection of facts</a:t>
            </a:r>
            <a:endParaRPr lang="en-US" b="1" dirty="0"/>
          </a:p>
        </p:txBody>
      </p:sp>
      <p:sp>
        <p:nvSpPr>
          <p:cNvPr id="20" name="Rectangle 19"/>
          <p:cNvSpPr/>
          <p:nvPr/>
        </p:nvSpPr>
        <p:spPr>
          <a:xfrm rot="19422297">
            <a:off x="103895" y="3184823"/>
            <a:ext cx="2183226"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b="1" dirty="0" smtClean="0"/>
              <a:t>Analysis of Situation</a:t>
            </a:r>
            <a:r>
              <a:rPr lang="en-US" dirty="0" smtClean="0"/>
              <a:t> </a:t>
            </a:r>
            <a:endParaRPr lang="en-US" dirty="0"/>
          </a:p>
        </p:txBody>
      </p:sp>
      <p:sp>
        <p:nvSpPr>
          <p:cNvPr id="21" name="Rectangle 20"/>
          <p:cNvSpPr/>
          <p:nvPr/>
        </p:nvSpPr>
        <p:spPr>
          <a:xfrm>
            <a:off x="152400" y="1295400"/>
            <a:ext cx="3134320"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b="1" dirty="0" smtClean="0"/>
              <a:t>Identification of Problems</a:t>
            </a:r>
            <a:endParaRPr lang="en-US" b="1" dirty="0"/>
          </a:p>
        </p:txBody>
      </p:sp>
      <p:sp>
        <p:nvSpPr>
          <p:cNvPr id="22" name="Rectangle 21"/>
          <p:cNvSpPr/>
          <p:nvPr/>
        </p:nvSpPr>
        <p:spPr>
          <a:xfrm>
            <a:off x="2743200" y="457200"/>
            <a:ext cx="4125617"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b="1" dirty="0" smtClean="0"/>
              <a:t>Determination of objectives &amp; goals</a:t>
            </a:r>
            <a:endParaRPr lang="en-US" b="1" dirty="0"/>
          </a:p>
        </p:txBody>
      </p:sp>
      <p:sp>
        <p:nvSpPr>
          <p:cNvPr id="23" name="Rectangle 22"/>
          <p:cNvSpPr/>
          <p:nvPr/>
        </p:nvSpPr>
        <p:spPr>
          <a:xfrm>
            <a:off x="6705600" y="1066800"/>
            <a:ext cx="2209800" cy="121920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b="1" dirty="0" smtClean="0"/>
              <a:t>Developing plan of work and calendar of operations</a:t>
            </a:r>
            <a:endParaRPr lang="en-US" b="1" dirty="0"/>
          </a:p>
        </p:txBody>
      </p:sp>
      <p:sp>
        <p:nvSpPr>
          <p:cNvPr id="24" name="Rectangle 23"/>
          <p:cNvSpPr/>
          <p:nvPr/>
        </p:nvSpPr>
        <p:spPr>
          <a:xfrm>
            <a:off x="7162800" y="2743200"/>
            <a:ext cx="1752600" cy="147732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b="1" dirty="0" smtClean="0"/>
              <a:t>Follow through plan of work and calendar of operations  </a:t>
            </a:r>
            <a:endParaRPr lang="en-US" b="1" dirty="0"/>
          </a:p>
        </p:txBody>
      </p:sp>
      <p:sp>
        <p:nvSpPr>
          <p:cNvPr id="25" name="Rectangle 24"/>
          <p:cNvSpPr/>
          <p:nvPr/>
        </p:nvSpPr>
        <p:spPr>
          <a:xfrm>
            <a:off x="6338142" y="4876800"/>
            <a:ext cx="2729658" cy="36933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b="1" dirty="0" smtClean="0"/>
              <a:t>Evaluation of progress </a:t>
            </a:r>
            <a:endParaRPr lang="en-US" b="1" dirty="0"/>
          </a:p>
        </p:txBody>
      </p:sp>
      <p:sp>
        <p:nvSpPr>
          <p:cNvPr id="26" name="Rectangle 25"/>
          <p:cNvSpPr/>
          <p:nvPr/>
        </p:nvSpPr>
        <p:spPr>
          <a:xfrm>
            <a:off x="2743200" y="5638800"/>
            <a:ext cx="5436616" cy="369332"/>
          </a:xfrm>
          <a:prstGeom prst="rect">
            <a:avLst/>
          </a:prstGeom>
        </p:spPr>
        <p:style>
          <a:lnRef idx="2">
            <a:schemeClr val="accent2"/>
          </a:lnRef>
          <a:fillRef idx="1">
            <a:schemeClr val="lt1"/>
          </a:fillRef>
          <a:effectRef idx="0">
            <a:schemeClr val="accent2"/>
          </a:effectRef>
          <a:fontRef idx="minor">
            <a:schemeClr val="dk1"/>
          </a:fontRef>
        </p:style>
        <p:txBody>
          <a:bodyPr wrap="none">
            <a:spAutoFit/>
          </a:bodyPr>
          <a:lstStyle/>
          <a:p>
            <a:r>
              <a:rPr lang="en-US" b="1" dirty="0" smtClean="0"/>
              <a:t>Reconsideration and revision of the </a:t>
            </a:r>
            <a:r>
              <a:rPr lang="en-US" b="1" dirty="0" err="1" smtClean="0"/>
              <a:t>programme</a:t>
            </a:r>
            <a:r>
              <a:rPr lang="en-US" b="1" dirty="0" smtClean="0"/>
              <a:t> </a:t>
            </a:r>
            <a:endParaRPr lang="en-US" b="1" dirty="0"/>
          </a:p>
        </p:txBody>
      </p:sp>
      <p:sp>
        <p:nvSpPr>
          <p:cNvPr id="27" name="Rectangle 26"/>
          <p:cNvSpPr/>
          <p:nvPr/>
        </p:nvSpPr>
        <p:spPr>
          <a:xfrm>
            <a:off x="2819400" y="3124200"/>
            <a:ext cx="1600200" cy="523220"/>
          </a:xfrm>
          <a:prstGeom prst="rect">
            <a:avLst/>
          </a:prstGeom>
        </p:spPr>
        <p:txBody>
          <a:bodyPr wrap="square">
            <a:spAutoFit/>
          </a:bodyPr>
          <a:lstStyle/>
          <a:p>
            <a:pPr algn="ctr"/>
            <a:r>
              <a:rPr lang="en-US" sz="1400" b="1" dirty="0" err="1" smtClean="0"/>
              <a:t>Programme</a:t>
            </a:r>
            <a:r>
              <a:rPr lang="en-US" sz="1400" b="1" dirty="0" smtClean="0"/>
              <a:t> Determination</a:t>
            </a:r>
          </a:p>
        </p:txBody>
      </p:sp>
      <p:sp>
        <p:nvSpPr>
          <p:cNvPr id="28" name="Rectangle 27"/>
          <p:cNvSpPr/>
          <p:nvPr/>
        </p:nvSpPr>
        <p:spPr>
          <a:xfrm>
            <a:off x="4800600" y="3124200"/>
            <a:ext cx="1728183" cy="523220"/>
          </a:xfrm>
          <a:prstGeom prst="rect">
            <a:avLst/>
          </a:prstGeom>
        </p:spPr>
        <p:txBody>
          <a:bodyPr wrap="square">
            <a:spAutoFit/>
          </a:bodyPr>
          <a:lstStyle/>
          <a:p>
            <a:pPr algn="ctr"/>
            <a:r>
              <a:rPr lang="en-US" sz="1400" b="1" dirty="0" err="1" smtClean="0"/>
              <a:t>Programme</a:t>
            </a:r>
            <a:r>
              <a:rPr lang="en-US" sz="1400" b="1" dirty="0" smtClean="0"/>
              <a:t> implementation  </a:t>
            </a:r>
            <a:endParaRPr lang="en-US" sz="1400" b="1" dirty="0"/>
          </a:p>
        </p:txBody>
      </p:sp>
      <p:sp>
        <p:nvSpPr>
          <p:cNvPr id="29" name="Rectangle 28"/>
          <p:cNvSpPr/>
          <p:nvPr/>
        </p:nvSpPr>
        <p:spPr>
          <a:xfrm>
            <a:off x="1905000" y="6248400"/>
            <a:ext cx="6186437" cy="461665"/>
          </a:xfrm>
          <a:prstGeom prst="rect">
            <a:avLst/>
          </a:prstGeom>
        </p:spPr>
        <p:txBody>
          <a:bodyPr wrap="none">
            <a:spAutoFit/>
          </a:bodyPr>
          <a:lstStyle/>
          <a:p>
            <a:r>
              <a:rPr lang="en-US" sz="2400" b="1" i="1" dirty="0" smtClean="0"/>
              <a:t>Steps in Extension </a:t>
            </a:r>
            <a:r>
              <a:rPr lang="en-US" sz="2400" b="1" i="1" dirty="0" err="1" smtClean="0"/>
              <a:t>Programme</a:t>
            </a:r>
            <a:r>
              <a:rPr lang="en-US" sz="2400" b="1" i="1" dirty="0" smtClean="0"/>
              <a:t> Planning   </a:t>
            </a:r>
            <a:endParaRPr lang="en-US" sz="2400" b="1" i="1"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Evaluation</a:t>
            </a:r>
            <a:endParaRPr lang="en-US" b="1" dirty="0">
              <a:solidFill>
                <a:schemeClr val="tx1"/>
              </a:solidFill>
            </a:endParaRPr>
          </a:p>
        </p:txBody>
      </p:sp>
      <p:sp>
        <p:nvSpPr>
          <p:cNvPr id="3" name="Content Placeholder 2"/>
          <p:cNvSpPr>
            <a:spLocks noGrp="1"/>
          </p:cNvSpPr>
          <p:nvPr>
            <p:ph idx="1"/>
          </p:nvPr>
        </p:nvSpPr>
        <p:spPr>
          <a:xfrm>
            <a:off x="457200" y="1935480"/>
            <a:ext cx="8229600" cy="4693920"/>
          </a:xfrm>
        </p:spPr>
        <p:txBody>
          <a:bodyPr>
            <a:normAutofit/>
          </a:bodyPr>
          <a:lstStyle/>
          <a:p>
            <a:r>
              <a:rPr lang="en-US" dirty="0" smtClean="0"/>
              <a:t>“Evaluation is the process of judging the value or worth of an individuals achievements or characteristics”</a:t>
            </a:r>
          </a:p>
          <a:p>
            <a:r>
              <a:rPr lang="en-US" dirty="0" smtClean="0"/>
              <a:t>“Evaluation as the process for determining the value of anything”</a:t>
            </a:r>
          </a:p>
          <a:p>
            <a:pPr>
              <a:buNone/>
            </a:pPr>
            <a:r>
              <a:rPr lang="en-US" sz="5000" b="1" dirty="0" err="1" smtClean="0">
                <a:latin typeface="+mj-lt"/>
                <a:ea typeface="+mj-ea"/>
                <a:cs typeface="+mj-cs"/>
              </a:rPr>
              <a:t>Programme</a:t>
            </a:r>
            <a:r>
              <a:rPr lang="en-US" sz="5000" b="1" dirty="0" smtClean="0">
                <a:latin typeface="+mj-lt"/>
                <a:ea typeface="+mj-ea"/>
                <a:cs typeface="+mj-cs"/>
              </a:rPr>
              <a:t> evaluation </a:t>
            </a:r>
          </a:p>
          <a:p>
            <a:pPr>
              <a:buNone/>
            </a:pPr>
            <a:r>
              <a:rPr lang="en-US" dirty="0" smtClean="0"/>
              <a:t>    …….is the determination of the extent to which the desired objectives have been attained </a:t>
            </a:r>
          </a:p>
          <a:p>
            <a:pPr algn="ctr">
              <a:buNone/>
            </a:pPr>
            <a:r>
              <a:rPr lang="en-US" b="1" i="1" dirty="0" smtClean="0"/>
              <a:t>Evaluation is a comparison of the situation before and after </a:t>
            </a:r>
            <a:endParaRPr lang="en-US" b="1" i="1"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chemeClr val="tx1"/>
                </a:solidFill>
              </a:rPr>
              <a:t>Types of Evaluation</a:t>
            </a:r>
            <a:endParaRPr lang="en-US" dirty="0"/>
          </a:p>
        </p:txBody>
      </p:sp>
      <p:sp>
        <p:nvSpPr>
          <p:cNvPr id="3" name="Content Placeholder 2"/>
          <p:cNvSpPr>
            <a:spLocks noGrp="1"/>
          </p:cNvSpPr>
          <p:nvPr>
            <p:ph idx="1"/>
          </p:nvPr>
        </p:nvSpPr>
        <p:spPr/>
        <p:txBody>
          <a:bodyPr/>
          <a:lstStyle/>
          <a:p>
            <a:r>
              <a:rPr lang="en-US" sz="2800" b="1" dirty="0" smtClean="0"/>
              <a:t>Formative Evaluation </a:t>
            </a:r>
          </a:p>
          <a:p>
            <a:pPr>
              <a:buNone/>
            </a:pPr>
            <a:r>
              <a:rPr lang="en-US" sz="2800" b="1" dirty="0" smtClean="0"/>
              <a:t>	</a:t>
            </a:r>
            <a:r>
              <a:rPr lang="en-US" sz="2000" b="1" dirty="0" smtClean="0"/>
              <a:t>….when </a:t>
            </a:r>
            <a:r>
              <a:rPr lang="en-US" sz="2000" b="1" dirty="0" err="1" smtClean="0"/>
              <a:t>programme</a:t>
            </a:r>
            <a:r>
              <a:rPr lang="en-US" sz="2000" b="1" dirty="0" smtClean="0"/>
              <a:t> activities are forming or in progress</a:t>
            </a:r>
            <a:endParaRPr lang="en-US" sz="2800" b="1" dirty="0" smtClean="0"/>
          </a:p>
          <a:p>
            <a:r>
              <a:rPr lang="en-US" sz="2800" b="1" dirty="0" smtClean="0"/>
              <a:t>Summative Evaluation</a:t>
            </a:r>
          </a:p>
          <a:p>
            <a:pPr>
              <a:buNone/>
            </a:pPr>
            <a:r>
              <a:rPr lang="en-US" sz="2800" b="1" dirty="0" smtClean="0"/>
              <a:t>	</a:t>
            </a:r>
            <a:r>
              <a:rPr lang="en-US" sz="2000" b="1" dirty="0" smtClean="0"/>
              <a:t>….when </a:t>
            </a:r>
            <a:r>
              <a:rPr lang="en-US" sz="2000" b="1" dirty="0" err="1" smtClean="0"/>
              <a:t>programme</a:t>
            </a:r>
            <a:r>
              <a:rPr lang="en-US" sz="2000" b="1" dirty="0" smtClean="0"/>
              <a:t> activities completed ….at the end of any </a:t>
            </a:r>
            <a:r>
              <a:rPr lang="en-US" sz="2000" b="1" dirty="0" err="1" smtClean="0"/>
              <a:t>programme</a:t>
            </a:r>
            <a:r>
              <a:rPr lang="en-US" sz="2000" b="1" dirty="0" smtClean="0"/>
              <a:t> ….focus on the “Product” rather than “process” </a:t>
            </a:r>
          </a:p>
          <a:p>
            <a:r>
              <a:rPr lang="en-US" sz="2800" b="1" dirty="0" smtClean="0"/>
              <a:t>Meta Evaluation</a:t>
            </a:r>
          </a:p>
          <a:p>
            <a:pPr>
              <a:buNone/>
            </a:pPr>
            <a:r>
              <a:rPr lang="en-US" sz="2800" b="1" dirty="0" smtClean="0"/>
              <a:t>	</a:t>
            </a:r>
            <a:r>
              <a:rPr lang="en-US" sz="2000" b="1" dirty="0" smtClean="0"/>
              <a:t>….evaluation of evaluation…to determine the quality or value of evaluation </a:t>
            </a:r>
            <a:endParaRPr lang="en-US" sz="2800" b="1"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Flow</Template>
  <TotalTime>562</TotalTime>
  <Words>404</Words>
  <Application>Microsoft Office PowerPoint</Application>
  <PresentationFormat>On-screen Show (4:3)</PresentationFormat>
  <Paragraphs>93</Paragraphs>
  <Slides>16</Slides>
  <Notes>1</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Flow</vt:lpstr>
      <vt:lpstr>Programme Planning</vt:lpstr>
      <vt:lpstr>Programme</vt:lpstr>
      <vt:lpstr>Slide 3</vt:lpstr>
      <vt:lpstr>Principles of Extension Programme Planning</vt:lpstr>
      <vt:lpstr>Slide 5</vt:lpstr>
      <vt:lpstr>Slide 6</vt:lpstr>
      <vt:lpstr>Slide 7</vt:lpstr>
      <vt:lpstr>Evaluation</vt:lpstr>
      <vt:lpstr>Types of Evaluation</vt:lpstr>
      <vt:lpstr>Steps in programme Evaluation</vt:lpstr>
      <vt:lpstr>Factors affecting adoption process</vt:lpstr>
      <vt:lpstr>Slide 12</vt:lpstr>
      <vt:lpstr>Slide 13</vt:lpstr>
      <vt:lpstr>Domains of Learning (Bloom, 1956) </vt:lpstr>
      <vt:lpstr>           Adopter categories (Farmers)  </vt:lpstr>
      <vt:lpstr>Stages Adoption Process</vt:lpstr>
    </vt:vector>
  </TitlesOfParts>
  <Company>Grizli777</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 Planning</dc:title>
  <dc:creator>Nashuatec-Center</dc:creator>
  <cp:lastModifiedBy>MRT www.Win2Farsi.com</cp:lastModifiedBy>
  <cp:revision>47</cp:revision>
  <dcterms:created xsi:type="dcterms:W3CDTF">2014-04-05T15:52:49Z</dcterms:created>
  <dcterms:modified xsi:type="dcterms:W3CDTF">2020-03-17T01:31:22Z</dcterms:modified>
</cp:coreProperties>
</file>