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520C5-7BB4-4576-9B41-9FFB9EC6D69B}" type="doc">
      <dgm:prSet loTypeId="urn:microsoft.com/office/officeart/2005/8/layout/cycle6" loCatId="relationship" qsTypeId="urn:microsoft.com/office/officeart/2005/8/quickstyle/3d4" qsCatId="3D" csTypeId="urn:microsoft.com/office/officeart/2005/8/colors/accent1_2" csCatId="accent1" phldr="1"/>
      <dgm:spPr/>
    </dgm:pt>
    <dgm:pt modelId="{AEEAE69F-1156-41ED-BF1C-010C0A05FE77}">
      <dgm:prSet phldrT="[Text]"/>
      <dgm:spPr/>
      <dgm:t>
        <a:bodyPr/>
        <a:lstStyle/>
        <a:p>
          <a:r>
            <a:rPr lang="en-US" dirty="0" smtClean="0"/>
            <a:t>Realistic</a:t>
          </a:r>
          <a:endParaRPr lang="en-US" dirty="0"/>
        </a:p>
      </dgm:t>
    </dgm:pt>
    <dgm:pt modelId="{C8AAADAE-EF0A-4511-8C6E-54FFA7304F25}" type="parTrans" cxnId="{83FD515E-8710-4323-BDEB-14F29413A57D}">
      <dgm:prSet/>
      <dgm:spPr/>
      <dgm:t>
        <a:bodyPr/>
        <a:lstStyle/>
        <a:p>
          <a:endParaRPr lang="en-US"/>
        </a:p>
      </dgm:t>
    </dgm:pt>
    <dgm:pt modelId="{A1EFA25C-7E16-41B1-8089-5EA4F9953443}" type="sibTrans" cxnId="{83FD515E-8710-4323-BDEB-14F29413A57D}">
      <dgm:prSet/>
      <dgm:spPr/>
      <dgm:t>
        <a:bodyPr/>
        <a:lstStyle/>
        <a:p>
          <a:endParaRPr lang="en-US"/>
        </a:p>
      </dgm:t>
    </dgm:pt>
    <dgm:pt modelId="{00204997-3316-46CE-8865-AD698EAFE021}">
      <dgm:prSet phldrT="[Text]"/>
      <dgm:spPr/>
      <dgm:t>
        <a:bodyPr/>
        <a:lstStyle/>
        <a:p>
          <a:r>
            <a:rPr lang="en-US" dirty="0" smtClean="0"/>
            <a:t>Time </a:t>
          </a:r>
        </a:p>
        <a:p>
          <a:r>
            <a:rPr lang="en-US" dirty="0" smtClean="0"/>
            <a:t>Component</a:t>
          </a:r>
          <a:endParaRPr lang="en-US" dirty="0"/>
        </a:p>
      </dgm:t>
    </dgm:pt>
    <dgm:pt modelId="{E59B1735-5F92-4E8D-B811-6C59700C87CF}" type="parTrans" cxnId="{DBAAA089-B3F4-40FF-9F94-B1DA17EB5629}">
      <dgm:prSet/>
      <dgm:spPr/>
      <dgm:t>
        <a:bodyPr/>
        <a:lstStyle/>
        <a:p>
          <a:endParaRPr lang="en-US"/>
        </a:p>
      </dgm:t>
    </dgm:pt>
    <dgm:pt modelId="{4A369978-E0B1-4389-A40B-B7B828867851}" type="sibTrans" cxnId="{DBAAA089-B3F4-40FF-9F94-B1DA17EB5629}">
      <dgm:prSet/>
      <dgm:spPr/>
      <dgm:t>
        <a:bodyPr/>
        <a:lstStyle/>
        <a:p>
          <a:endParaRPr lang="en-US"/>
        </a:p>
      </dgm:t>
    </dgm:pt>
    <dgm:pt modelId="{BB7C1FE8-6A8C-4D81-B112-9CC01A65416D}">
      <dgm:prSet phldrT="[Text]"/>
      <dgm:spPr/>
      <dgm:t>
        <a:bodyPr/>
        <a:lstStyle/>
        <a:p>
          <a:r>
            <a:rPr lang="en-US" dirty="0" smtClean="0"/>
            <a:t>Specific</a:t>
          </a:r>
          <a:endParaRPr lang="en-US" dirty="0"/>
        </a:p>
      </dgm:t>
    </dgm:pt>
    <dgm:pt modelId="{469B6742-5719-4BF6-A495-874D260B39DE}" type="parTrans" cxnId="{8B13E1F9-E254-4380-84FD-D735C347E057}">
      <dgm:prSet/>
      <dgm:spPr/>
      <dgm:t>
        <a:bodyPr/>
        <a:lstStyle/>
        <a:p>
          <a:endParaRPr lang="en-US"/>
        </a:p>
      </dgm:t>
    </dgm:pt>
    <dgm:pt modelId="{273754D9-D374-4280-816E-4804A5D3CD0E}" type="sibTrans" cxnId="{8B13E1F9-E254-4380-84FD-D735C347E057}">
      <dgm:prSet/>
      <dgm:spPr/>
      <dgm:t>
        <a:bodyPr/>
        <a:lstStyle/>
        <a:p>
          <a:endParaRPr lang="en-US"/>
        </a:p>
      </dgm:t>
    </dgm:pt>
    <dgm:pt modelId="{F76BBA6F-B75B-432B-863C-9DE7B8BB04C1}">
      <dgm:prSet/>
      <dgm:spPr/>
      <dgm:t>
        <a:bodyPr/>
        <a:lstStyle/>
        <a:p>
          <a:r>
            <a:rPr lang="en-US" dirty="0" smtClean="0"/>
            <a:t>Measurable</a:t>
          </a:r>
          <a:endParaRPr lang="en-US" dirty="0"/>
        </a:p>
      </dgm:t>
    </dgm:pt>
    <dgm:pt modelId="{7FEADF36-3C1E-450C-9605-FE897700E24C}" type="parTrans" cxnId="{F20BD0A5-7C86-4B7B-8538-9D3C49DD909E}">
      <dgm:prSet/>
      <dgm:spPr/>
      <dgm:t>
        <a:bodyPr/>
        <a:lstStyle/>
        <a:p>
          <a:endParaRPr lang="en-US"/>
        </a:p>
      </dgm:t>
    </dgm:pt>
    <dgm:pt modelId="{01C51D1E-CF7A-4FC4-833B-3555E9228D9D}" type="sibTrans" cxnId="{F20BD0A5-7C86-4B7B-8538-9D3C49DD909E}">
      <dgm:prSet/>
      <dgm:spPr/>
      <dgm:t>
        <a:bodyPr/>
        <a:lstStyle/>
        <a:p>
          <a:endParaRPr lang="en-US"/>
        </a:p>
      </dgm:t>
    </dgm:pt>
    <dgm:pt modelId="{CDB4AE20-8F93-41A1-889B-8A4316AD4E5C}">
      <dgm:prSet/>
      <dgm:spPr/>
      <dgm:t>
        <a:bodyPr/>
        <a:lstStyle/>
        <a:p>
          <a:r>
            <a:rPr lang="en-US" dirty="0" smtClean="0"/>
            <a:t>Agreed</a:t>
          </a:r>
        </a:p>
        <a:p>
          <a:r>
            <a:rPr lang="en-US" dirty="0" smtClean="0"/>
            <a:t>upon</a:t>
          </a:r>
          <a:endParaRPr lang="en-US" dirty="0"/>
        </a:p>
      </dgm:t>
    </dgm:pt>
    <dgm:pt modelId="{3D8DBDFB-2A3A-42B8-8382-4FB7F93ACA87}" type="parTrans" cxnId="{D4FAD49D-9DA6-4121-B7EF-3A9E6FF92CD3}">
      <dgm:prSet/>
      <dgm:spPr/>
      <dgm:t>
        <a:bodyPr/>
        <a:lstStyle/>
        <a:p>
          <a:endParaRPr lang="en-US"/>
        </a:p>
      </dgm:t>
    </dgm:pt>
    <dgm:pt modelId="{4F22299C-C67A-433A-B8CC-4B84A8CC31ED}" type="sibTrans" cxnId="{D4FAD49D-9DA6-4121-B7EF-3A9E6FF92CD3}">
      <dgm:prSet/>
      <dgm:spPr/>
      <dgm:t>
        <a:bodyPr/>
        <a:lstStyle/>
        <a:p>
          <a:endParaRPr lang="en-US"/>
        </a:p>
      </dgm:t>
    </dgm:pt>
    <dgm:pt modelId="{6942E875-3BF8-4FD5-BEB1-47E27BB6EA0C}">
      <dgm:prSet/>
      <dgm:spPr/>
      <dgm:t>
        <a:bodyPr/>
        <a:lstStyle/>
        <a:p>
          <a:r>
            <a:rPr lang="en-US" dirty="0" smtClean="0"/>
            <a:t>Clear </a:t>
          </a:r>
        </a:p>
        <a:p>
          <a:r>
            <a:rPr lang="en-US" dirty="0" smtClean="0"/>
            <a:t>Responsibility</a:t>
          </a:r>
          <a:endParaRPr lang="en-US" dirty="0"/>
        </a:p>
      </dgm:t>
    </dgm:pt>
    <dgm:pt modelId="{3B4EE160-396E-49A4-BCDF-47FC43BA5886}" type="parTrans" cxnId="{7CB50E28-14BD-46A7-9F81-6BDF1FA9B263}">
      <dgm:prSet/>
      <dgm:spPr/>
      <dgm:t>
        <a:bodyPr/>
        <a:lstStyle/>
        <a:p>
          <a:endParaRPr lang="en-US"/>
        </a:p>
      </dgm:t>
    </dgm:pt>
    <dgm:pt modelId="{658A167C-2B4D-4F1D-BC41-7359F5129C4C}" type="sibTrans" cxnId="{7CB50E28-14BD-46A7-9F81-6BDF1FA9B263}">
      <dgm:prSet/>
      <dgm:spPr/>
      <dgm:t>
        <a:bodyPr/>
        <a:lstStyle/>
        <a:p>
          <a:endParaRPr lang="en-US"/>
        </a:p>
      </dgm:t>
    </dgm:pt>
    <dgm:pt modelId="{45F76F16-456F-4345-A045-756C47E9115C}" type="pres">
      <dgm:prSet presAssocID="{3AC520C5-7BB4-4576-9B41-9FFB9EC6D69B}" presName="cycle" presStyleCnt="0">
        <dgm:presLayoutVars>
          <dgm:dir/>
          <dgm:resizeHandles val="exact"/>
        </dgm:presLayoutVars>
      </dgm:prSet>
      <dgm:spPr/>
    </dgm:pt>
    <dgm:pt modelId="{A604897E-946A-4603-AB9D-10CF38920521}" type="pres">
      <dgm:prSet presAssocID="{AEEAE69F-1156-41ED-BF1C-010C0A05FE77}" presName="node" presStyleLbl="node1" presStyleIdx="0" presStyleCnt="6">
        <dgm:presLayoutVars>
          <dgm:bulletEnabled val="1"/>
        </dgm:presLayoutVars>
      </dgm:prSet>
      <dgm:spPr/>
      <dgm:t>
        <a:bodyPr/>
        <a:lstStyle/>
        <a:p>
          <a:endParaRPr lang="en-US"/>
        </a:p>
      </dgm:t>
    </dgm:pt>
    <dgm:pt modelId="{05A46AA8-F908-44C9-B12C-2E31CF6B13C7}" type="pres">
      <dgm:prSet presAssocID="{AEEAE69F-1156-41ED-BF1C-010C0A05FE77}" presName="spNode" presStyleCnt="0"/>
      <dgm:spPr/>
    </dgm:pt>
    <dgm:pt modelId="{59219E3B-9E4D-4841-B3F1-565D36567A4A}" type="pres">
      <dgm:prSet presAssocID="{A1EFA25C-7E16-41B1-8089-5EA4F9953443}" presName="sibTrans" presStyleLbl="sibTrans1D1" presStyleIdx="0" presStyleCnt="6"/>
      <dgm:spPr/>
      <dgm:t>
        <a:bodyPr/>
        <a:lstStyle/>
        <a:p>
          <a:endParaRPr lang="en-US"/>
        </a:p>
      </dgm:t>
    </dgm:pt>
    <dgm:pt modelId="{CEBFC224-9D97-45E4-B37E-A4CDF257C037}" type="pres">
      <dgm:prSet presAssocID="{F76BBA6F-B75B-432B-863C-9DE7B8BB04C1}" presName="node" presStyleLbl="node1" presStyleIdx="1" presStyleCnt="6">
        <dgm:presLayoutVars>
          <dgm:bulletEnabled val="1"/>
        </dgm:presLayoutVars>
      </dgm:prSet>
      <dgm:spPr/>
      <dgm:t>
        <a:bodyPr/>
        <a:lstStyle/>
        <a:p>
          <a:endParaRPr lang="en-US"/>
        </a:p>
      </dgm:t>
    </dgm:pt>
    <dgm:pt modelId="{8CD89865-4F5C-4C9C-A64B-9B9691F38BA7}" type="pres">
      <dgm:prSet presAssocID="{F76BBA6F-B75B-432B-863C-9DE7B8BB04C1}" presName="spNode" presStyleCnt="0"/>
      <dgm:spPr/>
    </dgm:pt>
    <dgm:pt modelId="{02A3688B-F476-4955-BE28-F4BB836D99EB}" type="pres">
      <dgm:prSet presAssocID="{01C51D1E-CF7A-4FC4-833B-3555E9228D9D}" presName="sibTrans" presStyleLbl="sibTrans1D1" presStyleIdx="1" presStyleCnt="6"/>
      <dgm:spPr/>
      <dgm:t>
        <a:bodyPr/>
        <a:lstStyle/>
        <a:p>
          <a:endParaRPr lang="en-US"/>
        </a:p>
      </dgm:t>
    </dgm:pt>
    <dgm:pt modelId="{337B28DF-1E4E-4C5F-A6D8-08DCB06AA01A}" type="pres">
      <dgm:prSet presAssocID="{CDB4AE20-8F93-41A1-889B-8A4316AD4E5C}" presName="node" presStyleLbl="node1" presStyleIdx="2" presStyleCnt="6">
        <dgm:presLayoutVars>
          <dgm:bulletEnabled val="1"/>
        </dgm:presLayoutVars>
      </dgm:prSet>
      <dgm:spPr/>
      <dgm:t>
        <a:bodyPr/>
        <a:lstStyle/>
        <a:p>
          <a:endParaRPr lang="en-US"/>
        </a:p>
      </dgm:t>
    </dgm:pt>
    <dgm:pt modelId="{C5F85D02-1A31-4589-86E6-5414A9933CD6}" type="pres">
      <dgm:prSet presAssocID="{CDB4AE20-8F93-41A1-889B-8A4316AD4E5C}" presName="spNode" presStyleCnt="0"/>
      <dgm:spPr/>
    </dgm:pt>
    <dgm:pt modelId="{937C1E4A-2F65-46D0-A4B5-5F6183F23F8D}" type="pres">
      <dgm:prSet presAssocID="{4F22299C-C67A-433A-B8CC-4B84A8CC31ED}" presName="sibTrans" presStyleLbl="sibTrans1D1" presStyleIdx="2" presStyleCnt="6"/>
      <dgm:spPr/>
      <dgm:t>
        <a:bodyPr/>
        <a:lstStyle/>
        <a:p>
          <a:endParaRPr lang="en-US"/>
        </a:p>
      </dgm:t>
    </dgm:pt>
    <dgm:pt modelId="{8EFC8DCE-6B5F-4E94-B5C9-03139EC42307}" type="pres">
      <dgm:prSet presAssocID="{6942E875-3BF8-4FD5-BEB1-47E27BB6EA0C}" presName="node" presStyleLbl="node1" presStyleIdx="3" presStyleCnt="6">
        <dgm:presLayoutVars>
          <dgm:bulletEnabled val="1"/>
        </dgm:presLayoutVars>
      </dgm:prSet>
      <dgm:spPr/>
      <dgm:t>
        <a:bodyPr/>
        <a:lstStyle/>
        <a:p>
          <a:endParaRPr lang="en-US"/>
        </a:p>
      </dgm:t>
    </dgm:pt>
    <dgm:pt modelId="{4C6705DA-6329-4524-98C7-C949F22BC4B3}" type="pres">
      <dgm:prSet presAssocID="{6942E875-3BF8-4FD5-BEB1-47E27BB6EA0C}" presName="spNode" presStyleCnt="0"/>
      <dgm:spPr/>
    </dgm:pt>
    <dgm:pt modelId="{982EAB38-AA24-48D3-8FCF-4B671E74E21F}" type="pres">
      <dgm:prSet presAssocID="{658A167C-2B4D-4F1D-BC41-7359F5129C4C}" presName="sibTrans" presStyleLbl="sibTrans1D1" presStyleIdx="3" presStyleCnt="6"/>
      <dgm:spPr/>
      <dgm:t>
        <a:bodyPr/>
        <a:lstStyle/>
        <a:p>
          <a:endParaRPr lang="en-US"/>
        </a:p>
      </dgm:t>
    </dgm:pt>
    <dgm:pt modelId="{22D5AD8D-E807-4058-9474-932DA1914F95}" type="pres">
      <dgm:prSet presAssocID="{00204997-3316-46CE-8865-AD698EAFE021}" presName="node" presStyleLbl="node1" presStyleIdx="4" presStyleCnt="6">
        <dgm:presLayoutVars>
          <dgm:bulletEnabled val="1"/>
        </dgm:presLayoutVars>
      </dgm:prSet>
      <dgm:spPr/>
      <dgm:t>
        <a:bodyPr/>
        <a:lstStyle/>
        <a:p>
          <a:endParaRPr lang="en-US"/>
        </a:p>
      </dgm:t>
    </dgm:pt>
    <dgm:pt modelId="{D0F455A0-5F99-438E-84CC-48B3AACD4767}" type="pres">
      <dgm:prSet presAssocID="{00204997-3316-46CE-8865-AD698EAFE021}" presName="spNode" presStyleCnt="0"/>
      <dgm:spPr/>
    </dgm:pt>
    <dgm:pt modelId="{2393C2ED-CD05-449D-984D-95CE22C48C8C}" type="pres">
      <dgm:prSet presAssocID="{4A369978-E0B1-4389-A40B-B7B828867851}" presName="sibTrans" presStyleLbl="sibTrans1D1" presStyleIdx="4" presStyleCnt="6"/>
      <dgm:spPr/>
      <dgm:t>
        <a:bodyPr/>
        <a:lstStyle/>
        <a:p>
          <a:endParaRPr lang="en-US"/>
        </a:p>
      </dgm:t>
    </dgm:pt>
    <dgm:pt modelId="{90993272-670D-42D7-A2A9-838D6F91CA3B}" type="pres">
      <dgm:prSet presAssocID="{BB7C1FE8-6A8C-4D81-B112-9CC01A65416D}" presName="node" presStyleLbl="node1" presStyleIdx="5" presStyleCnt="6">
        <dgm:presLayoutVars>
          <dgm:bulletEnabled val="1"/>
        </dgm:presLayoutVars>
      </dgm:prSet>
      <dgm:spPr/>
      <dgm:t>
        <a:bodyPr/>
        <a:lstStyle/>
        <a:p>
          <a:endParaRPr lang="en-US"/>
        </a:p>
      </dgm:t>
    </dgm:pt>
    <dgm:pt modelId="{BF0C7E74-66B7-40B1-BA7C-0594706EE40E}" type="pres">
      <dgm:prSet presAssocID="{BB7C1FE8-6A8C-4D81-B112-9CC01A65416D}" presName="spNode" presStyleCnt="0"/>
      <dgm:spPr/>
    </dgm:pt>
    <dgm:pt modelId="{9AB25F5F-25F4-4269-9713-77F38C1E68AF}" type="pres">
      <dgm:prSet presAssocID="{273754D9-D374-4280-816E-4804A5D3CD0E}" presName="sibTrans" presStyleLbl="sibTrans1D1" presStyleIdx="5" presStyleCnt="6"/>
      <dgm:spPr/>
      <dgm:t>
        <a:bodyPr/>
        <a:lstStyle/>
        <a:p>
          <a:endParaRPr lang="en-US"/>
        </a:p>
      </dgm:t>
    </dgm:pt>
  </dgm:ptLst>
  <dgm:cxnLst>
    <dgm:cxn modelId="{52C61275-EB16-4FC2-9ED2-BA6E5223152B}" type="presOf" srcId="{6942E875-3BF8-4FD5-BEB1-47E27BB6EA0C}" destId="{8EFC8DCE-6B5F-4E94-B5C9-03139EC42307}" srcOrd="0" destOrd="0" presId="urn:microsoft.com/office/officeart/2005/8/layout/cycle6"/>
    <dgm:cxn modelId="{7CB50E28-14BD-46A7-9F81-6BDF1FA9B263}" srcId="{3AC520C5-7BB4-4576-9B41-9FFB9EC6D69B}" destId="{6942E875-3BF8-4FD5-BEB1-47E27BB6EA0C}" srcOrd="3" destOrd="0" parTransId="{3B4EE160-396E-49A4-BCDF-47FC43BA5886}" sibTransId="{658A167C-2B4D-4F1D-BC41-7359F5129C4C}"/>
    <dgm:cxn modelId="{C4207AE0-5E53-44BB-BE46-54854A85BCD4}" type="presOf" srcId="{AEEAE69F-1156-41ED-BF1C-010C0A05FE77}" destId="{A604897E-946A-4603-AB9D-10CF38920521}" srcOrd="0" destOrd="0" presId="urn:microsoft.com/office/officeart/2005/8/layout/cycle6"/>
    <dgm:cxn modelId="{A1046BF2-FAD5-45EB-8C50-3A497E0B7455}" type="presOf" srcId="{4A369978-E0B1-4389-A40B-B7B828867851}" destId="{2393C2ED-CD05-449D-984D-95CE22C48C8C}" srcOrd="0" destOrd="0" presId="urn:microsoft.com/office/officeart/2005/8/layout/cycle6"/>
    <dgm:cxn modelId="{F20BD0A5-7C86-4B7B-8538-9D3C49DD909E}" srcId="{3AC520C5-7BB4-4576-9B41-9FFB9EC6D69B}" destId="{F76BBA6F-B75B-432B-863C-9DE7B8BB04C1}" srcOrd="1" destOrd="0" parTransId="{7FEADF36-3C1E-450C-9605-FE897700E24C}" sibTransId="{01C51D1E-CF7A-4FC4-833B-3555E9228D9D}"/>
    <dgm:cxn modelId="{29A0E269-F009-4854-9C67-8275E43AE943}" type="presOf" srcId="{658A167C-2B4D-4F1D-BC41-7359F5129C4C}" destId="{982EAB38-AA24-48D3-8FCF-4B671E74E21F}" srcOrd="0" destOrd="0" presId="urn:microsoft.com/office/officeart/2005/8/layout/cycle6"/>
    <dgm:cxn modelId="{8B13E1F9-E254-4380-84FD-D735C347E057}" srcId="{3AC520C5-7BB4-4576-9B41-9FFB9EC6D69B}" destId="{BB7C1FE8-6A8C-4D81-B112-9CC01A65416D}" srcOrd="5" destOrd="0" parTransId="{469B6742-5719-4BF6-A495-874D260B39DE}" sibTransId="{273754D9-D374-4280-816E-4804A5D3CD0E}"/>
    <dgm:cxn modelId="{757BE056-C7D1-4E9C-8762-A212AF6FEB7A}" type="presOf" srcId="{A1EFA25C-7E16-41B1-8089-5EA4F9953443}" destId="{59219E3B-9E4D-4841-B3F1-565D36567A4A}" srcOrd="0" destOrd="0" presId="urn:microsoft.com/office/officeart/2005/8/layout/cycle6"/>
    <dgm:cxn modelId="{83FD515E-8710-4323-BDEB-14F29413A57D}" srcId="{3AC520C5-7BB4-4576-9B41-9FFB9EC6D69B}" destId="{AEEAE69F-1156-41ED-BF1C-010C0A05FE77}" srcOrd="0" destOrd="0" parTransId="{C8AAADAE-EF0A-4511-8C6E-54FFA7304F25}" sibTransId="{A1EFA25C-7E16-41B1-8089-5EA4F9953443}"/>
    <dgm:cxn modelId="{D4FAD49D-9DA6-4121-B7EF-3A9E6FF92CD3}" srcId="{3AC520C5-7BB4-4576-9B41-9FFB9EC6D69B}" destId="{CDB4AE20-8F93-41A1-889B-8A4316AD4E5C}" srcOrd="2" destOrd="0" parTransId="{3D8DBDFB-2A3A-42B8-8382-4FB7F93ACA87}" sibTransId="{4F22299C-C67A-433A-B8CC-4B84A8CC31ED}"/>
    <dgm:cxn modelId="{002D469F-6D3E-4A7D-B55C-806ED22888E3}" type="presOf" srcId="{3AC520C5-7BB4-4576-9B41-9FFB9EC6D69B}" destId="{45F76F16-456F-4345-A045-756C47E9115C}" srcOrd="0" destOrd="0" presId="urn:microsoft.com/office/officeart/2005/8/layout/cycle6"/>
    <dgm:cxn modelId="{B1611FAB-E938-4F06-A65B-423D68AA9E60}" type="presOf" srcId="{F76BBA6F-B75B-432B-863C-9DE7B8BB04C1}" destId="{CEBFC224-9D97-45E4-B37E-A4CDF257C037}" srcOrd="0" destOrd="0" presId="urn:microsoft.com/office/officeart/2005/8/layout/cycle6"/>
    <dgm:cxn modelId="{0524A0CD-8F50-42CC-99B8-21100DDE3C8C}" type="presOf" srcId="{4F22299C-C67A-433A-B8CC-4B84A8CC31ED}" destId="{937C1E4A-2F65-46D0-A4B5-5F6183F23F8D}" srcOrd="0" destOrd="0" presId="urn:microsoft.com/office/officeart/2005/8/layout/cycle6"/>
    <dgm:cxn modelId="{52EBE7D4-7A6F-4F18-AB3D-9E8A19D5C0A3}" type="presOf" srcId="{273754D9-D374-4280-816E-4804A5D3CD0E}" destId="{9AB25F5F-25F4-4269-9713-77F38C1E68AF}" srcOrd="0" destOrd="0" presId="urn:microsoft.com/office/officeart/2005/8/layout/cycle6"/>
    <dgm:cxn modelId="{D6349F88-BEE3-45F1-8050-12DFD00ED5BB}" type="presOf" srcId="{00204997-3316-46CE-8865-AD698EAFE021}" destId="{22D5AD8D-E807-4058-9474-932DA1914F95}" srcOrd="0" destOrd="0" presId="urn:microsoft.com/office/officeart/2005/8/layout/cycle6"/>
    <dgm:cxn modelId="{DBAAA089-B3F4-40FF-9F94-B1DA17EB5629}" srcId="{3AC520C5-7BB4-4576-9B41-9FFB9EC6D69B}" destId="{00204997-3316-46CE-8865-AD698EAFE021}" srcOrd="4" destOrd="0" parTransId="{E59B1735-5F92-4E8D-B811-6C59700C87CF}" sibTransId="{4A369978-E0B1-4389-A40B-B7B828867851}"/>
    <dgm:cxn modelId="{23FACAC5-0411-43E6-B47C-5E499AAD6819}" type="presOf" srcId="{CDB4AE20-8F93-41A1-889B-8A4316AD4E5C}" destId="{337B28DF-1E4E-4C5F-A6D8-08DCB06AA01A}" srcOrd="0" destOrd="0" presId="urn:microsoft.com/office/officeart/2005/8/layout/cycle6"/>
    <dgm:cxn modelId="{6699D193-676A-4F66-8DA0-D348702D1FC0}" type="presOf" srcId="{01C51D1E-CF7A-4FC4-833B-3555E9228D9D}" destId="{02A3688B-F476-4955-BE28-F4BB836D99EB}" srcOrd="0" destOrd="0" presId="urn:microsoft.com/office/officeart/2005/8/layout/cycle6"/>
    <dgm:cxn modelId="{6F8C1FD8-7A39-4E4C-9930-AE09ABDE2B19}" type="presOf" srcId="{BB7C1FE8-6A8C-4D81-B112-9CC01A65416D}" destId="{90993272-670D-42D7-A2A9-838D6F91CA3B}" srcOrd="0" destOrd="0" presId="urn:microsoft.com/office/officeart/2005/8/layout/cycle6"/>
    <dgm:cxn modelId="{A351356B-A6B5-4C8A-993A-1F2B47FB0314}" type="presParOf" srcId="{45F76F16-456F-4345-A045-756C47E9115C}" destId="{A604897E-946A-4603-AB9D-10CF38920521}" srcOrd="0" destOrd="0" presId="urn:microsoft.com/office/officeart/2005/8/layout/cycle6"/>
    <dgm:cxn modelId="{E784A31B-AA35-48F3-A0E9-3A79C113F068}" type="presParOf" srcId="{45F76F16-456F-4345-A045-756C47E9115C}" destId="{05A46AA8-F908-44C9-B12C-2E31CF6B13C7}" srcOrd="1" destOrd="0" presId="urn:microsoft.com/office/officeart/2005/8/layout/cycle6"/>
    <dgm:cxn modelId="{F1B05FF6-9710-41F6-B99A-F52C9FB50AF6}" type="presParOf" srcId="{45F76F16-456F-4345-A045-756C47E9115C}" destId="{59219E3B-9E4D-4841-B3F1-565D36567A4A}" srcOrd="2" destOrd="0" presId="urn:microsoft.com/office/officeart/2005/8/layout/cycle6"/>
    <dgm:cxn modelId="{262A737B-7ABF-4E2B-A226-0BE4DA6F5806}" type="presParOf" srcId="{45F76F16-456F-4345-A045-756C47E9115C}" destId="{CEBFC224-9D97-45E4-B37E-A4CDF257C037}" srcOrd="3" destOrd="0" presId="urn:microsoft.com/office/officeart/2005/8/layout/cycle6"/>
    <dgm:cxn modelId="{4B8F5454-C549-47E6-ADDA-27267186DD85}" type="presParOf" srcId="{45F76F16-456F-4345-A045-756C47E9115C}" destId="{8CD89865-4F5C-4C9C-A64B-9B9691F38BA7}" srcOrd="4" destOrd="0" presId="urn:microsoft.com/office/officeart/2005/8/layout/cycle6"/>
    <dgm:cxn modelId="{E61C8948-1056-4FEF-9F70-3EF459455DEE}" type="presParOf" srcId="{45F76F16-456F-4345-A045-756C47E9115C}" destId="{02A3688B-F476-4955-BE28-F4BB836D99EB}" srcOrd="5" destOrd="0" presId="urn:microsoft.com/office/officeart/2005/8/layout/cycle6"/>
    <dgm:cxn modelId="{A5A0E883-CA8A-478F-90A1-27CD974FF94B}" type="presParOf" srcId="{45F76F16-456F-4345-A045-756C47E9115C}" destId="{337B28DF-1E4E-4C5F-A6D8-08DCB06AA01A}" srcOrd="6" destOrd="0" presId="urn:microsoft.com/office/officeart/2005/8/layout/cycle6"/>
    <dgm:cxn modelId="{0CA37596-398C-44EB-9A9C-23D030741FE2}" type="presParOf" srcId="{45F76F16-456F-4345-A045-756C47E9115C}" destId="{C5F85D02-1A31-4589-86E6-5414A9933CD6}" srcOrd="7" destOrd="0" presId="urn:microsoft.com/office/officeart/2005/8/layout/cycle6"/>
    <dgm:cxn modelId="{8676BF7A-18F0-4334-A9AF-6D2E6AAE937A}" type="presParOf" srcId="{45F76F16-456F-4345-A045-756C47E9115C}" destId="{937C1E4A-2F65-46D0-A4B5-5F6183F23F8D}" srcOrd="8" destOrd="0" presId="urn:microsoft.com/office/officeart/2005/8/layout/cycle6"/>
    <dgm:cxn modelId="{01164AA8-5422-4A13-9C22-144CC4BDFD2D}" type="presParOf" srcId="{45F76F16-456F-4345-A045-756C47E9115C}" destId="{8EFC8DCE-6B5F-4E94-B5C9-03139EC42307}" srcOrd="9" destOrd="0" presId="urn:microsoft.com/office/officeart/2005/8/layout/cycle6"/>
    <dgm:cxn modelId="{C5ECE823-2BDC-4F5D-BB6F-53AB48CD3D79}" type="presParOf" srcId="{45F76F16-456F-4345-A045-756C47E9115C}" destId="{4C6705DA-6329-4524-98C7-C949F22BC4B3}" srcOrd="10" destOrd="0" presId="urn:microsoft.com/office/officeart/2005/8/layout/cycle6"/>
    <dgm:cxn modelId="{F5D42BA0-664E-4AE8-B382-3D946C25193D}" type="presParOf" srcId="{45F76F16-456F-4345-A045-756C47E9115C}" destId="{982EAB38-AA24-48D3-8FCF-4B671E74E21F}" srcOrd="11" destOrd="0" presId="urn:microsoft.com/office/officeart/2005/8/layout/cycle6"/>
    <dgm:cxn modelId="{C342C479-C2A6-446E-817D-05258E6AA07C}" type="presParOf" srcId="{45F76F16-456F-4345-A045-756C47E9115C}" destId="{22D5AD8D-E807-4058-9474-932DA1914F95}" srcOrd="12" destOrd="0" presId="urn:microsoft.com/office/officeart/2005/8/layout/cycle6"/>
    <dgm:cxn modelId="{B53FB643-0A2C-428C-9FBE-01EDC4614896}" type="presParOf" srcId="{45F76F16-456F-4345-A045-756C47E9115C}" destId="{D0F455A0-5F99-438E-84CC-48B3AACD4767}" srcOrd="13" destOrd="0" presId="urn:microsoft.com/office/officeart/2005/8/layout/cycle6"/>
    <dgm:cxn modelId="{1105BDD9-81F6-4CE9-86F9-2F771E2B0FC5}" type="presParOf" srcId="{45F76F16-456F-4345-A045-756C47E9115C}" destId="{2393C2ED-CD05-449D-984D-95CE22C48C8C}" srcOrd="14" destOrd="0" presId="urn:microsoft.com/office/officeart/2005/8/layout/cycle6"/>
    <dgm:cxn modelId="{748E3A85-55F6-40D5-B8CD-CD24C54D0329}" type="presParOf" srcId="{45F76F16-456F-4345-A045-756C47E9115C}" destId="{90993272-670D-42D7-A2A9-838D6F91CA3B}" srcOrd="15" destOrd="0" presId="urn:microsoft.com/office/officeart/2005/8/layout/cycle6"/>
    <dgm:cxn modelId="{B0F655DC-1A0D-4378-A302-A2E956CF883B}" type="presParOf" srcId="{45F76F16-456F-4345-A045-756C47E9115C}" destId="{BF0C7E74-66B7-40B1-BA7C-0594706EE40E}" srcOrd="16" destOrd="0" presId="urn:microsoft.com/office/officeart/2005/8/layout/cycle6"/>
    <dgm:cxn modelId="{589D5598-9522-41E2-9815-A1EC5D5A23ED}" type="presParOf" srcId="{45F76F16-456F-4345-A045-756C47E9115C}" destId="{9AB25F5F-25F4-4269-9713-77F38C1E68AF}"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4897E-946A-4603-AB9D-10CF38920521}">
      <dsp:nvSpPr>
        <dsp:cNvPr id="0" name=""/>
        <dsp:cNvSpPr/>
      </dsp:nvSpPr>
      <dsp:spPr>
        <a:xfrm>
          <a:off x="3908917" y="1026"/>
          <a:ext cx="1129315" cy="73405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Realistic</a:t>
          </a:r>
          <a:endParaRPr lang="en-US" sz="1200" kern="1200" dirty="0"/>
        </a:p>
      </dsp:txBody>
      <dsp:txXfrm>
        <a:off x="3944751" y="36860"/>
        <a:ext cx="1057647" cy="662387"/>
      </dsp:txXfrm>
    </dsp:sp>
    <dsp:sp modelId="{59219E3B-9E4D-4841-B3F1-565D36567A4A}">
      <dsp:nvSpPr>
        <dsp:cNvPr id="0" name=""/>
        <dsp:cNvSpPr/>
      </dsp:nvSpPr>
      <dsp:spPr>
        <a:xfrm>
          <a:off x="2743748" y="368054"/>
          <a:ext cx="3459653" cy="3459653"/>
        </a:xfrm>
        <a:custGeom>
          <a:avLst/>
          <a:gdLst/>
          <a:ahLst/>
          <a:cxnLst/>
          <a:rect l="0" t="0" r="0" b="0"/>
          <a:pathLst>
            <a:path>
              <a:moveTo>
                <a:pt x="2301706" y="97266"/>
              </a:moveTo>
              <a:arcTo wR="1729826" hR="1729826" stAng="17358309" swAng="1501762"/>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EBFC224-9D97-45E4-B37E-A4CDF257C037}">
      <dsp:nvSpPr>
        <dsp:cNvPr id="0" name=""/>
        <dsp:cNvSpPr/>
      </dsp:nvSpPr>
      <dsp:spPr>
        <a:xfrm>
          <a:off x="5406991" y="865940"/>
          <a:ext cx="1129315" cy="73405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Measurable</a:t>
          </a:r>
          <a:endParaRPr lang="en-US" sz="1200" kern="1200" dirty="0"/>
        </a:p>
      </dsp:txBody>
      <dsp:txXfrm>
        <a:off x="5442825" y="901774"/>
        <a:ext cx="1057647" cy="662387"/>
      </dsp:txXfrm>
    </dsp:sp>
    <dsp:sp modelId="{02A3688B-F476-4955-BE28-F4BB836D99EB}">
      <dsp:nvSpPr>
        <dsp:cNvPr id="0" name=""/>
        <dsp:cNvSpPr/>
      </dsp:nvSpPr>
      <dsp:spPr>
        <a:xfrm>
          <a:off x="2743748" y="368054"/>
          <a:ext cx="3459653" cy="3459653"/>
        </a:xfrm>
        <a:custGeom>
          <a:avLst/>
          <a:gdLst/>
          <a:ahLst/>
          <a:cxnLst/>
          <a:rect l="0" t="0" r="0" b="0"/>
          <a:pathLst>
            <a:path>
              <a:moveTo>
                <a:pt x="3389291" y="1241485"/>
              </a:moveTo>
              <a:arcTo wR="1729826" hR="1729826" stAng="20616125" swAng="1967749"/>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337B28DF-1E4E-4C5F-A6D8-08DCB06AA01A}">
      <dsp:nvSpPr>
        <dsp:cNvPr id="0" name=""/>
        <dsp:cNvSpPr/>
      </dsp:nvSpPr>
      <dsp:spPr>
        <a:xfrm>
          <a:off x="5406991" y="2595766"/>
          <a:ext cx="1129315" cy="73405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Agreed</a:t>
          </a:r>
        </a:p>
        <a:p>
          <a:pPr lvl="0" algn="ctr" defTabSz="533400">
            <a:lnSpc>
              <a:spcPct val="90000"/>
            </a:lnSpc>
            <a:spcBef>
              <a:spcPct val="0"/>
            </a:spcBef>
            <a:spcAft>
              <a:spcPct val="35000"/>
            </a:spcAft>
          </a:pPr>
          <a:r>
            <a:rPr lang="en-US" sz="1200" kern="1200" dirty="0" smtClean="0"/>
            <a:t>upon</a:t>
          </a:r>
          <a:endParaRPr lang="en-US" sz="1200" kern="1200" dirty="0"/>
        </a:p>
      </dsp:txBody>
      <dsp:txXfrm>
        <a:off x="5442825" y="2631600"/>
        <a:ext cx="1057647" cy="662387"/>
      </dsp:txXfrm>
    </dsp:sp>
    <dsp:sp modelId="{937C1E4A-2F65-46D0-A4B5-5F6183F23F8D}">
      <dsp:nvSpPr>
        <dsp:cNvPr id="0" name=""/>
        <dsp:cNvSpPr/>
      </dsp:nvSpPr>
      <dsp:spPr>
        <a:xfrm>
          <a:off x="2743748" y="368054"/>
          <a:ext cx="3459653" cy="3459653"/>
        </a:xfrm>
        <a:custGeom>
          <a:avLst/>
          <a:gdLst/>
          <a:ahLst/>
          <a:cxnLst/>
          <a:rect l="0" t="0" r="0" b="0"/>
          <a:pathLst>
            <a:path>
              <a:moveTo>
                <a:pt x="2938709" y="2967123"/>
              </a:moveTo>
              <a:arcTo wR="1729826" hR="1729826" stAng="2739929" swAng="1501762"/>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8EFC8DCE-6B5F-4E94-B5C9-03139EC42307}">
      <dsp:nvSpPr>
        <dsp:cNvPr id="0" name=""/>
        <dsp:cNvSpPr/>
      </dsp:nvSpPr>
      <dsp:spPr>
        <a:xfrm>
          <a:off x="3908917" y="3460680"/>
          <a:ext cx="1129315" cy="73405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Clear </a:t>
          </a:r>
        </a:p>
        <a:p>
          <a:pPr lvl="0" algn="ctr" defTabSz="533400">
            <a:lnSpc>
              <a:spcPct val="90000"/>
            </a:lnSpc>
            <a:spcBef>
              <a:spcPct val="0"/>
            </a:spcBef>
            <a:spcAft>
              <a:spcPct val="35000"/>
            </a:spcAft>
          </a:pPr>
          <a:r>
            <a:rPr lang="en-US" sz="1200" kern="1200" dirty="0" smtClean="0"/>
            <a:t>Responsibility</a:t>
          </a:r>
          <a:endParaRPr lang="en-US" sz="1200" kern="1200" dirty="0"/>
        </a:p>
      </dsp:txBody>
      <dsp:txXfrm>
        <a:off x="3944751" y="3496514"/>
        <a:ext cx="1057647" cy="662387"/>
      </dsp:txXfrm>
    </dsp:sp>
    <dsp:sp modelId="{982EAB38-AA24-48D3-8FCF-4B671E74E21F}">
      <dsp:nvSpPr>
        <dsp:cNvPr id="0" name=""/>
        <dsp:cNvSpPr/>
      </dsp:nvSpPr>
      <dsp:spPr>
        <a:xfrm>
          <a:off x="2743748" y="368054"/>
          <a:ext cx="3459653" cy="3459653"/>
        </a:xfrm>
        <a:custGeom>
          <a:avLst/>
          <a:gdLst/>
          <a:ahLst/>
          <a:cxnLst/>
          <a:rect l="0" t="0" r="0" b="0"/>
          <a:pathLst>
            <a:path>
              <a:moveTo>
                <a:pt x="1157947" y="3362387"/>
              </a:moveTo>
              <a:arcTo wR="1729826" hR="1729826" stAng="6558309" swAng="1501762"/>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2D5AD8D-E807-4058-9474-932DA1914F95}">
      <dsp:nvSpPr>
        <dsp:cNvPr id="0" name=""/>
        <dsp:cNvSpPr/>
      </dsp:nvSpPr>
      <dsp:spPr>
        <a:xfrm>
          <a:off x="2410843" y="2595766"/>
          <a:ext cx="1129315" cy="73405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Time </a:t>
          </a:r>
        </a:p>
        <a:p>
          <a:pPr lvl="0" algn="ctr" defTabSz="533400">
            <a:lnSpc>
              <a:spcPct val="90000"/>
            </a:lnSpc>
            <a:spcBef>
              <a:spcPct val="0"/>
            </a:spcBef>
            <a:spcAft>
              <a:spcPct val="35000"/>
            </a:spcAft>
          </a:pPr>
          <a:r>
            <a:rPr lang="en-US" sz="1200" kern="1200" dirty="0" smtClean="0"/>
            <a:t>Component</a:t>
          </a:r>
          <a:endParaRPr lang="en-US" sz="1200" kern="1200" dirty="0"/>
        </a:p>
      </dsp:txBody>
      <dsp:txXfrm>
        <a:off x="2446677" y="2631600"/>
        <a:ext cx="1057647" cy="662387"/>
      </dsp:txXfrm>
    </dsp:sp>
    <dsp:sp modelId="{2393C2ED-CD05-449D-984D-95CE22C48C8C}">
      <dsp:nvSpPr>
        <dsp:cNvPr id="0" name=""/>
        <dsp:cNvSpPr/>
      </dsp:nvSpPr>
      <dsp:spPr>
        <a:xfrm>
          <a:off x="2743748" y="368054"/>
          <a:ext cx="3459653" cy="3459653"/>
        </a:xfrm>
        <a:custGeom>
          <a:avLst/>
          <a:gdLst/>
          <a:ahLst/>
          <a:cxnLst/>
          <a:rect l="0" t="0" r="0" b="0"/>
          <a:pathLst>
            <a:path>
              <a:moveTo>
                <a:pt x="70361" y="2218168"/>
              </a:moveTo>
              <a:arcTo wR="1729826" hR="1729826" stAng="9816125" swAng="1967749"/>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0993272-670D-42D7-A2A9-838D6F91CA3B}">
      <dsp:nvSpPr>
        <dsp:cNvPr id="0" name=""/>
        <dsp:cNvSpPr/>
      </dsp:nvSpPr>
      <dsp:spPr>
        <a:xfrm>
          <a:off x="2410843" y="865940"/>
          <a:ext cx="1129315" cy="73405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Specific</a:t>
          </a:r>
          <a:endParaRPr lang="en-US" sz="1200" kern="1200" dirty="0"/>
        </a:p>
      </dsp:txBody>
      <dsp:txXfrm>
        <a:off x="2446677" y="901774"/>
        <a:ext cx="1057647" cy="662387"/>
      </dsp:txXfrm>
    </dsp:sp>
    <dsp:sp modelId="{9AB25F5F-25F4-4269-9713-77F38C1E68AF}">
      <dsp:nvSpPr>
        <dsp:cNvPr id="0" name=""/>
        <dsp:cNvSpPr/>
      </dsp:nvSpPr>
      <dsp:spPr>
        <a:xfrm>
          <a:off x="2743748" y="368054"/>
          <a:ext cx="3459653" cy="3459653"/>
        </a:xfrm>
        <a:custGeom>
          <a:avLst/>
          <a:gdLst/>
          <a:ahLst/>
          <a:cxnLst/>
          <a:rect l="0" t="0" r="0" b="0"/>
          <a:pathLst>
            <a:path>
              <a:moveTo>
                <a:pt x="520943" y="492530"/>
              </a:moveTo>
              <a:arcTo wR="1729826" hR="1729826" stAng="13539929" swAng="1501762"/>
            </a:path>
          </a:pathLst>
        </a:custGeom>
        <a:noFill/>
        <a:ln w="952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116183"/>
            <a:ext cx="6356188" cy="2661198"/>
          </a:xfrm>
        </p:spPr>
        <p:txBody>
          <a:bodyPr/>
          <a:lstStyle/>
          <a:p>
            <a:r>
              <a:rPr lang="en-GB" sz="4800" dirty="0" smtClean="0"/>
              <a:t>Setting Goals and Developing </a:t>
            </a:r>
            <a:r>
              <a:rPr lang="en-GB" sz="4800" dirty="0" smtClean="0"/>
              <a:t>Business Case</a:t>
            </a:r>
            <a:endParaRPr lang="en-GB" sz="4800" dirty="0"/>
          </a:p>
        </p:txBody>
      </p:sp>
      <p:sp>
        <p:nvSpPr>
          <p:cNvPr id="3" name="Subtitle 2"/>
          <p:cNvSpPr>
            <a:spLocks noGrp="1"/>
          </p:cNvSpPr>
          <p:nvPr>
            <p:ph type="subTitle" idx="1"/>
          </p:nvPr>
        </p:nvSpPr>
        <p:spPr/>
        <p:txBody>
          <a:bodyPr/>
          <a:lstStyle/>
          <a:p>
            <a:r>
              <a:rPr lang="en-GB" dirty="0" smtClean="0"/>
              <a:t>By: </a:t>
            </a:r>
            <a:r>
              <a:rPr lang="en-GB" dirty="0" err="1" smtClean="0"/>
              <a:t>Saba</a:t>
            </a:r>
            <a:r>
              <a:rPr lang="en-GB" dirty="0" smtClean="0"/>
              <a:t> </a:t>
            </a:r>
            <a:r>
              <a:rPr lang="en-GB" dirty="0" err="1" smtClean="0"/>
              <a:t>ashraf</a:t>
            </a:r>
            <a:endParaRPr lang="en-GB" dirty="0" smtClean="0"/>
          </a:p>
          <a:p>
            <a:r>
              <a:rPr lang="en-GB" dirty="0" smtClean="0"/>
              <a:t>Noon business school, university of </a:t>
            </a:r>
            <a:r>
              <a:rPr lang="en-GB" dirty="0" err="1" smtClean="0"/>
              <a:t>sargodha</a:t>
            </a:r>
            <a:endParaRPr lang="en-GB"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3000" b="100000" l="8000" r="90000"/>
                    </a14:imgEffect>
                    <a14:imgEffect>
                      <a14:colorTemperature colorTemp="11200"/>
                    </a14:imgEffect>
                  </a14:imgLayer>
                </a14:imgProps>
              </a:ext>
            </a:extLst>
          </a:blip>
          <a:stretch>
            <a:fillRect/>
          </a:stretch>
        </p:blipFill>
        <p:spPr>
          <a:xfrm>
            <a:off x="6713220" y="1919879"/>
            <a:ext cx="4991100" cy="2857500"/>
          </a:xfrm>
          <a:prstGeom prst="rect">
            <a:avLst/>
          </a:prstGeom>
        </p:spPr>
      </p:pic>
    </p:spTree>
    <p:extLst>
      <p:ext uri="{BB962C8B-B14F-4D97-AF65-F5344CB8AC3E}">
        <p14:creationId xmlns:p14="http://schemas.microsoft.com/office/powerpoint/2010/main" val="1333160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a:t>
            </a:r>
            <a:r>
              <a:rPr lang="en-GB" dirty="0" smtClean="0"/>
              <a:t> primary goals of every Project</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a:t>T</a:t>
            </a:r>
            <a:r>
              <a:rPr lang="en-GB" dirty="0" smtClean="0"/>
              <a:t>o create something.</a:t>
            </a:r>
          </a:p>
          <a:p>
            <a:pPr marL="457200" indent="-457200">
              <a:buFont typeface="+mj-lt"/>
              <a:buAutoNum type="arabicPeriod"/>
            </a:pPr>
            <a:r>
              <a:rPr lang="en-GB" dirty="0" smtClean="0"/>
              <a:t>To complete it in specific budgetary framework.</a:t>
            </a:r>
          </a:p>
          <a:p>
            <a:pPr marL="457200" indent="-457200">
              <a:buFont typeface="+mj-lt"/>
              <a:buAutoNum type="arabicPeriod"/>
            </a:pPr>
            <a:r>
              <a:rPr lang="en-GB" dirty="0" smtClean="0"/>
              <a:t>To finish it within agreed-upon schedule. </a:t>
            </a:r>
          </a:p>
          <a:p>
            <a:pPr marL="0" indent="0">
              <a:buNone/>
            </a:pPr>
            <a:endParaRPr lang="en-GB" dirty="0"/>
          </a:p>
          <a:p>
            <a:r>
              <a:rPr lang="en-GB" dirty="0" smtClean="0"/>
              <a:t>Beyond these goals are other goals that must be specified. </a:t>
            </a:r>
            <a:endParaRPr lang="en-GB" dirty="0"/>
          </a:p>
        </p:txBody>
      </p:sp>
    </p:spTree>
    <p:extLst>
      <p:ext uri="{BB962C8B-B14F-4D97-AF65-F5344CB8AC3E}">
        <p14:creationId xmlns:p14="http://schemas.microsoft.com/office/powerpoint/2010/main" val="111955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r>
              <a:rPr lang="en-GB" dirty="0" smtClean="0"/>
              <a:t>For example; its not good enough to have goal to build a </a:t>
            </a:r>
            <a:r>
              <a:rPr lang="en-GB" dirty="0" err="1" smtClean="0"/>
              <a:t>midpriced</a:t>
            </a:r>
            <a:r>
              <a:rPr lang="en-GB" dirty="0" smtClean="0"/>
              <a:t> sports car.</a:t>
            </a:r>
          </a:p>
          <a:p>
            <a:r>
              <a:rPr lang="en-GB" dirty="0" smtClean="0"/>
              <a:t>A more appropriate set of goals would be to build a </a:t>
            </a:r>
            <a:r>
              <a:rPr lang="en-GB" dirty="0" err="1" smtClean="0"/>
              <a:t>midpriced</a:t>
            </a:r>
            <a:r>
              <a:rPr lang="en-GB" dirty="0" smtClean="0"/>
              <a:t>, convertible sports car that would do the following.</a:t>
            </a:r>
          </a:p>
          <a:p>
            <a:pPr lvl="1"/>
            <a:r>
              <a:rPr lang="en-GB" dirty="0" smtClean="0"/>
              <a:t>Use both gas and electric power.</a:t>
            </a:r>
          </a:p>
          <a:p>
            <a:pPr lvl="1"/>
            <a:r>
              <a:rPr lang="en-GB" dirty="0" smtClean="0"/>
              <a:t>Be of a quality comparable to the Volvo C70</a:t>
            </a:r>
          </a:p>
          <a:p>
            <a:pPr lvl="1"/>
            <a:r>
              <a:rPr lang="en-GB" dirty="0" smtClean="0"/>
              <a:t>Sell for 10% less than all comparable cars</a:t>
            </a:r>
          </a:p>
          <a:p>
            <a:pPr lvl="1"/>
            <a:r>
              <a:rPr lang="en-GB" dirty="0" smtClean="0"/>
              <a:t>Offer specific features such as antilock brakes, a geo navigational system, on-board internet access and an eclectically powered convertible top.</a:t>
            </a:r>
          </a:p>
          <a:p>
            <a:pPr lvl="1"/>
            <a:r>
              <a:rPr lang="en-GB" dirty="0" smtClean="0"/>
              <a:t>Be available for 2020 sales year.</a:t>
            </a:r>
          </a:p>
          <a:p>
            <a:pPr lvl="1"/>
            <a:r>
              <a:rPr lang="en-GB" dirty="0" smtClean="0"/>
              <a:t>Be manufactured by the factory in Japan but designed by the engineers in US</a:t>
            </a:r>
            <a:endParaRPr lang="en-GB" dirty="0"/>
          </a:p>
        </p:txBody>
      </p:sp>
    </p:spTree>
    <p:extLst>
      <p:ext uri="{BB962C8B-B14F-4D97-AF65-F5344CB8AC3E}">
        <p14:creationId xmlns:p14="http://schemas.microsoft.com/office/powerpoint/2010/main" val="249438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Six criteria for setting great goals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8000393"/>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861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a Project Charter</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r>
              <a:rPr lang="en-GB" dirty="0" smtClean="0"/>
              <a:t>Creating a charter requires you to find facts and data from number of sources</a:t>
            </a:r>
          </a:p>
          <a:p>
            <a:r>
              <a:rPr lang="en-GB" dirty="0" smtClean="0"/>
              <a:t>In the charter, project manager wants to provide more detail on the business outcomes project will solve. </a:t>
            </a:r>
          </a:p>
          <a:p>
            <a:pPr marL="0" indent="0">
              <a:buNone/>
            </a:pPr>
            <a:r>
              <a:rPr lang="en-GB" dirty="0" smtClean="0"/>
              <a:t> </a:t>
            </a:r>
          </a:p>
        </p:txBody>
      </p:sp>
      <p:sp>
        <p:nvSpPr>
          <p:cNvPr id="4" name="Horizontal Scroll 3"/>
          <p:cNvSpPr/>
          <p:nvPr/>
        </p:nvSpPr>
        <p:spPr>
          <a:xfrm>
            <a:off x="1971233" y="1853248"/>
            <a:ext cx="7210697" cy="1724297"/>
          </a:xfrm>
          <a:prstGeom prst="horizontalScroll">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GB"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The charter is an integrated document the describes the alignment of the project with the business strategy, project description, high-level requirements, summery schedule, budget and approval requirements. It officially sanctions the project manager to spend money and recruit people to work on the project. </a:t>
            </a:r>
            <a:endParaRPr lang="en-GB"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314391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Inputs in the Project Charter</a:t>
            </a:r>
            <a:endParaRPr lang="en-GB" dirty="0"/>
          </a:p>
        </p:txBody>
      </p:sp>
      <p:sp>
        <p:nvSpPr>
          <p:cNvPr id="6" name="Bevel 5"/>
          <p:cNvSpPr/>
          <p:nvPr/>
        </p:nvSpPr>
        <p:spPr>
          <a:xfrm>
            <a:off x="4754880" y="3605349"/>
            <a:ext cx="1802674" cy="108421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Project</a:t>
            </a:r>
          </a:p>
          <a:p>
            <a:pPr algn="ctr"/>
            <a:r>
              <a:rPr lang="en-GB" dirty="0" smtClean="0"/>
              <a:t>Charter</a:t>
            </a:r>
            <a:endParaRPr lang="en-GB" dirty="0"/>
          </a:p>
        </p:txBody>
      </p:sp>
      <p:sp>
        <p:nvSpPr>
          <p:cNvPr id="16" name="Bevel 15"/>
          <p:cNvSpPr/>
          <p:nvPr/>
        </p:nvSpPr>
        <p:spPr>
          <a:xfrm>
            <a:off x="6662056" y="2288179"/>
            <a:ext cx="1162595" cy="53557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Project Sponsor</a:t>
            </a:r>
            <a:endParaRPr lang="en-GB" sz="1400" dirty="0"/>
          </a:p>
        </p:txBody>
      </p:sp>
      <p:sp>
        <p:nvSpPr>
          <p:cNvPr id="17" name="Bevel 16"/>
          <p:cNvSpPr/>
          <p:nvPr/>
        </p:nvSpPr>
        <p:spPr>
          <a:xfrm>
            <a:off x="7034848" y="3078233"/>
            <a:ext cx="1358537" cy="5878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Project Objective</a:t>
            </a:r>
            <a:endParaRPr lang="en-GB" sz="1400" dirty="0"/>
          </a:p>
        </p:txBody>
      </p:sp>
      <p:sp>
        <p:nvSpPr>
          <p:cNvPr id="18" name="Bevel 17"/>
          <p:cNvSpPr/>
          <p:nvPr/>
        </p:nvSpPr>
        <p:spPr>
          <a:xfrm>
            <a:off x="7236821" y="3877032"/>
            <a:ext cx="1436914" cy="50945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High-level Requirements</a:t>
            </a:r>
            <a:endParaRPr lang="en-GB" sz="1400" dirty="0"/>
          </a:p>
        </p:txBody>
      </p:sp>
      <p:sp>
        <p:nvSpPr>
          <p:cNvPr id="19" name="Bevel 18"/>
          <p:cNvSpPr/>
          <p:nvPr/>
        </p:nvSpPr>
        <p:spPr>
          <a:xfrm>
            <a:off x="7040881" y="4686365"/>
            <a:ext cx="1358537" cy="56170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Project Manager</a:t>
            </a:r>
            <a:endParaRPr lang="en-GB" sz="1400" dirty="0"/>
          </a:p>
        </p:txBody>
      </p:sp>
      <p:sp>
        <p:nvSpPr>
          <p:cNvPr id="20" name="Bevel 19"/>
          <p:cNvSpPr/>
          <p:nvPr/>
        </p:nvSpPr>
        <p:spPr>
          <a:xfrm>
            <a:off x="6662056" y="5553655"/>
            <a:ext cx="1502230" cy="5511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Summery milestones</a:t>
            </a:r>
            <a:endParaRPr lang="en-GB" sz="1600" dirty="0"/>
          </a:p>
        </p:txBody>
      </p:sp>
      <p:sp>
        <p:nvSpPr>
          <p:cNvPr id="21" name="Bevel 20"/>
          <p:cNvSpPr/>
          <p:nvPr/>
        </p:nvSpPr>
        <p:spPr>
          <a:xfrm>
            <a:off x="3118506" y="2673468"/>
            <a:ext cx="1318348" cy="57651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Business case</a:t>
            </a:r>
            <a:endParaRPr lang="en-GB" sz="1600" dirty="0"/>
          </a:p>
        </p:txBody>
      </p:sp>
      <p:sp>
        <p:nvSpPr>
          <p:cNvPr id="22" name="Bevel 21"/>
          <p:cNvSpPr/>
          <p:nvPr/>
        </p:nvSpPr>
        <p:spPr>
          <a:xfrm>
            <a:off x="2743200" y="3513909"/>
            <a:ext cx="1319349" cy="63354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High-Level Description</a:t>
            </a:r>
            <a:endParaRPr lang="en-GB" sz="1400" dirty="0"/>
          </a:p>
        </p:txBody>
      </p:sp>
      <p:sp>
        <p:nvSpPr>
          <p:cNvPr id="23" name="Bevel 22"/>
          <p:cNvSpPr/>
          <p:nvPr/>
        </p:nvSpPr>
        <p:spPr>
          <a:xfrm>
            <a:off x="2723605" y="4429991"/>
            <a:ext cx="1325881" cy="63839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Budget Summery</a:t>
            </a:r>
            <a:endParaRPr lang="en-GB" sz="1600" dirty="0"/>
          </a:p>
        </p:txBody>
      </p:sp>
      <p:sp>
        <p:nvSpPr>
          <p:cNvPr id="24" name="Bevel 23"/>
          <p:cNvSpPr/>
          <p:nvPr/>
        </p:nvSpPr>
        <p:spPr>
          <a:xfrm>
            <a:off x="3148149" y="5368834"/>
            <a:ext cx="1449977" cy="56170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Project approval requirement</a:t>
            </a:r>
            <a:endParaRPr lang="en-GB" sz="1200" dirty="0"/>
          </a:p>
        </p:txBody>
      </p:sp>
      <p:cxnSp>
        <p:nvCxnSpPr>
          <p:cNvPr id="26" name="Straight Connector 25"/>
          <p:cNvCxnSpPr/>
          <p:nvPr/>
        </p:nvCxnSpPr>
        <p:spPr>
          <a:xfrm flipH="1">
            <a:off x="6557554" y="2823756"/>
            <a:ext cx="274320" cy="1053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557554" y="3370217"/>
            <a:ext cx="477294" cy="613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557554" y="4147457"/>
            <a:ext cx="6792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557554" y="4271554"/>
            <a:ext cx="477294" cy="796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557554" y="4386484"/>
            <a:ext cx="274320" cy="1167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6" idx="4"/>
          </p:cNvCxnSpPr>
          <p:nvPr/>
        </p:nvCxnSpPr>
        <p:spPr>
          <a:xfrm>
            <a:off x="4062549" y="3249981"/>
            <a:ext cx="692331" cy="897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6" idx="4"/>
          </p:cNvCxnSpPr>
          <p:nvPr/>
        </p:nvCxnSpPr>
        <p:spPr>
          <a:xfrm>
            <a:off x="4062549" y="3877032"/>
            <a:ext cx="692331" cy="270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062549" y="4147457"/>
            <a:ext cx="692331" cy="538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284617" y="4147457"/>
            <a:ext cx="470263" cy="12213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32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the sponsor on case for change</a:t>
            </a:r>
            <a:endParaRPr lang="en-GB" dirty="0"/>
          </a:p>
        </p:txBody>
      </p:sp>
      <p:sp>
        <p:nvSpPr>
          <p:cNvPr id="3" name="Content Placeholder 2"/>
          <p:cNvSpPr>
            <a:spLocks noGrp="1"/>
          </p:cNvSpPr>
          <p:nvPr>
            <p:ph idx="1"/>
          </p:nvPr>
        </p:nvSpPr>
        <p:spPr/>
        <p:txBody>
          <a:bodyPr/>
          <a:lstStyle/>
          <a:p>
            <a:r>
              <a:rPr lang="en-GB" dirty="0" smtClean="0"/>
              <a:t>Before effectively writing the charter, work with your sponsor on case for change. </a:t>
            </a:r>
          </a:p>
          <a:p>
            <a:pPr marL="0" indent="0" algn="ctr">
              <a:buNone/>
            </a:pPr>
            <a:r>
              <a:rPr lang="en-GB" i="1" dirty="0" smtClean="0"/>
              <a:t>The case for change is the way the project answers the fundamental question on everyone’s mind as the project is launched.</a:t>
            </a:r>
          </a:p>
          <a:p>
            <a:r>
              <a:rPr lang="en-GB" dirty="0" smtClean="0"/>
              <a:t>Work with your sponsor to answer the following question</a:t>
            </a:r>
          </a:p>
          <a:p>
            <a:pPr lvl="1"/>
            <a:r>
              <a:rPr lang="en-GB" dirty="0" smtClean="0"/>
              <a:t>Why are we doing this project from business perspective?</a:t>
            </a:r>
          </a:p>
          <a:p>
            <a:pPr lvl="1"/>
            <a:r>
              <a:rPr lang="en-GB" dirty="0" smtClean="0"/>
              <a:t>Why is this project your priority at this time?</a:t>
            </a:r>
          </a:p>
          <a:p>
            <a:pPr lvl="1"/>
            <a:r>
              <a:rPr lang="en-GB" dirty="0" smtClean="0"/>
              <a:t>What will happen if we don’t complete the project successfully?</a:t>
            </a:r>
          </a:p>
          <a:p>
            <a:pPr lvl="1"/>
            <a:r>
              <a:rPr lang="en-GB" dirty="0" smtClean="0"/>
              <a:t>What are benefits to the business?</a:t>
            </a:r>
          </a:p>
          <a:p>
            <a:pPr lvl="1"/>
            <a:r>
              <a:rPr lang="en-GB" dirty="0" smtClean="0"/>
              <a:t>What will we need to do differently?</a:t>
            </a:r>
          </a:p>
        </p:txBody>
      </p:sp>
    </p:spTree>
    <p:extLst>
      <p:ext uri="{BB962C8B-B14F-4D97-AF65-F5344CB8AC3E}">
        <p14:creationId xmlns:p14="http://schemas.microsoft.com/office/powerpoint/2010/main" val="365974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components of the Charter</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initial charter, once written, becomes a document subject to negotiation and modification by the stakeholder. When it is finally approved, it becomes the ‘official rule’ for the project.</a:t>
            </a:r>
          </a:p>
          <a:p>
            <a:r>
              <a:rPr lang="en-GB" dirty="0" smtClean="0"/>
              <a:t>A charter could be one or two page memo or a 100 page document, depending on the size of project.</a:t>
            </a:r>
          </a:p>
          <a:p>
            <a:r>
              <a:rPr lang="en-GB" dirty="0" smtClean="0"/>
              <a:t>The usual minimum content of the charter includes the following;</a:t>
            </a:r>
          </a:p>
          <a:p>
            <a:pPr lvl="1"/>
            <a:r>
              <a:rPr lang="en-GB" dirty="0" smtClean="0"/>
              <a:t>Project purpose or justification</a:t>
            </a:r>
          </a:p>
          <a:p>
            <a:pPr lvl="1"/>
            <a:r>
              <a:rPr lang="en-GB" dirty="0" smtClean="0"/>
              <a:t>Project objectives and success criteria</a:t>
            </a:r>
          </a:p>
          <a:p>
            <a:pPr lvl="1"/>
            <a:r>
              <a:rPr lang="en-GB" dirty="0" smtClean="0"/>
              <a:t>Project approval requirements</a:t>
            </a:r>
          </a:p>
          <a:p>
            <a:pPr lvl="1"/>
            <a:r>
              <a:rPr lang="en-GB" dirty="0" smtClean="0"/>
              <a:t>Basic reports</a:t>
            </a:r>
          </a:p>
          <a:p>
            <a:pPr lvl="1"/>
            <a:r>
              <a:rPr lang="en-GB" dirty="0" smtClean="0"/>
              <a:t>Benefits and the risks in early evaluation</a:t>
            </a:r>
          </a:p>
          <a:p>
            <a:pPr lvl="1"/>
            <a:r>
              <a:rPr lang="en-GB" dirty="0" smtClean="0"/>
              <a:t>High-level costs and schedule estimates</a:t>
            </a:r>
          </a:p>
          <a:p>
            <a:pPr lvl="1"/>
            <a:endParaRPr lang="en-GB" dirty="0" smtClean="0"/>
          </a:p>
          <a:p>
            <a:pPr lvl="1"/>
            <a:endParaRPr lang="en-GB" dirty="0"/>
          </a:p>
        </p:txBody>
      </p:sp>
    </p:spTree>
    <p:extLst>
      <p:ext uri="{BB962C8B-B14F-4D97-AF65-F5344CB8AC3E}">
        <p14:creationId xmlns:p14="http://schemas.microsoft.com/office/powerpoint/2010/main" val="285281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a:t>
            </a:r>
            <a:endParaRPr lang="en-GB" dirty="0"/>
          </a:p>
        </p:txBody>
      </p:sp>
      <p:sp>
        <p:nvSpPr>
          <p:cNvPr id="3" name="Content Placeholder 2"/>
          <p:cNvSpPr>
            <a:spLocks noGrp="1"/>
          </p:cNvSpPr>
          <p:nvPr>
            <p:ph idx="1"/>
          </p:nvPr>
        </p:nvSpPr>
        <p:spPr/>
        <p:txBody>
          <a:bodyPr>
            <a:normAutofit lnSpcReduction="10000"/>
          </a:bodyPr>
          <a:lstStyle/>
          <a:p>
            <a:r>
              <a:rPr lang="en-GB" dirty="0" smtClean="0"/>
              <a:t>What does a business case cover?</a:t>
            </a:r>
          </a:p>
          <a:p>
            <a:r>
              <a:rPr lang="en-GB" dirty="0" smtClean="0"/>
              <a:t>Understanding the requirements </a:t>
            </a:r>
          </a:p>
          <a:p>
            <a:r>
              <a:rPr lang="en-GB" dirty="0" smtClean="0"/>
              <a:t>Why are requirements important?</a:t>
            </a:r>
          </a:p>
          <a:p>
            <a:r>
              <a:rPr lang="en-GB" dirty="0" smtClean="0"/>
              <a:t>Acceptance criteria</a:t>
            </a:r>
          </a:p>
          <a:p>
            <a:r>
              <a:rPr lang="en-GB" dirty="0" smtClean="0"/>
              <a:t>Conducting feasibility study</a:t>
            </a:r>
          </a:p>
          <a:p>
            <a:r>
              <a:rPr lang="en-GB" dirty="0" smtClean="0"/>
              <a:t>Points needed to be defined before committing to a project</a:t>
            </a:r>
          </a:p>
          <a:p>
            <a:r>
              <a:rPr lang="en-GB" dirty="0" smtClean="0"/>
              <a:t>Primary goals of a project</a:t>
            </a:r>
          </a:p>
          <a:p>
            <a:r>
              <a:rPr lang="en-GB" dirty="0" smtClean="0"/>
              <a:t>Six criteria for setting great goals</a:t>
            </a:r>
          </a:p>
          <a:p>
            <a:r>
              <a:rPr lang="en-GB" dirty="0" smtClean="0"/>
              <a:t>Developing a project charter</a:t>
            </a:r>
          </a:p>
          <a:p>
            <a:r>
              <a:rPr lang="en-GB" dirty="0" smtClean="0"/>
              <a:t>Components of a charter</a:t>
            </a:r>
          </a:p>
          <a:p>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67858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a business case cover?</a:t>
            </a:r>
            <a:endParaRPr lang="en-GB" dirty="0"/>
          </a:p>
        </p:txBody>
      </p:sp>
      <p:sp>
        <p:nvSpPr>
          <p:cNvPr id="3" name="Content Placeholder 2"/>
          <p:cNvSpPr>
            <a:spLocks noGrp="1"/>
          </p:cNvSpPr>
          <p:nvPr>
            <p:ph idx="1"/>
          </p:nvPr>
        </p:nvSpPr>
        <p:spPr/>
        <p:txBody>
          <a:bodyPr/>
          <a:lstStyle/>
          <a:p>
            <a:r>
              <a:rPr lang="en-GB" dirty="0" smtClean="0"/>
              <a:t>Companies usually have business case templates that they format in many ways. Most of them contain;</a:t>
            </a:r>
          </a:p>
          <a:p>
            <a:pPr lvl="1"/>
            <a:r>
              <a:rPr lang="en-GB" dirty="0" smtClean="0"/>
              <a:t>Reason why company undertook the project</a:t>
            </a:r>
          </a:p>
          <a:p>
            <a:pPr lvl="1"/>
            <a:r>
              <a:rPr lang="en-GB" dirty="0" smtClean="0"/>
              <a:t>Options that were considered in addressing the need</a:t>
            </a:r>
          </a:p>
          <a:p>
            <a:pPr lvl="1"/>
            <a:r>
              <a:rPr lang="en-GB" dirty="0" smtClean="0"/>
              <a:t>Benefits the company expects to achieve</a:t>
            </a:r>
          </a:p>
          <a:p>
            <a:pPr lvl="1"/>
            <a:r>
              <a:rPr lang="en-GB" dirty="0" smtClean="0"/>
              <a:t>Analysis of high level risks</a:t>
            </a:r>
          </a:p>
          <a:p>
            <a:pPr lvl="1"/>
            <a:r>
              <a:rPr lang="en-GB" dirty="0" smtClean="0"/>
              <a:t>A study of costs and schedule</a:t>
            </a:r>
          </a:p>
          <a:p>
            <a:pPr lvl="1"/>
            <a:r>
              <a:rPr lang="en-GB" dirty="0" smtClean="0"/>
              <a:t>Assumptions that were used to develop the business case</a:t>
            </a:r>
          </a:p>
          <a:p>
            <a:r>
              <a:rPr lang="en-GB" dirty="0" smtClean="0"/>
              <a:t>A business case is a great starting point for understanding the requirements on a project.</a:t>
            </a:r>
          </a:p>
        </p:txBody>
      </p:sp>
    </p:spTree>
    <p:extLst>
      <p:ext uri="{BB962C8B-B14F-4D97-AF65-F5344CB8AC3E}">
        <p14:creationId xmlns:p14="http://schemas.microsoft.com/office/powerpoint/2010/main" val="215980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a:t>
            </a:r>
            <a:r>
              <a:rPr lang="en-GB" dirty="0"/>
              <a:t>T</a:t>
            </a:r>
            <a:r>
              <a:rPr lang="en-GB" dirty="0" smtClean="0"/>
              <a:t>he Requirements</a:t>
            </a:r>
            <a:endParaRPr lang="en-GB" dirty="0"/>
          </a:p>
        </p:txBody>
      </p:sp>
      <p:sp>
        <p:nvSpPr>
          <p:cNvPr id="3" name="Content Placeholder 2"/>
          <p:cNvSpPr>
            <a:spLocks noGrp="1"/>
          </p:cNvSpPr>
          <p:nvPr>
            <p:ph idx="1"/>
          </p:nvPr>
        </p:nvSpPr>
        <p:spPr/>
        <p:txBody>
          <a:bodyPr/>
          <a:lstStyle/>
          <a:p>
            <a:r>
              <a:rPr lang="en-GB" dirty="0" smtClean="0"/>
              <a:t>What should be done to understand the stakeholder’s requirement?</a:t>
            </a:r>
          </a:p>
          <a:p>
            <a:pPr marL="0" indent="0">
              <a:buNone/>
            </a:pPr>
            <a:endParaRPr lang="en-GB" dirty="0" smtClean="0"/>
          </a:p>
          <a:p>
            <a:pPr marL="0" indent="0">
              <a:buNone/>
            </a:pPr>
            <a:r>
              <a:rPr lang="en-GB" dirty="0" smtClean="0"/>
              <a:t>Variety of techniques can be used but you may use the following;</a:t>
            </a:r>
          </a:p>
          <a:p>
            <a:r>
              <a:rPr lang="en-GB" dirty="0" smtClean="0"/>
              <a:t>Conduct meetings</a:t>
            </a:r>
          </a:p>
          <a:p>
            <a:r>
              <a:rPr lang="en-GB" dirty="0" smtClean="0"/>
              <a:t>Conduct one-on-one interviews</a:t>
            </a:r>
          </a:p>
          <a:p>
            <a:r>
              <a:rPr lang="en-GB" dirty="0" smtClean="0"/>
              <a:t>Facilitate workshops</a:t>
            </a:r>
          </a:p>
          <a:p>
            <a:endParaRPr lang="en-GB" dirty="0"/>
          </a:p>
        </p:txBody>
      </p:sp>
    </p:spTree>
    <p:extLst>
      <p:ext uri="{BB962C8B-B14F-4D97-AF65-F5344CB8AC3E}">
        <p14:creationId xmlns:p14="http://schemas.microsoft.com/office/powerpoint/2010/main" val="115621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requirements so important?</a:t>
            </a:r>
            <a:endParaRPr lang="en-GB" dirty="0"/>
          </a:p>
        </p:txBody>
      </p:sp>
      <p:sp>
        <p:nvSpPr>
          <p:cNvPr id="3" name="Content Placeholder 2"/>
          <p:cNvSpPr>
            <a:spLocks noGrp="1"/>
          </p:cNvSpPr>
          <p:nvPr>
            <p:ph idx="1"/>
          </p:nvPr>
        </p:nvSpPr>
        <p:spPr>
          <a:xfrm>
            <a:off x="1103312" y="1853248"/>
            <a:ext cx="8946541" cy="4395151"/>
          </a:xfrm>
        </p:spPr>
        <p:txBody>
          <a:bodyPr>
            <a:normAutofit fontScale="92500" lnSpcReduction="20000"/>
          </a:bodyPr>
          <a:lstStyle/>
          <a:p>
            <a:r>
              <a:rPr lang="en-GB" dirty="0" smtClean="0"/>
              <a:t>What does a company dream of?</a:t>
            </a:r>
          </a:p>
          <a:p>
            <a:pPr lvl="1"/>
            <a:r>
              <a:rPr lang="en-GB" dirty="0" smtClean="0"/>
              <a:t>Increasing profits</a:t>
            </a:r>
          </a:p>
          <a:p>
            <a:pPr lvl="1"/>
            <a:r>
              <a:rPr lang="en-GB" dirty="0" smtClean="0"/>
              <a:t>Minimizing headcount</a:t>
            </a:r>
          </a:p>
          <a:p>
            <a:pPr lvl="1"/>
            <a:r>
              <a:rPr lang="en-GB" dirty="0" smtClean="0"/>
              <a:t>Increasing efficiency</a:t>
            </a:r>
          </a:p>
          <a:p>
            <a:pPr lvl="1"/>
            <a:r>
              <a:rPr lang="en-GB" dirty="0" smtClean="0"/>
              <a:t>Improving effectiveness</a:t>
            </a:r>
          </a:p>
          <a:p>
            <a:r>
              <a:rPr lang="en-GB" dirty="0" smtClean="0"/>
              <a:t>What does a customer want?</a:t>
            </a:r>
          </a:p>
          <a:p>
            <a:pPr lvl="1"/>
            <a:r>
              <a:rPr lang="en-GB" dirty="0" smtClean="0"/>
              <a:t>Reduced cost</a:t>
            </a:r>
          </a:p>
          <a:p>
            <a:pPr lvl="1"/>
            <a:r>
              <a:rPr lang="en-GB" dirty="0" smtClean="0"/>
              <a:t>Improved products and services</a:t>
            </a:r>
          </a:p>
          <a:p>
            <a:r>
              <a:rPr lang="en-GB" dirty="0" smtClean="0"/>
              <a:t>In this type of situation, what senior management needs to do is manage two tasks simultaneously;</a:t>
            </a:r>
          </a:p>
          <a:p>
            <a:pPr marL="857250" lvl="1" indent="-457200">
              <a:buFont typeface="+mj-lt"/>
              <a:buAutoNum type="arabicPeriod"/>
            </a:pPr>
            <a:r>
              <a:rPr lang="en-GB" dirty="0" smtClean="0"/>
              <a:t>Manage the business day-to-day to get product or service to the customer and get paid</a:t>
            </a:r>
          </a:p>
          <a:p>
            <a:pPr marL="857250" lvl="1" indent="-457200">
              <a:buFont typeface="+mj-lt"/>
              <a:buAutoNum type="arabicPeriod"/>
            </a:pPr>
            <a:r>
              <a:rPr lang="en-GB" dirty="0" smtClean="0"/>
              <a:t>Prepare the business to meet future customer requirements. This is where your projects usually come in.</a:t>
            </a:r>
          </a:p>
          <a:p>
            <a:pPr lvl="1"/>
            <a:endParaRPr lang="en-GB" dirty="0" smtClean="0"/>
          </a:p>
          <a:p>
            <a:pPr lvl="1"/>
            <a:endParaRPr lang="en-GB" dirty="0"/>
          </a:p>
        </p:txBody>
      </p:sp>
    </p:spTree>
    <p:extLst>
      <p:ext uri="{BB962C8B-B14F-4D97-AF65-F5344CB8AC3E}">
        <p14:creationId xmlns:p14="http://schemas.microsoft.com/office/powerpoint/2010/main" val="6842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Acceptance Criteria </a:t>
            </a:r>
            <a:endParaRPr lang="en-GB" dirty="0"/>
          </a:p>
        </p:txBody>
      </p:sp>
      <p:sp>
        <p:nvSpPr>
          <p:cNvPr id="3" name="Content Placeholder 2"/>
          <p:cNvSpPr>
            <a:spLocks noGrp="1"/>
          </p:cNvSpPr>
          <p:nvPr>
            <p:ph idx="1"/>
          </p:nvPr>
        </p:nvSpPr>
        <p:spPr/>
        <p:txBody>
          <a:bodyPr/>
          <a:lstStyle/>
          <a:p>
            <a:r>
              <a:rPr lang="en-GB" dirty="0" smtClean="0"/>
              <a:t>When you, as a project manager, gather requirements, you try to gauge the acceptance criteria for key stakeholders. </a:t>
            </a:r>
          </a:p>
          <a:p>
            <a:r>
              <a:rPr lang="en-GB" dirty="0" smtClean="0"/>
              <a:t>The business case usually sums up the concerns of stakeholders but you need to seek more details.</a:t>
            </a:r>
          </a:p>
          <a:p>
            <a:r>
              <a:rPr lang="en-GB" dirty="0" smtClean="0"/>
              <a:t>Your goal in all this is to make sure that the customer finds the end product what he was actually promised to deliver.</a:t>
            </a:r>
          </a:p>
          <a:p>
            <a:r>
              <a:rPr lang="en-GB" dirty="0" smtClean="0"/>
              <a:t>Always find the conflicts among stakeholders at early stage.</a:t>
            </a:r>
          </a:p>
          <a:p>
            <a:r>
              <a:rPr lang="en-GB" b="1" i="1" dirty="0" smtClean="0"/>
              <a:t>IMPORTANT</a:t>
            </a:r>
            <a:r>
              <a:rPr lang="en-GB" dirty="0" smtClean="0"/>
              <a:t>: </a:t>
            </a:r>
            <a:r>
              <a:rPr lang="en-GB" i="1" dirty="0" smtClean="0"/>
              <a:t>Always take notes of the topics that were discussed, key agreements and decisions and any next-steps that were discussed. </a:t>
            </a:r>
            <a:endParaRPr lang="en-GB" i="1" dirty="0"/>
          </a:p>
        </p:txBody>
      </p:sp>
    </p:spTree>
    <p:extLst>
      <p:ext uri="{BB962C8B-B14F-4D97-AF65-F5344CB8AC3E}">
        <p14:creationId xmlns:p14="http://schemas.microsoft.com/office/powerpoint/2010/main" val="334410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Conducting a feasibility study</a:t>
            </a:r>
            <a:endParaRPr lang="en-GB" dirty="0"/>
          </a:p>
        </p:txBody>
      </p:sp>
      <p:sp>
        <p:nvSpPr>
          <p:cNvPr id="3" name="Content Placeholder 2"/>
          <p:cNvSpPr>
            <a:spLocks noGrp="1"/>
          </p:cNvSpPr>
          <p:nvPr>
            <p:ph idx="1"/>
          </p:nvPr>
        </p:nvSpPr>
        <p:spPr>
          <a:xfrm>
            <a:off x="1103312" y="2052918"/>
            <a:ext cx="8946541" cy="4195481"/>
          </a:xfrm>
        </p:spPr>
        <p:txBody>
          <a:bodyPr/>
          <a:lstStyle/>
          <a:p>
            <a:endParaRPr lang="en-GB" dirty="0" smtClean="0"/>
          </a:p>
          <a:p>
            <a:endParaRPr lang="en-GB" dirty="0"/>
          </a:p>
          <a:p>
            <a:r>
              <a:rPr lang="en-GB" dirty="0" smtClean="0"/>
              <a:t>A feasibility study is conducted to see of the project makes sense, from an economic and business point of view.</a:t>
            </a:r>
          </a:p>
          <a:p>
            <a:r>
              <a:rPr lang="en-GB" dirty="0" smtClean="0"/>
              <a:t>The information developed in the feasibility study provides good input into building good business case.</a:t>
            </a:r>
          </a:p>
          <a:p>
            <a:r>
              <a:rPr lang="en-US" dirty="0"/>
              <a:t>A well-designed study should offer a historical background of the business or project, such as a description of the product or service, accounting statements, details of operations and management, marketing research and policies, financial data, legal requirements, and tax obligations.</a:t>
            </a:r>
            <a:endParaRPr lang="en-GB" dirty="0"/>
          </a:p>
        </p:txBody>
      </p:sp>
      <p:sp>
        <p:nvSpPr>
          <p:cNvPr id="4" name="Round Diagonal Corner Rectangle 3"/>
          <p:cNvSpPr/>
          <p:nvPr/>
        </p:nvSpPr>
        <p:spPr>
          <a:xfrm>
            <a:off x="2604782" y="2052918"/>
            <a:ext cx="5943600" cy="80784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smtClean="0"/>
              <a:t>Feasibility study </a:t>
            </a:r>
            <a:r>
              <a:rPr lang="en-GB" dirty="0" smtClean="0"/>
              <a:t>is a general estimate used to make a decision about whether or not pursue a project.</a:t>
            </a:r>
            <a:endParaRPr lang="en-GB" dirty="0"/>
          </a:p>
        </p:txBody>
      </p:sp>
    </p:spTree>
    <p:extLst>
      <p:ext uri="{BB962C8B-B14F-4D97-AF65-F5344CB8AC3E}">
        <p14:creationId xmlns:p14="http://schemas.microsoft.com/office/powerpoint/2010/main" val="242116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failed projects</a:t>
            </a:r>
            <a:endParaRPr lang="en-GB" dirty="0"/>
          </a:p>
        </p:txBody>
      </p:sp>
      <p:sp>
        <p:nvSpPr>
          <p:cNvPr id="3" name="Content Placeholder 2"/>
          <p:cNvSpPr>
            <a:spLocks noGrp="1"/>
          </p:cNvSpPr>
          <p:nvPr>
            <p:ph idx="1"/>
          </p:nvPr>
        </p:nvSpPr>
        <p:spPr/>
        <p:txBody>
          <a:bodyPr/>
          <a:lstStyle/>
          <a:p>
            <a:r>
              <a:rPr lang="en-GB" dirty="0" smtClean="0"/>
              <a:t>The city of Denver spent million of dollars on state-of-the-art baggage handling system at its airport. When the system was finally tested, it not only failed to deliver the baggage to the right places, but it shredded the mangled the luggage </a:t>
            </a:r>
            <a:r>
              <a:rPr lang="en-GB" dirty="0" err="1" smtClean="0"/>
              <a:t>en</a:t>
            </a:r>
            <a:r>
              <a:rPr lang="en-GB" dirty="0" smtClean="0"/>
              <a:t> route. </a:t>
            </a:r>
          </a:p>
          <a:p>
            <a:r>
              <a:rPr lang="en-GB" dirty="0" smtClean="0"/>
              <a:t>Dell spent more than 50 million dollars for a computer software program that promised to provide instant access to all the information managers would need to run the business. The system failed to work to their customised requirements. </a:t>
            </a:r>
          </a:p>
          <a:p>
            <a:pPr algn="ctr"/>
            <a:r>
              <a:rPr lang="en-GB" b="1" dirty="0" smtClean="0"/>
              <a:t>What do you think was the reason?</a:t>
            </a:r>
            <a:endParaRPr lang="en-GB" b="1" dirty="0"/>
          </a:p>
        </p:txBody>
      </p:sp>
    </p:spTree>
    <p:extLst>
      <p:ext uri="{BB962C8B-B14F-4D97-AF65-F5344CB8AC3E}">
        <p14:creationId xmlns:p14="http://schemas.microsoft.com/office/powerpoint/2010/main" val="353627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Points needed to be defined before committing to a project.</a:t>
            </a:r>
            <a:endParaRPr lang="en-GB" dirty="0"/>
          </a:p>
        </p:txBody>
      </p:sp>
      <p:sp>
        <p:nvSpPr>
          <p:cNvPr id="3" name="Content Placeholder 2"/>
          <p:cNvSpPr>
            <a:spLocks noGrp="1"/>
          </p:cNvSpPr>
          <p:nvPr>
            <p:ph idx="1"/>
          </p:nvPr>
        </p:nvSpPr>
        <p:spPr/>
        <p:txBody>
          <a:bodyPr/>
          <a:lstStyle/>
          <a:p>
            <a:r>
              <a:rPr lang="en-GB" dirty="0" smtClean="0"/>
              <a:t>In order to avoid similar mistake, you need to clearly define the following points</a:t>
            </a:r>
          </a:p>
          <a:p>
            <a:pPr lvl="1"/>
            <a:r>
              <a:rPr lang="en-GB" dirty="0" smtClean="0"/>
              <a:t>Clarify the goals, including the need for the project and the measurable benefits to the stakeholders and users.</a:t>
            </a:r>
          </a:p>
          <a:p>
            <a:pPr lvl="1"/>
            <a:r>
              <a:rPr lang="en-GB" dirty="0" smtClean="0"/>
              <a:t>Define the scope</a:t>
            </a:r>
          </a:p>
          <a:p>
            <a:pPr lvl="1"/>
            <a:r>
              <a:rPr lang="en-GB" dirty="0" smtClean="0"/>
              <a:t>Create the time needed to carry out projects.</a:t>
            </a:r>
          </a:p>
          <a:p>
            <a:pPr lvl="1"/>
            <a:r>
              <a:rPr lang="en-GB" dirty="0" smtClean="0"/>
              <a:t>Generate a rough estimate of your timeline, resource requirements, and costs.</a:t>
            </a:r>
            <a:endParaRPr lang="en-GB" dirty="0"/>
          </a:p>
        </p:txBody>
      </p:sp>
    </p:spTree>
    <p:extLst>
      <p:ext uri="{BB962C8B-B14F-4D97-AF65-F5344CB8AC3E}">
        <p14:creationId xmlns:p14="http://schemas.microsoft.com/office/powerpoint/2010/main" val="905694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517</TotalTime>
  <Words>1118</Words>
  <Application>Microsoft Office PowerPoint</Application>
  <PresentationFormat>Widescreen</PresentationFormat>
  <Paragraphs>134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vt:lpstr>
      <vt:lpstr>Setting Goals and Developing Business Case</vt:lpstr>
      <vt:lpstr>Outline </vt:lpstr>
      <vt:lpstr>What does a business case cover?</vt:lpstr>
      <vt:lpstr>Understanding The Requirements</vt:lpstr>
      <vt:lpstr>Why are requirements so important?</vt:lpstr>
      <vt:lpstr>Acceptance Criteria </vt:lpstr>
      <vt:lpstr>Conducting a feasibility study</vt:lpstr>
      <vt:lpstr>Examples of failed projects</vt:lpstr>
      <vt:lpstr>Points needed to be defined before committing to a project.</vt:lpstr>
      <vt:lpstr>3 primary goals of every Project</vt:lpstr>
      <vt:lpstr>Example</vt:lpstr>
      <vt:lpstr>Six criteria for setting great goals</vt:lpstr>
      <vt:lpstr>Developing a Project Charter</vt:lpstr>
      <vt:lpstr>Inputs in the Project Charter</vt:lpstr>
      <vt:lpstr>Working with the sponsor on case for change</vt:lpstr>
      <vt:lpstr>The components of the Charter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Business Case</dc:title>
  <dc:creator>Windows User</dc:creator>
  <cp:lastModifiedBy>Windows User</cp:lastModifiedBy>
  <cp:revision>37</cp:revision>
  <dcterms:created xsi:type="dcterms:W3CDTF">2020-03-18T16:58:31Z</dcterms:created>
  <dcterms:modified xsi:type="dcterms:W3CDTF">2020-05-03T12:55:48Z</dcterms:modified>
</cp:coreProperties>
</file>