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68" r:id="rId2"/>
  </p:sldMasterIdLst>
  <p:sldIdLst>
    <p:sldId id="257" r:id="rId3"/>
    <p:sldId id="258" r:id="rId4"/>
    <p:sldId id="259" r:id="rId5"/>
    <p:sldId id="260" r:id="rId6"/>
    <p:sldId id="278" r:id="rId7"/>
    <p:sldId id="261" r:id="rId8"/>
    <p:sldId id="262" r:id="rId9"/>
    <p:sldId id="274" r:id="rId10"/>
    <p:sldId id="276" r:id="rId11"/>
    <p:sldId id="270" r:id="rId12"/>
    <p:sldId id="271" r:id="rId13"/>
    <p:sldId id="272" r:id="rId14"/>
    <p:sldId id="273" r:id="rId15"/>
    <p:sldId id="263" r:id="rId16"/>
    <p:sldId id="264" r:id="rId17"/>
    <p:sldId id="265" r:id="rId18"/>
    <p:sldId id="266" r:id="rId19"/>
    <p:sldId id="277" r:id="rId20"/>
    <p:sldId id="279" r:id="rId21"/>
    <p:sldId id="280" r:id="rId22"/>
    <p:sldId id="284" r:id="rId23"/>
    <p:sldId id="285" r:id="rId24"/>
    <p:sldId id="281" r:id="rId25"/>
    <p:sldId id="28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3BC086F-B0E7-418B-B0F9-4FCA55ECBB3D}" type="datetimeFigureOut">
              <a:rPr lang="en-US" smtClean="0"/>
              <a:pPr/>
              <a:t>5/5/2020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7E8613C-187C-44E3-99C3-F17048D0055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8613C-187C-44E3-99C3-F17048D0055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8613C-187C-44E3-99C3-F17048D0055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33BC086F-B0E7-418B-B0F9-4FCA55ECBB3D}" type="datetimeFigureOut">
              <a:rPr lang="en-US" smtClean="0"/>
              <a:pPr/>
              <a:t>5/5/2020</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7E8613C-187C-44E3-99C3-F17048D00559}"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7E8613C-187C-44E3-99C3-F17048D00559}"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7E8613C-187C-44E3-99C3-F17048D00559}"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a:t>Click to edit Master title style</a:t>
            </a:r>
          </a:p>
        </p:txBody>
      </p:sp>
      <p:sp>
        <p:nvSpPr>
          <p:cNvPr id="5" name="Date Placeholder 4"/>
          <p:cNvSpPr>
            <a:spLocks noGrp="1"/>
          </p:cNvSpPr>
          <p:nvPr>
            <p:ph type="dt" sz="half" idx="10"/>
          </p:nvPr>
        </p:nvSpPr>
        <p:spPr>
          <a:xfrm>
            <a:off x="5791200" y="6409944"/>
            <a:ext cx="3044952" cy="365760"/>
          </a:xfrm>
        </p:spPr>
        <p:txBody>
          <a:bodyPr/>
          <a:lstStyle/>
          <a:p>
            <a:fld id="{33BC086F-B0E7-418B-B0F9-4FCA55ECBB3D}"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8613C-187C-44E3-99C3-F17048D00559}"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33BC086F-B0E7-418B-B0F9-4FCA55ECBB3D}" type="datetimeFigureOut">
              <a:rPr lang="en-US" smtClean="0"/>
              <a:pPr/>
              <a:t>5/5/2020</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7E8613C-187C-44E3-99C3-F17048D00559}"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33BC086F-B0E7-418B-B0F9-4FCA55ECBB3D}"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7E8613C-187C-44E3-99C3-F17048D00559}"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3BC086F-B0E7-418B-B0F9-4FCA55ECBB3D}"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7E8613C-187C-44E3-99C3-F17048D00559}"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7E8613C-187C-44E3-99C3-F17048D00559}"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3BC086F-B0E7-418B-B0F9-4FCA55ECBB3D}" type="datetimeFigureOut">
              <a:rPr lang="en-US" smtClean="0"/>
              <a:pPr/>
              <a:t>5/5/2020</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8613C-187C-44E3-99C3-F17048D00559}"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7E8613C-187C-44E3-99C3-F17048D00559}"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3BC086F-B0E7-418B-B0F9-4FCA55ECBB3D}" type="datetimeFigureOut">
              <a:rPr lang="en-US" smtClean="0"/>
              <a:pPr/>
              <a:t>5/5/2020</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8613C-187C-44E3-99C3-F17048D005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7E8613C-187C-44E3-99C3-F17048D00559}"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33BC086F-B0E7-418B-B0F9-4FCA55ECBB3D}" type="datetimeFigureOut">
              <a:rPr lang="en-US" smtClean="0"/>
              <a:pPr/>
              <a:t>5/5/2020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E8613C-187C-44E3-99C3-F17048D0055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3BC086F-B0E7-418B-B0F9-4FCA55ECBB3D}"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8613C-187C-44E3-99C3-F17048D00559}"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33BC086F-B0E7-418B-B0F9-4FCA55ECBB3D}" type="datetimeFigureOut">
              <a:rPr lang="en-US" smtClean="0"/>
              <a:pPr/>
              <a:t>5/5/2020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E8613C-187C-44E3-99C3-F17048D005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3BC086F-B0E7-418B-B0F9-4FCA55ECBB3D}" type="datetimeFigureOut">
              <a:rPr lang="en-US" smtClean="0"/>
              <a:pPr/>
              <a:t>5/5/2020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E8613C-187C-44E3-99C3-F17048D00559}"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C086F-B0E7-418B-B0F9-4FCA55ECBB3D}" type="datetimeFigureOut">
              <a:rPr lang="en-US" smtClean="0"/>
              <a:pPr/>
              <a:t>5/5/2020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E8613C-187C-44E3-99C3-F17048D0055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33BC086F-B0E7-418B-B0F9-4FCA55ECBB3D}" type="datetimeFigureOut">
              <a:rPr lang="en-US" smtClean="0"/>
              <a:pPr/>
              <a:t>5/5/2020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E8613C-187C-44E3-99C3-F17048D0055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3BC086F-B0E7-418B-B0F9-4FCA55ECBB3D}" type="datetimeFigureOut">
              <a:rPr lang="en-US" smtClean="0"/>
              <a:pPr/>
              <a:t>5/5/2020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7E8613C-187C-44E3-99C3-F17048D0055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3BC086F-B0E7-418B-B0F9-4FCA55ECBB3D}" type="datetimeFigureOut">
              <a:rPr lang="en-US" smtClean="0"/>
              <a:pPr/>
              <a:t>5/5/2020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7E8613C-187C-44E3-99C3-F17048D0055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3BC086F-B0E7-418B-B0F9-4FCA55ECBB3D}" type="datetimeFigureOut">
              <a:rPr lang="en-US" smtClean="0"/>
              <a:pPr/>
              <a:t>5/5/2020</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7E8613C-187C-44E3-99C3-F17048D00559}"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3" Type="http://schemas.openxmlformats.org/officeDocument/2006/relationships/hyperlink" Target="http://en.wikipedia.org/wiki/threats" TargetMode="External"/><Relationship Id="rId2" Type="http://schemas.openxmlformats.org/officeDocument/2006/relationships/hyperlink" Target="http://en.wikipedia.org/wiki/Biodiversity" TargetMode="Externa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normAutofit/>
          </a:bodyPr>
          <a:lstStyle/>
          <a:p>
            <a:endParaRPr lang="en-US" sz="6600" dirty="0"/>
          </a:p>
        </p:txBody>
      </p:sp>
      <p:sp>
        <p:nvSpPr>
          <p:cNvPr id="4098" name="AutoShape 2" descr="data:image/jpeg;base64,/9j/4AAQSkZJRgABAQAAAQABAAD/2wCEAAkGBhQSERUUExQVFRUWGRgVGRgYGB4YHBscFxcYGBcYGhoXHCYeGRknGRcXHy8hJCcpLCwtHB4xNTAqNSYrLCkBCQoKDgwOGg8PGi8lHyQsKikqLC0sLi0qKS8sLSwpLCwsLCwsLCwsLSwsLCwsLCwsLCksLCwsLCksKSwsLCwpLP/AABEIAMIBAwMBIgACEQEDEQH/xAAbAAABBQEBAAAAAAAAAAAAAAAFAAIDBAYBB//EAD8QAAIBAwIEBAQCCAUEAwEBAAECEQADIRIxBAVBURMiYXEGMoGRobEUI0LB0dLh8BUWUpLxBzNiciRDgmM0/8QAGgEAAgMBAQAAAAAAAAAAAAAAAwQBAgUABv/EADQRAAEEAQMBBQYGAgMBAAAAAAEAAgMRIQQSMUETIlFSYQUUMnGx8EKBkaHR8RXBI3LhM//aAAwDAQACEQMRAD8A8s4bkqMiklpIB3HUe1TL8PW+7/cfwqzwP/aT/wBV/KrQUxNemh0sLo2kt6BY0s8jXEAqgnwzbOJefcfwqa38JWy0TcjfcT9oq7aeDRC0ZIBMZ8r9j69x61L9NC0/CEudTN5kK/yfZCEkvKx+0IIM7HT1jeo73wfbXB8SYBiQSJE/6e3StXxi6Ftm5B8q3AvRSCwAPdTh4qrwfDPdNwjfTuerGYE9yAaXbFCSe6KVnaiYAd71WeX4Ts93+4/lqX/J1mYJufcfy0f4bg2UksQQuIB1S3Y9MbmlftFYJPmbzEdp2n1O9OR6bTuxtCUfrJwfiQIfBljvc/3D+Wnr8E2D1uf7h/LRlWqZTRxodP5AgO12oH4ygg+BOH73P9w/lp3+Q+H73P8AcP5a0ANOBrvcdP5Ag/5DU+crPf5D4fvc/wBw/lpD4C4fvc/3D+WtEDXZrvcdP5Aq/wCR1PnKzh+AuH73P9w/lrn+ROH73P8AcP5a0bGmMa73HT+QKR7R1J/GVnT8C8P3uf7h/LXP8jcP3uf7h/LWhmm6q73HT+QK3+Q1PnKz5+CLHe5/uH8tNPwTY73P9w/lrQE0wmu9x0/kCuNfqfOUBPwVY73P9w/lpp+DbHe59x/LR6aYxrvcdP5ArjXajzFAT8H2e9z7j+WmH4Rs93+4/lo6xqMmoOi0/kCINbP5kDPwnZ7v9x/LTD8K2u7/AHH8KNsajY1HuWn8gRRq5/Mgp+GLXd/uP4VGfhy13f7j+FGWNRs1V9yg8oRRqpj+JBz8P2+7fcfwrn+X7fd/uP4UTY0qGdJB5Qjs1EhPKGf5ft93+4/hXP8AALfdvuP4UUphoDtNCPwhOtkdXKx1xYJHYkUq7e+Zvc/nSrzxGU8tby5CbdsASSqgD1IEVdtLMqd/XG1U+DtMLNtiCAVEHocVouBuBm1XEm4oX5pGoR1SPNI2z969JG+oQfQLEnbbig9oZAPfbb8elEVRxpVDnWoA9SRFR8RwQ0lkzGSo6DuM7T1rQco4RLbC5ccFbYVgVBYa+gmO+nfv6zVppbZaXY23BO+IwCzAwFQqgbsEkQAN50z9aqc05ktu0lokqSCxAAkavlDHA+WCT9KaqhtZYnwyfEOP9MgqD2JgfWo+HuPxbFUVVSfOx3Y75J6DfsBmkGu49EdzO6ucCnkDPGhJCJI8zb57xifoPau14sSSZJyaju+VmUQwBgNHb0JwKfbIO5I9gP41sw4FkLKk5T1NaTg+SWjcsK7uEuWDfciJEa5AxtC9ZrNlB0M/SIo7/iNqbXn+Xg3tnBw7LcATbcyPvSXtN8zWDsSeHcf9TX71SLpWRknfXTn5i/2VjlPIQ/FPZusVW2SGYRJ8wRIkEeYsv0rtnhLC2Tcu+Kf1zWQEKDCrqBOoehp1rnVqeGJfSzMjXyZwLI0oTjMzqxPyiq9rnWjh4tXIdr7tGmfIVMN5lIGY9ayzNr5H0bHwiuBgkON0as9aOKKY7HTNbeOp8eRYFWOPrau3eTWrbO7O5sqlu4IAFxvFMImcBpBk9hXF5XauGw1suLd24LTBiCyNIxIEEFTIMdKp8BxourdS9cINwq4uNJGpNg0DCxjAxU9ri7dtuHti4GVLou3LgBCg/KAsgFoWSTHb6Ec/Wx21znF4wKHdLdlk3VXuvODYAqjSEI9O+iAA31Ob3cc8V+15Tm4Lh7i3jb8dTZBc69BVgphgCuQ3aa7d4bhBYF2OJ8ztbA1W5lV1ScbZqC5zbxbN9Lt07i5bmQG0t8kKMyIInqKjtXbbWbNtnA/XMW3whUAtge/rXN962/8AI5wpwwCT3S2yboXn0wbCkiC+4BwfTINDF+H68p/H8pVOHt3AxNzy+KvRfEUvbjE/KOvcU7mnJURbTW2LA+GtwGJVnRXGw+Uq2PUGunnKXv0hWVLa3FJVvNJa3HhBsnoAMAU1OZ2/0iGJNl0so5zgrbTzDG6uPzqI59fjeDY3OIoZBANWOo720c4FqXxabO0ijQvwIvP54v5ml1+VWrZvvdNw27d02EVY1uwJ6kQAFEkx7UrXK+Ga4Sr3Gt+A97SCviqU3ttiJPQwJpXeKtXvHttdCA33vW3YNpMllIMCRKmQYrnA8RYt3Ctu9p/UOpvwwBuMfLpEatK4zGaoZ9V2RLi/fXAGK2g3xzfhZvFVwURQ7wAG7b5vN2cc+H5Vm0M5l4I0+El9TmfFKxHppAzNWbPBWLdm3c4jxWN0toS0VEKpguxcGcnA9Kh5y06WPFDiG2jzyoyZ86gRNTarV+zaVry2ns6k84aGQmQQVByNo60+6R/YRnc6t3fI3EgUa5aHVdZr9soAY3tHYF1gYrp6kcX1U6/Dtpbt4O1x7aWRxCG3AZ1YrpwwInJHuKB808EFRZW+u+rxSs9I06AMb7+lGf8AHUD8Q1t2QLw4sWWyrMUIgiMqSSxExiNqznF8Y9xtVx3cxEsxYwJMSTtJP3qmg96kk3TE0AOcdPCq+eRR6I04ha2mVdn6+NqEmo2NdJphrcSgC4zVCaexpjGqlFCYaVI0hQXJuILhNMNPNMJpdyeashe+Zvc/nSpXvmPufzpV5k8rQWw5a/6pBONIEd8f37YonZc6rbAncWz3GRH/AD6VU5NfItIoIKuqAgiYMdQehq6LMnXb+YCSpz8p7/tKY36EZrZY8NYPl/pY0jbca8UQtaQWMYYiT0BBOP8A1bP4ij/LeEUJ4YW0xeWe012AUJDJBHUEHfpWbsBHsu+sqVbzCAdKkgtImYBIIMUS/wAMvaFvWTbvIqhRoJkBYGV32JmMgmlnPvu2iNZQ3UnfEPLntg27dnwjdYFUDahCwJLSYzJOaeOC8LhyPFCvcyGkKGkySMSLfYDLb7AVAnNrSiGuOxGymQPWZ/Z9Jz1Ipr/FPnMfqyf/ALYV2z+Cj0G0VZu5zhQVXgBtKlxXKntKrOYDGAVTfE/tgTinDi7S/Lb1nvcOPoiQPvNP4nll26Na3BxG5MHzb/6Dn7UL2MGQRWzCNwyVlPGURu8ydxBbH+kAKv2XFU71yAd/pXFeuPBHrTRFNoIIGcqr+llhnqaO8q5TfuJqSzdddpVGYY6YFZ5N4FbTheJtpwFoXWuqPGuR4UZOld9TDEVlajVSQta5oslwb1PQngZ6J0QNktpxi1T/AEZwWGhgUEsNJlRjLdhkb96mtctuuhdLTsg3YKSMb5A6UV5lxRZuKaZV+DtshzqKSgVnn9slTP0qDm3Mnt8XYCMVCrZFlQTBDASQBvqYsCetLx+1pZaa1oBq8k0KaCR87NemfBDf7PazJJIusc8odwvL7t0E27buBuVUtH2FR/odzX4eh9e2jSdW0/LE7UT5xzBUtcUEbSo4xV8pIg6LkrjpM/ar/LeNLvwDuS1w+MAxyWtqDpJO5gkgH1qD7Zf2ZmDRWaHW+z7TPp0PgpHs4bgwk318Pi2/+rMXrTLGpSuoBlkRKnZhO49asW+T32kLZumDBhGMEgEAwMGCD9RRHldkcRY4Yttw7FLh/wD5R4oJ9BpZfrTk5itzhbly811PE4o3P1cTLWyQpkjyhfyFXk9qyA7GtG4GncmrdTaAybAJ/RQzQsOScEWPyGf0OEJ/wa+WKCzdLAAlfDaQDsSIkAwar3+BuI4Rrbq52UqQxnaARJovyy8nhcZ+suqh8Ia41PAu+WQG67b9avnmLWn4QIty+Ldu5e1n5ilwQdOSV0AE5O8VV/tSdkhj2gkfNv4N/JwM4rnqrt0UZaHX9D+KuBn1vhZnjeV3bMeLadJ21KRPtNOXkXEmdNi8dJ0mLbGDAMHGDBGPUUSvBW4ZzYv3Wtq9t3t3QCQWOlWD5zJzET1oha4tv8Xu5aJuGJMf9jttVX+1Zgx1Abmte42HD4dpqjkWHeo4N5V26NljJokAcdb/AIWV4vlN62Cblq4gESWRlAnaZGJg1VuWGCqxVgrTpYgwdPzQdjEiaL/C/Hkv4Nws6cSq2nkyZ3tsCequZHuap/EHGa7xUDSln9TbXsqEgk/+TNqY+/pT7NTN2/YPaON1jiuP13ftlDMTNm8H0r1/ikMJpppE02a0EMBNY1GacxphqpKKAlSNKkaA8p2JtJpphpzGmGl3FNBZK98x9z+dKle+Y+5/OlXmzyn1ruVk+AhUwylV/wByiPcSKNWOKtEgMtwXJCyhmCWwwEZHr1kigvIV/VlcDFtpPqpj33q3xXGrEWWbxkiLnyjA8yjJ3pvfTQlDHbiVO/E+HeA0xuLu5RwxBCmNojbvMVseUqo8/DXD4oH/AGy0TGQFLYj3EnFZlOKa7wupBpZBqcDYjEOV6kbGqn+KP5X05Eeb29RtVWMc8rn7QKUvGW3e83ih1uE+YGCRP/id/vUycpV8JxFnV1S4GtH7sIB+tTN8SpxFvTxNvWwwLqmGAnIJG6x3mKqDj7M6GZio2FwC4Aemm4kMo9vtTbXEehSb476KbieScRYGs22Cj9tCHUf/AKQmPrXW5wzrF0LcMQGOGH/6GT9ap24YEWbjLODadoB6wrYVhjYx9ap6iT2rTjfY73KSfFlWXbBqB+JkYx1pPc/d/SmXQCAeswavK85pdGwYtK3cjb+tGeVfE/EWkFu2y6JLQ1tGyYky6k9BQU2433P4Ve5YqnUXmFAODG7KszBwNU0pKyMsqYAgZo5RiSDujVziOe3mNxmuEtdXQ5IGVBBgACFGB8oFQ8P8Y8VbQKtwQshCURmQN0R2UlPvih/HXIB099+w2/KqgvCYOQR0pbWRQUGbBXyHyH7Y+SLpt5G60W5Z8RXrCslsjSzB21olyWA3m4pzk59ad/mHiDxAvm4TdGASAQBBAUJGkCCcAb53oWkYziT+A/jU3iC5qaVB7RvmOm0b0oIogS4tFnBxyDhFdv4HCKcr526o9oNpFxdDQB5lE4ztido3NEOB5/esgpbZQhOogoj+bAnzqYwKzHE29JwZHf8Av1q7a4uQO5rXibDMCyVgN0TY5ri/ks94e2nxk9fyRjiedXX16mEXAgaEVZFttS4VRGe29Mt85uqLelyvhFihAErrPmzEkHscVStAsYAnrTCabGngraGCvCh4bfpj5YSu+S7JP3n65RLj/iC9dXSzAJIYqiKgLDYtoUaj71F/jd0X2v6v1rTLaV/aXQfLGn5fSqGquNUN0enY3aGCjY4HBq/1oX8lftZCbLj/AFwn8LxJtOroYZCGUxMFdsHB2qG9eLMWJksSxPqxJOBjc1xmqNjRaZu3AZ49aXC6romXnIUkbgVxL0gEdRNdJqvwe/h9Qce3Q0Nzy14vg/VMMaCw+Iz+SOck5N4xlmCqO/X26Va4z4ZA+VgYEkfw3/pUruqhLbMoEAhjakSf9WqDMdqmElZDKdJBm2ZEDqRusjFYsmveZDtOFuwey2OiD3clZW7ZKmDUZo7x9gPOIP8ADp/fpQF8Vosl7Ru5KGJ0T9jkwmmE04mmE1RxRQsre+Y+5/OlSvfMfc/nSrzx5Ti1oDGxb0Rq0IJOBBUgEn0JNU7ty1bhVhyN2kiM9BNX+Wor2NIGpkth4MwcCRTOH4i5+1wSm320aTHo0Ci80ULjCKcuVbtjQXQg7R5WQnMNjKH+FB/07QSJmDG/bsRvVx+WlSt7gi5YHNojU6/bDL0zTOfcAhtDiEU2mJ03rLDSVYiQyAxKHPtRGkjhDLQeVDw/EITI8jdJyrejDpS46xpaQIB6HoY29uxoQlyetEOF5sqjw7oLKRIjJU5iJ6elXbKOqq5hGWqRHEbx+VSXLkR+7P1of+lITDJIwMGD74/AVPZQaSVY7bHb2OKK3UHgIb46NkKz4s+1SsDI6dfbH9ao8Lx8QHEdiBFXRxCkgyIIP5jFOxSse2y7KWkY5rqAT3vL1MGCfeK7yVW8TQSSHBUddx+MGD9KGcwtNM40xtO0f3Nav/p7YC67l0HysESdtR+aZ2O2fU0jqpi8lp6IrI9jLGbrCfc+GLzpK2yR1A/KswvCaXgY3MMYiNx/SvauXXWVoHlDZExuOk+5H0rKf9SOSakXiBi4raXMQCphZgbnVGcYI9KVHtDt6Y8Z8VePTPgyT3f3WARZktA6/T9+1TWiFk5IPfp/Wr78qZbHjMvkMAMTvJ0yAOoPSrPK/h9uJUsgfSunIGrzHrkDEA7CrF2wWUVjTM7Y3r+iuWuTWnW04upc1KHuIpysGNLR3wOkVHzDkIVwyyqnJByFjJz/AKY7yZx2ofYbwtSaRLQHkRIWYG3UzO9GuN5grWG2TVkId5UxGN8g561R2ofHK0g4KPHp4XQOZXeF5/0FwcGGQESJyE/1d2GZYgdBMYE71F/g1xyAinPSRI9SOk4NcXjXt+RYLtAae84WfTrPt0p/Ec2vKykSAJxOT+1BYgmI/wCcVqP1T4CA0WD1WDFpDNZvIVXl3J7t/UUxoj7nbG/Q0Q4L4Qusf1hC5zmT0n2qz8Oc0Ci4SulmfcGZUA4j5tz0Bo1wvMiSFEggznWOh3lCDv0igu1T/jHK0IPZjpME0EK5/wDCaLY/VsA6y2QSWEfKIEk9awxukdT2r0zj3FwaGYgH5oMGP2iTuB/EV5JzS4FvXFSdKuwE9gSAc70q6STknKefomw0OiJh5E1ouQcpBt+LpR9R0E6oKRkauigmc9qxvB8UzEINyQB9a2lhvC8NQ42C61J0kzDIyRpIBJk4MEHNPS6ztIqGDhK6bR/84B4yiFi0UtsFtC7LeYAANiVGrXkDDGQM1Q4qAwDWV7B1YExESVUCRUyXoW2VdAGDJqJ6pdJCsx2BUxUvNL7uQqrLKGeUKtGQMlRA3x+NZDjZC9W0ANoIJd4tR+rYlXEAyPK0YBE5GI+1C+NjUYwP7mjXNeHKkgknGx80EESR9KA8RcBzIPePetHRvIJaVi65mQ5RMajNOY0wmnHFIBZi78x9z+dKld+Y+5/OlWCeU4tVyhyLY0FCSuk+YgwRMScCmQbf/wDotPp/ZZXOPQEHSfaKh4W9aKorqvyAFjKnbaVGfc1dTgHAPhP4iftW3MkeoxkY3ow6BBPKjs8vt3G/+NxOl+iXZQ+wcYOPanc0vcZoPD3XBGDDxJGCCrEbevX1qO/ydrZBtFStwAgao/8AZZ6EH91VLzXSsXXkWwQiFpwW2HpP/FQSQuAs8otyPkqhWe6w07Bc+Y9TqXMDb60C51YC3SBtAIzP0mtY9oW1CgiANP2GfxmspduzfYkBswAc+0z+/vSzXlxrotnU6Zun07fMckqDh+FdxKqTHrGfSTn6VY4RgGAmO/p0olwjZOyrkyAPeKo8ewS/LjynJA69DRR4hY4JJpXLfKFO5P1IE4x17V23y9SQuQ20T+GTk0KPFb6GIBJ9MfTb6VZ5VxOh0eJOoET6QQc+vrRXSY7oQ2xuvvOwi/G8ItrdlILFSyyQCu4OOx3GK0vwTx3kCaVaSdIZomM4I653PoM1k+f2GiUZimSBJ+UmfuCc1N8FczFriALhgMNIETJJHQETSrJHPjycorowHbqXs1vKmF8ykEY3EEFWzHYT/ChvxbxVu/w4sYVrhiSAI0HVJJxM9OufSiXKOJQPLFSdtSFTPTM5+/qKA/GNuLgU2mZW8yCcF8Tue+kkGJrOYdku48JmRvatocrGcw5A40C7cLIBFtFMDUPmYjO8k/faKm5hzFptqrjw0KqEgBdgCQPefXaprXENdJ1+e4kgBFEjTJIxloA+agLcQH1ASACRO0dZ9OlPNleTd2FonT6cxUQA4ji+qMcfdscQ5e47pcXRbAHykCYOo52gdYq1xXC2/JoDa0AkEAgwPlVhHVhM759KH8fyq7buWlCm54i2/MnnUllVv2SczO8HG0RRTUwvRM+YSOxB2AIyTpG3410zxYAWQyMgHKpWeEV1IRg92TMGBG5knDHrK496HXWKOgLAFS5Y4PeBn2Ix++tTwFpTf8jJ8oGsABFBDSCQTLzgxtAFHb/wxYbwih1MrM06QqsdwQR5sMCfpTL9Q97gx/AAr79EpExsduHVDfgrk5KXHugsgAcIBk/6pG5noKsWuBRyNDsDqcKGJDAGDBIIgjV2mtfy3gfDHXfUWPX2jbM/jWa+IlNq941sAm4dLqIDEqpMpMSSoIIzMCgjU28M/Ra+jBGXf0qPE8Nodl1agqATqAIyTnuN8emTXn/N+DDvdMFoyLgzGAYzuskeu9eg8UmpWUkqYDMBpkyAVwSNJECs1wrL4rMhUqgjzZnyyRjExTYdmimNXH2jfoq3wtyAoDcb/uFSYIIC4kL31TGelFbfE61KbroLadMMuSysG/aWcTvBz0p/+JAnygELJGANSjWrRONmB+lUPFI0hh5kW2gJMCZJKzI8pQwTtUOOKVdLAY7c7qrll7aEMEtxcCt53UFZ7at1MTBqol90dg3gqJEeaBp3AUp5cmSRVq5zBP0fyo8AiJtq0KcYc4ZNzmKAcWU1MAUtlsx57AbsQIKGgcnCZc4AKW/xZyT5fmLQwfpPzDP3oTduBsrBB6jr71b4ji7iqToA2zr1Az1EAD70PJp/Sgk34LK1bgRQSY0wmuk0yaccUgAs5d+Y+5pUrvzH3NKsQppF+HsLcRd1IgSBI2jP4Vf4Xh9AkMJUg6gDMTJVvptmqli2PDRlY9FddQyT2EYAjr196PIE0lHkMQjqV0spVp3AGTg9cdqsxwJpDkDmi+idd5mgtywAadS4jzAfMvuD6UJt8Ut25bVRAJE4Ezjc9RvPbtVzieXkqyXVImHW5MwJPTrI9ulR8v5ciXJtMXABDEwOmIz5cjqfzqr3ngo8MIe9u3Nq3xr+XJrNWeM09T11AgGZ3NHeaP036Ad4GYoNc4EiWtrqAE5g4Pp9/tQoRglaXtd4Mgb6IxYurqFxDgqZgxuMyB8vtV6zw1gBGOWMaiBMDsMbTFZO7xUAAAIOw6z33mr9rm4AImWI7CPT2jNMbwMLAdATkFGrqW1YwExA1Ku5JxkDfH/FBeZNqyBJXB9AatHQqHy5YAmCSpHUfU/aaXDtruD5QY/ZGI2IMGZiN81BcVMcYamcv5mCuhyNMYbaJ/sfj71LxPLvMCuPr+K+s0WscssCS4Rc6cJqO04BxExP9KJWeTALqLxbiQrqdRgd40jJwN80u9padzP0TLHh2HceKk+HPiZrPhWTpCAhSzGI6YEAL6nO81ofizm6Xbdp3aE1CHVGGWXBLdsbn09aA8VYtm0dGg24CksBq1ZJkGWU/n2FQXVucTbHDMbZUFSDhNOjJBYQBgdQI9aC5zHkWKKPE2SPvCjSJ8FYOh2sqNiNQgQSfMJJGD7/AJVFwPI7NrU1xFcKNJRvMVJgxCyLgMag3SPXBO7wN+wGd7gbh5CkLNzdYkQMDofaaC/4rbsMfCcuGnUrKwCsoMQWGSSY0gDJ3G9BBc22NN+CvPL2jLa0fwja8WQihLa21mAREhDsZEDKoTAzkdqyHxNzB5e7qY3GMgjpCqkj1C6j/Yopf47WviXUUNbOkAHJnBBAM/fbIjs3j+EQ3Fa5ZVlKvKsfLMSunrvvk9KBES2XvffVLsBbHZWf+HuKYWH8s40AZGN8kHfA+9bb/p1zMhbltgAFIaVg/NMqSJx5aAPy0CyttmW25BiASuYwSBtpUDNVeRm5w9xtTjTMXdPTeCSR7jGKbGoa4OLTn7Cu2M2LGF7Re5oCsdPtnAiPdhQL4i4A37LW1cqZDBoBgqQevqOneh3LON1ROqTLbgtG4P8AqUQMTRPVojywIwT3wY6x1/HvQ2WMnlbLY27aCw3BhCbjXWL3AjIHYbqFEEof2o+vvVI2fCULawFxAzIxH3JJPtVrnnL3scX4wBNq4dRbVqhjltXptTjxQeTiCT5mOnVkwFVQTEkmTWsxwItBFcFVuEgrhmDKWaJC4KgSCQRgjbNErfG6kBu3FiI1XbYbcQSL1qIx6Cg6whzG8K09dQMx1z+FNfiQqMxChWYiEB1BlIhtJ2EjrXGyFO/aMq5xHAIrB1U21jQWLLetEEdF3Ck96CXuHUAsq3DBGrRcS4vuEMmm3uYAeGTYh2EwLvlYNgwh2P2+tQ8xTTdclGEKpVlhCDIXSYw2SKsMhKSSNVO2xlszkwRKhh3K7TPoK6TVbiuPh85HU/0qUPT0TmAbWrLeS42nE0yaRNMLVLioAQC5ufc0qVzc+5pVlFHRRLtuNJJ+QEMBJ1QPIRgRM5z9aaeNILHAkzhY+3Yb1RRql1zuajhSTfKOcDzrXhmCkbGP65OOtXuB4jxJaDjEn0G/ruKyywCNQaMTETHWJ9JrQcpWLSx1k/if6UOQkNTmgYDOD4JcekkAMAQJkiR7QKp2rF3UV+VjkEQZ9B6enrROxYR2bWYgqR+M+sVf4UG3jQjrj5pxAx0wahj42gNcaU62OWWRz2tscLLvypyTr1aoBn5p6R6furvB8juMZCFlUiZ8sifrWy4flguaXCqFwTBJPoM4j2M0R4ThI2DKDILbidwGjc+/agy6uNp2s7xVINJI9tv7vz5Wc4Dg1AIuJcCkERphQ2IBbYgR06+1GLfJWVYtlZOSzLkETiO2NxEmRRw8uU6TLQNKmNiSQCBv1I9TFF/0FQAADIO+8qJI1T+zJ95ApbVa8QsG3nwKvBoHSP7/AMPiOqH8r4HwlViyi4YkwAemA2Z2yMfuoTx/NL93ihbtJF0MpDEwkWySdUjTEGZ3EEdaPcTy8jzOSRmdzuBlSM/39an5RZItzJO8MZOldwAG6SSY6571kR68hxlksn9ltS6KPsgxlVaCcf8ADnHMX08PZUXWhz4ga3nBdVLBpGwEd6P8p5RYQGwB4jARq0lYVoKyzYJAgelTHij5JIJOD2OR0O33x6129zi0oKtdGsqfLJxuNwIxnr270aL2jJK0jZ9+qQk9nhtd5Uudcv4pLbJabXqxCQWA3zqwR0x+FZDiWvqdB1IrCHV1A3CgsD0ON/StzwvFnW0yfMFA3wRKkxiNp6TTua8uTiWQOAVTpOgnuNQz0+lWhncx201ecrnwANsZWJ0ARGlQCWABLROQJgkiSTk1Q4/izdZI1AW4jVGYEafc4PtWz5r8KWGB8JnskCdLOXU9TM56dD9KFL8H3y4QeGpgkFjhvQGIB6xRWStB3E2fVDMQcKpZ/h1vMV8W4Cq+aAPQyJ3j0oXf5wHe4okqUafopgz7xFFubct4hGNorpYiQwyvYweucd6BX+WG3bfSCScMcDAHaep99vWnY2D4j+VJNz67o/NaD4N52HOlwxaBbhIQtqlQS0zO2a9DXjVABBjEalk9hm4REbV4xyv9WCSrLqIid4yBH1kGtDy34k0SpuC2xtsoUCRqBlSQ3lM5yD96akis2Ezp9QANrlt+NvK8/wD2CCCVkiD0ONv4Vi+ZRabEBSNQMS07FAQcAVduc8VwocgsQGI8ynIH7QhZ9KD8/wCZ2xbGfNB0kH09NvY1EZLTSNM9lKzyDmgOtFliDkFUIPQkFthitFwq2XMXdNonBOSCATjBCz6xWW+EPhu9zBnWy1tRbUF7tzyyxkhRoWSYnfsaL83/AOn/ABnDWmZwnEKsgIhLLn9oqCHjb29qafdYCSbOHWxxWA+JLKDirvhRoDYj86ucq5mxtMrH5IhgRO8wZ3zH79qbwnAB4coGGk6oGNUnoNsR+NVv0JQxALBTgsRIHYHuKoTmkDaWjd0UHGXwzSBPv+P41HwnENMfsj8PrSNvSSpgx1GQfrSYgbCKJuINoHorpemF6rrfruqmRJuUUhj7n3pVxtzSpNEUqofvUoskHAJx2olyuyWSBjvP4xUxsFTgzj1j7R71Tfmky2EkbkLbhpgT3IER7zWj4e2FUKOg/wCfxoPdV2OoCNgOmOoov0mhyZTuiGxxNdF2wwhsAyxg/hV6wWCjoY+/URJ/Cg/B8aQukiQTIJO04M9u9FuB419DAgBVO53kkMZB7dPpvQJwdqNG8Od87Rbg+ZNbLFghERHYYz67Ub4XhrTDyltTNnzaenmZVJyAYEZgnFZHjbUk4YneBmR0P7oory3mcBXJUm3Of2oOAsHJOB23nNZM8NtDm8/dJ1j7dtK03F8YbWdGvUdAOTA7dTgycCBirXBpoHiDVJGdO+0ABWHfvtVG1zW21y2fMWdmQACSIyTmBtmf+CbvWQwySNABbMQB1BO57iKzC15ADhn6q5kY2wOOvoqPE/EVy1dCwFQEfMQZMDqfcDAAEd6cfiS9ccjSgBloBGwAAKyPNLZnEetYjnPGIbwI+X3O25Ejrj861PKSICt8zqQokbJ5skCdIOOv409M4xxjHI+yhxwxuJPUKbmfChghYjUVuKq4Uny6tOrpsDmRiqzcMyrGlJLjLREBSQCQN/JG8HMRir1xyymXXqq9QCVzOJ6E/U9qv8D4TOEIk3Gt5ILLpMyVMaRgD8e9J6R5Dg35piY0zKCcqDL87S2dRjTmc+XpgjFE34wajnVECYGNtwPTrUPGcL4ewBOX9dIxJgdB07CoLnE6yxWACFM9/X1GN6czJlAO1uQcK1xfF9NoEneSParXD8cGB0TAJB9wYG59seuKCWWK5wdRAYxk9aZw3MkQMc4dztJmcRPU+tBMVhdYtRfEP6wqrkYbUMTn5emetZjiuHu3U0WtZDEsTBgDAJmJJEzHatCqDiEe47BVU6VEamdt9AjIwCcxPloKfiK4oN6yQti02A7HVdPeJJxA2gDHXNbmliLWi1hap4c80qfHfBNxRN24itklJl8NpQn0Iz9+1N4/4fa2qKVssVCNCX1LCTGoog1EiDOeoNGh8RpxXDveuv5vEjyKJK6VnyyPuT9aXB3+BtNqbjrqyBAtWCLimfMCWlRIwRmRWg2+qTLgsryrkC3OJa1cvt4YMl7eSeoifl9Z2qXm/wAK2rF0KHe4mGGqBInKnT7HIIre8Z8X8DdX9QLbXvkDXrQQkR0dcTj03oBw1m1xNzTcLre+XSNt5/HMTIrgHl2OFQSCjuRb4S4S43D21tHwwLhKr+ySZjbMyIkn3rY8Twd7hpcXXLadRAhgDmY7R6+9VuWcLZCi1ZkLbEMQ27Ak6W2J39s42qj8Uc2a3b8IFvMIGr5c4iT13z6+lPOLhTUzCLaSeFgeF8rXHJgG4zZXEtMR0IxqE9j3qhzDjYcIqgtgTtOrJ1euf72q549lmAuOVtIGJITUWIIVdIkT13oPxPGWxcPg/LPl1quojfzQY+lIkAutd2ztuzomNwE2yXCjSBmcwYj3OaEY7ferV8s25xvAiq7WCKueUBQH2rq3OlcBzSMdqlpoqFUbelSNKoVlpOEunw0H/iP3VK5gx9cj99VuCMooBjA7Y+n2+9XbQnB+/wDfpS55Wix3dFqsVB0pBIB6/uqTjLuNI3OP77b1Fa4kO5jZRAP1/wCag4q8A8nIUTHcnEVNcBXa/awkdcItw92VEqCIEAgztiCMjHau2biTBOmfm6xjYj91LhPiA3URNKronbE6iTJJz6ATH4zNw+lbobAPUmYjrgb0F/xUQiRjubgVZ4S5o1lyjhTjrjuJ3n67jtVniLSoNSKDOcSwAgkyD6en9BZ4o2mlRqBmScqQTiQRgz0inWeYam0SpgHGRg7qe29LugJduCM2em7eqM8PzYQOjbjSoYglfmA1DYRv9BiKujnThSpu23AWNZldW0SBkHuZ+mKynF8K8hkhZkwcQRsAZk79vyqC1aYiHHSfnEAfTMydqg6WN9FQNQ9uHC1PxnNUF0A5EZ07D77nb65rX/D/ADYbkD1JbIGBI2gROx6k15x+hdyJ+pz9PrR/k3M9Bhl1QASAYB7N2IxMdavPpmujodFSHUv3Enqt1xCME1B0DSTgeSCeoImSsTMxNX+G4oqRpUELpGMDTpkaQfYCBjPvWXbmniMqaDqMmCoyAMFejCCZn7UdTioIcMukrJ3kxgRGMAHG+I6V56SGRgBP5Lb3Mfj0RPw1BRApli0EGQAFET1XOBE7Uzj38RAfKMaTiMDYiBk4OI7GnWmLIGAmIjuJI1e0dt6GXucSXC6XRWDalWfL5VcqSYInEDOelXgMzhtrhLOaxpsoQeIOrDTHX8tv30G57xTW7zsh1lgzQc7jSWAncEgj19qJ8XYKubi6dGDjpIBYbSdzmPyqHieU3Lts37VtLhcBdMxhScsXIEYOR9q2NKW2HE46/wAJLVtc0ENCzX6QEtKTckuS50iCIwCxPzEjpuMetACxcwXwZgZiSdvqaJ8bctCywKML5foQVA6mZMyeg+9Rjg1S1rbzGV74BzG0dB962BSwCD1V/glsJaiXF2NTEEFRgRjuCfTrFDuI4BtZFzUrQSPUdxmCMdKu3rJu2vFTxXLRrOnSisSNQLEmQCdzAk1X4iw/gKSCxttpVgZBBkwOpEBjUuJKsygVVsLaUDzvJ6gYH0mTWw+DOI18UiuSwwRmAQAQNR7eaAfWsfc0adSjzPgYPXqI6zWr+AUL3gqqWbwmOdhtGr0mAO+KvDe8KXtaW0a9F6UeNW1rcl3IPyhYUCZEEGSoOPasP8cc9LWxa2JbUsxJnDEEHsMe9EOOvXApLtrjBQ4npmIOJ22xXlvOuO8S6SDhfKvsDv8AejyANF9UZ52trxUj3HiCIHaobaT3+lcs8f0fPrsfyzR3lfDcO4xcIaJM98kqozJwN+pFK0lDfJQm6se32mq5PSa1PMOR2ZUB3Ej5hpYbSZ20Z6Z9zQfmvw+1oagQyzEgyQZjzAbfSRUlrgoDgUKuPNMJpNSCE1CsqxpUjSrlKP8AB6dC4zA+mBU54iAT19x7VBwN6VWSPlA9fSm8yOQMED9/1oJ5ToB2WpOXAeYjaY/AUO5m8ufer3BMFBBx1oVxDSZqRyueaiARbkUEOPY/gf30a8MFciY/veg3JrcKT1OPt0/GikfffaQI7/nS8o72E7p//mAQnsmDpDKzAAiTBI9ffOTUCuVJ1KAOkDp1yftntUty8Nh1/v6VLoULHlHcnA9N/QVQvoUQrMjskg8LvD2s6g3mjIbODiBH0/5qN+Fk/LnZoE4+gn3mo3Vl+XMCTOwHfHX2pvD8zn5gB0IOR2HYz2Iqu13xDKMSwdxwpDDZZXJ0lVgz1B6z9qJ2lXBTBAAkxEbQRM7U3jGzA3A21Eek59ar2H0xqUDuBg9p6T/feaOSXNtKhrWOI6LS22TSsyHBMkMyH/xK7wRq9RB61Iea+GVUbLIYkDUykgxtuDqhh3oMmYhj2/p+J9qJ/wCG6kJMdIGTviZPc49z1pF1Nw84K0RHvosFEIuvxIcKpwIAP00mNW0/XPXaq3GMonSYWVIg6iSs6oAgCCNt8ihVngSjRpGOmmP6TH99aK8tsm82m2CbmAABLEkljBCkzGomDt7UAtYw2xEMbiKen8XzNdIdpDlgYOQsMZwdzBjpQPnfxKXDKp0WySSowGJ/aYeoAxtMmrnM+XcRdN4W1c27D+EYUgKxJB14wdRAzXORcqSwvjXUNw6ioZgdIYDVpURBfTnrjtvRomsibvdk+CBI6SY7GYHUqtybh7Ni29+8Ge8AptqCAEBhix3k7/ahfOOafpTratqASw8wOGkCCceUDeiNnjVtqcL32BI227+3vVWzyo2dPEqp8G6Hi5DIuDlQ22COmcZrVieXDP8AXosXV6drCCP79UX5Nyu5Z0AXbbMrrbuWmMqy3J1T0KTAO8RJ2od8U8vezxLWbMvMsuhcANIwVxtJJ9O1SHmsM2u4JJDyuCxOIDL5QYMnbfvNWEv3NAvLbVkLGypWVDRLlWadJYLmBGBnejOGbSbQLAtZa5YYsiFYCqN8SesETAk7zWj+A+JuWrV27bCuxYW/DIJOkAkmRtk/gaT2PFFtTCxGuTpgAbE9cGPpRu5zRxYC6baqMBkBB2EjUDH4UzAwusqXCnBqH88e8deELfKYkBTBxPUisJxnLLtr51g/f69xWx4bmjhw0kqphVbzDeQRMg7x9KFfGfOmucUzDbSg0noQuQY3gkifQdaFM63Upe63UFl6damfLIPcf0qTTrYBFyYEdye31o9f+CuKtvaTwrviXIIXw2B7/LGo9dh0oSqhcX51+aQJmZMd4JnrVv8ATb7xAGB0xIPVumc1M/Kb966ypYuPdtgm4PDeUCb6kiUk96v8NyK81k3bSHRgF9B0gyIBbKg5wJqw9FRxA5Wf4q4CTIAYYOkyPpVQtUvEIVY9KgqqsFAaVI1yuUoxZ4rSin0j6ioHuF89d6gLyBtgVJa4iCIiqUmN2KTmQnY96rEVY4lwpgEZ80j16VBbbvUqHEcI5yb5dutEWunbHrQPl3H6fKSIJ/Per17j1/1CPcH8qXewkp6KUBgoq3aYasz7Agb9+xqQHSQQ2DuJz6e4mh/D8Ssk6lE+o/jNTfpKY84JAj5gP31QsyjMlBCIXoJGSPX0OMwPtUD8POwkGN95BO5FRWOItLnWu+fMPp+f4VJd4+2Zh16EZAHfYUIBzTQRw5jwS4hUeN4jTIYQREHOw7H6ia7w/Fh27kfv3qxxXEWXEErtA8wj3iT1oGrBGkERkCTP5Zplg3N4opOV3ZvsGwtBaAEyB6R9T196Ncu42BBg/wACN/77is1wXMFK5ZRnYmrtrmCqR51+jDr9aVnhLhRT2nna3vArT8LxMjKr3yDByB65AnPv2ot8Kuf06yzEIii4QZ0iRbZRJMCM4FY+1za2FI8RAN41Dr0yDO5NWeH5pbAkXUyIPnQDy52Jnp37UkInMNgJt8zZGFpPIXofOeOtjhL4RrYPEKnEsAQD4l25w/lOx1ArdJG8GgHD8sZ+X3bOqy1xOKYn9dbRYNhVlWZgCsmMHv61meL5xbOPFt4k4KiZ75/D+tDk5gmT4iiPNgiTj33phu5wshJhrWYDvX7yrHE8te0yFjbOosqhXVoKPoJYqYAnY7EZGK9F5s3DXOGucInEKxsW0a0oUBddnUL5RiYuM/iv5RnGNq8z/SUZl86EkgCXUDfqSQAI3mu2+LtgmbqrAKgqw64Ox29RmnILMjcJfUsDoz3hYz816NzjgeCutet+Fwi2rfF8MAbWlGNtm/8AkSVEtC5OTviIri3LUcPa41eDT/5t9lt2zbCQeHf9HZlR4gvpUF41eXVvXnnMPiO3IZWMqqqSXDatKgT3mBv1rO3LiMS6lRJODAx2E5zNaUkTa7pWKQvU+Y8wsWBdc2LPj2uGtkrcWxm4eJUA+DYcolzw5JUHaCRBIq8bvDfodu5d8KwgSwxaLThm8RdZt3EIveKQWm26kDsImvE1YAh5AzsPbJx9aj4i75pByOtBaS0YVj4r3dhY/Srf6QnApbPFxw5RrUXOH8K6WZ9LEMki0Qz51E+1YPm3BDjeF4R7dvhk4grxbXRbC2vLYdCnlB+fSXgnzNG53rPcPxNhgpc+aDMELJPfvUx41VJdLkMQVPmBkNIIOZggkHO096oecq/YkiwQrXwtyRrt5Llu8lm7ae2QbpCwQwgjWCsKROe2xr02/Kpc4dbwe4bHFJZutftl7t261p3gq58FSFIUMQTJJgmB5Zym5ZDG5ca3/wCk+Wc5j0FTcy46w6KFZWyfmPygTgHqM0yYbZusJTcbXpQ4vW+izdt/pNq9y9+JbxlXUtnhyl5i5aLio28E5FPtc2s3OHu3srZRePtoBeUIwvXLhtq9n5/EYsmkRBENOIrxziHQqRqUgZG09hH0ioOD5kwOiVgggljG42n3oLRnKk5GFe5jwGpSw3z7GN4oC6xRQ8QrT5wCI64P161FxelhOpdQwcjP/FSaPCloICEmuV00qhXSpUqVcuSpUqVcp6rtdFKlXKF0VylSq/RckKVKlXLkq4aVKqrgurXa7SrgoK5/f404UqVSFYJjUjSpVBUFdWlSpVyhNNIUqVSpXKRpUqquXa7SpVw5XFcpVylXKV01wUqVcoTlrlKlXKU2lSpVyhf/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4100" name="AutoShape 4" descr="data:image/jpeg;base64,/9j/4AAQSkZJRgABAQAAAQABAAD/2wCEAAkGBhQSERUUExQVFRUWGRgVGRgYGB4YHBscFxcYGBcYGhoXHCYeGRknGRcXHy8hJCcpLCwtHB4xNTAqNSYrLCkBCQoKDgwOGg8PGi8lHyQsKikqLC0sLi0qKS8sLSwpLCwsLCwsLCwsLSwsLCwsLCwsLCksLCwsLCksKSwsLCwpLP/AABEIAMIBAwMBIgACEQEDEQH/xAAbAAABBQEBAAAAAAAAAAAAAAAFAAIDBAYBB//EAD8QAAIBAwIEBAQCCAUEAwEBAAECEQADIRIxBAVBURMiYXEGMoGRobEUI0LB0dLh8BUWUpLxBzNiciRDgmM0/8QAGgEAAgMBAQAAAAAAAAAAAAAAAwQBAgUABv/EADQRAAEEAQMBBQYGAgMBAAAAAAEAAgMRIQQSMUETIlFSYQUUMnGx8EKBkaHR8RXBI3LhM//aAAwDAQACEQMRAD8A8s4bkqMiklpIB3HUe1TL8PW+7/cfwqzwP/aT/wBV/KrQUxNemh0sLo2kt6BY0s8jXEAqgnwzbOJefcfwqa38JWy0TcjfcT9oq7aeDRC0ZIBMZ8r9j69x61L9NC0/CEudTN5kK/yfZCEkvKx+0IIM7HT1jeo73wfbXB8SYBiQSJE/6e3StXxi6Ftm5B8q3AvRSCwAPdTh4qrwfDPdNwjfTuerGYE9yAaXbFCSe6KVnaiYAd71WeX4Ts93+4/lqX/J1mYJufcfy0f4bg2UksQQuIB1S3Y9MbmlftFYJPmbzEdp2n1O9OR6bTuxtCUfrJwfiQIfBljvc/3D+Wnr8E2D1uf7h/LRlWqZTRxodP5AgO12oH4ygg+BOH73P9w/lp3+Q+H73P8AcP5a0ANOBrvcdP5Ag/5DU+crPf5D4fvc/wBw/lpD4C4fvc/3D+WtEDXZrvcdP5Aq/wCR1PnKzh+AuH73P9w/lrn+ROH73P8AcP5a0bGmMa73HT+QKR7R1J/GVnT8C8P3uf7h/LXP8jcP3uf7h/LWhmm6q73HT+QK3+Q1PnKz5+CLHe5/uH8tNPwTY73P9w/lrQE0wmu9x0/kCuNfqfOUBPwVY73P9w/lpp+DbHe59x/LR6aYxrvcdP5ArjXajzFAT8H2e9z7j+WmH4Rs93+4/lo6xqMmoOi0/kCINbP5kDPwnZ7v9x/LTD8K2u7/AHH8KNsajY1HuWn8gRRq5/Mgp+GLXd/uP4VGfhy13f7j+FGWNRs1V9yg8oRRqpj+JBz8P2+7fcfwrn+X7fd/uP4UTY0qGdJB5Qjs1EhPKGf5ft93+4/hXP8AALfdvuP4UUphoDtNCPwhOtkdXKx1xYJHYkUq7e+Zvc/nSrzxGU8tby5CbdsASSqgD1IEVdtLMqd/XG1U+DtMLNtiCAVEHocVouBuBm1XEm4oX5pGoR1SPNI2z969JG+oQfQLEnbbig9oZAPfbb8elEVRxpVDnWoA9SRFR8RwQ0lkzGSo6DuM7T1rQco4RLbC5ccFbYVgVBYa+gmO+nfv6zVppbZaXY23BO+IwCzAwFQqgbsEkQAN50z9aqc05ktu0lokqSCxAAkavlDHA+WCT9KaqhtZYnwyfEOP9MgqD2JgfWo+HuPxbFUVVSfOx3Y75J6DfsBmkGu49EdzO6ucCnkDPGhJCJI8zb57xifoPau14sSSZJyaju+VmUQwBgNHb0JwKfbIO5I9gP41sw4FkLKk5T1NaTg+SWjcsK7uEuWDfciJEa5AxtC9ZrNlB0M/SIo7/iNqbXn+Xg3tnBw7LcATbcyPvSXtN8zWDsSeHcf9TX71SLpWRknfXTn5i/2VjlPIQ/FPZusVW2SGYRJ8wRIkEeYsv0rtnhLC2Tcu+Kf1zWQEKDCrqBOoehp1rnVqeGJfSzMjXyZwLI0oTjMzqxPyiq9rnWjh4tXIdr7tGmfIVMN5lIGY9ayzNr5H0bHwiuBgkON0as9aOKKY7HTNbeOp8eRYFWOPrau3eTWrbO7O5sqlu4IAFxvFMImcBpBk9hXF5XauGw1suLd24LTBiCyNIxIEEFTIMdKp8BxourdS9cINwq4uNJGpNg0DCxjAxU9ri7dtuHti4GVLou3LgBCg/KAsgFoWSTHb6Ec/Wx21znF4wKHdLdlk3VXuvODYAqjSEI9O+iAA31Ob3cc8V+15Tm4Lh7i3jb8dTZBc69BVgphgCuQ3aa7d4bhBYF2OJ8ztbA1W5lV1ScbZqC5zbxbN9Lt07i5bmQG0t8kKMyIInqKjtXbbWbNtnA/XMW3whUAtge/rXN962/8AI5wpwwCT3S2yboXn0wbCkiC+4BwfTINDF+H68p/H8pVOHt3AxNzy+KvRfEUvbjE/KOvcU7mnJURbTW2LA+GtwGJVnRXGw+Uq2PUGunnKXv0hWVLa3FJVvNJa3HhBsnoAMAU1OZ2/0iGJNl0so5zgrbTzDG6uPzqI59fjeDY3OIoZBANWOo720c4FqXxabO0ijQvwIvP54v5ml1+VWrZvvdNw27d02EVY1uwJ6kQAFEkx7UrXK+Ga4Sr3Gt+A97SCviqU3ttiJPQwJpXeKtXvHttdCA33vW3YNpMllIMCRKmQYrnA8RYt3Ctu9p/UOpvwwBuMfLpEatK4zGaoZ9V2RLi/fXAGK2g3xzfhZvFVwURQ7wAG7b5vN2cc+H5Vm0M5l4I0+El9TmfFKxHppAzNWbPBWLdm3c4jxWN0toS0VEKpguxcGcnA9Kh5y06WPFDiG2jzyoyZ86gRNTarV+zaVry2ns6k84aGQmQQVByNo60+6R/YRnc6t3fI3EgUa5aHVdZr9soAY3tHYF1gYrp6kcX1U6/Dtpbt4O1x7aWRxCG3AZ1YrpwwInJHuKB808EFRZW+u+rxSs9I06AMb7+lGf8AHUD8Q1t2QLw4sWWyrMUIgiMqSSxExiNqznF8Y9xtVx3cxEsxYwJMSTtJP3qmg96kk3TE0AOcdPCq+eRR6I04ha2mVdn6+NqEmo2NdJphrcSgC4zVCaexpjGqlFCYaVI0hQXJuILhNMNPNMJpdyeashe+Zvc/nSpXvmPufzpV5k8rQWw5a/6pBONIEd8f37YonZc6rbAncWz3GRH/AD6VU5NfItIoIKuqAgiYMdQehq6LMnXb+YCSpz8p7/tKY36EZrZY8NYPl/pY0jbca8UQtaQWMYYiT0BBOP8A1bP4ij/LeEUJ4YW0xeWe012AUJDJBHUEHfpWbsBHsu+sqVbzCAdKkgtImYBIIMUS/wAMvaFvWTbvIqhRoJkBYGV32JmMgmlnPvu2iNZQ3UnfEPLntg27dnwjdYFUDahCwJLSYzJOaeOC8LhyPFCvcyGkKGkySMSLfYDLb7AVAnNrSiGuOxGymQPWZ/Z9Jz1Ipr/FPnMfqyf/ALYV2z+Cj0G0VZu5zhQVXgBtKlxXKntKrOYDGAVTfE/tgTinDi7S/Lb1nvcOPoiQPvNP4nll26Na3BxG5MHzb/6Dn7UL2MGQRWzCNwyVlPGURu8ydxBbH+kAKv2XFU71yAd/pXFeuPBHrTRFNoIIGcqr+llhnqaO8q5TfuJqSzdddpVGYY6YFZ5N4FbTheJtpwFoXWuqPGuR4UZOld9TDEVlajVSQta5oslwb1PQngZ6J0QNktpxi1T/AEZwWGhgUEsNJlRjLdhkb96mtctuuhdLTsg3YKSMb5A6UV5lxRZuKaZV+DtshzqKSgVnn9slTP0qDm3Mnt8XYCMVCrZFlQTBDASQBvqYsCetLx+1pZaa1oBq8k0KaCR87NemfBDf7PazJJIusc8odwvL7t0E27buBuVUtH2FR/odzX4eh9e2jSdW0/LE7UT5xzBUtcUEbSo4xV8pIg6LkrjpM/ar/LeNLvwDuS1w+MAxyWtqDpJO5gkgH1qD7Zf2ZmDRWaHW+z7TPp0PgpHs4bgwk318Pi2/+rMXrTLGpSuoBlkRKnZhO49asW+T32kLZumDBhGMEgEAwMGCD9RRHldkcRY4Yttw7FLh/wD5R4oJ9BpZfrTk5itzhbly811PE4o3P1cTLWyQpkjyhfyFXk9qyA7GtG4GncmrdTaAybAJ/RQzQsOScEWPyGf0OEJ/wa+WKCzdLAAlfDaQDsSIkAwar3+BuI4Rrbq52UqQxnaARJovyy8nhcZ+suqh8Ia41PAu+WQG67b9avnmLWn4QIty+Ldu5e1n5ilwQdOSV0AE5O8VV/tSdkhj2gkfNv4N/JwM4rnqrt0UZaHX9D+KuBn1vhZnjeV3bMeLadJ21KRPtNOXkXEmdNi8dJ0mLbGDAMHGDBGPUUSvBW4ZzYv3Wtq9t3t3QCQWOlWD5zJzET1oha4tv8Xu5aJuGJMf9jttVX+1Zgx1Abmte42HD4dpqjkWHeo4N5V26NljJokAcdb/AIWV4vlN62Cblq4gESWRlAnaZGJg1VuWGCqxVgrTpYgwdPzQdjEiaL/C/Hkv4Nws6cSq2nkyZ3tsCequZHuap/EHGa7xUDSln9TbXsqEgk/+TNqY+/pT7NTN2/YPaON1jiuP13ftlDMTNm8H0r1/ikMJpppE02a0EMBNY1GacxphqpKKAlSNKkaA8p2JtJpphpzGmGl3FNBZK98x9z+dKle+Y+5/OlXmzyn1ruVk+AhUwylV/wByiPcSKNWOKtEgMtwXJCyhmCWwwEZHr1kigvIV/VlcDFtpPqpj33q3xXGrEWWbxkiLnyjA8yjJ3pvfTQlDHbiVO/E+HeA0xuLu5RwxBCmNojbvMVseUqo8/DXD4oH/AGy0TGQFLYj3EnFZlOKa7wupBpZBqcDYjEOV6kbGqn+KP5X05Eeb29RtVWMc8rn7QKUvGW3e83ih1uE+YGCRP/id/vUycpV8JxFnV1S4GtH7sIB+tTN8SpxFvTxNvWwwLqmGAnIJG6x3mKqDj7M6GZio2FwC4Aemm4kMo9vtTbXEehSb476KbieScRYGs22Cj9tCHUf/AKQmPrXW5wzrF0LcMQGOGH/6GT9ap24YEWbjLODadoB6wrYVhjYx9ap6iT2rTjfY73KSfFlWXbBqB+JkYx1pPc/d/SmXQCAeswavK85pdGwYtK3cjb+tGeVfE/EWkFu2y6JLQ1tGyYky6k9BQU2433P4Ve5YqnUXmFAODG7KszBwNU0pKyMsqYAgZo5RiSDujVziOe3mNxmuEtdXQ5IGVBBgACFGB8oFQ8P8Y8VbQKtwQshCURmQN0R2UlPvih/HXIB099+w2/KqgvCYOQR0pbWRQUGbBXyHyH7Y+SLpt5G60W5Z8RXrCslsjSzB21olyWA3m4pzk59ad/mHiDxAvm4TdGASAQBBAUJGkCCcAb53oWkYziT+A/jU3iC5qaVB7RvmOm0b0oIogS4tFnBxyDhFdv4HCKcr526o9oNpFxdDQB5lE4ztido3NEOB5/esgpbZQhOogoj+bAnzqYwKzHE29JwZHf8Av1q7a4uQO5rXibDMCyVgN0TY5ri/ks94e2nxk9fyRjiedXX16mEXAgaEVZFttS4VRGe29Mt85uqLelyvhFihAErrPmzEkHscVStAsYAnrTCabGngraGCvCh4bfpj5YSu+S7JP3n65RLj/iC9dXSzAJIYqiKgLDYtoUaj71F/jd0X2v6v1rTLaV/aXQfLGn5fSqGquNUN0enY3aGCjY4HBq/1oX8lftZCbLj/AFwn8LxJtOroYZCGUxMFdsHB2qG9eLMWJksSxPqxJOBjc1xmqNjRaZu3AZ49aXC6romXnIUkbgVxL0gEdRNdJqvwe/h9Qce3Q0Nzy14vg/VMMaCw+Iz+SOck5N4xlmCqO/X26Va4z4ZA+VgYEkfw3/pUruqhLbMoEAhjakSf9WqDMdqmElZDKdJBm2ZEDqRusjFYsmveZDtOFuwey2OiD3clZW7ZKmDUZo7x9gPOIP8ADp/fpQF8Vosl7Ru5KGJ0T9jkwmmE04mmE1RxRQsre+Y+5/OlSvfMfc/nSrzx5Ti1oDGxb0Rq0IJOBBUgEn0JNU7ty1bhVhyN2kiM9BNX+Wor2NIGpkth4MwcCRTOH4i5+1wSm320aTHo0Ci80ULjCKcuVbtjQXQg7R5WQnMNjKH+FB/07QSJmDG/bsRvVx+WlSt7gi5YHNojU6/bDL0zTOfcAhtDiEU2mJ03rLDSVYiQyAxKHPtRGkjhDLQeVDw/EITI8jdJyrejDpS46xpaQIB6HoY29uxoQlyetEOF5sqjw7oLKRIjJU5iJ6elXbKOqq5hGWqRHEbx+VSXLkR+7P1of+lITDJIwMGD74/AVPZQaSVY7bHb2OKK3UHgIb46NkKz4s+1SsDI6dfbH9ao8Lx8QHEdiBFXRxCkgyIIP5jFOxSse2y7KWkY5rqAT3vL1MGCfeK7yVW8TQSSHBUddx+MGD9KGcwtNM40xtO0f3Nav/p7YC67l0HysESdtR+aZ2O2fU0jqpi8lp6IrI9jLGbrCfc+GLzpK2yR1A/KswvCaXgY3MMYiNx/SvauXXWVoHlDZExuOk+5H0rKf9SOSakXiBi4raXMQCphZgbnVGcYI9KVHtDt6Y8Z8VePTPgyT3f3WARZktA6/T9+1TWiFk5IPfp/Wr78qZbHjMvkMAMTvJ0yAOoPSrPK/h9uJUsgfSunIGrzHrkDEA7CrF2wWUVjTM7Y3r+iuWuTWnW04upc1KHuIpysGNLR3wOkVHzDkIVwyyqnJByFjJz/AKY7yZx2ofYbwtSaRLQHkRIWYG3UzO9GuN5grWG2TVkId5UxGN8g561R2ofHK0g4KPHp4XQOZXeF5/0FwcGGQESJyE/1d2GZYgdBMYE71F/g1xyAinPSRI9SOk4NcXjXt+RYLtAae84WfTrPt0p/Ec2vKykSAJxOT+1BYgmI/wCcVqP1T4CA0WD1WDFpDNZvIVXl3J7t/UUxoj7nbG/Q0Q4L4Qusf1hC5zmT0n2qz8Oc0Ci4SulmfcGZUA4j5tz0Bo1wvMiSFEggznWOh3lCDv0igu1T/jHK0IPZjpME0EK5/wDCaLY/VsA6y2QSWEfKIEk9awxukdT2r0zj3FwaGYgH5oMGP2iTuB/EV5JzS4FvXFSdKuwE9gSAc70q6STknKefomw0OiJh5E1ouQcpBt+LpR9R0E6oKRkauigmc9qxvB8UzEINyQB9a2lhvC8NQ42C61J0kzDIyRpIBJk4MEHNPS6ztIqGDhK6bR/84B4yiFi0UtsFtC7LeYAANiVGrXkDDGQM1Q4qAwDWV7B1YExESVUCRUyXoW2VdAGDJqJ6pdJCsx2BUxUvNL7uQqrLKGeUKtGQMlRA3x+NZDjZC9W0ANoIJd4tR+rYlXEAyPK0YBE5GI+1C+NjUYwP7mjXNeHKkgknGx80EESR9KA8RcBzIPePetHRvIJaVi65mQ5RMajNOY0wmnHFIBZi78x9z+dKld+Y+5/OlWCeU4tVyhyLY0FCSuk+YgwRMScCmQbf/wDotPp/ZZXOPQEHSfaKh4W9aKorqvyAFjKnbaVGfc1dTgHAPhP4iftW3MkeoxkY3ow6BBPKjs8vt3G/+NxOl+iXZQ+wcYOPanc0vcZoPD3XBGDDxJGCCrEbevX1qO/ydrZBtFStwAgao/8AZZ6EH91VLzXSsXXkWwQiFpwW2HpP/FQSQuAs8otyPkqhWe6w07Bc+Y9TqXMDb60C51YC3SBtAIzP0mtY9oW1CgiANP2GfxmspduzfYkBswAc+0z+/vSzXlxrotnU6Zun07fMckqDh+FdxKqTHrGfSTn6VY4RgGAmO/p0olwjZOyrkyAPeKo8ewS/LjynJA69DRR4hY4JJpXLfKFO5P1IE4x17V23y9SQuQ20T+GTk0KPFb6GIBJ9MfTb6VZ5VxOh0eJOoET6QQc+vrRXSY7oQ2xuvvOwi/G8ItrdlILFSyyQCu4OOx3GK0vwTx3kCaVaSdIZomM4I653PoM1k+f2GiUZimSBJ+UmfuCc1N8FczFriALhgMNIETJJHQETSrJHPjycorowHbqXs1vKmF8ykEY3EEFWzHYT/ChvxbxVu/w4sYVrhiSAI0HVJJxM9OufSiXKOJQPLFSdtSFTPTM5+/qKA/GNuLgU2mZW8yCcF8Tue+kkGJrOYdku48JmRvatocrGcw5A40C7cLIBFtFMDUPmYjO8k/faKm5hzFptqrjw0KqEgBdgCQPefXaprXENdJ1+e4kgBFEjTJIxloA+agLcQH1ASACRO0dZ9OlPNleTd2FonT6cxUQA4ji+qMcfdscQ5e47pcXRbAHykCYOo52gdYq1xXC2/JoDa0AkEAgwPlVhHVhM759KH8fyq7buWlCm54i2/MnnUllVv2SczO8HG0RRTUwvRM+YSOxB2AIyTpG3410zxYAWQyMgHKpWeEV1IRg92TMGBG5knDHrK496HXWKOgLAFS5Y4PeBn2Ix++tTwFpTf8jJ8oGsABFBDSCQTLzgxtAFHb/wxYbwih1MrM06QqsdwQR5sMCfpTL9Q97gx/AAr79EpExsduHVDfgrk5KXHugsgAcIBk/6pG5noKsWuBRyNDsDqcKGJDAGDBIIgjV2mtfy3gfDHXfUWPX2jbM/jWa+IlNq941sAm4dLqIDEqpMpMSSoIIzMCgjU28M/Ra+jBGXf0qPE8Nodl1agqATqAIyTnuN8emTXn/N+DDvdMFoyLgzGAYzuskeu9eg8UmpWUkqYDMBpkyAVwSNJECs1wrL4rMhUqgjzZnyyRjExTYdmimNXH2jfoq3wtyAoDcb/uFSYIIC4kL31TGelFbfE61KbroLadMMuSysG/aWcTvBz0p/+JAnygELJGANSjWrRONmB+lUPFI0hh5kW2gJMCZJKzI8pQwTtUOOKVdLAY7c7qrll7aEMEtxcCt53UFZ7at1MTBqol90dg3gqJEeaBp3AUp5cmSRVq5zBP0fyo8AiJtq0KcYc4ZNzmKAcWU1MAUtlsx57AbsQIKGgcnCZc4AKW/xZyT5fmLQwfpPzDP3oTduBsrBB6jr71b4ji7iqToA2zr1Az1EAD70PJp/Sgk34LK1bgRQSY0wmuk0yaccUgAs5d+Y+5pUrvzH3NKsQppF+HsLcRd1IgSBI2jP4Vf4Xh9AkMJUg6gDMTJVvptmqli2PDRlY9FddQyT2EYAjr196PIE0lHkMQjqV0spVp3AGTg9cdqsxwJpDkDmi+idd5mgtywAadS4jzAfMvuD6UJt8Ut25bVRAJE4Ezjc9RvPbtVzieXkqyXVImHW5MwJPTrI9ulR8v5ciXJtMXABDEwOmIz5cjqfzqr3ngo8MIe9u3Nq3xr+XJrNWeM09T11AgGZ3NHeaP036Ad4GYoNc4EiWtrqAE5g4Pp9/tQoRglaXtd4Mgb6IxYurqFxDgqZgxuMyB8vtV6zw1gBGOWMaiBMDsMbTFZO7xUAAAIOw6z33mr9rm4AImWI7CPT2jNMbwMLAdATkFGrqW1YwExA1Ku5JxkDfH/FBeZNqyBJXB9AatHQqHy5YAmCSpHUfU/aaXDtruD5QY/ZGI2IMGZiN81BcVMcYamcv5mCuhyNMYbaJ/sfj71LxPLvMCuPr+K+s0WscssCS4Rc6cJqO04BxExP9KJWeTALqLxbiQrqdRgd40jJwN80u9padzP0TLHh2HceKk+HPiZrPhWTpCAhSzGI6YEAL6nO81ofizm6Xbdp3aE1CHVGGWXBLdsbn09aA8VYtm0dGg24CksBq1ZJkGWU/n2FQXVucTbHDMbZUFSDhNOjJBYQBgdQI9aC5zHkWKKPE2SPvCjSJ8FYOh2sqNiNQgQSfMJJGD7/AJVFwPI7NrU1xFcKNJRvMVJgxCyLgMag3SPXBO7wN+wGd7gbh5CkLNzdYkQMDofaaC/4rbsMfCcuGnUrKwCsoMQWGSSY0gDJ3G9BBc22NN+CvPL2jLa0fwja8WQihLa21mAREhDsZEDKoTAzkdqyHxNzB5e7qY3GMgjpCqkj1C6j/Yopf47WviXUUNbOkAHJnBBAM/fbIjs3j+EQ3Fa5ZVlKvKsfLMSunrvvk9KBES2XvffVLsBbHZWf+HuKYWH8s40AZGN8kHfA+9bb/p1zMhbltgAFIaVg/NMqSJx5aAPy0CyttmW25BiASuYwSBtpUDNVeRm5w9xtTjTMXdPTeCSR7jGKbGoa4OLTn7Cu2M2LGF7Re5oCsdPtnAiPdhQL4i4A37LW1cqZDBoBgqQevqOneh3LON1ROqTLbgtG4P8AqUQMTRPVojywIwT3wY6x1/HvQ2WMnlbLY27aCw3BhCbjXWL3AjIHYbqFEEof2o+vvVI2fCULawFxAzIxH3JJPtVrnnL3scX4wBNq4dRbVqhjltXptTjxQeTiCT5mOnVkwFVQTEkmTWsxwItBFcFVuEgrhmDKWaJC4KgSCQRgjbNErfG6kBu3FiI1XbYbcQSL1qIx6Cg6whzG8K09dQMx1z+FNfiQqMxChWYiEB1BlIhtJ2EjrXGyFO/aMq5xHAIrB1U21jQWLLetEEdF3Ck96CXuHUAsq3DBGrRcS4vuEMmm3uYAeGTYh2EwLvlYNgwh2P2+tQ8xTTdclGEKpVlhCDIXSYw2SKsMhKSSNVO2xlszkwRKhh3K7TPoK6TVbiuPh85HU/0qUPT0TmAbWrLeS42nE0yaRNMLVLioAQC5ufc0qVzc+5pVlFHRRLtuNJJ+QEMBJ1QPIRgRM5z9aaeNILHAkzhY+3Yb1RRql1zuajhSTfKOcDzrXhmCkbGP65OOtXuB4jxJaDjEn0G/ruKyywCNQaMTETHWJ9JrQcpWLSx1k/if6UOQkNTmgYDOD4JcekkAMAQJkiR7QKp2rF3UV+VjkEQZ9B6enrROxYR2bWYgqR+M+sVf4UG3jQjrj5pxAx0wahj42gNcaU62OWWRz2tscLLvypyTr1aoBn5p6R6furvB8juMZCFlUiZ8sifrWy4flguaXCqFwTBJPoM4j2M0R4ThI2DKDILbidwGjc+/agy6uNp2s7xVINJI9tv7vz5Wc4Dg1AIuJcCkERphQ2IBbYgR06+1GLfJWVYtlZOSzLkETiO2NxEmRRw8uU6TLQNKmNiSQCBv1I9TFF/0FQAADIO+8qJI1T+zJ95ApbVa8QsG3nwKvBoHSP7/AMPiOqH8r4HwlViyi4YkwAemA2Z2yMfuoTx/NL93ihbtJF0MpDEwkWySdUjTEGZ3EEdaPcTy8jzOSRmdzuBlSM/39an5RZItzJO8MZOldwAG6SSY6571kR68hxlksn9ltS6KPsgxlVaCcf8ADnHMX08PZUXWhz4ga3nBdVLBpGwEd6P8p5RYQGwB4jARq0lYVoKyzYJAgelTHij5JIJOD2OR0O33x6129zi0oKtdGsqfLJxuNwIxnr270aL2jJK0jZ9+qQk9nhtd5Uudcv4pLbJabXqxCQWA3zqwR0x+FZDiWvqdB1IrCHV1A3CgsD0ON/StzwvFnW0yfMFA3wRKkxiNp6TTua8uTiWQOAVTpOgnuNQz0+lWhncx201ecrnwANsZWJ0ARGlQCWABLROQJgkiSTk1Q4/izdZI1AW4jVGYEafc4PtWz5r8KWGB8JnskCdLOXU9TM56dD9KFL8H3y4QeGpgkFjhvQGIB6xRWStB3E2fVDMQcKpZ/h1vMV8W4Cq+aAPQyJ3j0oXf5wHe4okqUafopgz7xFFubct4hGNorpYiQwyvYweucd6BX+WG3bfSCScMcDAHaep99vWnY2D4j+VJNz67o/NaD4N52HOlwxaBbhIQtqlQS0zO2a9DXjVABBjEalk9hm4REbV4xyv9WCSrLqIid4yBH1kGtDy34k0SpuC2xtsoUCRqBlSQ3lM5yD96akis2Ezp9QANrlt+NvK8/wD2CCCVkiD0ONv4Vi+ZRabEBSNQMS07FAQcAVduc8VwocgsQGI8ynIH7QhZ9KD8/wCZ2xbGfNB0kH09NvY1EZLTSNM9lKzyDmgOtFliDkFUIPQkFthitFwq2XMXdNonBOSCATjBCz6xWW+EPhu9zBnWy1tRbUF7tzyyxkhRoWSYnfsaL83/AOn/ABnDWmZwnEKsgIhLLn9oqCHjb29qafdYCSbOHWxxWA+JLKDirvhRoDYj86ucq5mxtMrH5IhgRO8wZ3zH79qbwnAB4coGGk6oGNUnoNsR+NVv0JQxALBTgsRIHYHuKoTmkDaWjd0UHGXwzSBPv+P41HwnENMfsj8PrSNvSSpgx1GQfrSYgbCKJuINoHorpemF6rrfruqmRJuUUhj7n3pVxtzSpNEUqofvUoskHAJx2olyuyWSBjvP4xUxsFTgzj1j7R71Tfmky2EkbkLbhpgT3IER7zWj4e2FUKOg/wCfxoPdV2OoCNgOmOoov0mhyZTuiGxxNdF2wwhsAyxg/hV6wWCjoY+/URJ/Cg/B8aQukiQTIJO04M9u9FuB419DAgBVO53kkMZB7dPpvQJwdqNG8Od87Rbg+ZNbLFghERHYYz67Ub4XhrTDyltTNnzaenmZVJyAYEZgnFZHjbUk4YneBmR0P7oory3mcBXJUm3Of2oOAsHJOB23nNZM8NtDm8/dJ1j7dtK03F8YbWdGvUdAOTA7dTgycCBirXBpoHiDVJGdO+0ABWHfvtVG1zW21y2fMWdmQACSIyTmBtmf+CbvWQwySNABbMQB1BO57iKzC15ADhn6q5kY2wOOvoqPE/EVy1dCwFQEfMQZMDqfcDAAEd6cfiS9ccjSgBloBGwAAKyPNLZnEetYjnPGIbwI+X3O25Ejrj861PKSICt8zqQokbJ5skCdIOOv409M4xxjHI+yhxwxuJPUKbmfChghYjUVuKq4Uny6tOrpsDmRiqzcMyrGlJLjLREBSQCQN/JG8HMRir1xyymXXqq9QCVzOJ6E/U9qv8D4TOEIk3Gt5ILLpMyVMaRgD8e9J6R5Dg35piY0zKCcqDL87S2dRjTmc+XpgjFE34wajnVECYGNtwPTrUPGcL4ewBOX9dIxJgdB07CoLnE6yxWACFM9/X1GN6czJlAO1uQcK1xfF9NoEneSParXD8cGB0TAJB9wYG59seuKCWWK5wdRAYxk9aZw3MkQMc4dztJmcRPU+tBMVhdYtRfEP6wqrkYbUMTn5emetZjiuHu3U0WtZDEsTBgDAJmJJEzHatCqDiEe47BVU6VEamdt9AjIwCcxPloKfiK4oN6yQti02A7HVdPeJJxA2gDHXNbmliLWi1hap4c80qfHfBNxRN24itklJl8NpQn0Iz9+1N4/4fa2qKVssVCNCX1LCTGoog1EiDOeoNGh8RpxXDveuv5vEjyKJK6VnyyPuT9aXB3+BtNqbjrqyBAtWCLimfMCWlRIwRmRWg2+qTLgsryrkC3OJa1cvt4YMl7eSeoifl9Z2qXm/wAK2rF0KHe4mGGqBInKnT7HIIre8Z8X8DdX9QLbXvkDXrQQkR0dcTj03oBw1m1xNzTcLre+XSNt5/HMTIrgHl2OFQSCjuRb4S4S43D21tHwwLhKr+ySZjbMyIkn3rY8Twd7hpcXXLadRAhgDmY7R6+9VuWcLZCi1ZkLbEMQ27Ak6W2J39s42qj8Uc2a3b8IFvMIGr5c4iT13z6+lPOLhTUzCLaSeFgeF8rXHJgG4zZXEtMR0IxqE9j3qhzDjYcIqgtgTtOrJ1euf72q549lmAuOVtIGJITUWIIVdIkT13oPxPGWxcPg/LPl1quojfzQY+lIkAutd2ztuzomNwE2yXCjSBmcwYj3OaEY7ferV8s25xvAiq7WCKueUBQH2rq3OlcBzSMdqlpoqFUbelSNKoVlpOEunw0H/iP3VK5gx9cj99VuCMooBjA7Y+n2+9XbQnB+/wDfpS55Wix3dFqsVB0pBIB6/uqTjLuNI3OP77b1Fa4kO5jZRAP1/wCag4q8A8nIUTHcnEVNcBXa/awkdcItw92VEqCIEAgztiCMjHau2biTBOmfm6xjYj91LhPiA3URNKronbE6iTJJz6ATH4zNw+lbobAPUmYjrgb0F/xUQiRjubgVZ4S5o1lyjhTjrjuJ3n67jtVniLSoNSKDOcSwAgkyD6en9BZ4o2mlRqBmScqQTiQRgz0inWeYam0SpgHGRg7qe29LugJduCM2em7eqM8PzYQOjbjSoYglfmA1DYRv9BiKujnThSpu23AWNZldW0SBkHuZ+mKynF8K8hkhZkwcQRsAZk79vyqC1aYiHHSfnEAfTMydqg6WN9FQNQ9uHC1PxnNUF0A5EZ07D77nb65rX/D/ADYbkD1JbIGBI2gROx6k15x+hdyJ+pz9PrR/k3M9Bhl1QASAYB7N2IxMdavPpmujodFSHUv3Enqt1xCME1B0DSTgeSCeoImSsTMxNX+G4oqRpUELpGMDTpkaQfYCBjPvWXbmniMqaDqMmCoyAMFejCCZn7UdTioIcMukrJ3kxgRGMAHG+I6V56SGRgBP5Lb3Mfj0RPw1BRApli0EGQAFET1XOBE7Uzj38RAfKMaTiMDYiBk4OI7GnWmLIGAmIjuJI1e0dt6GXucSXC6XRWDalWfL5VcqSYInEDOelXgMzhtrhLOaxpsoQeIOrDTHX8tv30G57xTW7zsh1lgzQc7jSWAncEgj19qJ8XYKubi6dGDjpIBYbSdzmPyqHieU3Lts37VtLhcBdMxhScsXIEYOR9q2NKW2HE46/wAJLVtc0ENCzX6QEtKTckuS50iCIwCxPzEjpuMetACxcwXwZgZiSdvqaJ8bctCywKML5foQVA6mZMyeg+9Rjg1S1rbzGV74BzG0dB962BSwCD1V/glsJaiXF2NTEEFRgRjuCfTrFDuI4BtZFzUrQSPUdxmCMdKu3rJu2vFTxXLRrOnSisSNQLEmQCdzAk1X4iw/gKSCxttpVgZBBkwOpEBjUuJKsygVVsLaUDzvJ6gYH0mTWw+DOI18UiuSwwRmAQAQNR7eaAfWsfc0adSjzPgYPXqI6zWr+AUL3gqqWbwmOdhtGr0mAO+KvDe8KXtaW0a9F6UeNW1rcl3IPyhYUCZEEGSoOPasP8cc9LWxa2JbUsxJnDEEHsMe9EOOvXApLtrjBQ4npmIOJ22xXlvOuO8S6SDhfKvsDv8AejyANF9UZ52trxUj3HiCIHaobaT3+lcs8f0fPrsfyzR3lfDcO4xcIaJM98kqozJwN+pFK0lDfJQm6se32mq5PSa1PMOR2ZUB3Ej5hpYbSZ20Z6Z9zQfmvw+1oagQyzEgyQZjzAbfSRUlrgoDgUKuPNMJpNSCE1CsqxpUjSrlKP8AB6dC4zA+mBU54iAT19x7VBwN6VWSPlA9fSm8yOQMED9/1oJ5ToB2WpOXAeYjaY/AUO5m8ufer3BMFBBx1oVxDSZqRyueaiARbkUEOPY/gf30a8MFciY/veg3JrcKT1OPt0/GikfffaQI7/nS8o72E7p//mAQnsmDpDKzAAiTBI9ffOTUCuVJ1KAOkDp1yftntUty8Nh1/v6VLoULHlHcnA9N/QVQvoUQrMjskg8LvD2s6g3mjIbODiBH0/5qN+Fk/LnZoE4+gn3mo3Vl+XMCTOwHfHX2pvD8zn5gB0IOR2HYz2Iqu13xDKMSwdxwpDDZZXJ0lVgz1B6z9qJ2lXBTBAAkxEbQRM7U3jGzA3A21Eek59ar2H0xqUDuBg9p6T/feaOSXNtKhrWOI6LS22TSsyHBMkMyH/xK7wRq9RB61Iea+GVUbLIYkDUykgxtuDqhh3oMmYhj2/p+J9qJ/wCG6kJMdIGTviZPc49z1pF1Nw84K0RHvosFEIuvxIcKpwIAP00mNW0/XPXaq3GMonSYWVIg6iSs6oAgCCNt8ihVngSjRpGOmmP6TH99aK8tsm82m2CbmAABLEkljBCkzGomDt7UAtYw2xEMbiKen8XzNdIdpDlgYOQsMZwdzBjpQPnfxKXDKp0WySSowGJ/aYeoAxtMmrnM+XcRdN4W1c27D+EYUgKxJB14wdRAzXORcqSwvjXUNw6ioZgdIYDVpURBfTnrjtvRomsibvdk+CBI6SY7GYHUqtybh7Ni29+8Ge8AptqCAEBhix3k7/ahfOOafpTratqASw8wOGkCCceUDeiNnjVtqcL32BI227+3vVWzyo2dPEqp8G6Hi5DIuDlQ22COmcZrVieXDP8AXosXV6drCCP79UX5Nyu5Z0AXbbMrrbuWmMqy3J1T0KTAO8RJ2od8U8vezxLWbMvMsuhcANIwVxtJJ9O1SHmsM2u4JJDyuCxOIDL5QYMnbfvNWEv3NAvLbVkLGypWVDRLlWadJYLmBGBnejOGbSbQLAtZa5YYsiFYCqN8SesETAk7zWj+A+JuWrV27bCuxYW/DIJOkAkmRtk/gaT2PFFtTCxGuTpgAbE9cGPpRu5zRxYC6baqMBkBB2EjUDH4UzAwusqXCnBqH88e8deELfKYkBTBxPUisJxnLLtr51g/f69xWx4bmjhw0kqphVbzDeQRMg7x9KFfGfOmucUzDbSg0noQuQY3gkifQdaFM63Upe63UFl6damfLIPcf0qTTrYBFyYEdye31o9f+CuKtvaTwrviXIIXw2B7/LGo9dh0oSqhcX51+aQJmZMd4JnrVv8ATb7xAGB0xIPVumc1M/Kb966ypYuPdtgm4PDeUCb6kiUk96v8NyK81k3bSHRgF9B0gyIBbKg5wJqw9FRxA5Wf4q4CTIAYYOkyPpVQtUvEIVY9KgqqsFAaVI1yuUoxZ4rSin0j6ioHuF89d6gLyBtgVJa4iCIiqUmN2KTmQnY96rEVY4lwpgEZ80j16VBbbvUqHEcI5yb5dutEWunbHrQPl3H6fKSIJ/Per17j1/1CPcH8qXewkp6KUBgoq3aYasz7Agb9+xqQHSQQ2DuJz6e4mh/D8Ssk6lE+o/jNTfpKY84JAj5gP31QsyjMlBCIXoJGSPX0OMwPtUD8POwkGN95BO5FRWOItLnWu+fMPp+f4VJd4+2Zh16EZAHfYUIBzTQRw5jwS4hUeN4jTIYQREHOw7H6ia7w/Fh27kfv3qxxXEWXEErtA8wj3iT1oGrBGkERkCTP5Zplg3N4opOV3ZvsGwtBaAEyB6R9T196Ncu42BBg/wACN/77is1wXMFK5ZRnYmrtrmCqR51+jDr9aVnhLhRT2nna3vArT8LxMjKr3yDByB65AnPv2ot8Kuf06yzEIii4QZ0iRbZRJMCM4FY+1za2FI8RAN41Dr0yDO5NWeH5pbAkXUyIPnQDy52Jnp37UkInMNgJt8zZGFpPIXofOeOtjhL4RrYPEKnEsAQD4l25w/lOx1ArdJG8GgHD8sZ+X3bOqy1xOKYn9dbRYNhVlWZgCsmMHv61meL5xbOPFt4k4KiZ75/D+tDk5gmT4iiPNgiTj33phu5wshJhrWYDvX7yrHE8te0yFjbOosqhXVoKPoJYqYAnY7EZGK9F5s3DXOGucInEKxsW0a0oUBddnUL5RiYuM/iv5RnGNq8z/SUZl86EkgCXUDfqSQAI3mu2+LtgmbqrAKgqw64Ox29RmnILMjcJfUsDoz3hYz816NzjgeCutet+Fwi2rfF8MAbWlGNtm/8AkSVEtC5OTviIri3LUcPa41eDT/5t9lt2zbCQeHf9HZlR4gvpUF41eXVvXnnMPiO3IZWMqqqSXDatKgT3mBv1rO3LiMS6lRJODAx2E5zNaUkTa7pWKQvU+Y8wsWBdc2LPj2uGtkrcWxm4eJUA+DYcolzw5JUHaCRBIq8bvDfodu5d8KwgSwxaLThm8RdZt3EIveKQWm26kDsImvE1YAh5AzsPbJx9aj4i75pByOtBaS0YVj4r3dhY/Srf6QnApbPFxw5RrUXOH8K6WZ9LEMki0Qz51E+1YPm3BDjeF4R7dvhk4grxbXRbC2vLYdCnlB+fSXgnzNG53rPcPxNhgpc+aDMELJPfvUx41VJdLkMQVPmBkNIIOZggkHO096oecq/YkiwQrXwtyRrt5Llu8lm7ae2QbpCwQwgjWCsKROe2xr02/Kpc4dbwe4bHFJZutftl7t261p3gq58FSFIUMQTJJgmB5Zym5ZDG5ca3/wCk+Wc5j0FTcy46w6KFZWyfmPygTgHqM0yYbZusJTcbXpQ4vW+izdt/pNq9y9+JbxlXUtnhyl5i5aLio28E5FPtc2s3OHu3srZRePtoBeUIwvXLhtq9n5/EYsmkRBENOIrxziHQqRqUgZG09hH0ioOD5kwOiVgggljG42n3oLRnKk5GFe5jwGpSw3z7GN4oC6xRQ8QrT5wCI64P161FxelhOpdQwcjP/FSaPCloICEmuV00qhXSpUqVcuSpUqVcp6rtdFKlXKF0VylSq/RckKVKlXLkq4aVKqrgurXa7SrgoK5/f404UqVSFYJjUjSpVBUFdWlSpVyhNNIUqVSpXKRpUqquXa7SpVw5XFcpVylXKV01wUqVcoTlrlKlXKU2lSpVyhf/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4101" name="Picture 5" descr="C:\Users\Apex\Desktop\download.jpg"/>
          <p:cNvPicPr>
            <a:picLocks noChangeAspect="1" noChangeArrowheads="1"/>
          </p:cNvPicPr>
          <p:nvPr/>
        </p:nvPicPr>
        <p:blipFill>
          <a:blip r:embed="rId2"/>
          <a:srcRect/>
          <a:stretch>
            <a:fillRect/>
          </a:stretch>
        </p:blipFill>
        <p:spPr bwMode="auto">
          <a:xfrm>
            <a:off x="228600" y="304800"/>
            <a:ext cx="8610600" cy="62484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Importance Of Biodiversity</a:t>
            </a:r>
          </a:p>
        </p:txBody>
      </p:sp>
      <p:sp>
        <p:nvSpPr>
          <p:cNvPr id="3" name="Content Placeholder 2"/>
          <p:cNvSpPr>
            <a:spLocks noGrp="1"/>
          </p:cNvSpPr>
          <p:nvPr>
            <p:ph sz="quarter" idx="1"/>
          </p:nvPr>
        </p:nvSpPr>
        <p:spPr>
          <a:xfrm>
            <a:off x="457200" y="2332037"/>
            <a:ext cx="8229600" cy="4525963"/>
          </a:xfrm>
        </p:spPr>
        <p:txBody>
          <a:bodyPr/>
          <a:lstStyle/>
          <a:p>
            <a:r>
              <a:rPr lang="en-US" dirty="0"/>
              <a:t>Biodiversity is important for several reasons. It provides economic benefits, protects human health and safety, and offers recreational.</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905000"/>
            <a:ext cx="7162800" cy="3108543"/>
          </a:xfrm>
          <a:prstGeom prst="rect">
            <a:avLst/>
          </a:prstGeom>
        </p:spPr>
        <p:txBody>
          <a:bodyPr wrap="square">
            <a:spAutoFit/>
          </a:bodyPr>
          <a:lstStyle/>
          <a:p>
            <a:r>
              <a:rPr lang="en-US" sz="2800" dirty="0"/>
              <a:t>All farm crops and animals are descendants of wild organisms, and they are also a component of biodiversity. Some old crop varieties have more taste or disease resistance, and they may be better suited to future changes in the climate. Fruit crops rely on the many insects that pollinate their flowers.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Biodiversity as Natural Services</a:t>
            </a:r>
          </a:p>
        </p:txBody>
      </p:sp>
      <p:sp>
        <p:nvSpPr>
          <p:cNvPr id="3" name="Content Placeholder 2"/>
          <p:cNvSpPr>
            <a:spLocks noGrp="1"/>
          </p:cNvSpPr>
          <p:nvPr>
            <p:ph sz="quarter" idx="1"/>
          </p:nvPr>
        </p:nvSpPr>
        <p:spPr>
          <a:xfrm>
            <a:off x="457200" y="2332037"/>
            <a:ext cx="8229600" cy="4525963"/>
          </a:xfrm>
        </p:spPr>
        <p:txBody>
          <a:bodyPr/>
          <a:lstStyle/>
          <a:p>
            <a:r>
              <a:rPr lang="en-US" dirty="0"/>
              <a:t>The natural world also provides many services, which we may not always readily </a:t>
            </a:r>
            <a:r>
              <a:rPr lang="en-US" dirty="0" err="1"/>
              <a:t>recognise</a:t>
            </a:r>
            <a:r>
              <a:rPr lang="en-US" dirty="0"/>
              <a:t>. </a:t>
            </a:r>
            <a:r>
              <a:rPr lang="en-US" dirty="0" err="1"/>
              <a:t>Spekboom</a:t>
            </a:r>
            <a:r>
              <a:rPr lang="en-US" dirty="0"/>
              <a:t>, for example, has an important role in locking up carbon dioxide, one of the gases produced from the burning of fossil fuels that are causing "global warming".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Biodiversity As Source Of Natural Products</a:t>
            </a:r>
          </a:p>
        </p:txBody>
      </p:sp>
      <p:sp>
        <p:nvSpPr>
          <p:cNvPr id="3" name="Content Placeholder 2"/>
          <p:cNvSpPr>
            <a:spLocks noGrp="1"/>
          </p:cNvSpPr>
          <p:nvPr>
            <p:ph sz="quarter" idx="1"/>
          </p:nvPr>
        </p:nvSpPr>
        <p:spPr>
          <a:xfrm>
            <a:off x="457200" y="2057400"/>
            <a:ext cx="8229600" cy="4525963"/>
          </a:xfrm>
        </p:spPr>
        <p:txBody>
          <a:bodyPr/>
          <a:lstStyle/>
          <a:p>
            <a:r>
              <a:rPr lang="en-US" dirty="0"/>
              <a:t>Although we are able to produce more and more drugs, we still rely on plants for many of our medicines. Medicines for heart disease, for example, are still produced today from wild foxgloves. Wild plants are constantly being screened in search of cures for cancer, AIDS and other diseases.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Plants absorb greenhouse gases and help stop global warming.</a:t>
            </a:r>
          </a:p>
          <a:p>
            <a:r>
              <a:rPr lang="en-US" dirty="0"/>
              <a:t>It is easier for biodiversity ecosystems to recover from natural disasters.</a:t>
            </a:r>
          </a:p>
          <a:p>
            <a:r>
              <a:rPr lang="en-US" dirty="0"/>
              <a:t>Healthy biodiversity of species can provide a variety of food.</a:t>
            </a:r>
          </a:p>
        </p:txBody>
      </p:sp>
      <p:sp>
        <p:nvSpPr>
          <p:cNvPr id="2" name="Title 1"/>
          <p:cNvSpPr>
            <a:spLocks noGrp="1"/>
          </p:cNvSpPr>
          <p:nvPr>
            <p:ph type="title"/>
          </p:nvPr>
        </p:nvSpPr>
        <p:spPr/>
        <p:txBody>
          <a:bodyPr/>
          <a:lstStyle/>
          <a:p>
            <a:r>
              <a:rPr lang="en-US" dirty="0"/>
              <a:t>Benefits to Human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Many of our medicinal drugs come from plants.</a:t>
            </a:r>
          </a:p>
          <a:p>
            <a:r>
              <a:rPr lang="en-US" dirty="0"/>
              <a:t> All of our wood products come from nature.</a:t>
            </a:r>
          </a:p>
          <a:p>
            <a:r>
              <a:rPr lang="en-US" dirty="0"/>
              <a:t>We can learn more about our earth by observing a diverse ecosystem.</a:t>
            </a:r>
          </a:p>
          <a:p>
            <a:endParaRPr lang="en-US" dirty="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32037"/>
            <a:ext cx="8229600" cy="4525963"/>
          </a:xfrm>
        </p:spPr>
        <p:txBody>
          <a:bodyPr/>
          <a:lstStyle/>
          <a:p>
            <a:r>
              <a:rPr lang="en-US" dirty="0"/>
              <a:t>Many recreational areas benefit from a healthy ecosystem, which promotes tourism.</a:t>
            </a:r>
          </a:p>
          <a:p>
            <a:r>
              <a:rPr lang="en-US" dirty="0"/>
              <a:t>Biodiversity is beautiful and should be enjoyed.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Where is biodiversity found?</a:t>
            </a:r>
          </a:p>
        </p:txBody>
      </p:sp>
      <p:sp>
        <p:nvSpPr>
          <p:cNvPr id="3" name="Content Placeholder 2"/>
          <p:cNvSpPr>
            <a:spLocks noGrp="1"/>
          </p:cNvSpPr>
          <p:nvPr>
            <p:ph sz="quarter" idx="1"/>
          </p:nvPr>
        </p:nvSpPr>
        <p:spPr>
          <a:xfrm>
            <a:off x="457200" y="1981200"/>
            <a:ext cx="8229600" cy="4525963"/>
          </a:xfrm>
        </p:spPr>
        <p:txBody>
          <a:bodyPr/>
          <a:lstStyle/>
          <a:p>
            <a:r>
              <a:rPr lang="en-US" dirty="0"/>
              <a:t>Biodiversity is found wherever there is life which is all around the world. However, some parts of the world are more biologically diverse than others. For example, the Great Barrier Reef contains many different species: 1500 fish, 350 kinds of hard coral, 5000-8000 mollusks, 22 species of sea birds, and many more animals species.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525963"/>
          </a:xfrm>
        </p:spPr>
        <p:txBody>
          <a:bodyPr/>
          <a:lstStyle/>
          <a:p>
            <a:r>
              <a:rPr lang="en-029" dirty="0"/>
              <a:t>Each species performs a particular function within an ecosystem.  They can capture and store energy</a:t>
            </a:r>
            <a:r>
              <a:rPr lang="en-US" dirty="0"/>
              <a:t>, produce organic material, decompose organic material, help to cycle water and nutrients throughout the ecosystem, control erosion or pests, fix atmospheric gases, or help regulate climate.  </a:t>
            </a:r>
          </a:p>
        </p:txBody>
      </p:sp>
      <p:sp>
        <p:nvSpPr>
          <p:cNvPr id="2" name="Title 1"/>
          <p:cNvSpPr>
            <a:spLocks noGrp="1"/>
          </p:cNvSpPr>
          <p:nvPr>
            <p:ph type="title"/>
          </p:nvPr>
        </p:nvSpPr>
        <p:spPr/>
        <p:txBody>
          <a:bodyPr/>
          <a:lstStyle/>
          <a:p>
            <a:r>
              <a:rPr lang="en-US" dirty="0"/>
              <a:t>Ecological Stability</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Ethical Reason Of Biodiversity</a:t>
            </a:r>
          </a:p>
        </p:txBody>
      </p:sp>
      <p:sp>
        <p:nvSpPr>
          <p:cNvPr id="3" name="Content Placeholder 2"/>
          <p:cNvSpPr>
            <a:spLocks noGrp="1"/>
          </p:cNvSpPr>
          <p:nvPr>
            <p:ph sz="quarter" idx="1"/>
          </p:nvPr>
        </p:nvSpPr>
        <p:spPr>
          <a:xfrm>
            <a:off x="457200" y="2332037"/>
            <a:ext cx="8229600" cy="4525963"/>
          </a:xfrm>
        </p:spPr>
        <p:txBody>
          <a:bodyPr/>
          <a:lstStyle/>
          <a:p>
            <a:r>
              <a:rPr lang="en-US" dirty="0"/>
              <a:t>The role of biodiversity is to be a mirror of our relationships with the other living species, an ethical view with rights, duties, and education.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514600"/>
            <a:ext cx="8229600" cy="4525963"/>
          </a:xfrm>
        </p:spPr>
        <p:txBody>
          <a:bodyPr>
            <a:normAutofit/>
          </a:bodyPr>
          <a:lstStyle/>
          <a:p>
            <a:r>
              <a:rPr lang="en-US" sz="4000" dirty="0"/>
              <a:t>Biodiversity is the term used to describe the variety of life found on Earth and all of the natural processes.</a:t>
            </a:r>
          </a:p>
        </p:txBody>
      </p:sp>
      <p:sp>
        <p:nvSpPr>
          <p:cNvPr id="2" name="Title 1"/>
          <p:cNvSpPr>
            <a:spLocks noGrp="1"/>
          </p:cNvSpPr>
          <p:nvPr>
            <p:ph type="title"/>
          </p:nvPr>
        </p:nvSpPr>
        <p:spPr>
          <a:xfrm>
            <a:off x="381000" y="533400"/>
            <a:ext cx="8229600" cy="1143000"/>
          </a:xfrm>
        </p:spPr>
        <p:txBody>
          <a:bodyPr/>
          <a:lstStyle/>
          <a:p>
            <a:r>
              <a:rPr lang="en-US" dirty="0"/>
              <a:t>Biodiversity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2133600"/>
            <a:ext cx="7162800" cy="1815882"/>
          </a:xfrm>
          <a:prstGeom prst="rect">
            <a:avLst/>
          </a:prstGeom>
        </p:spPr>
        <p:txBody>
          <a:bodyPr wrap="square">
            <a:spAutoFit/>
          </a:bodyPr>
          <a:lstStyle/>
          <a:p>
            <a:r>
              <a:rPr lang="en-US" sz="2800" dirty="0"/>
              <a:t>If humans consider species have a right to exist, they cannot cause voluntarily their extinction. Besides, biodiversity is also part of many cultures’ spiritual heritage.</a:t>
            </a:r>
            <a:r>
              <a:rPr lang="en-029" sz="2800" dirty="0"/>
              <a:t> </a:t>
            </a: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Threats To Biodiversity</a:t>
            </a:r>
          </a:p>
        </p:txBody>
      </p:sp>
      <p:sp>
        <p:nvSpPr>
          <p:cNvPr id="3" name="Content Placeholder 2"/>
          <p:cNvSpPr>
            <a:spLocks noGrp="1"/>
          </p:cNvSpPr>
          <p:nvPr>
            <p:ph sz="quarter" idx="1"/>
          </p:nvPr>
        </p:nvSpPr>
        <p:spPr>
          <a:xfrm>
            <a:off x="457200" y="1981200"/>
            <a:ext cx="8229600" cy="4525963"/>
          </a:xfrm>
        </p:spPr>
        <p:txBody>
          <a:bodyPr/>
          <a:lstStyle/>
          <a:p>
            <a:r>
              <a:rPr lang="en-US" dirty="0"/>
              <a:t>Using up natural resources before they can be renewed (over-fishing in oceans, or over-harvesting trees on land)</a:t>
            </a:r>
          </a:p>
          <a:p>
            <a:r>
              <a:rPr lang="en-US" dirty="0"/>
              <a:t>Habitat destruction like clearing forests or draining wetlands for towns or agricultural purposes</a:t>
            </a:r>
          </a:p>
          <a:p>
            <a:endParaRPr lang="en-US" dirty="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057400"/>
            <a:ext cx="6781800" cy="2677656"/>
          </a:xfrm>
          <a:prstGeom prst="rect">
            <a:avLst/>
          </a:prstGeom>
        </p:spPr>
        <p:txBody>
          <a:bodyPr wrap="square">
            <a:spAutoFit/>
          </a:bodyPr>
          <a:lstStyle/>
          <a:p>
            <a:r>
              <a:rPr lang="en-US" sz="2800" dirty="0"/>
              <a:t>Releasing invasive species into foreign ecosystems (like the cane toad in Australia or the zebra mussel in the Great Lakes)</a:t>
            </a:r>
          </a:p>
          <a:p>
            <a:endParaRPr lang="en-US" sz="2800" dirty="0"/>
          </a:p>
          <a:p>
            <a:r>
              <a:rPr lang="en-US" sz="2800" dirty="0"/>
              <a:t>Any kind of pollution (water, air, soil, etc).</a:t>
            </a:r>
          </a:p>
          <a:p>
            <a:r>
              <a:rPr lang="en-US" sz="2800" dirty="0"/>
              <a:t>Failure of food chains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sz="quarter" idx="1"/>
          </p:nvPr>
        </p:nvSpPr>
        <p:spPr>
          <a:xfrm>
            <a:off x="457200" y="2514600"/>
            <a:ext cx="8229600" cy="4525963"/>
          </a:xfrm>
        </p:spPr>
        <p:txBody>
          <a:bodyPr/>
          <a:lstStyle/>
          <a:p>
            <a:r>
              <a:rPr lang="en-US" u="sng" dirty="0">
                <a:hlinkClick r:id="rId2"/>
              </a:rPr>
              <a:t>Http://en.wikipedia.org/wiki/Biodiversity</a:t>
            </a:r>
            <a:endParaRPr lang="en-US" u="sng" dirty="0"/>
          </a:p>
          <a:p>
            <a:r>
              <a:rPr lang="en-US" u="sng" dirty="0"/>
              <a:t>Http;//en.wikipedia.org/wiki/importance of biodiversity</a:t>
            </a:r>
          </a:p>
          <a:p>
            <a:r>
              <a:rPr lang="en-US" u="sng" dirty="0">
                <a:hlinkClick r:id="rId3"/>
              </a:rPr>
              <a:t>Http://en.wikipedia.org/wiki/threats</a:t>
            </a:r>
            <a:r>
              <a:rPr lang="en-US" u="sng" dirty="0"/>
              <a:t> to biodiversity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rmAutofit/>
          </a:bodyPr>
          <a:lstStyle/>
          <a:p>
            <a:r>
              <a:rPr lang="en-US" sz="8000" dirty="0"/>
              <a:t>Thank You </a:t>
            </a:r>
            <a:r>
              <a:rPr lang="en-US" sz="8000" dirty="0">
                <a:sym typeface="Wingdings" pitchFamily="2" charset="2"/>
              </a:rPr>
              <a:t> </a:t>
            </a:r>
            <a:endParaRPr lang="en-US" sz="8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2057400"/>
            <a:ext cx="7543800" cy="2554545"/>
          </a:xfrm>
          <a:prstGeom prst="rect">
            <a:avLst/>
          </a:prstGeom>
        </p:spPr>
        <p:txBody>
          <a:bodyPr wrap="square">
            <a:spAutoFit/>
          </a:bodyPr>
          <a:lstStyle/>
          <a:p>
            <a:r>
              <a:rPr lang="en-US" sz="3200" dirty="0"/>
              <a:t>The different aspects of biodiversity have a very strong influence on each other. We have to understand the relationships between living things and their environments.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rook"/>
          <p:cNvPicPr>
            <a:picLocks noChangeAspect="1" noChangeArrowheads="1"/>
          </p:cNvPicPr>
          <p:nvPr/>
        </p:nvPicPr>
        <p:blipFill>
          <a:blip r:embed="rId2"/>
          <a:srcRect/>
          <a:stretch>
            <a:fillRect/>
          </a:stretch>
        </p:blipFill>
        <p:spPr bwMode="auto">
          <a:xfrm>
            <a:off x="609600" y="609600"/>
            <a:ext cx="8001000" cy="57912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History</a:t>
            </a:r>
          </a:p>
        </p:txBody>
      </p:sp>
      <p:sp>
        <p:nvSpPr>
          <p:cNvPr id="3" name="Content Placeholder 2"/>
          <p:cNvSpPr>
            <a:spLocks noGrp="1"/>
          </p:cNvSpPr>
          <p:nvPr>
            <p:ph sz="quarter" idx="1"/>
          </p:nvPr>
        </p:nvSpPr>
        <p:spPr>
          <a:xfrm>
            <a:off x="457200" y="2332037"/>
            <a:ext cx="8229600" cy="4525963"/>
          </a:xfrm>
        </p:spPr>
        <p:txBody>
          <a:bodyPr/>
          <a:lstStyle/>
          <a:p>
            <a:r>
              <a:rPr lang="en-US" dirty="0"/>
              <a:t>The biodiversity found on Earth today is the result of approximately 3.5 billion years of evolution.  Until the emergence of humans, the earth supported more biodiversity than any other period in geological history.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is biodiversity important?</a:t>
            </a:r>
          </a:p>
        </p:txBody>
      </p:sp>
      <p:sp>
        <p:nvSpPr>
          <p:cNvPr id="3" name="Content Placeholder 2"/>
          <p:cNvSpPr>
            <a:spLocks noGrp="1"/>
          </p:cNvSpPr>
          <p:nvPr>
            <p:ph sz="quarter" idx="1"/>
          </p:nvPr>
        </p:nvSpPr>
        <p:spPr>
          <a:xfrm>
            <a:off x="457200" y="2332037"/>
            <a:ext cx="8229600" cy="4525963"/>
          </a:xfrm>
        </p:spPr>
        <p:txBody>
          <a:bodyPr/>
          <a:lstStyle/>
          <a:p>
            <a:r>
              <a:rPr lang="en-US" dirty="0"/>
              <a:t>Biodiversity increases ecosystem productivity; all of the species in that ecosystem, no matter their size, have a big role. A diverse ecosystem can prevent and recover from lots of disasters. Humans depend on plants and animals.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133600"/>
            <a:ext cx="7391400" cy="1815882"/>
          </a:xfrm>
          <a:prstGeom prst="rect">
            <a:avLst/>
          </a:prstGeom>
        </p:spPr>
        <p:txBody>
          <a:bodyPr wrap="square">
            <a:spAutoFit/>
          </a:bodyPr>
          <a:lstStyle/>
          <a:p>
            <a:r>
              <a:rPr lang="en-US" dirty="0"/>
              <a:t> </a:t>
            </a:r>
            <a:r>
              <a:rPr lang="en-US" sz="2800" dirty="0"/>
              <a:t>For example, one quarter of all prescription medicines in the U.S. have ingredients from plants.  If a diverse ecosystem is more productive, it's easier to get these plants.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Ecological importance of Biodiversity</a:t>
            </a:r>
          </a:p>
        </p:txBody>
      </p:sp>
      <p:sp>
        <p:nvSpPr>
          <p:cNvPr id="3" name="Content Placeholder 2"/>
          <p:cNvSpPr>
            <a:spLocks noGrp="1"/>
          </p:cNvSpPr>
          <p:nvPr>
            <p:ph sz="quarter" idx="1"/>
          </p:nvPr>
        </p:nvSpPr>
        <p:spPr>
          <a:xfrm>
            <a:off x="457200" y="2332037"/>
            <a:ext cx="8229600" cy="4525963"/>
          </a:xfrm>
        </p:spPr>
        <p:txBody>
          <a:bodyPr/>
          <a:lstStyle/>
          <a:p>
            <a:r>
              <a:rPr lang="en-US" dirty="0"/>
              <a:t>The ecological importance of  biodiversity is to prevent a mono-culture. Each species has an important role to play in the ecosystem. With a greater diversity comes the ability to withstand disasters.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oral Reef its very Biodiverse"/>
          <p:cNvPicPr>
            <a:picLocks noChangeAspect="1" noChangeArrowheads="1"/>
          </p:cNvPicPr>
          <p:nvPr/>
        </p:nvPicPr>
        <p:blipFill>
          <a:blip r:embed="rId2"/>
          <a:srcRect/>
          <a:stretch>
            <a:fillRect/>
          </a:stretch>
        </p:blipFill>
        <p:spPr bwMode="auto">
          <a:xfrm>
            <a:off x="609600" y="381000"/>
            <a:ext cx="7772400" cy="6019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106</TotalTime>
  <Words>791</Words>
  <Application>Microsoft Office PowerPoint</Application>
  <PresentationFormat>On-screen Show (4:3)</PresentationFormat>
  <Paragraphs>45</Paragraphs>
  <Slides>24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Georgia</vt:lpstr>
      <vt:lpstr>Lucida Sans Unicode</vt:lpstr>
      <vt:lpstr>Verdana</vt:lpstr>
      <vt:lpstr>Wingdings</vt:lpstr>
      <vt:lpstr>Wingdings 2</vt:lpstr>
      <vt:lpstr>Wingdings 3</vt:lpstr>
      <vt:lpstr>Concourse</vt:lpstr>
      <vt:lpstr>Civic</vt:lpstr>
      <vt:lpstr>PowerPoint Presentation</vt:lpstr>
      <vt:lpstr>Biodiversity</vt:lpstr>
      <vt:lpstr>PowerPoint Presentation</vt:lpstr>
      <vt:lpstr>PowerPoint Presentation</vt:lpstr>
      <vt:lpstr>History</vt:lpstr>
      <vt:lpstr>Why is biodiversity important?</vt:lpstr>
      <vt:lpstr>PowerPoint Presentation</vt:lpstr>
      <vt:lpstr>Ecological importance of Biodiversity</vt:lpstr>
      <vt:lpstr>PowerPoint Presentation</vt:lpstr>
      <vt:lpstr>Importance Of Biodiversity</vt:lpstr>
      <vt:lpstr>PowerPoint Presentation</vt:lpstr>
      <vt:lpstr>Biodiversity as Natural Services</vt:lpstr>
      <vt:lpstr>Biodiversity As Source Of Natural Products</vt:lpstr>
      <vt:lpstr>Benefits to Human </vt:lpstr>
      <vt:lpstr>PowerPoint Presentation</vt:lpstr>
      <vt:lpstr>PowerPoint Presentation</vt:lpstr>
      <vt:lpstr>Where is biodiversity found?</vt:lpstr>
      <vt:lpstr>Ecological Stability</vt:lpstr>
      <vt:lpstr>Ethical Reason Of Biodiversity</vt:lpstr>
      <vt:lpstr>PowerPoint Presentation</vt:lpstr>
      <vt:lpstr>Threats To Biodiversity</vt:lpstr>
      <vt:lpstr>PowerPoint Presentation</vt:lpstr>
      <vt:lpstr>References</vt:lpstr>
      <vt:lpstr>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Moazma Imran Roll No 12 B.S Botany 7th (Reg)</dc:title>
  <dc:creator>Areeba Waheed</dc:creator>
  <cp:lastModifiedBy>Hussaini</cp:lastModifiedBy>
  <cp:revision>15</cp:revision>
  <dcterms:created xsi:type="dcterms:W3CDTF">2013-12-04T17:04:24Z</dcterms:created>
  <dcterms:modified xsi:type="dcterms:W3CDTF">2020-05-05T07:59:56Z</dcterms:modified>
</cp:coreProperties>
</file>