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7" r:id="rId21"/>
    <p:sldId id="275" r:id="rId22"/>
    <p:sldId id="278" r:id="rId23"/>
    <p:sldId id="276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2" r:id="rId45"/>
    <p:sldId id="300" r:id="rId46"/>
    <p:sldId id="301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D4AC94-77DF-471E-B0B3-B6B62E7F7E8E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5BF3AE-54E2-4DB1-94E6-CFB6BA45305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ACUTE DIARRHEA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EXAMINATION</a:t>
            </a:r>
          </a:p>
          <a:p>
            <a:r>
              <a:rPr lang="en-US" dirty="0" smtClean="0"/>
              <a:t>General behavior</a:t>
            </a:r>
          </a:p>
          <a:p>
            <a:r>
              <a:rPr lang="en-US" dirty="0" smtClean="0"/>
              <a:t>Vitals</a:t>
            </a:r>
          </a:p>
          <a:p>
            <a:r>
              <a:rPr lang="en-US" dirty="0" smtClean="0"/>
              <a:t>CRT</a:t>
            </a:r>
          </a:p>
          <a:p>
            <a:r>
              <a:rPr lang="en-US" dirty="0" smtClean="0"/>
              <a:t>Mucous membranes</a:t>
            </a:r>
          </a:p>
          <a:p>
            <a:r>
              <a:rPr lang="en-US" dirty="0" smtClean="0"/>
              <a:t>Skin </a:t>
            </a:r>
            <a:r>
              <a:rPr lang="en-US" dirty="0" err="1" smtClean="0"/>
              <a:t>turgor</a:t>
            </a:r>
            <a:endParaRPr lang="en-US" dirty="0" smtClean="0"/>
          </a:p>
          <a:p>
            <a:r>
              <a:rPr lang="en-US" dirty="0" smtClean="0"/>
              <a:t>Eyes</a:t>
            </a:r>
          </a:p>
          <a:p>
            <a:r>
              <a:rPr lang="en-US" dirty="0" smtClean="0"/>
              <a:t>Anterior </a:t>
            </a:r>
            <a:r>
              <a:rPr lang="en-US" dirty="0" err="1" smtClean="0"/>
              <a:t>fontonelle</a:t>
            </a:r>
            <a:endParaRPr lang="en-US" dirty="0" smtClean="0"/>
          </a:p>
          <a:p>
            <a:r>
              <a:rPr lang="en-US" dirty="0" smtClean="0"/>
              <a:t>Abdomen</a:t>
            </a:r>
          </a:p>
          <a:p>
            <a:r>
              <a:rPr lang="en-US" dirty="0" smtClean="0"/>
              <a:t>CNS and respiratory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CLASSIFICATION-CLINICAL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Mild</a:t>
            </a:r>
            <a:r>
              <a:rPr lang="en-US" dirty="0" smtClean="0"/>
              <a:t>-when weight loss is less than 5 %</a:t>
            </a:r>
          </a:p>
          <a:p>
            <a:r>
              <a:rPr lang="en-US" b="1" dirty="0" smtClean="0"/>
              <a:t>Moderate</a:t>
            </a:r>
            <a:r>
              <a:rPr lang="en-US" dirty="0" smtClean="0"/>
              <a:t>-when weight loss is between 5-10%</a:t>
            </a:r>
          </a:p>
          <a:p>
            <a:r>
              <a:rPr lang="en-US" b="1" dirty="0" smtClean="0"/>
              <a:t>Severe</a:t>
            </a:r>
            <a:r>
              <a:rPr lang="en-US" dirty="0" smtClean="0"/>
              <a:t>-when weight loss is more than 10%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Isotonic(70%)-</a:t>
            </a:r>
            <a:r>
              <a:rPr lang="en-US" dirty="0" smtClean="0"/>
              <a:t>when serum Na level is between 130-150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b="1" dirty="0" smtClean="0"/>
              <a:t>Hypotonic(20%) </a:t>
            </a:r>
            <a:r>
              <a:rPr lang="en-US" dirty="0" smtClean="0"/>
              <a:t>when serum Na level is less than 130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b="1" dirty="0" smtClean="0"/>
              <a:t>Hypertonic(10%) </a:t>
            </a:r>
            <a:r>
              <a:rPr lang="en-US" dirty="0" smtClean="0"/>
              <a:t>when serum Na level is more than 150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Onset is sudden with diarrhea and vomiting</a:t>
            </a:r>
          </a:p>
          <a:p>
            <a:r>
              <a:rPr lang="en-US" dirty="0" smtClean="0"/>
              <a:t>Stool are large is volume, watery in consistency and usually green in </a:t>
            </a:r>
            <a:r>
              <a:rPr lang="en-US" dirty="0" err="1" smtClean="0"/>
              <a:t>colour</a:t>
            </a:r>
            <a:endParaRPr lang="en-US" dirty="0" smtClean="0"/>
          </a:p>
          <a:p>
            <a:r>
              <a:rPr lang="en-US" dirty="0" smtClean="0"/>
              <a:t>Sudden onset of weight loss often precedes other clinical sign</a:t>
            </a:r>
          </a:p>
          <a:p>
            <a:r>
              <a:rPr lang="en-US" dirty="0" smtClean="0"/>
              <a:t>Dehydration develops rapidly due to loss of body water and electrolytes in stool and vomiting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 mild dehydration </a:t>
            </a:r>
            <a:r>
              <a:rPr lang="en-US" dirty="0" smtClean="0"/>
              <a:t>infant is irritable and restless, thirst is marked-anterior </a:t>
            </a:r>
            <a:r>
              <a:rPr lang="en-US" dirty="0" err="1" smtClean="0"/>
              <a:t>fontonelle</a:t>
            </a:r>
            <a:r>
              <a:rPr lang="en-US" dirty="0" smtClean="0"/>
              <a:t> is slightly depressed  </a:t>
            </a:r>
          </a:p>
          <a:p>
            <a:r>
              <a:rPr lang="en-US" b="1" dirty="0" smtClean="0"/>
              <a:t>In severe dehydration</a:t>
            </a:r>
            <a:r>
              <a:rPr lang="en-US" dirty="0" smtClean="0"/>
              <a:t>-condition become critical due to circulatory collapse ashen grey and cold, extremities are deeply cyanosed and desire to suck has been lost, </a:t>
            </a:r>
            <a:r>
              <a:rPr lang="en-US" dirty="0" err="1" smtClean="0"/>
              <a:t>fontonelle</a:t>
            </a:r>
            <a:r>
              <a:rPr lang="en-US" dirty="0" smtClean="0"/>
              <a:t> is deeply sunken and urine output ceases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diarrhea is usually self limited disease</a:t>
            </a:r>
          </a:p>
          <a:p>
            <a:r>
              <a:rPr lang="en-US" dirty="0" smtClean="0"/>
              <a:t>Vomiting and fever usually resolve quickly but diarrhea persist for 3-4 days then gradually diminishes over another 4-5 days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OF STOOL</a:t>
            </a:r>
            <a:endParaRPr lang="en-US" dirty="0"/>
          </a:p>
        </p:txBody>
      </p:sp>
      <p:pic>
        <p:nvPicPr>
          <p:cNvPr id="1026" name="Picture 2" descr="D:\Lectures\pics\New Doc 2018-02-18 (1)_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38736"/>
            <a:ext cx="8229600" cy="3782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ORS</a:t>
            </a:r>
            <a:endParaRPr lang="en-US" dirty="0"/>
          </a:p>
        </p:txBody>
      </p:sp>
      <p:pic>
        <p:nvPicPr>
          <p:cNvPr id="2050" name="Picture 2" descr="D:\Lectures\pics\New Doc 2018-02-18 (1)_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9144000" cy="2286000"/>
          </a:xfrm>
          <a:prstGeom prst="rect">
            <a:avLst/>
          </a:prstGeom>
          <a:noFill/>
        </p:spPr>
      </p:pic>
      <p:pic>
        <p:nvPicPr>
          <p:cNvPr id="2051" name="Picture 3" descr="D:\Lectures\pics\New Doc 2018-02-18 (1)_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71038"/>
            <a:ext cx="9220200" cy="2786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The absorption of sodium and water in small intestine is more rapid in presence of glucose</a:t>
            </a:r>
          </a:p>
          <a:p>
            <a:r>
              <a:rPr lang="en-US" dirty="0" smtClean="0"/>
              <a:t>Potassium is important to prevent </a:t>
            </a:r>
            <a:r>
              <a:rPr lang="en-US" dirty="0" err="1" smtClean="0"/>
              <a:t>hypokalemia</a:t>
            </a:r>
            <a:endParaRPr lang="en-US" dirty="0" smtClean="0"/>
          </a:p>
          <a:p>
            <a:r>
              <a:rPr lang="en-US" dirty="0" smtClean="0"/>
              <a:t>Bicarbonates to correct acidosis</a:t>
            </a:r>
          </a:p>
          <a:p>
            <a:r>
              <a:rPr lang="en-US" dirty="0" smtClean="0"/>
              <a:t>Fresh solution should be prepared  each day</a:t>
            </a:r>
          </a:p>
          <a:p>
            <a:r>
              <a:rPr lang="en-US" dirty="0" smtClean="0"/>
              <a:t>Vomiting  may occur initially but usually subside without medication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CBC</a:t>
            </a:r>
          </a:p>
          <a:p>
            <a:pPr>
              <a:buNone/>
            </a:pPr>
            <a:r>
              <a:rPr lang="en-GB" b="1" dirty="0" smtClean="0"/>
              <a:t>Stool Examination</a:t>
            </a:r>
          </a:p>
          <a:p>
            <a:r>
              <a:rPr lang="en-GB" dirty="0" smtClean="0"/>
              <a:t>pH and reducing substance</a:t>
            </a:r>
          </a:p>
          <a:p>
            <a:r>
              <a:rPr lang="en-GB" dirty="0" err="1" smtClean="0"/>
              <a:t>Giardia</a:t>
            </a:r>
            <a:r>
              <a:rPr lang="en-GB" dirty="0" smtClean="0"/>
              <a:t> cyst</a:t>
            </a:r>
          </a:p>
          <a:p>
            <a:r>
              <a:rPr lang="en-GB" dirty="0" smtClean="0"/>
              <a:t>Bioassay for </a:t>
            </a:r>
            <a:r>
              <a:rPr lang="en-GB" dirty="0" err="1" smtClean="0"/>
              <a:t>E.coli</a:t>
            </a:r>
            <a:endParaRPr lang="en-GB" dirty="0" smtClean="0"/>
          </a:p>
          <a:p>
            <a:r>
              <a:rPr lang="en-GB" dirty="0" smtClean="0"/>
              <a:t>Leucocytes and RBC</a:t>
            </a:r>
          </a:p>
          <a:p>
            <a:r>
              <a:rPr lang="en-GB" dirty="0" smtClean="0"/>
              <a:t>Culture and sensitivity</a:t>
            </a:r>
          </a:p>
          <a:p>
            <a:r>
              <a:rPr lang="en-GB" dirty="0" smtClean="0"/>
              <a:t>Elisa for </a:t>
            </a:r>
            <a:r>
              <a:rPr lang="en-GB" dirty="0" err="1" smtClean="0"/>
              <a:t>Rota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Passage of 3 or more stool in a day, of consistency softer than usual for a child or one watery stool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Serum Electrolytes and bicarbonates</a:t>
            </a:r>
          </a:p>
          <a:p>
            <a:r>
              <a:rPr lang="en-GB" dirty="0" smtClean="0"/>
              <a:t>Urine examination and culture for </a:t>
            </a:r>
            <a:r>
              <a:rPr lang="en-GB" dirty="0" err="1" smtClean="0"/>
              <a:t>parenteral</a:t>
            </a:r>
            <a:r>
              <a:rPr lang="en-GB" dirty="0" smtClean="0"/>
              <a:t> </a:t>
            </a:r>
            <a:r>
              <a:rPr lang="en-GB" dirty="0" err="1" smtClean="0"/>
              <a:t>diarrhea</a:t>
            </a:r>
            <a:endParaRPr lang="en-GB" dirty="0" smtClean="0"/>
          </a:p>
          <a:p>
            <a:r>
              <a:rPr lang="en-GB" dirty="0" smtClean="0"/>
              <a:t>Blood </a:t>
            </a:r>
            <a:r>
              <a:rPr lang="en-GB" dirty="0" err="1" smtClean="0"/>
              <a:t>cullture</a:t>
            </a:r>
            <a:r>
              <a:rPr lang="en-GB" dirty="0" smtClean="0"/>
              <a:t>( salmonella and </a:t>
            </a:r>
            <a:r>
              <a:rPr lang="en-GB" dirty="0" err="1" smtClean="0"/>
              <a:t>shigelosis</a:t>
            </a:r>
            <a:r>
              <a:rPr lang="en-GB" dirty="0" smtClean="0"/>
              <a:t>)</a:t>
            </a:r>
          </a:p>
          <a:p>
            <a:r>
              <a:rPr lang="en-GB" dirty="0" smtClean="0"/>
              <a:t>CXR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Dehydration and shock</a:t>
            </a:r>
          </a:p>
          <a:p>
            <a:r>
              <a:rPr lang="en-GB" dirty="0" smtClean="0"/>
              <a:t>Metabolic acidosis</a:t>
            </a:r>
          </a:p>
          <a:p>
            <a:r>
              <a:rPr lang="en-GB" dirty="0" smtClean="0"/>
              <a:t>Paralytic </a:t>
            </a:r>
            <a:r>
              <a:rPr lang="en-GB" dirty="0" err="1" smtClean="0"/>
              <a:t>illeus</a:t>
            </a:r>
            <a:endParaRPr lang="en-GB" dirty="0" smtClean="0"/>
          </a:p>
          <a:p>
            <a:r>
              <a:rPr lang="en-GB" dirty="0" smtClean="0"/>
              <a:t>Convulsions and coma</a:t>
            </a:r>
          </a:p>
          <a:p>
            <a:r>
              <a:rPr lang="en-GB" dirty="0" smtClean="0"/>
              <a:t>Malnutrition</a:t>
            </a:r>
          </a:p>
          <a:p>
            <a:r>
              <a:rPr lang="en-GB" dirty="0" smtClean="0"/>
              <a:t>Acute renal shut down</a:t>
            </a:r>
          </a:p>
          <a:p>
            <a:r>
              <a:rPr lang="en-GB" dirty="0" smtClean="0"/>
              <a:t>Persistent </a:t>
            </a:r>
            <a:r>
              <a:rPr lang="en-GB" dirty="0" err="1" smtClean="0"/>
              <a:t>diarrhea</a:t>
            </a:r>
            <a:endParaRPr lang="en-GB" dirty="0" smtClean="0"/>
          </a:p>
          <a:p>
            <a:r>
              <a:rPr lang="en-GB" dirty="0" smtClean="0"/>
              <a:t>Superadded infection</a:t>
            </a:r>
          </a:p>
          <a:p>
            <a:r>
              <a:rPr lang="en-GB" dirty="0" smtClean="0"/>
              <a:t>thrush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Diaper dermatitis</a:t>
            </a:r>
          </a:p>
          <a:p>
            <a:r>
              <a:rPr lang="en-GB" dirty="0" err="1" smtClean="0"/>
              <a:t>Sclerema</a:t>
            </a:r>
            <a:endParaRPr lang="en-GB" dirty="0" smtClean="0"/>
          </a:p>
          <a:p>
            <a:r>
              <a:rPr lang="en-GB" dirty="0" smtClean="0"/>
              <a:t>DIC</a:t>
            </a:r>
          </a:p>
          <a:p>
            <a:r>
              <a:rPr lang="en-GB" dirty="0" smtClean="0"/>
              <a:t>Death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Before stating therapy we assess degree and type of dehydration according to following plan</a:t>
            </a:r>
          </a:p>
          <a:p>
            <a:r>
              <a:rPr lang="en-GB" dirty="0" smtClean="0"/>
              <a:t>Does the child have </a:t>
            </a:r>
            <a:r>
              <a:rPr lang="en-GB" dirty="0" err="1" smtClean="0"/>
              <a:t>diarrhea</a:t>
            </a:r>
            <a:r>
              <a:rPr lang="en-GB" dirty="0" smtClean="0"/>
              <a:t>?</a:t>
            </a:r>
          </a:p>
          <a:p>
            <a:pPr>
              <a:buNone/>
            </a:pPr>
            <a:r>
              <a:rPr lang="en-GB" dirty="0" smtClean="0"/>
              <a:t>    If yes, </a:t>
            </a:r>
            <a:r>
              <a:rPr lang="en-GB" b="1" dirty="0" smtClean="0"/>
              <a:t>ask</a:t>
            </a:r>
          </a:p>
          <a:p>
            <a:r>
              <a:rPr lang="en-GB" dirty="0" smtClean="0"/>
              <a:t>For how long?</a:t>
            </a:r>
          </a:p>
          <a:p>
            <a:r>
              <a:rPr lang="en-GB" dirty="0" smtClean="0"/>
              <a:t>Is there blood in stool?</a:t>
            </a:r>
          </a:p>
          <a:p>
            <a:pPr>
              <a:buNone/>
            </a:pPr>
            <a:r>
              <a:rPr lang="en-GB" b="1" dirty="0" smtClean="0"/>
              <a:t>    Look</a:t>
            </a:r>
            <a:r>
              <a:rPr lang="en-GB" dirty="0" smtClean="0"/>
              <a:t> and</a:t>
            </a:r>
            <a:r>
              <a:rPr lang="en-GB" b="1" dirty="0" smtClean="0"/>
              <a:t> feel</a:t>
            </a:r>
            <a:r>
              <a:rPr lang="en-GB" dirty="0" smtClean="0"/>
              <a:t>:</a:t>
            </a:r>
          </a:p>
          <a:p>
            <a:r>
              <a:rPr lang="en-GB" dirty="0" smtClean="0"/>
              <a:t>Look at child general condition</a:t>
            </a:r>
          </a:p>
          <a:p>
            <a:r>
              <a:rPr lang="en-GB" dirty="0" smtClean="0"/>
              <a:t>Is the child lethargic or unconscious?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    Restless and irritable?</a:t>
            </a:r>
          </a:p>
          <a:p>
            <a:r>
              <a:rPr lang="en-GB" dirty="0" smtClean="0"/>
              <a:t>Look for sunken eyes.</a:t>
            </a:r>
          </a:p>
          <a:p>
            <a:r>
              <a:rPr lang="en-GB" dirty="0" smtClean="0"/>
              <a:t>Offer the child fluid</a:t>
            </a:r>
          </a:p>
          <a:p>
            <a:pPr>
              <a:buNone/>
            </a:pPr>
            <a:r>
              <a:rPr lang="en-GB" b="1" dirty="0" smtClean="0"/>
              <a:t>   Is the child  </a:t>
            </a:r>
          </a:p>
          <a:p>
            <a:r>
              <a:rPr lang="en-GB" dirty="0" smtClean="0"/>
              <a:t>not able to drink or drink properly</a:t>
            </a:r>
          </a:p>
          <a:p>
            <a:r>
              <a:rPr lang="en-GB" dirty="0" smtClean="0"/>
              <a:t>Drink eagerly or thirsty?</a:t>
            </a:r>
          </a:p>
          <a:p>
            <a:pPr>
              <a:buNone/>
            </a:pPr>
            <a:r>
              <a:rPr lang="en-GB" b="1" dirty="0" smtClean="0"/>
              <a:t>   Pinch the skin of abdomen</a:t>
            </a:r>
          </a:p>
          <a:p>
            <a:r>
              <a:rPr lang="en-GB" dirty="0" smtClean="0"/>
              <a:t>Does it goes back</a:t>
            </a:r>
          </a:p>
          <a:p>
            <a:r>
              <a:rPr lang="en-GB" dirty="0" smtClean="0"/>
              <a:t>Very slowly </a:t>
            </a:r>
          </a:p>
          <a:p>
            <a:r>
              <a:rPr lang="en-GB" dirty="0" smtClean="0"/>
              <a:t>slowly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ectures\pics\New Doc 2018-02-18 (1)_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3058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Plan 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Counsel the mother on 3 rules of home treatment</a:t>
            </a:r>
          </a:p>
          <a:p>
            <a:r>
              <a:rPr lang="en-GB" dirty="0" smtClean="0"/>
              <a:t>Give Extra fluid, </a:t>
            </a:r>
          </a:p>
          <a:p>
            <a:r>
              <a:rPr lang="en-GB" dirty="0" smtClean="0"/>
              <a:t>Continue feeding</a:t>
            </a:r>
          </a:p>
          <a:p>
            <a:r>
              <a:rPr lang="en-GB" dirty="0" smtClean="0"/>
              <a:t>When to return for follow 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 fluid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As much as the child will take</a:t>
            </a:r>
          </a:p>
          <a:p>
            <a:r>
              <a:rPr lang="en-GB" dirty="0" smtClean="0"/>
              <a:t>Tell the mother</a:t>
            </a:r>
          </a:p>
          <a:p>
            <a:r>
              <a:rPr lang="en-GB" dirty="0" smtClean="0"/>
              <a:t>Breast feed frequently and for long at each feed</a:t>
            </a:r>
          </a:p>
          <a:p>
            <a:r>
              <a:rPr lang="en-GB" dirty="0" smtClean="0"/>
              <a:t>If child is exclusively breast feed then give ORS in addition to breast milk</a:t>
            </a:r>
          </a:p>
          <a:p>
            <a:r>
              <a:rPr lang="en-GB" dirty="0" smtClean="0"/>
              <a:t>If child is not exclusively breast then give one or more of the following</a:t>
            </a:r>
          </a:p>
          <a:p>
            <a:r>
              <a:rPr lang="en-GB" dirty="0" smtClean="0"/>
              <a:t>ORS, food based fluids(</a:t>
            </a:r>
            <a:r>
              <a:rPr lang="en-GB" dirty="0" err="1" smtClean="0"/>
              <a:t>soups,rice</a:t>
            </a:r>
            <a:r>
              <a:rPr lang="en-GB" dirty="0" smtClean="0"/>
              <a:t> water, yogurt drink), or clean water</a:t>
            </a:r>
          </a:p>
          <a:p>
            <a:r>
              <a:rPr lang="en-GB" dirty="0" smtClean="0"/>
              <a:t>It is important to give ORS at home if the child is treated with plan B or C during this visit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 the child cannot return to a clinic when </a:t>
            </a:r>
            <a:r>
              <a:rPr lang="en-GB" dirty="0" err="1" smtClean="0"/>
              <a:t>diarrhea</a:t>
            </a:r>
            <a:r>
              <a:rPr lang="en-GB" dirty="0" smtClean="0"/>
              <a:t> get worse:</a:t>
            </a:r>
          </a:p>
          <a:p>
            <a:r>
              <a:rPr lang="en-GB" dirty="0" smtClean="0"/>
              <a:t>Teach the mother how to mix and give </a:t>
            </a:r>
            <a:r>
              <a:rPr lang="en-GB" dirty="0" err="1" smtClean="0"/>
              <a:t>ORS.Give</a:t>
            </a:r>
            <a:r>
              <a:rPr lang="en-GB" dirty="0" smtClean="0"/>
              <a:t> mother 2 packets of ORS to use at home</a:t>
            </a:r>
          </a:p>
          <a:p>
            <a:r>
              <a:rPr lang="en-GB" dirty="0" smtClean="0"/>
              <a:t>Show the mother how much fluid to give in addition to usual fluid intake</a:t>
            </a:r>
          </a:p>
          <a:p>
            <a:r>
              <a:rPr lang="en-GB" b="1" dirty="0" err="1" smtClean="0"/>
              <a:t>Upto</a:t>
            </a:r>
            <a:r>
              <a:rPr lang="en-GB" b="1" dirty="0" smtClean="0"/>
              <a:t> 2 years </a:t>
            </a:r>
            <a:r>
              <a:rPr lang="en-GB" dirty="0" smtClean="0"/>
              <a:t>50-100 ml fluid after each loose stool</a:t>
            </a:r>
          </a:p>
          <a:p>
            <a:r>
              <a:rPr lang="en-GB" b="1" dirty="0" smtClean="0"/>
              <a:t>After 2 years </a:t>
            </a:r>
            <a:r>
              <a:rPr lang="en-GB" dirty="0" smtClean="0"/>
              <a:t>100-200 ml fluid after each loose stool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Tell the mother to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 frequent small sips from a cup</a:t>
            </a:r>
          </a:p>
          <a:p>
            <a:r>
              <a:rPr lang="en-GB" dirty="0" smtClean="0"/>
              <a:t>If child vomits, wait for 10 minutes. Then continue but more slowly</a:t>
            </a:r>
          </a:p>
          <a:p>
            <a:r>
              <a:rPr lang="en-GB" dirty="0" smtClean="0"/>
              <a:t>Continue giving extra fluid until </a:t>
            </a:r>
            <a:r>
              <a:rPr lang="en-GB" dirty="0" err="1" smtClean="0"/>
              <a:t>diarrhea</a:t>
            </a:r>
            <a:r>
              <a:rPr lang="en-GB" dirty="0" smtClean="0"/>
              <a:t> stops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/>
          <a:lstStyle/>
          <a:p>
            <a:r>
              <a:rPr lang="en-US" dirty="0" smtClean="0"/>
              <a:t>There are 3-4 episodes of diarrhea per child per year</a:t>
            </a:r>
          </a:p>
          <a:p>
            <a:r>
              <a:rPr lang="en-US" dirty="0" smtClean="0"/>
              <a:t>Maximum incidence is in 1</a:t>
            </a:r>
            <a:r>
              <a:rPr lang="en-US" baseline="30000" dirty="0" smtClean="0"/>
              <a:t>st</a:t>
            </a:r>
            <a:r>
              <a:rPr lang="en-US" dirty="0" smtClean="0"/>
              <a:t> year of life</a:t>
            </a:r>
          </a:p>
          <a:p>
            <a:r>
              <a:rPr lang="en-US" dirty="0" smtClean="0"/>
              <a:t>It accounts for 40-50% of our hospital admissions during summer and rainy season</a:t>
            </a:r>
          </a:p>
          <a:p>
            <a:r>
              <a:rPr lang="en-US" dirty="0" smtClean="0"/>
              <a:t>It causes an estimated 25000 deaths in children under five year per year</a:t>
            </a:r>
          </a:p>
          <a:p>
            <a:r>
              <a:rPr lang="en-US" dirty="0" smtClean="0"/>
              <a:t>40% of children in Pakistan are normally nourished and diarrhea is an important factor in the malnutrition of the rest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Continue feeding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Continue to breast feed frequently</a:t>
            </a:r>
          </a:p>
          <a:p>
            <a:r>
              <a:rPr lang="en-GB" dirty="0" smtClean="0"/>
              <a:t>If child is not breast feed yet give formula milk</a:t>
            </a:r>
          </a:p>
          <a:p>
            <a:r>
              <a:rPr lang="en-GB" dirty="0" smtClean="0"/>
              <a:t>If child is 6 months or older or already taking solid </a:t>
            </a:r>
            <a:r>
              <a:rPr lang="en-GB" dirty="0" err="1" smtClean="0"/>
              <a:t>food,after</a:t>
            </a:r>
            <a:r>
              <a:rPr lang="en-GB" dirty="0" smtClean="0"/>
              <a:t> rehydration give freshly prepared food like cereals with pulses, vegetables</a:t>
            </a:r>
          </a:p>
          <a:p>
            <a:r>
              <a:rPr lang="en-GB" dirty="0" smtClean="0"/>
              <a:t>Give food at least 4-6 times a day</a:t>
            </a:r>
          </a:p>
          <a:p>
            <a:r>
              <a:rPr lang="en-GB" dirty="0" smtClean="0"/>
              <a:t>Give mashed banana to provide potassium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When to return for </a:t>
            </a:r>
            <a:r>
              <a:rPr lang="en-GB" dirty="0" err="1" smtClean="0"/>
              <a:t>followup</a:t>
            </a:r>
            <a:r>
              <a:rPr lang="en-GB" dirty="0" smtClean="0"/>
              <a:t> visit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Advise the mother to come after 5 days for </a:t>
            </a:r>
            <a:r>
              <a:rPr lang="en-GB" dirty="0" err="1" smtClean="0"/>
              <a:t>followup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to return immediately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Any sick  child</a:t>
            </a:r>
          </a:p>
          <a:p>
            <a:r>
              <a:rPr lang="en-GB" dirty="0" smtClean="0"/>
              <a:t>Not able to drink</a:t>
            </a:r>
          </a:p>
          <a:p>
            <a:r>
              <a:rPr lang="en-GB" dirty="0" smtClean="0"/>
              <a:t>Becomes sicker</a:t>
            </a:r>
          </a:p>
          <a:p>
            <a:r>
              <a:rPr lang="en-GB" dirty="0" smtClean="0"/>
              <a:t>Develop a fever </a:t>
            </a:r>
          </a:p>
          <a:p>
            <a:r>
              <a:rPr lang="en-GB" b="1" dirty="0" smtClean="0"/>
              <a:t>If child has </a:t>
            </a:r>
            <a:r>
              <a:rPr lang="en-GB" b="1" dirty="0" err="1" smtClean="0"/>
              <a:t>diarrhea</a:t>
            </a:r>
            <a:r>
              <a:rPr lang="en-GB" b="1" dirty="0" smtClean="0"/>
              <a:t> also return if</a:t>
            </a:r>
          </a:p>
          <a:p>
            <a:r>
              <a:rPr lang="en-GB" dirty="0" smtClean="0"/>
              <a:t>Blood in stool</a:t>
            </a:r>
          </a:p>
          <a:p>
            <a:r>
              <a:rPr lang="en-GB" dirty="0" smtClean="0"/>
              <a:t>Drinking poorly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plan 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Tell recommended amount of ORS over 4 hours period</a:t>
            </a:r>
          </a:p>
          <a:p>
            <a:endParaRPr lang="en-GB" dirty="0"/>
          </a:p>
        </p:txBody>
      </p:sp>
      <p:pic>
        <p:nvPicPr>
          <p:cNvPr id="2051" name="Picture 3" descr="D:\Lectures\pics\New Doc 2018-02-18 (1)_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9144000" cy="2933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Determine the amount of ORS to give during 1</a:t>
            </a:r>
            <a:r>
              <a:rPr lang="en-GB" baseline="30000" dirty="0" smtClean="0"/>
              <a:t>st</a:t>
            </a:r>
            <a:r>
              <a:rPr lang="en-GB" dirty="0" smtClean="0"/>
              <a:t> 4 hours</a:t>
            </a:r>
          </a:p>
          <a:p>
            <a:r>
              <a:rPr lang="en-GB" dirty="0" smtClean="0"/>
              <a:t>Use the child’s age only when you don’t know the weight</a:t>
            </a:r>
          </a:p>
          <a:p>
            <a:r>
              <a:rPr lang="en-GB" dirty="0" smtClean="0"/>
              <a:t>It can also be calculated by multiplying weight with 75</a:t>
            </a:r>
          </a:p>
          <a:p>
            <a:r>
              <a:rPr lang="en-GB" dirty="0" smtClean="0"/>
              <a:t>If child wants more ORS than shown, give more 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After 4 hours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Reassess the child and classify the child for dehydration</a:t>
            </a:r>
          </a:p>
          <a:p>
            <a:r>
              <a:rPr lang="en-GB" dirty="0" smtClean="0"/>
              <a:t>Select the appropriate plan to  continue treatment</a:t>
            </a:r>
          </a:p>
          <a:p>
            <a:r>
              <a:rPr lang="en-GB" dirty="0" smtClean="0"/>
              <a:t>Begin feeding the child in clinic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If the mother must leave before completing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r>
              <a:rPr lang="en-GB" dirty="0" smtClean="0"/>
              <a:t>Show her how to prepare ORS at home</a:t>
            </a:r>
          </a:p>
          <a:p>
            <a:r>
              <a:rPr lang="en-GB" dirty="0" smtClean="0"/>
              <a:t>Show her how much ORS is to give to finish 4 hour treatment at home</a:t>
            </a:r>
          </a:p>
          <a:p>
            <a:r>
              <a:rPr lang="en-GB" dirty="0" smtClean="0"/>
              <a:t>Give her 2 packets of ORS</a:t>
            </a:r>
          </a:p>
          <a:p>
            <a:r>
              <a:rPr lang="en-GB" dirty="0" smtClean="0"/>
              <a:t>Explain 3 rules for home</a:t>
            </a:r>
          </a:p>
          <a:p>
            <a:r>
              <a:rPr lang="en-GB" dirty="0" smtClean="0"/>
              <a:t>Give extra fluid</a:t>
            </a:r>
          </a:p>
          <a:p>
            <a:r>
              <a:rPr lang="en-GB" dirty="0" smtClean="0"/>
              <a:t>Continue feeding</a:t>
            </a:r>
          </a:p>
          <a:p>
            <a:r>
              <a:rPr lang="en-GB" dirty="0" smtClean="0"/>
              <a:t>When to return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GB" dirty="0" smtClean="0"/>
              <a:t>Treatment plan C( treat quickly)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/>
          <a:lstStyle/>
          <a:p>
            <a:r>
              <a:rPr lang="en-GB" b="1" dirty="0" smtClean="0"/>
              <a:t>Can you give intravenous IV fluid immediately</a:t>
            </a:r>
          </a:p>
          <a:p>
            <a:r>
              <a:rPr lang="en-GB" b="1" dirty="0" smtClean="0"/>
              <a:t>If yes</a:t>
            </a:r>
            <a:r>
              <a:rPr lang="en-GB" dirty="0" smtClean="0"/>
              <a:t>,</a:t>
            </a:r>
          </a:p>
          <a:p>
            <a:r>
              <a:rPr lang="en-GB" dirty="0" smtClean="0"/>
              <a:t>Start IV fluid immediately. Give 100 ml/kg of R/L (if not available ,normal saline) and divide as follow</a:t>
            </a:r>
          </a:p>
          <a:p>
            <a:endParaRPr lang="en-GB" dirty="0"/>
          </a:p>
        </p:txBody>
      </p:sp>
      <p:pic>
        <p:nvPicPr>
          <p:cNvPr id="3074" name="Picture 2" descr="D:\Lectures\pics\New Doc 2018-02-18 (1)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9144000" cy="3016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GB" dirty="0" smtClean="0"/>
              <a:t>Reassess the child every 1-2 hour </a:t>
            </a:r>
          </a:p>
          <a:p>
            <a:r>
              <a:rPr lang="en-GB" dirty="0" smtClean="0"/>
              <a:t>Also give ORS about 5 ml/kg/hr as soon as the child can drink, usually after 3-4 hour in infant or 1-2 hours in children</a:t>
            </a:r>
          </a:p>
          <a:p>
            <a:r>
              <a:rPr lang="en-GB" dirty="0" smtClean="0"/>
              <a:t>Reassess an infant after 3  hours and a child after 6 hours. Classify dehydration then choose the appropriate plan (A,B or C) to continue treatment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GB" b="1" dirty="0" smtClean="0"/>
              <a:t>If u cannot give IV fluid then</a:t>
            </a:r>
          </a:p>
          <a:p>
            <a:r>
              <a:rPr lang="en-GB" dirty="0" smtClean="0"/>
              <a:t>If IV treatment available nearby within 30 minutes</a:t>
            </a:r>
          </a:p>
          <a:p>
            <a:r>
              <a:rPr lang="en-GB" b="1" dirty="0" smtClean="0"/>
              <a:t>If yes then</a:t>
            </a:r>
          </a:p>
          <a:p>
            <a:r>
              <a:rPr lang="en-GB" dirty="0" smtClean="0"/>
              <a:t>Refer urgently to hospital for IV treatment</a:t>
            </a:r>
          </a:p>
          <a:p>
            <a:r>
              <a:rPr lang="en-GB" dirty="0" smtClean="0"/>
              <a:t>If the child can drink provide the mother with ORS solution and show her how to give a frequent sips during the trip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0"/>
            <a:ext cx="6324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724400"/>
            <a:ext cx="6248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If no treatment available nearby them</a:t>
            </a:r>
          </a:p>
          <a:p>
            <a:r>
              <a:rPr lang="en-GB" dirty="0" smtClean="0"/>
              <a:t>Are you trained to use a </a:t>
            </a:r>
            <a:r>
              <a:rPr lang="en-GB" dirty="0" err="1" smtClean="0"/>
              <a:t>naso</a:t>
            </a:r>
            <a:r>
              <a:rPr lang="en-GB" dirty="0" smtClean="0"/>
              <a:t> gastric(NG) for rehydration</a:t>
            </a:r>
          </a:p>
          <a:p>
            <a:r>
              <a:rPr lang="en-GB" b="1" dirty="0" smtClean="0"/>
              <a:t>If yes then</a:t>
            </a:r>
          </a:p>
          <a:p>
            <a:r>
              <a:rPr lang="en-GB" dirty="0" smtClean="0"/>
              <a:t>Start rehydration by tube( or mouth) with ORS solution. Give 20 ml/kg/hr for 6 hours(total of 120 ml/kg)</a:t>
            </a:r>
          </a:p>
          <a:p>
            <a:r>
              <a:rPr lang="en-GB" dirty="0" smtClean="0"/>
              <a:t>Reassess the child every 1-2 hrs. If there is repeated vomiting or increase abdominal distension, give the fluid more slowly</a:t>
            </a:r>
          </a:p>
          <a:p>
            <a:r>
              <a:rPr lang="en-GB" dirty="0" smtClean="0"/>
              <a:t>If the hydration status not improving after 3 hours send the child for IV therapy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GB" dirty="0" smtClean="0"/>
              <a:t>After 6 hours reassess the child. Classify dehydration then choose appropriate plan(A,B or C) to continue treatment</a:t>
            </a:r>
          </a:p>
          <a:p>
            <a:r>
              <a:rPr lang="en-GB" dirty="0" smtClean="0"/>
              <a:t>If not trained to pass NG tube then</a:t>
            </a:r>
          </a:p>
          <a:p>
            <a:r>
              <a:rPr lang="en-GB" dirty="0" smtClean="0"/>
              <a:t>REFER the child urgently to hospital</a:t>
            </a:r>
          </a:p>
          <a:p>
            <a:r>
              <a:rPr lang="en-GB" b="1" dirty="0" smtClean="0"/>
              <a:t>NOTE: </a:t>
            </a:r>
            <a:r>
              <a:rPr lang="en-GB" dirty="0" smtClean="0"/>
              <a:t>if possible observe the child at least 6 hours after rehydration to be sure the mother can maintain hydration giving child ORS solution by mouth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Hospital management of severe dehydration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/>
          <a:lstStyle/>
          <a:p>
            <a:pPr marL="514350" indent="-514350">
              <a:buNone/>
            </a:pPr>
            <a:r>
              <a:rPr lang="en-GB" dirty="0" smtClean="0"/>
              <a:t>      The basic principal of fluid therapy is to match the input and output of water and electrolytes. Fluids are given to correct the following: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GB" b="1" dirty="0" smtClean="0"/>
              <a:t>DEFICIT THERAPY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GB" dirty="0" smtClean="0"/>
              <a:t>To correct existing water and electrolyte deficit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GB" dirty="0" smtClean="0"/>
              <a:t>Give Ringer’s lactate solution 100 ml/kg with same  formula</a:t>
            </a:r>
          </a:p>
          <a:p>
            <a:pPr marL="514350" indent="-514350">
              <a:buNone/>
            </a:pPr>
            <a:endParaRPr lang="en-GB" b="1" dirty="0" smtClean="0"/>
          </a:p>
          <a:p>
            <a:pPr marL="514350" indent="-514350">
              <a:buFont typeface="Wingdings" pitchFamily="2" charset="2"/>
              <a:buChar char="q"/>
            </a:pPr>
            <a:endParaRPr lang="en-GB" dirty="0" smtClean="0"/>
          </a:p>
        </p:txBody>
      </p:sp>
      <p:pic>
        <p:nvPicPr>
          <p:cNvPr id="4" name="Picture 2" descr="D:\Lectures\pics\New Doc 2018-02-18 (1)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876800"/>
            <a:ext cx="8077200" cy="1873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GB" dirty="0" smtClean="0"/>
              <a:t>If the child is in shock push 20 ml/kg fluid in 10-15 minutes and then reassess the patient. Repeat the fluid 20ml/kg in 10-15 minutes, if the radial pulse is still very weak or not detectable. </a:t>
            </a:r>
          </a:p>
          <a:p>
            <a:r>
              <a:rPr lang="en-GB" dirty="0" smtClean="0"/>
              <a:t>When patient is out of the shock then give the fluid according to age as given above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GB" b="1" dirty="0" smtClean="0"/>
              <a:t>CONCURRENT LOSSES:</a:t>
            </a:r>
          </a:p>
          <a:p>
            <a:r>
              <a:rPr lang="en-GB" dirty="0" smtClean="0"/>
              <a:t>Replacement of ongoing losses due to </a:t>
            </a:r>
            <a:r>
              <a:rPr lang="en-GB" dirty="0" err="1" smtClean="0"/>
              <a:t>diarrhea</a:t>
            </a:r>
            <a:r>
              <a:rPr lang="en-GB" dirty="0" smtClean="0"/>
              <a:t> and vomiting </a:t>
            </a:r>
          </a:p>
          <a:p>
            <a:r>
              <a:rPr lang="en-GB" dirty="0" smtClean="0"/>
              <a:t>5% dextrose ½ N/S is given 50-75 ml/kg in next 6-8 hours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GB" b="1" dirty="0" smtClean="0"/>
              <a:t>MAINTANANCE THERAPY:</a:t>
            </a:r>
          </a:p>
          <a:p>
            <a:r>
              <a:rPr lang="en-GB" dirty="0" smtClean="0"/>
              <a:t>Provision of normal daily fluid requirements </a:t>
            </a:r>
          </a:p>
          <a:p>
            <a:r>
              <a:rPr lang="en-GB" dirty="0" smtClean="0"/>
              <a:t>IV therapy is indicated in following cases</a:t>
            </a:r>
          </a:p>
          <a:p>
            <a:pPr>
              <a:buNone/>
            </a:pPr>
            <a:r>
              <a:rPr lang="en-GB" dirty="0" smtClean="0"/>
              <a:t>    1) severe dehydration</a:t>
            </a:r>
          </a:p>
          <a:p>
            <a:pPr>
              <a:buNone/>
            </a:pPr>
            <a:r>
              <a:rPr lang="en-GB" dirty="0" smtClean="0"/>
              <a:t>    2) shock</a:t>
            </a:r>
          </a:p>
          <a:p>
            <a:pPr>
              <a:buNone/>
            </a:pPr>
            <a:r>
              <a:rPr lang="en-GB" dirty="0" smtClean="0"/>
              <a:t>    3)severe vomiting</a:t>
            </a:r>
          </a:p>
          <a:p>
            <a:pPr>
              <a:buNone/>
            </a:pPr>
            <a:r>
              <a:rPr lang="en-GB" dirty="0" smtClean="0"/>
              <a:t>    4)abdominal distension</a:t>
            </a:r>
          </a:p>
          <a:p>
            <a:r>
              <a:rPr lang="en-GB" dirty="0" smtClean="0"/>
              <a:t>Intravenous route is established and fluid (5% dextrose 1/5 N/S) requirement is calculated as follow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GB" dirty="0" smtClean="0"/>
              <a:t>Deficit therapy                           100ml/kg</a:t>
            </a:r>
          </a:p>
          <a:p>
            <a:r>
              <a:rPr lang="en-GB" dirty="0" smtClean="0"/>
              <a:t>Maintenance                              100ml/kg</a:t>
            </a:r>
          </a:p>
          <a:p>
            <a:r>
              <a:rPr lang="en-GB" dirty="0" smtClean="0"/>
              <a:t>Continuous losses                     25-50 ml/kg</a:t>
            </a:r>
          </a:p>
          <a:p>
            <a:r>
              <a:rPr lang="en-GB" dirty="0" smtClean="0"/>
              <a:t>Total fluid given                         100+100+50=250 ml/kg</a:t>
            </a:r>
          </a:p>
          <a:p>
            <a:pPr>
              <a:buNone/>
            </a:pPr>
            <a:r>
              <a:rPr lang="en-GB" dirty="0" smtClean="0"/>
              <a:t>                                                        on 1</a:t>
            </a:r>
            <a:r>
              <a:rPr lang="en-GB" baseline="30000" dirty="0" smtClean="0"/>
              <a:t>st</a:t>
            </a:r>
            <a:r>
              <a:rPr lang="en-GB" dirty="0" smtClean="0"/>
              <a:t> day</a:t>
            </a:r>
          </a:p>
          <a:p>
            <a:pPr>
              <a:buNone/>
            </a:pPr>
            <a:r>
              <a:rPr lang="en-GB" dirty="0" smtClean="0"/>
              <a:t>   Then on subsequent days give maintenance therapy and keep replacing ongoing losses till oral feeding is possible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8680"/>
            <a:ext cx="8229600" cy="5608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   ELECTROLYTE REPLACEMENT</a:t>
            </a:r>
          </a:p>
          <a:p>
            <a:r>
              <a:rPr lang="en-GB" b="1" dirty="0" smtClean="0"/>
              <a:t>Potassium</a:t>
            </a:r>
            <a:r>
              <a:rPr lang="en-GB" dirty="0" smtClean="0"/>
              <a:t> replacement  is usually started when urinary flow has established </a:t>
            </a:r>
            <a:r>
              <a:rPr lang="en-GB" dirty="0" err="1" smtClean="0"/>
              <a:t>i.e</a:t>
            </a:r>
            <a:r>
              <a:rPr lang="en-GB" dirty="0" smtClean="0"/>
              <a:t> in 6-8 hrs</a:t>
            </a:r>
          </a:p>
          <a:p>
            <a:r>
              <a:rPr lang="en-GB" dirty="0" smtClean="0"/>
              <a:t>Normal requirement is 2 </a:t>
            </a:r>
            <a:r>
              <a:rPr lang="en-GB" dirty="0" err="1" smtClean="0"/>
              <a:t>meq</a:t>
            </a:r>
            <a:r>
              <a:rPr lang="en-GB" dirty="0" smtClean="0"/>
              <a:t>/kg/day</a:t>
            </a:r>
          </a:p>
          <a:p>
            <a:r>
              <a:rPr lang="en-GB" dirty="0" smtClean="0"/>
              <a:t>Potassium should not be given in drip in not less then 6 hours</a:t>
            </a:r>
          </a:p>
          <a:p>
            <a:r>
              <a:rPr lang="en-GB" dirty="0" smtClean="0"/>
              <a:t>In 24 hours no more then 40 </a:t>
            </a:r>
            <a:r>
              <a:rPr lang="en-GB" dirty="0" err="1" smtClean="0"/>
              <a:t>meq</a:t>
            </a:r>
            <a:r>
              <a:rPr lang="en-GB" dirty="0" smtClean="0"/>
              <a:t>/L of potassium is given</a:t>
            </a:r>
          </a:p>
          <a:p>
            <a:r>
              <a:rPr lang="en-GB" b="1" dirty="0" smtClean="0"/>
              <a:t>Bicarbonate</a:t>
            </a:r>
            <a:r>
              <a:rPr lang="en-GB" dirty="0" smtClean="0"/>
              <a:t> is given in severe metabolic acidosis</a:t>
            </a:r>
          </a:p>
          <a:p>
            <a:r>
              <a:rPr lang="en-GB" dirty="0" smtClean="0"/>
              <a:t>Give bicarbonate 2 </a:t>
            </a:r>
            <a:r>
              <a:rPr lang="en-GB" dirty="0" err="1" smtClean="0"/>
              <a:t>meq</a:t>
            </a:r>
            <a:r>
              <a:rPr lang="en-GB" dirty="0" smtClean="0"/>
              <a:t>/kg slowly and diluted and repeat after 2 hours if required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Antibiotics in </a:t>
            </a:r>
            <a:r>
              <a:rPr lang="en-GB" dirty="0" err="1" smtClean="0"/>
              <a:t>Diarrhea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ANTIBIOTICS</a:t>
            </a:r>
          </a:p>
          <a:p>
            <a:r>
              <a:rPr lang="en-GB" b="1" dirty="0" smtClean="0"/>
              <a:t>&lt;</a:t>
            </a:r>
            <a:r>
              <a:rPr lang="en-GB" dirty="0" smtClean="0"/>
              <a:t>2 months</a:t>
            </a:r>
          </a:p>
          <a:p>
            <a:r>
              <a:rPr lang="en-GB" dirty="0" smtClean="0"/>
              <a:t>Malnourished</a:t>
            </a:r>
          </a:p>
          <a:p>
            <a:r>
              <a:rPr lang="en-GB" dirty="0" smtClean="0"/>
              <a:t>C</a:t>
            </a:r>
            <a:r>
              <a:rPr lang="en-GB" dirty="0" smtClean="0"/>
              <a:t>holera </a:t>
            </a:r>
            <a:endParaRPr lang="en-GB" dirty="0" smtClean="0"/>
          </a:p>
          <a:p>
            <a:r>
              <a:rPr lang="en-GB" dirty="0" err="1" smtClean="0"/>
              <a:t>Giardiasis</a:t>
            </a:r>
            <a:endParaRPr lang="en-GB" dirty="0" smtClean="0"/>
          </a:p>
          <a:p>
            <a:r>
              <a:rPr lang="en-GB" dirty="0" err="1" smtClean="0"/>
              <a:t>Dysentry</a:t>
            </a:r>
            <a:endParaRPr lang="en-GB" dirty="0" smtClean="0"/>
          </a:p>
          <a:p>
            <a:r>
              <a:rPr lang="en-GB" dirty="0" smtClean="0"/>
              <a:t>Other focus of infection(sepsis)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DIETRY MANAGEMENT</a:t>
            </a:r>
          </a:p>
          <a:p>
            <a:r>
              <a:rPr lang="en-GB" dirty="0" smtClean="0"/>
              <a:t>There is no physiological basis to rest the bowel in </a:t>
            </a:r>
            <a:r>
              <a:rPr lang="en-GB" dirty="0" err="1" smtClean="0"/>
              <a:t>diarrhea</a:t>
            </a:r>
            <a:endParaRPr lang="en-GB" dirty="0" smtClean="0"/>
          </a:p>
          <a:p>
            <a:r>
              <a:rPr lang="en-GB" dirty="0" smtClean="0"/>
              <a:t>Feeding should be continued to prevent catabolism and weight loss</a:t>
            </a:r>
          </a:p>
          <a:p>
            <a:r>
              <a:rPr lang="en-GB" dirty="0" smtClean="0"/>
              <a:t>Breast feed infant should allowed to breast feed as often as the infant desire in addition to ORS</a:t>
            </a:r>
          </a:p>
          <a:p>
            <a:r>
              <a:rPr lang="en-GB" dirty="0" smtClean="0"/>
              <a:t>Bottle feed infant: ratio of ORS to other fluid should be 2:1( 2 parts ORS 1 part milk)</a:t>
            </a:r>
          </a:p>
          <a:p>
            <a:r>
              <a:rPr lang="en-GB" dirty="0" smtClean="0"/>
              <a:t>Children older than 4-6 months should eat food that provide adequate calories and easily digestible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Diarrhea is Leading cause of morbidity and mortality in children</a:t>
            </a:r>
          </a:p>
          <a:p>
            <a:r>
              <a:rPr lang="en-US" dirty="0" smtClean="0"/>
              <a:t>The major mechanism of transmission for diarrheal organism is </a:t>
            </a:r>
            <a:r>
              <a:rPr lang="en-US" dirty="0" err="1" smtClean="0"/>
              <a:t>feco</a:t>
            </a:r>
            <a:r>
              <a:rPr lang="en-US" dirty="0" smtClean="0"/>
              <a:t>-oral with contaminated food and water responsible for most episodes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 increasing susceptibility to diarrhea are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80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breast feeding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Exposure to unsanitary 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Ingestion of contaminated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Malnutrition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Level of maternal education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diarrhea there is excessive loss of water and electrolytes through different mechanisms</a:t>
            </a:r>
          </a:p>
          <a:p>
            <a:r>
              <a:rPr lang="en-US" dirty="0" err="1" smtClean="0"/>
              <a:t>Enterotoxigenic</a:t>
            </a:r>
            <a:r>
              <a:rPr lang="en-US" dirty="0" smtClean="0"/>
              <a:t> </a:t>
            </a:r>
            <a:r>
              <a:rPr lang="en-US" dirty="0" err="1" smtClean="0"/>
              <a:t>E.coli</a:t>
            </a:r>
            <a:r>
              <a:rPr lang="en-US" dirty="0" smtClean="0"/>
              <a:t> and </a:t>
            </a:r>
            <a:r>
              <a:rPr lang="en-US" dirty="0" err="1" smtClean="0"/>
              <a:t>Vibrio</a:t>
            </a:r>
            <a:r>
              <a:rPr lang="en-US" dirty="0" smtClean="0"/>
              <a:t> </a:t>
            </a:r>
            <a:r>
              <a:rPr lang="en-US" dirty="0" err="1" smtClean="0"/>
              <a:t>Cholerae</a:t>
            </a:r>
            <a:r>
              <a:rPr lang="en-US" dirty="0" smtClean="0"/>
              <a:t>----These cause activation of </a:t>
            </a:r>
            <a:r>
              <a:rPr lang="en-US" dirty="0" err="1" smtClean="0"/>
              <a:t>cAMP</a:t>
            </a:r>
            <a:r>
              <a:rPr lang="en-US" dirty="0" smtClean="0"/>
              <a:t> which causes secretion of Na and </a:t>
            </a:r>
            <a:r>
              <a:rPr lang="en-US" dirty="0" err="1" smtClean="0"/>
              <a:t>Cl</a:t>
            </a:r>
            <a:r>
              <a:rPr lang="en-US" dirty="0" smtClean="0"/>
              <a:t> in gut lumen</a:t>
            </a:r>
          </a:p>
          <a:p>
            <a:r>
              <a:rPr lang="en-US" dirty="0" err="1" smtClean="0"/>
              <a:t>Shigella</a:t>
            </a:r>
            <a:r>
              <a:rPr lang="en-US" dirty="0" smtClean="0"/>
              <a:t> and salmonella----these causes necrosis and ulcer formation leading to blood and mucus in stool</a:t>
            </a:r>
          </a:p>
          <a:p>
            <a:r>
              <a:rPr lang="en-US" dirty="0" smtClean="0"/>
              <a:t>Rota virus----alter intestinal cells function and shedding of cells causes </a:t>
            </a:r>
            <a:r>
              <a:rPr lang="en-US" dirty="0" err="1" smtClean="0"/>
              <a:t>disaccharidase</a:t>
            </a:r>
            <a:r>
              <a:rPr lang="en-US" dirty="0" smtClean="0"/>
              <a:t> deficiency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EVALUATION OF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HISTORY</a:t>
            </a:r>
          </a:p>
          <a:p>
            <a:r>
              <a:rPr lang="en-US" dirty="0" smtClean="0"/>
              <a:t>Presenting complaints----(loose motion ,vomiting , fever)</a:t>
            </a:r>
          </a:p>
          <a:p>
            <a:r>
              <a:rPr lang="en-US" dirty="0" smtClean="0"/>
              <a:t>Loose motion-(duration, frequency, </a:t>
            </a:r>
            <a:r>
              <a:rPr lang="en-US" dirty="0" err="1" smtClean="0"/>
              <a:t>grade,blood,mucus</a:t>
            </a:r>
            <a:r>
              <a:rPr lang="en-US" dirty="0" smtClean="0"/>
              <a:t>, </a:t>
            </a:r>
            <a:r>
              <a:rPr lang="en-US" dirty="0" err="1" smtClean="0"/>
              <a:t>colour</a:t>
            </a:r>
            <a:r>
              <a:rPr lang="en-US" dirty="0" smtClean="0"/>
              <a:t>)</a:t>
            </a:r>
          </a:p>
          <a:p>
            <a:r>
              <a:rPr lang="en-US" dirty="0" smtClean="0"/>
              <a:t>Vomiting------------(duration, frequency, relation with        fever, nature, quantity, </a:t>
            </a:r>
            <a:r>
              <a:rPr lang="en-US" dirty="0" err="1" smtClean="0"/>
              <a:t>colour</a:t>
            </a:r>
            <a:r>
              <a:rPr lang="en-US" dirty="0" smtClean="0"/>
              <a:t> and blood)</a:t>
            </a:r>
          </a:p>
          <a:p>
            <a:r>
              <a:rPr lang="en-US" dirty="0" smtClean="0"/>
              <a:t>Fever ----------(duration, grade)</a:t>
            </a:r>
          </a:p>
          <a:p>
            <a:r>
              <a:rPr lang="en-US" dirty="0" smtClean="0"/>
              <a:t>Any associated illness -----(cough, urinary complaints, rash)</a:t>
            </a:r>
          </a:p>
          <a:p>
            <a:r>
              <a:rPr lang="en-US" dirty="0" smtClean="0"/>
              <a:t>Abdominal pain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dirty="0" smtClean="0"/>
              <a:t>History of seizures</a:t>
            </a:r>
          </a:p>
          <a:p>
            <a:r>
              <a:rPr lang="en-US" dirty="0" smtClean="0"/>
              <a:t>Past history of diarrhea</a:t>
            </a:r>
          </a:p>
          <a:p>
            <a:r>
              <a:rPr lang="en-US" dirty="0" smtClean="0"/>
              <a:t>Treatment taken(antibiotics , </a:t>
            </a:r>
            <a:r>
              <a:rPr lang="en-US" dirty="0" err="1" smtClean="0"/>
              <a:t>antidiarrheals</a:t>
            </a:r>
            <a:r>
              <a:rPr lang="en-US" dirty="0" smtClean="0"/>
              <a:t>, ORS)</a:t>
            </a:r>
          </a:p>
          <a:p>
            <a:r>
              <a:rPr lang="en-US" dirty="0" smtClean="0"/>
              <a:t>Feeding history</a:t>
            </a:r>
          </a:p>
          <a:p>
            <a:r>
              <a:rPr lang="en-US" dirty="0" smtClean="0"/>
              <a:t>Developmental history</a:t>
            </a:r>
          </a:p>
          <a:p>
            <a:r>
              <a:rPr lang="en-US" dirty="0" smtClean="0"/>
              <a:t>History of contact</a:t>
            </a:r>
          </a:p>
          <a:p>
            <a:r>
              <a:rPr lang="en-US" dirty="0" smtClean="0"/>
              <a:t>Social and family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563</TotalTime>
  <Words>1803</Words>
  <Application>Microsoft Office PowerPoint</Application>
  <PresentationFormat>On-screen Show (4:3)</PresentationFormat>
  <Paragraphs>244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Flow</vt:lpstr>
      <vt:lpstr>ACUTE DIARRHEA</vt:lpstr>
      <vt:lpstr>DEFINITION</vt:lpstr>
      <vt:lpstr>INCIDENCE</vt:lpstr>
      <vt:lpstr>ETIOLOGY</vt:lpstr>
      <vt:lpstr>EPIDEMIOLOGY</vt:lpstr>
      <vt:lpstr>Factor increasing susceptibility to diarrhea are </vt:lpstr>
      <vt:lpstr>PATHOGENESIS</vt:lpstr>
      <vt:lpstr>EVALUATION OF PATIENT</vt:lpstr>
      <vt:lpstr>Slide 9</vt:lpstr>
      <vt:lpstr>Slide 10</vt:lpstr>
      <vt:lpstr>CLASSIFICATION-CLINICAL</vt:lpstr>
      <vt:lpstr>BIOCHEMICAL</vt:lpstr>
      <vt:lpstr>CLINICAL FEATURES</vt:lpstr>
      <vt:lpstr>Slide 14</vt:lpstr>
      <vt:lpstr>Slide 15</vt:lpstr>
      <vt:lpstr>GRADING OF STOOL</vt:lpstr>
      <vt:lpstr>ORS</vt:lpstr>
      <vt:lpstr>Slide 18</vt:lpstr>
      <vt:lpstr>INVESTIGATIONS</vt:lpstr>
      <vt:lpstr>Slide 20</vt:lpstr>
      <vt:lpstr>COMPLICATIONS</vt:lpstr>
      <vt:lpstr>Cont....</vt:lpstr>
      <vt:lpstr>MANAGEMENT</vt:lpstr>
      <vt:lpstr>Slide 24</vt:lpstr>
      <vt:lpstr>Slide 25</vt:lpstr>
      <vt:lpstr>Treatment Plan A</vt:lpstr>
      <vt:lpstr>Extra fluid</vt:lpstr>
      <vt:lpstr>Slide 28</vt:lpstr>
      <vt:lpstr>Tell the mother to</vt:lpstr>
      <vt:lpstr>Continue feeding</vt:lpstr>
      <vt:lpstr>When to return for followup visit</vt:lpstr>
      <vt:lpstr>When to return immediately</vt:lpstr>
      <vt:lpstr>Treatment plan B</vt:lpstr>
      <vt:lpstr>Slide 34</vt:lpstr>
      <vt:lpstr>After 4 hours</vt:lpstr>
      <vt:lpstr>If the mother must leave before completing treatment</vt:lpstr>
      <vt:lpstr>Treatment plan C( treat quickly)</vt:lpstr>
      <vt:lpstr>Slide 38</vt:lpstr>
      <vt:lpstr>Slide 39</vt:lpstr>
      <vt:lpstr>Slide 40</vt:lpstr>
      <vt:lpstr>Slide 41</vt:lpstr>
      <vt:lpstr>Hospital management of severe dehydration</vt:lpstr>
      <vt:lpstr>Slide 43</vt:lpstr>
      <vt:lpstr>Slide 44</vt:lpstr>
      <vt:lpstr>Slide 45</vt:lpstr>
      <vt:lpstr>Slide 46</vt:lpstr>
      <vt:lpstr>Slide 47</vt:lpstr>
      <vt:lpstr>Role Of Antibiotics in Diarrhea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DIARRHEA</dc:title>
  <dc:creator>Dr. Arooj</dc:creator>
  <cp:lastModifiedBy>DR. AROOJ</cp:lastModifiedBy>
  <cp:revision>98</cp:revision>
  <dcterms:created xsi:type="dcterms:W3CDTF">2018-02-18T14:58:10Z</dcterms:created>
  <dcterms:modified xsi:type="dcterms:W3CDTF">2018-11-25T19:54:55Z</dcterms:modified>
</cp:coreProperties>
</file>