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7" r:id="rId4"/>
    <p:sldId id="257" r:id="rId5"/>
    <p:sldId id="268" r:id="rId6"/>
    <p:sldId id="269" r:id="rId7"/>
    <p:sldId id="270"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07AF7A-F56A-4C49-B064-339810930FF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316860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07AF7A-F56A-4C49-B064-339810930FF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124377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07AF7A-F56A-4C49-B064-339810930FF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3831779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07AF7A-F56A-4C49-B064-339810930FF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279618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7AF7A-F56A-4C49-B064-339810930FF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279796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07AF7A-F56A-4C49-B064-339810930FF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1399674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07AF7A-F56A-4C49-B064-339810930FF8}"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508802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07AF7A-F56A-4C49-B064-339810930FF8}"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3493763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7AF7A-F56A-4C49-B064-339810930FF8}"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371629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7AF7A-F56A-4C49-B064-339810930FF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39759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7AF7A-F56A-4C49-B064-339810930FF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EEDBE-DCE8-458D-A7BC-F10733A6C776}" type="slidenum">
              <a:rPr lang="en-US" smtClean="0"/>
              <a:t>‹#›</a:t>
            </a:fld>
            <a:endParaRPr lang="en-US"/>
          </a:p>
        </p:txBody>
      </p:sp>
    </p:spTree>
    <p:extLst>
      <p:ext uri="{BB962C8B-B14F-4D97-AF65-F5344CB8AC3E}">
        <p14:creationId xmlns:p14="http://schemas.microsoft.com/office/powerpoint/2010/main" val="96727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7AF7A-F56A-4C49-B064-339810930FF8}" type="datetimeFigureOut">
              <a:rPr lang="en-US" smtClean="0"/>
              <a:t>5/2/2020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EEDBE-DCE8-458D-A7BC-F10733A6C776}" type="slidenum">
              <a:rPr lang="en-US" smtClean="0"/>
              <a:t>‹#›</a:t>
            </a:fld>
            <a:endParaRPr lang="en-US"/>
          </a:p>
        </p:txBody>
      </p:sp>
    </p:spTree>
    <p:extLst>
      <p:ext uri="{BB962C8B-B14F-4D97-AF65-F5344CB8AC3E}">
        <p14:creationId xmlns:p14="http://schemas.microsoft.com/office/powerpoint/2010/main" val="2282452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7vvMltQtfx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Mobile app development</a:t>
            </a:r>
            <a:endParaRPr lang="en-US" dirty="0"/>
          </a:p>
        </p:txBody>
      </p:sp>
      <p:sp>
        <p:nvSpPr>
          <p:cNvPr id="3" name="Subtitle 2"/>
          <p:cNvSpPr>
            <a:spLocks noGrp="1"/>
          </p:cNvSpPr>
          <p:nvPr>
            <p:ph type="subTitle" idx="1"/>
          </p:nvPr>
        </p:nvSpPr>
        <p:spPr/>
        <p:txBody>
          <a:bodyPr/>
          <a:lstStyle/>
          <a:p>
            <a:r>
              <a:rPr lang="en-US" dirty="0" smtClean="0"/>
              <a:t>BSCS R+S</a:t>
            </a:r>
            <a:endParaRPr lang="en-US" dirty="0" smtClean="0"/>
          </a:p>
          <a:p>
            <a:r>
              <a:rPr lang="en-US" dirty="0" err="1" smtClean="0"/>
              <a:t>Lect</a:t>
            </a:r>
            <a:r>
              <a:rPr lang="en-US" dirty="0" smtClean="0"/>
              <a:t> 1 &amp; 2</a:t>
            </a:r>
            <a:endParaRPr lang="en-US" dirty="0"/>
          </a:p>
        </p:txBody>
      </p:sp>
    </p:spTree>
    <p:extLst>
      <p:ext uri="{BB962C8B-B14F-4D97-AF65-F5344CB8AC3E}">
        <p14:creationId xmlns:p14="http://schemas.microsoft.com/office/powerpoint/2010/main" val="2529137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Android?</a:t>
            </a:r>
            <a:endParaRPr lang="en-US" dirty="0"/>
          </a:p>
        </p:txBody>
      </p:sp>
      <p:sp>
        <p:nvSpPr>
          <p:cNvPr id="3" name="Content Placeholder 2"/>
          <p:cNvSpPr>
            <a:spLocks noGrp="1"/>
          </p:cNvSpPr>
          <p:nvPr>
            <p:ph idx="1"/>
          </p:nvPr>
        </p:nvSpPr>
        <p:spPr>
          <a:xfrm>
            <a:off x="838200" y="1397000"/>
            <a:ext cx="10515600" cy="5132388"/>
          </a:xfrm>
        </p:spPr>
        <p:txBody>
          <a:bodyPr>
            <a:normAutofit fontScale="77500" lnSpcReduction="20000"/>
          </a:bodyPr>
          <a:lstStyle/>
          <a:p>
            <a:r>
              <a:rPr lang="en-US" dirty="0" smtClean="0"/>
              <a:t>Android is Open source Operating system based on the </a:t>
            </a:r>
            <a:r>
              <a:rPr lang="en-US" dirty="0"/>
              <a:t>L</a:t>
            </a:r>
            <a:r>
              <a:rPr lang="en-US" dirty="0" smtClean="0"/>
              <a:t>inux kernel for touch screen devices.</a:t>
            </a:r>
          </a:p>
          <a:p>
            <a:r>
              <a:rPr lang="en-US" dirty="0" smtClean="0"/>
              <a:t>It was developed by the Android Inc. &amp; later on purchased by the Google in 2005.</a:t>
            </a:r>
          </a:p>
          <a:p>
            <a:r>
              <a:rPr lang="en-US" dirty="0" smtClean="0"/>
              <a:t>Android versions:</a:t>
            </a:r>
          </a:p>
          <a:p>
            <a:pPr lvl="1"/>
            <a:r>
              <a:rPr lang="en-US" b="1" dirty="0"/>
              <a:t>Android</a:t>
            </a:r>
            <a:r>
              <a:rPr lang="en-US" dirty="0"/>
              <a:t> 1.5: Cupcake. </a:t>
            </a:r>
          </a:p>
          <a:p>
            <a:pPr lvl="1"/>
            <a:r>
              <a:rPr lang="en-US" b="1" dirty="0"/>
              <a:t>Android</a:t>
            </a:r>
            <a:r>
              <a:rPr lang="en-US" dirty="0"/>
              <a:t> 1.6: Donut. </a:t>
            </a:r>
          </a:p>
          <a:p>
            <a:pPr lvl="1"/>
            <a:r>
              <a:rPr lang="en-US" b="1" dirty="0"/>
              <a:t>Android</a:t>
            </a:r>
            <a:r>
              <a:rPr lang="en-US" dirty="0"/>
              <a:t> 2.0 and 2.1: Eclair. </a:t>
            </a:r>
          </a:p>
          <a:p>
            <a:pPr lvl="1"/>
            <a:r>
              <a:rPr lang="en-US" b="1" dirty="0"/>
              <a:t>Android</a:t>
            </a:r>
            <a:r>
              <a:rPr lang="en-US" dirty="0"/>
              <a:t> 2.2: </a:t>
            </a:r>
            <a:r>
              <a:rPr lang="en-US" dirty="0" err="1"/>
              <a:t>Froyo</a:t>
            </a:r>
            <a:r>
              <a:rPr lang="en-US" dirty="0"/>
              <a:t>. </a:t>
            </a:r>
          </a:p>
          <a:p>
            <a:pPr lvl="1"/>
            <a:r>
              <a:rPr lang="en-US" b="1" dirty="0"/>
              <a:t>Android</a:t>
            </a:r>
            <a:r>
              <a:rPr lang="en-US" dirty="0"/>
              <a:t> 2.3, 2.4: Gingerbread. </a:t>
            </a:r>
          </a:p>
          <a:p>
            <a:pPr lvl="1"/>
            <a:r>
              <a:rPr lang="en-US" b="1" dirty="0"/>
              <a:t>Android</a:t>
            </a:r>
            <a:r>
              <a:rPr lang="en-US" dirty="0"/>
              <a:t> 3.0, 3.1, and 3.2: Honeycomb</a:t>
            </a:r>
            <a:r>
              <a:rPr lang="en-US" dirty="0" smtClean="0"/>
              <a:t>.</a:t>
            </a:r>
            <a:endParaRPr lang="en-US" dirty="0"/>
          </a:p>
          <a:p>
            <a:pPr lvl="1"/>
            <a:r>
              <a:rPr lang="en-US" b="1" dirty="0"/>
              <a:t>Android</a:t>
            </a:r>
            <a:r>
              <a:rPr lang="en-US" dirty="0"/>
              <a:t> 4.0: Ice Cream </a:t>
            </a:r>
            <a:r>
              <a:rPr lang="en-US" dirty="0" smtClean="0"/>
              <a:t>Sandwich</a:t>
            </a:r>
          </a:p>
          <a:p>
            <a:pPr lvl="1"/>
            <a:r>
              <a:rPr lang="en-US" b="1" dirty="0"/>
              <a:t>Android </a:t>
            </a:r>
            <a:r>
              <a:rPr lang="en-US" dirty="0"/>
              <a:t>4.1:</a:t>
            </a:r>
            <a:r>
              <a:rPr lang="en-US" b="1" dirty="0"/>
              <a:t> </a:t>
            </a:r>
            <a:r>
              <a:rPr lang="en-US" dirty="0"/>
              <a:t>Jelly Bean</a:t>
            </a:r>
          </a:p>
          <a:p>
            <a:pPr lvl="1"/>
            <a:r>
              <a:rPr lang="en-US" b="1" dirty="0"/>
              <a:t>Android </a:t>
            </a:r>
            <a:r>
              <a:rPr lang="en-US" dirty="0"/>
              <a:t>4.4: </a:t>
            </a:r>
            <a:r>
              <a:rPr lang="en-US" dirty="0" smtClean="0"/>
              <a:t>KitKat</a:t>
            </a:r>
          </a:p>
          <a:p>
            <a:pPr lvl="1"/>
            <a:r>
              <a:rPr lang="en-US" b="1" dirty="0"/>
              <a:t>Android</a:t>
            </a:r>
            <a:r>
              <a:rPr lang="en-US" dirty="0"/>
              <a:t> 5.X: </a:t>
            </a:r>
            <a:r>
              <a:rPr lang="en-US" dirty="0" smtClean="0"/>
              <a:t>Lollipop</a:t>
            </a:r>
          </a:p>
          <a:p>
            <a:pPr lvl="1"/>
            <a:r>
              <a:rPr lang="en-US" b="1" dirty="0"/>
              <a:t>Android </a:t>
            </a:r>
            <a:r>
              <a:rPr lang="en-US" dirty="0"/>
              <a:t>6.X: </a:t>
            </a:r>
            <a:r>
              <a:rPr lang="en-US" dirty="0" smtClean="0"/>
              <a:t>Marshmallow</a:t>
            </a:r>
          </a:p>
          <a:p>
            <a:pPr lvl="1"/>
            <a:r>
              <a:rPr lang="en-US" b="1" dirty="0"/>
              <a:t>Android </a:t>
            </a:r>
            <a:r>
              <a:rPr lang="en-US" dirty="0"/>
              <a:t>7: Nougat (2016</a:t>
            </a:r>
            <a:r>
              <a:rPr lang="en-US" dirty="0" smtClean="0"/>
              <a:t>)</a:t>
            </a:r>
          </a:p>
          <a:p>
            <a:pPr lvl="1"/>
            <a:r>
              <a:rPr lang="en-US" b="1" dirty="0"/>
              <a:t>Android</a:t>
            </a:r>
            <a:r>
              <a:rPr lang="en-US" dirty="0"/>
              <a:t> 8: Oreo (2017</a:t>
            </a:r>
            <a:r>
              <a:rPr lang="en-US" dirty="0" smtClean="0"/>
              <a:t>)</a:t>
            </a:r>
          </a:p>
          <a:p>
            <a:pPr lvl="1"/>
            <a:r>
              <a:rPr lang="en-US" b="1" dirty="0"/>
              <a:t>Android</a:t>
            </a:r>
            <a:r>
              <a:rPr lang="en-US" dirty="0"/>
              <a:t> 9: </a:t>
            </a:r>
            <a:r>
              <a:rPr lang="en-US" dirty="0" smtClean="0"/>
              <a:t>Pie</a:t>
            </a:r>
            <a:endParaRPr lang="en-US" dirty="0"/>
          </a:p>
          <a:p>
            <a:pPr lvl="1"/>
            <a:endParaRPr lang="en-US" dirty="0" smtClean="0"/>
          </a:p>
          <a:p>
            <a:pPr lvl="1"/>
            <a:endParaRPr lang="en-US" dirty="0"/>
          </a:p>
          <a:p>
            <a:pPr lvl="2"/>
            <a:endParaRPr lang="en-US" dirty="0"/>
          </a:p>
        </p:txBody>
      </p:sp>
    </p:spTree>
    <p:extLst>
      <p:ext uri="{BB962C8B-B14F-4D97-AF65-F5344CB8AC3E}">
        <p14:creationId xmlns:p14="http://schemas.microsoft.com/office/powerpoint/2010/main" val="4122066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Installation of android </a:t>
            </a:r>
            <a:endParaRPr lang="en-US" dirty="0"/>
          </a:p>
        </p:txBody>
      </p:sp>
      <p:sp>
        <p:nvSpPr>
          <p:cNvPr id="3" name="Content Placeholder 2"/>
          <p:cNvSpPr>
            <a:spLocks noGrp="1"/>
          </p:cNvSpPr>
          <p:nvPr>
            <p:ph idx="1"/>
          </p:nvPr>
        </p:nvSpPr>
        <p:spPr/>
        <p:txBody>
          <a:bodyPr/>
          <a:lstStyle/>
          <a:p>
            <a:r>
              <a:rPr lang="en-US" dirty="0" smtClean="0"/>
              <a:t>Install JDK first </a:t>
            </a:r>
          </a:p>
          <a:p>
            <a:r>
              <a:rPr lang="en-US" dirty="0" smtClean="0"/>
              <a:t>Install Android studio</a:t>
            </a:r>
          </a:p>
          <a:p>
            <a:r>
              <a:rPr lang="en-US" dirty="0" smtClean="0"/>
              <a:t>Install </a:t>
            </a:r>
            <a:r>
              <a:rPr lang="en-US" dirty="0" err="1" smtClean="0"/>
              <a:t>genymotion</a:t>
            </a:r>
            <a:endParaRPr lang="en-US" dirty="0" smtClean="0"/>
          </a:p>
          <a:p>
            <a:r>
              <a:rPr lang="en-US" dirty="0"/>
              <a:t>Link: </a:t>
            </a:r>
            <a:r>
              <a:rPr lang="en-US" dirty="0">
                <a:hlinkClick r:id="rId2"/>
              </a:rPr>
              <a:t>https://</a:t>
            </a:r>
            <a:r>
              <a:rPr lang="en-US" dirty="0" smtClean="0">
                <a:hlinkClick r:id="rId2"/>
              </a:rPr>
              <a:t>www.youtube.com/watch?v=7vvMltQtfxY</a:t>
            </a:r>
            <a:r>
              <a:rPr lang="en-US" dirty="0" smtClean="0"/>
              <a:t> </a:t>
            </a:r>
            <a:endParaRPr lang="en-US" dirty="0"/>
          </a:p>
        </p:txBody>
      </p:sp>
    </p:spTree>
    <p:extLst>
      <p:ext uri="{BB962C8B-B14F-4D97-AF65-F5344CB8AC3E}">
        <p14:creationId xmlns:p14="http://schemas.microsoft.com/office/powerpoint/2010/main" val="83057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Java Class, Manifest, </a:t>
            </a:r>
            <a:r>
              <a:rPr lang="en-US" dirty="0" err="1" smtClean="0"/>
              <a:t>Gradle</a:t>
            </a:r>
            <a:endParaRPr lang="en-US" dirty="0"/>
          </a:p>
        </p:txBody>
      </p:sp>
      <p:sp>
        <p:nvSpPr>
          <p:cNvPr id="3" name="Content Placeholder 2"/>
          <p:cNvSpPr>
            <a:spLocks noGrp="1"/>
          </p:cNvSpPr>
          <p:nvPr>
            <p:ph idx="1"/>
          </p:nvPr>
        </p:nvSpPr>
        <p:spPr/>
        <p:txBody>
          <a:bodyPr/>
          <a:lstStyle/>
          <a:p>
            <a:r>
              <a:rPr lang="en-US" dirty="0"/>
              <a:t>An </a:t>
            </a:r>
            <a:r>
              <a:rPr lang="en-US" b="1" dirty="0"/>
              <a:t>Android </a:t>
            </a:r>
            <a:r>
              <a:rPr lang="en-US" b="1" dirty="0" smtClean="0"/>
              <a:t>activity</a:t>
            </a:r>
            <a:r>
              <a:rPr lang="en-US" dirty="0"/>
              <a:t> is one screen of the </a:t>
            </a:r>
            <a:r>
              <a:rPr lang="en-US" b="1" dirty="0"/>
              <a:t>Android</a:t>
            </a:r>
            <a:r>
              <a:rPr lang="en-US" dirty="0"/>
              <a:t> app's user interface</a:t>
            </a:r>
            <a:r>
              <a:rPr lang="en-US" dirty="0" smtClean="0"/>
              <a:t>.</a:t>
            </a:r>
          </a:p>
          <a:p>
            <a:r>
              <a:rPr lang="en-US" dirty="0" smtClean="0"/>
              <a:t>Java class (backend of app where code is written).</a:t>
            </a:r>
          </a:p>
          <a:p>
            <a:r>
              <a:rPr lang="en-US" dirty="0" smtClean="0"/>
              <a:t>Every application must have an </a:t>
            </a:r>
            <a:r>
              <a:rPr lang="en-US" b="1" dirty="0" smtClean="0"/>
              <a:t>AndroidManifest.xml</a:t>
            </a:r>
            <a:r>
              <a:rPr lang="en-US" dirty="0" smtClean="0"/>
              <a:t> file (with precisely that name) in its root directory. The manifest presents essential information about the application to the Android system, information the system must have before it can run any of the application's code.</a:t>
            </a:r>
          </a:p>
          <a:p>
            <a:endParaRPr lang="en-US" dirty="0" smtClean="0"/>
          </a:p>
        </p:txBody>
      </p:sp>
    </p:spTree>
    <p:extLst>
      <p:ext uri="{BB962C8B-B14F-4D97-AF65-F5344CB8AC3E}">
        <p14:creationId xmlns:p14="http://schemas.microsoft.com/office/powerpoint/2010/main" val="387823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Gradle</a:t>
            </a:r>
            <a:r>
              <a:rPr lang="en-US" dirty="0" smtClean="0"/>
              <a:t> and APK in android </a:t>
            </a:r>
            <a:endParaRPr lang="en-US" dirty="0"/>
          </a:p>
        </p:txBody>
      </p:sp>
      <p:sp>
        <p:nvSpPr>
          <p:cNvPr id="3" name="Content Placeholder 2"/>
          <p:cNvSpPr>
            <a:spLocks noGrp="1"/>
          </p:cNvSpPr>
          <p:nvPr>
            <p:ph idx="1"/>
          </p:nvPr>
        </p:nvSpPr>
        <p:spPr/>
        <p:txBody>
          <a:bodyPr/>
          <a:lstStyle/>
          <a:p>
            <a:r>
              <a:rPr lang="en-US" dirty="0" err="1"/>
              <a:t>Gradle</a:t>
            </a:r>
            <a:r>
              <a:rPr lang="en-US" dirty="0"/>
              <a:t> is a custom build tool used to build android packages (</a:t>
            </a:r>
            <a:r>
              <a:rPr lang="en-US" dirty="0" err="1"/>
              <a:t>apk</a:t>
            </a:r>
            <a:r>
              <a:rPr lang="en-US" dirty="0"/>
              <a:t> files) by managing dependencies and providing custom build </a:t>
            </a:r>
            <a:r>
              <a:rPr lang="en-US" dirty="0" smtClean="0"/>
              <a:t>logic.</a:t>
            </a:r>
          </a:p>
          <a:p>
            <a:r>
              <a:rPr lang="en-US" dirty="0"/>
              <a:t>APK file (Android Application package) is a specially formatted zip file which </a:t>
            </a:r>
            <a:r>
              <a:rPr lang="en-US" dirty="0" smtClean="0"/>
              <a:t>contains Byte code Resources.</a:t>
            </a:r>
          </a:p>
          <a:p>
            <a:endParaRPr lang="en-US" dirty="0"/>
          </a:p>
        </p:txBody>
      </p:sp>
    </p:spTree>
    <p:extLst>
      <p:ext uri="{BB962C8B-B14F-4D97-AF65-F5344CB8AC3E}">
        <p14:creationId xmlns:p14="http://schemas.microsoft.com/office/powerpoint/2010/main" val="144071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Android </a:t>
            </a:r>
            <a:endParaRPr lang="en-US" dirty="0"/>
          </a:p>
        </p:txBody>
      </p:sp>
      <p:sp>
        <p:nvSpPr>
          <p:cNvPr id="3" name="Content Placeholder 2"/>
          <p:cNvSpPr>
            <a:spLocks noGrp="1"/>
          </p:cNvSpPr>
          <p:nvPr>
            <p:ph idx="1"/>
          </p:nvPr>
        </p:nvSpPr>
        <p:spPr/>
        <p:txBody>
          <a:bodyPr/>
          <a:lstStyle/>
          <a:p>
            <a:r>
              <a:rPr lang="en-US" dirty="0" err="1"/>
              <a:t>onCreate</a:t>
            </a:r>
            <a:r>
              <a:rPr lang="en-US" dirty="0"/>
              <a:t>(): Called when the </a:t>
            </a:r>
            <a:r>
              <a:rPr lang="en-US" b="1" dirty="0"/>
              <a:t>activity</a:t>
            </a:r>
            <a:r>
              <a:rPr lang="en-US" dirty="0"/>
              <a:t> is first created. </a:t>
            </a:r>
          </a:p>
          <a:p>
            <a:r>
              <a:rPr lang="en-US" dirty="0" err="1"/>
              <a:t>onRestart</a:t>
            </a:r>
            <a:r>
              <a:rPr lang="en-US" dirty="0"/>
              <a:t>(): Called after your activity has been stopped, prior to it being started again. Always followed by </a:t>
            </a:r>
            <a:r>
              <a:rPr lang="en-US" dirty="0" err="1"/>
              <a:t>onStart</a:t>
            </a:r>
            <a:r>
              <a:rPr lang="en-US" dirty="0"/>
              <a:t>()</a:t>
            </a:r>
          </a:p>
          <a:p>
            <a:r>
              <a:rPr lang="en-US" dirty="0" err="1"/>
              <a:t>onStart</a:t>
            </a:r>
            <a:r>
              <a:rPr lang="en-US" dirty="0"/>
              <a:t>(): Called when the </a:t>
            </a:r>
            <a:r>
              <a:rPr lang="en-US" b="1" dirty="0"/>
              <a:t>activity</a:t>
            </a:r>
            <a:r>
              <a:rPr lang="en-US" dirty="0"/>
              <a:t> is becoming visible to the user. ...</a:t>
            </a:r>
          </a:p>
          <a:p>
            <a:r>
              <a:rPr lang="en-US" dirty="0" err="1"/>
              <a:t>onResume</a:t>
            </a:r>
            <a:r>
              <a:rPr lang="en-US" dirty="0"/>
              <a:t>(): Called when the activity will start interacting with the user. At this point your activity is at the top of the activity stack, with user input going to it. Always followed by </a:t>
            </a:r>
            <a:r>
              <a:rPr lang="en-US" dirty="0" err="1"/>
              <a:t>onPause</a:t>
            </a:r>
            <a:r>
              <a:rPr lang="en-US" dirty="0"/>
              <a:t>().</a:t>
            </a:r>
          </a:p>
          <a:p>
            <a:r>
              <a:rPr lang="en-US" dirty="0" err="1"/>
              <a:t>onPause</a:t>
            </a:r>
            <a:r>
              <a:rPr lang="en-US" dirty="0"/>
              <a:t> () &amp; </a:t>
            </a:r>
            <a:r>
              <a:rPr lang="en-US" dirty="0" err="1"/>
              <a:t>onStop</a:t>
            </a:r>
            <a:r>
              <a:rPr lang="en-US" dirty="0"/>
              <a:t>(): Search yourself.</a:t>
            </a:r>
          </a:p>
          <a:p>
            <a:r>
              <a:rPr lang="en-US" dirty="0"/>
              <a:t>Task: Also check the code to implement these activity life cycle.</a:t>
            </a:r>
          </a:p>
          <a:p>
            <a:pPr marL="0" indent="0">
              <a:buNone/>
            </a:pPr>
            <a:endParaRPr lang="en-US" dirty="0"/>
          </a:p>
        </p:txBody>
      </p:sp>
    </p:spTree>
    <p:extLst>
      <p:ext uri="{BB962C8B-B14F-4D97-AF65-F5344CB8AC3E}">
        <p14:creationId xmlns:p14="http://schemas.microsoft.com/office/powerpoint/2010/main" val="3096074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Android Resources</a:t>
            </a:r>
            <a:endParaRPr lang="en-US" dirty="0"/>
          </a:p>
        </p:txBody>
      </p:sp>
      <p:sp>
        <p:nvSpPr>
          <p:cNvPr id="3" name="Content Placeholder 2"/>
          <p:cNvSpPr>
            <a:spLocks noGrp="1"/>
          </p:cNvSpPr>
          <p:nvPr>
            <p:ph idx="1"/>
          </p:nvPr>
        </p:nvSpPr>
        <p:spPr/>
        <p:txBody>
          <a:bodyPr>
            <a:normAutofit lnSpcReduction="10000"/>
          </a:bodyPr>
          <a:lstStyle/>
          <a:p>
            <a:r>
              <a:rPr lang="en-US" b="1" dirty="0" smtClean="0"/>
              <a:t>color</a:t>
            </a:r>
            <a:endParaRPr lang="en-US" dirty="0"/>
          </a:p>
          <a:p>
            <a:pPr marL="0" indent="0">
              <a:buNone/>
            </a:pPr>
            <a:r>
              <a:rPr lang="en-US" dirty="0"/>
              <a:t>XML files that define a state list of colors. They are saved in res/color/ and accessed from the </a:t>
            </a:r>
            <a:r>
              <a:rPr lang="en-US" b="1" dirty="0" err="1"/>
              <a:t>R.color</a:t>
            </a:r>
            <a:r>
              <a:rPr lang="en-US" dirty="0"/>
              <a:t> class.</a:t>
            </a:r>
          </a:p>
          <a:p>
            <a:r>
              <a:rPr lang="en-US" b="1" dirty="0" err="1" smtClean="0"/>
              <a:t>drawable</a:t>
            </a:r>
            <a:endParaRPr lang="en-US" dirty="0"/>
          </a:p>
          <a:p>
            <a:pPr marL="0" indent="0">
              <a:buNone/>
            </a:pPr>
            <a:r>
              <a:rPr lang="en-US" dirty="0"/>
              <a:t>Image files like .</a:t>
            </a:r>
            <a:r>
              <a:rPr lang="en-US" dirty="0" err="1"/>
              <a:t>png</a:t>
            </a:r>
            <a:r>
              <a:rPr lang="en-US" dirty="0"/>
              <a:t>, .jpg, .gif or XML files that are compiled into bitmaps, state lists, shapes, animation </a:t>
            </a:r>
            <a:r>
              <a:rPr lang="en-US" dirty="0" err="1"/>
              <a:t>drawable</a:t>
            </a:r>
            <a:r>
              <a:rPr lang="en-US" dirty="0"/>
              <a:t>. They are saved in res/</a:t>
            </a:r>
            <a:r>
              <a:rPr lang="en-US" dirty="0" err="1"/>
              <a:t>drawable</a:t>
            </a:r>
            <a:r>
              <a:rPr lang="en-US" dirty="0"/>
              <a:t>/ and accessed from the </a:t>
            </a:r>
            <a:r>
              <a:rPr lang="en-US" b="1" dirty="0" err="1"/>
              <a:t>R.drawable</a:t>
            </a:r>
            <a:r>
              <a:rPr lang="en-US" dirty="0"/>
              <a:t> class</a:t>
            </a:r>
            <a:r>
              <a:rPr lang="en-US" dirty="0" smtClean="0"/>
              <a:t>.</a:t>
            </a:r>
          </a:p>
          <a:p>
            <a:r>
              <a:rPr lang="en-US" b="1" dirty="0" smtClean="0"/>
              <a:t>layout</a:t>
            </a:r>
            <a:endParaRPr lang="en-US" dirty="0"/>
          </a:p>
          <a:p>
            <a:pPr marL="0" indent="0">
              <a:buNone/>
            </a:pPr>
            <a:r>
              <a:rPr lang="en-US" dirty="0"/>
              <a:t>XML files that define a user interface layout. They are saved in res/layout/ and accessed from the </a:t>
            </a:r>
            <a:r>
              <a:rPr lang="en-US" b="1" dirty="0" err="1"/>
              <a:t>R.layout</a:t>
            </a:r>
            <a:r>
              <a:rPr lang="en-US" dirty="0"/>
              <a:t> class.</a:t>
            </a:r>
          </a:p>
          <a:p>
            <a:pPr marL="0" indent="0">
              <a:buNone/>
            </a:pPr>
            <a:endParaRPr lang="en-US" dirty="0"/>
          </a:p>
          <a:p>
            <a:endParaRPr lang="en-US" dirty="0"/>
          </a:p>
        </p:txBody>
      </p:sp>
    </p:spTree>
    <p:extLst>
      <p:ext uri="{BB962C8B-B14F-4D97-AF65-F5344CB8AC3E}">
        <p14:creationId xmlns:p14="http://schemas.microsoft.com/office/powerpoint/2010/main" val="4280165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Android Resources</a:t>
            </a:r>
          </a:p>
        </p:txBody>
      </p:sp>
      <p:sp>
        <p:nvSpPr>
          <p:cNvPr id="3" name="Content Placeholder 2"/>
          <p:cNvSpPr>
            <a:spLocks noGrp="1"/>
          </p:cNvSpPr>
          <p:nvPr>
            <p:ph idx="1"/>
          </p:nvPr>
        </p:nvSpPr>
        <p:spPr/>
        <p:txBody>
          <a:bodyPr>
            <a:normAutofit/>
          </a:bodyPr>
          <a:lstStyle/>
          <a:p>
            <a:r>
              <a:rPr lang="en-US" b="1" dirty="0" smtClean="0"/>
              <a:t>values</a:t>
            </a:r>
            <a:endParaRPr lang="en-US" dirty="0"/>
          </a:p>
          <a:p>
            <a:pPr marL="0" indent="0">
              <a:buNone/>
            </a:pPr>
            <a:r>
              <a:rPr lang="en-US" dirty="0"/>
              <a:t>XML files that contain simple values, such as strings, integers, and colors. For example, here are some filename conventions for resources you can create in this </a:t>
            </a:r>
            <a:r>
              <a:rPr lang="en-US" dirty="0" smtClean="0"/>
              <a:t>directory:</a:t>
            </a:r>
          </a:p>
          <a:p>
            <a:pPr lvl="1"/>
            <a:r>
              <a:rPr lang="en-US" dirty="0"/>
              <a:t>colors.xml for color values, and accessed from the </a:t>
            </a:r>
            <a:r>
              <a:rPr lang="en-US" b="1" dirty="0" err="1"/>
              <a:t>R.color</a:t>
            </a:r>
            <a:r>
              <a:rPr lang="en-US" dirty="0" err="1"/>
              <a:t>class</a:t>
            </a:r>
            <a:r>
              <a:rPr lang="en-US" dirty="0"/>
              <a:t>.</a:t>
            </a:r>
          </a:p>
          <a:p>
            <a:pPr lvl="1"/>
            <a:r>
              <a:rPr lang="en-US" dirty="0"/>
              <a:t>strings.xml for string values, and accessed from the </a:t>
            </a:r>
            <a:r>
              <a:rPr lang="en-US" b="1" dirty="0" err="1"/>
              <a:t>R.string</a:t>
            </a:r>
            <a:r>
              <a:rPr lang="en-US" dirty="0"/>
              <a:t> class.</a:t>
            </a:r>
          </a:p>
          <a:p>
            <a:pPr lvl="1"/>
            <a:r>
              <a:rPr lang="en-US" dirty="0"/>
              <a:t>styles.xml for styles, and accessed from the </a:t>
            </a:r>
            <a:r>
              <a:rPr lang="en-US" b="1" dirty="0" err="1"/>
              <a:t>R.style</a:t>
            </a:r>
            <a:r>
              <a:rPr lang="en-US" dirty="0"/>
              <a:t> class</a:t>
            </a:r>
            <a:r>
              <a:rPr lang="en-US" dirty="0" smtClean="0"/>
              <a:t>.</a:t>
            </a:r>
            <a:endParaRPr lang="en-US" dirty="0"/>
          </a:p>
        </p:txBody>
      </p:sp>
    </p:spTree>
    <p:extLst>
      <p:ext uri="{BB962C8B-B14F-4D97-AF65-F5344CB8AC3E}">
        <p14:creationId xmlns:p14="http://schemas.microsoft.com/office/powerpoint/2010/main" val="628121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200</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Mobile app development</vt:lpstr>
      <vt:lpstr>What is Android?</vt:lpstr>
      <vt:lpstr>Installation of android </vt:lpstr>
      <vt:lpstr>Activity, Java Class, Manifest, Gradle</vt:lpstr>
      <vt:lpstr>Gradle and APK in android </vt:lpstr>
      <vt:lpstr>Anatomy of Android </vt:lpstr>
      <vt:lpstr>Android Resources</vt:lpstr>
      <vt:lpstr>Android 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computing</dc:title>
  <dc:creator>Zoni</dc:creator>
  <cp:lastModifiedBy>zoni</cp:lastModifiedBy>
  <cp:revision>32</cp:revision>
  <dcterms:created xsi:type="dcterms:W3CDTF">2019-01-03T10:24:00Z</dcterms:created>
  <dcterms:modified xsi:type="dcterms:W3CDTF">2020-05-02T16:29:55Z</dcterms:modified>
</cp:coreProperties>
</file>