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1459" y="6509004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0" y="0"/>
                </a:lnTo>
              </a:path>
            </a:pathLst>
          </a:custGeom>
          <a:ln w="9144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895843" y="0"/>
            <a:ext cx="1248155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604759" y="0"/>
            <a:ext cx="548640" cy="756285"/>
          </a:xfrm>
          <a:custGeom>
            <a:avLst/>
            <a:gdLst/>
            <a:ahLst/>
            <a:cxnLst/>
            <a:rect l="l" t="t" r="r" b="b"/>
            <a:pathLst>
              <a:path w="548640" h="756285">
                <a:moveTo>
                  <a:pt x="411480" y="0"/>
                </a:moveTo>
                <a:lnTo>
                  <a:pt x="0" y="0"/>
                </a:lnTo>
                <a:lnTo>
                  <a:pt x="0" y="755903"/>
                </a:lnTo>
                <a:lnTo>
                  <a:pt x="411480" y="755903"/>
                </a:lnTo>
                <a:lnTo>
                  <a:pt x="548640" y="377951"/>
                </a:lnTo>
                <a:lnTo>
                  <a:pt x="411480" y="0"/>
                </a:lnTo>
                <a:close/>
              </a:path>
            </a:pathLst>
          </a:custGeom>
          <a:solidFill>
            <a:srgbClr val="6CA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886200" y="0"/>
            <a:ext cx="3825240" cy="758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476743" y="0"/>
            <a:ext cx="676910" cy="753110"/>
          </a:xfrm>
          <a:custGeom>
            <a:avLst/>
            <a:gdLst/>
            <a:ahLst/>
            <a:cxnLst/>
            <a:rect l="l" t="t" r="r" b="b"/>
            <a:pathLst>
              <a:path w="676909" h="753110">
                <a:moveTo>
                  <a:pt x="507491" y="0"/>
                </a:moveTo>
                <a:lnTo>
                  <a:pt x="0" y="0"/>
                </a:lnTo>
                <a:lnTo>
                  <a:pt x="0" y="752855"/>
                </a:lnTo>
                <a:lnTo>
                  <a:pt x="507491" y="752855"/>
                </a:lnTo>
                <a:lnTo>
                  <a:pt x="676655" y="376427"/>
                </a:lnTo>
                <a:lnTo>
                  <a:pt x="507491" y="0"/>
                </a:lnTo>
                <a:close/>
              </a:path>
            </a:pathLst>
          </a:custGeom>
          <a:solidFill>
            <a:srgbClr val="6CA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10667"/>
            <a:ext cx="3910583" cy="3758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05561" y="1219961"/>
            <a:ext cx="8458200" cy="5181600"/>
          </a:xfrm>
          <a:custGeom>
            <a:avLst/>
            <a:gdLst/>
            <a:ahLst/>
            <a:cxnLst/>
            <a:rect l="l" t="t" r="r" b="b"/>
            <a:pathLst>
              <a:path w="8458200" h="5181600">
                <a:moveTo>
                  <a:pt x="5638800" y="469900"/>
                </a:moveTo>
                <a:lnTo>
                  <a:pt x="5641226" y="421864"/>
                </a:lnTo>
                <a:lnTo>
                  <a:pt x="5648349" y="375215"/>
                </a:lnTo>
                <a:lnTo>
                  <a:pt x="5659930" y="330187"/>
                </a:lnTo>
                <a:lnTo>
                  <a:pt x="5675735" y="287018"/>
                </a:lnTo>
                <a:lnTo>
                  <a:pt x="5695525" y="245943"/>
                </a:lnTo>
                <a:lnTo>
                  <a:pt x="5719066" y="207199"/>
                </a:lnTo>
                <a:lnTo>
                  <a:pt x="5746120" y="171023"/>
                </a:lnTo>
                <a:lnTo>
                  <a:pt x="5776452" y="137652"/>
                </a:lnTo>
                <a:lnTo>
                  <a:pt x="5809823" y="107320"/>
                </a:lnTo>
                <a:lnTo>
                  <a:pt x="5845999" y="80266"/>
                </a:lnTo>
                <a:lnTo>
                  <a:pt x="5884743" y="56725"/>
                </a:lnTo>
                <a:lnTo>
                  <a:pt x="5925818" y="36935"/>
                </a:lnTo>
                <a:lnTo>
                  <a:pt x="5968987" y="21130"/>
                </a:lnTo>
                <a:lnTo>
                  <a:pt x="6014015" y="9549"/>
                </a:lnTo>
                <a:lnTo>
                  <a:pt x="6060664" y="2426"/>
                </a:lnTo>
                <a:lnTo>
                  <a:pt x="6108700" y="0"/>
                </a:lnTo>
                <a:lnTo>
                  <a:pt x="7988300" y="0"/>
                </a:lnTo>
                <a:lnTo>
                  <a:pt x="8036335" y="2426"/>
                </a:lnTo>
                <a:lnTo>
                  <a:pt x="8082984" y="9549"/>
                </a:lnTo>
                <a:lnTo>
                  <a:pt x="8128012" y="21130"/>
                </a:lnTo>
                <a:lnTo>
                  <a:pt x="8171181" y="36935"/>
                </a:lnTo>
                <a:lnTo>
                  <a:pt x="8212256" y="56725"/>
                </a:lnTo>
                <a:lnTo>
                  <a:pt x="8251000" y="80266"/>
                </a:lnTo>
                <a:lnTo>
                  <a:pt x="8287176" y="107320"/>
                </a:lnTo>
                <a:lnTo>
                  <a:pt x="8320547" y="137652"/>
                </a:lnTo>
                <a:lnTo>
                  <a:pt x="8350879" y="171023"/>
                </a:lnTo>
                <a:lnTo>
                  <a:pt x="8377933" y="207199"/>
                </a:lnTo>
                <a:lnTo>
                  <a:pt x="8401474" y="245943"/>
                </a:lnTo>
                <a:lnTo>
                  <a:pt x="8421264" y="287018"/>
                </a:lnTo>
                <a:lnTo>
                  <a:pt x="8437069" y="330187"/>
                </a:lnTo>
                <a:lnTo>
                  <a:pt x="8448650" y="375215"/>
                </a:lnTo>
                <a:lnTo>
                  <a:pt x="8455773" y="421864"/>
                </a:lnTo>
                <a:lnTo>
                  <a:pt x="8458200" y="469900"/>
                </a:lnTo>
                <a:lnTo>
                  <a:pt x="8458200" y="4711687"/>
                </a:lnTo>
                <a:lnTo>
                  <a:pt x="8455773" y="4759732"/>
                </a:lnTo>
                <a:lnTo>
                  <a:pt x="8448650" y="4806390"/>
                </a:lnTo>
                <a:lnTo>
                  <a:pt x="8437069" y="4851424"/>
                </a:lnTo>
                <a:lnTo>
                  <a:pt x="8421264" y="4894598"/>
                </a:lnTo>
                <a:lnTo>
                  <a:pt x="8401474" y="4935675"/>
                </a:lnTo>
                <a:lnTo>
                  <a:pt x="8377933" y="4974419"/>
                </a:lnTo>
                <a:lnTo>
                  <a:pt x="8350879" y="5010594"/>
                </a:lnTo>
                <a:lnTo>
                  <a:pt x="8320547" y="5043965"/>
                </a:lnTo>
                <a:lnTo>
                  <a:pt x="8287176" y="5074294"/>
                </a:lnTo>
                <a:lnTo>
                  <a:pt x="8251000" y="5101345"/>
                </a:lnTo>
                <a:lnTo>
                  <a:pt x="8212256" y="5124883"/>
                </a:lnTo>
                <a:lnTo>
                  <a:pt x="8171181" y="5144671"/>
                </a:lnTo>
                <a:lnTo>
                  <a:pt x="8128012" y="5160473"/>
                </a:lnTo>
                <a:lnTo>
                  <a:pt x="8082984" y="5172052"/>
                </a:lnTo>
                <a:lnTo>
                  <a:pt x="8036335" y="5179173"/>
                </a:lnTo>
                <a:lnTo>
                  <a:pt x="7988300" y="5181600"/>
                </a:lnTo>
                <a:lnTo>
                  <a:pt x="6108700" y="5181600"/>
                </a:lnTo>
                <a:lnTo>
                  <a:pt x="6060664" y="5179173"/>
                </a:lnTo>
                <a:lnTo>
                  <a:pt x="6014015" y="5172052"/>
                </a:lnTo>
                <a:lnTo>
                  <a:pt x="5968987" y="5160473"/>
                </a:lnTo>
                <a:lnTo>
                  <a:pt x="5925818" y="5144671"/>
                </a:lnTo>
                <a:lnTo>
                  <a:pt x="5884743" y="5124883"/>
                </a:lnTo>
                <a:lnTo>
                  <a:pt x="5845999" y="5101345"/>
                </a:lnTo>
                <a:lnTo>
                  <a:pt x="5809823" y="5074294"/>
                </a:lnTo>
                <a:lnTo>
                  <a:pt x="5776452" y="5043965"/>
                </a:lnTo>
                <a:lnTo>
                  <a:pt x="5746120" y="5010594"/>
                </a:lnTo>
                <a:lnTo>
                  <a:pt x="5719066" y="4974419"/>
                </a:lnTo>
                <a:lnTo>
                  <a:pt x="5695525" y="4935675"/>
                </a:lnTo>
                <a:lnTo>
                  <a:pt x="5675735" y="4894598"/>
                </a:lnTo>
                <a:lnTo>
                  <a:pt x="5659930" y="4851424"/>
                </a:lnTo>
                <a:lnTo>
                  <a:pt x="5648349" y="4806390"/>
                </a:lnTo>
                <a:lnTo>
                  <a:pt x="5641226" y="4759732"/>
                </a:lnTo>
                <a:lnTo>
                  <a:pt x="5638800" y="4711687"/>
                </a:lnTo>
                <a:lnTo>
                  <a:pt x="5638800" y="469900"/>
                </a:lnTo>
                <a:close/>
              </a:path>
              <a:path w="8458200" h="5181600">
                <a:moveTo>
                  <a:pt x="0" y="635000"/>
                </a:moveTo>
                <a:lnTo>
                  <a:pt x="2209" y="588516"/>
                </a:lnTo>
                <a:lnTo>
                  <a:pt x="8701" y="543283"/>
                </a:lnTo>
                <a:lnTo>
                  <a:pt x="19276" y="499504"/>
                </a:lnTo>
                <a:lnTo>
                  <a:pt x="33729" y="457381"/>
                </a:lnTo>
                <a:lnTo>
                  <a:pt x="51859" y="417116"/>
                </a:lnTo>
                <a:lnTo>
                  <a:pt x="73464" y="378910"/>
                </a:lnTo>
                <a:lnTo>
                  <a:pt x="98341" y="342967"/>
                </a:lnTo>
                <a:lnTo>
                  <a:pt x="126289" y="309487"/>
                </a:lnTo>
                <a:lnTo>
                  <a:pt x="157104" y="278674"/>
                </a:lnTo>
                <a:lnTo>
                  <a:pt x="190586" y="250729"/>
                </a:lnTo>
                <a:lnTo>
                  <a:pt x="226531" y="225854"/>
                </a:lnTo>
                <a:lnTo>
                  <a:pt x="264737" y="204252"/>
                </a:lnTo>
                <a:lnTo>
                  <a:pt x="305003" y="186124"/>
                </a:lnTo>
                <a:lnTo>
                  <a:pt x="347125" y="171673"/>
                </a:lnTo>
                <a:lnTo>
                  <a:pt x="390902" y="161100"/>
                </a:lnTo>
                <a:lnTo>
                  <a:pt x="436132" y="154608"/>
                </a:lnTo>
                <a:lnTo>
                  <a:pt x="482612" y="152400"/>
                </a:lnTo>
                <a:lnTo>
                  <a:pt x="2413000" y="152400"/>
                </a:lnTo>
                <a:lnTo>
                  <a:pt x="2459483" y="154608"/>
                </a:lnTo>
                <a:lnTo>
                  <a:pt x="2504716" y="161100"/>
                </a:lnTo>
                <a:lnTo>
                  <a:pt x="2548495" y="171673"/>
                </a:lnTo>
                <a:lnTo>
                  <a:pt x="2590618" y="186124"/>
                </a:lnTo>
                <a:lnTo>
                  <a:pt x="2630883" y="204252"/>
                </a:lnTo>
                <a:lnTo>
                  <a:pt x="2669089" y="225854"/>
                </a:lnTo>
                <a:lnTo>
                  <a:pt x="2705032" y="250729"/>
                </a:lnTo>
                <a:lnTo>
                  <a:pt x="2738512" y="278674"/>
                </a:lnTo>
                <a:lnTo>
                  <a:pt x="2769325" y="309487"/>
                </a:lnTo>
                <a:lnTo>
                  <a:pt x="2797270" y="342967"/>
                </a:lnTo>
                <a:lnTo>
                  <a:pt x="2822145" y="378910"/>
                </a:lnTo>
                <a:lnTo>
                  <a:pt x="2843747" y="417116"/>
                </a:lnTo>
                <a:lnTo>
                  <a:pt x="2861875" y="457381"/>
                </a:lnTo>
                <a:lnTo>
                  <a:pt x="2876326" y="499504"/>
                </a:lnTo>
                <a:lnTo>
                  <a:pt x="2886899" y="543283"/>
                </a:lnTo>
                <a:lnTo>
                  <a:pt x="2893391" y="588516"/>
                </a:lnTo>
                <a:lnTo>
                  <a:pt x="2895600" y="635000"/>
                </a:lnTo>
                <a:lnTo>
                  <a:pt x="2895600" y="4622787"/>
                </a:lnTo>
                <a:lnTo>
                  <a:pt x="2893391" y="4669265"/>
                </a:lnTo>
                <a:lnTo>
                  <a:pt x="2886899" y="4714493"/>
                </a:lnTo>
                <a:lnTo>
                  <a:pt x="2876326" y="4758269"/>
                </a:lnTo>
                <a:lnTo>
                  <a:pt x="2861875" y="4800391"/>
                </a:lnTo>
                <a:lnTo>
                  <a:pt x="2843747" y="4840656"/>
                </a:lnTo>
                <a:lnTo>
                  <a:pt x="2822145" y="4878863"/>
                </a:lnTo>
                <a:lnTo>
                  <a:pt x="2797270" y="4914808"/>
                </a:lnTo>
                <a:lnTo>
                  <a:pt x="2769325" y="4948290"/>
                </a:lnTo>
                <a:lnTo>
                  <a:pt x="2738512" y="4979106"/>
                </a:lnTo>
                <a:lnTo>
                  <a:pt x="2705032" y="5007054"/>
                </a:lnTo>
                <a:lnTo>
                  <a:pt x="2669089" y="5031932"/>
                </a:lnTo>
                <a:lnTo>
                  <a:pt x="2630883" y="5053538"/>
                </a:lnTo>
                <a:lnTo>
                  <a:pt x="2590618" y="5071669"/>
                </a:lnTo>
                <a:lnTo>
                  <a:pt x="2548495" y="5086122"/>
                </a:lnTo>
                <a:lnTo>
                  <a:pt x="2504716" y="5096697"/>
                </a:lnTo>
                <a:lnTo>
                  <a:pt x="2459483" y="5103190"/>
                </a:lnTo>
                <a:lnTo>
                  <a:pt x="2413000" y="5105400"/>
                </a:lnTo>
                <a:lnTo>
                  <a:pt x="482612" y="5105400"/>
                </a:lnTo>
                <a:lnTo>
                  <a:pt x="436132" y="5103190"/>
                </a:lnTo>
                <a:lnTo>
                  <a:pt x="390902" y="5096697"/>
                </a:lnTo>
                <a:lnTo>
                  <a:pt x="347125" y="5086122"/>
                </a:lnTo>
                <a:lnTo>
                  <a:pt x="305003" y="5071669"/>
                </a:lnTo>
                <a:lnTo>
                  <a:pt x="264737" y="5053538"/>
                </a:lnTo>
                <a:lnTo>
                  <a:pt x="226531" y="5031932"/>
                </a:lnTo>
                <a:lnTo>
                  <a:pt x="190586" y="5007054"/>
                </a:lnTo>
                <a:lnTo>
                  <a:pt x="157104" y="4979106"/>
                </a:lnTo>
                <a:lnTo>
                  <a:pt x="126289" y="4948290"/>
                </a:lnTo>
                <a:lnTo>
                  <a:pt x="98341" y="4914808"/>
                </a:lnTo>
                <a:lnTo>
                  <a:pt x="73464" y="4878863"/>
                </a:lnTo>
                <a:lnTo>
                  <a:pt x="51859" y="4840656"/>
                </a:lnTo>
                <a:lnTo>
                  <a:pt x="33729" y="4800391"/>
                </a:lnTo>
                <a:lnTo>
                  <a:pt x="19276" y="4758269"/>
                </a:lnTo>
                <a:lnTo>
                  <a:pt x="8701" y="4714493"/>
                </a:lnTo>
                <a:lnTo>
                  <a:pt x="2209" y="4669265"/>
                </a:lnTo>
                <a:lnTo>
                  <a:pt x="0" y="4622787"/>
                </a:lnTo>
                <a:lnTo>
                  <a:pt x="0" y="635000"/>
                </a:lnTo>
                <a:close/>
              </a:path>
            </a:pathLst>
          </a:custGeom>
          <a:ln w="38100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1906" y="285395"/>
            <a:ext cx="8000187" cy="1280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0295" y="2089530"/>
            <a:ext cx="7163409" cy="3585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1" y="2837814"/>
            <a:ext cx="639229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 smtClean="0">
                <a:latin typeface="Nimbus Sans L"/>
                <a:cs typeface="Nimbus Sans L"/>
              </a:rPr>
              <a:t>NEPHROTIC SYNDROME</a:t>
            </a:r>
            <a:endParaRPr sz="4400" dirty="0">
              <a:latin typeface="Nimbus Sans L"/>
              <a:cs typeface="Nimbus Sans 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3428" y="5051297"/>
            <a:ext cx="22472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tabLst>
                <a:tab pos="269240" algn="l"/>
              </a:tabLst>
            </a:pPr>
            <a:r>
              <a:rPr sz="3200" b="1" dirty="0" smtClean="0">
                <a:solidFill>
                  <a:srgbClr val="FFFFFF"/>
                </a:solidFill>
                <a:latin typeface="Nimbus Sans L"/>
                <a:cs typeface="Nimbus Sans L"/>
              </a:rPr>
              <a:t>N</a:t>
            </a:r>
            <a:r>
              <a:rPr sz="3200" b="1" spc="-85" dirty="0" smtClean="0">
                <a:solidFill>
                  <a:srgbClr val="FFFFFF"/>
                </a:solidFill>
                <a:latin typeface="Nimbus Sans L"/>
                <a:cs typeface="Nimbus Sans L"/>
              </a:rPr>
              <a:t> </a:t>
            </a:r>
            <a:r>
              <a:rPr sz="3200" b="1" dirty="0" smtClean="0">
                <a:solidFill>
                  <a:srgbClr val="FFFFFF"/>
                </a:solidFill>
                <a:latin typeface="Nimbus Sans L"/>
                <a:cs typeface="Nimbus Sans L"/>
              </a:rPr>
              <a:t>V</a:t>
            </a:r>
            <a:endParaRPr sz="3200" dirty="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228599" y="381000"/>
              <a:ext cx="3352800" cy="28910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33800" y="2971800"/>
              <a:ext cx="5041392" cy="3505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496569"/>
            <a:ext cx="83762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25" dirty="0"/>
              <a:t>Idiopathic </a:t>
            </a:r>
            <a:r>
              <a:rPr sz="2800" spc="-20" dirty="0"/>
              <a:t>Nephrotic </a:t>
            </a:r>
            <a:r>
              <a:rPr sz="2800" spc="-15" dirty="0"/>
              <a:t>Syndrome </a:t>
            </a:r>
            <a:r>
              <a:rPr sz="2800" spc="175" dirty="0"/>
              <a:t>-</a:t>
            </a:r>
            <a:r>
              <a:rPr sz="2800" spc="55" dirty="0"/>
              <a:t> </a:t>
            </a:r>
            <a:r>
              <a:rPr sz="2800" spc="-15" dirty="0"/>
              <a:t>Children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749300" y="1799844"/>
            <a:ext cx="7493000" cy="513715"/>
            <a:chOff x="749300" y="1799844"/>
            <a:chExt cx="7493000" cy="513715"/>
          </a:xfrm>
        </p:grpSpPr>
        <p:sp>
          <p:nvSpPr>
            <p:cNvPr id="4" name="object 4"/>
            <p:cNvSpPr/>
            <p:nvPr/>
          </p:nvSpPr>
          <p:spPr>
            <a:xfrm>
              <a:off x="762000" y="1828800"/>
              <a:ext cx="7467600" cy="457200"/>
            </a:xfrm>
            <a:custGeom>
              <a:avLst/>
              <a:gdLst/>
              <a:ahLst/>
              <a:cxnLst/>
              <a:rect l="l" t="t" r="r" b="b"/>
              <a:pathLst>
                <a:path w="7467600" h="457200">
                  <a:moveTo>
                    <a:pt x="74676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7467600" y="457200"/>
                  </a:lnTo>
                  <a:lnTo>
                    <a:pt x="7467600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2000" y="1814576"/>
              <a:ext cx="7467600" cy="478155"/>
            </a:xfrm>
            <a:custGeom>
              <a:avLst/>
              <a:gdLst/>
              <a:ahLst/>
              <a:cxnLst/>
              <a:rect l="l" t="t" r="r" b="b"/>
              <a:pathLst>
                <a:path w="7467600" h="478155">
                  <a:moveTo>
                    <a:pt x="0" y="0"/>
                  </a:moveTo>
                  <a:lnTo>
                    <a:pt x="0" y="477774"/>
                  </a:lnTo>
                </a:path>
                <a:path w="7467600" h="478155">
                  <a:moveTo>
                    <a:pt x="7467600" y="0"/>
                  </a:moveTo>
                  <a:lnTo>
                    <a:pt x="7467600" y="47777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5650" y="1814512"/>
              <a:ext cx="7480300" cy="28575"/>
            </a:xfrm>
            <a:custGeom>
              <a:avLst/>
              <a:gdLst/>
              <a:ahLst/>
              <a:cxnLst/>
              <a:rect l="l" t="t" r="r" b="b"/>
              <a:pathLst>
                <a:path w="7480300" h="28575">
                  <a:moveTo>
                    <a:pt x="0" y="28575"/>
                  </a:moveTo>
                  <a:lnTo>
                    <a:pt x="7480300" y="28575"/>
                  </a:lnTo>
                  <a:lnTo>
                    <a:pt x="7480300" y="0"/>
                  </a:lnTo>
                  <a:lnTo>
                    <a:pt x="0" y="0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5650" y="2286000"/>
              <a:ext cx="7480300" cy="0"/>
            </a:xfrm>
            <a:custGeom>
              <a:avLst/>
              <a:gdLst/>
              <a:ahLst/>
              <a:cxnLst/>
              <a:rect l="l" t="t" r="r" b="b"/>
              <a:pathLst>
                <a:path w="7480300">
                  <a:moveTo>
                    <a:pt x="0" y="0"/>
                  </a:moveTo>
                  <a:lnTo>
                    <a:pt x="74803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61032" y="1799844"/>
              <a:ext cx="4689348" cy="513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68350" y="1174750"/>
            <a:ext cx="7454900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02945" algn="ctr">
              <a:lnSpc>
                <a:spcPct val="100000"/>
              </a:lnSpc>
              <a:spcBef>
                <a:spcPts val="100"/>
              </a:spcBef>
            </a:pP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Pathological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Types</a:t>
            </a:r>
            <a:endParaRPr sz="2400">
              <a:latin typeface="DejaVu Sans"/>
              <a:cs typeface="DejaVu Sans"/>
            </a:endParaRPr>
          </a:p>
          <a:p>
            <a:pPr marL="1536700">
              <a:lnSpc>
                <a:spcPct val="100000"/>
              </a:lnSpc>
              <a:spcBef>
                <a:spcPts val="2520"/>
              </a:spcBef>
            </a:pPr>
            <a:r>
              <a:rPr sz="1800" b="1" spc="-5" dirty="0">
                <a:latin typeface="DejaVu Sans"/>
                <a:cs typeface="DejaVu Sans"/>
              </a:rPr>
              <a:t>1. </a:t>
            </a:r>
            <a:r>
              <a:rPr sz="1800" b="1" spc="-15" dirty="0">
                <a:latin typeface="DejaVu Sans"/>
                <a:cs typeface="DejaVu Sans"/>
              </a:rPr>
              <a:t>Minimal Change Disease</a:t>
            </a:r>
            <a:r>
              <a:rPr sz="1800" b="1" spc="-65" dirty="0">
                <a:latin typeface="DejaVu Sans"/>
                <a:cs typeface="DejaVu Sans"/>
              </a:rPr>
              <a:t> </a:t>
            </a:r>
            <a:r>
              <a:rPr sz="1800" b="1" spc="170" dirty="0">
                <a:latin typeface="DejaVu Sans"/>
                <a:cs typeface="DejaVu Sans"/>
              </a:rPr>
              <a:t>(85%)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90600" y="2435351"/>
            <a:ext cx="7162800" cy="3965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496569"/>
            <a:ext cx="83762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25" dirty="0"/>
              <a:t>Idiopathic </a:t>
            </a:r>
            <a:r>
              <a:rPr sz="2800" spc="-20" dirty="0"/>
              <a:t>Nephrotic </a:t>
            </a:r>
            <a:r>
              <a:rPr sz="2800" spc="-15" dirty="0"/>
              <a:t>Syndrome </a:t>
            </a:r>
            <a:r>
              <a:rPr sz="2800" spc="175" dirty="0"/>
              <a:t>-</a:t>
            </a:r>
            <a:r>
              <a:rPr sz="2800" spc="55" dirty="0"/>
              <a:t> </a:t>
            </a:r>
            <a:r>
              <a:rPr sz="2800" spc="-15" dirty="0"/>
              <a:t>Children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749300" y="1799844"/>
            <a:ext cx="7493000" cy="513715"/>
            <a:chOff x="749300" y="1799844"/>
            <a:chExt cx="7493000" cy="513715"/>
          </a:xfrm>
        </p:grpSpPr>
        <p:sp>
          <p:nvSpPr>
            <p:cNvPr id="4" name="object 4"/>
            <p:cNvSpPr/>
            <p:nvPr/>
          </p:nvSpPr>
          <p:spPr>
            <a:xfrm>
              <a:off x="762000" y="1828800"/>
              <a:ext cx="7467600" cy="457200"/>
            </a:xfrm>
            <a:custGeom>
              <a:avLst/>
              <a:gdLst/>
              <a:ahLst/>
              <a:cxnLst/>
              <a:rect l="l" t="t" r="r" b="b"/>
              <a:pathLst>
                <a:path w="7467600" h="457200">
                  <a:moveTo>
                    <a:pt x="74676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7467600" y="457200"/>
                  </a:lnTo>
                  <a:lnTo>
                    <a:pt x="7467600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2000" y="1814576"/>
              <a:ext cx="7467600" cy="478155"/>
            </a:xfrm>
            <a:custGeom>
              <a:avLst/>
              <a:gdLst/>
              <a:ahLst/>
              <a:cxnLst/>
              <a:rect l="l" t="t" r="r" b="b"/>
              <a:pathLst>
                <a:path w="7467600" h="478155">
                  <a:moveTo>
                    <a:pt x="0" y="0"/>
                  </a:moveTo>
                  <a:lnTo>
                    <a:pt x="0" y="477774"/>
                  </a:lnTo>
                </a:path>
                <a:path w="7467600" h="478155">
                  <a:moveTo>
                    <a:pt x="7467600" y="0"/>
                  </a:moveTo>
                  <a:lnTo>
                    <a:pt x="7467600" y="47777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5650" y="1814512"/>
              <a:ext cx="7480300" cy="28575"/>
            </a:xfrm>
            <a:custGeom>
              <a:avLst/>
              <a:gdLst/>
              <a:ahLst/>
              <a:cxnLst/>
              <a:rect l="l" t="t" r="r" b="b"/>
              <a:pathLst>
                <a:path w="7480300" h="28575">
                  <a:moveTo>
                    <a:pt x="0" y="28575"/>
                  </a:moveTo>
                  <a:lnTo>
                    <a:pt x="7480300" y="28575"/>
                  </a:lnTo>
                  <a:lnTo>
                    <a:pt x="7480300" y="0"/>
                  </a:lnTo>
                  <a:lnTo>
                    <a:pt x="0" y="0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5650" y="2286000"/>
              <a:ext cx="7480300" cy="0"/>
            </a:xfrm>
            <a:custGeom>
              <a:avLst/>
              <a:gdLst/>
              <a:ahLst/>
              <a:cxnLst/>
              <a:rect l="l" t="t" r="r" b="b"/>
              <a:pathLst>
                <a:path w="7480300">
                  <a:moveTo>
                    <a:pt x="0" y="0"/>
                  </a:moveTo>
                  <a:lnTo>
                    <a:pt x="74803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61032" y="1799844"/>
              <a:ext cx="4689348" cy="513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68350" y="1174750"/>
            <a:ext cx="7454900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02945" algn="ctr">
              <a:lnSpc>
                <a:spcPct val="100000"/>
              </a:lnSpc>
              <a:spcBef>
                <a:spcPts val="100"/>
              </a:spcBef>
            </a:pP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Pathological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Types</a:t>
            </a:r>
            <a:endParaRPr sz="2400">
              <a:latin typeface="DejaVu Sans"/>
              <a:cs typeface="DejaVu Sans"/>
            </a:endParaRPr>
          </a:p>
          <a:p>
            <a:pPr marL="1536700">
              <a:lnSpc>
                <a:spcPct val="100000"/>
              </a:lnSpc>
              <a:spcBef>
                <a:spcPts val="2520"/>
              </a:spcBef>
            </a:pPr>
            <a:r>
              <a:rPr sz="1800" b="1" spc="-5" dirty="0">
                <a:latin typeface="DejaVu Sans"/>
                <a:cs typeface="DejaVu Sans"/>
              </a:rPr>
              <a:t>1. </a:t>
            </a:r>
            <a:r>
              <a:rPr sz="1800" b="1" spc="-15" dirty="0">
                <a:latin typeface="DejaVu Sans"/>
                <a:cs typeface="DejaVu Sans"/>
              </a:rPr>
              <a:t>Minimal Change Disease</a:t>
            </a:r>
            <a:r>
              <a:rPr sz="1800" b="1" spc="-65" dirty="0">
                <a:latin typeface="DejaVu Sans"/>
                <a:cs typeface="DejaVu Sans"/>
              </a:rPr>
              <a:t> </a:t>
            </a:r>
            <a:r>
              <a:rPr sz="1800" b="1" spc="170" dirty="0">
                <a:latin typeface="DejaVu Sans"/>
                <a:cs typeface="DejaVu Sans"/>
              </a:rPr>
              <a:t>(85%)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76400" y="2438400"/>
            <a:ext cx="5791200" cy="3864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496569"/>
            <a:ext cx="83762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25" dirty="0"/>
              <a:t>Idiopathic </a:t>
            </a:r>
            <a:r>
              <a:rPr sz="2800" spc="-20" dirty="0"/>
              <a:t>Nephrotic </a:t>
            </a:r>
            <a:r>
              <a:rPr sz="2800" spc="-15" dirty="0"/>
              <a:t>Syndrome </a:t>
            </a:r>
            <a:r>
              <a:rPr sz="2800" spc="175" dirty="0"/>
              <a:t>-</a:t>
            </a:r>
            <a:r>
              <a:rPr sz="2800" spc="55" dirty="0"/>
              <a:t> </a:t>
            </a:r>
            <a:r>
              <a:rPr sz="2800" spc="-15" dirty="0"/>
              <a:t>Children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755650" y="1799844"/>
            <a:ext cx="7480300" cy="4373880"/>
            <a:chOff x="755650" y="1799844"/>
            <a:chExt cx="7480300" cy="4373880"/>
          </a:xfrm>
        </p:grpSpPr>
        <p:sp>
          <p:nvSpPr>
            <p:cNvPr id="4" name="object 4"/>
            <p:cNvSpPr/>
            <p:nvPr/>
          </p:nvSpPr>
          <p:spPr>
            <a:xfrm>
              <a:off x="762000" y="1828800"/>
              <a:ext cx="7467600" cy="457200"/>
            </a:xfrm>
            <a:custGeom>
              <a:avLst/>
              <a:gdLst/>
              <a:ahLst/>
              <a:cxnLst/>
              <a:rect l="l" t="t" r="r" b="b"/>
              <a:pathLst>
                <a:path w="7467600" h="457200">
                  <a:moveTo>
                    <a:pt x="74676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7467600" y="457200"/>
                  </a:lnTo>
                  <a:lnTo>
                    <a:pt x="7467600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2000" y="1814576"/>
              <a:ext cx="7467600" cy="478155"/>
            </a:xfrm>
            <a:custGeom>
              <a:avLst/>
              <a:gdLst/>
              <a:ahLst/>
              <a:cxnLst/>
              <a:rect l="l" t="t" r="r" b="b"/>
              <a:pathLst>
                <a:path w="7467600" h="478155">
                  <a:moveTo>
                    <a:pt x="0" y="0"/>
                  </a:moveTo>
                  <a:lnTo>
                    <a:pt x="0" y="477774"/>
                  </a:lnTo>
                </a:path>
                <a:path w="7467600" h="478155">
                  <a:moveTo>
                    <a:pt x="7467600" y="0"/>
                  </a:moveTo>
                  <a:lnTo>
                    <a:pt x="7467600" y="47777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5650" y="1814512"/>
              <a:ext cx="7480300" cy="28575"/>
            </a:xfrm>
            <a:custGeom>
              <a:avLst/>
              <a:gdLst/>
              <a:ahLst/>
              <a:cxnLst/>
              <a:rect l="l" t="t" r="r" b="b"/>
              <a:pathLst>
                <a:path w="7480300" h="28575">
                  <a:moveTo>
                    <a:pt x="0" y="28575"/>
                  </a:moveTo>
                  <a:lnTo>
                    <a:pt x="7480300" y="28575"/>
                  </a:lnTo>
                  <a:lnTo>
                    <a:pt x="7480300" y="0"/>
                  </a:lnTo>
                  <a:lnTo>
                    <a:pt x="0" y="0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5650" y="2286000"/>
              <a:ext cx="7480300" cy="0"/>
            </a:xfrm>
            <a:custGeom>
              <a:avLst/>
              <a:gdLst/>
              <a:ahLst/>
              <a:cxnLst/>
              <a:rect l="l" t="t" r="r" b="b"/>
              <a:pathLst>
                <a:path w="7480300">
                  <a:moveTo>
                    <a:pt x="0" y="0"/>
                  </a:moveTo>
                  <a:lnTo>
                    <a:pt x="74803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61032" y="1799844"/>
              <a:ext cx="4689348" cy="513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5400" y="3276600"/>
              <a:ext cx="6172200" cy="28971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68350" y="1174750"/>
            <a:ext cx="7454900" cy="2216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02945" algn="ctr">
              <a:lnSpc>
                <a:spcPct val="100000"/>
              </a:lnSpc>
              <a:spcBef>
                <a:spcPts val="100"/>
              </a:spcBef>
            </a:pP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Pathological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Types</a:t>
            </a:r>
            <a:endParaRPr sz="2400">
              <a:latin typeface="DejaVu Sans"/>
              <a:cs typeface="DejaVu Sans"/>
            </a:endParaRPr>
          </a:p>
          <a:p>
            <a:pPr marL="1536700">
              <a:lnSpc>
                <a:spcPct val="100000"/>
              </a:lnSpc>
              <a:spcBef>
                <a:spcPts val="2520"/>
              </a:spcBef>
            </a:pPr>
            <a:r>
              <a:rPr sz="1800" b="1" spc="-5" dirty="0">
                <a:latin typeface="DejaVu Sans"/>
                <a:cs typeface="DejaVu Sans"/>
              </a:rPr>
              <a:t>1. </a:t>
            </a:r>
            <a:r>
              <a:rPr sz="1800" b="1" spc="-15" dirty="0">
                <a:latin typeface="DejaVu Sans"/>
                <a:cs typeface="DejaVu Sans"/>
              </a:rPr>
              <a:t>Minimal Change Disease</a:t>
            </a:r>
            <a:r>
              <a:rPr sz="1800" b="1" spc="-65" dirty="0">
                <a:latin typeface="DejaVu Sans"/>
                <a:cs typeface="DejaVu Sans"/>
              </a:rPr>
              <a:t> </a:t>
            </a:r>
            <a:r>
              <a:rPr sz="1800" b="1" spc="170" dirty="0">
                <a:latin typeface="DejaVu Sans"/>
                <a:cs typeface="DejaVu Sans"/>
              </a:rPr>
              <a:t>(85%)</a:t>
            </a:r>
            <a:endParaRPr sz="1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DejaVu Sans"/>
              <a:cs typeface="DejaVu Sans"/>
            </a:endParaRPr>
          </a:p>
          <a:p>
            <a:pPr marL="313690">
              <a:lnSpc>
                <a:spcPct val="100000"/>
              </a:lnSpc>
            </a:pPr>
            <a:r>
              <a:rPr sz="1800" spc="-5" dirty="0">
                <a:latin typeface="Nimbus Sans L"/>
                <a:cs typeface="Nimbus Sans L"/>
              </a:rPr>
              <a:t>-Idiopathic, Drugs, </a:t>
            </a:r>
            <a:r>
              <a:rPr sz="1800" spc="-20" dirty="0">
                <a:latin typeface="Nimbus Sans L"/>
                <a:cs typeface="Nimbus Sans L"/>
              </a:rPr>
              <a:t>Malignancy, </a:t>
            </a:r>
            <a:r>
              <a:rPr sz="1800" spc="-5" dirty="0">
                <a:latin typeface="Nimbus Sans L"/>
                <a:cs typeface="Nimbus Sans L"/>
              </a:rPr>
              <a:t>especially Hodgkin's</a:t>
            </a:r>
            <a:r>
              <a:rPr sz="1800" spc="145" dirty="0">
                <a:latin typeface="Nimbus Sans L"/>
                <a:cs typeface="Nimbus Sans L"/>
              </a:rPr>
              <a:t> </a:t>
            </a:r>
            <a:r>
              <a:rPr sz="1800" spc="-10" dirty="0">
                <a:latin typeface="Nimbus Sans L"/>
                <a:cs typeface="Nimbus Sans L"/>
              </a:rPr>
              <a:t>lymphoma,</a:t>
            </a:r>
            <a:endParaRPr sz="1800">
              <a:latin typeface="Nimbus Sans L"/>
              <a:cs typeface="Nimbus Sans L"/>
            </a:endParaRPr>
          </a:p>
          <a:p>
            <a:pPr marL="313690" marR="1367790">
              <a:lnSpc>
                <a:spcPct val="100000"/>
              </a:lnSpc>
            </a:pPr>
            <a:r>
              <a:rPr sz="1800" spc="-5" dirty="0">
                <a:latin typeface="Nimbus Sans L"/>
                <a:cs typeface="Nimbus Sans L"/>
              </a:rPr>
              <a:t>-hepatitis </a:t>
            </a:r>
            <a:r>
              <a:rPr sz="1800" dirty="0">
                <a:latin typeface="Nimbus Sans L"/>
                <a:cs typeface="Nimbus Sans L"/>
              </a:rPr>
              <a:t>C, </a:t>
            </a:r>
            <a:r>
              <a:rPr sz="1800" spc="-5" dirty="0">
                <a:latin typeface="Nimbus Sans L"/>
                <a:cs typeface="Nimbus Sans L"/>
              </a:rPr>
              <a:t>autoimmune disease (SLE), and diseases </a:t>
            </a:r>
            <a:r>
              <a:rPr sz="1800" dirty="0">
                <a:latin typeface="Nimbus Sans L"/>
                <a:cs typeface="Nimbus Sans L"/>
              </a:rPr>
              <a:t>of  </a:t>
            </a:r>
            <a:r>
              <a:rPr sz="1800" spc="-5" dirty="0">
                <a:latin typeface="Nimbus Sans L"/>
                <a:cs typeface="Nimbus Sans L"/>
              </a:rPr>
              <a:t>intraglomerular</a:t>
            </a:r>
            <a:r>
              <a:rPr sz="1800" spc="30" dirty="0">
                <a:latin typeface="Nimbus Sans L"/>
                <a:cs typeface="Nimbus Sans L"/>
              </a:rPr>
              <a:t> </a:t>
            </a:r>
            <a:r>
              <a:rPr sz="1800" spc="-5" dirty="0">
                <a:latin typeface="Nimbus Sans L"/>
                <a:cs typeface="Nimbus Sans L"/>
              </a:rPr>
              <a:t>coagulation</a:t>
            </a:r>
            <a:endParaRPr sz="18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496569"/>
            <a:ext cx="83762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25" dirty="0"/>
              <a:t>Idiopathic </a:t>
            </a:r>
            <a:r>
              <a:rPr sz="2800" spc="-20" dirty="0"/>
              <a:t>Nephrotic </a:t>
            </a:r>
            <a:r>
              <a:rPr sz="2800" spc="-15" dirty="0"/>
              <a:t>Syndrome </a:t>
            </a:r>
            <a:r>
              <a:rPr sz="2800" spc="175" dirty="0"/>
              <a:t>-</a:t>
            </a:r>
            <a:r>
              <a:rPr sz="2800" spc="55" dirty="0"/>
              <a:t> </a:t>
            </a:r>
            <a:r>
              <a:rPr sz="2800" spc="-15" dirty="0"/>
              <a:t>Children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584200" y="1876044"/>
            <a:ext cx="7964805" cy="3750945"/>
            <a:chOff x="584200" y="1876044"/>
            <a:chExt cx="7964805" cy="3750945"/>
          </a:xfrm>
        </p:grpSpPr>
        <p:sp>
          <p:nvSpPr>
            <p:cNvPr id="4" name="object 4"/>
            <p:cNvSpPr/>
            <p:nvPr/>
          </p:nvSpPr>
          <p:spPr>
            <a:xfrm>
              <a:off x="5105400" y="3276600"/>
              <a:ext cx="2514600" cy="23500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600" y="1905063"/>
              <a:ext cx="7914005" cy="500380"/>
            </a:xfrm>
            <a:custGeom>
              <a:avLst/>
              <a:gdLst/>
              <a:ahLst/>
              <a:cxnLst/>
              <a:rect l="l" t="t" r="r" b="b"/>
              <a:pathLst>
                <a:path w="7914005" h="500380">
                  <a:moveTo>
                    <a:pt x="7913751" y="0"/>
                  </a:moveTo>
                  <a:lnTo>
                    <a:pt x="0" y="0"/>
                  </a:lnTo>
                  <a:lnTo>
                    <a:pt x="0" y="500062"/>
                  </a:lnTo>
                  <a:lnTo>
                    <a:pt x="7913751" y="500062"/>
                  </a:lnTo>
                  <a:lnTo>
                    <a:pt x="7913751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600" y="1898650"/>
              <a:ext cx="7914005" cy="525780"/>
            </a:xfrm>
            <a:custGeom>
              <a:avLst/>
              <a:gdLst/>
              <a:ahLst/>
              <a:cxnLst/>
              <a:rect l="l" t="t" r="r" b="b"/>
              <a:pathLst>
                <a:path w="7914005" h="525780">
                  <a:moveTo>
                    <a:pt x="0" y="0"/>
                  </a:moveTo>
                  <a:lnTo>
                    <a:pt x="0" y="525399"/>
                  </a:lnTo>
                </a:path>
                <a:path w="7914005" h="525780">
                  <a:moveTo>
                    <a:pt x="7913751" y="0"/>
                  </a:moveTo>
                  <a:lnTo>
                    <a:pt x="7913751" y="52539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3250" y="1898650"/>
              <a:ext cx="7926705" cy="12700"/>
            </a:xfrm>
            <a:custGeom>
              <a:avLst/>
              <a:gdLst/>
              <a:ahLst/>
              <a:cxnLst/>
              <a:rect l="l" t="t" r="r" b="b"/>
              <a:pathLst>
                <a:path w="7926705" h="12700">
                  <a:moveTo>
                    <a:pt x="0" y="12700"/>
                  </a:moveTo>
                  <a:lnTo>
                    <a:pt x="7926451" y="12700"/>
                  </a:lnTo>
                  <a:lnTo>
                    <a:pt x="792645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3250" y="2405126"/>
              <a:ext cx="7926705" cy="0"/>
            </a:xfrm>
            <a:custGeom>
              <a:avLst/>
              <a:gdLst/>
              <a:ahLst/>
              <a:cxnLst/>
              <a:rect l="l" t="t" r="r" b="b"/>
              <a:pathLst>
                <a:path w="7926705">
                  <a:moveTo>
                    <a:pt x="0" y="0"/>
                  </a:moveTo>
                  <a:lnTo>
                    <a:pt x="7926451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21635" y="1876044"/>
              <a:ext cx="4309871" cy="5135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15950" y="1174750"/>
            <a:ext cx="7901305" cy="1062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3889">
              <a:lnSpc>
                <a:spcPct val="100000"/>
              </a:lnSpc>
              <a:spcBef>
                <a:spcPts val="100"/>
              </a:spcBef>
            </a:pP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Pathological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Types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latin typeface="DejaVu Sans"/>
              <a:cs typeface="DejaVu Sans"/>
            </a:endParaRPr>
          </a:p>
          <a:p>
            <a:pPr marL="1949450">
              <a:lnSpc>
                <a:spcPct val="100000"/>
              </a:lnSpc>
            </a:pPr>
            <a:r>
              <a:rPr sz="1800" b="1" spc="25" dirty="0">
                <a:latin typeface="DejaVu Sans"/>
                <a:cs typeface="DejaVu Sans"/>
              </a:rPr>
              <a:t>2 </a:t>
            </a:r>
            <a:r>
              <a:rPr sz="1800" b="1" spc="-20" dirty="0">
                <a:latin typeface="DejaVu Sans"/>
                <a:cs typeface="DejaVu Sans"/>
              </a:rPr>
              <a:t>Mesangial </a:t>
            </a:r>
            <a:r>
              <a:rPr sz="1800" b="1" spc="-10" dirty="0">
                <a:latin typeface="DejaVu Sans"/>
                <a:cs typeface="DejaVu Sans"/>
              </a:rPr>
              <a:t>Proliferation</a:t>
            </a:r>
            <a:r>
              <a:rPr sz="1800" b="1" spc="-40" dirty="0">
                <a:latin typeface="DejaVu Sans"/>
                <a:cs typeface="DejaVu Sans"/>
              </a:rPr>
              <a:t> </a:t>
            </a:r>
            <a:r>
              <a:rPr sz="1800" b="1" spc="204" dirty="0">
                <a:latin typeface="DejaVu Sans"/>
                <a:cs typeface="DejaVu Sans"/>
              </a:rPr>
              <a:t>(5%)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9600" y="3200400"/>
            <a:ext cx="3683508" cy="2763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822706"/>
            <a:ext cx="668083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15" dirty="0">
                <a:latin typeface="DejaVu Sans"/>
                <a:cs typeface="DejaVu Sans"/>
              </a:rPr>
              <a:t>MEMBRANOPROLIFERATIVE</a:t>
            </a:r>
            <a:r>
              <a:rPr sz="2000" b="0" dirty="0">
                <a:latin typeface="DejaVu Sans"/>
                <a:cs typeface="DejaVu Sans"/>
              </a:rPr>
              <a:t> </a:t>
            </a:r>
            <a:r>
              <a:rPr sz="2000" b="0" spc="30" dirty="0">
                <a:latin typeface="DejaVu Sans"/>
                <a:cs typeface="DejaVu Sans"/>
              </a:rPr>
              <a:t>GLOMERULONEPHRITIS</a:t>
            </a:r>
            <a:endParaRPr sz="20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</a:pPr>
            <a:r>
              <a:rPr sz="2000" b="0" spc="-10" dirty="0">
                <a:latin typeface="DejaVu Sans"/>
                <a:cs typeface="DejaVu Sans"/>
              </a:rPr>
              <a:t>(mesangiocapillary</a:t>
            </a:r>
            <a:r>
              <a:rPr sz="2000" b="0" spc="75" dirty="0">
                <a:latin typeface="DejaVu Sans"/>
                <a:cs typeface="DejaVu Sans"/>
              </a:rPr>
              <a:t> </a:t>
            </a:r>
            <a:r>
              <a:rPr sz="2000" b="0" spc="-5" dirty="0">
                <a:latin typeface="DejaVu Sans"/>
                <a:cs typeface="DejaVu Sans"/>
              </a:rPr>
              <a:t>glomerulonephritis)</a:t>
            </a:r>
            <a:endParaRPr sz="200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782826"/>
            <a:ext cx="7822565" cy="4014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02235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10" dirty="0">
                <a:latin typeface="DejaVu Sans"/>
                <a:cs typeface="DejaVu Sans"/>
              </a:rPr>
              <a:t>MPGN </a:t>
            </a:r>
            <a:r>
              <a:rPr sz="2000" spc="-15" dirty="0">
                <a:latin typeface="DejaVu Sans"/>
                <a:cs typeface="DejaVu Sans"/>
              </a:rPr>
              <a:t>types </a:t>
            </a:r>
            <a:r>
              <a:rPr sz="2000" spc="45" dirty="0">
                <a:latin typeface="DejaVu Sans"/>
                <a:cs typeface="DejaVu Sans"/>
              </a:rPr>
              <a:t>1, 2, </a:t>
            </a:r>
            <a:r>
              <a:rPr sz="2000" spc="-15" dirty="0">
                <a:latin typeface="DejaVu Sans"/>
                <a:cs typeface="DejaVu Sans"/>
              </a:rPr>
              <a:t>and </a:t>
            </a:r>
            <a:r>
              <a:rPr sz="2000" dirty="0">
                <a:latin typeface="DejaVu Sans"/>
                <a:cs typeface="DejaVu Sans"/>
              </a:rPr>
              <a:t>3 </a:t>
            </a:r>
            <a:r>
              <a:rPr sz="2000" spc="-25" dirty="0">
                <a:latin typeface="DejaVu Sans"/>
                <a:cs typeface="DejaVu Sans"/>
              </a:rPr>
              <a:t>account </a:t>
            </a:r>
            <a:r>
              <a:rPr sz="2000" spc="5" dirty="0">
                <a:latin typeface="DejaVu Sans"/>
                <a:cs typeface="DejaVu Sans"/>
              </a:rPr>
              <a:t>for </a:t>
            </a:r>
            <a:r>
              <a:rPr sz="2000" spc="85" dirty="0">
                <a:latin typeface="DejaVu Sans"/>
                <a:cs typeface="DejaVu Sans"/>
              </a:rPr>
              <a:t>44%, 20%, </a:t>
            </a:r>
            <a:r>
              <a:rPr sz="2000" spc="-15" dirty="0">
                <a:latin typeface="DejaVu Sans"/>
                <a:cs typeface="DejaVu Sans"/>
              </a:rPr>
              <a:t>and </a:t>
            </a:r>
            <a:r>
              <a:rPr sz="2000" spc="85" dirty="0">
                <a:latin typeface="DejaVu Sans"/>
                <a:cs typeface="DejaVu Sans"/>
              </a:rPr>
              <a:t>36%  </a:t>
            </a:r>
            <a:r>
              <a:rPr sz="2000" spc="-5" dirty="0">
                <a:latin typeface="DejaVu Sans"/>
                <a:cs typeface="DejaVu Sans"/>
              </a:rPr>
              <a:t>of cases,</a:t>
            </a:r>
            <a:r>
              <a:rPr sz="2000" spc="90" dirty="0">
                <a:latin typeface="DejaVu Sans"/>
                <a:cs typeface="DejaVu Sans"/>
              </a:rPr>
              <a:t> </a:t>
            </a:r>
            <a:r>
              <a:rPr sz="2000" spc="-10" dirty="0">
                <a:latin typeface="DejaVu Sans"/>
                <a:cs typeface="DejaVu Sans"/>
              </a:rPr>
              <a:t>respectively.</a:t>
            </a:r>
            <a:endParaRPr sz="2000">
              <a:latin typeface="DejaVu Sans"/>
              <a:cs typeface="DejaVu Sans"/>
            </a:endParaRPr>
          </a:p>
          <a:p>
            <a:pPr marL="355600" marR="365125" indent="-343535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10" dirty="0">
                <a:latin typeface="DejaVu Sans"/>
                <a:cs typeface="DejaVu Sans"/>
              </a:rPr>
              <a:t>All </a:t>
            </a:r>
            <a:r>
              <a:rPr sz="2000" dirty="0">
                <a:latin typeface="DejaVu Sans"/>
                <a:cs typeface="DejaVu Sans"/>
              </a:rPr>
              <a:t>3 </a:t>
            </a:r>
            <a:r>
              <a:rPr sz="2000" spc="-15" dirty="0">
                <a:latin typeface="DejaVu Sans"/>
                <a:cs typeface="DejaVu Sans"/>
              </a:rPr>
              <a:t>types </a:t>
            </a:r>
            <a:r>
              <a:rPr sz="2000" spc="-20" dirty="0">
                <a:latin typeface="DejaVu Sans"/>
                <a:cs typeface="DejaVu Sans"/>
              </a:rPr>
              <a:t>appear </a:t>
            </a:r>
            <a:r>
              <a:rPr sz="2000" spc="-10" dirty="0">
                <a:latin typeface="DejaVu Sans"/>
                <a:cs typeface="DejaVu Sans"/>
              </a:rPr>
              <a:t>similar </a:t>
            </a:r>
            <a:r>
              <a:rPr sz="2000" spc="-15" dirty="0">
                <a:latin typeface="DejaVu Sans"/>
                <a:cs typeface="DejaVu Sans"/>
              </a:rPr>
              <a:t>by light microscopy and have  </a:t>
            </a:r>
            <a:r>
              <a:rPr sz="2000" spc="-25" dirty="0">
                <a:latin typeface="DejaVu Sans"/>
                <a:cs typeface="DejaVu Sans"/>
              </a:rPr>
              <a:t>increased </a:t>
            </a:r>
            <a:r>
              <a:rPr sz="2000" spc="-15" dirty="0">
                <a:latin typeface="DejaVu Sans"/>
                <a:cs typeface="DejaVu Sans"/>
              </a:rPr>
              <a:t>mesangial cellularity and </a:t>
            </a:r>
            <a:r>
              <a:rPr sz="2000" spc="-5" dirty="0">
                <a:latin typeface="DejaVu Sans"/>
                <a:cs typeface="DejaVu Sans"/>
              </a:rPr>
              <a:t>matrix</a:t>
            </a:r>
            <a:r>
              <a:rPr sz="2000" spc="390" dirty="0">
                <a:latin typeface="DejaVu Sans"/>
                <a:cs typeface="DejaVu Sans"/>
              </a:rPr>
              <a:t> </a:t>
            </a:r>
            <a:r>
              <a:rPr sz="2000" spc="-5" dirty="0">
                <a:latin typeface="DejaVu Sans"/>
                <a:cs typeface="DejaVu Sans"/>
              </a:rPr>
              <a:t>expansion.</a:t>
            </a:r>
            <a:endParaRPr sz="2000">
              <a:latin typeface="DejaVu Sans"/>
              <a:cs typeface="DejaVu Sans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DejaVu Sans"/>
                <a:cs typeface="DejaVu Sans"/>
              </a:rPr>
              <a:t>By </a:t>
            </a:r>
            <a:r>
              <a:rPr sz="2000" spc="-20" dirty="0">
                <a:latin typeface="DejaVu Sans"/>
                <a:cs typeface="DejaVu Sans"/>
              </a:rPr>
              <a:t>electron</a:t>
            </a:r>
            <a:r>
              <a:rPr sz="2000" spc="114" dirty="0">
                <a:latin typeface="DejaVu Sans"/>
                <a:cs typeface="DejaVu Sans"/>
              </a:rPr>
              <a:t> </a:t>
            </a:r>
            <a:r>
              <a:rPr sz="2000" spc="-5" dirty="0">
                <a:latin typeface="DejaVu Sans"/>
                <a:cs typeface="DejaVu Sans"/>
              </a:rPr>
              <a:t>microscopy,</a:t>
            </a:r>
            <a:endParaRPr sz="20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390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600" b="1" spc="-25" dirty="0">
                <a:latin typeface="DejaVu Sans"/>
                <a:cs typeface="DejaVu Sans"/>
              </a:rPr>
              <a:t>type </a:t>
            </a:r>
            <a:r>
              <a:rPr sz="1600" b="1" spc="20" dirty="0">
                <a:latin typeface="DejaVu Sans"/>
                <a:cs typeface="DejaVu Sans"/>
              </a:rPr>
              <a:t>1 </a:t>
            </a:r>
            <a:r>
              <a:rPr sz="1600" spc="-5" dirty="0">
                <a:latin typeface="DejaVu Sans"/>
                <a:cs typeface="DejaVu Sans"/>
              </a:rPr>
              <a:t>shows normal-appearing </a:t>
            </a:r>
            <a:r>
              <a:rPr sz="1600" spc="5" dirty="0">
                <a:latin typeface="DejaVu Sans"/>
                <a:cs typeface="DejaVu Sans"/>
              </a:rPr>
              <a:t>GBM, </a:t>
            </a:r>
            <a:r>
              <a:rPr sz="1600" spc="-10" dirty="0">
                <a:latin typeface="DejaVu Sans"/>
                <a:cs typeface="DejaVu Sans"/>
              </a:rPr>
              <a:t>with </a:t>
            </a:r>
            <a:r>
              <a:rPr sz="1600" spc="-20" dirty="0">
                <a:latin typeface="DejaVu Sans"/>
                <a:cs typeface="DejaVu Sans"/>
              </a:rPr>
              <a:t>subendothelial</a:t>
            </a:r>
            <a:r>
              <a:rPr sz="1600" spc="465" dirty="0">
                <a:latin typeface="DejaVu Sans"/>
                <a:cs typeface="DejaVu Sans"/>
              </a:rPr>
              <a:t> </a:t>
            </a:r>
            <a:r>
              <a:rPr sz="1600" dirty="0">
                <a:latin typeface="DejaVu Sans"/>
                <a:cs typeface="DejaVu Sans"/>
              </a:rPr>
              <a:t>electron-</a:t>
            </a:r>
            <a:endParaRPr sz="1600">
              <a:latin typeface="DejaVu Sans"/>
              <a:cs typeface="DejaVu Sans"/>
            </a:endParaRPr>
          </a:p>
          <a:p>
            <a:pPr marL="756285">
              <a:lnSpc>
                <a:spcPct val="100000"/>
              </a:lnSpc>
            </a:pPr>
            <a:r>
              <a:rPr sz="1600" spc="-25" dirty="0">
                <a:latin typeface="DejaVu Sans"/>
                <a:cs typeface="DejaVu Sans"/>
              </a:rPr>
              <a:t>dense</a:t>
            </a:r>
            <a:r>
              <a:rPr sz="1600" spc="65" dirty="0">
                <a:latin typeface="DejaVu Sans"/>
                <a:cs typeface="DejaVu Sans"/>
              </a:rPr>
              <a:t> </a:t>
            </a:r>
            <a:r>
              <a:rPr sz="1600" spc="-10" dirty="0">
                <a:latin typeface="DejaVu Sans"/>
                <a:cs typeface="DejaVu Sans"/>
              </a:rPr>
              <a:t>deposits.</a:t>
            </a:r>
            <a:endParaRPr sz="1600">
              <a:latin typeface="DejaVu Sans"/>
              <a:cs typeface="DejaVu Sans"/>
            </a:endParaRPr>
          </a:p>
          <a:p>
            <a:pPr marL="756285" marR="146685" lvl="1" indent="-287020">
              <a:lnSpc>
                <a:spcPct val="100000"/>
              </a:lnSpc>
              <a:spcBef>
                <a:spcPts val="385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600" b="1" spc="-30" dirty="0">
                <a:latin typeface="DejaVu Sans"/>
                <a:cs typeface="DejaVu Sans"/>
              </a:rPr>
              <a:t>MPGN </a:t>
            </a:r>
            <a:r>
              <a:rPr sz="1600" b="1" spc="-25" dirty="0">
                <a:latin typeface="DejaVu Sans"/>
                <a:cs typeface="DejaVu Sans"/>
              </a:rPr>
              <a:t>type </a:t>
            </a:r>
            <a:r>
              <a:rPr sz="1600" b="1" spc="50" dirty="0">
                <a:latin typeface="DejaVu Sans"/>
                <a:cs typeface="DejaVu Sans"/>
              </a:rPr>
              <a:t>2</a:t>
            </a:r>
            <a:r>
              <a:rPr sz="1600" spc="50" dirty="0">
                <a:latin typeface="DejaVu Sans"/>
                <a:cs typeface="DejaVu Sans"/>
              </a:rPr>
              <a:t>, </a:t>
            </a:r>
            <a:r>
              <a:rPr sz="1600" spc="-15" dirty="0">
                <a:latin typeface="DejaVu Sans"/>
                <a:cs typeface="DejaVu Sans"/>
              </a:rPr>
              <a:t>also </a:t>
            </a:r>
            <a:r>
              <a:rPr sz="1600" dirty="0">
                <a:latin typeface="DejaVu Sans"/>
                <a:cs typeface="DejaVu Sans"/>
              </a:rPr>
              <a:t>known </a:t>
            </a:r>
            <a:r>
              <a:rPr sz="1600" spc="-15" dirty="0">
                <a:latin typeface="DejaVu Sans"/>
                <a:cs typeface="DejaVu Sans"/>
              </a:rPr>
              <a:t>as </a:t>
            </a:r>
            <a:r>
              <a:rPr sz="1600" b="1" spc="-15" dirty="0">
                <a:latin typeface="DejaVu Sans"/>
                <a:cs typeface="DejaVu Sans"/>
              </a:rPr>
              <a:t>dense-deposit </a:t>
            </a:r>
            <a:r>
              <a:rPr sz="1600" b="1" spc="-10" dirty="0">
                <a:latin typeface="DejaVu Sans"/>
                <a:cs typeface="DejaVu Sans"/>
              </a:rPr>
              <a:t>disease</a:t>
            </a:r>
            <a:r>
              <a:rPr sz="1600" spc="-10" dirty="0">
                <a:latin typeface="DejaVu Sans"/>
                <a:cs typeface="DejaVu Sans"/>
              </a:rPr>
              <a:t>, </a:t>
            </a:r>
            <a:r>
              <a:rPr sz="1600" spc="-15" dirty="0">
                <a:latin typeface="DejaVu Sans"/>
                <a:cs typeface="DejaVu Sans"/>
              </a:rPr>
              <a:t>appears </a:t>
            </a:r>
            <a:r>
              <a:rPr sz="1600" spc="-10" dirty="0">
                <a:latin typeface="DejaVu Sans"/>
                <a:cs typeface="DejaVu Sans"/>
              </a:rPr>
              <a:t>to  </a:t>
            </a:r>
            <a:r>
              <a:rPr sz="1600" spc="-30" dirty="0">
                <a:latin typeface="DejaVu Sans"/>
                <a:cs typeface="DejaVu Sans"/>
              </a:rPr>
              <a:t>be </a:t>
            </a:r>
            <a:r>
              <a:rPr sz="1600" spc="-25" dirty="0">
                <a:latin typeface="DejaVu Sans"/>
                <a:cs typeface="DejaVu Sans"/>
              </a:rPr>
              <a:t>a </a:t>
            </a:r>
            <a:r>
              <a:rPr sz="1600" spc="-20" dirty="0">
                <a:latin typeface="DejaVu Sans"/>
                <a:cs typeface="DejaVu Sans"/>
              </a:rPr>
              <a:t>distinct </a:t>
            </a:r>
            <a:r>
              <a:rPr sz="1600" spc="-25" dirty="0">
                <a:latin typeface="DejaVu Sans"/>
                <a:cs typeface="DejaVu Sans"/>
              </a:rPr>
              <a:t>disease </a:t>
            </a:r>
            <a:r>
              <a:rPr sz="1600" spc="-20" dirty="0">
                <a:latin typeface="DejaVu Sans"/>
                <a:cs typeface="DejaVu Sans"/>
              </a:rPr>
              <a:t>and </a:t>
            </a:r>
            <a:r>
              <a:rPr sz="1600" spc="-10" dirty="0">
                <a:latin typeface="DejaVu Sans"/>
                <a:cs typeface="DejaVu Sans"/>
              </a:rPr>
              <a:t>has </a:t>
            </a:r>
            <a:r>
              <a:rPr sz="1600" spc="-15" dirty="0">
                <a:latin typeface="DejaVu Sans"/>
                <a:cs typeface="DejaVu Sans"/>
              </a:rPr>
              <a:t>thickening </a:t>
            </a:r>
            <a:r>
              <a:rPr sz="1600" spc="-20" dirty="0">
                <a:latin typeface="DejaVu Sans"/>
                <a:cs typeface="DejaVu Sans"/>
              </a:rPr>
              <a:t>and </a:t>
            </a:r>
            <a:r>
              <a:rPr sz="1600" spc="-25" dirty="0">
                <a:latin typeface="DejaVu Sans"/>
                <a:cs typeface="DejaVu Sans"/>
              </a:rPr>
              <a:t>increased </a:t>
            </a:r>
            <a:r>
              <a:rPr sz="1600" spc="-20" dirty="0">
                <a:latin typeface="DejaVu Sans"/>
                <a:cs typeface="DejaVu Sans"/>
              </a:rPr>
              <a:t>electron  density </a:t>
            </a:r>
            <a:r>
              <a:rPr sz="1600" spc="-10" dirty="0">
                <a:latin typeface="DejaVu Sans"/>
                <a:cs typeface="DejaVu Sans"/>
              </a:rPr>
              <a:t>of </a:t>
            </a:r>
            <a:r>
              <a:rPr sz="1600" spc="-20" dirty="0">
                <a:latin typeface="DejaVu Sans"/>
                <a:cs typeface="DejaVu Sans"/>
              </a:rPr>
              <a:t>the lamina </a:t>
            </a:r>
            <a:r>
              <a:rPr sz="1600" spc="-25" dirty="0">
                <a:latin typeface="DejaVu Sans"/>
                <a:cs typeface="DejaVu Sans"/>
              </a:rPr>
              <a:t>densa </a:t>
            </a:r>
            <a:r>
              <a:rPr sz="1600" spc="-10" dirty="0">
                <a:latin typeface="DejaVu Sans"/>
                <a:cs typeface="DejaVu Sans"/>
              </a:rPr>
              <a:t>of </a:t>
            </a:r>
            <a:r>
              <a:rPr sz="1600" spc="-20" dirty="0">
                <a:latin typeface="DejaVu Sans"/>
                <a:cs typeface="DejaVu Sans"/>
              </a:rPr>
              <a:t>the</a:t>
            </a:r>
            <a:r>
              <a:rPr sz="1600" spc="65" dirty="0">
                <a:latin typeface="DejaVu Sans"/>
                <a:cs typeface="DejaVu Sans"/>
              </a:rPr>
              <a:t> </a:t>
            </a:r>
            <a:r>
              <a:rPr sz="1600" dirty="0">
                <a:latin typeface="DejaVu Sans"/>
                <a:cs typeface="DejaVu Sans"/>
              </a:rPr>
              <a:t>GBM.</a:t>
            </a:r>
            <a:endParaRPr sz="1600">
              <a:latin typeface="DejaVu Sans"/>
              <a:cs typeface="DejaVu Sans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384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100" dirty="0">
                <a:latin typeface="DejaVu Sans"/>
                <a:cs typeface="DejaVu Sans"/>
              </a:rPr>
              <a:t>In </a:t>
            </a:r>
            <a:r>
              <a:rPr sz="1600" b="1" spc="-30" dirty="0">
                <a:latin typeface="DejaVu Sans"/>
                <a:cs typeface="DejaVu Sans"/>
              </a:rPr>
              <a:t>MPGN </a:t>
            </a:r>
            <a:r>
              <a:rPr sz="1600" b="1" spc="-25" dirty="0">
                <a:latin typeface="DejaVu Sans"/>
                <a:cs typeface="DejaVu Sans"/>
              </a:rPr>
              <a:t>type </a:t>
            </a:r>
            <a:r>
              <a:rPr sz="1600" b="1" spc="50" dirty="0">
                <a:latin typeface="DejaVu Sans"/>
                <a:cs typeface="DejaVu Sans"/>
              </a:rPr>
              <a:t>3</a:t>
            </a:r>
            <a:r>
              <a:rPr sz="1600" spc="50" dirty="0">
                <a:latin typeface="DejaVu Sans"/>
                <a:cs typeface="DejaVu Sans"/>
              </a:rPr>
              <a:t>, </a:t>
            </a:r>
            <a:r>
              <a:rPr sz="1600" spc="-20" dirty="0">
                <a:latin typeface="DejaVu Sans"/>
                <a:cs typeface="DejaVu Sans"/>
              </a:rPr>
              <a:t>deposits </a:t>
            </a:r>
            <a:r>
              <a:rPr sz="1600" spc="-15" dirty="0">
                <a:latin typeface="DejaVu Sans"/>
                <a:cs typeface="DejaVu Sans"/>
              </a:rPr>
              <a:t>are present </a:t>
            </a:r>
            <a:r>
              <a:rPr sz="1600" spc="-10" dirty="0">
                <a:latin typeface="DejaVu Sans"/>
                <a:cs typeface="DejaVu Sans"/>
              </a:rPr>
              <a:t>on </a:t>
            </a:r>
            <a:r>
              <a:rPr sz="1600" spc="-15" dirty="0">
                <a:latin typeface="DejaVu Sans"/>
                <a:cs typeface="DejaVu Sans"/>
              </a:rPr>
              <a:t>both the </a:t>
            </a:r>
            <a:r>
              <a:rPr sz="1600" spc="-20" dirty="0">
                <a:latin typeface="DejaVu Sans"/>
                <a:cs typeface="DejaVu Sans"/>
              </a:rPr>
              <a:t>subepithelial and  </a:t>
            </a:r>
            <a:r>
              <a:rPr sz="1600" spc="-15" dirty="0">
                <a:latin typeface="DejaVu Sans"/>
                <a:cs typeface="DejaVu Sans"/>
              </a:rPr>
              <a:t>the </a:t>
            </a:r>
            <a:r>
              <a:rPr sz="1600" spc="-20" dirty="0">
                <a:latin typeface="DejaVu Sans"/>
                <a:cs typeface="DejaVu Sans"/>
              </a:rPr>
              <a:t>subendothelial sides </a:t>
            </a:r>
            <a:r>
              <a:rPr sz="1600" spc="-10" dirty="0">
                <a:latin typeface="DejaVu Sans"/>
                <a:cs typeface="DejaVu Sans"/>
              </a:rPr>
              <a:t>of </a:t>
            </a:r>
            <a:r>
              <a:rPr sz="1600" spc="-15" dirty="0">
                <a:latin typeface="DejaVu Sans"/>
                <a:cs typeface="DejaVu Sans"/>
              </a:rPr>
              <a:t>the </a:t>
            </a:r>
            <a:r>
              <a:rPr sz="1600" dirty="0">
                <a:latin typeface="DejaVu Sans"/>
                <a:cs typeface="DejaVu Sans"/>
              </a:rPr>
              <a:t>GBM, </a:t>
            </a:r>
            <a:r>
              <a:rPr sz="1600" spc="-15" dirty="0">
                <a:latin typeface="DejaVu Sans"/>
                <a:cs typeface="DejaVu Sans"/>
              </a:rPr>
              <a:t>as </a:t>
            </a:r>
            <a:r>
              <a:rPr sz="1600" spc="-20" dirty="0">
                <a:latin typeface="DejaVu Sans"/>
                <a:cs typeface="DejaVu Sans"/>
              </a:rPr>
              <a:t>well </a:t>
            </a:r>
            <a:r>
              <a:rPr sz="1600" spc="-15" dirty="0">
                <a:latin typeface="DejaVu Sans"/>
                <a:cs typeface="DejaVu Sans"/>
              </a:rPr>
              <a:t>as </a:t>
            </a:r>
            <a:r>
              <a:rPr sz="1600" spc="-10" dirty="0">
                <a:latin typeface="DejaVu Sans"/>
                <a:cs typeface="DejaVu Sans"/>
              </a:rPr>
              <a:t>within </a:t>
            </a:r>
            <a:r>
              <a:rPr sz="1600" spc="-15" dirty="0">
                <a:latin typeface="DejaVu Sans"/>
                <a:cs typeface="DejaVu Sans"/>
              </a:rPr>
              <a:t>the </a:t>
            </a:r>
            <a:r>
              <a:rPr sz="1600" spc="5" dirty="0">
                <a:latin typeface="DejaVu Sans"/>
                <a:cs typeface="DejaVu Sans"/>
              </a:rPr>
              <a:t>GBM. </a:t>
            </a:r>
            <a:r>
              <a:rPr sz="1600" spc="-5" dirty="0">
                <a:latin typeface="DejaVu Sans"/>
                <a:cs typeface="DejaVu Sans"/>
              </a:rPr>
              <a:t>With  </a:t>
            </a:r>
            <a:r>
              <a:rPr sz="1600" spc="-25" dirty="0">
                <a:latin typeface="DejaVu Sans"/>
                <a:cs typeface="DejaVu Sans"/>
              </a:rPr>
              <a:t>special </a:t>
            </a:r>
            <a:r>
              <a:rPr sz="1600" spc="-10" dirty="0">
                <a:latin typeface="DejaVu Sans"/>
                <a:cs typeface="DejaVu Sans"/>
              </a:rPr>
              <a:t>stains </a:t>
            </a:r>
            <a:r>
              <a:rPr sz="1600" spc="-15" dirty="0">
                <a:latin typeface="DejaVu Sans"/>
                <a:cs typeface="DejaVu Sans"/>
              </a:rPr>
              <a:t>the </a:t>
            </a:r>
            <a:r>
              <a:rPr sz="1600" spc="-20" dirty="0">
                <a:latin typeface="DejaVu Sans"/>
                <a:cs typeface="DejaVu Sans"/>
              </a:rPr>
              <a:t>GBM </a:t>
            </a:r>
            <a:r>
              <a:rPr sz="1600" spc="-15" dirty="0">
                <a:latin typeface="DejaVu Sans"/>
                <a:cs typeface="DejaVu Sans"/>
              </a:rPr>
              <a:t>appears </a:t>
            </a:r>
            <a:r>
              <a:rPr sz="1600" spc="-10" dirty="0">
                <a:latin typeface="DejaVu Sans"/>
                <a:cs typeface="DejaVu Sans"/>
              </a:rPr>
              <a:t>fenestrated, </a:t>
            </a:r>
            <a:r>
              <a:rPr sz="1600" spc="-20" dirty="0">
                <a:latin typeface="DejaVu Sans"/>
                <a:cs typeface="DejaVu Sans"/>
              </a:rPr>
              <a:t>and deposits </a:t>
            </a:r>
            <a:r>
              <a:rPr sz="1600" spc="-15" dirty="0">
                <a:latin typeface="DejaVu Sans"/>
                <a:cs typeface="DejaVu Sans"/>
              </a:rPr>
              <a:t>are  </a:t>
            </a:r>
            <a:r>
              <a:rPr sz="1600" spc="-20" dirty="0">
                <a:latin typeface="DejaVu Sans"/>
                <a:cs typeface="DejaVu Sans"/>
              </a:rPr>
              <a:t>covered </a:t>
            </a:r>
            <a:r>
              <a:rPr sz="1600" spc="-15" dirty="0">
                <a:latin typeface="DejaVu Sans"/>
                <a:cs typeface="DejaVu Sans"/>
              </a:rPr>
              <a:t>by </a:t>
            </a:r>
            <a:r>
              <a:rPr sz="1600" spc="-20" dirty="0">
                <a:latin typeface="DejaVu Sans"/>
                <a:cs typeface="DejaVu Sans"/>
              </a:rPr>
              <a:t>layers </a:t>
            </a:r>
            <a:r>
              <a:rPr sz="1600" spc="-10" dirty="0">
                <a:latin typeface="DejaVu Sans"/>
                <a:cs typeface="DejaVu Sans"/>
              </a:rPr>
              <a:t>of </a:t>
            </a:r>
            <a:r>
              <a:rPr sz="1600" spc="-15" dirty="0">
                <a:latin typeface="DejaVu Sans"/>
                <a:cs typeface="DejaVu Sans"/>
              </a:rPr>
              <a:t>new</a:t>
            </a:r>
            <a:r>
              <a:rPr sz="1600" spc="375" dirty="0">
                <a:latin typeface="DejaVu Sans"/>
                <a:cs typeface="DejaVu Sans"/>
              </a:rPr>
              <a:t> </a:t>
            </a:r>
            <a:r>
              <a:rPr sz="1600" spc="-20" dirty="0">
                <a:latin typeface="DejaVu Sans"/>
                <a:cs typeface="DejaVu Sans"/>
              </a:rPr>
              <a:t>GBM</a:t>
            </a:r>
            <a:endParaRPr sz="16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822706"/>
            <a:ext cx="668083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15" dirty="0">
                <a:latin typeface="DejaVu Sans"/>
                <a:cs typeface="DejaVu Sans"/>
              </a:rPr>
              <a:t>MEMBRANOPROLIFERATIVE</a:t>
            </a:r>
            <a:r>
              <a:rPr sz="2000" b="0" dirty="0">
                <a:latin typeface="DejaVu Sans"/>
                <a:cs typeface="DejaVu Sans"/>
              </a:rPr>
              <a:t> </a:t>
            </a:r>
            <a:r>
              <a:rPr sz="2000" b="0" spc="30" dirty="0">
                <a:latin typeface="DejaVu Sans"/>
                <a:cs typeface="DejaVu Sans"/>
              </a:rPr>
              <a:t>GLOMERULONEPHRITIS</a:t>
            </a:r>
            <a:endParaRPr sz="20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</a:pPr>
            <a:r>
              <a:rPr sz="2000" b="0" spc="-10" dirty="0">
                <a:latin typeface="DejaVu Sans"/>
                <a:cs typeface="DejaVu Sans"/>
              </a:rPr>
              <a:t>(mesangiocapillary</a:t>
            </a:r>
            <a:r>
              <a:rPr sz="2000" b="0" spc="75" dirty="0">
                <a:latin typeface="DejaVu Sans"/>
                <a:cs typeface="DejaVu Sans"/>
              </a:rPr>
              <a:t> </a:t>
            </a:r>
            <a:r>
              <a:rPr sz="2000" b="0" spc="-5" dirty="0">
                <a:latin typeface="DejaVu Sans"/>
                <a:cs typeface="DejaVu Sans"/>
              </a:rPr>
              <a:t>glomerulonephritis)</a:t>
            </a:r>
            <a:endParaRPr sz="200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722094"/>
            <a:ext cx="7811770" cy="37338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15" dirty="0">
                <a:latin typeface="DejaVu Sans"/>
                <a:cs typeface="DejaVu Sans"/>
              </a:rPr>
              <a:t>Etiology:</a:t>
            </a:r>
            <a:endParaRPr sz="20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484"/>
              </a:spcBef>
              <a:buChar char="–"/>
              <a:tabLst>
                <a:tab pos="756920" algn="l"/>
              </a:tabLst>
            </a:pPr>
            <a:r>
              <a:rPr sz="2000" spc="20" dirty="0">
                <a:latin typeface="DejaVu Sans"/>
                <a:cs typeface="DejaVu Sans"/>
              </a:rPr>
              <a:t>Type-1</a:t>
            </a:r>
            <a:r>
              <a:rPr sz="2000" spc="65" dirty="0">
                <a:latin typeface="DejaVu Sans"/>
                <a:cs typeface="DejaVu Sans"/>
              </a:rPr>
              <a:t> </a:t>
            </a:r>
            <a:r>
              <a:rPr sz="2000" spc="35" dirty="0">
                <a:latin typeface="DejaVu Sans"/>
                <a:cs typeface="DejaVu Sans"/>
              </a:rPr>
              <a:t>MPGN:</a:t>
            </a:r>
            <a:endParaRPr sz="2000">
              <a:latin typeface="DejaVu Sans"/>
              <a:cs typeface="DejaVu Sans"/>
            </a:endParaRPr>
          </a:p>
          <a:p>
            <a:pPr marL="1155700" lvl="2" indent="-229235">
              <a:lnSpc>
                <a:spcPct val="100000"/>
              </a:lnSpc>
              <a:spcBef>
                <a:spcPts val="385"/>
              </a:spcBef>
              <a:buChar char="•"/>
              <a:tabLst>
                <a:tab pos="1156335" algn="l"/>
              </a:tabLst>
            </a:pPr>
            <a:r>
              <a:rPr sz="1600" spc="-20" dirty="0">
                <a:latin typeface="DejaVu Sans"/>
                <a:cs typeface="DejaVu Sans"/>
              </a:rPr>
              <a:t>Caused </a:t>
            </a:r>
            <a:r>
              <a:rPr sz="1600" spc="-15" dirty="0">
                <a:latin typeface="DejaVu Sans"/>
                <a:cs typeface="DejaVu Sans"/>
              </a:rPr>
              <a:t>by immune </a:t>
            </a:r>
            <a:r>
              <a:rPr sz="1600" spc="-25" dirty="0">
                <a:latin typeface="DejaVu Sans"/>
                <a:cs typeface="DejaVu Sans"/>
              </a:rPr>
              <a:t>complex </a:t>
            </a:r>
            <a:r>
              <a:rPr sz="1600" spc="-10" dirty="0">
                <a:latin typeface="DejaVu Sans"/>
                <a:cs typeface="DejaVu Sans"/>
              </a:rPr>
              <a:t>formation </a:t>
            </a:r>
            <a:r>
              <a:rPr sz="1600" spc="-20" dirty="0">
                <a:latin typeface="DejaVu Sans"/>
                <a:cs typeface="DejaVu Sans"/>
              </a:rPr>
              <a:t>and</a:t>
            </a:r>
            <a:r>
              <a:rPr sz="1600" spc="35" dirty="0">
                <a:latin typeface="DejaVu Sans"/>
                <a:cs typeface="DejaVu Sans"/>
              </a:rPr>
              <a:t> </a:t>
            </a:r>
            <a:r>
              <a:rPr sz="1600" spc="-20" dirty="0">
                <a:latin typeface="DejaVu Sans"/>
                <a:cs typeface="DejaVu Sans"/>
              </a:rPr>
              <a:t>deposition</a:t>
            </a:r>
            <a:endParaRPr sz="1600">
              <a:latin typeface="DejaVu Sans"/>
              <a:cs typeface="DejaVu Sans"/>
            </a:endParaRPr>
          </a:p>
          <a:p>
            <a:pPr marL="1155700" lvl="2" indent="-229235">
              <a:lnSpc>
                <a:spcPct val="100000"/>
              </a:lnSpc>
              <a:spcBef>
                <a:spcPts val="385"/>
              </a:spcBef>
              <a:buChar char="•"/>
              <a:tabLst>
                <a:tab pos="1156335" algn="l"/>
              </a:tabLst>
            </a:pPr>
            <a:r>
              <a:rPr sz="1600" spc="-10" dirty="0">
                <a:latin typeface="DejaVu Sans"/>
                <a:cs typeface="DejaVu Sans"/>
              </a:rPr>
              <a:t>Of </a:t>
            </a:r>
            <a:r>
              <a:rPr sz="1600" spc="-20" dirty="0">
                <a:latin typeface="DejaVu Sans"/>
                <a:cs typeface="DejaVu Sans"/>
              </a:rPr>
              <a:t>the </a:t>
            </a:r>
            <a:r>
              <a:rPr sz="1600" spc="-25" dirty="0">
                <a:latin typeface="DejaVu Sans"/>
                <a:cs typeface="DejaVu Sans"/>
              </a:rPr>
              <a:t>classical </a:t>
            </a:r>
            <a:r>
              <a:rPr sz="1600" spc="-15" dirty="0">
                <a:latin typeface="DejaVu Sans"/>
                <a:cs typeface="DejaVu Sans"/>
              </a:rPr>
              <a:t>pathway </a:t>
            </a:r>
            <a:r>
              <a:rPr sz="1600" spc="-10" dirty="0">
                <a:latin typeface="DejaVu Sans"/>
                <a:cs typeface="DejaVu Sans"/>
              </a:rPr>
              <a:t>of </a:t>
            </a:r>
            <a:r>
              <a:rPr sz="1600" spc="-20" dirty="0">
                <a:latin typeface="DejaVu Sans"/>
                <a:cs typeface="DejaVu Sans"/>
              </a:rPr>
              <a:t>complement</a:t>
            </a:r>
            <a:r>
              <a:rPr sz="1600" spc="40" dirty="0">
                <a:latin typeface="DejaVu Sans"/>
                <a:cs typeface="DejaVu Sans"/>
              </a:rPr>
              <a:t> </a:t>
            </a:r>
            <a:r>
              <a:rPr sz="1600" spc="-15" dirty="0">
                <a:latin typeface="DejaVu Sans"/>
                <a:cs typeface="DejaVu Sans"/>
              </a:rPr>
              <a:t>consumption</a:t>
            </a:r>
            <a:endParaRPr sz="16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475"/>
              </a:spcBef>
              <a:buChar char="–"/>
              <a:tabLst>
                <a:tab pos="756920" algn="l"/>
              </a:tabLst>
            </a:pPr>
            <a:r>
              <a:rPr sz="2000" spc="-10" dirty="0">
                <a:latin typeface="DejaVu Sans"/>
                <a:cs typeface="DejaVu Sans"/>
              </a:rPr>
              <a:t>MPGN </a:t>
            </a:r>
            <a:r>
              <a:rPr sz="2000" spc="-20" dirty="0">
                <a:latin typeface="DejaVu Sans"/>
                <a:cs typeface="DejaVu Sans"/>
              </a:rPr>
              <a:t>type</a:t>
            </a:r>
            <a:r>
              <a:rPr sz="2000" spc="100" dirty="0">
                <a:latin typeface="DejaVu Sans"/>
                <a:cs typeface="DejaVu Sans"/>
              </a:rPr>
              <a:t> </a:t>
            </a:r>
            <a:r>
              <a:rPr sz="2000" spc="114" dirty="0">
                <a:latin typeface="DejaVu Sans"/>
                <a:cs typeface="DejaVu Sans"/>
              </a:rPr>
              <a:t>2:</a:t>
            </a:r>
            <a:endParaRPr sz="2000">
              <a:latin typeface="DejaVu Sans"/>
              <a:cs typeface="DejaVu Sans"/>
            </a:endParaRPr>
          </a:p>
          <a:p>
            <a:pPr marL="1155700" lvl="2" indent="-229235">
              <a:lnSpc>
                <a:spcPct val="100000"/>
              </a:lnSpc>
              <a:spcBef>
                <a:spcPts val="390"/>
              </a:spcBef>
              <a:buChar char="•"/>
              <a:tabLst>
                <a:tab pos="1156335" algn="l"/>
              </a:tabLst>
            </a:pPr>
            <a:r>
              <a:rPr sz="1600" dirty="0">
                <a:latin typeface="DejaVu Sans"/>
                <a:cs typeface="DejaVu Sans"/>
              </a:rPr>
              <a:t>(Dense </a:t>
            </a:r>
            <a:r>
              <a:rPr sz="1600" spc="-15" dirty="0">
                <a:latin typeface="DejaVu Sans"/>
                <a:cs typeface="DejaVu Sans"/>
              </a:rPr>
              <a:t>Deposit </a:t>
            </a:r>
            <a:r>
              <a:rPr sz="1600" dirty="0">
                <a:latin typeface="DejaVu Sans"/>
                <a:cs typeface="DejaVu Sans"/>
              </a:rPr>
              <a:t>Disease), </a:t>
            </a:r>
            <a:r>
              <a:rPr sz="1600" spc="-20" dirty="0">
                <a:latin typeface="DejaVu Sans"/>
                <a:cs typeface="DejaVu Sans"/>
              </a:rPr>
              <a:t>Mesangiocapillary</a:t>
            </a:r>
            <a:r>
              <a:rPr sz="1600" spc="400" dirty="0">
                <a:latin typeface="DejaVu Sans"/>
                <a:cs typeface="DejaVu Sans"/>
              </a:rPr>
              <a:t> </a:t>
            </a:r>
            <a:r>
              <a:rPr sz="1600" spc="-10" dirty="0">
                <a:latin typeface="DejaVu Sans"/>
                <a:cs typeface="DejaVu Sans"/>
              </a:rPr>
              <a:t>GN</a:t>
            </a:r>
            <a:endParaRPr sz="1600">
              <a:latin typeface="DejaVu Sans"/>
              <a:cs typeface="DejaVu Sans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385"/>
              </a:spcBef>
              <a:buChar char="•"/>
              <a:tabLst>
                <a:tab pos="1156335" algn="l"/>
              </a:tabLst>
            </a:pPr>
            <a:r>
              <a:rPr sz="1600" spc="-10" dirty="0">
                <a:latin typeface="DejaVu Sans"/>
                <a:cs typeface="DejaVu Sans"/>
              </a:rPr>
              <a:t>thought to </a:t>
            </a:r>
            <a:r>
              <a:rPr sz="1600" spc="-30" dirty="0">
                <a:latin typeface="DejaVu Sans"/>
                <a:cs typeface="DejaVu Sans"/>
              </a:rPr>
              <a:t>be </a:t>
            </a:r>
            <a:r>
              <a:rPr sz="1600" spc="-20" dirty="0">
                <a:latin typeface="DejaVu Sans"/>
                <a:cs typeface="DejaVu Sans"/>
              </a:rPr>
              <a:t>the </a:t>
            </a:r>
            <a:r>
              <a:rPr sz="1600" spc="-10" dirty="0">
                <a:latin typeface="DejaVu Sans"/>
                <a:cs typeface="DejaVu Sans"/>
              </a:rPr>
              <a:t>result of </a:t>
            </a:r>
            <a:r>
              <a:rPr sz="1600" spc="-20" dirty="0">
                <a:latin typeface="DejaVu Sans"/>
                <a:cs typeface="DejaVu Sans"/>
              </a:rPr>
              <a:t>the </a:t>
            </a:r>
            <a:r>
              <a:rPr sz="1600" spc="-25" dirty="0">
                <a:latin typeface="DejaVu Sans"/>
                <a:cs typeface="DejaVu Sans"/>
              </a:rPr>
              <a:t>presence </a:t>
            </a:r>
            <a:r>
              <a:rPr sz="1600" spc="-10" dirty="0">
                <a:latin typeface="DejaVu Sans"/>
                <a:cs typeface="DejaVu Sans"/>
              </a:rPr>
              <a:t>of </a:t>
            </a:r>
            <a:r>
              <a:rPr sz="1600" spc="-20" dirty="0">
                <a:latin typeface="DejaVu Sans"/>
                <a:cs typeface="DejaVu Sans"/>
              </a:rPr>
              <a:t>circulating  </a:t>
            </a:r>
            <a:r>
              <a:rPr sz="1600" spc="-15" dirty="0">
                <a:latin typeface="DejaVu Sans"/>
                <a:cs typeface="DejaVu Sans"/>
              </a:rPr>
              <a:t>autoantibodies </a:t>
            </a:r>
            <a:r>
              <a:rPr sz="1600" spc="-30" dirty="0">
                <a:latin typeface="DejaVu Sans"/>
                <a:cs typeface="DejaVu Sans"/>
              </a:rPr>
              <a:t>called </a:t>
            </a:r>
            <a:r>
              <a:rPr sz="1600" spc="-15" dirty="0">
                <a:latin typeface="DejaVu Sans"/>
                <a:cs typeface="DejaVu Sans"/>
              </a:rPr>
              <a:t>nephritic </a:t>
            </a:r>
            <a:r>
              <a:rPr sz="1600" spc="-10" dirty="0">
                <a:latin typeface="DejaVu Sans"/>
                <a:cs typeface="DejaVu Sans"/>
              </a:rPr>
              <a:t>factors </a:t>
            </a:r>
            <a:r>
              <a:rPr sz="1600" spc="30" dirty="0">
                <a:latin typeface="DejaVu Sans"/>
                <a:cs typeface="DejaVu Sans"/>
              </a:rPr>
              <a:t>(NFs) </a:t>
            </a:r>
            <a:r>
              <a:rPr sz="1600" spc="-10" dirty="0">
                <a:latin typeface="DejaVu Sans"/>
                <a:cs typeface="DejaVu Sans"/>
              </a:rPr>
              <a:t>that </a:t>
            </a:r>
            <a:r>
              <a:rPr sz="1600" spc="-15" dirty="0">
                <a:latin typeface="DejaVu Sans"/>
                <a:cs typeface="DejaVu Sans"/>
              </a:rPr>
              <a:t>stabilize the </a:t>
            </a:r>
            <a:r>
              <a:rPr sz="1600" spc="-10" dirty="0">
                <a:latin typeface="DejaVu Sans"/>
                <a:cs typeface="DejaVu Sans"/>
              </a:rPr>
              <a:t>C3  </a:t>
            </a:r>
            <a:r>
              <a:rPr sz="1600" spc="-15" dirty="0">
                <a:latin typeface="DejaVu Sans"/>
                <a:cs typeface="DejaVu Sans"/>
              </a:rPr>
              <a:t>convertases </a:t>
            </a:r>
            <a:r>
              <a:rPr sz="1600" spc="-20" dirty="0">
                <a:latin typeface="DejaVu Sans"/>
                <a:cs typeface="DejaVu Sans"/>
              </a:rPr>
              <a:t>activating </a:t>
            </a:r>
            <a:r>
              <a:rPr sz="1600" spc="-15" dirty="0">
                <a:latin typeface="DejaVu Sans"/>
                <a:cs typeface="DejaVu Sans"/>
              </a:rPr>
              <a:t>the alternative </a:t>
            </a:r>
            <a:r>
              <a:rPr sz="1600" spc="30" dirty="0">
                <a:latin typeface="DejaVu Sans"/>
                <a:cs typeface="DejaVu Sans"/>
              </a:rPr>
              <a:t>(NFa) </a:t>
            </a:r>
            <a:r>
              <a:rPr sz="1600" spc="-20" dirty="0">
                <a:latin typeface="DejaVu Sans"/>
                <a:cs typeface="DejaVu Sans"/>
              </a:rPr>
              <a:t>and</a:t>
            </a:r>
            <a:r>
              <a:rPr sz="1600" spc="25" dirty="0">
                <a:latin typeface="DejaVu Sans"/>
                <a:cs typeface="DejaVu Sans"/>
              </a:rPr>
              <a:t> </a:t>
            </a:r>
            <a:r>
              <a:rPr sz="1600" spc="-20" dirty="0">
                <a:latin typeface="DejaVu Sans"/>
                <a:cs typeface="DejaVu Sans"/>
              </a:rPr>
              <a:t>respectively</a:t>
            </a:r>
            <a:endParaRPr sz="16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475"/>
              </a:spcBef>
              <a:buChar char="–"/>
              <a:tabLst>
                <a:tab pos="756920" algn="l"/>
              </a:tabLst>
            </a:pPr>
            <a:r>
              <a:rPr sz="2000" spc="-10" dirty="0">
                <a:latin typeface="DejaVu Sans"/>
                <a:cs typeface="DejaVu Sans"/>
              </a:rPr>
              <a:t>MPGN </a:t>
            </a:r>
            <a:r>
              <a:rPr sz="2000" spc="-20" dirty="0">
                <a:latin typeface="DejaVu Sans"/>
                <a:cs typeface="DejaVu Sans"/>
              </a:rPr>
              <a:t>type</a:t>
            </a:r>
            <a:r>
              <a:rPr sz="2000" spc="100" dirty="0">
                <a:latin typeface="DejaVu Sans"/>
                <a:cs typeface="DejaVu Sans"/>
              </a:rPr>
              <a:t> </a:t>
            </a:r>
            <a:r>
              <a:rPr sz="2000" spc="114" dirty="0">
                <a:latin typeface="DejaVu Sans"/>
                <a:cs typeface="DejaVu Sans"/>
              </a:rPr>
              <a:t>3:</a:t>
            </a:r>
            <a:endParaRPr sz="2000">
              <a:latin typeface="DejaVu Sans"/>
              <a:cs typeface="DejaVu Sans"/>
            </a:endParaRPr>
          </a:p>
          <a:p>
            <a:pPr marL="1155700" lvl="2" indent="-229235">
              <a:lnSpc>
                <a:spcPct val="100000"/>
              </a:lnSpc>
              <a:spcBef>
                <a:spcPts val="390"/>
              </a:spcBef>
              <a:buChar char="•"/>
              <a:tabLst>
                <a:tab pos="1156335" algn="l"/>
              </a:tabLst>
            </a:pPr>
            <a:r>
              <a:rPr sz="1600" spc="-15" dirty="0">
                <a:latin typeface="DejaVu Sans"/>
                <a:cs typeface="DejaVu Sans"/>
              </a:rPr>
              <a:t>Activation </a:t>
            </a:r>
            <a:r>
              <a:rPr sz="1600" spc="-10" dirty="0">
                <a:latin typeface="DejaVu Sans"/>
                <a:cs typeface="DejaVu Sans"/>
              </a:rPr>
              <a:t>of </a:t>
            </a:r>
            <a:r>
              <a:rPr sz="1600" spc="35" dirty="0">
                <a:latin typeface="DejaVu Sans"/>
                <a:cs typeface="DejaVu Sans"/>
              </a:rPr>
              <a:t>(NFt) </a:t>
            </a:r>
            <a:r>
              <a:rPr sz="1600" spc="-15" dirty="0">
                <a:latin typeface="DejaVu Sans"/>
                <a:cs typeface="DejaVu Sans"/>
              </a:rPr>
              <a:t>pathways </a:t>
            </a:r>
            <a:r>
              <a:rPr sz="1600" spc="-10" dirty="0">
                <a:latin typeface="DejaVu Sans"/>
                <a:cs typeface="DejaVu Sans"/>
              </a:rPr>
              <a:t>of </a:t>
            </a:r>
            <a:r>
              <a:rPr sz="1600" spc="-20" dirty="0">
                <a:latin typeface="DejaVu Sans"/>
                <a:cs typeface="DejaVu Sans"/>
              </a:rPr>
              <a:t>complement</a:t>
            </a:r>
            <a:r>
              <a:rPr sz="1600" spc="-10" dirty="0">
                <a:latin typeface="DejaVu Sans"/>
                <a:cs typeface="DejaVu Sans"/>
              </a:rPr>
              <a:t> </a:t>
            </a:r>
            <a:r>
              <a:rPr sz="1600" spc="-20" dirty="0">
                <a:latin typeface="DejaVu Sans"/>
                <a:cs typeface="DejaVu Sans"/>
              </a:rPr>
              <a:t>activation</a:t>
            </a:r>
            <a:endParaRPr sz="1600">
              <a:latin typeface="DejaVu Sans"/>
              <a:cs typeface="DejaVu Sans"/>
            </a:endParaRPr>
          </a:p>
          <a:p>
            <a:pPr marL="1155700" lvl="2" indent="-229235">
              <a:lnSpc>
                <a:spcPct val="100000"/>
              </a:lnSpc>
              <a:spcBef>
                <a:spcPts val="385"/>
              </a:spcBef>
              <a:buChar char="•"/>
              <a:tabLst>
                <a:tab pos="1156335" algn="l"/>
              </a:tabLst>
            </a:pPr>
            <a:r>
              <a:rPr sz="1600" spc="-20" dirty="0">
                <a:latin typeface="DejaVu Sans"/>
                <a:cs typeface="DejaVu Sans"/>
              </a:rPr>
              <a:t>Candidate </a:t>
            </a:r>
            <a:r>
              <a:rPr sz="1600" spc="-30" dirty="0">
                <a:latin typeface="DejaVu Sans"/>
                <a:cs typeface="DejaVu Sans"/>
              </a:rPr>
              <a:t>gene </a:t>
            </a:r>
            <a:r>
              <a:rPr sz="1600" spc="-10" dirty="0">
                <a:latin typeface="DejaVu Sans"/>
                <a:cs typeface="DejaVu Sans"/>
              </a:rPr>
              <a:t>on Chromosome</a:t>
            </a:r>
            <a:r>
              <a:rPr sz="1600" spc="335" dirty="0">
                <a:latin typeface="DejaVu Sans"/>
                <a:cs typeface="DejaVu Sans"/>
              </a:rPr>
              <a:t> </a:t>
            </a:r>
            <a:r>
              <a:rPr sz="1600" spc="-5" dirty="0">
                <a:latin typeface="DejaVu Sans"/>
                <a:cs typeface="DejaVu Sans"/>
              </a:rPr>
              <a:t>1</a:t>
            </a:r>
            <a:endParaRPr sz="16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496569"/>
            <a:ext cx="83762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25" dirty="0"/>
              <a:t>Idiopathic </a:t>
            </a:r>
            <a:r>
              <a:rPr sz="2800" spc="-20" dirty="0"/>
              <a:t>Nephrotic </a:t>
            </a:r>
            <a:r>
              <a:rPr sz="2800" spc="-15" dirty="0"/>
              <a:t>Syndrome </a:t>
            </a:r>
            <a:r>
              <a:rPr sz="2800" spc="175" dirty="0"/>
              <a:t>-</a:t>
            </a:r>
            <a:r>
              <a:rPr sz="2800" spc="55" dirty="0"/>
              <a:t> </a:t>
            </a:r>
            <a:r>
              <a:rPr sz="2800" spc="-15" dirty="0"/>
              <a:t>Children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381000" y="1885188"/>
            <a:ext cx="8202295" cy="4668520"/>
            <a:chOff x="381000" y="1885188"/>
            <a:chExt cx="8202295" cy="4668520"/>
          </a:xfrm>
        </p:grpSpPr>
        <p:sp>
          <p:nvSpPr>
            <p:cNvPr id="4" name="object 4"/>
            <p:cNvSpPr/>
            <p:nvPr/>
          </p:nvSpPr>
          <p:spPr>
            <a:xfrm>
              <a:off x="5715000" y="3962400"/>
              <a:ext cx="2868168" cy="2514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600" y="1914525"/>
              <a:ext cx="7924800" cy="371475"/>
            </a:xfrm>
            <a:custGeom>
              <a:avLst/>
              <a:gdLst/>
              <a:ahLst/>
              <a:cxnLst/>
              <a:rect l="l" t="t" r="r" b="b"/>
              <a:pathLst>
                <a:path w="7924800" h="371475">
                  <a:moveTo>
                    <a:pt x="7924800" y="0"/>
                  </a:moveTo>
                  <a:lnTo>
                    <a:pt x="0" y="0"/>
                  </a:lnTo>
                  <a:lnTo>
                    <a:pt x="0" y="371475"/>
                  </a:lnTo>
                  <a:lnTo>
                    <a:pt x="7924800" y="371475"/>
                  </a:lnTo>
                  <a:lnTo>
                    <a:pt x="7924800" y="0"/>
                  </a:lnTo>
                  <a:close/>
                </a:path>
              </a:pathLst>
            </a:custGeom>
            <a:solidFill>
              <a:srgbClr val="9E9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600" y="1908175"/>
              <a:ext cx="7924800" cy="396875"/>
            </a:xfrm>
            <a:custGeom>
              <a:avLst/>
              <a:gdLst/>
              <a:ahLst/>
              <a:cxnLst/>
              <a:rect l="l" t="t" r="r" b="b"/>
              <a:pathLst>
                <a:path w="7924800" h="396875">
                  <a:moveTo>
                    <a:pt x="0" y="0"/>
                  </a:moveTo>
                  <a:lnTo>
                    <a:pt x="0" y="396875"/>
                  </a:lnTo>
                </a:path>
                <a:path w="7924800" h="396875">
                  <a:moveTo>
                    <a:pt x="7924800" y="0"/>
                  </a:moveTo>
                  <a:lnTo>
                    <a:pt x="7924800" y="39687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3250" y="1908175"/>
              <a:ext cx="7937500" cy="12700"/>
            </a:xfrm>
            <a:custGeom>
              <a:avLst/>
              <a:gdLst/>
              <a:ahLst/>
              <a:cxnLst/>
              <a:rect l="l" t="t" r="r" b="b"/>
              <a:pathLst>
                <a:path w="7937500" h="12700">
                  <a:moveTo>
                    <a:pt x="0" y="12700"/>
                  </a:moveTo>
                  <a:lnTo>
                    <a:pt x="7937500" y="12700"/>
                  </a:lnTo>
                  <a:lnTo>
                    <a:pt x="79375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3250" y="2286000"/>
              <a:ext cx="7937500" cy="0"/>
            </a:xfrm>
            <a:custGeom>
              <a:avLst/>
              <a:gdLst/>
              <a:ahLst/>
              <a:cxnLst/>
              <a:rect l="l" t="t" r="r" b="b"/>
              <a:pathLst>
                <a:path w="7937500">
                  <a:moveTo>
                    <a:pt x="0" y="0"/>
                  </a:moveTo>
                  <a:lnTo>
                    <a:pt x="79375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08175" y="1885188"/>
              <a:ext cx="6345935" cy="5135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1000" y="3657600"/>
              <a:ext cx="4419600" cy="2895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12140" y="1174750"/>
            <a:ext cx="7983220" cy="2130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0">
              <a:lnSpc>
                <a:spcPct val="100000"/>
              </a:lnSpc>
              <a:spcBef>
                <a:spcPts val="100"/>
              </a:spcBef>
            </a:pP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Pathological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Types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DejaVu Sans"/>
              <a:cs typeface="DejaVu Sans"/>
            </a:endParaRPr>
          </a:p>
          <a:p>
            <a:pPr marL="939800">
              <a:lnSpc>
                <a:spcPct val="100000"/>
              </a:lnSpc>
              <a:spcBef>
                <a:spcPts val="5"/>
              </a:spcBef>
            </a:pPr>
            <a:r>
              <a:rPr sz="1800" b="1" spc="25" dirty="0">
                <a:latin typeface="DejaVu Sans"/>
                <a:cs typeface="DejaVu Sans"/>
              </a:rPr>
              <a:t>3 </a:t>
            </a:r>
            <a:r>
              <a:rPr sz="1800" b="1" spc="-20" dirty="0">
                <a:latin typeface="DejaVu Sans"/>
                <a:cs typeface="DejaVu Sans"/>
              </a:rPr>
              <a:t>Focal Segmental </a:t>
            </a:r>
            <a:r>
              <a:rPr sz="1800" b="1" spc="-10" dirty="0">
                <a:latin typeface="DejaVu Sans"/>
                <a:cs typeface="DejaVu Sans"/>
              </a:rPr>
              <a:t>Glomerular Sclerosis</a:t>
            </a:r>
            <a:r>
              <a:rPr sz="1800" b="1" spc="-75" dirty="0">
                <a:latin typeface="DejaVu Sans"/>
                <a:cs typeface="DejaVu Sans"/>
              </a:rPr>
              <a:t> </a:t>
            </a:r>
            <a:r>
              <a:rPr sz="1800" b="1" spc="170" dirty="0">
                <a:latin typeface="DejaVu Sans"/>
                <a:cs typeface="DejaVu Sans"/>
              </a:rPr>
              <a:t>(10%)</a:t>
            </a:r>
            <a:endParaRPr sz="1800">
              <a:latin typeface="DejaVu Sans"/>
              <a:cs typeface="DejaVu Sans"/>
            </a:endParaRPr>
          </a:p>
          <a:p>
            <a:pPr marL="12700" marR="5080">
              <a:lnSpc>
                <a:spcPct val="100000"/>
              </a:lnSpc>
              <a:spcBef>
                <a:spcPts val="1855"/>
              </a:spcBef>
            </a:pPr>
            <a:r>
              <a:rPr sz="1800" b="1" dirty="0">
                <a:latin typeface="Nimbus Sans L"/>
                <a:cs typeface="Nimbus Sans L"/>
              </a:rPr>
              <a:t>idiopathic </a:t>
            </a:r>
            <a:r>
              <a:rPr sz="1800" dirty="0">
                <a:latin typeface="Nimbus Sans L"/>
                <a:cs typeface="Nimbus Sans L"/>
              </a:rPr>
              <a:t>or </a:t>
            </a:r>
            <a:r>
              <a:rPr sz="1800" b="1" spc="-5" dirty="0">
                <a:latin typeface="Nimbus Sans L"/>
                <a:cs typeface="Nimbus Sans L"/>
              </a:rPr>
              <a:t>secondary </a:t>
            </a:r>
            <a:r>
              <a:rPr sz="1800" dirty="0">
                <a:latin typeface="Nimbus Sans L"/>
                <a:cs typeface="Nimbus Sans L"/>
              </a:rPr>
              <a:t>to a </a:t>
            </a:r>
            <a:r>
              <a:rPr sz="1800" spc="-5" dirty="0">
                <a:latin typeface="Nimbus Sans L"/>
                <a:cs typeface="Nimbus Sans L"/>
              </a:rPr>
              <a:t>number </a:t>
            </a:r>
            <a:r>
              <a:rPr sz="1800" dirty="0">
                <a:latin typeface="Nimbus Sans L"/>
                <a:cs typeface="Nimbus Sans L"/>
              </a:rPr>
              <a:t>of </a:t>
            </a:r>
            <a:r>
              <a:rPr sz="1800" spc="-10" dirty="0">
                <a:latin typeface="Nimbus Sans L"/>
                <a:cs typeface="Nimbus Sans L"/>
              </a:rPr>
              <a:t>different </a:t>
            </a:r>
            <a:r>
              <a:rPr sz="1800" spc="-5" dirty="0">
                <a:latin typeface="Nimbus Sans L"/>
                <a:cs typeface="Nimbus Sans L"/>
              </a:rPr>
              <a:t>causes (e.g., heroin abuse,  </a:t>
            </a:r>
            <a:r>
              <a:rPr sz="1800" dirty="0">
                <a:latin typeface="Nimbus Sans L"/>
                <a:cs typeface="Nimbus Sans L"/>
              </a:rPr>
              <a:t>HIV </a:t>
            </a:r>
            <a:r>
              <a:rPr sz="1800" spc="-5" dirty="0">
                <a:latin typeface="Nimbus Sans L"/>
                <a:cs typeface="Nimbus Sans L"/>
              </a:rPr>
              <a:t>infection, </a:t>
            </a:r>
            <a:r>
              <a:rPr sz="1800" dirty="0">
                <a:latin typeface="Nimbus Sans L"/>
                <a:cs typeface="Nimbus Sans L"/>
              </a:rPr>
              <a:t>sickle </a:t>
            </a:r>
            <a:r>
              <a:rPr sz="1800" spc="-5" dirty="0">
                <a:latin typeface="Nimbus Sans L"/>
                <a:cs typeface="Nimbus Sans L"/>
              </a:rPr>
              <a:t>cell disease, </a:t>
            </a:r>
            <a:r>
              <a:rPr sz="1800" spc="-25" dirty="0">
                <a:latin typeface="Nimbus Sans L"/>
                <a:cs typeface="Nimbus Sans L"/>
              </a:rPr>
              <a:t>obesity, </a:t>
            </a:r>
            <a:r>
              <a:rPr sz="1800" spc="-5" dirty="0">
                <a:latin typeface="Nimbus Sans L"/>
                <a:cs typeface="Nimbus Sans L"/>
              </a:rPr>
              <a:t>reflux </a:t>
            </a:r>
            <a:r>
              <a:rPr sz="1800" dirty="0">
                <a:latin typeface="Nimbus Sans L"/>
                <a:cs typeface="Nimbus Sans L"/>
              </a:rPr>
              <a:t>of </a:t>
            </a:r>
            <a:r>
              <a:rPr sz="1800" spc="-5" dirty="0">
                <a:latin typeface="Nimbus Sans L"/>
                <a:cs typeface="Nimbus Sans L"/>
              </a:rPr>
              <a:t>urine </a:t>
            </a:r>
            <a:r>
              <a:rPr sz="1800" dirty="0">
                <a:latin typeface="Nimbus Sans L"/>
                <a:cs typeface="Nimbus Sans L"/>
              </a:rPr>
              <a:t>from the </a:t>
            </a:r>
            <a:r>
              <a:rPr sz="1800" spc="-5" dirty="0">
                <a:latin typeface="Nimbus Sans L"/>
                <a:cs typeface="Nimbus Sans L"/>
              </a:rPr>
              <a:t>bladder </a:t>
            </a:r>
            <a:r>
              <a:rPr sz="1800" dirty="0">
                <a:latin typeface="Nimbus Sans L"/>
                <a:cs typeface="Nimbus Sans L"/>
              </a:rPr>
              <a:t>to the  </a:t>
            </a:r>
            <a:r>
              <a:rPr sz="1800" spc="-10" dirty="0">
                <a:latin typeface="Nimbus Sans L"/>
                <a:cs typeface="Nimbus Sans L"/>
              </a:rPr>
              <a:t>kidneys, </a:t>
            </a:r>
            <a:r>
              <a:rPr sz="1800" spc="-5" dirty="0">
                <a:latin typeface="Nimbus Sans L"/>
                <a:cs typeface="Nimbus Sans L"/>
              </a:rPr>
              <a:t>and lesions associated </a:t>
            </a:r>
            <a:r>
              <a:rPr sz="1800" spc="-10" dirty="0">
                <a:latin typeface="Nimbus Sans L"/>
                <a:cs typeface="Nimbus Sans L"/>
              </a:rPr>
              <a:t>with </a:t>
            </a:r>
            <a:r>
              <a:rPr sz="1800" dirty="0">
                <a:latin typeface="Nimbus Sans L"/>
                <a:cs typeface="Nimbus Sans L"/>
              </a:rPr>
              <a:t>a </a:t>
            </a:r>
            <a:r>
              <a:rPr sz="1800" spc="-5" dirty="0">
                <a:latin typeface="Nimbus Sans L"/>
                <a:cs typeface="Nimbus Sans L"/>
              </a:rPr>
              <a:t>single </a:t>
            </a:r>
            <a:r>
              <a:rPr sz="1800" dirty="0">
                <a:latin typeface="Nimbus Sans L"/>
                <a:cs typeface="Nimbus Sans L"/>
              </a:rPr>
              <a:t>or </a:t>
            </a:r>
            <a:r>
              <a:rPr sz="1800" spc="-5" dirty="0">
                <a:latin typeface="Nimbus Sans L"/>
                <a:cs typeface="Nimbus Sans L"/>
              </a:rPr>
              <a:t>remnant</a:t>
            </a:r>
            <a:r>
              <a:rPr sz="1800" spc="160" dirty="0">
                <a:latin typeface="Nimbus Sans L"/>
                <a:cs typeface="Nimbus Sans L"/>
              </a:rPr>
              <a:t> </a:t>
            </a:r>
            <a:r>
              <a:rPr sz="1800" spc="-5" dirty="0">
                <a:latin typeface="Nimbus Sans L"/>
                <a:cs typeface="Nimbus Sans L"/>
              </a:rPr>
              <a:t>kidneys).</a:t>
            </a:r>
            <a:endParaRPr sz="18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8979" rIns="0" bIns="0" rtlCol="0">
            <a:spAutoFit/>
          </a:bodyPr>
          <a:lstStyle/>
          <a:p>
            <a:pPr marL="281305" marR="5080">
              <a:lnSpc>
                <a:spcPct val="100000"/>
              </a:lnSpc>
              <a:spcBef>
                <a:spcPts val="95"/>
              </a:spcBef>
            </a:pPr>
            <a:r>
              <a:rPr sz="2800" b="0" spc="-25" dirty="0">
                <a:latin typeface="DejaVu Sans"/>
                <a:cs typeface="DejaVu Sans"/>
              </a:rPr>
              <a:t>Disease </a:t>
            </a:r>
            <a:r>
              <a:rPr sz="2800" b="0" spc="-30" dirty="0">
                <a:latin typeface="DejaVu Sans"/>
                <a:cs typeface="DejaVu Sans"/>
              </a:rPr>
              <a:t>processes associated </a:t>
            </a:r>
            <a:r>
              <a:rPr sz="2800" b="0" spc="-10" dirty="0">
                <a:latin typeface="DejaVu Sans"/>
                <a:cs typeface="DejaVu Sans"/>
              </a:rPr>
              <a:t>with </a:t>
            </a:r>
            <a:r>
              <a:rPr sz="2800" b="0" spc="65" dirty="0">
                <a:latin typeface="DejaVu Sans"/>
                <a:cs typeface="DejaVu Sans"/>
              </a:rPr>
              <a:t>FSGS  </a:t>
            </a:r>
            <a:r>
              <a:rPr sz="2800" b="0" spc="-25" dirty="0">
                <a:latin typeface="DejaVu Sans"/>
                <a:cs typeface="DejaVu Sans"/>
              </a:rPr>
              <a:t>lesions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950378"/>
            <a:ext cx="6713220" cy="395414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8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25" dirty="0">
                <a:latin typeface="DejaVu Sans"/>
                <a:cs typeface="DejaVu Sans"/>
              </a:rPr>
              <a:t>Diabetic</a:t>
            </a:r>
            <a:r>
              <a:rPr sz="2000" spc="45" dirty="0">
                <a:latin typeface="DejaVu Sans"/>
                <a:cs typeface="DejaVu Sans"/>
              </a:rPr>
              <a:t> </a:t>
            </a:r>
            <a:r>
              <a:rPr sz="2000" spc="-10" dirty="0">
                <a:latin typeface="DejaVu Sans"/>
                <a:cs typeface="DejaVu Sans"/>
              </a:rPr>
              <a:t>nephropathy</a:t>
            </a:r>
            <a:endParaRPr sz="2000">
              <a:latin typeface="DejaVu Sans"/>
              <a:cs typeface="DejaVu Sans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DejaVu Sans"/>
                <a:cs typeface="DejaVu Sans"/>
              </a:rPr>
              <a:t>Sickle </a:t>
            </a:r>
            <a:r>
              <a:rPr sz="2000" spc="-30" dirty="0">
                <a:latin typeface="DejaVu Sans"/>
                <a:cs typeface="DejaVu Sans"/>
              </a:rPr>
              <a:t>cell</a:t>
            </a:r>
            <a:r>
              <a:rPr sz="2000" spc="110" dirty="0">
                <a:latin typeface="DejaVu Sans"/>
                <a:cs typeface="DejaVu Sans"/>
              </a:rPr>
              <a:t> </a:t>
            </a:r>
            <a:r>
              <a:rPr sz="2000" spc="-25" dirty="0">
                <a:latin typeface="DejaVu Sans"/>
                <a:cs typeface="DejaVu Sans"/>
              </a:rPr>
              <a:t>disease</a:t>
            </a:r>
            <a:endParaRPr sz="2000">
              <a:latin typeface="DejaVu Sans"/>
              <a:cs typeface="DejaVu Sans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85" dirty="0">
                <a:latin typeface="DejaVu Sans"/>
                <a:cs typeface="DejaVu Sans"/>
              </a:rPr>
              <a:t>HIV</a:t>
            </a:r>
            <a:r>
              <a:rPr sz="2000" spc="35" dirty="0">
                <a:latin typeface="DejaVu Sans"/>
                <a:cs typeface="DejaVu Sans"/>
              </a:rPr>
              <a:t> </a:t>
            </a:r>
            <a:r>
              <a:rPr sz="2000" spc="-10" dirty="0">
                <a:latin typeface="DejaVu Sans"/>
                <a:cs typeface="DejaVu Sans"/>
              </a:rPr>
              <a:t>nephropathy</a:t>
            </a:r>
            <a:endParaRPr sz="2000">
              <a:latin typeface="DejaVu Sans"/>
              <a:cs typeface="DejaVu Sans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10" dirty="0">
                <a:latin typeface="DejaVu Sans"/>
                <a:cs typeface="DejaVu Sans"/>
              </a:rPr>
              <a:t>Glomerulonephritides</a:t>
            </a:r>
            <a:endParaRPr sz="20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920" algn="l"/>
              </a:tabLst>
            </a:pPr>
            <a:r>
              <a:rPr sz="2000" spc="75" dirty="0">
                <a:latin typeface="DejaVu Sans"/>
                <a:cs typeface="DejaVu Sans"/>
              </a:rPr>
              <a:t>IgA</a:t>
            </a:r>
            <a:r>
              <a:rPr sz="2000" spc="50" dirty="0">
                <a:latin typeface="DejaVu Sans"/>
                <a:cs typeface="DejaVu Sans"/>
              </a:rPr>
              <a:t> </a:t>
            </a:r>
            <a:r>
              <a:rPr sz="2000" spc="-10" dirty="0">
                <a:latin typeface="DejaVu Sans"/>
                <a:cs typeface="DejaVu Sans"/>
              </a:rPr>
              <a:t>nephropath</a:t>
            </a:r>
            <a:endParaRPr sz="20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484"/>
              </a:spcBef>
              <a:buChar char="–"/>
              <a:tabLst>
                <a:tab pos="756920" algn="l"/>
              </a:tabLst>
            </a:pPr>
            <a:r>
              <a:rPr sz="2000" spc="-10" dirty="0">
                <a:latin typeface="DejaVu Sans"/>
                <a:cs typeface="DejaVu Sans"/>
              </a:rPr>
              <a:t>MPGN</a:t>
            </a:r>
            <a:endParaRPr sz="20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920" algn="l"/>
              </a:tabLst>
            </a:pPr>
            <a:r>
              <a:rPr sz="2000" spc="-5" dirty="0">
                <a:latin typeface="DejaVu Sans"/>
                <a:cs typeface="DejaVu Sans"/>
              </a:rPr>
              <a:t>Lupus</a:t>
            </a:r>
            <a:r>
              <a:rPr sz="2000" spc="30" dirty="0">
                <a:latin typeface="DejaVu Sans"/>
                <a:cs typeface="DejaVu Sans"/>
              </a:rPr>
              <a:t> </a:t>
            </a:r>
            <a:r>
              <a:rPr sz="2000" spc="-10" dirty="0">
                <a:latin typeface="DejaVu Sans"/>
                <a:cs typeface="DejaVu Sans"/>
              </a:rPr>
              <a:t>nephritis</a:t>
            </a:r>
            <a:endParaRPr sz="2000">
              <a:latin typeface="DejaVu Sans"/>
              <a:cs typeface="DejaVu Sans"/>
            </a:endParaRPr>
          </a:p>
          <a:p>
            <a:pPr marL="355600" marR="5080" indent="-343535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DejaVu Sans"/>
                <a:cs typeface="DejaVu Sans"/>
              </a:rPr>
              <a:t>Frasier </a:t>
            </a:r>
            <a:r>
              <a:rPr sz="2000" spc="5" dirty="0">
                <a:latin typeface="DejaVu Sans"/>
                <a:cs typeface="DejaVu Sans"/>
              </a:rPr>
              <a:t>syndrome, </a:t>
            </a:r>
            <a:r>
              <a:rPr sz="2000" spc="-10" dirty="0">
                <a:latin typeface="DejaVu Sans"/>
                <a:cs typeface="DejaVu Sans"/>
              </a:rPr>
              <a:t>consisting </a:t>
            </a:r>
            <a:r>
              <a:rPr sz="2000" spc="-5" dirty="0">
                <a:latin typeface="DejaVu Sans"/>
                <a:cs typeface="DejaVu Sans"/>
              </a:rPr>
              <a:t>of </a:t>
            </a:r>
            <a:r>
              <a:rPr sz="2000" spc="-25" dirty="0">
                <a:latin typeface="DejaVu Sans"/>
                <a:cs typeface="DejaVu Sans"/>
              </a:rPr>
              <a:t>male  </a:t>
            </a:r>
            <a:r>
              <a:rPr sz="2000" spc="-15" dirty="0">
                <a:latin typeface="DejaVu Sans"/>
                <a:cs typeface="DejaVu Sans"/>
              </a:rPr>
              <a:t>pseudohermaphroditism </a:t>
            </a:r>
            <a:r>
              <a:rPr sz="2000" dirty="0">
                <a:latin typeface="DejaVu Sans"/>
                <a:cs typeface="DejaVu Sans"/>
              </a:rPr>
              <a:t>(Mutations </a:t>
            </a:r>
            <a:r>
              <a:rPr sz="2000" spc="-10" dirty="0">
                <a:latin typeface="DejaVu Sans"/>
                <a:cs typeface="DejaVu Sans"/>
              </a:rPr>
              <a:t>in </a:t>
            </a:r>
            <a:r>
              <a:rPr sz="2000" spc="5" dirty="0">
                <a:latin typeface="DejaVu Sans"/>
                <a:cs typeface="DejaVu Sans"/>
              </a:rPr>
              <a:t>WT1</a:t>
            </a:r>
            <a:r>
              <a:rPr sz="2000" spc="265" dirty="0">
                <a:latin typeface="DejaVu Sans"/>
                <a:cs typeface="DejaVu Sans"/>
              </a:rPr>
              <a:t> </a:t>
            </a:r>
            <a:r>
              <a:rPr sz="2000" dirty="0">
                <a:latin typeface="DejaVu Sans"/>
                <a:cs typeface="DejaVu Sans"/>
              </a:rPr>
              <a:t>gene)</a:t>
            </a:r>
            <a:endParaRPr sz="2000">
              <a:latin typeface="DejaVu Sans"/>
              <a:cs typeface="DejaVu Sans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Font typeface="DejaVu Sans"/>
              <a:buChar char="•"/>
              <a:tabLst>
                <a:tab pos="355600" algn="l"/>
                <a:tab pos="356235" algn="l"/>
              </a:tabLst>
            </a:pPr>
            <a:r>
              <a:rPr sz="2000" b="1" spc="-15" dirty="0">
                <a:latin typeface="DejaVu Sans"/>
                <a:cs typeface="DejaVu Sans"/>
              </a:rPr>
              <a:t>Diffuse </a:t>
            </a:r>
            <a:r>
              <a:rPr sz="2000" b="1" spc="-10" dirty="0">
                <a:latin typeface="DejaVu Sans"/>
                <a:cs typeface="DejaVu Sans"/>
              </a:rPr>
              <a:t>mesangial</a:t>
            </a:r>
            <a:r>
              <a:rPr sz="2000" b="1" spc="-55" dirty="0">
                <a:latin typeface="DejaVu Sans"/>
                <a:cs typeface="DejaVu Sans"/>
              </a:rPr>
              <a:t> </a:t>
            </a:r>
            <a:r>
              <a:rPr sz="2000" b="1" spc="-10" dirty="0">
                <a:latin typeface="DejaVu Sans"/>
                <a:cs typeface="DejaVu Sans"/>
              </a:rPr>
              <a:t>sclerosis</a:t>
            </a:r>
            <a:endParaRPr sz="20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440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25" dirty="0">
                <a:latin typeface="DejaVu Sans"/>
                <a:cs typeface="DejaVu Sans"/>
              </a:rPr>
              <a:t>May </a:t>
            </a:r>
            <a:r>
              <a:rPr sz="1800" spc="-35" dirty="0">
                <a:latin typeface="DejaVu Sans"/>
                <a:cs typeface="DejaVu Sans"/>
              </a:rPr>
              <a:t>be </a:t>
            </a:r>
            <a:r>
              <a:rPr sz="1800" spc="-10" dirty="0">
                <a:latin typeface="DejaVu Sans"/>
                <a:cs typeface="DejaVu Sans"/>
              </a:rPr>
              <a:t>part </a:t>
            </a:r>
            <a:r>
              <a:rPr sz="1800" spc="-5" dirty="0">
                <a:latin typeface="DejaVu Sans"/>
                <a:cs typeface="DejaVu Sans"/>
              </a:rPr>
              <a:t>of </a:t>
            </a:r>
            <a:r>
              <a:rPr sz="1800" spc="10" dirty="0">
                <a:latin typeface="DejaVu Sans"/>
                <a:cs typeface="DejaVu Sans"/>
              </a:rPr>
              <a:t>Denys-Drash</a:t>
            </a:r>
            <a:r>
              <a:rPr sz="1800" spc="360" dirty="0">
                <a:latin typeface="DejaVu Sans"/>
                <a:cs typeface="DejaVu Sans"/>
              </a:rPr>
              <a:t> </a:t>
            </a:r>
            <a:r>
              <a:rPr sz="1800" spc="-10" dirty="0">
                <a:latin typeface="DejaVu Sans"/>
                <a:cs typeface="DejaVu Sans"/>
              </a:rPr>
              <a:t>syndrome</a:t>
            </a:r>
            <a:endParaRPr sz="1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6844" y="496569"/>
            <a:ext cx="6288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25" dirty="0"/>
              <a:t>Idiopathic </a:t>
            </a:r>
            <a:r>
              <a:rPr sz="2800" spc="-20" dirty="0"/>
              <a:t>Nephrotic</a:t>
            </a:r>
            <a:r>
              <a:rPr sz="2800" spc="5" dirty="0"/>
              <a:t> </a:t>
            </a:r>
            <a:r>
              <a:rPr sz="2800" spc="-15" dirty="0"/>
              <a:t>Syndrome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450850" y="1891283"/>
            <a:ext cx="8336280" cy="3976370"/>
            <a:chOff x="450850" y="1891283"/>
            <a:chExt cx="8336280" cy="3976370"/>
          </a:xfrm>
        </p:grpSpPr>
        <p:sp>
          <p:nvSpPr>
            <p:cNvPr id="4" name="object 4"/>
            <p:cNvSpPr/>
            <p:nvPr/>
          </p:nvSpPr>
          <p:spPr>
            <a:xfrm>
              <a:off x="457200" y="1920874"/>
              <a:ext cx="8323580" cy="658495"/>
            </a:xfrm>
            <a:custGeom>
              <a:avLst/>
              <a:gdLst/>
              <a:ahLst/>
              <a:cxnLst/>
              <a:rect l="l" t="t" r="r" b="b"/>
              <a:pathLst>
                <a:path w="8323580" h="658494">
                  <a:moveTo>
                    <a:pt x="8323326" y="0"/>
                  </a:moveTo>
                  <a:lnTo>
                    <a:pt x="0" y="0"/>
                  </a:lnTo>
                  <a:lnTo>
                    <a:pt x="0" y="658367"/>
                  </a:lnTo>
                  <a:lnTo>
                    <a:pt x="8323326" y="658367"/>
                  </a:lnTo>
                  <a:lnTo>
                    <a:pt x="8323326" y="0"/>
                  </a:lnTo>
                  <a:close/>
                </a:path>
              </a:pathLst>
            </a:custGeom>
            <a:solidFill>
              <a:srgbClr val="8EF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1914524"/>
              <a:ext cx="8323580" cy="683895"/>
            </a:xfrm>
            <a:custGeom>
              <a:avLst/>
              <a:gdLst/>
              <a:ahLst/>
              <a:cxnLst/>
              <a:rect l="l" t="t" r="r" b="b"/>
              <a:pathLst>
                <a:path w="8323580" h="683894">
                  <a:moveTo>
                    <a:pt x="0" y="0"/>
                  </a:moveTo>
                  <a:lnTo>
                    <a:pt x="0" y="683767"/>
                  </a:lnTo>
                </a:path>
                <a:path w="8323580" h="683894">
                  <a:moveTo>
                    <a:pt x="8323326" y="0"/>
                  </a:moveTo>
                  <a:lnTo>
                    <a:pt x="8323326" y="683767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0850" y="1914524"/>
              <a:ext cx="8336280" cy="12700"/>
            </a:xfrm>
            <a:custGeom>
              <a:avLst/>
              <a:gdLst/>
              <a:ahLst/>
              <a:cxnLst/>
              <a:rect l="l" t="t" r="r" b="b"/>
              <a:pathLst>
                <a:path w="8336280" h="12700">
                  <a:moveTo>
                    <a:pt x="0" y="12700"/>
                  </a:moveTo>
                  <a:lnTo>
                    <a:pt x="8336026" y="12700"/>
                  </a:lnTo>
                  <a:lnTo>
                    <a:pt x="8336026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850" y="2579242"/>
              <a:ext cx="8336280" cy="0"/>
            </a:xfrm>
            <a:custGeom>
              <a:avLst/>
              <a:gdLst/>
              <a:ahLst/>
              <a:cxnLst/>
              <a:rect l="l" t="t" r="r" b="b"/>
              <a:pathLst>
                <a:path w="8336280">
                  <a:moveTo>
                    <a:pt x="0" y="0"/>
                  </a:moveTo>
                  <a:lnTo>
                    <a:pt x="8336026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76855" y="1891283"/>
              <a:ext cx="4704588" cy="513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200" y="3505200"/>
              <a:ext cx="3587496" cy="2362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00600" y="3581400"/>
              <a:ext cx="3613404" cy="22524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63550" y="1174750"/>
            <a:ext cx="8310880" cy="2094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44550" algn="ctr">
              <a:lnSpc>
                <a:spcPct val="100000"/>
              </a:lnSpc>
              <a:spcBef>
                <a:spcPts val="100"/>
              </a:spcBef>
            </a:pP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Pathological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Types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50">
              <a:latin typeface="DejaVu Sans"/>
              <a:cs typeface="DejaVu Sans"/>
            </a:endParaRPr>
          </a:p>
          <a:p>
            <a:pPr algn="ctr">
              <a:lnSpc>
                <a:spcPct val="100000"/>
              </a:lnSpc>
            </a:pPr>
            <a:r>
              <a:rPr sz="1800" b="1" spc="25" dirty="0">
                <a:latin typeface="DejaVu Sans"/>
                <a:cs typeface="DejaVu Sans"/>
              </a:rPr>
              <a:t>4 </a:t>
            </a:r>
            <a:r>
              <a:rPr sz="1800" b="1" spc="-15" dirty="0">
                <a:latin typeface="DejaVu Sans"/>
                <a:cs typeface="DejaVu Sans"/>
              </a:rPr>
              <a:t>Membranous nephropathy</a:t>
            </a:r>
            <a:r>
              <a:rPr sz="1800" b="1" spc="-45" dirty="0">
                <a:latin typeface="DejaVu Sans"/>
                <a:cs typeface="DejaVu Sans"/>
              </a:rPr>
              <a:t> </a:t>
            </a:r>
            <a:r>
              <a:rPr sz="1800" b="1" spc="204" dirty="0">
                <a:latin typeface="DejaVu Sans"/>
                <a:cs typeface="DejaVu Sans"/>
              </a:rPr>
              <a:t>(1%)</a:t>
            </a:r>
            <a:endParaRPr sz="1800">
              <a:latin typeface="DejaVu Sans"/>
              <a:cs typeface="DejaVu Sans"/>
            </a:endParaRPr>
          </a:p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sz="1600" spc="-10" dirty="0">
                <a:latin typeface="DejaVu Sans"/>
                <a:cs typeface="DejaVu Sans"/>
              </a:rPr>
              <a:t>most </a:t>
            </a:r>
            <a:r>
              <a:rPr sz="1600" spc="-20" dirty="0">
                <a:latin typeface="DejaVu Sans"/>
                <a:cs typeface="DejaVu Sans"/>
              </a:rPr>
              <a:t>common </a:t>
            </a:r>
            <a:r>
              <a:rPr sz="1600" spc="-15" dirty="0">
                <a:latin typeface="DejaVu Sans"/>
                <a:cs typeface="DejaVu Sans"/>
              </a:rPr>
              <a:t>pattern </a:t>
            </a:r>
            <a:r>
              <a:rPr sz="1600" spc="-10" dirty="0">
                <a:latin typeface="DejaVu Sans"/>
                <a:cs typeface="DejaVu Sans"/>
              </a:rPr>
              <a:t>of </a:t>
            </a:r>
            <a:r>
              <a:rPr sz="1600" spc="-20" dirty="0">
                <a:latin typeface="DejaVu Sans"/>
                <a:cs typeface="DejaVu Sans"/>
              </a:rPr>
              <a:t>idiopathic </a:t>
            </a:r>
            <a:r>
              <a:rPr sz="1600" spc="30" dirty="0">
                <a:latin typeface="DejaVu Sans"/>
                <a:cs typeface="DejaVu Sans"/>
              </a:rPr>
              <a:t>NS </a:t>
            </a:r>
            <a:r>
              <a:rPr sz="1600" spc="-15" dirty="0">
                <a:latin typeface="DejaVu Sans"/>
                <a:cs typeface="DejaVu Sans"/>
              </a:rPr>
              <a:t>in white</a:t>
            </a:r>
            <a:r>
              <a:rPr sz="1600" spc="150" dirty="0">
                <a:latin typeface="DejaVu Sans"/>
                <a:cs typeface="DejaVu Sans"/>
              </a:rPr>
              <a:t> </a:t>
            </a:r>
            <a:r>
              <a:rPr sz="1600" spc="-15" dirty="0">
                <a:latin typeface="DejaVu Sans"/>
                <a:cs typeface="DejaVu Sans"/>
              </a:rPr>
              <a:t>Americans</a:t>
            </a:r>
            <a:endParaRPr sz="1600">
              <a:latin typeface="DejaVu Sans"/>
              <a:cs typeface="DejaVu Sans"/>
            </a:endParaRPr>
          </a:p>
          <a:p>
            <a:pPr marL="389890" marR="1222375" indent="-87630" algn="ctr">
              <a:lnSpc>
                <a:spcPct val="100000"/>
              </a:lnSpc>
              <a:spcBef>
                <a:spcPts val="1380"/>
              </a:spcBef>
            </a:pPr>
            <a:r>
              <a:rPr sz="1800" dirty="0">
                <a:latin typeface="Nimbus Sans L"/>
                <a:cs typeface="Nimbus Sans L"/>
              </a:rPr>
              <a:t>- </a:t>
            </a:r>
            <a:r>
              <a:rPr sz="1800" spc="-5" dirty="0">
                <a:latin typeface="Nimbus Sans L"/>
                <a:cs typeface="Nimbus Sans L"/>
              </a:rPr>
              <a:t>Hepatitis </a:t>
            </a:r>
            <a:r>
              <a:rPr sz="1800" dirty="0">
                <a:latin typeface="Nimbus Sans L"/>
                <a:cs typeface="Nimbus Sans L"/>
              </a:rPr>
              <a:t>B, </a:t>
            </a:r>
            <a:r>
              <a:rPr sz="1800" spc="-5" dirty="0">
                <a:latin typeface="Nimbus Sans L"/>
                <a:cs typeface="Nimbus Sans L"/>
              </a:rPr>
              <a:t>Sjögren's syndrome, Systemic lupus erythematosus  </a:t>
            </a:r>
            <a:r>
              <a:rPr sz="1800" dirty="0">
                <a:latin typeface="Nimbus Sans L"/>
                <a:cs typeface="Nimbus Sans L"/>
              </a:rPr>
              <a:t>(SLE), </a:t>
            </a:r>
            <a:r>
              <a:rPr sz="1800" spc="-5" dirty="0">
                <a:latin typeface="Nimbus Sans L"/>
                <a:cs typeface="Nimbus Sans L"/>
              </a:rPr>
              <a:t>Diabetes mellitus, Sarcoidosis, Syphilis, Drugs,</a:t>
            </a:r>
            <a:r>
              <a:rPr sz="1800" spc="114" dirty="0">
                <a:latin typeface="Nimbus Sans L"/>
                <a:cs typeface="Nimbus Sans L"/>
              </a:rPr>
              <a:t> </a:t>
            </a:r>
            <a:r>
              <a:rPr sz="1800" spc="-5" dirty="0">
                <a:latin typeface="Nimbus Sans L"/>
                <a:cs typeface="Nimbus Sans L"/>
              </a:rPr>
              <a:t>Malignancy</a:t>
            </a:r>
            <a:endParaRPr sz="18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395985"/>
            <a:ext cx="5285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Nephrotic</a:t>
            </a:r>
            <a:r>
              <a:rPr sz="3600" spc="-125" dirty="0"/>
              <a:t> </a:t>
            </a:r>
            <a:r>
              <a:rPr sz="3600" spc="-15" dirty="0"/>
              <a:t>Syndrome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342900" y="1150619"/>
            <a:ext cx="8501380" cy="5377180"/>
            <a:chOff x="342900" y="1150619"/>
            <a:chExt cx="8501380" cy="5377180"/>
          </a:xfrm>
        </p:grpSpPr>
        <p:sp>
          <p:nvSpPr>
            <p:cNvPr id="4" name="object 4"/>
            <p:cNvSpPr/>
            <p:nvPr/>
          </p:nvSpPr>
          <p:spPr>
            <a:xfrm>
              <a:off x="1242060" y="1150619"/>
              <a:ext cx="3313176" cy="7894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55419" y="1638300"/>
              <a:ext cx="2886456" cy="609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86428" y="1150619"/>
              <a:ext cx="786384" cy="7894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" y="4952999"/>
              <a:ext cx="8382000" cy="1382395"/>
            </a:xfrm>
            <a:custGeom>
              <a:avLst/>
              <a:gdLst/>
              <a:ahLst/>
              <a:cxnLst/>
              <a:rect l="l" t="t" r="r" b="b"/>
              <a:pathLst>
                <a:path w="8382000" h="1382395">
                  <a:moveTo>
                    <a:pt x="0" y="1382268"/>
                  </a:moveTo>
                  <a:lnTo>
                    <a:pt x="8382000" y="1382268"/>
                  </a:lnTo>
                  <a:lnTo>
                    <a:pt x="8382000" y="0"/>
                  </a:lnTo>
                  <a:lnTo>
                    <a:pt x="0" y="0"/>
                  </a:lnTo>
                  <a:lnTo>
                    <a:pt x="0" y="13822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2900" y="4916423"/>
              <a:ext cx="562356" cy="7360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1104" y="4884419"/>
              <a:ext cx="2127504" cy="7894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11323" y="4884419"/>
              <a:ext cx="4236720" cy="7894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85259" y="5311140"/>
              <a:ext cx="4165091" cy="7894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2900" y="5769863"/>
              <a:ext cx="562356" cy="7360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1104" y="5737860"/>
              <a:ext cx="2979420" cy="7894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61132" y="5737860"/>
              <a:ext cx="2150364" cy="78943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42688" y="5737860"/>
              <a:ext cx="2575560" cy="78943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23240" y="1243329"/>
            <a:ext cx="7403465" cy="5039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452370" algn="ctr">
              <a:lnSpc>
                <a:spcPct val="100000"/>
              </a:lnSpc>
              <a:spcBef>
                <a:spcPts val="95"/>
              </a:spcBef>
            </a:pPr>
            <a:r>
              <a:rPr sz="2800" b="1" i="1" u="heavy" spc="-5" dirty="0">
                <a:uFill>
                  <a:solidFill>
                    <a:srgbClr val="000000"/>
                  </a:solidFill>
                </a:uFill>
                <a:latin typeface="Nimbus Sans L"/>
                <a:cs typeface="Nimbus Sans L"/>
              </a:rPr>
              <a:t>ISKDC Definition</a:t>
            </a:r>
            <a:r>
              <a:rPr sz="2800" b="1" i="1" spc="20" dirty="0">
                <a:latin typeface="Nimbus Sans L"/>
                <a:cs typeface="Nimbus Sans L"/>
              </a:rPr>
              <a:t> </a:t>
            </a:r>
            <a:r>
              <a:rPr sz="2800" b="1" i="1" spc="-5" dirty="0">
                <a:latin typeface="Nimbus Sans L"/>
                <a:cs typeface="Nimbus Sans L"/>
              </a:rPr>
              <a:t>:</a:t>
            </a:r>
            <a:endParaRPr sz="2800">
              <a:latin typeface="Nimbus Sans L"/>
              <a:cs typeface="Nimbus Sans L"/>
            </a:endParaRPr>
          </a:p>
          <a:p>
            <a:pPr marL="543560" indent="-543560">
              <a:lnSpc>
                <a:spcPts val="2740"/>
              </a:lnSpc>
              <a:spcBef>
                <a:spcPts val="1814"/>
              </a:spcBef>
              <a:buAutoNum type="arabicPeriod"/>
              <a:tabLst>
                <a:tab pos="543560" algn="l"/>
                <a:tab pos="940435" algn="l"/>
              </a:tabLst>
            </a:pPr>
            <a:r>
              <a:rPr sz="2400" b="1" spc="-30" dirty="0">
                <a:latin typeface="DejaVu Sans"/>
                <a:cs typeface="DejaVu Sans"/>
              </a:rPr>
              <a:t>Massive </a:t>
            </a:r>
            <a:r>
              <a:rPr sz="2400" b="1" spc="-20" dirty="0">
                <a:latin typeface="DejaVu Sans"/>
                <a:cs typeface="DejaVu Sans"/>
              </a:rPr>
              <a:t>proteinuria </a:t>
            </a:r>
            <a:r>
              <a:rPr sz="2400" b="1" spc="155" dirty="0">
                <a:latin typeface="DejaVu Sans"/>
                <a:cs typeface="DejaVu Sans"/>
              </a:rPr>
              <a:t>- </a:t>
            </a:r>
            <a:r>
              <a:rPr sz="2400" b="1" spc="35" dirty="0">
                <a:latin typeface="DejaVu Sans"/>
                <a:cs typeface="DejaVu Sans"/>
              </a:rPr>
              <a:t>40</a:t>
            </a:r>
            <a:r>
              <a:rPr sz="2400" b="1" spc="-130" dirty="0">
                <a:latin typeface="DejaVu Sans"/>
                <a:cs typeface="DejaVu Sans"/>
              </a:rPr>
              <a:t> </a:t>
            </a:r>
            <a:r>
              <a:rPr sz="2400" b="1" spc="200" dirty="0">
                <a:latin typeface="DejaVu Sans"/>
                <a:cs typeface="DejaVu Sans"/>
              </a:rPr>
              <a:t>mg/m</a:t>
            </a:r>
            <a:r>
              <a:rPr sz="2400" b="1" spc="300" baseline="24305" dirty="0">
                <a:latin typeface="DejaVu Sans"/>
                <a:cs typeface="DejaVu Sans"/>
              </a:rPr>
              <a:t>2</a:t>
            </a:r>
            <a:r>
              <a:rPr sz="2400" b="1" spc="200" dirty="0">
                <a:latin typeface="DejaVu Sans"/>
                <a:cs typeface="DejaVu Sans"/>
              </a:rPr>
              <a:t>/hr</a:t>
            </a:r>
            <a:endParaRPr sz="2400">
              <a:latin typeface="DejaVu Sans"/>
              <a:cs typeface="DejaVu Sans"/>
            </a:endParaRPr>
          </a:p>
          <a:p>
            <a:pPr marL="36830" algn="ctr">
              <a:lnSpc>
                <a:spcPts val="2740"/>
              </a:lnSpc>
              <a:tabLst>
                <a:tab pos="3420745" algn="l"/>
              </a:tabLst>
            </a:pPr>
            <a:r>
              <a:rPr sz="2400" b="1" spc="90" dirty="0">
                <a:solidFill>
                  <a:srgbClr val="0066FF"/>
                </a:solidFill>
                <a:latin typeface="DejaVu Sans"/>
                <a:cs typeface="DejaVu Sans"/>
              </a:rPr>
              <a:t>(50</a:t>
            </a:r>
            <a:r>
              <a:rPr sz="2400" b="1" spc="-15" dirty="0">
                <a:solidFill>
                  <a:srgbClr val="0066FF"/>
                </a:solidFill>
                <a:latin typeface="DejaVu Sans"/>
                <a:cs typeface="DejaVu Sans"/>
              </a:rPr>
              <a:t> </a:t>
            </a:r>
            <a:r>
              <a:rPr sz="2400" b="1" spc="-5" dirty="0">
                <a:solidFill>
                  <a:srgbClr val="0066FF"/>
                </a:solidFill>
                <a:latin typeface="DejaVu Sans"/>
                <a:cs typeface="DejaVu Sans"/>
              </a:rPr>
              <a:t>mg</a:t>
            </a:r>
            <a:r>
              <a:rPr sz="2400" b="1" spc="-15" dirty="0">
                <a:solidFill>
                  <a:srgbClr val="0066FF"/>
                </a:solidFill>
                <a:latin typeface="DejaVu Sans"/>
                <a:cs typeface="DejaVu Sans"/>
              </a:rPr>
              <a:t> </a:t>
            </a:r>
            <a:r>
              <a:rPr sz="2400" b="1" spc="775" dirty="0">
                <a:solidFill>
                  <a:srgbClr val="0066FF"/>
                </a:solidFill>
                <a:latin typeface="DejaVu Sans"/>
                <a:cs typeface="DejaVu Sans"/>
              </a:rPr>
              <a:t>/</a:t>
            </a:r>
            <a:r>
              <a:rPr sz="2400" b="1" spc="-15" dirty="0">
                <a:solidFill>
                  <a:srgbClr val="0066FF"/>
                </a:solidFill>
                <a:latin typeface="DejaVu Sans"/>
                <a:cs typeface="DejaVu Sans"/>
              </a:rPr>
              <a:t> kg </a:t>
            </a:r>
            <a:r>
              <a:rPr sz="2400" b="1" spc="775" dirty="0">
                <a:solidFill>
                  <a:srgbClr val="0066FF"/>
                </a:solidFill>
                <a:latin typeface="DejaVu Sans"/>
                <a:cs typeface="DejaVu Sans"/>
              </a:rPr>
              <a:t>/</a:t>
            </a:r>
            <a:r>
              <a:rPr sz="2400" b="1" spc="-5" dirty="0">
                <a:solidFill>
                  <a:srgbClr val="0066FF"/>
                </a:solidFill>
                <a:latin typeface="DejaVu Sans"/>
                <a:cs typeface="DejaVu Sans"/>
              </a:rPr>
              <a:t> </a:t>
            </a:r>
            <a:r>
              <a:rPr sz="2400" b="1" spc="-40" dirty="0">
                <a:solidFill>
                  <a:srgbClr val="0066FF"/>
                </a:solidFill>
                <a:latin typeface="DejaVu Sans"/>
                <a:cs typeface="DejaVu Sans"/>
              </a:rPr>
              <a:t>d</a:t>
            </a:r>
            <a:r>
              <a:rPr sz="2400" b="1" spc="-5" dirty="0">
                <a:solidFill>
                  <a:srgbClr val="0066FF"/>
                </a:solidFill>
                <a:latin typeface="DejaVu Sans"/>
                <a:cs typeface="DejaVu Sans"/>
              </a:rPr>
              <a:t> </a:t>
            </a:r>
            <a:r>
              <a:rPr sz="2400" b="1" dirty="0">
                <a:latin typeface="DejaVu Sans"/>
                <a:cs typeface="DejaVu Sans"/>
              </a:rPr>
              <a:t>or	</a:t>
            </a:r>
            <a:r>
              <a:rPr sz="2400" b="1" spc="5" dirty="0">
                <a:solidFill>
                  <a:srgbClr val="0066FF"/>
                </a:solidFill>
                <a:latin typeface="DejaVu Sans"/>
                <a:cs typeface="DejaVu Sans"/>
              </a:rPr>
              <a:t>3.5</a:t>
            </a:r>
            <a:r>
              <a:rPr sz="2400" b="1" spc="-10" dirty="0">
                <a:solidFill>
                  <a:srgbClr val="0066FF"/>
                </a:solidFill>
                <a:latin typeface="DejaVu Sans"/>
                <a:cs typeface="DejaVu Sans"/>
              </a:rPr>
              <a:t> </a:t>
            </a:r>
            <a:r>
              <a:rPr sz="2400" b="1" spc="130" dirty="0">
                <a:solidFill>
                  <a:srgbClr val="0066FF"/>
                </a:solidFill>
                <a:latin typeface="DejaVu Sans"/>
                <a:cs typeface="DejaVu Sans"/>
              </a:rPr>
              <a:t>gm/day)</a:t>
            </a:r>
            <a:endParaRPr sz="2400">
              <a:latin typeface="DejaVu Sans"/>
              <a:cs typeface="DejaVu Sans"/>
            </a:endParaRPr>
          </a:p>
          <a:p>
            <a:pPr marL="939800" indent="-534035">
              <a:lnSpc>
                <a:spcPct val="100000"/>
              </a:lnSpc>
              <a:spcBef>
                <a:spcPts val="290"/>
              </a:spcBef>
              <a:buAutoNum type="arabicPeriod" startAt="2"/>
              <a:tabLst>
                <a:tab pos="939800" algn="l"/>
                <a:tab pos="940435" algn="l"/>
              </a:tabLst>
            </a:pPr>
            <a:r>
              <a:rPr sz="2400" b="1" spc="-10" dirty="0">
                <a:latin typeface="DejaVu Sans"/>
                <a:cs typeface="DejaVu Sans"/>
              </a:rPr>
              <a:t>Hypoalbuminemia </a:t>
            </a:r>
            <a:r>
              <a:rPr sz="2400" b="1" spc="55" dirty="0">
                <a:solidFill>
                  <a:srgbClr val="0066FF"/>
                </a:solidFill>
                <a:latin typeface="DejaVu Sans"/>
                <a:cs typeface="DejaVu Sans"/>
              </a:rPr>
              <a:t>(&lt;2.5</a:t>
            </a:r>
            <a:r>
              <a:rPr sz="2400" b="1" spc="10" dirty="0">
                <a:solidFill>
                  <a:srgbClr val="0066FF"/>
                </a:solidFill>
                <a:latin typeface="DejaVu Sans"/>
                <a:cs typeface="DejaVu Sans"/>
              </a:rPr>
              <a:t> </a:t>
            </a:r>
            <a:r>
              <a:rPr sz="2400" b="1" spc="175" dirty="0">
                <a:solidFill>
                  <a:srgbClr val="0066FF"/>
                </a:solidFill>
                <a:latin typeface="DejaVu Sans"/>
                <a:cs typeface="DejaVu Sans"/>
              </a:rPr>
              <a:t>g/dL)</a:t>
            </a:r>
            <a:endParaRPr sz="2400">
              <a:latin typeface="DejaVu Sans"/>
              <a:cs typeface="DejaVu Sans"/>
            </a:endParaRPr>
          </a:p>
          <a:p>
            <a:pPr marL="939800" indent="-534035">
              <a:lnSpc>
                <a:spcPct val="100000"/>
              </a:lnSpc>
              <a:spcBef>
                <a:spcPts val="285"/>
              </a:spcBef>
              <a:buAutoNum type="arabicPeriod" startAt="2"/>
              <a:tabLst>
                <a:tab pos="939800" algn="l"/>
                <a:tab pos="940435" algn="l"/>
              </a:tabLst>
            </a:pPr>
            <a:r>
              <a:rPr sz="2400" b="1" spc="-15" dirty="0">
                <a:latin typeface="DejaVu Sans"/>
                <a:cs typeface="DejaVu Sans"/>
              </a:rPr>
              <a:t>Hypercholesterolemia </a:t>
            </a:r>
            <a:r>
              <a:rPr sz="2400" b="1" spc="70" dirty="0">
                <a:solidFill>
                  <a:srgbClr val="0066FF"/>
                </a:solidFill>
                <a:latin typeface="DejaVu Sans"/>
                <a:cs typeface="DejaVu Sans"/>
              </a:rPr>
              <a:t>(&gt;220</a:t>
            </a:r>
            <a:r>
              <a:rPr sz="2400" b="1" spc="40" dirty="0">
                <a:solidFill>
                  <a:srgbClr val="0066FF"/>
                </a:solidFill>
                <a:latin typeface="DejaVu Sans"/>
                <a:cs typeface="DejaVu Sans"/>
              </a:rPr>
              <a:t> </a:t>
            </a:r>
            <a:r>
              <a:rPr sz="2400" b="1" spc="150" dirty="0">
                <a:solidFill>
                  <a:srgbClr val="0066FF"/>
                </a:solidFill>
                <a:latin typeface="DejaVu Sans"/>
                <a:cs typeface="DejaVu Sans"/>
              </a:rPr>
              <a:t>mg/dL)</a:t>
            </a:r>
            <a:endParaRPr sz="2400">
              <a:latin typeface="DejaVu Sans"/>
              <a:cs typeface="DejaVu Sans"/>
            </a:endParaRPr>
          </a:p>
          <a:p>
            <a:pPr marR="2500630" algn="ctr">
              <a:lnSpc>
                <a:spcPct val="100000"/>
              </a:lnSpc>
              <a:spcBef>
                <a:spcPts val="690"/>
              </a:spcBef>
            </a:pPr>
            <a:r>
              <a:rPr sz="2000" b="1" i="1" spc="235" dirty="0">
                <a:latin typeface="Nimbus Sans L"/>
                <a:cs typeface="Nimbus Sans L"/>
              </a:rPr>
              <a:t>With </a:t>
            </a:r>
            <a:r>
              <a:rPr sz="2000" b="1" i="1" spc="185" dirty="0">
                <a:latin typeface="Nimbus Sans L"/>
                <a:cs typeface="Nimbus Sans L"/>
              </a:rPr>
              <a:t>or</a:t>
            </a:r>
            <a:r>
              <a:rPr sz="2000" b="1" i="1" spc="15" dirty="0">
                <a:latin typeface="Nimbus Sans L"/>
                <a:cs typeface="Nimbus Sans L"/>
              </a:rPr>
              <a:t> </a:t>
            </a:r>
            <a:r>
              <a:rPr sz="2000" b="1" i="1" spc="225" dirty="0">
                <a:latin typeface="Nimbus Sans L"/>
                <a:cs typeface="Nimbus Sans L"/>
              </a:rPr>
              <a:t>without</a:t>
            </a:r>
            <a:endParaRPr sz="2000">
              <a:latin typeface="Nimbus Sans L"/>
              <a:cs typeface="Nimbus Sans L"/>
            </a:endParaRPr>
          </a:p>
          <a:p>
            <a:pPr marL="939800" indent="-534035">
              <a:lnSpc>
                <a:spcPct val="100000"/>
              </a:lnSpc>
              <a:spcBef>
                <a:spcPts val="370"/>
              </a:spcBef>
              <a:buAutoNum type="arabicPeriod" startAt="4"/>
              <a:tabLst>
                <a:tab pos="939800" algn="l"/>
                <a:tab pos="940435" algn="l"/>
              </a:tabLst>
            </a:pPr>
            <a:r>
              <a:rPr sz="2400" b="1" spc="-15" dirty="0">
                <a:latin typeface="DejaVu Sans"/>
                <a:cs typeface="DejaVu Sans"/>
              </a:rPr>
              <a:t>Edema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sz="29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DejaVu Sans"/>
              <a:cs typeface="DejaVu Sans"/>
            </a:endParaRPr>
          </a:p>
          <a:p>
            <a:pPr marL="149860" indent="-125095">
              <a:lnSpc>
                <a:spcPct val="100000"/>
              </a:lnSpc>
              <a:buSzPct val="96428"/>
              <a:buFont typeface="DejaVu Sans"/>
              <a:buChar char="•"/>
              <a:tabLst>
                <a:tab pos="150495" algn="l"/>
              </a:tabLst>
            </a:pPr>
            <a:r>
              <a:rPr sz="2800" b="1" i="1" spc="-5" dirty="0">
                <a:latin typeface="Nimbus Sans L"/>
                <a:cs typeface="Nimbus Sans L"/>
              </a:rPr>
              <a:t>Nephrotic range of proteinuria</a:t>
            </a:r>
            <a:r>
              <a:rPr sz="2800" b="1" i="1" spc="70" dirty="0">
                <a:latin typeface="Nimbus Sans L"/>
                <a:cs typeface="Nimbus Sans L"/>
              </a:rPr>
              <a:t> </a:t>
            </a:r>
            <a:r>
              <a:rPr sz="2800" b="1" i="1" spc="-5" dirty="0">
                <a:latin typeface="Nimbus Sans L"/>
                <a:cs typeface="Nimbus Sans L"/>
              </a:rPr>
              <a:t>=</a:t>
            </a:r>
            <a:endParaRPr sz="2800">
              <a:latin typeface="Nimbus Sans L"/>
              <a:cs typeface="Nimbus Sans L"/>
            </a:endParaRPr>
          </a:p>
          <a:p>
            <a:pPr marL="3683635">
              <a:lnSpc>
                <a:spcPct val="100000"/>
              </a:lnSpc>
              <a:spcBef>
                <a:spcPts val="5"/>
              </a:spcBef>
            </a:pPr>
            <a:r>
              <a:rPr sz="2800" b="1" i="1" spc="-5" dirty="0">
                <a:latin typeface="Nimbus Sans L"/>
                <a:cs typeface="Nimbus Sans L"/>
              </a:rPr>
              <a:t>Urine Protein 3+ or</a:t>
            </a:r>
            <a:r>
              <a:rPr sz="2800" b="1" i="1" spc="-15" dirty="0">
                <a:latin typeface="Nimbus Sans L"/>
                <a:cs typeface="Nimbus Sans L"/>
              </a:rPr>
              <a:t> </a:t>
            </a:r>
            <a:r>
              <a:rPr sz="2800" b="1" i="1" spc="-5" dirty="0">
                <a:latin typeface="Nimbus Sans L"/>
                <a:cs typeface="Nimbus Sans L"/>
              </a:rPr>
              <a:t>4+</a:t>
            </a:r>
            <a:endParaRPr sz="2800">
              <a:latin typeface="Nimbus Sans L"/>
              <a:cs typeface="Nimbus Sans L"/>
            </a:endParaRPr>
          </a:p>
          <a:p>
            <a:pPr marL="149860" indent="-125095">
              <a:lnSpc>
                <a:spcPct val="100000"/>
              </a:lnSpc>
              <a:buSzPct val="96428"/>
              <a:buFont typeface="DejaVu Sans"/>
              <a:buChar char="•"/>
              <a:tabLst>
                <a:tab pos="150495" algn="l"/>
              </a:tabLst>
            </a:pPr>
            <a:r>
              <a:rPr sz="2800" b="1" i="1" spc="-5" dirty="0">
                <a:latin typeface="Nimbus Sans L"/>
                <a:cs typeface="Nimbus Sans L"/>
              </a:rPr>
              <a:t>Urine protein / creatinine </a:t>
            </a:r>
            <a:r>
              <a:rPr sz="2800" b="1" i="1" dirty="0">
                <a:latin typeface="Nimbus Sans L"/>
                <a:cs typeface="Nimbus Sans L"/>
              </a:rPr>
              <a:t>ratio </a:t>
            </a:r>
            <a:r>
              <a:rPr sz="2800" b="1" i="1" spc="-5" dirty="0">
                <a:latin typeface="Nimbus Sans L"/>
                <a:cs typeface="Nimbus Sans L"/>
              </a:rPr>
              <a:t>of &gt;</a:t>
            </a:r>
            <a:r>
              <a:rPr sz="2800" b="1" i="1" spc="70" dirty="0">
                <a:latin typeface="Nimbus Sans L"/>
                <a:cs typeface="Nimbus Sans L"/>
              </a:rPr>
              <a:t> </a:t>
            </a:r>
            <a:r>
              <a:rPr sz="2800" b="1" i="1" spc="-5" dirty="0">
                <a:latin typeface="Nimbus Sans L"/>
                <a:cs typeface="Nimbus Sans L"/>
              </a:rPr>
              <a:t>2.0</a:t>
            </a:r>
            <a:endParaRPr sz="28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0930" rIns="0" bIns="0" rtlCol="0">
            <a:spAutoFit/>
          </a:bodyPr>
          <a:lstStyle/>
          <a:p>
            <a:pPr marL="914400" algn="ctr">
              <a:lnSpc>
                <a:spcPct val="100000"/>
              </a:lnSpc>
              <a:spcBef>
                <a:spcPts val="100"/>
              </a:spcBef>
            </a:pPr>
            <a:r>
              <a:rPr sz="3600" spc="-55" dirty="0"/>
              <a:t>MCNS </a:t>
            </a:r>
            <a:r>
              <a:rPr sz="3600" spc="-20" dirty="0"/>
              <a:t>Nephrotic</a:t>
            </a:r>
            <a:r>
              <a:rPr sz="3600" spc="-90" dirty="0"/>
              <a:t> </a:t>
            </a:r>
            <a:r>
              <a:rPr sz="3600" spc="-15" dirty="0"/>
              <a:t>Syndrome</a:t>
            </a:r>
            <a:endParaRPr sz="3600"/>
          </a:p>
          <a:p>
            <a:pPr marL="915035" algn="ctr">
              <a:lnSpc>
                <a:spcPct val="100000"/>
              </a:lnSpc>
              <a:spcBef>
                <a:spcPts val="5"/>
              </a:spcBef>
            </a:pPr>
            <a:r>
              <a:rPr sz="2800" i="1" spc="315" dirty="0">
                <a:solidFill>
                  <a:srgbClr val="800000"/>
                </a:solidFill>
                <a:latin typeface="Nimbus Sans L"/>
                <a:cs typeface="Nimbus Sans L"/>
              </a:rPr>
              <a:t>(Nil </a:t>
            </a:r>
            <a:r>
              <a:rPr sz="2800" i="1" spc="220" dirty="0">
                <a:solidFill>
                  <a:srgbClr val="800000"/>
                </a:solidFill>
                <a:latin typeface="Nimbus Sans L"/>
                <a:cs typeface="Nimbus Sans L"/>
              </a:rPr>
              <a:t>Disease </a:t>
            </a:r>
            <a:r>
              <a:rPr sz="2000" i="1" spc="180" dirty="0">
                <a:latin typeface="Nimbus Sans L"/>
                <a:cs typeface="Nimbus Sans L"/>
              </a:rPr>
              <a:t>or </a:t>
            </a:r>
            <a:r>
              <a:rPr sz="2800" i="1" spc="180" dirty="0">
                <a:solidFill>
                  <a:srgbClr val="800000"/>
                </a:solidFill>
                <a:latin typeface="Nimbus Sans L"/>
                <a:cs typeface="Nimbus Sans L"/>
              </a:rPr>
              <a:t>Lipoid</a:t>
            </a:r>
            <a:r>
              <a:rPr sz="2800" i="1" spc="340" dirty="0">
                <a:solidFill>
                  <a:srgbClr val="800000"/>
                </a:solidFill>
                <a:latin typeface="Nimbus Sans L"/>
                <a:cs typeface="Nimbus Sans L"/>
              </a:rPr>
              <a:t> </a:t>
            </a:r>
            <a:r>
              <a:rPr sz="2800" i="1" spc="254" dirty="0">
                <a:solidFill>
                  <a:srgbClr val="800000"/>
                </a:solidFill>
                <a:latin typeface="Nimbus Sans L"/>
                <a:cs typeface="Nimbus Sans L"/>
              </a:rPr>
              <a:t>Nephrosis</a:t>
            </a:r>
            <a:r>
              <a:rPr i="1" spc="254" dirty="0">
                <a:solidFill>
                  <a:srgbClr val="800000"/>
                </a:solidFill>
                <a:latin typeface="Nimbus Sans L"/>
                <a:cs typeface="Nimbus Sans L"/>
              </a:rPr>
              <a:t>)</a:t>
            </a:r>
            <a:endParaRPr sz="2800">
              <a:latin typeface="Nimbus Sans L"/>
              <a:cs typeface="Nimbus Sans 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1905000"/>
            <a:ext cx="8001000" cy="4267200"/>
          </a:xfrm>
          <a:custGeom>
            <a:avLst/>
            <a:gdLst/>
            <a:ahLst/>
            <a:cxnLst/>
            <a:rect l="l" t="t" r="r" b="b"/>
            <a:pathLst>
              <a:path w="8001000" h="4267200">
                <a:moveTo>
                  <a:pt x="0" y="4267200"/>
                </a:moveTo>
                <a:lnTo>
                  <a:pt x="8001000" y="4267200"/>
                </a:lnTo>
                <a:lnTo>
                  <a:pt x="8001000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  <a:ln w="9144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96644" y="1936445"/>
            <a:ext cx="7267575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4485" marR="600710" indent="-287020">
              <a:lnSpc>
                <a:spcPct val="100000"/>
              </a:lnSpc>
              <a:spcBef>
                <a:spcPts val="100"/>
              </a:spcBef>
              <a:buFont typeface="DejaVu Sans"/>
              <a:buChar char="–"/>
              <a:tabLst>
                <a:tab pos="325120" algn="l"/>
              </a:tabLst>
            </a:pPr>
            <a:r>
              <a:rPr sz="2400" b="1" spc="210" dirty="0">
                <a:latin typeface="DejaVu Sans"/>
                <a:cs typeface="DejaVu Sans"/>
              </a:rPr>
              <a:t>In </a:t>
            </a:r>
            <a:r>
              <a:rPr sz="2400" b="1" spc="35" dirty="0">
                <a:latin typeface="DejaVu Sans"/>
                <a:cs typeface="DejaVu Sans"/>
              </a:rPr>
              <a:t>3 </a:t>
            </a:r>
            <a:r>
              <a:rPr sz="2400" b="1" spc="-10" dirty="0">
                <a:latin typeface="DejaVu Sans"/>
                <a:cs typeface="DejaVu Sans"/>
              </a:rPr>
              <a:t>months </a:t>
            </a:r>
            <a:r>
              <a:rPr sz="2400" b="1" spc="-30" dirty="0">
                <a:latin typeface="DejaVu Sans"/>
                <a:cs typeface="DejaVu Sans"/>
              </a:rPr>
              <a:t>to </a:t>
            </a:r>
            <a:r>
              <a:rPr sz="2400" b="1" spc="35" dirty="0">
                <a:latin typeface="DejaVu Sans"/>
                <a:cs typeface="DejaVu Sans"/>
              </a:rPr>
              <a:t>16 </a:t>
            </a:r>
            <a:r>
              <a:rPr sz="2400" b="1" spc="-10" dirty="0">
                <a:latin typeface="DejaVu Sans"/>
                <a:cs typeface="DejaVu Sans"/>
              </a:rPr>
              <a:t>years </a:t>
            </a:r>
            <a:r>
              <a:rPr sz="2400" b="1" spc="-15" dirty="0">
                <a:latin typeface="DejaVu Sans"/>
                <a:cs typeface="DejaVu Sans"/>
              </a:rPr>
              <a:t>of </a:t>
            </a:r>
            <a:r>
              <a:rPr sz="2400" b="1" spc="-35" dirty="0">
                <a:latin typeface="DejaVu Sans"/>
                <a:cs typeface="DejaVu Sans"/>
              </a:rPr>
              <a:t>age,</a:t>
            </a:r>
            <a:r>
              <a:rPr sz="2400" b="1" spc="-345" dirty="0">
                <a:latin typeface="DejaVu Sans"/>
                <a:cs typeface="DejaVu Sans"/>
              </a:rPr>
              <a:t> </a:t>
            </a:r>
            <a:r>
              <a:rPr sz="2400" b="1" spc="235" dirty="0">
                <a:latin typeface="DejaVu Sans"/>
                <a:cs typeface="DejaVu Sans"/>
              </a:rPr>
              <a:t>76%  </a:t>
            </a:r>
            <a:r>
              <a:rPr sz="2400" b="1" spc="-20" dirty="0">
                <a:latin typeface="DejaVu Sans"/>
                <a:cs typeface="DejaVu Sans"/>
              </a:rPr>
              <a:t>have </a:t>
            </a:r>
            <a:r>
              <a:rPr sz="2400" b="1" dirty="0">
                <a:latin typeface="DejaVu Sans"/>
                <a:cs typeface="DejaVu Sans"/>
              </a:rPr>
              <a:t>minimal </a:t>
            </a:r>
            <a:r>
              <a:rPr sz="2400" b="1" spc="-25" dirty="0">
                <a:latin typeface="DejaVu Sans"/>
                <a:cs typeface="DejaVu Sans"/>
              </a:rPr>
              <a:t>change </a:t>
            </a:r>
            <a:r>
              <a:rPr sz="2400" b="1" spc="-20" dirty="0">
                <a:latin typeface="DejaVu Sans"/>
                <a:cs typeface="DejaVu Sans"/>
              </a:rPr>
              <a:t>nephrotic  </a:t>
            </a:r>
            <a:r>
              <a:rPr sz="2400" b="1" spc="-10" dirty="0">
                <a:latin typeface="DejaVu Sans"/>
                <a:cs typeface="DejaVu Sans"/>
              </a:rPr>
              <a:t>syndrome</a:t>
            </a:r>
            <a:r>
              <a:rPr sz="2400" b="1" spc="-20" dirty="0">
                <a:latin typeface="DejaVu Sans"/>
                <a:cs typeface="DejaVu Sans"/>
              </a:rPr>
              <a:t> </a:t>
            </a:r>
            <a:r>
              <a:rPr sz="2400" b="1" spc="45" dirty="0">
                <a:latin typeface="DejaVu Sans"/>
                <a:cs typeface="DejaVu Sans"/>
              </a:rPr>
              <a:t>(MCNS)</a:t>
            </a:r>
            <a:endParaRPr sz="2400">
              <a:latin typeface="DejaVu Sans"/>
              <a:cs typeface="DejaVu Sans"/>
            </a:endParaRPr>
          </a:p>
          <a:p>
            <a:pPr marL="324485" marR="715645" indent="-287020">
              <a:lnSpc>
                <a:spcPct val="100000"/>
              </a:lnSpc>
              <a:spcBef>
                <a:spcPts val="580"/>
              </a:spcBef>
              <a:buFont typeface="DejaVu Sans"/>
              <a:buChar char="–"/>
              <a:tabLst>
                <a:tab pos="325120" algn="l"/>
              </a:tabLst>
            </a:pPr>
            <a:r>
              <a:rPr sz="2400" b="1" spc="10" dirty="0">
                <a:latin typeface="DejaVu Sans"/>
                <a:cs typeface="DejaVu Sans"/>
              </a:rPr>
              <a:t>No </a:t>
            </a:r>
            <a:r>
              <a:rPr sz="2400" b="1" spc="-10" dirty="0">
                <a:latin typeface="DejaVu Sans"/>
                <a:cs typeface="DejaVu Sans"/>
              </a:rPr>
              <a:t>glomerular </a:t>
            </a:r>
            <a:r>
              <a:rPr sz="2400" b="1" spc="-15" dirty="0">
                <a:latin typeface="DejaVu Sans"/>
                <a:cs typeface="DejaVu Sans"/>
              </a:rPr>
              <a:t>abnormalities </a:t>
            </a:r>
            <a:r>
              <a:rPr sz="2400" b="1" spc="-5" dirty="0">
                <a:latin typeface="DejaVu Sans"/>
                <a:cs typeface="DejaVu Sans"/>
              </a:rPr>
              <a:t>in </a:t>
            </a:r>
            <a:r>
              <a:rPr sz="2400" b="1" spc="-25" dirty="0">
                <a:latin typeface="DejaVu Sans"/>
                <a:cs typeface="DejaVu Sans"/>
              </a:rPr>
              <a:t>light  </a:t>
            </a:r>
            <a:r>
              <a:rPr sz="2400" b="1" spc="-15" dirty="0">
                <a:latin typeface="DejaVu Sans"/>
                <a:cs typeface="DejaVu Sans"/>
              </a:rPr>
              <a:t>microscope</a:t>
            </a:r>
            <a:endParaRPr sz="2400">
              <a:latin typeface="DejaVu Sans"/>
              <a:cs typeface="DejaVu Sans"/>
            </a:endParaRPr>
          </a:p>
          <a:p>
            <a:pPr marL="324485" marR="30480" indent="-287020">
              <a:lnSpc>
                <a:spcPct val="100000"/>
              </a:lnSpc>
              <a:spcBef>
                <a:spcPts val="580"/>
              </a:spcBef>
              <a:buFont typeface="DejaVu Sans"/>
              <a:buChar char="–"/>
              <a:tabLst>
                <a:tab pos="325120" algn="l"/>
              </a:tabLst>
            </a:pPr>
            <a:r>
              <a:rPr sz="2400" b="1" spc="-25" dirty="0">
                <a:latin typeface="DejaVu Sans"/>
                <a:cs typeface="DejaVu Sans"/>
              </a:rPr>
              <a:t>Effacement </a:t>
            </a:r>
            <a:r>
              <a:rPr sz="2400" b="1" spc="-20" dirty="0">
                <a:latin typeface="DejaVu Sans"/>
                <a:cs typeface="DejaVu Sans"/>
              </a:rPr>
              <a:t>of </a:t>
            </a:r>
            <a:r>
              <a:rPr sz="2400" b="1" spc="-30" dirty="0">
                <a:latin typeface="DejaVu Sans"/>
                <a:cs typeface="DejaVu Sans"/>
              </a:rPr>
              <a:t>foot </a:t>
            </a:r>
            <a:r>
              <a:rPr sz="2400" b="1" spc="-20" dirty="0">
                <a:latin typeface="DejaVu Sans"/>
                <a:cs typeface="DejaVu Sans"/>
              </a:rPr>
              <a:t>processes </a:t>
            </a:r>
            <a:r>
              <a:rPr sz="2400" b="1" spc="-10" dirty="0">
                <a:latin typeface="DejaVu Sans"/>
                <a:cs typeface="DejaVu Sans"/>
              </a:rPr>
              <a:t>in </a:t>
            </a:r>
            <a:r>
              <a:rPr sz="2400" b="1" spc="-25" dirty="0">
                <a:latin typeface="DejaVu Sans"/>
                <a:cs typeface="DejaVu Sans"/>
              </a:rPr>
              <a:t>electron  </a:t>
            </a:r>
            <a:r>
              <a:rPr sz="2400" b="1" spc="-10" dirty="0">
                <a:latin typeface="DejaVu Sans"/>
                <a:cs typeface="DejaVu Sans"/>
              </a:rPr>
              <a:t>microscopy</a:t>
            </a:r>
            <a:endParaRPr sz="2400">
              <a:latin typeface="DejaVu Sans"/>
              <a:cs typeface="DejaVu Sans"/>
            </a:endParaRPr>
          </a:p>
          <a:p>
            <a:pPr marL="324485" indent="-287020">
              <a:lnSpc>
                <a:spcPct val="100000"/>
              </a:lnSpc>
              <a:spcBef>
                <a:spcPts val="575"/>
              </a:spcBef>
              <a:buFont typeface="DejaVu Sans"/>
              <a:buChar char="–"/>
              <a:tabLst>
                <a:tab pos="325120" algn="l"/>
              </a:tabLst>
            </a:pPr>
            <a:r>
              <a:rPr sz="2400" b="1" spc="-20" dirty="0">
                <a:latin typeface="DejaVu Sans"/>
                <a:cs typeface="DejaVu Sans"/>
              </a:rPr>
              <a:t>Minimal </a:t>
            </a:r>
            <a:r>
              <a:rPr sz="2400" b="1" spc="-25" dirty="0">
                <a:latin typeface="DejaVu Sans"/>
                <a:cs typeface="DejaVu Sans"/>
              </a:rPr>
              <a:t>deposition </a:t>
            </a:r>
            <a:r>
              <a:rPr sz="2400" b="1" spc="-20" dirty="0">
                <a:latin typeface="DejaVu Sans"/>
                <a:cs typeface="DejaVu Sans"/>
              </a:rPr>
              <a:t>of </a:t>
            </a:r>
            <a:r>
              <a:rPr sz="2400" b="1" spc="-15" dirty="0">
                <a:latin typeface="DejaVu Sans"/>
                <a:cs typeface="DejaVu Sans"/>
              </a:rPr>
              <a:t>mesangial</a:t>
            </a:r>
            <a:r>
              <a:rPr sz="2400" b="1" spc="50" dirty="0">
                <a:latin typeface="DejaVu Sans"/>
                <a:cs typeface="DejaVu Sans"/>
              </a:rPr>
              <a:t> </a:t>
            </a:r>
            <a:r>
              <a:rPr sz="2400" b="1" dirty="0">
                <a:latin typeface="DejaVu Sans"/>
                <a:cs typeface="DejaVu Sans"/>
              </a:rPr>
              <a:t>matrix</a:t>
            </a:r>
            <a:endParaRPr sz="2400">
              <a:latin typeface="DejaVu Sans"/>
              <a:cs typeface="DejaVu Sans"/>
            </a:endParaRPr>
          </a:p>
          <a:p>
            <a:pPr marL="324485" indent="-287020">
              <a:lnSpc>
                <a:spcPct val="100000"/>
              </a:lnSpc>
              <a:spcBef>
                <a:spcPts val="580"/>
              </a:spcBef>
              <a:buFont typeface="DejaVu Sans"/>
              <a:buChar char="–"/>
              <a:tabLst>
                <a:tab pos="325120" algn="l"/>
              </a:tabLst>
            </a:pPr>
            <a:r>
              <a:rPr sz="2400" b="1" spc="-10" dirty="0">
                <a:latin typeface="DejaVu Sans"/>
                <a:cs typeface="DejaVu Sans"/>
              </a:rPr>
              <a:t>Serum </a:t>
            </a:r>
            <a:r>
              <a:rPr sz="2400" b="1" spc="-15" dirty="0">
                <a:latin typeface="DejaVu Sans"/>
                <a:cs typeface="DejaVu Sans"/>
              </a:rPr>
              <a:t>complement </a:t>
            </a:r>
            <a:r>
              <a:rPr sz="2400" b="1" spc="105" dirty="0">
                <a:latin typeface="DejaVu Sans"/>
                <a:cs typeface="DejaVu Sans"/>
              </a:rPr>
              <a:t>(C</a:t>
            </a:r>
            <a:r>
              <a:rPr sz="2400" b="1" spc="157" baseline="-20833" dirty="0">
                <a:latin typeface="DejaVu Sans"/>
                <a:cs typeface="DejaVu Sans"/>
              </a:rPr>
              <a:t>3</a:t>
            </a:r>
            <a:r>
              <a:rPr sz="2400" b="1" spc="105" dirty="0">
                <a:latin typeface="DejaVu Sans"/>
                <a:cs typeface="DejaVu Sans"/>
              </a:rPr>
              <a:t>)</a:t>
            </a:r>
            <a:r>
              <a:rPr sz="2400" b="1" spc="-35" dirty="0">
                <a:latin typeface="DejaVu Sans"/>
                <a:cs typeface="DejaVu Sans"/>
              </a:rPr>
              <a:t> </a:t>
            </a:r>
            <a:r>
              <a:rPr sz="2400" b="1" spc="-5" dirty="0">
                <a:latin typeface="DejaVu Sans"/>
                <a:cs typeface="DejaVu Sans"/>
              </a:rPr>
              <a:t>normal</a:t>
            </a:r>
            <a:endParaRPr sz="2400">
              <a:latin typeface="DejaVu Sans"/>
              <a:cs typeface="DejaVu Sans"/>
            </a:endParaRPr>
          </a:p>
          <a:p>
            <a:pPr marL="324485" indent="-287020">
              <a:lnSpc>
                <a:spcPct val="100000"/>
              </a:lnSpc>
              <a:spcBef>
                <a:spcPts val="575"/>
              </a:spcBef>
              <a:buFont typeface="DejaVu Sans"/>
              <a:buChar char="–"/>
              <a:tabLst>
                <a:tab pos="325120" algn="l"/>
              </a:tabLst>
            </a:pPr>
            <a:r>
              <a:rPr sz="2400" b="1" spc="-20" dirty="0">
                <a:latin typeface="DejaVu Sans"/>
                <a:cs typeface="DejaVu Sans"/>
              </a:rPr>
              <a:t>Circulating </a:t>
            </a:r>
            <a:r>
              <a:rPr sz="2400" b="1" spc="5" dirty="0">
                <a:latin typeface="DejaVu Sans"/>
                <a:cs typeface="DejaVu Sans"/>
              </a:rPr>
              <a:t>immune </a:t>
            </a:r>
            <a:r>
              <a:rPr sz="2400" b="1" spc="-10" dirty="0">
                <a:latin typeface="DejaVu Sans"/>
                <a:cs typeface="DejaVu Sans"/>
              </a:rPr>
              <a:t>complexes</a:t>
            </a:r>
            <a:r>
              <a:rPr sz="2400" b="1" spc="10" dirty="0">
                <a:latin typeface="DejaVu Sans"/>
                <a:cs typeface="DejaVu Sans"/>
              </a:rPr>
              <a:t> </a:t>
            </a:r>
            <a:r>
              <a:rPr sz="2400" b="1" spc="-30" dirty="0">
                <a:latin typeface="DejaVu Sans"/>
                <a:cs typeface="DejaVu Sans"/>
              </a:rPr>
              <a:t>absent</a:t>
            </a:r>
            <a:endParaRPr sz="2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5394" y="395985"/>
            <a:ext cx="5814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Pathophysiology </a:t>
            </a:r>
            <a:r>
              <a:rPr sz="3600" spc="-25" dirty="0"/>
              <a:t>of</a:t>
            </a:r>
            <a:r>
              <a:rPr sz="3600" spc="-114" dirty="0"/>
              <a:t> </a:t>
            </a:r>
            <a:r>
              <a:rPr sz="3600" dirty="0"/>
              <a:t>NS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909637" y="1366837"/>
            <a:ext cx="7400925" cy="923925"/>
            <a:chOff x="909637" y="1366837"/>
            <a:chExt cx="7400925" cy="923925"/>
          </a:xfrm>
        </p:grpSpPr>
        <p:sp>
          <p:nvSpPr>
            <p:cNvPr id="4" name="object 4"/>
            <p:cNvSpPr/>
            <p:nvPr/>
          </p:nvSpPr>
          <p:spPr>
            <a:xfrm>
              <a:off x="914400" y="1371600"/>
              <a:ext cx="7391400" cy="914400"/>
            </a:xfrm>
            <a:custGeom>
              <a:avLst/>
              <a:gdLst/>
              <a:ahLst/>
              <a:cxnLst/>
              <a:rect l="l" t="t" r="r" b="b"/>
              <a:pathLst>
                <a:path w="7391400" h="914400">
                  <a:moveTo>
                    <a:pt x="73914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7391400" y="914400"/>
                  </a:lnTo>
                  <a:lnTo>
                    <a:pt x="7391400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4400" y="1371600"/>
              <a:ext cx="7391400" cy="914400"/>
            </a:xfrm>
            <a:custGeom>
              <a:avLst/>
              <a:gdLst/>
              <a:ahLst/>
              <a:cxnLst/>
              <a:rect l="l" t="t" r="r" b="b"/>
              <a:pathLst>
                <a:path w="7391400" h="914400">
                  <a:moveTo>
                    <a:pt x="0" y="914400"/>
                  </a:moveTo>
                  <a:lnTo>
                    <a:pt x="7391400" y="914400"/>
                  </a:lnTo>
                  <a:lnTo>
                    <a:pt x="73914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14400" y="1371600"/>
            <a:ext cx="7391400" cy="91440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671195" marR="320040" indent="-303530">
              <a:lnSpc>
                <a:spcPts val="1920"/>
              </a:lnSpc>
              <a:spcBef>
                <a:spcPts val="325"/>
              </a:spcBef>
            </a:pPr>
            <a:r>
              <a:rPr sz="2000" b="1" spc="25" dirty="0">
                <a:latin typeface="DejaVu Sans"/>
                <a:cs typeface="DejaVu Sans"/>
              </a:rPr>
              <a:t>Increased </a:t>
            </a:r>
            <a:r>
              <a:rPr sz="2000" b="1" spc="-15" dirty="0">
                <a:latin typeface="DejaVu Sans"/>
                <a:cs typeface="DejaVu Sans"/>
              </a:rPr>
              <a:t>permeability of </a:t>
            </a:r>
            <a:r>
              <a:rPr sz="2000" b="1" spc="-5" dirty="0">
                <a:latin typeface="DejaVu Sans"/>
                <a:cs typeface="DejaVu Sans"/>
              </a:rPr>
              <a:t>glomerular </a:t>
            </a:r>
            <a:r>
              <a:rPr sz="2000" b="1" spc="-10" dirty="0">
                <a:latin typeface="DejaVu Sans"/>
                <a:cs typeface="DejaVu Sans"/>
              </a:rPr>
              <a:t>capillary  </a:t>
            </a:r>
            <a:r>
              <a:rPr sz="2000" b="1" spc="10" dirty="0">
                <a:latin typeface="DejaVu Sans"/>
                <a:cs typeface="DejaVu Sans"/>
              </a:rPr>
              <a:t>wall, </a:t>
            </a:r>
            <a:r>
              <a:rPr sz="2000" b="1" spc="20" dirty="0">
                <a:latin typeface="DejaVu Sans"/>
                <a:cs typeface="DejaVu Sans"/>
              </a:rPr>
              <a:t>which </a:t>
            </a:r>
            <a:r>
              <a:rPr sz="2000" b="1" spc="-15" dirty="0">
                <a:latin typeface="DejaVu Sans"/>
                <a:cs typeface="DejaVu Sans"/>
              </a:rPr>
              <a:t>leads </a:t>
            </a:r>
            <a:r>
              <a:rPr sz="2000" b="1" spc="-25" dirty="0">
                <a:latin typeface="DejaVu Sans"/>
                <a:cs typeface="DejaVu Sans"/>
              </a:rPr>
              <a:t>to </a:t>
            </a:r>
            <a:r>
              <a:rPr sz="2000" b="1" spc="-5" dirty="0">
                <a:latin typeface="DejaVu Sans"/>
                <a:cs typeface="DejaVu Sans"/>
              </a:rPr>
              <a:t>massive </a:t>
            </a:r>
            <a:r>
              <a:rPr sz="2000" b="1" spc="-10" dirty="0">
                <a:latin typeface="DejaVu Sans"/>
                <a:cs typeface="DejaVu Sans"/>
              </a:rPr>
              <a:t>proteinuria</a:t>
            </a:r>
            <a:r>
              <a:rPr sz="2000" b="1" spc="-120" dirty="0">
                <a:latin typeface="DejaVu Sans"/>
                <a:cs typeface="DejaVu Sans"/>
              </a:rPr>
              <a:t> </a:t>
            </a:r>
            <a:r>
              <a:rPr sz="2000" b="1" spc="-15" dirty="0">
                <a:latin typeface="DejaVu Sans"/>
                <a:cs typeface="DejaVu Sans"/>
              </a:rPr>
              <a:t>and</a:t>
            </a:r>
            <a:endParaRPr sz="2000">
              <a:latin typeface="DejaVu Sans"/>
              <a:cs typeface="DejaVu Sans"/>
            </a:endParaRPr>
          </a:p>
          <a:p>
            <a:pPr marL="2546350">
              <a:lnSpc>
                <a:spcPts val="1935"/>
              </a:lnSpc>
            </a:pPr>
            <a:r>
              <a:rPr sz="2000" b="1" spc="-5" dirty="0">
                <a:latin typeface="DejaVu Sans"/>
                <a:cs typeface="DejaVu Sans"/>
              </a:rPr>
              <a:t>hypoalbuminemia.</a:t>
            </a:r>
            <a:endParaRPr sz="2000">
              <a:latin typeface="DejaVu Sans"/>
              <a:cs typeface="DejaVu San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0037" y="2814637"/>
            <a:ext cx="8620125" cy="3590925"/>
            <a:chOff x="300037" y="2814637"/>
            <a:chExt cx="8620125" cy="3590925"/>
          </a:xfrm>
        </p:grpSpPr>
        <p:sp>
          <p:nvSpPr>
            <p:cNvPr id="8" name="object 8"/>
            <p:cNvSpPr/>
            <p:nvPr/>
          </p:nvSpPr>
          <p:spPr>
            <a:xfrm>
              <a:off x="304800" y="2819400"/>
              <a:ext cx="8610600" cy="3581400"/>
            </a:xfrm>
            <a:custGeom>
              <a:avLst/>
              <a:gdLst/>
              <a:ahLst/>
              <a:cxnLst/>
              <a:rect l="l" t="t" r="r" b="b"/>
              <a:pathLst>
                <a:path w="8610600" h="3581400">
                  <a:moveTo>
                    <a:pt x="8610600" y="0"/>
                  </a:moveTo>
                  <a:lnTo>
                    <a:pt x="0" y="0"/>
                  </a:lnTo>
                  <a:lnTo>
                    <a:pt x="0" y="3581400"/>
                  </a:lnTo>
                  <a:lnTo>
                    <a:pt x="8610600" y="3581400"/>
                  </a:lnTo>
                  <a:lnTo>
                    <a:pt x="861060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4800" y="2819400"/>
              <a:ext cx="8610600" cy="3581400"/>
            </a:xfrm>
            <a:custGeom>
              <a:avLst/>
              <a:gdLst/>
              <a:ahLst/>
              <a:cxnLst/>
              <a:rect l="l" t="t" r="r" b="b"/>
              <a:pathLst>
                <a:path w="8610600" h="3581400">
                  <a:moveTo>
                    <a:pt x="0" y="3581400"/>
                  </a:moveTo>
                  <a:lnTo>
                    <a:pt x="8610600" y="3581400"/>
                  </a:lnTo>
                  <a:lnTo>
                    <a:pt x="8610600" y="0"/>
                  </a:lnTo>
                  <a:lnTo>
                    <a:pt x="0" y="0"/>
                  </a:lnTo>
                  <a:lnTo>
                    <a:pt x="0" y="3581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540" y="2820136"/>
            <a:ext cx="8437245" cy="33788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b="1" spc="175" dirty="0">
                <a:solidFill>
                  <a:srgbClr val="CC3300"/>
                </a:solidFill>
                <a:latin typeface="DejaVu Sans"/>
                <a:cs typeface="DejaVu Sans"/>
              </a:rPr>
              <a:t>In </a:t>
            </a:r>
            <a:r>
              <a:rPr sz="2000" b="1" spc="-30" dirty="0">
                <a:solidFill>
                  <a:srgbClr val="CC3300"/>
                </a:solidFill>
                <a:latin typeface="DejaVu Sans"/>
                <a:cs typeface="DejaVu Sans"/>
              </a:rPr>
              <a:t>MCNS</a:t>
            </a:r>
            <a:r>
              <a:rPr sz="2000" b="1" spc="-220" dirty="0">
                <a:solidFill>
                  <a:srgbClr val="CC3300"/>
                </a:solidFill>
                <a:latin typeface="DejaVu Sans"/>
                <a:cs typeface="DejaVu Sans"/>
              </a:rPr>
              <a:t> </a:t>
            </a:r>
            <a:r>
              <a:rPr sz="2000" b="1" spc="5" dirty="0">
                <a:solidFill>
                  <a:srgbClr val="CC3300"/>
                </a:solidFill>
                <a:latin typeface="DejaVu Sans"/>
                <a:cs typeface="DejaVu Sans"/>
              </a:rPr>
              <a:t>:</a:t>
            </a:r>
            <a:endParaRPr sz="2000">
              <a:latin typeface="DejaVu Sans"/>
              <a:cs typeface="DejaVu Sans"/>
            </a:endParaRPr>
          </a:p>
          <a:p>
            <a:pPr marL="355600" marR="5080" algn="just">
              <a:lnSpc>
                <a:spcPct val="110000"/>
              </a:lnSpc>
            </a:pPr>
            <a:r>
              <a:rPr sz="2000" b="1" dirty="0">
                <a:latin typeface="DejaVu Sans"/>
                <a:cs typeface="DejaVu Sans"/>
              </a:rPr>
              <a:t>T </a:t>
            </a:r>
            <a:r>
              <a:rPr sz="2000" b="1" spc="-15" dirty="0">
                <a:latin typeface="DejaVu Sans"/>
                <a:cs typeface="DejaVu Sans"/>
              </a:rPr>
              <a:t>Cell dysfunction leads </a:t>
            </a:r>
            <a:r>
              <a:rPr sz="2000" b="1" spc="-25" dirty="0">
                <a:latin typeface="DejaVu Sans"/>
                <a:cs typeface="DejaVu Sans"/>
              </a:rPr>
              <a:t>to </a:t>
            </a:r>
            <a:r>
              <a:rPr sz="2000" b="1" spc="-15" dirty="0">
                <a:latin typeface="DejaVu Sans"/>
                <a:cs typeface="DejaVu Sans"/>
              </a:rPr>
              <a:t>alteration of cytokines </a:t>
            </a:r>
            <a:r>
              <a:rPr sz="2000" b="1" spc="20" dirty="0">
                <a:latin typeface="DejaVu Sans"/>
                <a:cs typeface="DejaVu Sans"/>
              </a:rPr>
              <a:t>which  </a:t>
            </a:r>
            <a:r>
              <a:rPr sz="2000" b="1" spc="-10" dirty="0">
                <a:latin typeface="DejaVu Sans"/>
                <a:cs typeface="DejaVu Sans"/>
              </a:rPr>
              <a:t>causes a </a:t>
            </a:r>
            <a:r>
              <a:rPr sz="2000" b="1" dirty="0">
                <a:latin typeface="DejaVu Sans"/>
                <a:cs typeface="DejaVu Sans"/>
              </a:rPr>
              <a:t>loss </a:t>
            </a:r>
            <a:r>
              <a:rPr sz="2000" b="1" spc="-10" dirty="0">
                <a:latin typeface="DejaVu Sans"/>
                <a:cs typeface="DejaVu Sans"/>
              </a:rPr>
              <a:t>of </a:t>
            </a:r>
            <a:r>
              <a:rPr sz="2000" b="1" spc="-20" dirty="0">
                <a:latin typeface="DejaVu Sans"/>
                <a:cs typeface="DejaVu Sans"/>
              </a:rPr>
              <a:t>negatively charged </a:t>
            </a:r>
            <a:r>
              <a:rPr sz="2000" b="1" spc="-15" dirty="0">
                <a:latin typeface="DejaVu Sans"/>
                <a:cs typeface="DejaVu Sans"/>
              </a:rPr>
              <a:t>glycoproteins </a:t>
            </a:r>
            <a:r>
              <a:rPr sz="2000" b="1" spc="10" dirty="0">
                <a:latin typeface="DejaVu Sans"/>
                <a:cs typeface="DejaVu Sans"/>
              </a:rPr>
              <a:t>within  </a:t>
            </a:r>
            <a:r>
              <a:rPr sz="2000" b="1" spc="-10" dirty="0">
                <a:latin typeface="DejaVu Sans"/>
                <a:cs typeface="DejaVu Sans"/>
              </a:rPr>
              <a:t>capillary</a:t>
            </a:r>
            <a:r>
              <a:rPr sz="2000" b="1" spc="-25" dirty="0">
                <a:latin typeface="DejaVu Sans"/>
                <a:cs typeface="DejaVu Sans"/>
              </a:rPr>
              <a:t> </a:t>
            </a:r>
            <a:r>
              <a:rPr sz="2000" b="1" spc="25" dirty="0">
                <a:latin typeface="DejaVu Sans"/>
                <a:cs typeface="DejaVu Sans"/>
              </a:rPr>
              <a:t>wall</a:t>
            </a:r>
            <a:endParaRPr sz="20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b="1" spc="175" dirty="0">
                <a:solidFill>
                  <a:srgbClr val="CC3300"/>
                </a:solidFill>
                <a:latin typeface="DejaVu Sans"/>
                <a:cs typeface="DejaVu Sans"/>
              </a:rPr>
              <a:t>In</a:t>
            </a:r>
            <a:r>
              <a:rPr sz="2000" b="1" spc="-20" dirty="0">
                <a:solidFill>
                  <a:srgbClr val="CC3300"/>
                </a:solidFill>
                <a:latin typeface="DejaVu Sans"/>
                <a:cs typeface="DejaVu Sans"/>
              </a:rPr>
              <a:t> </a:t>
            </a:r>
            <a:r>
              <a:rPr sz="2000" b="1" spc="-25" dirty="0">
                <a:solidFill>
                  <a:srgbClr val="CC3300"/>
                </a:solidFill>
                <a:latin typeface="DejaVu Sans"/>
                <a:cs typeface="DejaVu Sans"/>
              </a:rPr>
              <a:t>FSGS:</a:t>
            </a:r>
            <a:endParaRPr sz="2000">
              <a:latin typeface="DejaVu Sans"/>
              <a:cs typeface="DejaVu Sans"/>
            </a:endParaRPr>
          </a:p>
          <a:p>
            <a:pPr marL="355600" marR="207645">
              <a:lnSpc>
                <a:spcPct val="110000"/>
              </a:lnSpc>
            </a:pPr>
            <a:r>
              <a:rPr sz="2000" b="1" spc="5" dirty="0">
                <a:latin typeface="DejaVu Sans"/>
                <a:cs typeface="DejaVu Sans"/>
              </a:rPr>
              <a:t>A </a:t>
            </a:r>
            <a:r>
              <a:rPr sz="2000" b="1" spc="-10" dirty="0">
                <a:latin typeface="DejaVu Sans"/>
                <a:cs typeface="DejaVu Sans"/>
              </a:rPr>
              <a:t>plasma </a:t>
            </a:r>
            <a:r>
              <a:rPr sz="2000" b="1" spc="-15" dirty="0">
                <a:latin typeface="DejaVu Sans"/>
                <a:cs typeface="DejaVu Sans"/>
              </a:rPr>
              <a:t>factor </a:t>
            </a:r>
            <a:r>
              <a:rPr sz="2000" b="1" spc="-20" dirty="0">
                <a:latin typeface="DejaVu Sans"/>
                <a:cs typeface="DejaVu Sans"/>
              </a:rPr>
              <a:t>produced by </a:t>
            </a:r>
            <a:r>
              <a:rPr sz="2000" b="1" spc="-10" dirty="0">
                <a:latin typeface="DejaVu Sans"/>
                <a:cs typeface="DejaVu Sans"/>
              </a:rPr>
              <a:t>lymphocytes </a:t>
            </a:r>
            <a:r>
              <a:rPr sz="2000" b="1" spc="-15" dirty="0">
                <a:latin typeface="DejaVu Sans"/>
                <a:cs typeface="DejaVu Sans"/>
              </a:rPr>
              <a:t>responsible  </a:t>
            </a:r>
            <a:r>
              <a:rPr sz="2000" b="1" spc="-25" dirty="0">
                <a:latin typeface="DejaVu Sans"/>
                <a:cs typeface="DejaVu Sans"/>
              </a:rPr>
              <a:t>Mutations </a:t>
            </a:r>
            <a:r>
              <a:rPr sz="2000" b="1" dirty="0">
                <a:latin typeface="DejaVu Sans"/>
                <a:cs typeface="DejaVu Sans"/>
              </a:rPr>
              <a:t>in </a:t>
            </a:r>
            <a:r>
              <a:rPr sz="2000" b="1" spc="-20" dirty="0">
                <a:latin typeface="DejaVu Sans"/>
                <a:cs typeface="DejaVu Sans"/>
              </a:rPr>
              <a:t>podocyte </a:t>
            </a:r>
            <a:r>
              <a:rPr sz="2000" b="1" spc="-15" dirty="0">
                <a:latin typeface="DejaVu Sans"/>
                <a:cs typeface="DejaVu Sans"/>
              </a:rPr>
              <a:t>proteins </a:t>
            </a:r>
            <a:r>
              <a:rPr sz="2000" b="1" spc="5" dirty="0">
                <a:latin typeface="DejaVu Sans"/>
                <a:cs typeface="DejaVu Sans"/>
              </a:rPr>
              <a:t>(podocin, </a:t>
            </a:r>
            <a:r>
              <a:rPr sz="2000" b="1" spc="-15" dirty="0">
                <a:latin typeface="DejaVu Sans"/>
                <a:cs typeface="DejaVu Sans"/>
              </a:rPr>
              <a:t>a </a:t>
            </a:r>
            <a:r>
              <a:rPr sz="2000" b="1" spc="420" dirty="0">
                <a:latin typeface="DejaVu Sans"/>
                <a:cs typeface="DejaVu Sans"/>
              </a:rPr>
              <a:t>– </a:t>
            </a:r>
            <a:r>
              <a:rPr sz="2000" b="1" spc="-10" dirty="0">
                <a:latin typeface="DejaVu Sans"/>
                <a:cs typeface="DejaVu Sans"/>
              </a:rPr>
              <a:t>actinin</a:t>
            </a:r>
            <a:r>
              <a:rPr sz="2000" b="1" spc="-484" dirty="0">
                <a:latin typeface="DejaVu Sans"/>
                <a:cs typeface="DejaVu Sans"/>
              </a:rPr>
              <a:t> </a:t>
            </a:r>
            <a:r>
              <a:rPr sz="2000" b="1" spc="100" dirty="0">
                <a:latin typeface="DejaVu Sans"/>
                <a:cs typeface="DejaVu Sans"/>
              </a:rPr>
              <a:t>4)</a:t>
            </a:r>
            <a:endParaRPr sz="20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b="1" spc="175" dirty="0">
                <a:solidFill>
                  <a:srgbClr val="CC3300"/>
                </a:solidFill>
                <a:latin typeface="DejaVu Sans"/>
                <a:cs typeface="DejaVu Sans"/>
              </a:rPr>
              <a:t>In </a:t>
            </a:r>
            <a:r>
              <a:rPr sz="2000" b="1" spc="-20" dirty="0">
                <a:solidFill>
                  <a:srgbClr val="CC3300"/>
                </a:solidFill>
                <a:latin typeface="DejaVu Sans"/>
                <a:cs typeface="DejaVu Sans"/>
              </a:rPr>
              <a:t>Steroid resistant</a:t>
            </a:r>
            <a:r>
              <a:rPr sz="2000" b="1" spc="-210" dirty="0">
                <a:solidFill>
                  <a:srgbClr val="CC3300"/>
                </a:solidFill>
                <a:latin typeface="DejaVu Sans"/>
                <a:cs typeface="DejaVu Sans"/>
              </a:rPr>
              <a:t> </a:t>
            </a:r>
            <a:r>
              <a:rPr sz="2000" b="1" dirty="0">
                <a:solidFill>
                  <a:srgbClr val="CC3300"/>
                </a:solidFill>
                <a:latin typeface="DejaVu Sans"/>
                <a:cs typeface="DejaVu Sans"/>
              </a:rPr>
              <a:t>NS:</a:t>
            </a:r>
            <a:endParaRPr sz="2000">
              <a:latin typeface="DejaVu Sans"/>
              <a:cs typeface="DejaVu Sans"/>
            </a:endParaRPr>
          </a:p>
          <a:p>
            <a:pPr marL="355600" marR="67310">
              <a:lnSpc>
                <a:spcPct val="110000"/>
              </a:lnSpc>
            </a:pPr>
            <a:r>
              <a:rPr sz="2000" b="1" spc="-25" dirty="0">
                <a:latin typeface="DejaVu Sans"/>
                <a:cs typeface="DejaVu Sans"/>
              </a:rPr>
              <a:t>Mutations </a:t>
            </a:r>
            <a:r>
              <a:rPr sz="2000" b="1" dirty="0">
                <a:latin typeface="DejaVu Sans"/>
                <a:cs typeface="DejaVu Sans"/>
              </a:rPr>
              <a:t>in </a:t>
            </a:r>
            <a:r>
              <a:rPr sz="2000" b="1" spc="-5" dirty="0">
                <a:latin typeface="DejaVu Sans"/>
                <a:cs typeface="DejaVu Sans"/>
              </a:rPr>
              <a:t>NPHS </a:t>
            </a:r>
            <a:r>
              <a:rPr sz="2000" b="1" spc="30" dirty="0">
                <a:latin typeface="DejaVu Sans"/>
                <a:cs typeface="DejaVu Sans"/>
              </a:rPr>
              <a:t>1(nephrin) </a:t>
            </a:r>
            <a:r>
              <a:rPr sz="2000" b="1" spc="-20" dirty="0">
                <a:latin typeface="DejaVu Sans"/>
                <a:cs typeface="DejaVu Sans"/>
              </a:rPr>
              <a:t>&amp; </a:t>
            </a:r>
            <a:r>
              <a:rPr sz="2000" b="1" spc="25" dirty="0">
                <a:latin typeface="DejaVu Sans"/>
                <a:cs typeface="DejaVu Sans"/>
              </a:rPr>
              <a:t>2(podocin) </a:t>
            </a:r>
            <a:r>
              <a:rPr sz="2000" b="1" spc="-15" dirty="0">
                <a:latin typeface="DejaVu Sans"/>
                <a:cs typeface="DejaVu Sans"/>
              </a:rPr>
              <a:t>and </a:t>
            </a:r>
            <a:r>
              <a:rPr sz="2000" b="1" spc="25" dirty="0">
                <a:latin typeface="DejaVu Sans"/>
                <a:cs typeface="DejaVu Sans"/>
              </a:rPr>
              <a:t>WT1</a:t>
            </a:r>
            <a:r>
              <a:rPr sz="2000" b="1" spc="-125" dirty="0">
                <a:latin typeface="DejaVu Sans"/>
                <a:cs typeface="DejaVu Sans"/>
              </a:rPr>
              <a:t> </a:t>
            </a:r>
            <a:r>
              <a:rPr sz="2000" b="1" spc="5" dirty="0">
                <a:latin typeface="DejaVu Sans"/>
                <a:cs typeface="DejaVu Sans"/>
              </a:rPr>
              <a:t>or  ACTN4 </a:t>
            </a:r>
            <a:r>
              <a:rPr sz="2000" b="1" spc="45" dirty="0">
                <a:latin typeface="DejaVu Sans"/>
                <a:cs typeface="DejaVu Sans"/>
              </a:rPr>
              <a:t>(</a:t>
            </a:r>
            <a:r>
              <a:rPr sz="2000" b="1" i="1" spc="45" dirty="0">
                <a:latin typeface="Nimbus Mono L"/>
                <a:cs typeface="Nimbus Mono L"/>
              </a:rPr>
              <a:t>a</a:t>
            </a:r>
            <a:r>
              <a:rPr sz="2000" b="1" spc="45" dirty="0">
                <a:latin typeface="DejaVu Sans"/>
                <a:cs typeface="DejaVu Sans"/>
              </a:rPr>
              <a:t>-actinin)</a:t>
            </a:r>
            <a:r>
              <a:rPr sz="2000" b="1" spc="-70" dirty="0">
                <a:latin typeface="DejaVu Sans"/>
                <a:cs typeface="DejaVu Sans"/>
              </a:rPr>
              <a:t> </a:t>
            </a:r>
            <a:r>
              <a:rPr sz="2000" b="1" spc="-20" dirty="0">
                <a:latin typeface="DejaVu Sans"/>
                <a:cs typeface="DejaVu Sans"/>
              </a:rPr>
              <a:t>genes</a:t>
            </a:r>
            <a:endParaRPr sz="2000">
              <a:latin typeface="DejaVu Sans"/>
              <a:cs typeface="DejaVu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39411" y="2362961"/>
            <a:ext cx="114300" cy="381000"/>
          </a:xfrm>
          <a:custGeom>
            <a:avLst/>
            <a:gdLst/>
            <a:ahLst/>
            <a:cxnLst/>
            <a:rect l="l" t="t" r="r" b="b"/>
            <a:pathLst>
              <a:path w="114300" h="381000">
                <a:moveTo>
                  <a:pt x="38100" y="266700"/>
                </a:moveTo>
                <a:lnTo>
                  <a:pt x="0" y="266700"/>
                </a:lnTo>
                <a:lnTo>
                  <a:pt x="57150" y="381000"/>
                </a:lnTo>
                <a:lnTo>
                  <a:pt x="104775" y="285750"/>
                </a:lnTo>
                <a:lnTo>
                  <a:pt x="38100" y="285750"/>
                </a:lnTo>
                <a:lnTo>
                  <a:pt x="38100" y="266700"/>
                </a:lnTo>
                <a:close/>
              </a:path>
              <a:path w="114300" h="381000">
                <a:moveTo>
                  <a:pt x="76200" y="0"/>
                </a:moveTo>
                <a:lnTo>
                  <a:pt x="38100" y="0"/>
                </a:lnTo>
                <a:lnTo>
                  <a:pt x="38100" y="285750"/>
                </a:lnTo>
                <a:lnTo>
                  <a:pt x="76200" y="285750"/>
                </a:lnTo>
                <a:lnTo>
                  <a:pt x="76200" y="0"/>
                </a:lnTo>
                <a:close/>
              </a:path>
              <a:path w="114300" h="381000">
                <a:moveTo>
                  <a:pt x="114300" y="266700"/>
                </a:moveTo>
                <a:lnTo>
                  <a:pt x="76200" y="266700"/>
                </a:lnTo>
                <a:lnTo>
                  <a:pt x="76200" y="285750"/>
                </a:lnTo>
                <a:lnTo>
                  <a:pt x="104775" y="285750"/>
                </a:lnTo>
                <a:lnTo>
                  <a:pt x="114300" y="266700"/>
                </a:lnTo>
                <a:close/>
              </a:path>
            </a:pathLst>
          </a:custGeom>
          <a:solidFill>
            <a:srgbClr val="AE67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6394" y="548385"/>
            <a:ext cx="4274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Clinical</a:t>
            </a:r>
            <a:r>
              <a:rPr sz="3600" spc="-140" dirty="0"/>
              <a:t> </a:t>
            </a:r>
            <a:r>
              <a:rPr sz="3600" spc="-45" dirty="0"/>
              <a:t>Features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593594" y="1788616"/>
            <a:ext cx="6424930" cy="3684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DejaVu Sans"/>
              <a:buChar char="•"/>
              <a:tabLst>
                <a:tab pos="354965" algn="l"/>
                <a:tab pos="355600" algn="l"/>
              </a:tabLst>
            </a:pPr>
            <a:r>
              <a:rPr sz="2400" b="1" spc="-25" dirty="0">
                <a:latin typeface="DejaVu Sans"/>
                <a:cs typeface="DejaVu Sans"/>
              </a:rPr>
              <a:t>Age </a:t>
            </a:r>
            <a:r>
              <a:rPr sz="2400" b="1" spc="-15" dirty="0">
                <a:latin typeface="DejaVu Sans"/>
                <a:cs typeface="DejaVu Sans"/>
              </a:rPr>
              <a:t>of </a:t>
            </a:r>
            <a:r>
              <a:rPr sz="2400" b="1" spc="-20" dirty="0">
                <a:latin typeface="DejaVu Sans"/>
                <a:cs typeface="DejaVu Sans"/>
              </a:rPr>
              <a:t>onset </a:t>
            </a:r>
            <a:r>
              <a:rPr sz="2400" b="1" spc="5" dirty="0">
                <a:latin typeface="DejaVu Sans"/>
                <a:cs typeface="DejaVu Sans"/>
              </a:rPr>
              <a:t>: </a:t>
            </a:r>
            <a:r>
              <a:rPr sz="2400" b="1" spc="35" dirty="0">
                <a:latin typeface="DejaVu Sans"/>
                <a:cs typeface="DejaVu Sans"/>
              </a:rPr>
              <a:t>85 </a:t>
            </a:r>
            <a:r>
              <a:rPr sz="2400" b="1" spc="155" dirty="0">
                <a:latin typeface="DejaVu Sans"/>
                <a:cs typeface="DejaVu Sans"/>
              </a:rPr>
              <a:t>- </a:t>
            </a:r>
            <a:r>
              <a:rPr sz="2400" b="1" spc="235" dirty="0">
                <a:latin typeface="DejaVu Sans"/>
                <a:cs typeface="DejaVu Sans"/>
              </a:rPr>
              <a:t>90% </a:t>
            </a:r>
            <a:r>
              <a:rPr sz="2400" b="1" spc="70" dirty="0">
                <a:latin typeface="DejaVu Sans"/>
                <a:cs typeface="DejaVu Sans"/>
              </a:rPr>
              <a:t>&lt; </a:t>
            </a:r>
            <a:r>
              <a:rPr sz="2400" b="1" spc="35" dirty="0">
                <a:latin typeface="DejaVu Sans"/>
                <a:cs typeface="DejaVu Sans"/>
              </a:rPr>
              <a:t>6</a:t>
            </a:r>
            <a:r>
              <a:rPr sz="2400" b="1" spc="-590" dirty="0">
                <a:latin typeface="DejaVu Sans"/>
                <a:cs typeface="DejaVu Sans"/>
              </a:rPr>
              <a:t> </a:t>
            </a:r>
            <a:r>
              <a:rPr sz="2400" b="1" spc="-5" dirty="0">
                <a:latin typeface="DejaVu Sans"/>
                <a:cs typeface="DejaVu Sans"/>
              </a:rPr>
              <a:t>yrs yrs</a:t>
            </a:r>
            <a:endParaRPr sz="24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1730"/>
              </a:spcBef>
              <a:buFont typeface="DejaVu Sans"/>
              <a:buChar char="•"/>
              <a:tabLst>
                <a:tab pos="354965" algn="l"/>
                <a:tab pos="355600" algn="l"/>
              </a:tabLst>
            </a:pPr>
            <a:r>
              <a:rPr sz="2400" b="1" spc="240" dirty="0">
                <a:latin typeface="DejaVu Sans"/>
                <a:cs typeface="DejaVu Sans"/>
              </a:rPr>
              <a:t>30% </a:t>
            </a:r>
            <a:r>
              <a:rPr sz="2400" b="1" spc="-25" dirty="0">
                <a:latin typeface="DejaVu Sans"/>
                <a:cs typeface="DejaVu Sans"/>
              </a:rPr>
              <a:t>adolescents </a:t>
            </a:r>
            <a:r>
              <a:rPr sz="2400" b="1" spc="10" dirty="0">
                <a:latin typeface="DejaVu Sans"/>
                <a:cs typeface="DejaVu Sans"/>
              </a:rPr>
              <a:t>may </a:t>
            </a:r>
            <a:r>
              <a:rPr sz="2400" b="1" spc="-20" dirty="0">
                <a:latin typeface="DejaVu Sans"/>
                <a:cs typeface="DejaVu Sans"/>
              </a:rPr>
              <a:t>have</a:t>
            </a:r>
            <a:r>
              <a:rPr sz="2400" b="1" spc="-265" dirty="0">
                <a:latin typeface="DejaVu Sans"/>
                <a:cs typeface="DejaVu Sans"/>
              </a:rPr>
              <a:t> </a:t>
            </a:r>
            <a:r>
              <a:rPr sz="2400" b="1" spc="-35" dirty="0">
                <a:latin typeface="DejaVu Sans"/>
                <a:cs typeface="DejaVu Sans"/>
              </a:rPr>
              <a:t>MCNS</a:t>
            </a:r>
            <a:endParaRPr sz="24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1730"/>
              </a:spcBef>
              <a:buFont typeface="DejaVu Sans"/>
              <a:buChar char="•"/>
              <a:tabLst>
                <a:tab pos="354965" algn="l"/>
                <a:tab pos="355600" algn="l"/>
              </a:tabLst>
            </a:pPr>
            <a:r>
              <a:rPr sz="2400" b="1" spc="-25" dirty="0">
                <a:latin typeface="DejaVu Sans"/>
                <a:cs typeface="DejaVu Sans"/>
              </a:rPr>
              <a:t>Onset </a:t>
            </a:r>
            <a:r>
              <a:rPr sz="2400" b="1" spc="5" dirty="0">
                <a:latin typeface="DejaVu Sans"/>
                <a:cs typeface="DejaVu Sans"/>
              </a:rPr>
              <a:t>:</a:t>
            </a:r>
            <a:r>
              <a:rPr sz="2400" b="1" spc="-10" dirty="0">
                <a:latin typeface="DejaVu Sans"/>
                <a:cs typeface="DejaVu Sans"/>
              </a:rPr>
              <a:t> insidious</a:t>
            </a:r>
            <a:endParaRPr sz="2400">
              <a:latin typeface="DejaVu Sans"/>
              <a:cs typeface="DejaVu Sans"/>
            </a:endParaRPr>
          </a:p>
          <a:p>
            <a:pPr marL="355600" marR="1001394" indent="-342900">
              <a:lnSpc>
                <a:spcPct val="140000"/>
              </a:lnSpc>
              <a:spcBef>
                <a:spcPts val="580"/>
              </a:spcBef>
              <a:buFont typeface="DejaVu Sans"/>
              <a:buChar char="•"/>
              <a:tabLst>
                <a:tab pos="354965" algn="l"/>
                <a:tab pos="355600" algn="l"/>
              </a:tabLst>
            </a:pPr>
            <a:r>
              <a:rPr sz="2400" b="1" spc="45" dirty="0">
                <a:latin typeface="DejaVu Sans"/>
                <a:cs typeface="DejaVu Sans"/>
              </a:rPr>
              <a:t>Initial </a:t>
            </a:r>
            <a:r>
              <a:rPr sz="2400" b="1" spc="-25" dirty="0">
                <a:latin typeface="DejaVu Sans"/>
                <a:cs typeface="DejaVu Sans"/>
              </a:rPr>
              <a:t>episode &amp; subsequent  </a:t>
            </a:r>
            <a:r>
              <a:rPr sz="2400" b="1" spc="-20" dirty="0">
                <a:latin typeface="DejaVu Sans"/>
                <a:cs typeface="DejaVu Sans"/>
              </a:rPr>
              <a:t>relapses </a:t>
            </a:r>
            <a:r>
              <a:rPr sz="2400" b="1" spc="10" dirty="0">
                <a:latin typeface="DejaVu Sans"/>
                <a:cs typeface="DejaVu Sans"/>
              </a:rPr>
              <a:t>may follow </a:t>
            </a:r>
            <a:r>
              <a:rPr sz="2400" b="1" spc="5" dirty="0">
                <a:latin typeface="DejaVu Sans"/>
                <a:cs typeface="DejaVu Sans"/>
              </a:rPr>
              <a:t>minor  </a:t>
            </a:r>
            <a:r>
              <a:rPr sz="2400" b="1" spc="-20" dirty="0">
                <a:latin typeface="DejaVu Sans"/>
                <a:cs typeface="DejaVu Sans"/>
              </a:rPr>
              <a:t>infections </a:t>
            </a:r>
            <a:r>
              <a:rPr sz="2400" b="1" dirty="0">
                <a:latin typeface="DejaVu Sans"/>
                <a:cs typeface="DejaVu Sans"/>
              </a:rPr>
              <a:t>or </a:t>
            </a:r>
            <a:r>
              <a:rPr sz="2400" b="1" spc="-20" dirty="0">
                <a:latin typeface="DejaVu Sans"/>
                <a:cs typeface="DejaVu Sans"/>
              </a:rPr>
              <a:t>insect </a:t>
            </a:r>
            <a:r>
              <a:rPr sz="2400" b="1" spc="-35" dirty="0">
                <a:latin typeface="DejaVu Sans"/>
                <a:cs typeface="DejaVu Sans"/>
              </a:rPr>
              <a:t>bites, </a:t>
            </a:r>
            <a:r>
              <a:rPr sz="2400" b="1" spc="-40" dirty="0">
                <a:latin typeface="DejaVu Sans"/>
                <a:cs typeface="DejaVu Sans"/>
              </a:rPr>
              <a:t>bee  </a:t>
            </a:r>
            <a:r>
              <a:rPr sz="2400" b="1" spc="-25" dirty="0">
                <a:latin typeface="DejaVu Sans"/>
                <a:cs typeface="DejaVu Sans"/>
              </a:rPr>
              <a:t>stings, </a:t>
            </a:r>
            <a:r>
              <a:rPr sz="2400" b="1" spc="-10" dirty="0">
                <a:latin typeface="DejaVu Sans"/>
                <a:cs typeface="DejaVu Sans"/>
              </a:rPr>
              <a:t>poison </a:t>
            </a:r>
            <a:r>
              <a:rPr sz="2400" b="1" spc="-15" dirty="0">
                <a:latin typeface="DejaVu Sans"/>
                <a:cs typeface="DejaVu Sans"/>
              </a:rPr>
              <a:t>ivy,</a:t>
            </a:r>
            <a:r>
              <a:rPr sz="2400" b="1" spc="-10" dirty="0">
                <a:latin typeface="DejaVu Sans"/>
                <a:cs typeface="DejaVu Sans"/>
              </a:rPr>
              <a:t> </a:t>
            </a:r>
            <a:r>
              <a:rPr sz="2400" b="1" spc="-40" dirty="0">
                <a:latin typeface="DejaVu Sans"/>
                <a:cs typeface="DejaVu Sans"/>
              </a:rPr>
              <a:t>etc.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500" y="1219200"/>
            <a:ext cx="24003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492" y="234695"/>
            <a:ext cx="8890000" cy="638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6394" y="548385"/>
            <a:ext cx="4274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Clinical</a:t>
            </a:r>
            <a:r>
              <a:rPr sz="3600" spc="-140" dirty="0"/>
              <a:t> </a:t>
            </a:r>
            <a:r>
              <a:rPr sz="3600" spc="-45" dirty="0"/>
              <a:t>Features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609600" y="1600200"/>
            <a:ext cx="7696200" cy="4876800"/>
          </a:xfrm>
          <a:custGeom>
            <a:avLst/>
            <a:gdLst/>
            <a:ahLst/>
            <a:cxnLst/>
            <a:rect l="l" t="t" r="r" b="b"/>
            <a:pathLst>
              <a:path w="7696200" h="4876800">
                <a:moveTo>
                  <a:pt x="0" y="4876800"/>
                </a:moveTo>
                <a:lnTo>
                  <a:pt x="7696200" y="4876800"/>
                </a:lnTo>
                <a:lnTo>
                  <a:pt x="76962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ln w="9144">
            <a:solidFill>
              <a:srgbClr val="AE6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8340" y="1570415"/>
            <a:ext cx="7519670" cy="435419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000" b="1" spc="-30" dirty="0">
                <a:solidFill>
                  <a:srgbClr val="FF0000"/>
                </a:solidFill>
                <a:latin typeface="DejaVu Sans"/>
                <a:cs typeface="DejaVu Sans"/>
              </a:rPr>
              <a:t>COMMON</a:t>
            </a:r>
            <a:r>
              <a:rPr sz="2000" b="1" spc="-30" dirty="0">
                <a:latin typeface="DejaVu Sans"/>
                <a:cs typeface="DejaVu Sans"/>
              </a:rPr>
              <a:t>:</a:t>
            </a:r>
            <a:endParaRPr sz="2000">
              <a:latin typeface="DejaVu Sans"/>
              <a:cs typeface="DejaVu Sans"/>
            </a:endParaRPr>
          </a:p>
          <a:p>
            <a:pPr marL="355600" indent="-343535">
              <a:lnSpc>
                <a:spcPts val="2280"/>
              </a:lnSpc>
              <a:spcBef>
                <a:spcPts val="240"/>
              </a:spcBef>
              <a:buFont typeface="DejaVu Sans"/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latin typeface="DejaVu Sans"/>
                <a:cs typeface="DejaVu Sans"/>
              </a:rPr>
              <a:t>Anorexia, </a:t>
            </a:r>
            <a:r>
              <a:rPr sz="2000" b="1" spc="-15" dirty="0">
                <a:latin typeface="DejaVu Sans"/>
                <a:cs typeface="DejaVu Sans"/>
              </a:rPr>
              <a:t>irritability, </a:t>
            </a:r>
            <a:r>
              <a:rPr sz="2000" b="1" spc="-5" dirty="0">
                <a:latin typeface="DejaVu Sans"/>
                <a:cs typeface="DejaVu Sans"/>
              </a:rPr>
              <a:t>abdominal </a:t>
            </a:r>
            <a:r>
              <a:rPr sz="2000" b="1" spc="-20" dirty="0">
                <a:latin typeface="DejaVu Sans"/>
                <a:cs typeface="DejaVu Sans"/>
              </a:rPr>
              <a:t>pain,</a:t>
            </a:r>
            <a:r>
              <a:rPr sz="2000" b="1" spc="-75" dirty="0">
                <a:latin typeface="DejaVu Sans"/>
                <a:cs typeface="DejaVu Sans"/>
              </a:rPr>
              <a:t> </a:t>
            </a:r>
            <a:r>
              <a:rPr sz="2000" b="1" spc="-10" dirty="0">
                <a:latin typeface="DejaVu Sans"/>
                <a:cs typeface="DejaVu Sans"/>
              </a:rPr>
              <a:t>diarrhoea</a:t>
            </a:r>
            <a:endParaRPr sz="2000">
              <a:latin typeface="DejaVu Sans"/>
              <a:cs typeface="DejaVu Sans"/>
            </a:endParaRPr>
          </a:p>
          <a:p>
            <a:pPr marL="355600">
              <a:lnSpc>
                <a:spcPts val="2280"/>
              </a:lnSpc>
            </a:pPr>
            <a:r>
              <a:rPr sz="2000" b="1" spc="-15" dirty="0">
                <a:latin typeface="DejaVu Sans"/>
                <a:cs typeface="DejaVu Sans"/>
              </a:rPr>
              <a:t>and </a:t>
            </a:r>
            <a:r>
              <a:rPr sz="2000" b="1" spc="-20" dirty="0">
                <a:latin typeface="DejaVu Sans"/>
                <a:cs typeface="DejaVu Sans"/>
              </a:rPr>
              <a:t>genital</a:t>
            </a:r>
            <a:r>
              <a:rPr sz="2000" b="1" spc="-40" dirty="0">
                <a:latin typeface="DejaVu Sans"/>
                <a:cs typeface="DejaVu Sans"/>
              </a:rPr>
              <a:t> </a:t>
            </a:r>
            <a:r>
              <a:rPr sz="2000" b="1" spc="-15" dirty="0">
                <a:latin typeface="DejaVu Sans"/>
                <a:cs typeface="DejaVu Sans"/>
              </a:rPr>
              <a:t>edema</a:t>
            </a:r>
            <a:endParaRPr sz="2000">
              <a:latin typeface="DejaVu Sans"/>
              <a:cs typeface="DejaVu Sans"/>
            </a:endParaRPr>
          </a:p>
          <a:p>
            <a:pPr marL="355600" indent="-343535">
              <a:lnSpc>
                <a:spcPct val="100000"/>
              </a:lnSpc>
              <a:spcBef>
                <a:spcPts val="240"/>
              </a:spcBef>
              <a:buFont typeface="DejaVu Sans"/>
              <a:buChar char="•"/>
              <a:tabLst>
                <a:tab pos="355600" algn="l"/>
                <a:tab pos="356235" algn="l"/>
              </a:tabLst>
            </a:pPr>
            <a:r>
              <a:rPr sz="2000" b="1" spc="-20" dirty="0">
                <a:latin typeface="DejaVu Sans"/>
                <a:cs typeface="DejaVu Sans"/>
              </a:rPr>
              <a:t>Frothy </a:t>
            </a:r>
            <a:r>
              <a:rPr sz="2000" b="1" spc="-10" dirty="0">
                <a:latin typeface="DejaVu Sans"/>
                <a:cs typeface="DejaVu Sans"/>
              </a:rPr>
              <a:t>urine </a:t>
            </a:r>
            <a:r>
              <a:rPr sz="2000" b="1" spc="25" dirty="0">
                <a:latin typeface="DejaVu Sans"/>
                <a:cs typeface="DejaVu Sans"/>
              </a:rPr>
              <a:t>(high </a:t>
            </a:r>
            <a:r>
              <a:rPr sz="2000" b="1" spc="-15" dirty="0">
                <a:latin typeface="DejaVu Sans"/>
                <a:cs typeface="DejaVu Sans"/>
              </a:rPr>
              <a:t>concentrations of</a:t>
            </a:r>
            <a:r>
              <a:rPr sz="2000" b="1" spc="-80" dirty="0">
                <a:latin typeface="DejaVu Sans"/>
                <a:cs typeface="DejaVu Sans"/>
              </a:rPr>
              <a:t> </a:t>
            </a:r>
            <a:r>
              <a:rPr sz="2000" b="1" spc="5" dirty="0">
                <a:latin typeface="DejaVu Sans"/>
                <a:cs typeface="DejaVu Sans"/>
              </a:rPr>
              <a:t>protein)</a:t>
            </a:r>
            <a:endParaRPr sz="2000">
              <a:latin typeface="DejaVu Sans"/>
              <a:cs typeface="DejaVu Sans"/>
            </a:endParaRPr>
          </a:p>
          <a:p>
            <a:pPr marL="355600" marR="466725" indent="-343535">
              <a:lnSpc>
                <a:spcPts val="2160"/>
              </a:lnSpc>
              <a:spcBef>
                <a:spcPts val="509"/>
              </a:spcBef>
              <a:buFont typeface="DejaVu Sans"/>
              <a:buChar char="•"/>
              <a:tabLst>
                <a:tab pos="355600" algn="l"/>
                <a:tab pos="356235" algn="l"/>
              </a:tabLst>
            </a:pPr>
            <a:r>
              <a:rPr sz="2000" b="1" spc="-10" dirty="0">
                <a:latin typeface="DejaVu Sans"/>
                <a:cs typeface="DejaVu Sans"/>
              </a:rPr>
              <a:t>Edema </a:t>
            </a:r>
            <a:r>
              <a:rPr sz="2000" b="1" spc="5" dirty="0">
                <a:latin typeface="DejaVu Sans"/>
                <a:cs typeface="DejaVu Sans"/>
              </a:rPr>
              <a:t>may </a:t>
            </a:r>
            <a:r>
              <a:rPr sz="2000" b="1" spc="-15" dirty="0">
                <a:latin typeface="DejaVu Sans"/>
                <a:cs typeface="DejaVu Sans"/>
              </a:rPr>
              <a:t>cause </a:t>
            </a:r>
            <a:r>
              <a:rPr sz="2000" b="1" spc="-20" dirty="0">
                <a:latin typeface="DejaVu Sans"/>
                <a:cs typeface="DejaVu Sans"/>
              </a:rPr>
              <a:t>dyspnea </a:t>
            </a:r>
            <a:r>
              <a:rPr sz="2000" b="1" spc="15" dirty="0">
                <a:latin typeface="DejaVu Sans"/>
                <a:cs typeface="DejaVu Sans"/>
              </a:rPr>
              <a:t>(pleural </a:t>
            </a:r>
            <a:r>
              <a:rPr sz="2000" b="1" spc="-15" dirty="0">
                <a:latin typeface="DejaVu Sans"/>
                <a:cs typeface="DejaVu Sans"/>
              </a:rPr>
              <a:t>effusion</a:t>
            </a:r>
            <a:r>
              <a:rPr sz="2000" b="1" spc="-170" dirty="0">
                <a:latin typeface="DejaVu Sans"/>
                <a:cs typeface="DejaVu Sans"/>
              </a:rPr>
              <a:t> </a:t>
            </a:r>
            <a:r>
              <a:rPr sz="2000" b="1" spc="5" dirty="0">
                <a:latin typeface="DejaVu Sans"/>
                <a:cs typeface="DejaVu Sans"/>
              </a:rPr>
              <a:t>or  </a:t>
            </a:r>
            <a:r>
              <a:rPr sz="2000" b="1" spc="-10" dirty="0">
                <a:latin typeface="DejaVu Sans"/>
                <a:cs typeface="DejaVu Sans"/>
              </a:rPr>
              <a:t>laryngeal</a:t>
            </a:r>
            <a:r>
              <a:rPr sz="2000" b="1" spc="-45" dirty="0">
                <a:latin typeface="DejaVu Sans"/>
                <a:cs typeface="DejaVu Sans"/>
              </a:rPr>
              <a:t> </a:t>
            </a:r>
            <a:r>
              <a:rPr sz="2000" b="1" spc="10" dirty="0">
                <a:latin typeface="DejaVu Sans"/>
                <a:cs typeface="DejaVu Sans"/>
              </a:rPr>
              <a:t>edema),</a:t>
            </a:r>
            <a:endParaRPr sz="2000">
              <a:latin typeface="DejaVu Sans"/>
              <a:cs typeface="DejaVu Sans"/>
            </a:endParaRPr>
          </a:p>
          <a:p>
            <a:pPr marL="355600" marR="5080" indent="-343535">
              <a:lnSpc>
                <a:spcPts val="2160"/>
              </a:lnSpc>
              <a:spcBef>
                <a:spcPts val="480"/>
              </a:spcBef>
              <a:buFont typeface="DejaVu Sans"/>
              <a:buChar char="•"/>
              <a:tabLst>
                <a:tab pos="355600" algn="l"/>
                <a:tab pos="356235" algn="l"/>
              </a:tabLst>
            </a:pPr>
            <a:r>
              <a:rPr sz="2000" b="1" spc="-20" dirty="0">
                <a:latin typeface="DejaVu Sans"/>
                <a:cs typeface="DejaVu Sans"/>
              </a:rPr>
              <a:t>Chest </a:t>
            </a:r>
            <a:r>
              <a:rPr sz="2000" b="1" spc="-10" dirty="0">
                <a:latin typeface="DejaVu Sans"/>
                <a:cs typeface="DejaVu Sans"/>
              </a:rPr>
              <a:t>discomfort </a:t>
            </a:r>
            <a:r>
              <a:rPr sz="2000" b="1" dirty="0">
                <a:latin typeface="DejaVu Sans"/>
                <a:cs typeface="DejaVu Sans"/>
              </a:rPr>
              <a:t>(pericardial </a:t>
            </a:r>
            <a:r>
              <a:rPr sz="2000" b="1" spc="5" dirty="0">
                <a:latin typeface="DejaVu Sans"/>
                <a:cs typeface="DejaVu Sans"/>
              </a:rPr>
              <a:t>effusion), </a:t>
            </a:r>
            <a:r>
              <a:rPr sz="2000" b="1" spc="-10" dirty="0">
                <a:latin typeface="DejaVu Sans"/>
                <a:cs typeface="DejaVu Sans"/>
              </a:rPr>
              <a:t>arthralgia  </a:t>
            </a:r>
            <a:r>
              <a:rPr sz="2000" b="1" spc="10" dirty="0">
                <a:latin typeface="DejaVu Sans"/>
                <a:cs typeface="DejaVu Sans"/>
              </a:rPr>
              <a:t>(hydrarthrosis), </a:t>
            </a:r>
            <a:r>
              <a:rPr sz="2000" b="1" spc="5" dirty="0">
                <a:latin typeface="DejaVu Sans"/>
                <a:cs typeface="DejaVu Sans"/>
              </a:rPr>
              <a:t>or </a:t>
            </a:r>
            <a:r>
              <a:rPr sz="2000" b="1" spc="-5" dirty="0">
                <a:latin typeface="DejaVu Sans"/>
                <a:cs typeface="DejaVu Sans"/>
              </a:rPr>
              <a:t>abdominal </a:t>
            </a:r>
            <a:r>
              <a:rPr sz="2000" b="1" spc="-10" dirty="0">
                <a:latin typeface="DejaVu Sans"/>
                <a:cs typeface="DejaVu Sans"/>
              </a:rPr>
              <a:t>pain </a:t>
            </a:r>
            <a:r>
              <a:rPr sz="2000" b="1" spc="5" dirty="0">
                <a:latin typeface="DejaVu Sans"/>
                <a:cs typeface="DejaVu Sans"/>
              </a:rPr>
              <a:t>(ascites </a:t>
            </a:r>
            <a:r>
              <a:rPr sz="2000" b="1" spc="-10" dirty="0">
                <a:latin typeface="DejaVu Sans"/>
                <a:cs typeface="DejaVu Sans"/>
              </a:rPr>
              <a:t>or, </a:t>
            </a:r>
            <a:r>
              <a:rPr sz="2000" b="1" dirty="0">
                <a:latin typeface="DejaVu Sans"/>
                <a:cs typeface="DejaVu Sans"/>
              </a:rPr>
              <a:t>in  </a:t>
            </a:r>
            <a:r>
              <a:rPr sz="2000" b="1" spc="-15" dirty="0">
                <a:latin typeface="DejaVu Sans"/>
                <a:cs typeface="DejaVu Sans"/>
              </a:rPr>
              <a:t>children, mesenteric</a:t>
            </a:r>
            <a:r>
              <a:rPr sz="2000" b="1" spc="-45" dirty="0">
                <a:latin typeface="DejaVu Sans"/>
                <a:cs typeface="DejaVu Sans"/>
              </a:rPr>
              <a:t> </a:t>
            </a:r>
            <a:r>
              <a:rPr sz="2000" b="1" spc="10" dirty="0">
                <a:latin typeface="DejaVu Sans"/>
                <a:cs typeface="DejaVu Sans"/>
              </a:rPr>
              <a:t>edema).</a:t>
            </a:r>
            <a:endParaRPr sz="2000">
              <a:latin typeface="DejaVu Sans"/>
              <a:cs typeface="DejaVu Sans"/>
            </a:endParaRPr>
          </a:p>
          <a:p>
            <a:pPr marL="355600" marR="160020" indent="-343535">
              <a:lnSpc>
                <a:spcPts val="2160"/>
              </a:lnSpc>
              <a:spcBef>
                <a:spcPts val="484"/>
              </a:spcBef>
              <a:buFont typeface="DejaVu Sans"/>
              <a:buChar char="•"/>
              <a:tabLst>
                <a:tab pos="355600" algn="l"/>
                <a:tab pos="356235" algn="l"/>
              </a:tabLst>
            </a:pPr>
            <a:r>
              <a:rPr sz="2000" b="1" spc="-10" dirty="0">
                <a:latin typeface="DejaVu Sans"/>
                <a:cs typeface="DejaVu Sans"/>
              </a:rPr>
              <a:t>Edema </a:t>
            </a:r>
            <a:r>
              <a:rPr sz="2000" b="1" spc="5" dirty="0">
                <a:latin typeface="DejaVu Sans"/>
                <a:cs typeface="DejaVu Sans"/>
              </a:rPr>
              <a:t>may </a:t>
            </a:r>
            <a:r>
              <a:rPr sz="2000" b="1" spc="-10" dirty="0">
                <a:latin typeface="DejaVu Sans"/>
                <a:cs typeface="DejaVu Sans"/>
              </a:rPr>
              <a:t>obscure </a:t>
            </a:r>
            <a:r>
              <a:rPr sz="2000" b="1" spc="-15" dirty="0">
                <a:latin typeface="DejaVu Sans"/>
                <a:cs typeface="DejaVu Sans"/>
              </a:rPr>
              <a:t>signs of </a:t>
            </a:r>
            <a:r>
              <a:rPr sz="2000" b="1" spc="-5" dirty="0">
                <a:latin typeface="DejaVu Sans"/>
                <a:cs typeface="DejaVu Sans"/>
              </a:rPr>
              <a:t>muscle </a:t>
            </a:r>
            <a:r>
              <a:rPr sz="2000" b="1" dirty="0">
                <a:latin typeface="DejaVu Sans"/>
                <a:cs typeface="DejaVu Sans"/>
              </a:rPr>
              <a:t>wasting</a:t>
            </a:r>
            <a:r>
              <a:rPr sz="2000" b="1" spc="-135" dirty="0">
                <a:latin typeface="DejaVu Sans"/>
                <a:cs typeface="DejaVu Sans"/>
              </a:rPr>
              <a:t> </a:t>
            </a:r>
            <a:r>
              <a:rPr sz="2000" b="1" spc="-15" dirty="0">
                <a:latin typeface="DejaVu Sans"/>
                <a:cs typeface="DejaVu Sans"/>
              </a:rPr>
              <a:t>and  cause parallel </a:t>
            </a:r>
            <a:r>
              <a:rPr sz="2000" b="1" spc="5" dirty="0">
                <a:latin typeface="DejaVu Sans"/>
                <a:cs typeface="DejaVu Sans"/>
              </a:rPr>
              <a:t>white </a:t>
            </a:r>
            <a:r>
              <a:rPr sz="2000" b="1" spc="-5" dirty="0">
                <a:latin typeface="DejaVu Sans"/>
                <a:cs typeface="DejaVu Sans"/>
              </a:rPr>
              <a:t>lines </a:t>
            </a:r>
            <a:r>
              <a:rPr sz="2000" b="1" dirty="0">
                <a:latin typeface="DejaVu Sans"/>
                <a:cs typeface="DejaVu Sans"/>
              </a:rPr>
              <a:t>in </a:t>
            </a:r>
            <a:r>
              <a:rPr sz="2000" b="1" spc="-10" dirty="0">
                <a:latin typeface="DejaVu Sans"/>
                <a:cs typeface="DejaVu Sans"/>
              </a:rPr>
              <a:t>fingernail </a:t>
            </a:r>
            <a:r>
              <a:rPr sz="2000" b="1" spc="-25" dirty="0">
                <a:latin typeface="DejaVu Sans"/>
                <a:cs typeface="DejaVu Sans"/>
              </a:rPr>
              <a:t>beds  </a:t>
            </a:r>
            <a:r>
              <a:rPr sz="2000" b="1" spc="5" dirty="0">
                <a:latin typeface="DejaVu Sans"/>
                <a:cs typeface="DejaVu Sans"/>
              </a:rPr>
              <a:t>(Muehrcke's</a:t>
            </a:r>
            <a:r>
              <a:rPr sz="2000" b="1" spc="-50" dirty="0">
                <a:latin typeface="DejaVu Sans"/>
                <a:cs typeface="DejaVu Sans"/>
              </a:rPr>
              <a:t> </a:t>
            </a:r>
            <a:r>
              <a:rPr sz="2000" b="1" spc="15" dirty="0">
                <a:latin typeface="DejaVu Sans"/>
                <a:cs typeface="DejaVu Sans"/>
              </a:rPr>
              <a:t>lines).</a:t>
            </a:r>
            <a:endParaRPr sz="20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2000" b="1" spc="-20" dirty="0">
                <a:solidFill>
                  <a:srgbClr val="FF0000"/>
                </a:solidFill>
                <a:latin typeface="DejaVu Sans"/>
                <a:cs typeface="DejaVu Sans"/>
              </a:rPr>
              <a:t>UNCOMMON</a:t>
            </a:r>
            <a:r>
              <a:rPr sz="2000" b="1" spc="-20" dirty="0">
                <a:latin typeface="DejaVu Sans"/>
                <a:cs typeface="DejaVu Sans"/>
              </a:rPr>
              <a:t>:</a:t>
            </a:r>
            <a:endParaRPr sz="2000">
              <a:latin typeface="DejaVu Sans"/>
              <a:cs typeface="DejaVu Sans"/>
            </a:endParaRPr>
          </a:p>
          <a:p>
            <a:pPr marL="355600" indent="-343535">
              <a:lnSpc>
                <a:spcPct val="100000"/>
              </a:lnSpc>
              <a:spcBef>
                <a:spcPts val="240"/>
              </a:spcBef>
              <a:buFont typeface="DejaVu Sans"/>
              <a:buChar char="•"/>
              <a:tabLst>
                <a:tab pos="355600" algn="l"/>
                <a:tab pos="356235" algn="l"/>
              </a:tabLst>
            </a:pPr>
            <a:r>
              <a:rPr sz="2000" b="1" spc="-15" dirty="0">
                <a:latin typeface="DejaVu Sans"/>
                <a:cs typeface="DejaVu Sans"/>
              </a:rPr>
              <a:t>Hypertension, </a:t>
            </a:r>
            <a:r>
              <a:rPr sz="2000" b="1" spc="-10" dirty="0">
                <a:latin typeface="DejaVu Sans"/>
                <a:cs typeface="DejaVu Sans"/>
              </a:rPr>
              <a:t>Gross</a:t>
            </a:r>
            <a:r>
              <a:rPr sz="2000" b="1" spc="-50" dirty="0">
                <a:latin typeface="DejaVu Sans"/>
                <a:cs typeface="DejaVu Sans"/>
              </a:rPr>
              <a:t> </a:t>
            </a:r>
            <a:r>
              <a:rPr sz="2000" b="1" spc="-10" dirty="0">
                <a:latin typeface="DejaVu Sans"/>
                <a:cs typeface="DejaVu Sans"/>
              </a:rPr>
              <a:t>hematuria</a:t>
            </a:r>
            <a:endParaRPr sz="2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395985"/>
            <a:ext cx="64077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Proteinuria </a:t>
            </a:r>
            <a:r>
              <a:rPr sz="3600" spc="229" dirty="0"/>
              <a:t>-</a:t>
            </a:r>
            <a:r>
              <a:rPr sz="3600" spc="-135" dirty="0"/>
              <a:t> </a:t>
            </a:r>
            <a:r>
              <a:rPr sz="3600" spc="-20" dirty="0"/>
              <a:t>Parameters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979932" y="1199388"/>
            <a:ext cx="8164067" cy="505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69644" y="1332619"/>
            <a:ext cx="6138545" cy="236474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655"/>
              </a:spcBef>
              <a:buFont typeface="DejaVu Sans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DejaVu Sans"/>
                <a:cs typeface="DejaVu Sans"/>
              </a:rPr>
              <a:t>Urine</a:t>
            </a:r>
            <a:r>
              <a:rPr sz="2400" b="1" spc="10" dirty="0">
                <a:latin typeface="DejaVu Sans"/>
                <a:cs typeface="DejaVu Sans"/>
              </a:rPr>
              <a:t> </a:t>
            </a:r>
            <a:r>
              <a:rPr sz="2400" b="1" spc="-20" dirty="0">
                <a:latin typeface="DejaVu Sans"/>
                <a:cs typeface="DejaVu Sans"/>
              </a:rPr>
              <a:t>routine:</a:t>
            </a:r>
            <a:endParaRPr sz="2400">
              <a:latin typeface="DejaVu Sans"/>
              <a:cs typeface="DejaVu Sans"/>
            </a:endParaRPr>
          </a:p>
          <a:p>
            <a:pPr marL="926465">
              <a:lnSpc>
                <a:spcPct val="100000"/>
              </a:lnSpc>
              <a:spcBef>
                <a:spcPts val="470"/>
              </a:spcBef>
              <a:tabLst>
                <a:tab pos="1840864" algn="l"/>
              </a:tabLst>
            </a:pPr>
            <a:r>
              <a:rPr sz="2000" b="1" spc="30" dirty="0">
                <a:solidFill>
                  <a:srgbClr val="800000"/>
                </a:solidFill>
                <a:latin typeface="DejaVu Sans"/>
                <a:cs typeface="DejaVu Sans"/>
              </a:rPr>
              <a:t>1</a:t>
            </a:r>
            <a:r>
              <a:rPr sz="2000" b="1" spc="-10" dirty="0">
                <a:solidFill>
                  <a:srgbClr val="800000"/>
                </a:solidFill>
                <a:latin typeface="DejaVu Sans"/>
                <a:cs typeface="DejaVu Sans"/>
              </a:rPr>
              <a:t> </a:t>
            </a:r>
            <a:r>
              <a:rPr sz="2000" b="1" spc="60" dirty="0">
                <a:solidFill>
                  <a:srgbClr val="800000"/>
                </a:solidFill>
                <a:latin typeface="DejaVu Sans"/>
                <a:cs typeface="DejaVu Sans"/>
              </a:rPr>
              <a:t>+	= </a:t>
            </a:r>
            <a:r>
              <a:rPr sz="2000" b="1" spc="30" dirty="0">
                <a:solidFill>
                  <a:srgbClr val="800000"/>
                </a:solidFill>
                <a:latin typeface="DejaVu Sans"/>
                <a:cs typeface="DejaVu Sans"/>
              </a:rPr>
              <a:t>30 </a:t>
            </a:r>
            <a:r>
              <a:rPr sz="2000" b="1" dirty="0">
                <a:solidFill>
                  <a:srgbClr val="800000"/>
                </a:solidFill>
                <a:latin typeface="DejaVu Sans"/>
                <a:cs typeface="DejaVu Sans"/>
              </a:rPr>
              <a:t>mg </a:t>
            </a:r>
            <a:r>
              <a:rPr sz="2000" b="1" spc="650" dirty="0">
                <a:solidFill>
                  <a:srgbClr val="800000"/>
                </a:solidFill>
                <a:latin typeface="DejaVu Sans"/>
                <a:cs typeface="DejaVu Sans"/>
              </a:rPr>
              <a:t>/</a:t>
            </a:r>
            <a:r>
              <a:rPr sz="2000" b="1" spc="-155" dirty="0">
                <a:solidFill>
                  <a:srgbClr val="800000"/>
                </a:solidFill>
                <a:latin typeface="DejaVu Sans"/>
                <a:cs typeface="DejaVu Sans"/>
              </a:rPr>
              <a:t> </a:t>
            </a:r>
            <a:r>
              <a:rPr sz="2000" b="1" spc="-20" dirty="0">
                <a:solidFill>
                  <a:srgbClr val="800000"/>
                </a:solidFill>
                <a:latin typeface="DejaVu Sans"/>
                <a:cs typeface="DejaVu Sans"/>
              </a:rPr>
              <a:t>dL</a:t>
            </a:r>
            <a:endParaRPr sz="2000">
              <a:latin typeface="DejaVu Sans"/>
              <a:cs typeface="DejaVu Sans"/>
            </a:endParaRPr>
          </a:p>
          <a:p>
            <a:pPr marL="926465">
              <a:lnSpc>
                <a:spcPct val="100000"/>
              </a:lnSpc>
              <a:spcBef>
                <a:spcPts val="484"/>
              </a:spcBef>
              <a:tabLst>
                <a:tab pos="1840864" algn="l"/>
              </a:tabLst>
            </a:pPr>
            <a:r>
              <a:rPr sz="2000" b="1" spc="30" dirty="0">
                <a:solidFill>
                  <a:srgbClr val="800000"/>
                </a:solidFill>
                <a:latin typeface="DejaVu Sans"/>
                <a:cs typeface="DejaVu Sans"/>
              </a:rPr>
              <a:t>2</a:t>
            </a:r>
            <a:r>
              <a:rPr sz="2000" b="1" spc="-15" dirty="0">
                <a:solidFill>
                  <a:srgbClr val="800000"/>
                </a:solidFill>
                <a:latin typeface="DejaVu Sans"/>
                <a:cs typeface="DejaVu Sans"/>
              </a:rPr>
              <a:t> </a:t>
            </a:r>
            <a:r>
              <a:rPr sz="2000" b="1" spc="60" dirty="0">
                <a:solidFill>
                  <a:srgbClr val="800000"/>
                </a:solidFill>
                <a:latin typeface="DejaVu Sans"/>
                <a:cs typeface="DejaVu Sans"/>
              </a:rPr>
              <a:t>+	= </a:t>
            </a:r>
            <a:r>
              <a:rPr sz="2000" b="1" spc="30" dirty="0">
                <a:solidFill>
                  <a:srgbClr val="800000"/>
                </a:solidFill>
                <a:latin typeface="DejaVu Sans"/>
                <a:cs typeface="DejaVu Sans"/>
              </a:rPr>
              <a:t>100 </a:t>
            </a:r>
            <a:r>
              <a:rPr sz="2000" b="1" dirty="0">
                <a:solidFill>
                  <a:srgbClr val="800000"/>
                </a:solidFill>
                <a:latin typeface="DejaVu Sans"/>
                <a:cs typeface="DejaVu Sans"/>
              </a:rPr>
              <a:t>mg </a:t>
            </a:r>
            <a:r>
              <a:rPr sz="2000" b="1" spc="650" dirty="0">
                <a:solidFill>
                  <a:srgbClr val="800000"/>
                </a:solidFill>
                <a:latin typeface="DejaVu Sans"/>
                <a:cs typeface="DejaVu Sans"/>
              </a:rPr>
              <a:t>/</a:t>
            </a:r>
            <a:r>
              <a:rPr sz="2000" b="1" spc="-225" dirty="0">
                <a:solidFill>
                  <a:srgbClr val="800000"/>
                </a:solidFill>
                <a:latin typeface="DejaVu Sans"/>
                <a:cs typeface="DejaVu Sans"/>
              </a:rPr>
              <a:t> </a:t>
            </a:r>
            <a:r>
              <a:rPr sz="2000" b="1" spc="-20" dirty="0">
                <a:solidFill>
                  <a:srgbClr val="800000"/>
                </a:solidFill>
                <a:latin typeface="DejaVu Sans"/>
                <a:cs typeface="DejaVu Sans"/>
              </a:rPr>
              <a:t>dL</a:t>
            </a:r>
            <a:endParaRPr sz="2000">
              <a:latin typeface="DejaVu Sans"/>
              <a:cs typeface="DejaVu Sans"/>
            </a:endParaRPr>
          </a:p>
          <a:p>
            <a:pPr marL="926465">
              <a:lnSpc>
                <a:spcPct val="100000"/>
              </a:lnSpc>
              <a:spcBef>
                <a:spcPts val="480"/>
              </a:spcBef>
              <a:tabLst>
                <a:tab pos="1840864" algn="l"/>
              </a:tabLst>
            </a:pPr>
            <a:r>
              <a:rPr sz="2000" b="1" spc="30" dirty="0">
                <a:solidFill>
                  <a:srgbClr val="800000"/>
                </a:solidFill>
                <a:latin typeface="DejaVu Sans"/>
                <a:cs typeface="DejaVu Sans"/>
              </a:rPr>
              <a:t>3</a:t>
            </a:r>
            <a:r>
              <a:rPr sz="2000" b="1" spc="-15" dirty="0">
                <a:solidFill>
                  <a:srgbClr val="800000"/>
                </a:solidFill>
                <a:latin typeface="DejaVu Sans"/>
                <a:cs typeface="DejaVu Sans"/>
              </a:rPr>
              <a:t> </a:t>
            </a:r>
            <a:r>
              <a:rPr sz="2000" b="1" spc="60" dirty="0">
                <a:solidFill>
                  <a:srgbClr val="800000"/>
                </a:solidFill>
                <a:latin typeface="DejaVu Sans"/>
                <a:cs typeface="DejaVu Sans"/>
              </a:rPr>
              <a:t>+	= </a:t>
            </a:r>
            <a:r>
              <a:rPr sz="2000" b="1" spc="30" dirty="0">
                <a:solidFill>
                  <a:srgbClr val="800000"/>
                </a:solidFill>
                <a:latin typeface="DejaVu Sans"/>
                <a:cs typeface="DejaVu Sans"/>
              </a:rPr>
              <a:t>300 </a:t>
            </a:r>
            <a:r>
              <a:rPr sz="2000" b="1" dirty="0">
                <a:solidFill>
                  <a:srgbClr val="800000"/>
                </a:solidFill>
                <a:latin typeface="DejaVu Sans"/>
                <a:cs typeface="DejaVu Sans"/>
              </a:rPr>
              <a:t>mg </a:t>
            </a:r>
            <a:r>
              <a:rPr sz="2000" b="1" spc="650" dirty="0">
                <a:solidFill>
                  <a:srgbClr val="800000"/>
                </a:solidFill>
                <a:latin typeface="DejaVu Sans"/>
                <a:cs typeface="DejaVu Sans"/>
              </a:rPr>
              <a:t>/</a:t>
            </a:r>
            <a:r>
              <a:rPr sz="2000" b="1" spc="-225" dirty="0">
                <a:solidFill>
                  <a:srgbClr val="800000"/>
                </a:solidFill>
                <a:latin typeface="DejaVu Sans"/>
                <a:cs typeface="DejaVu Sans"/>
              </a:rPr>
              <a:t> </a:t>
            </a:r>
            <a:r>
              <a:rPr sz="2000" b="1" spc="-20" dirty="0">
                <a:solidFill>
                  <a:srgbClr val="800000"/>
                </a:solidFill>
                <a:latin typeface="DejaVu Sans"/>
                <a:cs typeface="DejaVu Sans"/>
              </a:rPr>
              <a:t>dL</a:t>
            </a:r>
            <a:endParaRPr sz="2000">
              <a:latin typeface="DejaVu Sans"/>
              <a:cs typeface="DejaVu Sans"/>
            </a:endParaRPr>
          </a:p>
          <a:p>
            <a:pPr marL="926465">
              <a:lnSpc>
                <a:spcPct val="100000"/>
              </a:lnSpc>
              <a:spcBef>
                <a:spcPts val="480"/>
              </a:spcBef>
              <a:tabLst>
                <a:tab pos="1840864" algn="l"/>
              </a:tabLst>
            </a:pPr>
            <a:r>
              <a:rPr sz="2000" b="1" spc="30" dirty="0">
                <a:solidFill>
                  <a:srgbClr val="800000"/>
                </a:solidFill>
                <a:latin typeface="DejaVu Sans"/>
                <a:cs typeface="DejaVu Sans"/>
              </a:rPr>
              <a:t>4</a:t>
            </a:r>
            <a:r>
              <a:rPr sz="2000" b="1" spc="-15" dirty="0">
                <a:solidFill>
                  <a:srgbClr val="800000"/>
                </a:solidFill>
                <a:latin typeface="DejaVu Sans"/>
                <a:cs typeface="DejaVu Sans"/>
              </a:rPr>
              <a:t> </a:t>
            </a:r>
            <a:r>
              <a:rPr sz="2000" b="1" spc="60" dirty="0">
                <a:solidFill>
                  <a:srgbClr val="800000"/>
                </a:solidFill>
                <a:latin typeface="DejaVu Sans"/>
                <a:cs typeface="DejaVu Sans"/>
              </a:rPr>
              <a:t>+	= &gt; </a:t>
            </a:r>
            <a:r>
              <a:rPr sz="2000" b="1" spc="30" dirty="0">
                <a:solidFill>
                  <a:srgbClr val="800000"/>
                </a:solidFill>
                <a:latin typeface="DejaVu Sans"/>
                <a:cs typeface="DejaVu Sans"/>
              </a:rPr>
              <a:t>2 </a:t>
            </a:r>
            <a:r>
              <a:rPr sz="2000" b="1" spc="-35" dirty="0">
                <a:solidFill>
                  <a:srgbClr val="800000"/>
                </a:solidFill>
                <a:latin typeface="DejaVu Sans"/>
                <a:cs typeface="DejaVu Sans"/>
              </a:rPr>
              <a:t>g </a:t>
            </a:r>
            <a:r>
              <a:rPr sz="2000" b="1" spc="650" dirty="0">
                <a:solidFill>
                  <a:srgbClr val="800000"/>
                </a:solidFill>
                <a:latin typeface="DejaVu Sans"/>
                <a:cs typeface="DejaVu Sans"/>
              </a:rPr>
              <a:t>/</a:t>
            </a:r>
            <a:r>
              <a:rPr sz="2000" b="1" spc="-195" dirty="0">
                <a:solidFill>
                  <a:srgbClr val="800000"/>
                </a:solidFill>
                <a:latin typeface="DejaVu Sans"/>
                <a:cs typeface="DejaVu Sans"/>
              </a:rPr>
              <a:t> </a:t>
            </a:r>
            <a:r>
              <a:rPr sz="2000" b="1" spc="-20" dirty="0">
                <a:solidFill>
                  <a:srgbClr val="800000"/>
                </a:solidFill>
                <a:latin typeface="DejaVu Sans"/>
                <a:cs typeface="DejaVu Sans"/>
              </a:rPr>
              <a:t>dL</a:t>
            </a:r>
            <a:endParaRPr sz="2000">
              <a:latin typeface="DejaVu Sans"/>
              <a:cs typeface="DejaVu Sans"/>
            </a:endParaRPr>
          </a:p>
          <a:p>
            <a:pPr marL="354965" indent="-342900">
              <a:lnSpc>
                <a:spcPct val="100000"/>
              </a:lnSpc>
              <a:spcBef>
                <a:spcPts val="585"/>
              </a:spcBef>
              <a:buFont typeface="DejaVu Sans"/>
              <a:buChar char="•"/>
              <a:tabLst>
                <a:tab pos="354965" algn="l"/>
                <a:tab pos="355600" algn="l"/>
              </a:tabLst>
            </a:pPr>
            <a:r>
              <a:rPr sz="2400" b="1" spc="35" dirty="0">
                <a:latin typeface="DejaVu Sans"/>
                <a:cs typeface="DejaVu Sans"/>
              </a:rPr>
              <a:t>24 </a:t>
            </a:r>
            <a:r>
              <a:rPr sz="2400" b="1" spc="-5" dirty="0">
                <a:latin typeface="DejaVu Sans"/>
                <a:cs typeface="DejaVu Sans"/>
              </a:rPr>
              <a:t>hour </a:t>
            </a:r>
            <a:r>
              <a:rPr sz="2400" b="1" spc="-10" dirty="0">
                <a:latin typeface="DejaVu Sans"/>
                <a:cs typeface="DejaVu Sans"/>
              </a:rPr>
              <a:t>Urine </a:t>
            </a:r>
            <a:r>
              <a:rPr sz="2400" b="1" spc="-15" dirty="0">
                <a:latin typeface="DejaVu Sans"/>
                <a:cs typeface="DejaVu Sans"/>
              </a:rPr>
              <a:t>Protein</a:t>
            </a:r>
            <a:r>
              <a:rPr sz="2400" b="1" spc="-65" dirty="0">
                <a:latin typeface="DejaVu Sans"/>
                <a:cs typeface="DejaVu Sans"/>
              </a:rPr>
              <a:t> </a:t>
            </a:r>
            <a:r>
              <a:rPr sz="2400" b="1" spc="-15" dirty="0">
                <a:latin typeface="DejaVu Sans"/>
                <a:cs typeface="DejaVu Sans"/>
              </a:rPr>
              <a:t>Estimation: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6794" y="3670782"/>
            <a:ext cx="13716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00" b="1" spc="-35" dirty="0">
                <a:latin typeface="DejaVu Sans"/>
                <a:cs typeface="DejaVu Sans"/>
              </a:rPr>
              <a:t>Mild  </a:t>
            </a:r>
            <a:r>
              <a:rPr sz="2000" b="1" spc="-25" dirty="0">
                <a:latin typeface="DejaVu Sans"/>
                <a:cs typeface="DejaVu Sans"/>
              </a:rPr>
              <a:t>Moder</a:t>
            </a:r>
            <a:r>
              <a:rPr sz="2000" b="1" spc="-20" dirty="0">
                <a:latin typeface="DejaVu Sans"/>
                <a:cs typeface="DejaVu Sans"/>
              </a:rPr>
              <a:t>a</a:t>
            </a:r>
            <a:r>
              <a:rPr sz="2000" b="1" spc="-30" dirty="0">
                <a:latin typeface="DejaVu Sans"/>
                <a:cs typeface="DejaVu Sans"/>
              </a:rPr>
              <a:t>te  </a:t>
            </a:r>
            <a:r>
              <a:rPr sz="2000" b="1" spc="-20" dirty="0">
                <a:latin typeface="DejaVu Sans"/>
                <a:cs typeface="DejaVu Sans"/>
              </a:rPr>
              <a:t>Massive</a:t>
            </a:r>
            <a:endParaRPr sz="2000">
              <a:latin typeface="DejaVu Sans"/>
              <a:cs typeface="DejaVu San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07664" y="4757928"/>
            <a:ext cx="5736590" cy="1271270"/>
            <a:chOff x="3407664" y="4757928"/>
            <a:chExt cx="5736590" cy="1271270"/>
          </a:xfrm>
        </p:grpSpPr>
        <p:sp>
          <p:nvSpPr>
            <p:cNvPr id="7" name="object 7"/>
            <p:cNvSpPr/>
            <p:nvPr/>
          </p:nvSpPr>
          <p:spPr>
            <a:xfrm>
              <a:off x="4625340" y="4757928"/>
              <a:ext cx="1856232" cy="5699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92012" y="4792980"/>
              <a:ext cx="359663" cy="3916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45936" y="4757928"/>
              <a:ext cx="911352" cy="5699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07664" y="5123688"/>
              <a:ext cx="3250691" cy="5699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68796" y="5158740"/>
              <a:ext cx="359664" cy="3916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22720" y="5123688"/>
              <a:ext cx="2621279" cy="5699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28616" y="5458968"/>
              <a:ext cx="1900428" cy="5699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30219" y="3670782"/>
            <a:ext cx="3943985" cy="219011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95275">
              <a:lnSpc>
                <a:spcPct val="100000"/>
              </a:lnSpc>
              <a:spcBef>
                <a:spcPts val="580"/>
              </a:spcBef>
            </a:pPr>
            <a:r>
              <a:rPr sz="2000" b="1" spc="5" dirty="0">
                <a:latin typeface="DejaVu Sans"/>
                <a:cs typeface="DejaVu Sans"/>
              </a:rPr>
              <a:t>:</a:t>
            </a:r>
            <a:r>
              <a:rPr sz="2000" b="1" spc="-20" dirty="0">
                <a:latin typeface="DejaVu Sans"/>
                <a:cs typeface="DejaVu Sans"/>
              </a:rPr>
              <a:t> </a:t>
            </a:r>
            <a:r>
              <a:rPr sz="2000" b="1" spc="60" dirty="0">
                <a:latin typeface="DejaVu Sans"/>
                <a:cs typeface="DejaVu Sans"/>
              </a:rPr>
              <a:t>&lt;</a:t>
            </a:r>
            <a:r>
              <a:rPr sz="2000" b="1" spc="-20" dirty="0">
                <a:latin typeface="DejaVu Sans"/>
                <a:cs typeface="DejaVu Sans"/>
              </a:rPr>
              <a:t> </a:t>
            </a:r>
            <a:r>
              <a:rPr sz="2000" b="1" spc="30" dirty="0">
                <a:latin typeface="DejaVu Sans"/>
                <a:cs typeface="DejaVu Sans"/>
              </a:rPr>
              <a:t>500</a:t>
            </a:r>
            <a:r>
              <a:rPr sz="2000" b="1" spc="-10" dirty="0">
                <a:latin typeface="DejaVu Sans"/>
                <a:cs typeface="DejaVu Sans"/>
              </a:rPr>
              <a:t> </a:t>
            </a:r>
            <a:r>
              <a:rPr sz="2000" b="1" dirty="0">
                <a:latin typeface="DejaVu Sans"/>
                <a:cs typeface="DejaVu Sans"/>
              </a:rPr>
              <a:t>mg</a:t>
            </a:r>
            <a:r>
              <a:rPr sz="2000" b="1" spc="-25" dirty="0">
                <a:latin typeface="DejaVu Sans"/>
                <a:cs typeface="DejaVu Sans"/>
              </a:rPr>
              <a:t> </a:t>
            </a:r>
            <a:r>
              <a:rPr sz="2000" b="1" spc="650" dirty="0">
                <a:latin typeface="DejaVu Sans"/>
                <a:cs typeface="DejaVu Sans"/>
              </a:rPr>
              <a:t>/</a:t>
            </a:r>
            <a:r>
              <a:rPr sz="2000" b="1" spc="-35" dirty="0">
                <a:latin typeface="DejaVu Sans"/>
                <a:cs typeface="DejaVu Sans"/>
              </a:rPr>
              <a:t> </a:t>
            </a:r>
            <a:r>
              <a:rPr sz="2000" b="1" spc="40" dirty="0">
                <a:latin typeface="DejaVu Sans"/>
                <a:cs typeface="DejaVu Sans"/>
              </a:rPr>
              <a:t>m</a:t>
            </a:r>
            <a:r>
              <a:rPr sz="1950" b="1" spc="60" baseline="25641" dirty="0">
                <a:latin typeface="DejaVu Sans"/>
                <a:cs typeface="DejaVu Sans"/>
              </a:rPr>
              <a:t>2</a:t>
            </a:r>
            <a:r>
              <a:rPr sz="1950" b="1" spc="337" baseline="25641" dirty="0">
                <a:latin typeface="DejaVu Sans"/>
                <a:cs typeface="DejaVu Sans"/>
              </a:rPr>
              <a:t> </a:t>
            </a:r>
            <a:r>
              <a:rPr sz="2000" b="1" spc="650" dirty="0">
                <a:latin typeface="DejaVu Sans"/>
                <a:cs typeface="DejaVu Sans"/>
              </a:rPr>
              <a:t>/</a:t>
            </a:r>
            <a:r>
              <a:rPr sz="2000" b="1" spc="-20" dirty="0">
                <a:latin typeface="DejaVu Sans"/>
                <a:cs typeface="DejaVu Sans"/>
              </a:rPr>
              <a:t> </a:t>
            </a:r>
            <a:r>
              <a:rPr sz="2000" b="1" spc="-35" dirty="0">
                <a:latin typeface="DejaVu Sans"/>
                <a:cs typeface="DejaVu Sans"/>
              </a:rPr>
              <a:t>d</a:t>
            </a:r>
            <a:endParaRPr sz="2000">
              <a:latin typeface="DejaVu Sans"/>
              <a:cs typeface="DejaVu Sans"/>
            </a:endParaRPr>
          </a:p>
          <a:p>
            <a:pPr marL="295275">
              <a:lnSpc>
                <a:spcPct val="100000"/>
              </a:lnSpc>
              <a:spcBef>
                <a:spcPts val="480"/>
              </a:spcBef>
            </a:pPr>
            <a:r>
              <a:rPr sz="2000" b="1" spc="5" dirty="0">
                <a:latin typeface="DejaVu Sans"/>
                <a:cs typeface="DejaVu Sans"/>
              </a:rPr>
              <a:t>:</a:t>
            </a:r>
            <a:r>
              <a:rPr sz="2000" b="1" spc="-25" dirty="0">
                <a:latin typeface="DejaVu Sans"/>
                <a:cs typeface="DejaVu Sans"/>
              </a:rPr>
              <a:t> </a:t>
            </a:r>
            <a:r>
              <a:rPr sz="2000" b="1" spc="30" dirty="0">
                <a:latin typeface="DejaVu Sans"/>
                <a:cs typeface="DejaVu Sans"/>
              </a:rPr>
              <a:t>500</a:t>
            </a:r>
            <a:r>
              <a:rPr sz="2000" b="1" spc="-25" dirty="0">
                <a:latin typeface="DejaVu Sans"/>
                <a:cs typeface="DejaVu Sans"/>
              </a:rPr>
              <a:t> </a:t>
            </a:r>
            <a:r>
              <a:rPr sz="2000" b="1" spc="420" dirty="0">
                <a:latin typeface="DejaVu Sans"/>
                <a:cs typeface="DejaVu Sans"/>
              </a:rPr>
              <a:t>–</a:t>
            </a:r>
            <a:r>
              <a:rPr sz="2000" b="1" spc="-5" dirty="0">
                <a:latin typeface="DejaVu Sans"/>
                <a:cs typeface="DejaVu Sans"/>
              </a:rPr>
              <a:t> </a:t>
            </a:r>
            <a:r>
              <a:rPr sz="2000" b="1" spc="30" dirty="0">
                <a:latin typeface="DejaVu Sans"/>
                <a:cs typeface="DejaVu Sans"/>
              </a:rPr>
              <a:t>1000</a:t>
            </a:r>
            <a:r>
              <a:rPr sz="2000" b="1" spc="-35" dirty="0">
                <a:latin typeface="DejaVu Sans"/>
                <a:cs typeface="DejaVu Sans"/>
              </a:rPr>
              <a:t> </a:t>
            </a:r>
            <a:r>
              <a:rPr sz="2000" b="1" dirty="0">
                <a:latin typeface="DejaVu Sans"/>
                <a:cs typeface="DejaVu Sans"/>
              </a:rPr>
              <a:t>mg</a:t>
            </a:r>
            <a:r>
              <a:rPr sz="2000" b="1" spc="-30" dirty="0">
                <a:latin typeface="DejaVu Sans"/>
                <a:cs typeface="DejaVu Sans"/>
              </a:rPr>
              <a:t> </a:t>
            </a:r>
            <a:r>
              <a:rPr sz="2000" b="1" spc="650" dirty="0">
                <a:latin typeface="DejaVu Sans"/>
                <a:cs typeface="DejaVu Sans"/>
              </a:rPr>
              <a:t>/</a:t>
            </a:r>
            <a:r>
              <a:rPr sz="2000" b="1" spc="-20" dirty="0">
                <a:latin typeface="DejaVu Sans"/>
                <a:cs typeface="DejaVu Sans"/>
              </a:rPr>
              <a:t> </a:t>
            </a:r>
            <a:r>
              <a:rPr sz="2000" b="1" spc="40" dirty="0">
                <a:latin typeface="DejaVu Sans"/>
                <a:cs typeface="DejaVu Sans"/>
              </a:rPr>
              <a:t>m</a:t>
            </a:r>
            <a:r>
              <a:rPr sz="1950" b="1" spc="60" baseline="25641" dirty="0">
                <a:latin typeface="DejaVu Sans"/>
                <a:cs typeface="DejaVu Sans"/>
              </a:rPr>
              <a:t>2</a:t>
            </a:r>
            <a:r>
              <a:rPr sz="1950" b="1" spc="315" baseline="25641" dirty="0">
                <a:latin typeface="DejaVu Sans"/>
                <a:cs typeface="DejaVu Sans"/>
              </a:rPr>
              <a:t> </a:t>
            </a:r>
            <a:r>
              <a:rPr sz="2000" b="1" spc="650" dirty="0">
                <a:latin typeface="DejaVu Sans"/>
                <a:cs typeface="DejaVu Sans"/>
              </a:rPr>
              <a:t>/</a:t>
            </a:r>
            <a:r>
              <a:rPr sz="2000" b="1" spc="-20" dirty="0">
                <a:latin typeface="DejaVu Sans"/>
                <a:cs typeface="DejaVu Sans"/>
              </a:rPr>
              <a:t> </a:t>
            </a:r>
            <a:r>
              <a:rPr sz="2000" b="1" spc="-35" dirty="0">
                <a:latin typeface="DejaVu Sans"/>
                <a:cs typeface="DejaVu Sans"/>
              </a:rPr>
              <a:t>d</a:t>
            </a:r>
            <a:endParaRPr sz="2000">
              <a:latin typeface="DejaVu Sans"/>
              <a:cs typeface="DejaVu Sans"/>
            </a:endParaRPr>
          </a:p>
          <a:p>
            <a:pPr marL="295275">
              <a:lnSpc>
                <a:spcPct val="100000"/>
              </a:lnSpc>
              <a:spcBef>
                <a:spcPts val="480"/>
              </a:spcBef>
            </a:pPr>
            <a:r>
              <a:rPr sz="2000" b="1" spc="5" dirty="0">
                <a:latin typeface="DejaVu Sans"/>
                <a:cs typeface="DejaVu Sans"/>
              </a:rPr>
              <a:t>:</a:t>
            </a:r>
            <a:r>
              <a:rPr sz="2000" b="1" spc="-20" dirty="0">
                <a:latin typeface="DejaVu Sans"/>
                <a:cs typeface="DejaVu Sans"/>
              </a:rPr>
              <a:t> </a:t>
            </a:r>
            <a:r>
              <a:rPr sz="2000" b="1" spc="60" dirty="0">
                <a:latin typeface="DejaVu Sans"/>
                <a:cs typeface="DejaVu Sans"/>
              </a:rPr>
              <a:t>&gt;</a:t>
            </a:r>
            <a:r>
              <a:rPr sz="2000" b="1" spc="-20" dirty="0">
                <a:latin typeface="DejaVu Sans"/>
                <a:cs typeface="DejaVu Sans"/>
              </a:rPr>
              <a:t> </a:t>
            </a:r>
            <a:r>
              <a:rPr sz="2000" b="1" spc="30" dirty="0">
                <a:latin typeface="DejaVu Sans"/>
                <a:cs typeface="DejaVu Sans"/>
              </a:rPr>
              <a:t>1000</a:t>
            </a:r>
            <a:r>
              <a:rPr sz="2000" b="1" spc="-30" dirty="0">
                <a:latin typeface="DejaVu Sans"/>
                <a:cs typeface="DejaVu Sans"/>
              </a:rPr>
              <a:t> </a:t>
            </a:r>
            <a:r>
              <a:rPr sz="2000" b="1" dirty="0">
                <a:latin typeface="DejaVu Sans"/>
                <a:cs typeface="DejaVu Sans"/>
              </a:rPr>
              <a:t>mg</a:t>
            </a:r>
            <a:r>
              <a:rPr sz="2000" b="1" spc="-30" dirty="0">
                <a:latin typeface="DejaVu Sans"/>
                <a:cs typeface="DejaVu Sans"/>
              </a:rPr>
              <a:t> </a:t>
            </a:r>
            <a:r>
              <a:rPr sz="2000" b="1" spc="650" dirty="0">
                <a:latin typeface="DejaVu Sans"/>
                <a:cs typeface="DejaVu Sans"/>
              </a:rPr>
              <a:t>/</a:t>
            </a:r>
            <a:r>
              <a:rPr sz="2000" b="1" spc="-20" dirty="0">
                <a:latin typeface="DejaVu Sans"/>
                <a:cs typeface="DejaVu Sans"/>
              </a:rPr>
              <a:t> </a:t>
            </a:r>
            <a:r>
              <a:rPr sz="2000" b="1" spc="40" dirty="0">
                <a:latin typeface="DejaVu Sans"/>
                <a:cs typeface="DejaVu Sans"/>
              </a:rPr>
              <a:t>m</a:t>
            </a:r>
            <a:r>
              <a:rPr sz="1950" b="1" spc="60" baseline="25641" dirty="0">
                <a:latin typeface="DejaVu Sans"/>
                <a:cs typeface="DejaVu Sans"/>
              </a:rPr>
              <a:t>2</a:t>
            </a:r>
            <a:r>
              <a:rPr sz="1950" b="1" spc="337" baseline="25641" dirty="0">
                <a:latin typeface="DejaVu Sans"/>
                <a:cs typeface="DejaVu Sans"/>
              </a:rPr>
              <a:t> </a:t>
            </a:r>
            <a:r>
              <a:rPr sz="2000" b="1" spc="650" dirty="0">
                <a:latin typeface="DejaVu Sans"/>
                <a:cs typeface="DejaVu Sans"/>
              </a:rPr>
              <a:t>/</a:t>
            </a:r>
            <a:r>
              <a:rPr sz="2000" b="1" spc="-20" dirty="0">
                <a:latin typeface="DejaVu Sans"/>
                <a:cs typeface="DejaVu Sans"/>
              </a:rPr>
              <a:t> </a:t>
            </a:r>
            <a:r>
              <a:rPr sz="2000" b="1" spc="-35" dirty="0">
                <a:latin typeface="DejaVu Sans"/>
                <a:cs typeface="DejaVu Sans"/>
              </a:rPr>
              <a:t>d</a:t>
            </a:r>
            <a:endParaRPr sz="2000">
              <a:latin typeface="DejaVu Sans"/>
              <a:cs typeface="DejaVu Sans"/>
            </a:endParaRPr>
          </a:p>
          <a:p>
            <a:pPr marL="38100" marR="74930" indent="1217295">
              <a:lnSpc>
                <a:spcPts val="2880"/>
              </a:lnSpc>
              <a:spcBef>
                <a:spcPts val="175"/>
              </a:spcBef>
            </a:pPr>
            <a:r>
              <a:rPr sz="2000" b="1" spc="30" dirty="0">
                <a:latin typeface="DejaVu Sans"/>
                <a:cs typeface="DejaVu Sans"/>
              </a:rPr>
              <a:t>40 </a:t>
            </a:r>
            <a:r>
              <a:rPr sz="2000" b="1" dirty="0">
                <a:latin typeface="DejaVu Sans"/>
                <a:cs typeface="DejaVu Sans"/>
              </a:rPr>
              <a:t>mg </a:t>
            </a:r>
            <a:r>
              <a:rPr sz="2000" b="1" spc="650" dirty="0">
                <a:latin typeface="DejaVu Sans"/>
                <a:cs typeface="DejaVu Sans"/>
              </a:rPr>
              <a:t>/ </a:t>
            </a:r>
            <a:r>
              <a:rPr sz="2000" b="1" spc="40" dirty="0">
                <a:latin typeface="DejaVu Sans"/>
                <a:cs typeface="DejaVu Sans"/>
              </a:rPr>
              <a:t>m</a:t>
            </a:r>
            <a:r>
              <a:rPr sz="1950" b="1" spc="60" baseline="25641" dirty="0">
                <a:latin typeface="DejaVu Sans"/>
                <a:cs typeface="DejaVu Sans"/>
              </a:rPr>
              <a:t>2 </a:t>
            </a:r>
            <a:r>
              <a:rPr sz="2000" b="1" spc="650" dirty="0">
                <a:latin typeface="DejaVu Sans"/>
                <a:cs typeface="DejaVu Sans"/>
              </a:rPr>
              <a:t>/ </a:t>
            </a:r>
            <a:r>
              <a:rPr sz="2000" b="1" dirty="0">
                <a:latin typeface="DejaVu Sans"/>
                <a:cs typeface="DejaVu Sans"/>
              </a:rPr>
              <a:t>hr  </a:t>
            </a:r>
            <a:r>
              <a:rPr sz="2000" b="1" spc="30" dirty="0">
                <a:latin typeface="DejaVu Sans"/>
                <a:cs typeface="DejaVu Sans"/>
              </a:rPr>
              <a:t>(Normal</a:t>
            </a:r>
            <a:r>
              <a:rPr sz="2000" b="1" spc="-35" dirty="0">
                <a:latin typeface="DejaVu Sans"/>
                <a:cs typeface="DejaVu Sans"/>
              </a:rPr>
              <a:t> </a:t>
            </a:r>
            <a:r>
              <a:rPr sz="2000" b="1" spc="60" dirty="0">
                <a:latin typeface="DejaVu Sans"/>
                <a:cs typeface="DejaVu Sans"/>
              </a:rPr>
              <a:t>=</a:t>
            </a:r>
            <a:r>
              <a:rPr sz="2000" b="1" spc="-25" dirty="0">
                <a:latin typeface="DejaVu Sans"/>
                <a:cs typeface="DejaVu Sans"/>
              </a:rPr>
              <a:t> </a:t>
            </a:r>
            <a:r>
              <a:rPr sz="2000" b="1" spc="30" dirty="0">
                <a:latin typeface="DejaVu Sans"/>
                <a:cs typeface="DejaVu Sans"/>
              </a:rPr>
              <a:t>4</a:t>
            </a:r>
            <a:r>
              <a:rPr sz="2000" b="1" spc="-25" dirty="0">
                <a:latin typeface="DejaVu Sans"/>
                <a:cs typeface="DejaVu Sans"/>
              </a:rPr>
              <a:t> </a:t>
            </a:r>
            <a:r>
              <a:rPr sz="2000" b="1" dirty="0">
                <a:latin typeface="DejaVu Sans"/>
                <a:cs typeface="DejaVu Sans"/>
              </a:rPr>
              <a:t>mg</a:t>
            </a:r>
            <a:r>
              <a:rPr sz="2000" b="1" spc="-35" dirty="0">
                <a:latin typeface="DejaVu Sans"/>
                <a:cs typeface="DejaVu Sans"/>
              </a:rPr>
              <a:t> </a:t>
            </a:r>
            <a:r>
              <a:rPr sz="2000" b="1" spc="650" dirty="0">
                <a:latin typeface="DejaVu Sans"/>
                <a:cs typeface="DejaVu Sans"/>
              </a:rPr>
              <a:t>/</a:t>
            </a:r>
            <a:r>
              <a:rPr sz="2000" b="1" spc="-25" dirty="0">
                <a:latin typeface="DejaVu Sans"/>
                <a:cs typeface="DejaVu Sans"/>
              </a:rPr>
              <a:t> </a:t>
            </a:r>
            <a:r>
              <a:rPr sz="2000" b="1" spc="45" dirty="0">
                <a:latin typeface="DejaVu Sans"/>
                <a:cs typeface="DejaVu Sans"/>
              </a:rPr>
              <a:t>m</a:t>
            </a:r>
            <a:r>
              <a:rPr sz="1950" b="1" spc="67" baseline="25641" dirty="0">
                <a:latin typeface="DejaVu Sans"/>
                <a:cs typeface="DejaVu Sans"/>
              </a:rPr>
              <a:t>2</a:t>
            </a:r>
            <a:r>
              <a:rPr sz="1950" b="1" spc="307" baseline="25641" dirty="0">
                <a:latin typeface="DejaVu Sans"/>
                <a:cs typeface="DejaVu Sans"/>
              </a:rPr>
              <a:t> </a:t>
            </a:r>
            <a:r>
              <a:rPr sz="2000" b="1" spc="650" dirty="0">
                <a:latin typeface="DejaVu Sans"/>
                <a:cs typeface="DejaVu Sans"/>
              </a:rPr>
              <a:t>/</a:t>
            </a:r>
            <a:r>
              <a:rPr sz="2000" b="1" spc="-25" dirty="0">
                <a:latin typeface="DejaVu Sans"/>
                <a:cs typeface="DejaVu Sans"/>
              </a:rPr>
              <a:t> </a:t>
            </a:r>
            <a:r>
              <a:rPr sz="2000" b="1" spc="55" dirty="0">
                <a:latin typeface="DejaVu Sans"/>
                <a:cs typeface="DejaVu Sans"/>
              </a:rPr>
              <a:t>hr)</a:t>
            </a:r>
            <a:endParaRPr sz="2000">
              <a:latin typeface="DejaVu Sans"/>
              <a:cs typeface="DejaVu Sans"/>
            </a:endParaRPr>
          </a:p>
          <a:p>
            <a:pPr marL="1558925">
              <a:lnSpc>
                <a:spcPct val="100000"/>
              </a:lnSpc>
              <a:spcBef>
                <a:spcPts val="65"/>
              </a:spcBef>
            </a:pPr>
            <a:r>
              <a:rPr sz="2000" b="1" spc="114" dirty="0">
                <a:solidFill>
                  <a:srgbClr val="CC3300"/>
                </a:solidFill>
                <a:latin typeface="DejaVu Sans"/>
                <a:cs typeface="DejaVu Sans"/>
              </a:rPr>
              <a:t>[&gt; </a:t>
            </a:r>
            <a:r>
              <a:rPr sz="2000" b="1" spc="30" dirty="0">
                <a:solidFill>
                  <a:srgbClr val="CC3300"/>
                </a:solidFill>
                <a:latin typeface="DejaVu Sans"/>
                <a:cs typeface="DejaVu Sans"/>
              </a:rPr>
              <a:t>3 </a:t>
            </a:r>
            <a:r>
              <a:rPr sz="2000" b="1" spc="-35" dirty="0">
                <a:solidFill>
                  <a:srgbClr val="CC3300"/>
                </a:solidFill>
                <a:latin typeface="DejaVu Sans"/>
                <a:cs typeface="DejaVu Sans"/>
              </a:rPr>
              <a:t>g </a:t>
            </a:r>
            <a:r>
              <a:rPr sz="2000" b="1" spc="650" dirty="0">
                <a:solidFill>
                  <a:srgbClr val="CC3300"/>
                </a:solidFill>
                <a:latin typeface="DejaVu Sans"/>
                <a:cs typeface="DejaVu Sans"/>
              </a:rPr>
              <a:t>/</a:t>
            </a:r>
            <a:r>
              <a:rPr sz="2000" b="1" spc="-190" dirty="0">
                <a:solidFill>
                  <a:srgbClr val="CC3300"/>
                </a:solidFill>
                <a:latin typeface="DejaVu Sans"/>
                <a:cs typeface="DejaVu Sans"/>
              </a:rPr>
              <a:t> </a:t>
            </a:r>
            <a:r>
              <a:rPr sz="2000" b="1" spc="65" dirty="0">
                <a:solidFill>
                  <a:srgbClr val="CC3300"/>
                </a:solidFill>
                <a:latin typeface="DejaVu Sans"/>
                <a:cs typeface="DejaVu Sans"/>
              </a:rPr>
              <a:t>d]</a:t>
            </a:r>
            <a:endParaRPr sz="2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426465"/>
            <a:ext cx="75755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5" dirty="0"/>
              <a:t>Massive </a:t>
            </a:r>
            <a:r>
              <a:rPr sz="3200" spc="-10" dirty="0"/>
              <a:t>Proteinuria </a:t>
            </a:r>
            <a:r>
              <a:rPr sz="3200" spc="204" dirty="0"/>
              <a:t>-</a:t>
            </a:r>
            <a:r>
              <a:rPr sz="3200" spc="-90" dirty="0"/>
              <a:t> </a:t>
            </a:r>
            <a:r>
              <a:rPr sz="3200" spc="-25" dirty="0"/>
              <a:t>Mechanism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64540" y="1555749"/>
            <a:ext cx="7448550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99465" indent="-343535">
              <a:lnSpc>
                <a:spcPct val="100000"/>
              </a:lnSpc>
              <a:spcBef>
                <a:spcPts val="95"/>
              </a:spcBef>
              <a:buFont typeface="DejaVu Sans"/>
              <a:buChar char="•"/>
              <a:tabLst>
                <a:tab pos="356235" algn="l"/>
              </a:tabLst>
            </a:pPr>
            <a:r>
              <a:rPr sz="2800" b="1" spc="-10" dirty="0">
                <a:latin typeface="DejaVu Sans"/>
                <a:cs typeface="DejaVu Sans"/>
              </a:rPr>
              <a:t>Loss </a:t>
            </a:r>
            <a:r>
              <a:rPr sz="2800" b="1" spc="-25" dirty="0">
                <a:latin typeface="DejaVu Sans"/>
                <a:cs typeface="DejaVu Sans"/>
              </a:rPr>
              <a:t>of </a:t>
            </a:r>
            <a:r>
              <a:rPr sz="2800" b="1" spc="-30" dirty="0">
                <a:latin typeface="DejaVu Sans"/>
                <a:cs typeface="DejaVu Sans"/>
              </a:rPr>
              <a:t>negatively charged  </a:t>
            </a:r>
            <a:r>
              <a:rPr sz="2800" b="1" spc="-20" dirty="0">
                <a:latin typeface="DejaVu Sans"/>
                <a:cs typeface="DejaVu Sans"/>
              </a:rPr>
              <a:t>sialoproteins </a:t>
            </a:r>
            <a:r>
              <a:rPr sz="2800" b="1" spc="-25" dirty="0">
                <a:latin typeface="DejaVu Sans"/>
                <a:cs typeface="DejaVu Sans"/>
              </a:rPr>
              <a:t>and</a:t>
            </a:r>
            <a:r>
              <a:rPr sz="2800" b="1" spc="35" dirty="0">
                <a:latin typeface="DejaVu Sans"/>
                <a:cs typeface="DejaVu Sans"/>
              </a:rPr>
              <a:t> </a:t>
            </a:r>
            <a:r>
              <a:rPr sz="2800" b="1" spc="-25" dirty="0">
                <a:latin typeface="DejaVu Sans"/>
                <a:cs typeface="DejaVu Sans"/>
              </a:rPr>
              <a:t>glycoproteins</a:t>
            </a:r>
            <a:endParaRPr sz="2800">
              <a:latin typeface="DejaVu Sans"/>
              <a:cs typeface="DejaVu Sans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DejaVu Sans"/>
              <a:buChar char="•"/>
              <a:tabLst>
                <a:tab pos="356235" algn="l"/>
              </a:tabLst>
            </a:pPr>
            <a:r>
              <a:rPr sz="2800" b="1" spc="30" dirty="0">
                <a:latin typeface="DejaVu Sans"/>
                <a:cs typeface="DejaVu Sans"/>
              </a:rPr>
              <a:t>Increased </a:t>
            </a:r>
            <a:r>
              <a:rPr sz="2800" b="1" spc="-10" dirty="0">
                <a:latin typeface="DejaVu Sans"/>
                <a:cs typeface="DejaVu Sans"/>
              </a:rPr>
              <a:t>size </a:t>
            </a:r>
            <a:r>
              <a:rPr sz="2800" b="1" spc="-25" dirty="0">
                <a:latin typeface="DejaVu Sans"/>
                <a:cs typeface="DejaVu Sans"/>
              </a:rPr>
              <a:t>of</a:t>
            </a:r>
            <a:r>
              <a:rPr sz="2800" b="1" spc="-15" dirty="0">
                <a:latin typeface="DejaVu Sans"/>
                <a:cs typeface="DejaVu Sans"/>
              </a:rPr>
              <a:t> </a:t>
            </a:r>
            <a:r>
              <a:rPr sz="2800" b="1" spc="-25" dirty="0">
                <a:latin typeface="DejaVu Sans"/>
                <a:cs typeface="DejaVu Sans"/>
              </a:rPr>
              <a:t>pores</a:t>
            </a:r>
            <a:endParaRPr sz="2800">
              <a:latin typeface="DejaVu Sans"/>
              <a:cs typeface="DejaVu Sans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DejaVu Sans"/>
              <a:buChar char="•"/>
              <a:tabLst>
                <a:tab pos="356235" algn="l"/>
              </a:tabLst>
            </a:pPr>
            <a:r>
              <a:rPr sz="2800" b="1" spc="-10" dirty="0">
                <a:latin typeface="DejaVu Sans"/>
                <a:cs typeface="DejaVu Sans"/>
              </a:rPr>
              <a:t>Loss </a:t>
            </a:r>
            <a:r>
              <a:rPr sz="2800" b="1" spc="-25" dirty="0">
                <a:latin typeface="DejaVu Sans"/>
                <a:cs typeface="DejaVu Sans"/>
              </a:rPr>
              <a:t>of </a:t>
            </a:r>
            <a:r>
              <a:rPr sz="2800" b="1" spc="-35" dirty="0">
                <a:latin typeface="DejaVu Sans"/>
                <a:cs typeface="DejaVu Sans"/>
              </a:rPr>
              <a:t>foot</a:t>
            </a:r>
            <a:r>
              <a:rPr sz="2800" b="1" spc="25" dirty="0">
                <a:latin typeface="DejaVu Sans"/>
                <a:cs typeface="DejaVu Sans"/>
              </a:rPr>
              <a:t> </a:t>
            </a:r>
            <a:r>
              <a:rPr sz="2800" b="1" spc="-25" dirty="0">
                <a:latin typeface="DejaVu Sans"/>
                <a:cs typeface="DejaVu Sans"/>
              </a:rPr>
              <a:t>processes</a:t>
            </a:r>
            <a:endParaRPr sz="2800">
              <a:latin typeface="DejaVu Sans"/>
              <a:cs typeface="DejaVu Sans"/>
            </a:endParaRPr>
          </a:p>
          <a:p>
            <a:pPr marL="355600" marR="374015" indent="-343535">
              <a:lnSpc>
                <a:spcPct val="100000"/>
              </a:lnSpc>
              <a:spcBef>
                <a:spcPts val="675"/>
              </a:spcBef>
              <a:buFont typeface="DejaVu Sans"/>
              <a:buChar char="•"/>
              <a:tabLst>
                <a:tab pos="356235" algn="l"/>
              </a:tabLst>
            </a:pPr>
            <a:r>
              <a:rPr sz="2800" b="1" spc="30" dirty="0">
                <a:latin typeface="DejaVu Sans"/>
                <a:cs typeface="DejaVu Sans"/>
              </a:rPr>
              <a:t>Increased </a:t>
            </a:r>
            <a:r>
              <a:rPr sz="2800" b="1" spc="-15" dirty="0">
                <a:latin typeface="DejaVu Sans"/>
                <a:cs typeface="DejaVu Sans"/>
              </a:rPr>
              <a:t>excretion </a:t>
            </a:r>
            <a:r>
              <a:rPr sz="2800" b="1" dirty="0">
                <a:latin typeface="DejaVu Sans"/>
                <a:cs typeface="DejaVu Sans"/>
              </a:rPr>
              <a:t>or </a:t>
            </a:r>
            <a:r>
              <a:rPr sz="2800" b="1" spc="-35" dirty="0">
                <a:latin typeface="DejaVu Sans"/>
                <a:cs typeface="DejaVu Sans"/>
              </a:rPr>
              <a:t>decreased  </a:t>
            </a:r>
            <a:r>
              <a:rPr sz="2800" b="1" spc="-20" dirty="0">
                <a:latin typeface="DejaVu Sans"/>
                <a:cs typeface="DejaVu Sans"/>
              </a:rPr>
              <a:t>absorption</a:t>
            </a:r>
            <a:endParaRPr sz="2800">
              <a:latin typeface="DejaVu Sans"/>
              <a:cs typeface="DejaVu Sans"/>
            </a:endParaRPr>
          </a:p>
          <a:p>
            <a:pPr marL="355600" marR="1560195" indent="-343535">
              <a:lnSpc>
                <a:spcPct val="100000"/>
              </a:lnSpc>
              <a:spcBef>
                <a:spcPts val="675"/>
              </a:spcBef>
              <a:buFont typeface="DejaVu Sans"/>
              <a:buChar char="•"/>
              <a:tabLst>
                <a:tab pos="356235" algn="l"/>
              </a:tabLst>
            </a:pPr>
            <a:r>
              <a:rPr sz="2800" b="1" spc="-25" dirty="0">
                <a:latin typeface="DejaVu Sans"/>
                <a:cs typeface="DejaVu Sans"/>
              </a:rPr>
              <a:t>Release of </a:t>
            </a:r>
            <a:r>
              <a:rPr sz="2800" b="1" spc="-40" dirty="0">
                <a:latin typeface="DejaVu Sans"/>
                <a:cs typeface="DejaVu Sans"/>
              </a:rPr>
              <a:t>platelet </a:t>
            </a:r>
            <a:r>
              <a:rPr sz="2800" b="1" spc="-30" dirty="0">
                <a:latin typeface="DejaVu Sans"/>
                <a:cs typeface="DejaVu Sans"/>
              </a:rPr>
              <a:t>factor </a:t>
            </a:r>
            <a:r>
              <a:rPr sz="2800" b="1" spc="-5" dirty="0">
                <a:latin typeface="DejaVu Sans"/>
                <a:cs typeface="DejaVu Sans"/>
              </a:rPr>
              <a:t>in  </a:t>
            </a:r>
            <a:r>
              <a:rPr sz="2800" b="1" spc="-10" dirty="0">
                <a:latin typeface="DejaVu Sans"/>
                <a:cs typeface="DejaVu Sans"/>
              </a:rPr>
              <a:t>glomeruli</a:t>
            </a:r>
            <a:endParaRPr sz="2800">
              <a:latin typeface="DejaVu Sans"/>
              <a:cs typeface="DejaVu Sans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DejaVu Sans"/>
              <a:buChar char="•"/>
              <a:tabLst>
                <a:tab pos="356235" algn="l"/>
              </a:tabLst>
            </a:pPr>
            <a:r>
              <a:rPr sz="2800" b="1" spc="30" dirty="0">
                <a:latin typeface="DejaVu Sans"/>
                <a:cs typeface="DejaVu Sans"/>
              </a:rPr>
              <a:t>Increased </a:t>
            </a:r>
            <a:r>
              <a:rPr sz="2800" b="1" spc="-10" dirty="0">
                <a:latin typeface="DejaVu Sans"/>
                <a:cs typeface="DejaVu Sans"/>
              </a:rPr>
              <a:t>thromboxane</a:t>
            </a:r>
            <a:r>
              <a:rPr sz="2800" b="1" spc="-5" dirty="0">
                <a:latin typeface="DejaVu Sans"/>
                <a:cs typeface="DejaVu Sans"/>
              </a:rPr>
              <a:t> </a:t>
            </a:r>
            <a:r>
              <a:rPr sz="2800" b="1" spc="-25" dirty="0">
                <a:latin typeface="DejaVu Sans"/>
                <a:cs typeface="DejaVu Sans"/>
              </a:rPr>
              <a:t>production</a:t>
            </a:r>
            <a:endParaRPr sz="2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395985"/>
            <a:ext cx="3197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Protein</a:t>
            </a:r>
            <a:r>
              <a:rPr sz="3600" spc="-114" dirty="0"/>
              <a:t> </a:t>
            </a:r>
            <a:r>
              <a:rPr sz="3600" spc="-10" dirty="0"/>
              <a:t>Loss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450594" y="1726133"/>
            <a:ext cx="6303010" cy="3867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3220" indent="-350520">
              <a:lnSpc>
                <a:spcPct val="100000"/>
              </a:lnSpc>
              <a:spcBef>
                <a:spcPts val="95"/>
              </a:spcBef>
              <a:buChar char="–"/>
              <a:tabLst>
                <a:tab pos="363220" algn="l"/>
              </a:tabLst>
            </a:pPr>
            <a:r>
              <a:rPr sz="2800" spc="-15" dirty="0">
                <a:latin typeface="DejaVu Sans"/>
                <a:cs typeface="DejaVu Sans"/>
              </a:rPr>
              <a:t>Albumin</a:t>
            </a:r>
            <a:endParaRPr sz="2800">
              <a:latin typeface="DejaVu Sans"/>
              <a:cs typeface="DejaVu Sans"/>
            </a:endParaRPr>
          </a:p>
          <a:p>
            <a:pPr marL="363220" indent="-350520">
              <a:lnSpc>
                <a:spcPct val="100000"/>
              </a:lnSpc>
              <a:spcBef>
                <a:spcPts val="2020"/>
              </a:spcBef>
              <a:buChar char="–"/>
              <a:tabLst>
                <a:tab pos="363220" algn="l"/>
              </a:tabLst>
            </a:pPr>
            <a:r>
              <a:rPr sz="2800" dirty="0">
                <a:latin typeface="DejaVu Sans"/>
                <a:cs typeface="DejaVu Sans"/>
              </a:rPr>
              <a:t>Thyroxine-binding</a:t>
            </a:r>
            <a:r>
              <a:rPr sz="2800" spc="140" dirty="0">
                <a:latin typeface="DejaVu Sans"/>
                <a:cs typeface="DejaVu Sans"/>
              </a:rPr>
              <a:t> </a:t>
            </a:r>
            <a:r>
              <a:rPr sz="2800" spc="-20" dirty="0">
                <a:latin typeface="DejaVu Sans"/>
                <a:cs typeface="DejaVu Sans"/>
              </a:rPr>
              <a:t>protein</a:t>
            </a:r>
            <a:endParaRPr sz="2800">
              <a:latin typeface="DejaVu Sans"/>
              <a:cs typeface="DejaVu Sans"/>
            </a:endParaRPr>
          </a:p>
          <a:p>
            <a:pPr marL="363220" indent="-350520">
              <a:lnSpc>
                <a:spcPct val="100000"/>
              </a:lnSpc>
              <a:spcBef>
                <a:spcPts val="2014"/>
              </a:spcBef>
              <a:buChar char="–"/>
              <a:tabLst>
                <a:tab pos="363220" algn="l"/>
              </a:tabLst>
            </a:pPr>
            <a:r>
              <a:rPr sz="2800" spc="-15" dirty="0">
                <a:latin typeface="DejaVu Sans"/>
                <a:cs typeface="DejaVu Sans"/>
              </a:rPr>
              <a:t>Cholecalciferol-binding</a:t>
            </a:r>
            <a:r>
              <a:rPr sz="2800" spc="130" dirty="0">
                <a:latin typeface="DejaVu Sans"/>
                <a:cs typeface="DejaVu Sans"/>
              </a:rPr>
              <a:t> </a:t>
            </a:r>
            <a:r>
              <a:rPr sz="2800" spc="-20" dirty="0">
                <a:latin typeface="DejaVu Sans"/>
                <a:cs typeface="DejaVu Sans"/>
              </a:rPr>
              <a:t>protein</a:t>
            </a:r>
            <a:endParaRPr sz="2800">
              <a:latin typeface="DejaVu Sans"/>
              <a:cs typeface="DejaVu Sans"/>
            </a:endParaRPr>
          </a:p>
          <a:p>
            <a:pPr marL="363220" indent="-350520">
              <a:lnSpc>
                <a:spcPct val="100000"/>
              </a:lnSpc>
              <a:spcBef>
                <a:spcPts val="2020"/>
              </a:spcBef>
              <a:buChar char="–"/>
              <a:tabLst>
                <a:tab pos="363220" algn="l"/>
              </a:tabLst>
            </a:pPr>
            <a:r>
              <a:rPr sz="2800" spc="-5" dirty="0">
                <a:latin typeface="DejaVu Sans"/>
                <a:cs typeface="DejaVu Sans"/>
              </a:rPr>
              <a:t>Transferrin</a:t>
            </a:r>
            <a:endParaRPr sz="2800">
              <a:latin typeface="DejaVu Sans"/>
              <a:cs typeface="DejaVu Sans"/>
            </a:endParaRPr>
          </a:p>
          <a:p>
            <a:pPr marL="363220" indent="-350520">
              <a:lnSpc>
                <a:spcPct val="100000"/>
              </a:lnSpc>
              <a:spcBef>
                <a:spcPts val="2014"/>
              </a:spcBef>
              <a:buChar char="–"/>
              <a:tabLst>
                <a:tab pos="363220" algn="l"/>
              </a:tabLst>
            </a:pPr>
            <a:r>
              <a:rPr sz="2800" spc="-35" dirty="0">
                <a:latin typeface="DejaVu Sans"/>
                <a:cs typeface="DejaVu Sans"/>
              </a:rPr>
              <a:t>Metal </a:t>
            </a:r>
            <a:r>
              <a:rPr sz="2800" spc="-30" dirty="0">
                <a:latin typeface="DejaVu Sans"/>
                <a:cs typeface="DejaVu Sans"/>
              </a:rPr>
              <a:t>binding</a:t>
            </a:r>
            <a:r>
              <a:rPr sz="2800" spc="280" dirty="0">
                <a:latin typeface="DejaVu Sans"/>
                <a:cs typeface="DejaVu Sans"/>
              </a:rPr>
              <a:t> </a:t>
            </a:r>
            <a:r>
              <a:rPr sz="2800" spc="-20" dirty="0">
                <a:latin typeface="DejaVu Sans"/>
                <a:cs typeface="DejaVu Sans"/>
              </a:rPr>
              <a:t>proteins</a:t>
            </a:r>
            <a:endParaRPr sz="2800">
              <a:latin typeface="DejaVu Sans"/>
              <a:cs typeface="DejaVu Sans"/>
            </a:endParaRPr>
          </a:p>
          <a:p>
            <a:pPr marL="363220" indent="-350520">
              <a:lnSpc>
                <a:spcPct val="100000"/>
              </a:lnSpc>
              <a:spcBef>
                <a:spcPts val="2020"/>
              </a:spcBef>
              <a:buChar char="–"/>
              <a:tabLst>
                <a:tab pos="363220" algn="l"/>
              </a:tabLst>
            </a:pPr>
            <a:r>
              <a:rPr sz="2800" spc="-10" dirty="0">
                <a:latin typeface="DejaVu Sans"/>
                <a:cs typeface="DejaVu Sans"/>
              </a:rPr>
              <a:t>Anti Thrombin </a:t>
            </a:r>
            <a:r>
              <a:rPr sz="2800" spc="295" dirty="0">
                <a:latin typeface="DejaVu Sans"/>
                <a:cs typeface="DejaVu Sans"/>
              </a:rPr>
              <a:t>III, </a:t>
            </a:r>
            <a:r>
              <a:rPr sz="2800" spc="-15" dirty="0">
                <a:latin typeface="DejaVu Sans"/>
                <a:cs typeface="DejaVu Sans"/>
              </a:rPr>
              <a:t>Proteins </a:t>
            </a:r>
            <a:r>
              <a:rPr sz="2800" spc="-5" dirty="0">
                <a:latin typeface="DejaVu Sans"/>
                <a:cs typeface="DejaVu Sans"/>
              </a:rPr>
              <a:t>C </a:t>
            </a:r>
            <a:r>
              <a:rPr sz="2800" spc="-155" dirty="0">
                <a:latin typeface="DejaVu Sans"/>
                <a:cs typeface="DejaVu Sans"/>
              </a:rPr>
              <a:t>&amp;</a:t>
            </a:r>
            <a:r>
              <a:rPr sz="2800" spc="340" dirty="0">
                <a:latin typeface="DejaVu Sans"/>
                <a:cs typeface="DejaVu Sans"/>
              </a:rPr>
              <a:t> </a:t>
            </a:r>
            <a:r>
              <a:rPr sz="2800" spc="130" dirty="0">
                <a:latin typeface="DejaVu Sans"/>
                <a:cs typeface="DejaVu Sans"/>
              </a:rPr>
              <a:t>S</a:t>
            </a:r>
            <a:endParaRPr sz="2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395985"/>
            <a:ext cx="7845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Hypoproteinemia </a:t>
            </a:r>
            <a:r>
              <a:rPr sz="3600" spc="229" dirty="0"/>
              <a:t>-</a:t>
            </a:r>
            <a:r>
              <a:rPr sz="3600" spc="-95" dirty="0"/>
              <a:t> </a:t>
            </a:r>
            <a:r>
              <a:rPr sz="3600" spc="-25" dirty="0"/>
              <a:t>Mechanism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755394" y="2133727"/>
            <a:ext cx="5919470" cy="233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DejaVu Sans"/>
              <a:buChar char="•"/>
              <a:tabLst>
                <a:tab pos="355600" algn="l"/>
              </a:tabLst>
            </a:pPr>
            <a:r>
              <a:rPr sz="3600" b="1" spc="45" dirty="0">
                <a:latin typeface="DejaVu Sans"/>
                <a:cs typeface="DejaVu Sans"/>
              </a:rPr>
              <a:t>Increased</a:t>
            </a:r>
            <a:r>
              <a:rPr sz="3600" b="1" spc="-70" dirty="0">
                <a:latin typeface="DejaVu Sans"/>
                <a:cs typeface="DejaVu Sans"/>
              </a:rPr>
              <a:t> </a:t>
            </a:r>
            <a:r>
              <a:rPr sz="3600" b="1" spc="-5" dirty="0">
                <a:latin typeface="DejaVu Sans"/>
                <a:cs typeface="DejaVu Sans"/>
              </a:rPr>
              <a:t>loss</a:t>
            </a:r>
            <a:endParaRPr sz="36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2590"/>
              </a:spcBef>
              <a:buFont typeface="DejaVu Sans"/>
              <a:buChar char="•"/>
              <a:tabLst>
                <a:tab pos="355600" algn="l"/>
              </a:tabLst>
            </a:pPr>
            <a:r>
              <a:rPr sz="3600" b="1" spc="25" dirty="0">
                <a:latin typeface="DejaVu Sans"/>
                <a:cs typeface="DejaVu Sans"/>
              </a:rPr>
              <a:t>Inadequate</a:t>
            </a:r>
            <a:r>
              <a:rPr sz="3600" b="1" spc="-95" dirty="0">
                <a:latin typeface="DejaVu Sans"/>
                <a:cs typeface="DejaVu Sans"/>
              </a:rPr>
              <a:t> </a:t>
            </a:r>
            <a:r>
              <a:rPr sz="3600" b="1" spc="-25" dirty="0">
                <a:latin typeface="DejaVu Sans"/>
                <a:cs typeface="DejaVu Sans"/>
              </a:rPr>
              <a:t>synthesis</a:t>
            </a:r>
            <a:endParaRPr sz="36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2595"/>
              </a:spcBef>
              <a:buFont typeface="DejaVu Sans"/>
              <a:buChar char="•"/>
              <a:tabLst>
                <a:tab pos="355600" algn="l"/>
              </a:tabLst>
            </a:pPr>
            <a:r>
              <a:rPr sz="3600" b="1" spc="45" dirty="0">
                <a:latin typeface="DejaVu Sans"/>
                <a:cs typeface="DejaVu Sans"/>
              </a:rPr>
              <a:t>Increased</a:t>
            </a:r>
            <a:r>
              <a:rPr sz="3600" b="1" spc="-100" dirty="0">
                <a:latin typeface="DejaVu Sans"/>
                <a:cs typeface="DejaVu Sans"/>
              </a:rPr>
              <a:t> </a:t>
            </a:r>
            <a:r>
              <a:rPr sz="3600" b="1" spc="-25" dirty="0">
                <a:latin typeface="DejaVu Sans"/>
                <a:cs typeface="DejaVu Sans"/>
              </a:rPr>
              <a:t>catabolism</a:t>
            </a:r>
            <a:endParaRPr sz="36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7794" y="395985"/>
            <a:ext cx="5534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Oedema </a:t>
            </a:r>
            <a:r>
              <a:rPr sz="3600" spc="229" dirty="0"/>
              <a:t>-</a:t>
            </a:r>
            <a:r>
              <a:rPr sz="3600" spc="-95" dirty="0"/>
              <a:t> </a:t>
            </a:r>
            <a:r>
              <a:rPr sz="3600" spc="-25" dirty="0"/>
              <a:t>Mechanism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1139697"/>
            <a:ext cx="7442834" cy="523049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55600" marR="145415" indent="-343535">
              <a:lnSpc>
                <a:spcPct val="90300"/>
              </a:lnSpc>
              <a:spcBef>
                <a:spcPts val="335"/>
              </a:spcBef>
              <a:buClr>
                <a:srgbClr val="FF3300"/>
              </a:buClr>
              <a:buFont typeface="DejaVu Sans"/>
              <a:buChar char=""/>
              <a:tabLst>
                <a:tab pos="356235" algn="l"/>
                <a:tab pos="6458585" algn="l"/>
              </a:tabLst>
            </a:pPr>
            <a:r>
              <a:rPr sz="2000" b="1" spc="-20" dirty="0">
                <a:latin typeface="DejaVu Sans"/>
                <a:cs typeface="DejaVu Sans"/>
              </a:rPr>
              <a:t>Massive </a:t>
            </a:r>
            <a:r>
              <a:rPr sz="2000" b="1" spc="-10" dirty="0">
                <a:latin typeface="DejaVu Sans"/>
                <a:cs typeface="DejaVu Sans"/>
              </a:rPr>
              <a:t>proteinuria </a:t>
            </a:r>
            <a:r>
              <a:rPr sz="2000" b="1" spc="420" dirty="0">
                <a:latin typeface="DejaVu Sans"/>
                <a:cs typeface="DejaVu Sans"/>
              </a:rPr>
              <a:t>–</a:t>
            </a:r>
            <a:r>
              <a:rPr sz="2000" b="1" spc="-5" dirty="0">
                <a:latin typeface="DejaVu Sans"/>
                <a:cs typeface="DejaVu Sans"/>
              </a:rPr>
              <a:t> hypoalbuminemia</a:t>
            </a:r>
            <a:r>
              <a:rPr sz="2000" b="1" spc="-35" dirty="0">
                <a:latin typeface="DejaVu Sans"/>
                <a:cs typeface="DejaVu Sans"/>
              </a:rPr>
              <a:t> </a:t>
            </a:r>
            <a:r>
              <a:rPr sz="2000" b="1" spc="130" dirty="0">
                <a:latin typeface="DejaVu Sans"/>
                <a:cs typeface="DejaVu Sans"/>
              </a:rPr>
              <a:t>-	</a:t>
            </a:r>
            <a:r>
              <a:rPr sz="2000" b="1" dirty="0">
                <a:latin typeface="DejaVu Sans Mono"/>
                <a:cs typeface="DejaVu Sans Mono"/>
              </a:rPr>
              <a:t>i  </a:t>
            </a:r>
            <a:r>
              <a:rPr sz="2000" b="1" spc="-10" dirty="0">
                <a:latin typeface="DejaVu Sans"/>
                <a:cs typeface="DejaVu Sans"/>
              </a:rPr>
              <a:t>plasma oncotic </a:t>
            </a:r>
            <a:r>
              <a:rPr sz="2000" b="1" spc="-15" dirty="0">
                <a:latin typeface="DejaVu Sans"/>
                <a:cs typeface="DejaVu Sans"/>
              </a:rPr>
              <a:t>pressure </a:t>
            </a:r>
            <a:r>
              <a:rPr sz="2000" b="1" spc="90" dirty="0">
                <a:latin typeface="DejaVu Sans"/>
                <a:cs typeface="DejaVu Sans"/>
              </a:rPr>
              <a:t>-&gt; </a:t>
            </a:r>
            <a:r>
              <a:rPr sz="2000" b="1" spc="-10" dirty="0">
                <a:latin typeface="DejaVu Sans"/>
                <a:cs typeface="DejaVu Sans"/>
              </a:rPr>
              <a:t>transudation </a:t>
            </a:r>
            <a:r>
              <a:rPr sz="2000" b="1" spc="-15" dirty="0">
                <a:latin typeface="DejaVu Sans"/>
                <a:cs typeface="DejaVu Sans"/>
              </a:rPr>
              <a:t>of</a:t>
            </a:r>
            <a:r>
              <a:rPr sz="2000" b="1" spc="-145" dirty="0">
                <a:latin typeface="DejaVu Sans"/>
                <a:cs typeface="DejaVu Sans"/>
              </a:rPr>
              <a:t> </a:t>
            </a:r>
            <a:r>
              <a:rPr sz="2000" b="1" spc="-15" dirty="0">
                <a:latin typeface="DejaVu Sans"/>
                <a:cs typeface="DejaVu Sans"/>
              </a:rPr>
              <a:t>fluid  </a:t>
            </a:r>
            <a:r>
              <a:rPr sz="2000" b="1" dirty="0">
                <a:latin typeface="DejaVu Sans"/>
                <a:cs typeface="DejaVu Sans"/>
              </a:rPr>
              <a:t>from </a:t>
            </a:r>
            <a:r>
              <a:rPr sz="2000" b="1" spc="-5" dirty="0">
                <a:latin typeface="DejaVu Sans"/>
                <a:cs typeface="DejaVu Sans"/>
              </a:rPr>
              <a:t>intravascular </a:t>
            </a:r>
            <a:r>
              <a:rPr sz="2000" b="1" spc="-10" dirty="0">
                <a:latin typeface="DejaVu Sans"/>
                <a:cs typeface="DejaVu Sans"/>
              </a:rPr>
              <a:t>compartment </a:t>
            </a:r>
            <a:r>
              <a:rPr sz="2000" b="1" spc="-25" dirty="0">
                <a:latin typeface="DejaVu Sans"/>
                <a:cs typeface="DejaVu Sans"/>
              </a:rPr>
              <a:t>to </a:t>
            </a:r>
            <a:r>
              <a:rPr sz="2000" b="1" spc="-15" dirty="0">
                <a:latin typeface="DejaVu Sans"/>
                <a:cs typeface="DejaVu Sans"/>
              </a:rPr>
              <a:t>interstitial  </a:t>
            </a:r>
            <a:r>
              <a:rPr sz="2000" b="1" spc="-25" dirty="0">
                <a:latin typeface="DejaVu Sans"/>
                <a:cs typeface="DejaVu Sans"/>
              </a:rPr>
              <a:t>space.</a:t>
            </a:r>
            <a:endParaRPr sz="2000">
              <a:latin typeface="DejaVu Sans"/>
              <a:cs typeface="DejaVu Sans"/>
            </a:endParaRPr>
          </a:p>
          <a:p>
            <a:pPr marL="355600" indent="-343535">
              <a:lnSpc>
                <a:spcPct val="100000"/>
              </a:lnSpc>
              <a:spcBef>
                <a:spcPts val="244"/>
              </a:spcBef>
              <a:buClr>
                <a:srgbClr val="FF3300"/>
              </a:buClr>
              <a:buFont typeface="DejaVu Sans"/>
              <a:buChar char=""/>
              <a:tabLst>
                <a:tab pos="356235" algn="l"/>
              </a:tabLst>
            </a:pPr>
            <a:r>
              <a:rPr sz="2000" b="1" spc="-10" dirty="0">
                <a:latin typeface="DejaVu Sans"/>
                <a:cs typeface="DejaVu Sans"/>
              </a:rPr>
              <a:t>Under </a:t>
            </a:r>
            <a:r>
              <a:rPr sz="2000" b="1" spc="-20" dirty="0">
                <a:latin typeface="DejaVu Sans"/>
                <a:cs typeface="DejaVu Sans"/>
              </a:rPr>
              <a:t>Fill </a:t>
            </a:r>
            <a:r>
              <a:rPr sz="2000" b="1" spc="-5" dirty="0">
                <a:latin typeface="DejaVu Sans"/>
                <a:cs typeface="DejaVu Sans"/>
              </a:rPr>
              <a:t>Theory</a:t>
            </a:r>
            <a:r>
              <a:rPr sz="2000" b="1" spc="-40" dirty="0">
                <a:latin typeface="DejaVu Sans"/>
                <a:cs typeface="DejaVu Sans"/>
              </a:rPr>
              <a:t> </a:t>
            </a:r>
            <a:r>
              <a:rPr sz="2000" b="1" spc="5" dirty="0">
                <a:latin typeface="DejaVu Sans"/>
                <a:cs typeface="DejaVu Sans"/>
              </a:rPr>
              <a:t>:</a:t>
            </a:r>
            <a:endParaRPr sz="2000">
              <a:latin typeface="DejaVu Sans"/>
              <a:cs typeface="DejaVu Sans"/>
            </a:endParaRPr>
          </a:p>
          <a:p>
            <a:pPr marL="756285" marR="50800" lvl="1" indent="-287020">
              <a:lnSpc>
                <a:spcPts val="1739"/>
              </a:lnSpc>
              <a:spcBef>
                <a:spcPts val="390"/>
              </a:spcBef>
              <a:buClr>
                <a:srgbClr val="FF3300"/>
              </a:buClr>
              <a:buFont typeface="DejaVu Sans"/>
              <a:buChar char=""/>
              <a:tabLst>
                <a:tab pos="756920" algn="l"/>
                <a:tab pos="4899025" algn="l"/>
              </a:tabLst>
            </a:pPr>
            <a:r>
              <a:rPr sz="1600" b="1" spc="-20" dirty="0">
                <a:latin typeface="DejaVu Sans"/>
                <a:cs typeface="DejaVu Sans"/>
              </a:rPr>
              <a:t>Reduced </a:t>
            </a:r>
            <a:r>
              <a:rPr sz="1600" b="1" spc="-15" dirty="0">
                <a:latin typeface="DejaVu Sans"/>
                <a:cs typeface="DejaVu Sans"/>
              </a:rPr>
              <a:t>renal perfusion</a:t>
            </a:r>
            <a:r>
              <a:rPr sz="1600" b="1" spc="135" dirty="0">
                <a:latin typeface="DejaVu Sans"/>
                <a:cs typeface="DejaVu Sans"/>
              </a:rPr>
              <a:t> </a:t>
            </a:r>
            <a:r>
              <a:rPr sz="1600" b="1" spc="-25" dirty="0">
                <a:latin typeface="DejaVu Sans"/>
                <a:cs typeface="DejaVu Sans"/>
              </a:rPr>
              <a:t>leading</a:t>
            </a:r>
            <a:r>
              <a:rPr sz="1600" b="1" spc="55" dirty="0">
                <a:latin typeface="DejaVu Sans"/>
                <a:cs typeface="DejaVu Sans"/>
              </a:rPr>
              <a:t> </a:t>
            </a:r>
            <a:r>
              <a:rPr sz="1600" b="1" spc="-25" dirty="0">
                <a:latin typeface="DejaVu Sans"/>
                <a:cs typeface="DejaVu Sans"/>
              </a:rPr>
              <a:t>to	</a:t>
            </a:r>
            <a:r>
              <a:rPr sz="1600" b="1" spc="-5" dirty="0">
                <a:latin typeface="DejaVu Sans Mono"/>
                <a:cs typeface="DejaVu Sans Mono"/>
              </a:rPr>
              <a:t>h </a:t>
            </a:r>
            <a:r>
              <a:rPr sz="1600" b="1" spc="-20" dirty="0">
                <a:latin typeface="DejaVu Sans"/>
                <a:cs typeface="DejaVu Sans"/>
              </a:rPr>
              <a:t>production </a:t>
            </a:r>
            <a:r>
              <a:rPr sz="1600" b="1" spc="-15" dirty="0">
                <a:latin typeface="DejaVu Sans"/>
                <a:cs typeface="DejaVu Sans"/>
              </a:rPr>
              <a:t>of</a:t>
            </a:r>
            <a:r>
              <a:rPr sz="1600" b="1" spc="-390" dirty="0">
                <a:latin typeface="DejaVu Sans"/>
                <a:cs typeface="DejaVu Sans"/>
              </a:rPr>
              <a:t> </a:t>
            </a:r>
            <a:r>
              <a:rPr sz="1600" b="1" spc="5" dirty="0">
                <a:latin typeface="DejaVu Sans"/>
                <a:cs typeface="DejaVu Sans"/>
              </a:rPr>
              <a:t>renin-  </a:t>
            </a:r>
            <a:r>
              <a:rPr sz="1600" b="1" spc="-15" dirty="0">
                <a:latin typeface="DejaVu Sans"/>
                <a:cs typeface="DejaVu Sans"/>
              </a:rPr>
              <a:t>angiotensin </a:t>
            </a:r>
            <a:r>
              <a:rPr sz="1600" b="1" spc="-20" dirty="0">
                <a:latin typeface="DejaVu Sans"/>
                <a:cs typeface="DejaVu Sans"/>
              </a:rPr>
              <a:t>aldosterone</a:t>
            </a:r>
            <a:r>
              <a:rPr sz="1600" b="1" spc="75" dirty="0">
                <a:latin typeface="DejaVu Sans"/>
                <a:cs typeface="DejaVu Sans"/>
              </a:rPr>
              <a:t> </a:t>
            </a:r>
            <a:r>
              <a:rPr sz="1600" b="1" spc="-15" dirty="0">
                <a:latin typeface="DejaVu Sans"/>
                <a:cs typeface="DejaVu Sans"/>
              </a:rPr>
              <a:t>system</a:t>
            </a:r>
            <a:endParaRPr sz="16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165"/>
              </a:spcBef>
              <a:buClr>
                <a:srgbClr val="FF3300"/>
              </a:buClr>
              <a:buFont typeface="DejaVu Sans"/>
              <a:buChar char=""/>
              <a:tabLst>
                <a:tab pos="756920" algn="l"/>
              </a:tabLst>
            </a:pPr>
            <a:r>
              <a:rPr sz="1600" b="1" spc="-20" dirty="0">
                <a:latin typeface="DejaVu Sans"/>
                <a:cs typeface="DejaVu Sans"/>
              </a:rPr>
              <a:t>Reduction </a:t>
            </a:r>
            <a:r>
              <a:rPr sz="1600" b="1" spc="-15" dirty="0">
                <a:latin typeface="DejaVu Sans"/>
                <a:cs typeface="DejaVu Sans"/>
              </a:rPr>
              <a:t>of intravascular </a:t>
            </a:r>
            <a:r>
              <a:rPr sz="1600" b="1" spc="-10" dirty="0">
                <a:latin typeface="DejaVu Sans"/>
                <a:cs typeface="DejaVu Sans"/>
              </a:rPr>
              <a:t>volume </a:t>
            </a:r>
            <a:r>
              <a:rPr sz="1600" b="1" spc="-15" dirty="0">
                <a:latin typeface="DejaVu Sans"/>
                <a:cs typeface="DejaVu Sans"/>
              </a:rPr>
              <a:t>stimulates</a:t>
            </a:r>
            <a:r>
              <a:rPr sz="1600" b="1" spc="120" dirty="0">
                <a:latin typeface="DejaVu Sans"/>
                <a:cs typeface="DejaVu Sans"/>
              </a:rPr>
              <a:t> </a:t>
            </a:r>
            <a:r>
              <a:rPr sz="1600" b="1" spc="-10" dirty="0">
                <a:latin typeface="DejaVu Sans"/>
                <a:cs typeface="DejaVu Sans"/>
              </a:rPr>
              <a:t>ADH</a:t>
            </a:r>
            <a:endParaRPr sz="1600">
              <a:latin typeface="DejaVu Sans"/>
              <a:cs typeface="DejaVu Sans"/>
            </a:endParaRPr>
          </a:p>
          <a:p>
            <a:pPr marL="355600" indent="-343535">
              <a:lnSpc>
                <a:spcPct val="100000"/>
              </a:lnSpc>
              <a:spcBef>
                <a:spcPts val="235"/>
              </a:spcBef>
              <a:buClr>
                <a:srgbClr val="FF3300"/>
              </a:buClr>
              <a:buFont typeface="DejaVu Sans"/>
              <a:buChar char=""/>
              <a:tabLst>
                <a:tab pos="356235" algn="l"/>
              </a:tabLst>
            </a:pPr>
            <a:r>
              <a:rPr sz="2000" b="1" spc="-10" dirty="0">
                <a:latin typeface="DejaVu Sans"/>
                <a:cs typeface="DejaVu Sans"/>
              </a:rPr>
              <a:t>Over </a:t>
            </a:r>
            <a:r>
              <a:rPr sz="2000" b="1" spc="-20" dirty="0">
                <a:latin typeface="DejaVu Sans"/>
                <a:cs typeface="DejaVu Sans"/>
              </a:rPr>
              <a:t>Fill </a:t>
            </a:r>
            <a:r>
              <a:rPr sz="2000" b="1" dirty="0">
                <a:latin typeface="DejaVu Sans"/>
                <a:cs typeface="DejaVu Sans"/>
              </a:rPr>
              <a:t>Theory</a:t>
            </a:r>
            <a:r>
              <a:rPr sz="2000" b="1" spc="-45" dirty="0">
                <a:latin typeface="DejaVu Sans"/>
                <a:cs typeface="DejaVu Sans"/>
              </a:rPr>
              <a:t> </a:t>
            </a:r>
            <a:r>
              <a:rPr sz="2000" b="1" spc="5" dirty="0">
                <a:latin typeface="DejaVu Sans"/>
                <a:cs typeface="DejaVu Sans"/>
              </a:rPr>
              <a:t>:</a:t>
            </a:r>
            <a:endParaRPr sz="2000">
              <a:latin typeface="DejaVu Sans"/>
              <a:cs typeface="DejaVu Sans"/>
            </a:endParaRPr>
          </a:p>
          <a:p>
            <a:pPr marL="756285" marR="110489" lvl="1" indent="-287020">
              <a:lnSpc>
                <a:spcPts val="1730"/>
              </a:lnSpc>
              <a:spcBef>
                <a:spcPts val="415"/>
              </a:spcBef>
              <a:buClr>
                <a:srgbClr val="FF3300"/>
              </a:buClr>
              <a:buFont typeface="DejaVu Sans"/>
              <a:buChar char=""/>
              <a:tabLst>
                <a:tab pos="756920" algn="l"/>
              </a:tabLst>
            </a:pPr>
            <a:r>
              <a:rPr sz="1600" b="1" spc="-25" dirty="0">
                <a:latin typeface="DejaVu Sans"/>
                <a:cs typeface="DejaVu Sans"/>
              </a:rPr>
              <a:t>Defective </a:t>
            </a:r>
            <a:r>
              <a:rPr sz="1600" b="1" spc="-15" dirty="0">
                <a:latin typeface="DejaVu Sans"/>
                <a:cs typeface="DejaVu Sans"/>
              </a:rPr>
              <a:t>excretion of </a:t>
            </a:r>
            <a:r>
              <a:rPr sz="1600" b="1" spc="-10" dirty="0">
                <a:latin typeface="DejaVu Sans"/>
                <a:cs typeface="DejaVu Sans"/>
              </a:rPr>
              <a:t>sodium </a:t>
            </a:r>
            <a:r>
              <a:rPr sz="1600" b="1" spc="-15" dirty="0">
                <a:latin typeface="DejaVu Sans"/>
                <a:cs typeface="DejaVu Sans"/>
              </a:rPr>
              <a:t>and </a:t>
            </a:r>
            <a:r>
              <a:rPr sz="1600" b="1" dirty="0">
                <a:latin typeface="DejaVu Sans"/>
                <a:cs typeface="DejaVu Sans"/>
              </a:rPr>
              <a:t>water </a:t>
            </a:r>
            <a:r>
              <a:rPr sz="1600" b="1" spc="-5" dirty="0">
                <a:latin typeface="DejaVu Sans"/>
                <a:cs typeface="DejaVu Sans"/>
              </a:rPr>
              <a:t>from </a:t>
            </a:r>
            <a:r>
              <a:rPr sz="1600" b="1" spc="-15" dirty="0">
                <a:latin typeface="DejaVu Sans"/>
                <a:cs typeface="DejaVu Sans"/>
              </a:rPr>
              <a:t>kidney </a:t>
            </a:r>
            <a:r>
              <a:rPr sz="1600" b="1" spc="-305" dirty="0">
                <a:latin typeface="DejaVu Sans"/>
                <a:cs typeface="DejaVu Sans"/>
              </a:rPr>
              <a:t>due  </a:t>
            </a:r>
            <a:r>
              <a:rPr sz="1600" b="1" spc="-25" dirty="0">
                <a:latin typeface="DejaVu Sans"/>
                <a:cs typeface="DejaVu Sans"/>
              </a:rPr>
              <a:t>to</a:t>
            </a:r>
            <a:r>
              <a:rPr sz="1600" b="1" spc="-10" dirty="0">
                <a:latin typeface="DejaVu Sans"/>
                <a:cs typeface="DejaVu Sans"/>
              </a:rPr>
              <a:t> </a:t>
            </a:r>
            <a:r>
              <a:rPr sz="1600" b="1" spc="-15" dirty="0">
                <a:latin typeface="DejaVu Sans"/>
                <a:cs typeface="DejaVu Sans"/>
              </a:rPr>
              <a:t>dysfunction</a:t>
            </a:r>
            <a:endParaRPr sz="16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150"/>
              </a:spcBef>
              <a:buClr>
                <a:srgbClr val="FF3300"/>
              </a:buClr>
              <a:buFont typeface="DejaVu Sans"/>
              <a:buChar char=""/>
              <a:tabLst>
                <a:tab pos="756920" algn="l"/>
              </a:tabLst>
            </a:pPr>
            <a:r>
              <a:rPr sz="1600" b="1" spc="-5" dirty="0">
                <a:latin typeface="DejaVu Sans Mono"/>
                <a:cs typeface="DejaVu Sans Mono"/>
              </a:rPr>
              <a:t>h </a:t>
            </a:r>
            <a:r>
              <a:rPr sz="1600" b="1" spc="-15" dirty="0">
                <a:latin typeface="DejaVu Sans"/>
                <a:cs typeface="DejaVu Sans"/>
              </a:rPr>
              <a:t>absorption of </a:t>
            </a:r>
            <a:r>
              <a:rPr sz="1600" b="1" spc="-10" dirty="0">
                <a:latin typeface="DejaVu Sans"/>
                <a:cs typeface="DejaVu Sans"/>
              </a:rPr>
              <a:t>sodium </a:t>
            </a:r>
            <a:r>
              <a:rPr sz="1600" b="1" spc="-15" dirty="0">
                <a:latin typeface="DejaVu Sans"/>
                <a:cs typeface="DejaVu Sans"/>
              </a:rPr>
              <a:t>and </a:t>
            </a:r>
            <a:r>
              <a:rPr sz="1600" b="1" dirty="0">
                <a:latin typeface="DejaVu Sans"/>
                <a:cs typeface="DejaVu Sans"/>
              </a:rPr>
              <a:t>water </a:t>
            </a:r>
            <a:r>
              <a:rPr sz="1600" b="1" spc="-5" dirty="0">
                <a:latin typeface="DejaVu Sans"/>
                <a:cs typeface="DejaVu Sans"/>
              </a:rPr>
              <a:t>from </a:t>
            </a:r>
            <a:r>
              <a:rPr sz="1600" b="1" spc="-15" dirty="0">
                <a:latin typeface="DejaVu Sans"/>
                <a:cs typeface="DejaVu Sans"/>
              </a:rPr>
              <a:t>renal</a:t>
            </a:r>
            <a:r>
              <a:rPr sz="1600" b="1" spc="-285" dirty="0">
                <a:latin typeface="DejaVu Sans"/>
                <a:cs typeface="DejaVu Sans"/>
              </a:rPr>
              <a:t> </a:t>
            </a:r>
            <a:r>
              <a:rPr sz="1600" b="1" spc="-20" dirty="0">
                <a:latin typeface="DejaVu Sans"/>
                <a:cs typeface="DejaVu Sans"/>
              </a:rPr>
              <a:t>tubules</a:t>
            </a:r>
            <a:endParaRPr sz="1600">
              <a:latin typeface="DejaVu Sans"/>
              <a:cs typeface="DejaVu Sans"/>
            </a:endParaRPr>
          </a:p>
          <a:p>
            <a:pPr marL="355600" indent="-343535">
              <a:lnSpc>
                <a:spcPts val="2290"/>
              </a:lnSpc>
              <a:spcBef>
                <a:spcPts val="225"/>
              </a:spcBef>
              <a:buClr>
                <a:srgbClr val="FF3300"/>
              </a:buClr>
              <a:buFont typeface="DejaVu Sans"/>
              <a:buChar char=""/>
              <a:tabLst>
                <a:tab pos="356235" algn="l"/>
              </a:tabLst>
            </a:pPr>
            <a:r>
              <a:rPr sz="2000" b="1" spc="-10" dirty="0">
                <a:latin typeface="DejaVu Sans"/>
                <a:cs typeface="DejaVu Sans"/>
              </a:rPr>
              <a:t>Circulation </a:t>
            </a:r>
            <a:r>
              <a:rPr sz="2000" b="1" spc="-15" dirty="0">
                <a:latin typeface="DejaVu Sans"/>
                <a:cs typeface="DejaVu Sans"/>
              </a:rPr>
              <a:t>of </a:t>
            </a:r>
            <a:r>
              <a:rPr sz="2000" b="1" spc="15" dirty="0">
                <a:latin typeface="DejaVu Sans"/>
                <a:cs typeface="DejaVu Sans"/>
              </a:rPr>
              <a:t>unknown </a:t>
            </a:r>
            <a:r>
              <a:rPr sz="2000" b="1" spc="-15" dirty="0">
                <a:latin typeface="DejaVu Sans"/>
                <a:cs typeface="DejaVu Sans"/>
              </a:rPr>
              <a:t>antigen causing</a:t>
            </a:r>
            <a:r>
              <a:rPr sz="2000" b="1" spc="-85" dirty="0">
                <a:latin typeface="DejaVu Sans"/>
                <a:cs typeface="DejaVu Sans"/>
              </a:rPr>
              <a:t> </a:t>
            </a:r>
            <a:r>
              <a:rPr sz="2000" b="1" dirty="0">
                <a:latin typeface="DejaVu Sans Mono"/>
                <a:cs typeface="DejaVu Sans Mono"/>
              </a:rPr>
              <a:t>h</a:t>
            </a:r>
            <a:endParaRPr sz="2000">
              <a:latin typeface="DejaVu Sans Mono"/>
              <a:cs typeface="DejaVu Sans Mono"/>
            </a:endParaRPr>
          </a:p>
          <a:p>
            <a:pPr marL="355600">
              <a:lnSpc>
                <a:spcPts val="2290"/>
              </a:lnSpc>
            </a:pPr>
            <a:r>
              <a:rPr sz="2000" b="1" spc="-10" dirty="0">
                <a:latin typeface="DejaVu Sans"/>
                <a:cs typeface="DejaVu Sans"/>
              </a:rPr>
              <a:t>capillary</a:t>
            </a:r>
            <a:r>
              <a:rPr sz="2000" b="1" spc="-25" dirty="0">
                <a:latin typeface="DejaVu Sans"/>
                <a:cs typeface="DejaVu Sans"/>
              </a:rPr>
              <a:t> </a:t>
            </a:r>
            <a:r>
              <a:rPr sz="2000" b="1" spc="-15" dirty="0">
                <a:latin typeface="DejaVu Sans"/>
                <a:cs typeface="DejaVu Sans"/>
              </a:rPr>
              <a:t>permeability</a:t>
            </a:r>
            <a:endParaRPr sz="2000">
              <a:latin typeface="DejaVu Sans"/>
              <a:cs typeface="DejaVu Sans"/>
            </a:endParaRPr>
          </a:p>
          <a:p>
            <a:pPr marL="355600" indent="-343535">
              <a:lnSpc>
                <a:spcPct val="100000"/>
              </a:lnSpc>
              <a:spcBef>
                <a:spcPts val="215"/>
              </a:spcBef>
              <a:buClr>
                <a:srgbClr val="FF3300"/>
              </a:buClr>
              <a:buFont typeface="DejaVu Sans"/>
              <a:buChar char=""/>
              <a:tabLst>
                <a:tab pos="356235" algn="l"/>
              </a:tabLst>
            </a:pPr>
            <a:r>
              <a:rPr sz="2000" b="1" dirty="0">
                <a:latin typeface="DejaVu Sans Mono"/>
                <a:cs typeface="DejaVu Sans Mono"/>
              </a:rPr>
              <a:t>i</a:t>
            </a:r>
            <a:r>
              <a:rPr sz="2000" b="1" spc="-555" dirty="0">
                <a:latin typeface="DejaVu Sans Mono"/>
                <a:cs typeface="DejaVu Sans Mono"/>
              </a:rPr>
              <a:t> </a:t>
            </a:r>
            <a:r>
              <a:rPr sz="2000" b="1" spc="-15" dirty="0">
                <a:latin typeface="DejaVu Sans"/>
                <a:cs typeface="DejaVu Sans"/>
              </a:rPr>
              <a:t>production </a:t>
            </a:r>
            <a:r>
              <a:rPr sz="2000" b="1" spc="-10" dirty="0">
                <a:latin typeface="DejaVu Sans"/>
                <a:cs typeface="DejaVu Sans"/>
              </a:rPr>
              <a:t>of atrial </a:t>
            </a:r>
            <a:r>
              <a:rPr sz="2000" b="1" spc="-15" dirty="0">
                <a:latin typeface="DejaVu Sans"/>
                <a:cs typeface="DejaVu Sans"/>
              </a:rPr>
              <a:t>natriuretic </a:t>
            </a:r>
            <a:r>
              <a:rPr sz="2000" b="1" spc="-35" dirty="0">
                <a:latin typeface="DejaVu Sans"/>
                <a:cs typeface="DejaVu Sans"/>
              </a:rPr>
              <a:t>peptide</a:t>
            </a:r>
            <a:endParaRPr sz="2000">
              <a:latin typeface="DejaVu Sans"/>
              <a:cs typeface="DejaVu Sans"/>
            </a:endParaRPr>
          </a:p>
          <a:p>
            <a:pPr marL="355600" indent="-343535">
              <a:lnSpc>
                <a:spcPct val="100000"/>
              </a:lnSpc>
              <a:spcBef>
                <a:spcPts val="270"/>
              </a:spcBef>
              <a:buClr>
                <a:srgbClr val="FF3300"/>
              </a:buClr>
              <a:buFont typeface="DejaVu Sans"/>
              <a:buChar char=""/>
              <a:tabLst>
                <a:tab pos="356235" algn="l"/>
              </a:tabLst>
            </a:pPr>
            <a:r>
              <a:rPr sz="2000" b="1" spc="25" dirty="0">
                <a:latin typeface="DejaVu Sans"/>
                <a:cs typeface="DejaVu Sans"/>
              </a:rPr>
              <a:t>Increased </a:t>
            </a:r>
            <a:r>
              <a:rPr sz="2000" b="1" spc="-15" dirty="0">
                <a:latin typeface="DejaVu Sans"/>
                <a:cs typeface="DejaVu Sans"/>
              </a:rPr>
              <a:t>activity of aldosetrone </a:t>
            </a:r>
            <a:r>
              <a:rPr sz="2000" b="1" spc="-20" dirty="0">
                <a:latin typeface="DejaVu Sans"/>
                <a:cs typeface="DejaVu Sans"/>
              </a:rPr>
              <a:t>&amp;</a:t>
            </a:r>
            <a:r>
              <a:rPr sz="2000" b="1" spc="-85" dirty="0">
                <a:latin typeface="DejaVu Sans"/>
                <a:cs typeface="DejaVu Sans"/>
              </a:rPr>
              <a:t> </a:t>
            </a:r>
            <a:r>
              <a:rPr sz="2000" b="1" spc="-10" dirty="0">
                <a:latin typeface="DejaVu Sans"/>
                <a:cs typeface="DejaVu Sans"/>
              </a:rPr>
              <a:t>vasopressin</a:t>
            </a:r>
            <a:endParaRPr sz="2000">
              <a:latin typeface="DejaVu Sans"/>
              <a:cs typeface="DejaVu Sans"/>
            </a:endParaRPr>
          </a:p>
          <a:p>
            <a:pPr marL="355600" marR="5080" indent="-343535">
              <a:lnSpc>
                <a:spcPts val="2160"/>
              </a:lnSpc>
              <a:spcBef>
                <a:spcPts val="509"/>
              </a:spcBef>
              <a:buClr>
                <a:srgbClr val="FF3300"/>
              </a:buClr>
              <a:buFont typeface="DejaVu Sans"/>
              <a:buChar char=""/>
              <a:tabLst>
                <a:tab pos="356235" algn="l"/>
              </a:tabLst>
            </a:pPr>
            <a:r>
              <a:rPr sz="2000" b="1" spc="-20" dirty="0">
                <a:latin typeface="DejaVu Sans"/>
                <a:cs typeface="DejaVu Sans"/>
              </a:rPr>
              <a:t>Activities </a:t>
            </a:r>
            <a:r>
              <a:rPr sz="2000" b="1" spc="-15" dirty="0">
                <a:latin typeface="DejaVu Sans"/>
                <a:cs typeface="DejaVu Sans"/>
              </a:rPr>
              <a:t>of </a:t>
            </a:r>
            <a:r>
              <a:rPr sz="2000" b="1" spc="-5" dirty="0">
                <a:latin typeface="DejaVu Sans"/>
                <a:cs typeface="DejaVu Sans"/>
              </a:rPr>
              <a:t>various </a:t>
            </a:r>
            <a:r>
              <a:rPr sz="2000" b="1" spc="-10" dirty="0">
                <a:latin typeface="DejaVu Sans"/>
                <a:cs typeface="DejaVu Sans"/>
              </a:rPr>
              <a:t>cytokins </a:t>
            </a:r>
            <a:r>
              <a:rPr sz="2000" b="1" spc="-15" dirty="0">
                <a:latin typeface="DejaVu Sans"/>
                <a:cs typeface="DejaVu Sans"/>
              </a:rPr>
              <a:t>and </a:t>
            </a:r>
            <a:r>
              <a:rPr sz="2000" b="1" spc="-10" dirty="0">
                <a:latin typeface="DejaVu Sans"/>
                <a:cs typeface="DejaVu Sans"/>
              </a:rPr>
              <a:t>physical </a:t>
            </a:r>
            <a:r>
              <a:rPr sz="2000" b="1" spc="-175" dirty="0">
                <a:latin typeface="DejaVu Sans"/>
                <a:cs typeface="DejaVu Sans"/>
              </a:rPr>
              <a:t>factors  </a:t>
            </a:r>
            <a:r>
              <a:rPr sz="2000" b="1" spc="10" dirty="0">
                <a:latin typeface="DejaVu Sans"/>
                <a:cs typeface="DejaVu Sans"/>
              </a:rPr>
              <a:t>within </a:t>
            </a:r>
            <a:r>
              <a:rPr sz="2000" b="1" spc="-25" dirty="0">
                <a:latin typeface="DejaVu Sans"/>
                <a:cs typeface="DejaVu Sans"/>
              </a:rPr>
              <a:t>the </a:t>
            </a:r>
            <a:r>
              <a:rPr sz="2000" b="1" spc="-10" dirty="0">
                <a:latin typeface="DejaVu Sans"/>
                <a:cs typeface="DejaVu Sans"/>
              </a:rPr>
              <a:t>vasa</a:t>
            </a:r>
            <a:r>
              <a:rPr sz="2000" b="1" spc="-45" dirty="0">
                <a:latin typeface="DejaVu Sans"/>
                <a:cs typeface="DejaVu Sans"/>
              </a:rPr>
              <a:t> </a:t>
            </a:r>
            <a:r>
              <a:rPr sz="2000" b="1" spc="-20" dirty="0">
                <a:latin typeface="DejaVu Sans"/>
                <a:cs typeface="DejaVu Sans"/>
              </a:rPr>
              <a:t>recti</a:t>
            </a:r>
            <a:endParaRPr sz="2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395985"/>
            <a:ext cx="5285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Nephrotic</a:t>
            </a:r>
            <a:r>
              <a:rPr sz="3600" spc="-125" dirty="0"/>
              <a:t> </a:t>
            </a:r>
            <a:r>
              <a:rPr sz="3600" spc="-15" dirty="0"/>
              <a:t>Syndrome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708659" y="1150619"/>
            <a:ext cx="5215128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540" y="1243329"/>
            <a:ext cx="7795895" cy="4706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latin typeface="Nimbus Sans L"/>
                <a:cs typeface="Nimbus Sans L"/>
              </a:rPr>
              <a:t>Incidence of Idiopathic</a:t>
            </a:r>
            <a:r>
              <a:rPr sz="2800" b="1" i="1" spc="65" dirty="0">
                <a:latin typeface="Nimbus Sans L"/>
                <a:cs typeface="Nimbus Sans L"/>
              </a:rPr>
              <a:t> </a:t>
            </a:r>
            <a:r>
              <a:rPr sz="2800" b="1" i="1" spc="-5" dirty="0">
                <a:latin typeface="Nimbus Sans L"/>
                <a:cs typeface="Nimbus Sans L"/>
              </a:rPr>
              <a:t>form</a:t>
            </a:r>
            <a:endParaRPr sz="2800">
              <a:latin typeface="Nimbus Sans L"/>
              <a:cs typeface="Nimbus Sans L"/>
            </a:endParaRPr>
          </a:p>
          <a:p>
            <a:pPr marL="546100" indent="-534035">
              <a:lnSpc>
                <a:spcPct val="100000"/>
              </a:lnSpc>
              <a:spcBef>
                <a:spcPts val="1814"/>
              </a:spcBef>
              <a:buFont typeface="DejaVu Sans"/>
              <a:buChar char="•"/>
              <a:tabLst>
                <a:tab pos="546100" algn="l"/>
                <a:tab pos="546735" algn="l"/>
              </a:tabLst>
            </a:pPr>
            <a:r>
              <a:rPr sz="2400" b="1" spc="35" dirty="0">
                <a:latin typeface="DejaVu Sans"/>
                <a:cs typeface="DejaVu Sans"/>
              </a:rPr>
              <a:t>2 </a:t>
            </a:r>
            <a:r>
              <a:rPr sz="2400" b="1" spc="-30" dirty="0">
                <a:latin typeface="DejaVu Sans"/>
                <a:cs typeface="DejaVu Sans"/>
              </a:rPr>
              <a:t>to </a:t>
            </a:r>
            <a:r>
              <a:rPr sz="2400" b="1" spc="35" dirty="0">
                <a:latin typeface="DejaVu Sans"/>
                <a:cs typeface="DejaVu Sans"/>
              </a:rPr>
              <a:t>7 </a:t>
            </a:r>
            <a:r>
              <a:rPr sz="2400" b="1" spc="-15" dirty="0">
                <a:latin typeface="DejaVu Sans"/>
                <a:cs typeface="DejaVu Sans"/>
              </a:rPr>
              <a:t>cases </a:t>
            </a:r>
            <a:r>
              <a:rPr sz="2400" b="1" spc="-25" dirty="0">
                <a:latin typeface="DejaVu Sans"/>
                <a:cs typeface="DejaVu Sans"/>
              </a:rPr>
              <a:t>per </a:t>
            </a:r>
            <a:r>
              <a:rPr sz="2400" b="1" spc="20" dirty="0">
                <a:latin typeface="DejaVu Sans"/>
                <a:cs typeface="DejaVu Sans"/>
              </a:rPr>
              <a:t>100,000</a:t>
            </a:r>
            <a:r>
              <a:rPr sz="2400" b="1" spc="-45" dirty="0">
                <a:latin typeface="DejaVu Sans"/>
                <a:cs typeface="DejaVu Sans"/>
              </a:rPr>
              <a:t> </a:t>
            </a:r>
            <a:r>
              <a:rPr sz="2400" b="1" spc="-20" dirty="0">
                <a:latin typeface="DejaVu Sans"/>
                <a:cs typeface="DejaVu Sans"/>
              </a:rPr>
              <a:t>childre</a:t>
            </a:r>
            <a:endParaRPr sz="2400">
              <a:latin typeface="DejaVu Sans"/>
              <a:cs typeface="DejaVu Sans"/>
            </a:endParaRPr>
          </a:p>
          <a:p>
            <a:pPr marL="546100" indent="-534035">
              <a:lnSpc>
                <a:spcPct val="100000"/>
              </a:lnSpc>
              <a:spcBef>
                <a:spcPts val="290"/>
              </a:spcBef>
              <a:buFont typeface="DejaVu Sans"/>
              <a:buChar char="•"/>
              <a:tabLst>
                <a:tab pos="546100" algn="l"/>
                <a:tab pos="546735" algn="l"/>
              </a:tabLst>
            </a:pPr>
            <a:r>
              <a:rPr sz="2400" b="1" spc="15" dirty="0">
                <a:latin typeface="DejaVu Sans"/>
                <a:cs typeface="DejaVu Sans"/>
              </a:rPr>
              <a:t>10-fold lower </a:t>
            </a:r>
            <a:r>
              <a:rPr sz="2400" b="1" spc="-5" dirty="0">
                <a:latin typeface="DejaVu Sans"/>
                <a:cs typeface="DejaVu Sans"/>
              </a:rPr>
              <a:t>in</a:t>
            </a:r>
            <a:r>
              <a:rPr sz="2400" b="1" spc="-25" dirty="0">
                <a:latin typeface="DejaVu Sans"/>
                <a:cs typeface="DejaVu Sans"/>
              </a:rPr>
              <a:t> adults</a:t>
            </a:r>
            <a:endParaRPr sz="2400">
              <a:latin typeface="DejaVu Sans"/>
              <a:cs typeface="DejaVu Sans"/>
            </a:endParaRPr>
          </a:p>
          <a:p>
            <a:pPr marL="546100" marR="116839" indent="-534035">
              <a:lnSpc>
                <a:spcPts val="2590"/>
              </a:lnSpc>
              <a:spcBef>
                <a:spcPts val="620"/>
              </a:spcBef>
              <a:buFont typeface="DejaVu Sans"/>
              <a:buChar char="•"/>
              <a:tabLst>
                <a:tab pos="546100" algn="l"/>
                <a:tab pos="546735" algn="l"/>
              </a:tabLst>
            </a:pPr>
            <a:r>
              <a:rPr sz="2400" b="1" spc="-5" dirty="0">
                <a:latin typeface="DejaVu Sans"/>
                <a:cs typeface="DejaVu Sans"/>
              </a:rPr>
              <a:t>Male-to-female </a:t>
            </a:r>
            <a:r>
              <a:rPr sz="2400" b="1" spc="-20" dirty="0">
                <a:latin typeface="DejaVu Sans"/>
                <a:cs typeface="DejaVu Sans"/>
              </a:rPr>
              <a:t>ratio </a:t>
            </a:r>
            <a:r>
              <a:rPr sz="2400" b="1" spc="-5" dirty="0">
                <a:latin typeface="DejaVu Sans"/>
                <a:cs typeface="DejaVu Sans"/>
              </a:rPr>
              <a:t>is </a:t>
            </a:r>
            <a:r>
              <a:rPr sz="2400" b="1" spc="-30" dirty="0">
                <a:latin typeface="DejaVu Sans"/>
                <a:cs typeface="DejaVu Sans"/>
              </a:rPr>
              <a:t>reported to </a:t>
            </a:r>
            <a:r>
              <a:rPr sz="2400" b="1" spc="-35" dirty="0">
                <a:latin typeface="DejaVu Sans"/>
                <a:cs typeface="DejaVu Sans"/>
              </a:rPr>
              <a:t>be </a:t>
            </a:r>
            <a:r>
              <a:rPr sz="2400" b="1" spc="20" dirty="0">
                <a:latin typeface="DejaVu Sans"/>
                <a:cs typeface="DejaVu Sans"/>
              </a:rPr>
              <a:t>2:1  </a:t>
            </a:r>
            <a:r>
              <a:rPr sz="2400" b="1" spc="-15" dirty="0">
                <a:latin typeface="DejaVu Sans"/>
                <a:cs typeface="DejaVu Sans"/>
              </a:rPr>
              <a:t>for </a:t>
            </a:r>
            <a:r>
              <a:rPr sz="2400" b="1" spc="-20" dirty="0">
                <a:latin typeface="DejaVu Sans"/>
                <a:cs typeface="DejaVu Sans"/>
              </a:rPr>
              <a:t>children and </a:t>
            </a:r>
            <a:r>
              <a:rPr sz="2400" b="1" spc="20" dirty="0">
                <a:latin typeface="DejaVu Sans"/>
                <a:cs typeface="DejaVu Sans"/>
              </a:rPr>
              <a:t>1:1 </a:t>
            </a:r>
            <a:r>
              <a:rPr sz="2400" b="1" spc="-5" dirty="0">
                <a:latin typeface="DejaVu Sans"/>
                <a:cs typeface="DejaVu Sans"/>
              </a:rPr>
              <a:t>in </a:t>
            </a:r>
            <a:r>
              <a:rPr sz="2400" b="1" spc="-25" dirty="0">
                <a:latin typeface="DejaVu Sans"/>
                <a:cs typeface="DejaVu Sans"/>
              </a:rPr>
              <a:t>adolescents </a:t>
            </a:r>
            <a:r>
              <a:rPr sz="2400" b="1" spc="-20" dirty="0">
                <a:latin typeface="DejaVu Sans"/>
                <a:cs typeface="DejaVu Sans"/>
              </a:rPr>
              <a:t>and  adults</a:t>
            </a:r>
            <a:endParaRPr sz="2400">
              <a:latin typeface="DejaVu Sans"/>
              <a:cs typeface="DejaVu Sans"/>
            </a:endParaRPr>
          </a:p>
          <a:p>
            <a:pPr marL="546100" indent="-534035">
              <a:lnSpc>
                <a:spcPct val="100000"/>
              </a:lnSpc>
              <a:spcBef>
                <a:spcPts val="254"/>
              </a:spcBef>
              <a:buFont typeface="DejaVu Sans"/>
              <a:buChar char="•"/>
              <a:tabLst>
                <a:tab pos="546100" algn="l"/>
                <a:tab pos="546735" algn="l"/>
              </a:tabLst>
            </a:pPr>
            <a:r>
              <a:rPr sz="2400" b="1" spc="-35" dirty="0">
                <a:latin typeface="DejaVu Sans"/>
                <a:cs typeface="DejaVu Sans"/>
              </a:rPr>
              <a:t>MCNS </a:t>
            </a:r>
            <a:r>
              <a:rPr sz="2400" b="1" spc="-20" dirty="0">
                <a:latin typeface="DejaVu Sans"/>
                <a:cs typeface="DejaVu Sans"/>
              </a:rPr>
              <a:t>peaks </a:t>
            </a:r>
            <a:r>
              <a:rPr sz="2400" b="1" spc="-15" dirty="0">
                <a:latin typeface="DejaVu Sans"/>
                <a:cs typeface="DejaVu Sans"/>
              </a:rPr>
              <a:t>between </a:t>
            </a:r>
            <a:r>
              <a:rPr sz="2400" b="1" spc="80" dirty="0">
                <a:latin typeface="DejaVu Sans"/>
                <a:cs typeface="DejaVu Sans"/>
              </a:rPr>
              <a:t>2-5 </a:t>
            </a:r>
            <a:r>
              <a:rPr sz="2400" b="1" spc="-10" dirty="0">
                <a:latin typeface="DejaVu Sans"/>
                <a:cs typeface="DejaVu Sans"/>
              </a:rPr>
              <a:t>years </a:t>
            </a:r>
            <a:r>
              <a:rPr sz="2400" b="1" spc="-20" dirty="0">
                <a:latin typeface="DejaVu Sans"/>
                <a:cs typeface="DejaVu Sans"/>
              </a:rPr>
              <a:t>of</a:t>
            </a:r>
            <a:r>
              <a:rPr sz="2400" b="1" spc="-95" dirty="0">
                <a:latin typeface="DejaVu Sans"/>
                <a:cs typeface="DejaVu Sans"/>
              </a:rPr>
              <a:t> </a:t>
            </a:r>
            <a:r>
              <a:rPr sz="2400" b="1" spc="-35" dirty="0">
                <a:latin typeface="DejaVu Sans"/>
                <a:cs typeface="DejaVu Sans"/>
              </a:rPr>
              <a:t>age</a:t>
            </a:r>
            <a:endParaRPr sz="2400">
              <a:latin typeface="DejaVu Sans"/>
              <a:cs typeface="DejaVu Sans"/>
            </a:endParaRPr>
          </a:p>
          <a:p>
            <a:pPr marL="546100" marR="5080" indent="-534035">
              <a:lnSpc>
                <a:spcPts val="2590"/>
              </a:lnSpc>
              <a:spcBef>
                <a:spcPts val="615"/>
              </a:spcBef>
              <a:buFont typeface="DejaVu Sans"/>
              <a:buChar char="•"/>
              <a:tabLst>
                <a:tab pos="546100" algn="l"/>
                <a:tab pos="546735" algn="l"/>
              </a:tabLst>
            </a:pPr>
            <a:r>
              <a:rPr sz="2400" b="1" spc="240" dirty="0">
                <a:latin typeface="DejaVu Sans"/>
                <a:cs typeface="DejaVu Sans"/>
              </a:rPr>
              <a:t>92% </a:t>
            </a:r>
            <a:r>
              <a:rPr sz="2400" b="1" spc="-20" dirty="0">
                <a:latin typeface="DejaVu Sans"/>
                <a:cs typeface="DejaVu Sans"/>
              </a:rPr>
              <a:t>of </a:t>
            </a:r>
            <a:r>
              <a:rPr sz="2400" b="1" spc="-30" dirty="0">
                <a:latin typeface="DejaVu Sans"/>
                <a:cs typeface="DejaVu Sans"/>
              </a:rPr>
              <a:t>these </a:t>
            </a:r>
            <a:r>
              <a:rPr sz="2400" b="1" spc="25" dirty="0">
                <a:latin typeface="DejaVu Sans"/>
                <a:cs typeface="DejaVu Sans"/>
              </a:rPr>
              <a:t>will </a:t>
            </a:r>
            <a:r>
              <a:rPr sz="2400" b="1" spc="-20" dirty="0">
                <a:latin typeface="DejaVu Sans"/>
                <a:cs typeface="DejaVu Sans"/>
              </a:rPr>
              <a:t>experience </a:t>
            </a:r>
            <a:r>
              <a:rPr sz="2400" b="1" spc="-5" dirty="0">
                <a:latin typeface="DejaVu Sans"/>
                <a:cs typeface="DejaVu Sans"/>
              </a:rPr>
              <a:t>remission</a:t>
            </a:r>
            <a:r>
              <a:rPr sz="2400" b="1" spc="-220" dirty="0">
                <a:latin typeface="DejaVu Sans"/>
                <a:cs typeface="DejaVu Sans"/>
              </a:rPr>
              <a:t> </a:t>
            </a:r>
            <a:r>
              <a:rPr sz="2400" b="1" spc="-20" dirty="0">
                <a:latin typeface="DejaVu Sans"/>
                <a:cs typeface="DejaVu Sans"/>
              </a:rPr>
              <a:t>of  their </a:t>
            </a:r>
            <a:r>
              <a:rPr sz="2400" b="1" spc="-25" dirty="0">
                <a:latin typeface="DejaVu Sans"/>
                <a:cs typeface="DejaVu Sans"/>
              </a:rPr>
              <a:t>disease </a:t>
            </a:r>
            <a:r>
              <a:rPr sz="2400" b="1" spc="25" dirty="0">
                <a:latin typeface="DejaVu Sans"/>
                <a:cs typeface="DejaVu Sans"/>
              </a:rPr>
              <a:t>when</a:t>
            </a:r>
            <a:r>
              <a:rPr sz="2400" b="1" spc="10" dirty="0">
                <a:latin typeface="DejaVu Sans"/>
                <a:cs typeface="DejaVu Sans"/>
              </a:rPr>
              <a:t> </a:t>
            </a:r>
            <a:r>
              <a:rPr sz="2400" b="1" spc="-35" dirty="0">
                <a:latin typeface="DejaVu Sans"/>
                <a:cs typeface="DejaVu Sans"/>
              </a:rPr>
              <a:t>treated</a:t>
            </a:r>
            <a:endParaRPr sz="2400">
              <a:latin typeface="DejaVu Sans"/>
              <a:cs typeface="DejaVu Sans"/>
            </a:endParaRPr>
          </a:p>
          <a:p>
            <a:pPr marL="546100" marR="467995" indent="-534035">
              <a:lnSpc>
                <a:spcPct val="90000"/>
              </a:lnSpc>
              <a:spcBef>
                <a:spcPts val="540"/>
              </a:spcBef>
              <a:buFont typeface="DejaVu Sans"/>
              <a:buChar char="•"/>
              <a:tabLst>
                <a:tab pos="546100" algn="l"/>
                <a:tab pos="546735" algn="l"/>
              </a:tabLst>
            </a:pPr>
            <a:r>
              <a:rPr sz="2400" b="1" spc="-20" dirty="0">
                <a:latin typeface="DejaVu Sans"/>
                <a:cs typeface="DejaVu Sans"/>
              </a:rPr>
              <a:t>Adolescents </a:t>
            </a:r>
            <a:r>
              <a:rPr sz="2400" b="1" spc="-15" dirty="0">
                <a:latin typeface="DejaVu Sans"/>
                <a:cs typeface="DejaVu Sans"/>
              </a:rPr>
              <a:t>are </a:t>
            </a:r>
            <a:r>
              <a:rPr sz="2400" b="1" dirty="0">
                <a:latin typeface="DejaVu Sans"/>
                <a:cs typeface="DejaVu Sans"/>
              </a:rPr>
              <a:t>more </a:t>
            </a:r>
            <a:r>
              <a:rPr sz="2400" b="1" spc="-10" dirty="0">
                <a:latin typeface="DejaVu Sans"/>
                <a:cs typeface="DejaVu Sans"/>
              </a:rPr>
              <a:t>likely </a:t>
            </a:r>
            <a:r>
              <a:rPr sz="2400" b="1" spc="-30" dirty="0">
                <a:latin typeface="DejaVu Sans"/>
                <a:cs typeface="DejaVu Sans"/>
              </a:rPr>
              <a:t>to </a:t>
            </a:r>
            <a:r>
              <a:rPr sz="2400" b="1" spc="-20" dirty="0">
                <a:latin typeface="DejaVu Sans"/>
                <a:cs typeface="DejaVu Sans"/>
              </a:rPr>
              <a:t>have </a:t>
            </a:r>
            <a:r>
              <a:rPr sz="2400" b="1" spc="-15" dirty="0">
                <a:latin typeface="DejaVu Sans"/>
                <a:cs typeface="DejaVu Sans"/>
              </a:rPr>
              <a:t>a  </a:t>
            </a:r>
            <a:r>
              <a:rPr sz="2400" b="1" spc="-5" dirty="0">
                <a:latin typeface="DejaVu Sans"/>
                <a:cs typeface="DejaVu Sans"/>
              </a:rPr>
              <a:t>more </a:t>
            </a:r>
            <a:r>
              <a:rPr sz="2400" b="1" spc="-25" dirty="0">
                <a:latin typeface="DejaVu Sans"/>
                <a:cs typeface="DejaVu Sans"/>
              </a:rPr>
              <a:t>aggressive </a:t>
            </a:r>
            <a:r>
              <a:rPr sz="2400" b="1" spc="-20" dirty="0">
                <a:latin typeface="DejaVu Sans"/>
                <a:cs typeface="DejaVu Sans"/>
              </a:rPr>
              <a:t>cause of </a:t>
            </a:r>
            <a:r>
              <a:rPr sz="2400" b="1" spc="-35" dirty="0">
                <a:latin typeface="DejaVu Sans"/>
                <a:cs typeface="DejaVu Sans"/>
              </a:rPr>
              <a:t>the </a:t>
            </a:r>
            <a:r>
              <a:rPr sz="2400" b="1" spc="-20" dirty="0">
                <a:latin typeface="DejaVu Sans"/>
                <a:cs typeface="DejaVu Sans"/>
              </a:rPr>
              <a:t>nephrotic  </a:t>
            </a:r>
            <a:r>
              <a:rPr sz="2400" b="1" spc="-15" dirty="0">
                <a:latin typeface="DejaVu Sans"/>
                <a:cs typeface="DejaVu Sans"/>
              </a:rPr>
              <a:t>syndrome</a:t>
            </a:r>
            <a:endParaRPr sz="2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395985"/>
            <a:ext cx="7313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Hyperlipidemia </a:t>
            </a:r>
            <a:r>
              <a:rPr sz="3600" spc="229" dirty="0"/>
              <a:t>-</a:t>
            </a:r>
            <a:r>
              <a:rPr sz="3600" spc="-110" dirty="0"/>
              <a:t> </a:t>
            </a:r>
            <a:r>
              <a:rPr sz="3600" spc="-25" dirty="0"/>
              <a:t>Mechanism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83540" y="2000224"/>
            <a:ext cx="8228965" cy="3254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79475" indent="-355600">
              <a:lnSpc>
                <a:spcPct val="111200"/>
              </a:lnSpc>
              <a:spcBef>
                <a:spcPts val="95"/>
              </a:spcBef>
              <a:buClr>
                <a:srgbClr val="FF3300"/>
              </a:buClr>
              <a:buSzPct val="90384"/>
              <a:buFont typeface="DejaVu Sans"/>
              <a:buChar char=""/>
              <a:tabLst>
                <a:tab pos="355600" algn="l"/>
              </a:tabLst>
            </a:pPr>
            <a:r>
              <a:rPr sz="2600" b="1" dirty="0">
                <a:latin typeface="DejaVu Sans Mono"/>
                <a:cs typeface="DejaVu Sans Mono"/>
              </a:rPr>
              <a:t>i</a:t>
            </a:r>
            <a:r>
              <a:rPr sz="2600" b="1" spc="-690" dirty="0">
                <a:latin typeface="DejaVu Sans Mono"/>
                <a:cs typeface="DejaVu Sans Mono"/>
              </a:rPr>
              <a:t> </a:t>
            </a:r>
            <a:r>
              <a:rPr sz="2600" b="1" spc="-5" dirty="0">
                <a:latin typeface="DejaVu Sans"/>
                <a:cs typeface="DejaVu Sans"/>
              </a:rPr>
              <a:t>conversion</a:t>
            </a:r>
            <a:r>
              <a:rPr sz="2600" b="1" spc="-70" dirty="0">
                <a:latin typeface="DejaVu Sans"/>
                <a:cs typeface="DejaVu Sans"/>
              </a:rPr>
              <a:t> </a:t>
            </a:r>
            <a:r>
              <a:rPr sz="2600" b="1" spc="-15" dirty="0">
                <a:latin typeface="DejaVu Sans"/>
                <a:cs typeface="DejaVu Sans"/>
              </a:rPr>
              <a:t>of</a:t>
            </a:r>
            <a:r>
              <a:rPr sz="2600" b="1" spc="-20" dirty="0">
                <a:latin typeface="DejaVu Sans"/>
                <a:cs typeface="DejaVu Sans"/>
              </a:rPr>
              <a:t> </a:t>
            </a:r>
            <a:r>
              <a:rPr sz="2600" b="1" spc="-5" dirty="0">
                <a:latin typeface="DejaVu Sans"/>
                <a:cs typeface="DejaVu Sans"/>
              </a:rPr>
              <a:t>VLDL</a:t>
            </a:r>
            <a:r>
              <a:rPr sz="2600" b="1" spc="-20" dirty="0">
                <a:latin typeface="DejaVu Sans"/>
                <a:cs typeface="DejaVu Sans"/>
              </a:rPr>
              <a:t> </a:t>
            </a:r>
            <a:r>
              <a:rPr sz="2600" b="1" dirty="0">
                <a:latin typeface="DejaVu Sans"/>
                <a:cs typeface="DejaVu Sans"/>
              </a:rPr>
              <a:t>in</a:t>
            </a:r>
            <a:r>
              <a:rPr sz="2600" b="1" spc="-30" dirty="0">
                <a:latin typeface="DejaVu Sans"/>
                <a:cs typeface="DejaVu Sans"/>
              </a:rPr>
              <a:t> to</a:t>
            </a:r>
            <a:r>
              <a:rPr sz="2600" b="1" spc="-20" dirty="0">
                <a:latin typeface="DejaVu Sans"/>
                <a:cs typeface="DejaVu Sans"/>
              </a:rPr>
              <a:t> </a:t>
            </a:r>
            <a:r>
              <a:rPr sz="2600" b="1" spc="-5" dirty="0">
                <a:latin typeface="DejaVu Sans"/>
                <a:cs typeface="DejaVu Sans"/>
              </a:rPr>
              <a:t>LDL</a:t>
            </a:r>
            <a:r>
              <a:rPr sz="2600" b="1" spc="-25" dirty="0">
                <a:latin typeface="DejaVu Sans"/>
                <a:cs typeface="DejaVu Sans"/>
              </a:rPr>
              <a:t> by</a:t>
            </a:r>
            <a:r>
              <a:rPr sz="2600" b="1" spc="-40" dirty="0">
                <a:latin typeface="DejaVu Sans"/>
                <a:cs typeface="DejaVu Sans"/>
              </a:rPr>
              <a:t> </a:t>
            </a:r>
            <a:r>
              <a:rPr sz="2600" b="1" dirty="0">
                <a:latin typeface="DejaVu Sans Mono"/>
                <a:cs typeface="DejaVu Sans Mono"/>
              </a:rPr>
              <a:t>i</a:t>
            </a:r>
            <a:r>
              <a:rPr sz="2600" b="1" spc="-690" dirty="0">
                <a:latin typeface="DejaVu Sans Mono"/>
                <a:cs typeface="DejaVu Sans Mono"/>
              </a:rPr>
              <a:t> </a:t>
            </a:r>
            <a:r>
              <a:rPr sz="2600" b="1" spc="-695" dirty="0">
                <a:latin typeface="DejaVu Sans"/>
                <a:cs typeface="DejaVu Sans"/>
              </a:rPr>
              <a:t>of  </a:t>
            </a:r>
            <a:r>
              <a:rPr sz="2600" b="1" spc="-20" dirty="0">
                <a:latin typeface="DejaVu Sans"/>
                <a:cs typeface="DejaVu Sans"/>
              </a:rPr>
              <a:t>lipoprotein</a:t>
            </a:r>
            <a:r>
              <a:rPr sz="2600" b="1" spc="-65" dirty="0">
                <a:latin typeface="DejaVu Sans"/>
                <a:cs typeface="DejaVu Sans"/>
              </a:rPr>
              <a:t> </a:t>
            </a:r>
            <a:r>
              <a:rPr sz="2600" b="1" spc="-15" dirty="0">
                <a:latin typeface="DejaVu Sans"/>
                <a:cs typeface="DejaVu Sans"/>
              </a:rPr>
              <a:t>lipase</a:t>
            </a:r>
            <a:endParaRPr sz="2600">
              <a:latin typeface="DejaVu Sans"/>
              <a:cs typeface="DejaVu Sans"/>
            </a:endParaRPr>
          </a:p>
          <a:p>
            <a:pPr marL="581025" indent="-568960">
              <a:lnSpc>
                <a:spcPct val="100000"/>
              </a:lnSpc>
              <a:spcBef>
                <a:spcPts val="315"/>
              </a:spcBef>
              <a:buClr>
                <a:srgbClr val="FF3300"/>
              </a:buClr>
              <a:buSzPct val="90384"/>
              <a:buFont typeface="DejaVu Sans"/>
              <a:buChar char=""/>
              <a:tabLst>
                <a:tab pos="581025" algn="l"/>
                <a:tab pos="581660" algn="l"/>
              </a:tabLst>
            </a:pPr>
            <a:r>
              <a:rPr sz="2600" b="1" spc="-5" dirty="0">
                <a:latin typeface="DejaVu Sans"/>
                <a:cs typeface="DejaVu Sans"/>
              </a:rPr>
              <a:t>Loss </a:t>
            </a:r>
            <a:r>
              <a:rPr sz="2600" b="1" spc="-15" dirty="0">
                <a:latin typeface="DejaVu Sans"/>
                <a:cs typeface="DejaVu Sans"/>
              </a:rPr>
              <a:t>of </a:t>
            </a:r>
            <a:r>
              <a:rPr sz="2600" b="1" spc="-20" dirty="0">
                <a:latin typeface="DejaVu Sans"/>
                <a:cs typeface="DejaVu Sans"/>
              </a:rPr>
              <a:t>apolipoprotein </a:t>
            </a:r>
            <a:r>
              <a:rPr sz="2600" b="1" spc="40" dirty="0">
                <a:latin typeface="DejaVu Sans"/>
                <a:cs typeface="DejaVu Sans"/>
              </a:rPr>
              <a:t>(apo </a:t>
            </a:r>
            <a:r>
              <a:rPr sz="2600" b="1" spc="270" dirty="0">
                <a:latin typeface="DejaVu Sans"/>
                <a:cs typeface="DejaVu Sans"/>
              </a:rPr>
              <a:t>CII) </a:t>
            </a:r>
            <a:r>
              <a:rPr sz="2600" b="1" dirty="0">
                <a:latin typeface="DejaVu Sans"/>
                <a:cs typeface="DejaVu Sans"/>
              </a:rPr>
              <a:t>in</a:t>
            </a:r>
            <a:r>
              <a:rPr sz="2600" b="1" spc="-455" dirty="0">
                <a:latin typeface="DejaVu Sans"/>
                <a:cs typeface="DejaVu Sans"/>
              </a:rPr>
              <a:t> </a:t>
            </a:r>
            <a:r>
              <a:rPr sz="2600" b="1" spc="-5" dirty="0">
                <a:latin typeface="DejaVu Sans"/>
                <a:cs typeface="DejaVu Sans"/>
              </a:rPr>
              <a:t>urine</a:t>
            </a:r>
            <a:endParaRPr sz="2600">
              <a:latin typeface="DejaVu Sans"/>
              <a:cs typeface="DejaVu Sans"/>
            </a:endParaRPr>
          </a:p>
          <a:p>
            <a:pPr marL="581025" indent="-568960">
              <a:lnSpc>
                <a:spcPct val="100000"/>
              </a:lnSpc>
              <a:spcBef>
                <a:spcPts val="275"/>
              </a:spcBef>
              <a:buClr>
                <a:srgbClr val="FF3300"/>
              </a:buClr>
              <a:buSzPct val="90384"/>
              <a:buFont typeface="DejaVu Sans"/>
              <a:buChar char=""/>
              <a:tabLst>
                <a:tab pos="581025" algn="l"/>
                <a:tab pos="581660" algn="l"/>
              </a:tabLst>
            </a:pPr>
            <a:r>
              <a:rPr sz="2600" b="1" dirty="0">
                <a:latin typeface="DejaVu Sans Mono"/>
                <a:cs typeface="DejaVu Sans Mono"/>
              </a:rPr>
              <a:t>i</a:t>
            </a:r>
            <a:r>
              <a:rPr sz="2600" b="1" spc="-735" dirty="0">
                <a:latin typeface="DejaVu Sans Mono"/>
                <a:cs typeface="DejaVu Sans Mono"/>
              </a:rPr>
              <a:t> </a:t>
            </a:r>
            <a:r>
              <a:rPr sz="2600" b="1" spc="-15" dirty="0">
                <a:latin typeface="DejaVu Sans"/>
                <a:cs typeface="DejaVu Sans"/>
              </a:rPr>
              <a:t>levels of </a:t>
            </a:r>
            <a:r>
              <a:rPr sz="2600" b="1" dirty="0">
                <a:latin typeface="DejaVu Sans"/>
                <a:cs typeface="DejaVu Sans"/>
              </a:rPr>
              <a:t>HDL</a:t>
            </a:r>
            <a:endParaRPr sz="2600">
              <a:latin typeface="DejaVu Sans"/>
              <a:cs typeface="DejaVu Sans"/>
            </a:endParaRPr>
          </a:p>
          <a:p>
            <a:pPr marL="581025" indent="-568960">
              <a:lnSpc>
                <a:spcPct val="100000"/>
              </a:lnSpc>
              <a:spcBef>
                <a:spcPts val="315"/>
              </a:spcBef>
              <a:buClr>
                <a:srgbClr val="FF3300"/>
              </a:buClr>
              <a:buSzPct val="90384"/>
              <a:buFont typeface="DejaVu Sans"/>
              <a:buChar char=""/>
              <a:tabLst>
                <a:tab pos="581025" algn="l"/>
                <a:tab pos="581660" algn="l"/>
                <a:tab pos="1109980" algn="l"/>
              </a:tabLst>
            </a:pPr>
            <a:r>
              <a:rPr sz="2600" b="1" dirty="0">
                <a:latin typeface="DejaVu Sans Mono"/>
                <a:cs typeface="DejaVu Sans Mono"/>
              </a:rPr>
              <a:t>h	</a:t>
            </a:r>
            <a:r>
              <a:rPr sz="2600" b="1" spc="-15" dirty="0">
                <a:latin typeface="DejaVu Sans"/>
                <a:cs typeface="DejaVu Sans"/>
              </a:rPr>
              <a:t>synthesis of</a:t>
            </a:r>
            <a:r>
              <a:rPr sz="2600" b="1" spc="-85" dirty="0">
                <a:latin typeface="DejaVu Sans"/>
                <a:cs typeface="DejaVu Sans"/>
              </a:rPr>
              <a:t> </a:t>
            </a:r>
            <a:r>
              <a:rPr sz="2600" b="1" spc="-15" dirty="0">
                <a:latin typeface="DejaVu Sans"/>
                <a:cs typeface="DejaVu Sans"/>
              </a:rPr>
              <a:t>lipoproteins</a:t>
            </a:r>
            <a:endParaRPr sz="2600">
              <a:latin typeface="DejaVu Sans"/>
              <a:cs typeface="DejaVu Sans"/>
            </a:endParaRPr>
          </a:p>
          <a:p>
            <a:pPr marL="355600" marR="5080" indent="-342900">
              <a:lnSpc>
                <a:spcPct val="91100"/>
              </a:lnSpc>
              <a:spcBef>
                <a:spcPts val="844"/>
              </a:spcBef>
              <a:buClr>
                <a:srgbClr val="FF3300"/>
              </a:buClr>
              <a:buSzPct val="106818"/>
              <a:buFont typeface="DejaVu Sans"/>
              <a:buChar char=""/>
              <a:tabLst>
                <a:tab pos="467995" algn="l"/>
                <a:tab pos="468630" algn="l"/>
              </a:tabLst>
            </a:pPr>
            <a:r>
              <a:rPr dirty="0"/>
              <a:t>	</a:t>
            </a:r>
            <a:r>
              <a:rPr sz="2200" b="1" spc="-10" dirty="0">
                <a:latin typeface="DejaVu Sans"/>
                <a:cs typeface="DejaVu Sans"/>
              </a:rPr>
              <a:t>Abnormalities </a:t>
            </a:r>
            <a:r>
              <a:rPr sz="2200" b="1" spc="-5" dirty="0">
                <a:latin typeface="DejaVu Sans"/>
                <a:cs typeface="DejaVu Sans"/>
              </a:rPr>
              <a:t>in </a:t>
            </a:r>
            <a:r>
              <a:rPr sz="2200" b="1" spc="-20" dirty="0">
                <a:latin typeface="DejaVu Sans"/>
                <a:cs typeface="DejaVu Sans"/>
              </a:rPr>
              <a:t>regulatory </a:t>
            </a:r>
            <a:r>
              <a:rPr sz="2200" b="1" spc="-5" dirty="0">
                <a:latin typeface="DejaVu Sans"/>
                <a:cs typeface="DejaVu Sans"/>
              </a:rPr>
              <a:t>enzymes </a:t>
            </a:r>
            <a:r>
              <a:rPr sz="2200" b="1" spc="-10" dirty="0">
                <a:latin typeface="DejaVu Sans"/>
                <a:cs typeface="DejaVu Sans"/>
              </a:rPr>
              <a:t>like </a:t>
            </a:r>
            <a:r>
              <a:rPr sz="2200" b="1" spc="5" dirty="0">
                <a:latin typeface="DejaVu Sans"/>
                <a:cs typeface="DejaVu Sans"/>
              </a:rPr>
              <a:t>licithin-  </a:t>
            </a:r>
            <a:r>
              <a:rPr sz="2200" b="1" spc="-15" dirty="0">
                <a:latin typeface="DejaVu Sans"/>
                <a:cs typeface="DejaVu Sans"/>
              </a:rPr>
              <a:t>cholesterol </a:t>
            </a:r>
            <a:r>
              <a:rPr sz="2200" b="1" spc="-20" dirty="0">
                <a:latin typeface="DejaVu Sans"/>
                <a:cs typeface="DejaVu Sans"/>
              </a:rPr>
              <a:t>acyltranferase and </a:t>
            </a:r>
            <a:r>
              <a:rPr sz="2200" b="1" spc="-15" dirty="0">
                <a:latin typeface="DejaVu Sans"/>
                <a:cs typeface="DejaVu Sans"/>
              </a:rPr>
              <a:t>cholesterol </a:t>
            </a:r>
            <a:r>
              <a:rPr sz="2200" b="1" spc="-25" dirty="0">
                <a:latin typeface="DejaVu Sans"/>
                <a:cs typeface="DejaVu Sans"/>
              </a:rPr>
              <a:t>ester  </a:t>
            </a:r>
            <a:r>
              <a:rPr sz="2200" b="1" spc="-20" dirty="0">
                <a:latin typeface="DejaVu Sans"/>
                <a:cs typeface="DejaVu Sans"/>
              </a:rPr>
              <a:t>transfer </a:t>
            </a:r>
            <a:r>
              <a:rPr sz="2200" b="1" spc="-25" dirty="0">
                <a:latin typeface="DejaVu Sans"/>
                <a:cs typeface="DejaVu Sans"/>
              </a:rPr>
              <a:t>protein, </a:t>
            </a:r>
            <a:r>
              <a:rPr sz="2200" b="1" spc="-20" dirty="0">
                <a:latin typeface="DejaVu Sans"/>
                <a:cs typeface="DejaVu Sans"/>
              </a:rPr>
              <a:t>lipoprotien</a:t>
            </a:r>
            <a:r>
              <a:rPr sz="2200" b="1" dirty="0">
                <a:latin typeface="DejaVu Sans"/>
                <a:cs typeface="DejaVu Sans"/>
              </a:rPr>
              <a:t> </a:t>
            </a:r>
            <a:r>
              <a:rPr sz="2200" b="1" spc="-20" dirty="0">
                <a:latin typeface="DejaVu Sans"/>
                <a:cs typeface="DejaVu Sans"/>
              </a:rPr>
              <a:t>lipase</a:t>
            </a:r>
            <a:endParaRPr sz="2200">
              <a:latin typeface="DejaVu Sans"/>
              <a:cs typeface="DejaVu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7427" y="1214627"/>
            <a:ext cx="7705725" cy="721360"/>
            <a:chOff x="757427" y="1214627"/>
            <a:chExt cx="7705725" cy="721360"/>
          </a:xfrm>
        </p:grpSpPr>
        <p:sp>
          <p:nvSpPr>
            <p:cNvPr id="5" name="object 5"/>
            <p:cNvSpPr/>
            <p:nvPr/>
          </p:nvSpPr>
          <p:spPr>
            <a:xfrm>
              <a:off x="761999" y="1219199"/>
              <a:ext cx="7696200" cy="711835"/>
            </a:xfrm>
            <a:custGeom>
              <a:avLst/>
              <a:gdLst/>
              <a:ahLst/>
              <a:cxnLst/>
              <a:rect l="l" t="t" r="r" b="b"/>
              <a:pathLst>
                <a:path w="7696200" h="711835">
                  <a:moveTo>
                    <a:pt x="7696200" y="0"/>
                  </a:moveTo>
                  <a:lnTo>
                    <a:pt x="0" y="0"/>
                  </a:lnTo>
                  <a:lnTo>
                    <a:pt x="0" y="711708"/>
                  </a:lnTo>
                  <a:lnTo>
                    <a:pt x="7696200" y="711708"/>
                  </a:lnTo>
                  <a:lnTo>
                    <a:pt x="7696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1999" y="1219199"/>
              <a:ext cx="7696200" cy="711835"/>
            </a:xfrm>
            <a:custGeom>
              <a:avLst/>
              <a:gdLst/>
              <a:ahLst/>
              <a:cxnLst/>
              <a:rect l="l" t="t" r="r" b="b"/>
              <a:pathLst>
                <a:path w="7696200" h="711835">
                  <a:moveTo>
                    <a:pt x="0" y="711708"/>
                  </a:moveTo>
                  <a:lnTo>
                    <a:pt x="7696200" y="711708"/>
                  </a:lnTo>
                  <a:lnTo>
                    <a:pt x="7696200" y="0"/>
                  </a:lnTo>
                  <a:lnTo>
                    <a:pt x="0" y="0"/>
                  </a:lnTo>
                  <a:lnTo>
                    <a:pt x="0" y="71170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62000" y="1219200"/>
            <a:ext cx="7696200" cy="7118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50190" indent="-159385">
              <a:lnSpc>
                <a:spcPct val="100000"/>
              </a:lnSpc>
              <a:spcBef>
                <a:spcPts val="305"/>
              </a:spcBef>
              <a:buFont typeface="DejaVu Sans"/>
              <a:buChar char="•"/>
              <a:tabLst>
                <a:tab pos="250825" algn="l"/>
              </a:tabLst>
            </a:pPr>
            <a:r>
              <a:rPr sz="2000" b="1" dirty="0">
                <a:latin typeface="Nimbus Sans L"/>
                <a:cs typeface="Nimbus Sans L"/>
              </a:rPr>
              <a:t>VLDL content is more</a:t>
            </a:r>
            <a:r>
              <a:rPr sz="2000" b="1" spc="-95" dirty="0">
                <a:latin typeface="Nimbus Sans L"/>
                <a:cs typeface="Nimbus Sans L"/>
              </a:rPr>
              <a:t> </a:t>
            </a:r>
            <a:r>
              <a:rPr sz="2000" b="1" dirty="0">
                <a:latin typeface="Nimbus Sans L"/>
                <a:cs typeface="Nimbus Sans L"/>
              </a:rPr>
              <a:t>increased</a:t>
            </a:r>
            <a:endParaRPr sz="2000">
              <a:latin typeface="Nimbus Sans L"/>
              <a:cs typeface="Nimbus Sans L"/>
            </a:endParaRPr>
          </a:p>
          <a:p>
            <a:pPr marL="250190" indent="-159385">
              <a:lnSpc>
                <a:spcPct val="100000"/>
              </a:lnSpc>
              <a:buFont typeface="DejaVu Sans"/>
              <a:buChar char="•"/>
              <a:tabLst>
                <a:tab pos="250825" algn="l"/>
              </a:tabLst>
            </a:pPr>
            <a:r>
              <a:rPr sz="2000" b="1" spc="-15" dirty="0">
                <a:latin typeface="Nimbus Sans L"/>
                <a:cs typeface="Nimbus Sans L"/>
              </a:rPr>
              <a:t>Triglyceride </a:t>
            </a:r>
            <a:r>
              <a:rPr sz="2000" b="1" spc="-5" dirty="0">
                <a:latin typeface="Nimbus Sans L"/>
                <a:cs typeface="Nimbus Sans L"/>
              </a:rPr>
              <a:t>levels </a:t>
            </a:r>
            <a:r>
              <a:rPr sz="2000" b="1" dirty="0">
                <a:latin typeface="Nimbus Sans L"/>
                <a:cs typeface="Nimbus Sans L"/>
              </a:rPr>
              <a:t>are decreased </a:t>
            </a:r>
            <a:r>
              <a:rPr sz="2000" b="1" spc="5" dirty="0">
                <a:latin typeface="Nimbus Sans L"/>
                <a:cs typeface="Nimbus Sans L"/>
              </a:rPr>
              <a:t>when </a:t>
            </a:r>
            <a:r>
              <a:rPr sz="2000" b="1" dirty="0">
                <a:latin typeface="Nimbus Sans L"/>
                <a:cs typeface="Nimbus Sans L"/>
              </a:rPr>
              <a:t>albumin </a:t>
            </a:r>
            <a:r>
              <a:rPr sz="2000" b="1" spc="-5" dirty="0">
                <a:latin typeface="Nimbus Sans L"/>
                <a:cs typeface="Nimbus Sans L"/>
              </a:rPr>
              <a:t>level </a:t>
            </a:r>
            <a:r>
              <a:rPr sz="2000" b="1" dirty="0">
                <a:latin typeface="Nimbus Sans L"/>
                <a:cs typeface="Nimbus Sans L"/>
              </a:rPr>
              <a:t>is &lt; 1</a:t>
            </a:r>
            <a:r>
              <a:rPr sz="2000" b="1" spc="-105" dirty="0">
                <a:latin typeface="Nimbus Sans L"/>
                <a:cs typeface="Nimbus Sans L"/>
              </a:rPr>
              <a:t> </a:t>
            </a:r>
            <a:r>
              <a:rPr sz="2000" b="1" dirty="0">
                <a:latin typeface="Nimbus Sans L"/>
                <a:cs typeface="Nimbus Sans L"/>
              </a:rPr>
              <a:t>g</a:t>
            </a:r>
            <a:endParaRPr sz="20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644" y="853185"/>
            <a:ext cx="5827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Hypercoagulable</a:t>
            </a:r>
            <a:r>
              <a:rPr sz="3600" spc="-130" dirty="0"/>
              <a:t> </a:t>
            </a:r>
            <a:r>
              <a:rPr sz="3600" spc="-60" dirty="0"/>
              <a:t>State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40739" y="1634240"/>
            <a:ext cx="7609205" cy="463740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b="1" spc="-5" dirty="0">
                <a:latin typeface="DejaVu Sans"/>
                <a:cs typeface="DejaVu Sans"/>
              </a:rPr>
              <a:t>Occur </a:t>
            </a:r>
            <a:r>
              <a:rPr sz="2400" b="1" spc="25" dirty="0">
                <a:latin typeface="DejaVu Sans"/>
                <a:cs typeface="DejaVu Sans"/>
              </a:rPr>
              <a:t>when </a:t>
            </a:r>
            <a:r>
              <a:rPr sz="2400" b="1" dirty="0">
                <a:latin typeface="DejaVu Sans"/>
                <a:cs typeface="DejaVu Sans"/>
              </a:rPr>
              <a:t>serum </a:t>
            </a:r>
            <a:r>
              <a:rPr sz="2400" b="1" spc="-5" dirty="0">
                <a:latin typeface="DejaVu Sans"/>
                <a:cs typeface="DejaVu Sans"/>
              </a:rPr>
              <a:t>albumin </a:t>
            </a:r>
            <a:r>
              <a:rPr sz="2400" b="1" spc="70" dirty="0">
                <a:latin typeface="DejaVu Sans"/>
                <a:cs typeface="DejaVu Sans"/>
              </a:rPr>
              <a:t>&lt;</a:t>
            </a:r>
            <a:r>
              <a:rPr sz="2400" b="1" spc="-60" dirty="0">
                <a:latin typeface="DejaVu Sans"/>
                <a:cs typeface="DejaVu Sans"/>
              </a:rPr>
              <a:t> </a:t>
            </a:r>
            <a:r>
              <a:rPr sz="2400" b="1" spc="135" dirty="0">
                <a:latin typeface="DejaVu Sans"/>
                <a:cs typeface="DejaVu Sans"/>
              </a:rPr>
              <a:t>2g/dL</a:t>
            </a:r>
            <a:endParaRPr sz="2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b="1" i="1" spc="180" dirty="0">
                <a:latin typeface="Nimbus Sans L"/>
                <a:cs typeface="Nimbus Sans L"/>
              </a:rPr>
              <a:t>Causes</a:t>
            </a:r>
            <a:r>
              <a:rPr sz="2800" b="1" i="1" spc="195" dirty="0">
                <a:latin typeface="Nimbus Sans L"/>
                <a:cs typeface="Nimbus Sans L"/>
              </a:rPr>
              <a:t> </a:t>
            </a:r>
            <a:r>
              <a:rPr sz="2800" b="1" i="1" spc="190" dirty="0">
                <a:latin typeface="Nimbus Sans L"/>
                <a:cs typeface="Nimbus Sans L"/>
              </a:rPr>
              <a:t>:</a:t>
            </a:r>
            <a:endParaRPr sz="2800">
              <a:latin typeface="Nimbus Sans L"/>
              <a:cs typeface="Nimbus Sans L"/>
            </a:endParaRPr>
          </a:p>
          <a:p>
            <a:pPr marL="355600" marR="233045" indent="-343535">
              <a:lnSpc>
                <a:spcPct val="100000"/>
              </a:lnSpc>
              <a:spcBef>
                <a:spcPts val="675"/>
              </a:spcBef>
              <a:buChar char="–"/>
              <a:tabLst>
                <a:tab pos="363855" algn="l"/>
              </a:tabLst>
            </a:pPr>
            <a:r>
              <a:rPr sz="2800" dirty="0">
                <a:latin typeface="DejaVu Sans"/>
                <a:cs typeface="DejaVu Sans"/>
              </a:rPr>
              <a:t>Urinary </a:t>
            </a:r>
            <a:r>
              <a:rPr sz="2800" spc="-20" dirty="0">
                <a:latin typeface="DejaVu Sans"/>
                <a:cs typeface="DejaVu Sans"/>
              </a:rPr>
              <a:t>loss </a:t>
            </a:r>
            <a:r>
              <a:rPr sz="2800" spc="-10" dirty="0">
                <a:latin typeface="DejaVu Sans"/>
                <a:cs typeface="DejaVu Sans"/>
              </a:rPr>
              <a:t>of antithrombin </a:t>
            </a:r>
            <a:r>
              <a:rPr sz="2800" spc="295" dirty="0">
                <a:latin typeface="DejaVu Sans"/>
                <a:cs typeface="DejaVu Sans"/>
              </a:rPr>
              <a:t>III, </a:t>
            </a:r>
            <a:r>
              <a:rPr sz="2800" spc="-20" dirty="0">
                <a:latin typeface="DejaVu Sans"/>
                <a:cs typeface="DejaVu Sans"/>
              </a:rPr>
              <a:t>Factor  </a:t>
            </a:r>
            <a:r>
              <a:rPr sz="2800" spc="155" dirty="0">
                <a:latin typeface="DejaVu Sans"/>
                <a:cs typeface="DejaVu Sans"/>
              </a:rPr>
              <a:t>IX, </a:t>
            </a:r>
            <a:r>
              <a:rPr sz="2800" spc="55" dirty="0">
                <a:latin typeface="DejaVu Sans"/>
                <a:cs typeface="DejaVu Sans"/>
              </a:rPr>
              <a:t>X, </a:t>
            </a:r>
            <a:r>
              <a:rPr sz="2800" spc="170" dirty="0">
                <a:latin typeface="DejaVu Sans"/>
                <a:cs typeface="DejaVu Sans"/>
              </a:rPr>
              <a:t>XI </a:t>
            </a:r>
            <a:r>
              <a:rPr sz="2800" spc="254" dirty="0">
                <a:latin typeface="DejaVu Sans"/>
                <a:cs typeface="DejaVu Sans"/>
              </a:rPr>
              <a:t>- </a:t>
            </a:r>
            <a:r>
              <a:rPr sz="2800" spc="-60" dirty="0">
                <a:latin typeface="DejaVu Sans"/>
                <a:cs typeface="DejaVu Sans"/>
              </a:rPr>
              <a:t>&gt; </a:t>
            </a:r>
            <a:r>
              <a:rPr sz="2800" spc="-10" dirty="0">
                <a:latin typeface="DejaVu Sans"/>
                <a:cs typeface="DejaVu Sans"/>
              </a:rPr>
              <a:t>thrombin </a:t>
            </a:r>
            <a:r>
              <a:rPr sz="2800" spc="-20" dirty="0">
                <a:latin typeface="DejaVu Sans"/>
                <a:cs typeface="DejaVu Sans"/>
              </a:rPr>
              <a:t>activity</a:t>
            </a:r>
            <a:r>
              <a:rPr sz="2800" spc="125" dirty="0">
                <a:latin typeface="DejaVu Sans"/>
                <a:cs typeface="DejaVu Sans"/>
              </a:rPr>
              <a:t> </a:t>
            </a:r>
            <a:r>
              <a:rPr sz="2800" spc="-35" dirty="0">
                <a:latin typeface="DejaVu Sans"/>
                <a:cs typeface="DejaVu Sans"/>
              </a:rPr>
              <a:t>increase</a:t>
            </a:r>
            <a:endParaRPr sz="2800">
              <a:latin typeface="DejaVu Sans"/>
              <a:cs typeface="DejaVu Sans"/>
            </a:endParaRPr>
          </a:p>
          <a:p>
            <a:pPr marL="363220" indent="-351155">
              <a:lnSpc>
                <a:spcPct val="100000"/>
              </a:lnSpc>
              <a:spcBef>
                <a:spcPts val="670"/>
              </a:spcBef>
              <a:buChar char="–"/>
              <a:tabLst>
                <a:tab pos="363855" algn="l"/>
              </a:tabLst>
            </a:pPr>
            <a:r>
              <a:rPr sz="2800" spc="-15" dirty="0">
                <a:latin typeface="DejaVu Sans"/>
                <a:cs typeface="DejaVu Sans"/>
              </a:rPr>
              <a:t>Protein </a:t>
            </a:r>
            <a:r>
              <a:rPr sz="2800" spc="55" dirty="0">
                <a:latin typeface="DejaVu Sans"/>
                <a:cs typeface="DejaVu Sans"/>
              </a:rPr>
              <a:t>C, </a:t>
            </a:r>
            <a:r>
              <a:rPr sz="2800" spc="130" dirty="0">
                <a:latin typeface="DejaVu Sans"/>
                <a:cs typeface="DejaVu Sans"/>
              </a:rPr>
              <a:t>S </a:t>
            </a:r>
            <a:r>
              <a:rPr sz="2800" spc="-20" dirty="0">
                <a:latin typeface="DejaVu Sans"/>
                <a:cs typeface="DejaVu Sans"/>
              </a:rPr>
              <a:t>activity </a:t>
            </a:r>
            <a:r>
              <a:rPr sz="2800" spc="10" dirty="0">
                <a:latin typeface="DejaVu Sans"/>
                <a:cs typeface="DejaVu Sans"/>
              </a:rPr>
              <a:t>or </a:t>
            </a:r>
            <a:r>
              <a:rPr sz="2800" spc="-40" dirty="0">
                <a:latin typeface="DejaVu Sans"/>
                <a:cs typeface="DejaVu Sans"/>
              </a:rPr>
              <a:t>level</a:t>
            </a:r>
            <a:r>
              <a:rPr sz="2800" spc="450" dirty="0">
                <a:latin typeface="DejaVu Sans"/>
                <a:cs typeface="DejaVu Sans"/>
              </a:rPr>
              <a:t> </a:t>
            </a:r>
            <a:r>
              <a:rPr sz="2800" spc="-45" dirty="0">
                <a:latin typeface="DejaVu Sans"/>
                <a:cs typeface="DejaVu Sans"/>
              </a:rPr>
              <a:t>decrease</a:t>
            </a:r>
            <a:endParaRPr sz="2800">
              <a:latin typeface="DejaVu Sans"/>
              <a:cs typeface="DejaVu Sans"/>
            </a:endParaRPr>
          </a:p>
          <a:p>
            <a:pPr marL="363220" indent="-351155">
              <a:lnSpc>
                <a:spcPct val="100000"/>
              </a:lnSpc>
              <a:spcBef>
                <a:spcPts val="675"/>
              </a:spcBef>
              <a:buChar char="–"/>
              <a:tabLst>
                <a:tab pos="363855" algn="l"/>
              </a:tabLst>
            </a:pPr>
            <a:r>
              <a:rPr sz="2800" spc="-25" dirty="0">
                <a:latin typeface="DejaVu Sans"/>
                <a:cs typeface="DejaVu Sans"/>
              </a:rPr>
              <a:t>Hyperfibrinogenemia</a:t>
            </a:r>
            <a:endParaRPr sz="2800">
              <a:latin typeface="DejaVu Sans"/>
              <a:cs typeface="DejaVu Sans"/>
            </a:endParaRPr>
          </a:p>
          <a:p>
            <a:pPr marL="363220" indent="-351155">
              <a:lnSpc>
                <a:spcPct val="100000"/>
              </a:lnSpc>
              <a:spcBef>
                <a:spcPts val="670"/>
              </a:spcBef>
              <a:buChar char="–"/>
              <a:tabLst>
                <a:tab pos="363855" algn="l"/>
              </a:tabLst>
            </a:pPr>
            <a:r>
              <a:rPr sz="2800" spc="-30" dirty="0">
                <a:latin typeface="DejaVu Sans"/>
                <a:cs typeface="DejaVu Sans"/>
              </a:rPr>
              <a:t>Platelet </a:t>
            </a:r>
            <a:r>
              <a:rPr sz="2800" spc="-25" dirty="0">
                <a:latin typeface="DejaVu Sans"/>
                <a:cs typeface="DejaVu Sans"/>
              </a:rPr>
              <a:t>activation</a:t>
            </a:r>
            <a:r>
              <a:rPr sz="2800" spc="265" dirty="0">
                <a:latin typeface="DejaVu Sans"/>
                <a:cs typeface="DejaVu Sans"/>
              </a:rPr>
              <a:t> </a:t>
            </a:r>
            <a:r>
              <a:rPr sz="2800" spc="-35" dirty="0">
                <a:latin typeface="DejaVu Sans"/>
                <a:cs typeface="DejaVu Sans"/>
              </a:rPr>
              <a:t>increase</a:t>
            </a:r>
            <a:endParaRPr sz="2800">
              <a:latin typeface="DejaVu Sans"/>
              <a:cs typeface="DejaVu Sans"/>
            </a:endParaRPr>
          </a:p>
          <a:p>
            <a:pPr marL="363220" indent="-351155">
              <a:lnSpc>
                <a:spcPct val="100000"/>
              </a:lnSpc>
              <a:spcBef>
                <a:spcPts val="675"/>
              </a:spcBef>
              <a:buChar char="–"/>
              <a:tabLst>
                <a:tab pos="363855" algn="l"/>
              </a:tabLst>
            </a:pPr>
            <a:r>
              <a:rPr sz="2800" spc="-30" dirty="0">
                <a:latin typeface="DejaVu Sans"/>
                <a:cs typeface="DejaVu Sans"/>
              </a:rPr>
              <a:t>Hyperlipidemia</a:t>
            </a:r>
            <a:endParaRPr sz="2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DejaVu Sans"/>
              <a:cs typeface="DejaVu Sans"/>
            </a:endParaRPr>
          </a:p>
          <a:p>
            <a:pPr marL="299085" indent="-287020">
              <a:lnSpc>
                <a:spcPct val="100000"/>
              </a:lnSpc>
              <a:buFont typeface="DejaVu Sans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Nimbus Sans L"/>
                <a:cs typeface="Nimbus Sans L"/>
              </a:rPr>
              <a:t>Combined </a:t>
            </a:r>
            <a:r>
              <a:rPr sz="1800" spc="-10" dirty="0">
                <a:latin typeface="Nimbus Sans L"/>
                <a:cs typeface="Nimbus Sans L"/>
              </a:rPr>
              <a:t>with hypovolemia, </a:t>
            </a:r>
            <a:r>
              <a:rPr sz="1800" spc="-20" dirty="0">
                <a:latin typeface="Nimbus Sans L"/>
                <a:cs typeface="Nimbus Sans L"/>
              </a:rPr>
              <a:t>immobility, </a:t>
            </a:r>
            <a:r>
              <a:rPr sz="1800" spc="-5" dirty="0">
                <a:latin typeface="Nimbus Sans L"/>
                <a:cs typeface="Nimbus Sans L"/>
              </a:rPr>
              <a:t>increased incidence </a:t>
            </a:r>
            <a:r>
              <a:rPr sz="1800" dirty="0">
                <a:latin typeface="Nimbus Sans L"/>
                <a:cs typeface="Nimbus Sans L"/>
              </a:rPr>
              <a:t>of</a:t>
            </a:r>
            <a:r>
              <a:rPr sz="1800" spc="295" dirty="0">
                <a:latin typeface="Nimbus Sans L"/>
                <a:cs typeface="Nimbus Sans L"/>
              </a:rPr>
              <a:t> </a:t>
            </a:r>
            <a:r>
              <a:rPr sz="1800" spc="-5" dirty="0">
                <a:latin typeface="Nimbus Sans L"/>
                <a:cs typeface="Nimbus Sans L"/>
              </a:rPr>
              <a:t>infection</a:t>
            </a:r>
            <a:endParaRPr sz="18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1594" y="853185"/>
            <a:ext cx="3515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5" dirty="0"/>
              <a:t>Idiopathic</a:t>
            </a:r>
            <a:r>
              <a:rPr sz="3600" spc="-135" dirty="0"/>
              <a:t> </a:t>
            </a:r>
            <a:r>
              <a:rPr sz="3600" dirty="0"/>
              <a:t>NS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450594" y="2130816"/>
            <a:ext cx="6148705" cy="361124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60"/>
              </a:spcBef>
              <a:buChar char="•"/>
              <a:tabLst>
                <a:tab pos="355600" algn="l"/>
              </a:tabLst>
            </a:pPr>
            <a:r>
              <a:rPr sz="3600" spc="-5" dirty="0">
                <a:latin typeface="DejaVu Sans"/>
                <a:cs typeface="DejaVu Sans"/>
              </a:rPr>
              <a:t>DD</a:t>
            </a:r>
            <a:endParaRPr sz="3600">
              <a:latin typeface="DejaVu Sans"/>
              <a:cs typeface="DejaVu Sans"/>
            </a:endParaRPr>
          </a:p>
          <a:p>
            <a:pPr marL="469900">
              <a:lnSpc>
                <a:spcPct val="100000"/>
              </a:lnSpc>
              <a:spcBef>
                <a:spcPts val="775"/>
              </a:spcBef>
            </a:pPr>
            <a:r>
              <a:rPr sz="3200" spc="75" dirty="0">
                <a:latin typeface="DejaVu Sans"/>
                <a:cs typeface="DejaVu Sans"/>
              </a:rPr>
              <a:t>–Protein </a:t>
            </a:r>
            <a:r>
              <a:rPr sz="3200" spc="-30" dirty="0">
                <a:latin typeface="DejaVu Sans"/>
                <a:cs typeface="DejaVu Sans"/>
              </a:rPr>
              <a:t>losing</a:t>
            </a:r>
            <a:r>
              <a:rPr sz="3200" spc="55" dirty="0">
                <a:latin typeface="DejaVu Sans"/>
                <a:cs typeface="DejaVu Sans"/>
              </a:rPr>
              <a:t> </a:t>
            </a:r>
            <a:r>
              <a:rPr sz="3200" spc="-20" dirty="0">
                <a:latin typeface="DejaVu Sans"/>
                <a:cs typeface="DejaVu Sans"/>
              </a:rPr>
              <a:t>enteropathy</a:t>
            </a:r>
            <a:endParaRPr sz="3200">
              <a:latin typeface="DejaVu Sans"/>
              <a:cs typeface="DejaVu Sans"/>
            </a:endParaRPr>
          </a:p>
          <a:p>
            <a:pPr marL="469900">
              <a:lnSpc>
                <a:spcPct val="100000"/>
              </a:lnSpc>
              <a:spcBef>
                <a:spcPts val="770"/>
              </a:spcBef>
            </a:pPr>
            <a:r>
              <a:rPr sz="3200" spc="45" dirty="0">
                <a:latin typeface="DejaVu Sans"/>
                <a:cs typeface="DejaVu Sans"/>
              </a:rPr>
              <a:t>–Hepatic</a:t>
            </a:r>
            <a:r>
              <a:rPr sz="3200" spc="100" dirty="0">
                <a:latin typeface="DejaVu Sans"/>
                <a:cs typeface="DejaVu Sans"/>
              </a:rPr>
              <a:t> </a:t>
            </a:r>
            <a:r>
              <a:rPr sz="3200" spc="-20" dirty="0">
                <a:latin typeface="DejaVu Sans"/>
                <a:cs typeface="DejaVu Sans"/>
              </a:rPr>
              <a:t>failure</a:t>
            </a:r>
            <a:endParaRPr sz="3200">
              <a:latin typeface="DejaVu Sans"/>
              <a:cs typeface="DejaVu Sans"/>
            </a:endParaRPr>
          </a:p>
          <a:p>
            <a:pPr marL="469900">
              <a:lnSpc>
                <a:spcPct val="100000"/>
              </a:lnSpc>
              <a:spcBef>
                <a:spcPts val="765"/>
              </a:spcBef>
            </a:pPr>
            <a:r>
              <a:rPr sz="3200" spc="160" dirty="0">
                <a:latin typeface="DejaVu Sans"/>
                <a:cs typeface="DejaVu Sans"/>
              </a:rPr>
              <a:t>–CHF</a:t>
            </a:r>
            <a:endParaRPr sz="3200">
              <a:latin typeface="DejaVu Sans"/>
              <a:cs typeface="DejaVu Sans"/>
            </a:endParaRPr>
          </a:p>
          <a:p>
            <a:pPr marL="469900">
              <a:lnSpc>
                <a:spcPct val="100000"/>
              </a:lnSpc>
              <a:spcBef>
                <a:spcPts val="770"/>
              </a:spcBef>
            </a:pPr>
            <a:r>
              <a:rPr sz="3200" spc="85" dirty="0">
                <a:latin typeface="DejaVu Sans"/>
                <a:cs typeface="DejaVu Sans"/>
              </a:rPr>
              <a:t>–Acute </a:t>
            </a:r>
            <a:r>
              <a:rPr sz="3200" spc="20" dirty="0">
                <a:latin typeface="DejaVu Sans"/>
                <a:cs typeface="DejaVu Sans"/>
              </a:rPr>
              <a:t>or </a:t>
            </a:r>
            <a:r>
              <a:rPr sz="3200" spc="-25" dirty="0">
                <a:latin typeface="DejaVu Sans"/>
                <a:cs typeface="DejaVu Sans"/>
              </a:rPr>
              <a:t>chronic</a:t>
            </a:r>
            <a:r>
              <a:rPr sz="3200" spc="130" dirty="0">
                <a:latin typeface="DejaVu Sans"/>
                <a:cs typeface="DejaVu Sans"/>
              </a:rPr>
              <a:t> </a:t>
            </a:r>
            <a:r>
              <a:rPr sz="3200" dirty="0">
                <a:latin typeface="DejaVu Sans"/>
                <a:cs typeface="DejaVu Sans"/>
              </a:rPr>
              <a:t>GN</a:t>
            </a:r>
            <a:endParaRPr sz="3200">
              <a:latin typeface="DejaVu Sans"/>
              <a:cs typeface="DejaVu Sans"/>
            </a:endParaRPr>
          </a:p>
          <a:p>
            <a:pPr marL="469900">
              <a:lnSpc>
                <a:spcPct val="100000"/>
              </a:lnSpc>
              <a:spcBef>
                <a:spcPts val="770"/>
              </a:spcBef>
            </a:pPr>
            <a:r>
              <a:rPr sz="3200" spc="145" dirty="0">
                <a:latin typeface="DejaVu Sans"/>
                <a:cs typeface="DejaVu Sans"/>
              </a:rPr>
              <a:t>–PEM</a:t>
            </a:r>
            <a:endParaRPr sz="3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484376" y="2439923"/>
              <a:ext cx="6627876" cy="20756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47800" y="2403982"/>
              <a:ext cx="6624828" cy="20712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474978"/>
            <a:ext cx="2172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DejaVu Sans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000066"/>
                </a:solidFill>
                <a:latin typeface="Nimbus Sans L"/>
                <a:cs typeface="Nimbus Sans L"/>
              </a:rPr>
              <a:t>Poststreptococcal  </a:t>
            </a: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g</a:t>
            </a:r>
            <a:r>
              <a:rPr sz="1800" spc="-10" dirty="0">
                <a:solidFill>
                  <a:srgbClr val="000066"/>
                </a:solidFill>
                <a:latin typeface="Nimbus Sans L"/>
                <a:cs typeface="Nimbus Sans L"/>
              </a:rPr>
              <a:t>l</a:t>
            </a: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om</a:t>
            </a:r>
            <a:r>
              <a:rPr sz="1800" spc="-10" dirty="0">
                <a:solidFill>
                  <a:srgbClr val="000066"/>
                </a:solidFill>
                <a:latin typeface="Nimbus Sans L"/>
                <a:cs typeface="Nimbus Sans L"/>
              </a:rPr>
              <a:t>e</a:t>
            </a: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ru</a:t>
            </a:r>
            <a:r>
              <a:rPr sz="1800" spc="-10" dirty="0">
                <a:solidFill>
                  <a:srgbClr val="000066"/>
                </a:solidFill>
                <a:latin typeface="Nimbus Sans L"/>
                <a:cs typeface="Nimbus Sans L"/>
              </a:rPr>
              <a:t>l</a:t>
            </a: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o</a:t>
            </a:r>
            <a:r>
              <a:rPr sz="1800" spc="-10" dirty="0">
                <a:solidFill>
                  <a:srgbClr val="000066"/>
                </a:solidFill>
                <a:latin typeface="Nimbus Sans L"/>
                <a:cs typeface="Nimbus Sans L"/>
              </a:rPr>
              <a:t>n</a:t>
            </a: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e</a:t>
            </a:r>
            <a:r>
              <a:rPr sz="1800" spc="-10" dirty="0">
                <a:solidFill>
                  <a:srgbClr val="000066"/>
                </a:solidFill>
                <a:latin typeface="Nimbus Sans L"/>
                <a:cs typeface="Nimbus Sans L"/>
              </a:rPr>
              <a:t>p</a:t>
            </a: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hr</a:t>
            </a:r>
            <a:r>
              <a:rPr sz="1800" spc="-10" dirty="0">
                <a:solidFill>
                  <a:srgbClr val="000066"/>
                </a:solidFill>
                <a:latin typeface="Nimbus Sans L"/>
                <a:cs typeface="Nimbus Sans L"/>
              </a:rPr>
              <a:t>i</a:t>
            </a: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tis</a:t>
            </a:r>
            <a:endParaRPr sz="1800">
              <a:latin typeface="Nimbus Sans L"/>
              <a:cs typeface="Nimbus Sans 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2298319"/>
            <a:ext cx="269811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DejaVu Sans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000066"/>
                </a:solidFill>
                <a:latin typeface="Nimbus Sans L"/>
                <a:cs typeface="Nimbus Sans L"/>
              </a:rPr>
              <a:t>Subacute bacterial  endocarditis/visceral  abscess/shunt</a:t>
            </a:r>
            <a:r>
              <a:rPr sz="1800" spc="-25" dirty="0">
                <a:solidFill>
                  <a:srgbClr val="000066"/>
                </a:solidFill>
                <a:latin typeface="Nimbus Sans L"/>
                <a:cs typeface="Nimbus Sans L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Nimbus Sans L"/>
                <a:cs typeface="Nimbus Sans L"/>
              </a:rPr>
              <a:t>nephritis</a:t>
            </a:r>
            <a:endParaRPr sz="1800">
              <a:latin typeface="Nimbus Sans L"/>
              <a:cs typeface="Nimbus Sans L"/>
            </a:endParaRPr>
          </a:p>
          <a:p>
            <a:pPr marL="299085" marR="855980" indent="-287020">
              <a:lnSpc>
                <a:spcPct val="100000"/>
              </a:lnSpc>
              <a:buFont typeface="DejaVu Sans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000066"/>
                </a:solidFill>
                <a:latin typeface="Nimbus Sans L"/>
                <a:cs typeface="Nimbus Sans L"/>
              </a:rPr>
              <a:t>Systemic</a:t>
            </a:r>
            <a:r>
              <a:rPr sz="1800" spc="-65" dirty="0">
                <a:solidFill>
                  <a:srgbClr val="000066"/>
                </a:solidFill>
                <a:latin typeface="Nimbus Sans L"/>
                <a:cs typeface="Nimbus Sans L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Nimbus Sans L"/>
                <a:cs typeface="Nimbus Sans L"/>
              </a:rPr>
              <a:t>lupus  erythematosus</a:t>
            </a:r>
            <a:endParaRPr sz="1800">
              <a:latin typeface="Nimbus Sans L"/>
              <a:cs typeface="Nimbus Sans 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3944492"/>
            <a:ext cx="2070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DejaVu Sans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Cr</a:t>
            </a:r>
            <a:r>
              <a:rPr sz="1800" spc="-30" dirty="0">
                <a:solidFill>
                  <a:srgbClr val="000066"/>
                </a:solidFill>
                <a:latin typeface="Nimbus Sans L"/>
                <a:cs typeface="Nimbus Sans L"/>
              </a:rPr>
              <a:t>y</a:t>
            </a: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o</a:t>
            </a:r>
            <a:r>
              <a:rPr sz="1800" spc="-10" dirty="0">
                <a:solidFill>
                  <a:srgbClr val="000066"/>
                </a:solidFill>
                <a:latin typeface="Nimbus Sans L"/>
                <a:cs typeface="Nimbus Sans L"/>
              </a:rPr>
              <a:t>g</a:t>
            </a: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Nimbus Sans L"/>
                <a:cs typeface="Nimbus Sans L"/>
              </a:rPr>
              <a:t>o</a:t>
            </a: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b</a:t>
            </a:r>
            <a:r>
              <a:rPr sz="1800" spc="-10" dirty="0">
                <a:solidFill>
                  <a:srgbClr val="000066"/>
                </a:solidFill>
                <a:latin typeface="Nimbus Sans L"/>
                <a:cs typeface="Nimbus Sans L"/>
              </a:rPr>
              <a:t>u</a:t>
            </a: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Nimbus Sans L"/>
                <a:cs typeface="Nimbus Sans L"/>
              </a:rPr>
              <a:t>i</a:t>
            </a:r>
            <a:r>
              <a:rPr sz="1800" spc="5" dirty="0">
                <a:solidFill>
                  <a:srgbClr val="000066"/>
                </a:solidFill>
                <a:latin typeface="Nimbus Sans L"/>
                <a:cs typeface="Nimbus Sans L"/>
              </a:rPr>
              <a:t>n</a:t>
            </a: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em</a:t>
            </a:r>
            <a:r>
              <a:rPr sz="1800" spc="-10" dirty="0">
                <a:solidFill>
                  <a:srgbClr val="000066"/>
                </a:solidFill>
                <a:latin typeface="Nimbus Sans L"/>
                <a:cs typeface="Nimbus Sans L"/>
              </a:rPr>
              <a:t>i</a:t>
            </a: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a</a:t>
            </a:r>
            <a:endParaRPr sz="1800">
              <a:latin typeface="Nimbus Sans L"/>
              <a:cs typeface="Nimbus Sans 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4493132"/>
            <a:ext cx="25806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DejaVu Sans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000066"/>
                </a:solidFill>
                <a:latin typeface="Nimbus Sans L"/>
                <a:cs typeface="Nimbus Sans L"/>
              </a:rPr>
              <a:t>Idiopathic  </a:t>
            </a: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mem</a:t>
            </a:r>
            <a:r>
              <a:rPr sz="1800" spc="-10" dirty="0">
                <a:solidFill>
                  <a:srgbClr val="000066"/>
                </a:solidFill>
                <a:latin typeface="Nimbus Sans L"/>
                <a:cs typeface="Nimbus Sans L"/>
              </a:rPr>
              <a:t>b</a:t>
            </a: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ra</a:t>
            </a:r>
            <a:r>
              <a:rPr sz="1800" spc="-10" dirty="0">
                <a:solidFill>
                  <a:srgbClr val="000066"/>
                </a:solidFill>
                <a:latin typeface="Nimbus Sans L"/>
                <a:cs typeface="Nimbus Sans L"/>
              </a:rPr>
              <a:t>n</a:t>
            </a: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o</a:t>
            </a:r>
            <a:r>
              <a:rPr sz="1800" spc="-10" dirty="0">
                <a:solidFill>
                  <a:srgbClr val="000066"/>
                </a:solidFill>
                <a:latin typeface="Nimbus Sans L"/>
                <a:cs typeface="Nimbus Sans L"/>
              </a:rPr>
              <a:t>p</a:t>
            </a: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ro</a:t>
            </a:r>
            <a:r>
              <a:rPr sz="1800" spc="-10" dirty="0">
                <a:solidFill>
                  <a:srgbClr val="000066"/>
                </a:solidFill>
                <a:latin typeface="Nimbus Sans L"/>
                <a:cs typeface="Nimbus Sans L"/>
              </a:rPr>
              <a:t>l</a:t>
            </a: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ifer</a:t>
            </a:r>
            <a:r>
              <a:rPr sz="1800" spc="-10" dirty="0">
                <a:solidFill>
                  <a:srgbClr val="000066"/>
                </a:solidFill>
                <a:latin typeface="Nimbus Sans L"/>
                <a:cs typeface="Nimbus Sans L"/>
              </a:rPr>
              <a:t>a</a:t>
            </a: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tive  </a:t>
            </a:r>
            <a:r>
              <a:rPr sz="1800" spc="-5" dirty="0">
                <a:solidFill>
                  <a:srgbClr val="000066"/>
                </a:solidFill>
                <a:latin typeface="Nimbus Sans L"/>
                <a:cs typeface="Nimbus Sans L"/>
              </a:rPr>
              <a:t>glomerulonephritis</a:t>
            </a:r>
            <a:endParaRPr sz="1800">
              <a:latin typeface="Nimbus Sans L"/>
              <a:cs typeface="Nimbus Sans 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33400" y="0"/>
            <a:ext cx="7315200" cy="4497705"/>
            <a:chOff x="533400" y="0"/>
            <a:chExt cx="7315200" cy="4497705"/>
          </a:xfrm>
        </p:grpSpPr>
        <p:sp>
          <p:nvSpPr>
            <p:cNvPr id="7" name="object 7"/>
            <p:cNvSpPr/>
            <p:nvPr/>
          </p:nvSpPr>
          <p:spPr>
            <a:xfrm>
              <a:off x="3223260" y="3255264"/>
              <a:ext cx="902207" cy="12420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76800" y="2362200"/>
              <a:ext cx="903732" cy="1242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3400" y="0"/>
              <a:ext cx="7315200" cy="1295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75129" y="177800"/>
            <a:ext cx="388048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marR="5080" indent="-17716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0066"/>
                </a:solidFill>
                <a:latin typeface="Nimbus Sans L"/>
                <a:cs typeface="Nimbus Sans L"/>
              </a:rPr>
              <a:t>SERUM COMPLEMENT</a:t>
            </a:r>
            <a:r>
              <a:rPr sz="2000" spc="-90" dirty="0">
                <a:solidFill>
                  <a:srgbClr val="000066"/>
                </a:solidFill>
                <a:latin typeface="Nimbus Sans L"/>
                <a:cs typeface="Nimbus Sans L"/>
              </a:rPr>
              <a:t> </a:t>
            </a:r>
            <a:r>
              <a:rPr sz="2000" dirty="0">
                <a:solidFill>
                  <a:srgbClr val="000066"/>
                </a:solidFill>
                <a:latin typeface="Nimbus Sans L"/>
                <a:cs typeface="Nimbus Sans L"/>
              </a:rPr>
              <a:t>LEVELS  IN GLOMERULAR</a:t>
            </a:r>
            <a:r>
              <a:rPr sz="2000" spc="-70" dirty="0">
                <a:solidFill>
                  <a:srgbClr val="000066"/>
                </a:solidFill>
                <a:latin typeface="Nimbus Sans L"/>
                <a:cs typeface="Nimbus Sans L"/>
              </a:rPr>
              <a:t> </a:t>
            </a:r>
            <a:r>
              <a:rPr sz="2000" dirty="0">
                <a:solidFill>
                  <a:srgbClr val="000066"/>
                </a:solidFill>
                <a:latin typeface="Nimbus Sans L"/>
                <a:cs typeface="Nimbus Sans L"/>
              </a:rPr>
              <a:t>DISEASES</a:t>
            </a:r>
            <a:endParaRPr sz="2000">
              <a:latin typeface="Nimbus Sans L"/>
              <a:cs typeface="Nimbus Sans 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70326" y="2694558"/>
            <a:ext cx="118618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0066"/>
                </a:solidFill>
                <a:latin typeface="Nimbus Sans L"/>
                <a:cs typeface="Nimbus Sans L"/>
              </a:rPr>
              <a:t>A </a:t>
            </a:r>
            <a:r>
              <a:rPr sz="1400" b="1" spc="-5" dirty="0">
                <a:solidFill>
                  <a:srgbClr val="000066"/>
                </a:solidFill>
                <a:latin typeface="Nimbus Sans L"/>
                <a:cs typeface="Nimbus Sans L"/>
              </a:rPr>
              <a:t>REDUCED  </a:t>
            </a:r>
            <a:r>
              <a:rPr sz="1400" b="1" spc="-10" dirty="0">
                <a:solidFill>
                  <a:srgbClr val="000066"/>
                </a:solidFill>
                <a:latin typeface="Nimbus Sans L"/>
                <a:cs typeface="Nimbus Sans L"/>
              </a:rPr>
              <a:t>C</a:t>
            </a:r>
            <a:r>
              <a:rPr sz="1400" b="1" dirty="0">
                <a:solidFill>
                  <a:srgbClr val="000066"/>
                </a:solidFill>
                <a:latin typeface="Nimbus Sans L"/>
                <a:cs typeface="Nimbus Sans L"/>
              </a:rPr>
              <a:t>O</a:t>
            </a:r>
            <a:r>
              <a:rPr sz="1400" b="1" spc="15" dirty="0">
                <a:solidFill>
                  <a:srgbClr val="000066"/>
                </a:solidFill>
                <a:latin typeface="Nimbus Sans L"/>
                <a:cs typeface="Nimbus Sans L"/>
              </a:rPr>
              <a:t>M</a:t>
            </a:r>
            <a:r>
              <a:rPr sz="1400" b="1" dirty="0">
                <a:solidFill>
                  <a:srgbClr val="000066"/>
                </a:solidFill>
                <a:latin typeface="Nimbus Sans L"/>
                <a:cs typeface="Nimbus Sans L"/>
              </a:rPr>
              <a:t>P</a:t>
            </a:r>
            <a:r>
              <a:rPr sz="1400" b="1" spc="-10" dirty="0">
                <a:solidFill>
                  <a:srgbClr val="000066"/>
                </a:solidFill>
                <a:latin typeface="Nimbus Sans L"/>
                <a:cs typeface="Nimbus Sans L"/>
              </a:rPr>
              <a:t>L</a:t>
            </a:r>
            <a:r>
              <a:rPr sz="1400" b="1" dirty="0">
                <a:solidFill>
                  <a:srgbClr val="000066"/>
                </a:solidFill>
                <a:latin typeface="Nimbus Sans L"/>
                <a:cs typeface="Nimbus Sans L"/>
              </a:rPr>
              <a:t>EMEN  T</a:t>
            </a:r>
            <a:r>
              <a:rPr sz="1400" b="1" spc="-35" dirty="0">
                <a:solidFill>
                  <a:srgbClr val="000066"/>
                </a:solidFill>
                <a:latin typeface="Nimbus Sans L"/>
                <a:cs typeface="Nimbus Sans L"/>
              </a:rPr>
              <a:t> </a:t>
            </a:r>
            <a:r>
              <a:rPr sz="1400" b="1" dirty="0">
                <a:solidFill>
                  <a:srgbClr val="000066"/>
                </a:solidFill>
                <a:latin typeface="Nimbus Sans L"/>
                <a:cs typeface="Nimbus Sans L"/>
              </a:rPr>
              <a:t>LEVEL</a:t>
            </a:r>
            <a:endParaRPr sz="1400">
              <a:latin typeface="Nimbus Sans L"/>
              <a:cs typeface="Nimbus Sans 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82261" y="1779777"/>
            <a:ext cx="129413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0066"/>
                </a:solidFill>
                <a:latin typeface="Nimbus Sans L"/>
                <a:cs typeface="Nimbus Sans L"/>
              </a:rPr>
              <a:t>A </a:t>
            </a:r>
            <a:r>
              <a:rPr sz="1400" b="1" spc="-10" dirty="0">
                <a:solidFill>
                  <a:srgbClr val="000066"/>
                </a:solidFill>
                <a:latin typeface="Nimbus Sans L"/>
                <a:cs typeface="Nimbus Sans L"/>
              </a:rPr>
              <a:t>NORMAL  C</a:t>
            </a:r>
            <a:r>
              <a:rPr sz="1400" b="1" dirty="0">
                <a:solidFill>
                  <a:srgbClr val="000066"/>
                </a:solidFill>
                <a:latin typeface="Nimbus Sans L"/>
                <a:cs typeface="Nimbus Sans L"/>
              </a:rPr>
              <a:t>O</a:t>
            </a:r>
            <a:r>
              <a:rPr sz="1400" b="1" spc="15" dirty="0">
                <a:solidFill>
                  <a:srgbClr val="000066"/>
                </a:solidFill>
                <a:latin typeface="Nimbus Sans L"/>
                <a:cs typeface="Nimbus Sans L"/>
              </a:rPr>
              <a:t>M</a:t>
            </a:r>
            <a:r>
              <a:rPr sz="1400" b="1" dirty="0">
                <a:solidFill>
                  <a:srgbClr val="000066"/>
                </a:solidFill>
                <a:latin typeface="Nimbus Sans L"/>
                <a:cs typeface="Nimbus Sans L"/>
              </a:rPr>
              <a:t>P</a:t>
            </a:r>
            <a:r>
              <a:rPr sz="1400" b="1" spc="-10" dirty="0">
                <a:solidFill>
                  <a:srgbClr val="000066"/>
                </a:solidFill>
                <a:latin typeface="Nimbus Sans L"/>
                <a:cs typeface="Nimbus Sans L"/>
              </a:rPr>
              <a:t>L</a:t>
            </a:r>
            <a:r>
              <a:rPr sz="1400" b="1" dirty="0">
                <a:solidFill>
                  <a:srgbClr val="000066"/>
                </a:solidFill>
                <a:latin typeface="Nimbus Sans L"/>
                <a:cs typeface="Nimbus Sans L"/>
              </a:rPr>
              <a:t>EME</a:t>
            </a:r>
            <a:r>
              <a:rPr sz="1400" b="1" spc="-10" dirty="0">
                <a:solidFill>
                  <a:srgbClr val="000066"/>
                </a:solidFill>
                <a:latin typeface="Nimbus Sans L"/>
                <a:cs typeface="Nimbus Sans L"/>
              </a:rPr>
              <a:t>N</a:t>
            </a:r>
            <a:r>
              <a:rPr sz="1400" b="1" dirty="0">
                <a:solidFill>
                  <a:srgbClr val="000066"/>
                </a:solidFill>
                <a:latin typeface="Nimbus Sans L"/>
                <a:cs typeface="Nimbus Sans L"/>
              </a:rPr>
              <a:t>T  LEVEL</a:t>
            </a:r>
            <a:endParaRPr sz="1400">
              <a:latin typeface="Nimbus Sans L"/>
              <a:cs typeface="Nimbus Sans 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90869" y="1170178"/>
            <a:ext cx="2413000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470" marR="197485" indent="-192405">
              <a:lnSpc>
                <a:spcPct val="100000"/>
              </a:lnSpc>
              <a:spcBef>
                <a:spcPts val="100"/>
              </a:spcBef>
              <a:buFont typeface="DejaVu Sans"/>
              <a:buChar char="•"/>
              <a:tabLst>
                <a:tab pos="205104" algn="l"/>
              </a:tabLst>
            </a:pPr>
            <a:r>
              <a:rPr sz="1800" spc="-5" dirty="0">
                <a:solidFill>
                  <a:srgbClr val="000066"/>
                </a:solidFill>
                <a:latin typeface="Nimbus Sans L"/>
                <a:cs typeface="Nimbus Sans L"/>
              </a:rPr>
              <a:t>Minimal change  nephrotic</a:t>
            </a:r>
            <a:r>
              <a:rPr sz="1800" spc="-60" dirty="0">
                <a:solidFill>
                  <a:srgbClr val="000066"/>
                </a:solidFill>
                <a:latin typeface="Nimbus Sans L"/>
                <a:cs typeface="Nimbus Sans L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Nimbus Sans L"/>
                <a:cs typeface="Nimbus Sans L"/>
              </a:rPr>
              <a:t>syndrome</a:t>
            </a:r>
            <a:endParaRPr sz="1800">
              <a:latin typeface="Nimbus Sans L"/>
              <a:cs typeface="Nimbus Sans L"/>
            </a:endParaRPr>
          </a:p>
          <a:p>
            <a:pPr marL="204470" indent="-192405">
              <a:lnSpc>
                <a:spcPct val="100000"/>
              </a:lnSpc>
              <a:buFont typeface="DejaVu Sans"/>
              <a:buChar char="•"/>
              <a:tabLst>
                <a:tab pos="205104" algn="l"/>
              </a:tabLst>
            </a:pPr>
            <a:r>
              <a:rPr sz="1800" spc="-5" dirty="0">
                <a:solidFill>
                  <a:srgbClr val="000066"/>
                </a:solidFill>
                <a:latin typeface="Nimbus Sans L"/>
                <a:cs typeface="Nimbus Sans L"/>
              </a:rPr>
              <a:t>Focal</a:t>
            </a:r>
            <a:r>
              <a:rPr sz="1800" spc="-60" dirty="0">
                <a:solidFill>
                  <a:srgbClr val="000066"/>
                </a:solidFill>
                <a:latin typeface="Nimbus Sans L"/>
                <a:cs typeface="Nimbus Sans L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Nimbus Sans L"/>
                <a:cs typeface="Nimbus Sans L"/>
              </a:rPr>
              <a:t>segmental</a:t>
            </a:r>
            <a:endParaRPr sz="1800">
              <a:latin typeface="Nimbus Sans L"/>
              <a:cs typeface="Nimbus Sans L"/>
            </a:endParaRPr>
          </a:p>
          <a:p>
            <a:pPr marL="204470">
              <a:lnSpc>
                <a:spcPct val="100000"/>
              </a:lnSpc>
            </a:pPr>
            <a:r>
              <a:rPr sz="1800" spc="-5" dirty="0">
                <a:solidFill>
                  <a:srgbClr val="000066"/>
                </a:solidFill>
                <a:latin typeface="Nimbus Sans L"/>
                <a:cs typeface="Nimbus Sans L"/>
              </a:rPr>
              <a:t>glomerulosclerosis</a:t>
            </a:r>
            <a:endParaRPr sz="1800">
              <a:latin typeface="Nimbus Sans L"/>
              <a:cs typeface="Nimbus Sans L"/>
            </a:endParaRPr>
          </a:p>
          <a:p>
            <a:pPr marL="204470" marR="869950" indent="-192405">
              <a:lnSpc>
                <a:spcPct val="100000"/>
              </a:lnSpc>
              <a:buFont typeface="DejaVu Sans"/>
              <a:buChar char="•"/>
              <a:tabLst>
                <a:tab pos="205104" algn="l"/>
              </a:tabLst>
            </a:pP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Mem</a:t>
            </a:r>
            <a:r>
              <a:rPr sz="1800" spc="-10" dirty="0">
                <a:solidFill>
                  <a:srgbClr val="000066"/>
                </a:solidFill>
                <a:latin typeface="Nimbus Sans L"/>
                <a:cs typeface="Nimbus Sans L"/>
              </a:rPr>
              <a:t>b</a:t>
            </a: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ra</a:t>
            </a:r>
            <a:r>
              <a:rPr sz="1800" spc="-10" dirty="0">
                <a:solidFill>
                  <a:srgbClr val="000066"/>
                </a:solidFill>
                <a:latin typeface="Nimbus Sans L"/>
                <a:cs typeface="Nimbus Sans L"/>
              </a:rPr>
              <a:t>n</a:t>
            </a: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o</a:t>
            </a:r>
            <a:r>
              <a:rPr sz="1800" spc="-10" dirty="0">
                <a:solidFill>
                  <a:srgbClr val="000066"/>
                </a:solidFill>
                <a:latin typeface="Nimbus Sans L"/>
                <a:cs typeface="Nimbus Sans L"/>
              </a:rPr>
              <a:t>u</a:t>
            </a: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s  </a:t>
            </a:r>
            <a:r>
              <a:rPr sz="1800" spc="-5" dirty="0">
                <a:solidFill>
                  <a:srgbClr val="000066"/>
                </a:solidFill>
                <a:latin typeface="Nimbus Sans L"/>
                <a:cs typeface="Nimbus Sans L"/>
              </a:rPr>
              <a:t>nephropathy</a:t>
            </a:r>
            <a:endParaRPr sz="1800">
              <a:latin typeface="Nimbus Sans L"/>
              <a:cs typeface="Nimbus Sans L"/>
            </a:endParaRPr>
          </a:p>
          <a:p>
            <a:pPr marL="204470" indent="-192405">
              <a:lnSpc>
                <a:spcPct val="100000"/>
              </a:lnSpc>
              <a:buFont typeface="DejaVu Sans"/>
              <a:buChar char="•"/>
              <a:tabLst>
                <a:tab pos="205104" algn="l"/>
              </a:tabLst>
            </a:pP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IgA</a:t>
            </a:r>
            <a:r>
              <a:rPr sz="1800" spc="-120" dirty="0">
                <a:solidFill>
                  <a:srgbClr val="000066"/>
                </a:solidFill>
                <a:latin typeface="Nimbus Sans L"/>
                <a:cs typeface="Nimbus Sans L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Nimbus Sans L"/>
                <a:cs typeface="Nimbus Sans L"/>
              </a:rPr>
              <a:t>nephropathy</a:t>
            </a:r>
            <a:endParaRPr sz="1800">
              <a:latin typeface="Nimbus Sans L"/>
              <a:cs typeface="Nimbus Sans L"/>
            </a:endParaRPr>
          </a:p>
          <a:p>
            <a:pPr marL="204470" marR="337820" indent="-192405">
              <a:lnSpc>
                <a:spcPct val="100000"/>
              </a:lnSpc>
              <a:buFont typeface="DejaVu Sans"/>
              <a:buChar char="•"/>
              <a:tabLst>
                <a:tab pos="205104" algn="l"/>
              </a:tabLst>
            </a:pP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H</a:t>
            </a:r>
            <a:r>
              <a:rPr sz="1800" spc="-10" dirty="0">
                <a:solidFill>
                  <a:srgbClr val="000066"/>
                </a:solidFill>
                <a:latin typeface="Nimbus Sans L"/>
                <a:cs typeface="Nimbus Sans L"/>
              </a:rPr>
              <a:t>e</a:t>
            </a: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n</a:t>
            </a:r>
            <a:r>
              <a:rPr sz="1800" spc="-10" dirty="0">
                <a:solidFill>
                  <a:srgbClr val="000066"/>
                </a:solidFill>
                <a:latin typeface="Nimbus Sans L"/>
                <a:cs typeface="Nimbus Sans L"/>
              </a:rPr>
              <a:t>o</a:t>
            </a: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c</a:t>
            </a:r>
            <a:r>
              <a:rPr sz="1800" spc="-5" dirty="0">
                <a:solidFill>
                  <a:srgbClr val="000066"/>
                </a:solidFill>
                <a:latin typeface="Nimbus Sans L"/>
                <a:cs typeface="Nimbus Sans L"/>
              </a:rPr>
              <a:t>h</a:t>
            </a: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-Sc</a:t>
            </a:r>
            <a:r>
              <a:rPr sz="1800" spc="-10" dirty="0">
                <a:solidFill>
                  <a:srgbClr val="000066"/>
                </a:solidFill>
                <a:latin typeface="Nimbus Sans L"/>
                <a:cs typeface="Nimbus Sans L"/>
              </a:rPr>
              <a:t>h</a:t>
            </a: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ö</a:t>
            </a:r>
            <a:r>
              <a:rPr sz="1800" spc="-10" dirty="0">
                <a:solidFill>
                  <a:srgbClr val="000066"/>
                </a:solidFill>
                <a:latin typeface="Nimbus Sans L"/>
                <a:cs typeface="Nimbus Sans L"/>
              </a:rPr>
              <a:t>n</a:t>
            </a: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Nimbus Sans L"/>
                <a:cs typeface="Nimbus Sans L"/>
              </a:rPr>
              <a:t>e</a:t>
            </a: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in  </a:t>
            </a:r>
            <a:r>
              <a:rPr sz="1800" spc="-5" dirty="0">
                <a:solidFill>
                  <a:srgbClr val="000066"/>
                </a:solidFill>
                <a:latin typeface="Nimbus Sans L"/>
                <a:cs typeface="Nimbus Sans L"/>
              </a:rPr>
              <a:t>purpura</a:t>
            </a:r>
            <a:endParaRPr sz="1800">
              <a:latin typeface="Nimbus Sans L"/>
              <a:cs typeface="Nimbus Sans L"/>
            </a:endParaRPr>
          </a:p>
          <a:p>
            <a:pPr marL="204470" marR="43180" indent="-192405">
              <a:lnSpc>
                <a:spcPct val="100000"/>
              </a:lnSpc>
              <a:spcBef>
                <a:spcPts val="5"/>
              </a:spcBef>
              <a:buFont typeface="DejaVu Sans"/>
              <a:buChar char="•"/>
              <a:tabLst>
                <a:tab pos="205104" algn="l"/>
              </a:tabLst>
            </a:pP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Anti</a:t>
            </a:r>
            <a:r>
              <a:rPr sz="1800" dirty="0">
                <a:solidFill>
                  <a:srgbClr val="000066"/>
                </a:solidFill>
                <a:latin typeface="DejaVu Sans"/>
                <a:cs typeface="DejaVu Sans"/>
              </a:rPr>
              <a:t>–</a:t>
            </a: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glomerular  </a:t>
            </a:r>
            <a:r>
              <a:rPr sz="1800" spc="-5" dirty="0">
                <a:solidFill>
                  <a:srgbClr val="000066"/>
                </a:solidFill>
                <a:latin typeface="Nimbus Sans L"/>
                <a:cs typeface="Nimbus Sans L"/>
              </a:rPr>
              <a:t>basement</a:t>
            </a:r>
            <a:r>
              <a:rPr sz="1800" spc="-50" dirty="0">
                <a:solidFill>
                  <a:srgbClr val="000066"/>
                </a:solidFill>
                <a:latin typeface="Nimbus Sans L"/>
                <a:cs typeface="Nimbus Sans L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Nimbus Sans L"/>
                <a:cs typeface="Nimbus Sans L"/>
              </a:rPr>
              <a:t>membrane  disease</a:t>
            </a:r>
            <a:endParaRPr sz="1800">
              <a:latin typeface="Nimbus Sans L"/>
              <a:cs typeface="Nimbus Sans L"/>
            </a:endParaRPr>
          </a:p>
          <a:p>
            <a:pPr marL="204470" marR="5080" indent="-192405">
              <a:lnSpc>
                <a:spcPct val="100000"/>
              </a:lnSpc>
              <a:buFont typeface="DejaVu Sans"/>
              <a:buChar char="•"/>
              <a:tabLst>
                <a:tab pos="205104" algn="l"/>
              </a:tabLst>
            </a:pPr>
            <a:r>
              <a:rPr sz="1800" spc="-5" dirty="0">
                <a:solidFill>
                  <a:srgbClr val="000066"/>
                </a:solidFill>
                <a:latin typeface="Nimbus Sans L"/>
                <a:cs typeface="Nimbus Sans L"/>
              </a:rPr>
              <a:t>Pauci-immune</a:t>
            </a:r>
            <a:r>
              <a:rPr sz="1800" spc="-35" dirty="0">
                <a:solidFill>
                  <a:srgbClr val="000066"/>
                </a:solidFill>
                <a:latin typeface="Nimbus Sans L"/>
                <a:cs typeface="Nimbus Sans L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Nimbus Sans L"/>
                <a:cs typeface="Nimbus Sans L"/>
              </a:rPr>
              <a:t>rapidly  progressive  glomerulonephritis</a:t>
            </a:r>
            <a:endParaRPr sz="1800">
              <a:latin typeface="Nimbus Sans L"/>
              <a:cs typeface="Nimbus Sans L"/>
            </a:endParaRPr>
          </a:p>
          <a:p>
            <a:pPr marL="204470" indent="-192405">
              <a:lnSpc>
                <a:spcPct val="100000"/>
              </a:lnSpc>
              <a:buFont typeface="DejaVu Sans"/>
              <a:buChar char="•"/>
              <a:tabLst>
                <a:tab pos="205104" algn="l"/>
              </a:tabLst>
            </a:pPr>
            <a:r>
              <a:rPr sz="1800" spc="-5" dirty="0">
                <a:solidFill>
                  <a:srgbClr val="000066"/>
                </a:solidFill>
                <a:latin typeface="Nimbus Sans L"/>
                <a:cs typeface="Nimbus Sans L"/>
              </a:rPr>
              <a:t>Polyarteritis</a:t>
            </a:r>
            <a:r>
              <a:rPr sz="1800" spc="15" dirty="0">
                <a:solidFill>
                  <a:srgbClr val="000066"/>
                </a:solidFill>
                <a:latin typeface="Nimbus Sans L"/>
                <a:cs typeface="Nimbus Sans L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Nimbus Sans L"/>
                <a:cs typeface="Nimbus Sans L"/>
              </a:rPr>
              <a:t>nodosa</a:t>
            </a:r>
            <a:endParaRPr sz="1800">
              <a:latin typeface="Nimbus Sans L"/>
              <a:cs typeface="Nimbus Sans L"/>
            </a:endParaRPr>
          </a:p>
          <a:p>
            <a:pPr marL="204470" marR="654685" indent="-192405">
              <a:lnSpc>
                <a:spcPct val="100000"/>
              </a:lnSpc>
              <a:buFont typeface="DejaVu Sans"/>
              <a:buChar char="•"/>
              <a:tabLst>
                <a:tab pos="205104" algn="l"/>
              </a:tabLst>
            </a:pPr>
            <a:r>
              <a:rPr sz="1800" spc="-10" dirty="0">
                <a:solidFill>
                  <a:srgbClr val="000066"/>
                </a:solidFill>
                <a:latin typeface="Nimbus Sans L"/>
                <a:cs typeface="Nimbus Sans L"/>
              </a:rPr>
              <a:t>Wegener's  </a:t>
            </a: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gr</a:t>
            </a:r>
            <a:r>
              <a:rPr sz="1800" spc="-10" dirty="0">
                <a:solidFill>
                  <a:srgbClr val="000066"/>
                </a:solidFill>
                <a:latin typeface="Nimbus Sans L"/>
                <a:cs typeface="Nimbus Sans L"/>
              </a:rPr>
              <a:t>a</a:t>
            </a: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n</a:t>
            </a:r>
            <a:r>
              <a:rPr sz="1800" spc="-10" dirty="0">
                <a:solidFill>
                  <a:srgbClr val="000066"/>
                </a:solidFill>
                <a:latin typeface="Nimbus Sans L"/>
                <a:cs typeface="Nimbus Sans L"/>
              </a:rPr>
              <a:t>u</a:t>
            </a: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Nimbus Sans L"/>
                <a:cs typeface="Nimbus Sans L"/>
              </a:rPr>
              <a:t>o</a:t>
            </a: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mat</a:t>
            </a:r>
            <a:r>
              <a:rPr sz="1800" spc="-10" dirty="0">
                <a:solidFill>
                  <a:srgbClr val="000066"/>
                </a:solidFill>
                <a:latin typeface="Nimbus Sans L"/>
                <a:cs typeface="Nimbus Sans L"/>
              </a:rPr>
              <a:t>o</a:t>
            </a:r>
            <a:r>
              <a:rPr sz="1800" dirty="0">
                <a:solidFill>
                  <a:srgbClr val="000066"/>
                </a:solidFill>
                <a:latin typeface="Nimbus Sans L"/>
                <a:cs typeface="Nimbus Sans L"/>
              </a:rPr>
              <a:t>sis</a:t>
            </a:r>
            <a:endParaRPr sz="18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441147"/>
            <a:ext cx="54311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/>
              <a:t>SECONDARY” </a:t>
            </a:r>
            <a:r>
              <a:rPr sz="2000" spc="35" dirty="0"/>
              <a:t>NEPHROTIC</a:t>
            </a:r>
            <a:r>
              <a:rPr sz="2000" spc="-85" dirty="0"/>
              <a:t> </a:t>
            </a:r>
            <a:r>
              <a:rPr sz="2000" spc="-10" dirty="0"/>
              <a:t>SYNDROME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304800" y="914400"/>
            <a:ext cx="8839200" cy="5715000"/>
          </a:xfrm>
          <a:custGeom>
            <a:avLst/>
            <a:gdLst/>
            <a:ahLst/>
            <a:cxnLst/>
            <a:rect l="l" t="t" r="r" b="b"/>
            <a:pathLst>
              <a:path w="8839200" h="5715000">
                <a:moveTo>
                  <a:pt x="8839200" y="0"/>
                </a:moveTo>
                <a:lnTo>
                  <a:pt x="0" y="0"/>
                </a:lnTo>
                <a:lnTo>
                  <a:pt x="0" y="5715000"/>
                </a:lnTo>
                <a:lnTo>
                  <a:pt x="8839200" y="5715000"/>
                </a:lnTo>
                <a:lnTo>
                  <a:pt x="8839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896772"/>
            <a:ext cx="8566785" cy="558609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b="1" spc="15" dirty="0">
                <a:latin typeface="DejaVu Sans"/>
                <a:cs typeface="DejaVu Sans"/>
              </a:rPr>
              <a:t>SYSTEMIC</a:t>
            </a:r>
            <a:r>
              <a:rPr sz="1600" b="1" dirty="0">
                <a:latin typeface="DejaVu Sans"/>
                <a:cs typeface="DejaVu Sans"/>
              </a:rPr>
              <a:t> </a:t>
            </a:r>
            <a:r>
              <a:rPr sz="1600" b="1" spc="20" dirty="0">
                <a:latin typeface="DejaVu Sans"/>
                <a:cs typeface="DejaVu Sans"/>
              </a:rPr>
              <a:t>DISEASES</a:t>
            </a:r>
            <a:endParaRPr sz="1600">
              <a:latin typeface="DejaVu Sans"/>
              <a:cs typeface="DejaVu Sans"/>
            </a:endParaRPr>
          </a:p>
          <a:p>
            <a:pPr marL="756285" indent="-287020">
              <a:lnSpc>
                <a:spcPct val="100000"/>
              </a:lnSpc>
              <a:spcBef>
                <a:spcPts val="380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600" b="1" spc="-25" dirty="0">
                <a:latin typeface="DejaVu Sans"/>
                <a:cs typeface="DejaVu Sans"/>
              </a:rPr>
              <a:t>Diabetes</a:t>
            </a:r>
            <a:r>
              <a:rPr sz="1600" b="1" spc="25" dirty="0">
                <a:latin typeface="DejaVu Sans"/>
                <a:cs typeface="DejaVu Sans"/>
              </a:rPr>
              <a:t> </a:t>
            </a:r>
            <a:r>
              <a:rPr sz="1600" b="1" spc="-15" dirty="0">
                <a:latin typeface="DejaVu Sans"/>
                <a:cs typeface="DejaVu Sans"/>
              </a:rPr>
              <a:t>mellitus</a:t>
            </a:r>
            <a:endParaRPr sz="1600">
              <a:latin typeface="DejaVu Sans"/>
              <a:cs typeface="DejaVu Sans"/>
            </a:endParaRPr>
          </a:p>
          <a:p>
            <a:pPr marL="756285" indent="-287020">
              <a:lnSpc>
                <a:spcPct val="100000"/>
              </a:lnSpc>
              <a:spcBef>
                <a:spcPts val="385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600" b="1" spc="-15" dirty="0">
                <a:latin typeface="DejaVu Sans"/>
                <a:cs typeface="DejaVu Sans"/>
              </a:rPr>
              <a:t>Systemic lupus erythematosus and other </a:t>
            </a:r>
            <a:r>
              <a:rPr sz="1600" b="1" spc="-20" dirty="0">
                <a:latin typeface="DejaVu Sans"/>
                <a:cs typeface="DejaVu Sans"/>
              </a:rPr>
              <a:t>collagen</a:t>
            </a:r>
            <a:r>
              <a:rPr sz="1600" b="1" spc="120" dirty="0">
                <a:latin typeface="DejaVu Sans"/>
                <a:cs typeface="DejaVu Sans"/>
              </a:rPr>
              <a:t> </a:t>
            </a:r>
            <a:r>
              <a:rPr sz="1600" b="1" spc="-20" dirty="0">
                <a:latin typeface="DejaVu Sans"/>
                <a:cs typeface="DejaVu Sans"/>
              </a:rPr>
              <a:t>diseases</a:t>
            </a:r>
            <a:endParaRPr sz="1600">
              <a:latin typeface="DejaVu Sans"/>
              <a:cs typeface="DejaVu Sans"/>
            </a:endParaRPr>
          </a:p>
          <a:p>
            <a:pPr marL="756285" indent="-287020">
              <a:lnSpc>
                <a:spcPct val="100000"/>
              </a:lnSpc>
              <a:spcBef>
                <a:spcPts val="385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600" b="1" spc="-10" dirty="0">
                <a:latin typeface="DejaVu Sans"/>
                <a:cs typeface="DejaVu Sans"/>
              </a:rPr>
              <a:t>Amyloidosis </a:t>
            </a:r>
            <a:r>
              <a:rPr sz="1600" b="1" spc="5" dirty="0">
                <a:latin typeface="DejaVu Sans"/>
                <a:cs typeface="DejaVu Sans"/>
              </a:rPr>
              <a:t>(amyloid </a:t>
            </a:r>
            <a:r>
              <a:rPr sz="1600" b="1" spc="-5" dirty="0">
                <a:latin typeface="DejaVu Sans"/>
                <a:cs typeface="DejaVu Sans"/>
              </a:rPr>
              <a:t>AL </a:t>
            </a:r>
            <a:r>
              <a:rPr sz="1600" b="1" dirty="0">
                <a:latin typeface="DejaVu Sans"/>
                <a:cs typeface="DejaVu Sans"/>
              </a:rPr>
              <a:t>or </a:t>
            </a:r>
            <a:r>
              <a:rPr sz="1600" b="1" spc="-5" dirty="0">
                <a:latin typeface="DejaVu Sans"/>
                <a:cs typeface="DejaVu Sans"/>
              </a:rPr>
              <a:t>AA</a:t>
            </a:r>
            <a:r>
              <a:rPr sz="1600" b="1" spc="55" dirty="0">
                <a:latin typeface="DejaVu Sans"/>
                <a:cs typeface="DejaVu Sans"/>
              </a:rPr>
              <a:t> </a:t>
            </a:r>
            <a:r>
              <a:rPr sz="1600" b="1" spc="-5" dirty="0">
                <a:latin typeface="DejaVu Sans"/>
                <a:cs typeface="DejaVu Sans"/>
              </a:rPr>
              <a:t>associated)</a:t>
            </a:r>
            <a:endParaRPr sz="1600">
              <a:latin typeface="DejaVu Sans"/>
              <a:cs typeface="DejaVu Sans"/>
            </a:endParaRPr>
          </a:p>
          <a:p>
            <a:pPr marL="756285" marR="5080" indent="-287020">
              <a:lnSpc>
                <a:spcPct val="100000"/>
              </a:lnSpc>
              <a:spcBef>
                <a:spcPts val="385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600" b="1" spc="-5" dirty="0">
                <a:latin typeface="DejaVu Sans"/>
                <a:cs typeface="DejaVu Sans"/>
              </a:rPr>
              <a:t>Vasculitic-immunologic </a:t>
            </a:r>
            <a:r>
              <a:rPr sz="1600" b="1" spc="-25" dirty="0">
                <a:latin typeface="DejaVu Sans"/>
                <a:cs typeface="DejaVu Sans"/>
              </a:rPr>
              <a:t>disease </a:t>
            </a:r>
            <a:r>
              <a:rPr sz="1600" b="1" spc="15" dirty="0">
                <a:latin typeface="DejaVu Sans"/>
                <a:cs typeface="DejaVu Sans"/>
              </a:rPr>
              <a:t>(mixed </a:t>
            </a:r>
            <a:r>
              <a:rPr sz="1600" b="1" spc="-15" dirty="0">
                <a:latin typeface="DejaVu Sans"/>
                <a:cs typeface="DejaVu Sans"/>
              </a:rPr>
              <a:t>cryoglobulinemia,  </a:t>
            </a:r>
            <a:r>
              <a:rPr sz="1600" b="1" spc="-10" dirty="0">
                <a:latin typeface="DejaVu Sans"/>
                <a:cs typeface="DejaVu Sans"/>
              </a:rPr>
              <a:t>Wegener's </a:t>
            </a:r>
            <a:r>
              <a:rPr sz="1600" b="1" spc="-15" dirty="0">
                <a:latin typeface="DejaVu Sans"/>
                <a:cs typeface="DejaVu Sans"/>
              </a:rPr>
              <a:t>granulomatosis, </a:t>
            </a:r>
            <a:r>
              <a:rPr sz="1600" b="1" spc="-20" dirty="0">
                <a:latin typeface="DejaVu Sans"/>
                <a:cs typeface="DejaVu Sans"/>
              </a:rPr>
              <a:t>rapidly progressive </a:t>
            </a:r>
            <a:r>
              <a:rPr sz="1600" b="1" spc="-15" dirty="0">
                <a:latin typeface="DejaVu Sans"/>
                <a:cs typeface="DejaVu Sans"/>
              </a:rPr>
              <a:t>glomerulonephritis,  </a:t>
            </a:r>
            <a:r>
              <a:rPr sz="1600" b="1" spc="-20" dirty="0">
                <a:latin typeface="DejaVu Sans"/>
                <a:cs typeface="DejaVu Sans"/>
              </a:rPr>
              <a:t>polyarteritis, </a:t>
            </a:r>
            <a:r>
              <a:rPr sz="1600" b="1" spc="-10" dirty="0">
                <a:latin typeface="DejaVu Sans"/>
                <a:cs typeface="DejaVu Sans"/>
              </a:rPr>
              <a:t>Henoch-Schönlein </a:t>
            </a:r>
            <a:r>
              <a:rPr sz="1600" b="1" spc="-20" dirty="0">
                <a:latin typeface="DejaVu Sans"/>
                <a:cs typeface="DejaVu Sans"/>
              </a:rPr>
              <a:t>purpura, </a:t>
            </a:r>
            <a:r>
              <a:rPr sz="1600" b="1" spc="-15" dirty="0">
                <a:latin typeface="DejaVu Sans"/>
                <a:cs typeface="DejaVu Sans"/>
              </a:rPr>
              <a:t>sarcoidosis, Goodpasture's  </a:t>
            </a:r>
            <a:r>
              <a:rPr sz="1600" b="1" spc="5" dirty="0">
                <a:latin typeface="DejaVu Sans"/>
                <a:cs typeface="DejaVu Sans"/>
              </a:rPr>
              <a:t>syndrome)</a:t>
            </a:r>
            <a:endParaRPr sz="16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1" spc="60" dirty="0">
                <a:latin typeface="DejaVu Sans"/>
                <a:cs typeface="DejaVu Sans"/>
              </a:rPr>
              <a:t>INFECTIONS</a:t>
            </a:r>
            <a:endParaRPr sz="2000">
              <a:latin typeface="DejaVu Sans"/>
              <a:cs typeface="DejaVu Sans"/>
            </a:endParaRPr>
          </a:p>
          <a:p>
            <a:pPr marL="756285" indent="-287020">
              <a:lnSpc>
                <a:spcPct val="100000"/>
              </a:lnSpc>
              <a:spcBef>
                <a:spcPts val="385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600" b="1" spc="-15" dirty="0">
                <a:latin typeface="DejaVu Sans"/>
                <a:cs typeface="DejaVu Sans"/>
              </a:rPr>
              <a:t>Bacterial (poststreptococcal, </a:t>
            </a:r>
            <a:r>
              <a:rPr sz="1600" b="1" spc="-20" dirty="0">
                <a:latin typeface="DejaVu Sans"/>
                <a:cs typeface="DejaVu Sans"/>
              </a:rPr>
              <a:t>congenital </a:t>
            </a:r>
            <a:r>
              <a:rPr sz="1600" b="1" spc="-15" dirty="0">
                <a:latin typeface="DejaVu Sans"/>
                <a:cs typeface="DejaVu Sans"/>
              </a:rPr>
              <a:t>and secondary</a:t>
            </a:r>
            <a:r>
              <a:rPr sz="1600" b="1" spc="185" dirty="0">
                <a:latin typeface="DejaVu Sans"/>
                <a:cs typeface="DejaVu Sans"/>
              </a:rPr>
              <a:t> </a:t>
            </a:r>
            <a:r>
              <a:rPr sz="1600" b="1" spc="-15" dirty="0">
                <a:latin typeface="DejaVu Sans"/>
                <a:cs typeface="DejaVu Sans"/>
              </a:rPr>
              <a:t>syphilis,</a:t>
            </a:r>
            <a:endParaRPr sz="1600">
              <a:latin typeface="DejaVu Sans"/>
              <a:cs typeface="DejaVu Sans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1600" b="1" spc="-20" dirty="0">
                <a:latin typeface="DejaVu Sans"/>
                <a:cs typeface="DejaVu Sans"/>
              </a:rPr>
              <a:t>subacute bacterial endocarditis, </a:t>
            </a:r>
            <a:r>
              <a:rPr sz="1600" b="1" spc="-15" dirty="0">
                <a:latin typeface="DejaVu Sans"/>
                <a:cs typeface="DejaVu Sans"/>
              </a:rPr>
              <a:t>shunt</a:t>
            </a:r>
            <a:r>
              <a:rPr sz="1600" b="1" spc="130" dirty="0">
                <a:latin typeface="DejaVu Sans"/>
                <a:cs typeface="DejaVu Sans"/>
              </a:rPr>
              <a:t> </a:t>
            </a:r>
            <a:r>
              <a:rPr sz="1600" b="1" spc="-5" dirty="0">
                <a:latin typeface="DejaVu Sans"/>
                <a:cs typeface="DejaVu Sans"/>
              </a:rPr>
              <a:t>nephritis)</a:t>
            </a:r>
            <a:endParaRPr sz="1600">
              <a:latin typeface="DejaVu Sans"/>
              <a:cs typeface="DejaVu Sans"/>
            </a:endParaRPr>
          </a:p>
          <a:p>
            <a:pPr marL="756285" marR="1588135" indent="-287020">
              <a:lnSpc>
                <a:spcPct val="100000"/>
              </a:lnSpc>
              <a:spcBef>
                <a:spcPts val="380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600" b="1" spc="-10" dirty="0">
                <a:latin typeface="DejaVu Sans"/>
                <a:cs typeface="DejaVu Sans"/>
              </a:rPr>
              <a:t>Viral (hepatitis </a:t>
            </a:r>
            <a:r>
              <a:rPr sz="1600" b="1" spc="-20" dirty="0">
                <a:latin typeface="DejaVu Sans"/>
                <a:cs typeface="DejaVu Sans"/>
              </a:rPr>
              <a:t>B, </a:t>
            </a:r>
            <a:r>
              <a:rPr sz="1600" b="1" spc="-25" dirty="0">
                <a:latin typeface="DejaVu Sans"/>
                <a:cs typeface="DejaVu Sans"/>
              </a:rPr>
              <a:t>hepatitis </a:t>
            </a:r>
            <a:r>
              <a:rPr sz="1600" b="1" spc="-30" dirty="0">
                <a:latin typeface="DejaVu Sans"/>
                <a:cs typeface="DejaVu Sans"/>
              </a:rPr>
              <a:t>C, </a:t>
            </a:r>
            <a:r>
              <a:rPr sz="1600" b="1" spc="80" dirty="0">
                <a:latin typeface="DejaVu Sans"/>
                <a:cs typeface="DejaVu Sans"/>
              </a:rPr>
              <a:t>HIV </a:t>
            </a:r>
            <a:r>
              <a:rPr sz="1600" b="1" spc="-20" dirty="0">
                <a:latin typeface="DejaVu Sans"/>
                <a:cs typeface="DejaVu Sans"/>
              </a:rPr>
              <a:t>infection, infectious  </a:t>
            </a:r>
            <a:r>
              <a:rPr sz="1600" b="1" spc="-15" dirty="0">
                <a:latin typeface="DejaVu Sans"/>
                <a:cs typeface="DejaVu Sans"/>
              </a:rPr>
              <a:t>mononucleosis, cytomegalovirus</a:t>
            </a:r>
            <a:r>
              <a:rPr sz="1600" b="1" spc="100" dirty="0">
                <a:latin typeface="DejaVu Sans"/>
                <a:cs typeface="DejaVu Sans"/>
              </a:rPr>
              <a:t> </a:t>
            </a:r>
            <a:r>
              <a:rPr sz="1600" b="1" spc="-5" dirty="0">
                <a:latin typeface="DejaVu Sans"/>
                <a:cs typeface="DejaVu Sans"/>
              </a:rPr>
              <a:t>infection)</a:t>
            </a:r>
            <a:endParaRPr sz="1600">
              <a:latin typeface="DejaVu Sans"/>
              <a:cs typeface="DejaVu Sans"/>
            </a:endParaRPr>
          </a:p>
          <a:p>
            <a:pPr marL="756285" indent="-287020">
              <a:lnSpc>
                <a:spcPct val="100000"/>
              </a:lnSpc>
              <a:spcBef>
                <a:spcPts val="385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600" b="1" spc="-15" dirty="0">
                <a:latin typeface="DejaVu Sans"/>
                <a:cs typeface="DejaVu Sans"/>
              </a:rPr>
              <a:t>Parasitic </a:t>
            </a:r>
            <a:r>
              <a:rPr sz="1600" b="1" dirty="0">
                <a:latin typeface="DejaVu Sans"/>
                <a:cs typeface="DejaVu Sans"/>
              </a:rPr>
              <a:t>(malaria, </a:t>
            </a:r>
            <a:r>
              <a:rPr sz="1600" b="1" spc="-10" dirty="0">
                <a:latin typeface="DejaVu Sans"/>
                <a:cs typeface="DejaVu Sans"/>
              </a:rPr>
              <a:t>toxoplasmosis, </a:t>
            </a:r>
            <a:r>
              <a:rPr sz="1600" b="1" spc="-15" dirty="0">
                <a:latin typeface="DejaVu Sans"/>
                <a:cs typeface="DejaVu Sans"/>
              </a:rPr>
              <a:t>schistosomiasis,</a:t>
            </a:r>
            <a:r>
              <a:rPr sz="1600" b="1" spc="220" dirty="0">
                <a:latin typeface="DejaVu Sans"/>
                <a:cs typeface="DejaVu Sans"/>
              </a:rPr>
              <a:t> </a:t>
            </a:r>
            <a:r>
              <a:rPr sz="1600" b="1" dirty="0">
                <a:latin typeface="DejaVu Sans"/>
                <a:cs typeface="DejaVu Sans"/>
              </a:rPr>
              <a:t>filariasis)</a:t>
            </a:r>
            <a:endParaRPr sz="16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000" b="1" spc="60" dirty="0">
                <a:latin typeface="DejaVu Sans"/>
                <a:cs typeface="DejaVu Sans"/>
              </a:rPr>
              <a:t>MEDICATION</a:t>
            </a:r>
            <a:r>
              <a:rPr sz="2000" b="1" spc="-55" dirty="0">
                <a:latin typeface="DejaVu Sans"/>
                <a:cs typeface="DejaVu Sans"/>
              </a:rPr>
              <a:t> </a:t>
            </a:r>
            <a:r>
              <a:rPr sz="2000" b="1" dirty="0">
                <a:latin typeface="DejaVu Sans"/>
                <a:cs typeface="DejaVu Sans"/>
              </a:rPr>
              <a:t>RELATED</a:t>
            </a:r>
            <a:endParaRPr sz="2000">
              <a:latin typeface="DejaVu Sans"/>
              <a:cs typeface="DejaVu Sans"/>
            </a:endParaRPr>
          </a:p>
          <a:p>
            <a:pPr marL="756285" marR="17780" indent="-287020">
              <a:lnSpc>
                <a:spcPct val="100000"/>
              </a:lnSpc>
              <a:spcBef>
                <a:spcPts val="395"/>
              </a:spcBef>
              <a:buFont typeface="DejaVu Sans"/>
              <a:buChar char="–"/>
              <a:tabLst>
                <a:tab pos="756285" algn="l"/>
                <a:tab pos="756920" algn="l"/>
                <a:tab pos="1832610" algn="l"/>
              </a:tabLst>
            </a:pPr>
            <a:r>
              <a:rPr sz="1600" b="1" spc="-25" dirty="0">
                <a:latin typeface="DejaVu Sans"/>
                <a:cs typeface="DejaVu Sans"/>
              </a:rPr>
              <a:t>Gold, </a:t>
            </a:r>
            <a:r>
              <a:rPr sz="1600" b="1" spc="-10" dirty="0">
                <a:latin typeface="DejaVu Sans"/>
                <a:cs typeface="DejaVu Sans"/>
              </a:rPr>
              <a:t>mercury, </a:t>
            </a:r>
            <a:r>
              <a:rPr sz="1600" b="1" spc="-15" dirty="0">
                <a:latin typeface="DejaVu Sans"/>
                <a:cs typeface="DejaVu Sans"/>
              </a:rPr>
              <a:t>and </a:t>
            </a:r>
            <a:r>
              <a:rPr sz="1600" b="1" spc="-20" dirty="0">
                <a:latin typeface="DejaVu Sans"/>
                <a:cs typeface="DejaVu Sans"/>
              </a:rPr>
              <a:t>the </a:t>
            </a:r>
            <a:r>
              <a:rPr sz="1600" b="1" spc="-15" dirty="0">
                <a:latin typeface="DejaVu Sans"/>
                <a:cs typeface="DejaVu Sans"/>
              </a:rPr>
              <a:t>heavy </a:t>
            </a:r>
            <a:r>
              <a:rPr sz="1600" b="1" spc="-20" dirty="0">
                <a:latin typeface="DejaVu Sans"/>
                <a:cs typeface="DejaVu Sans"/>
              </a:rPr>
              <a:t>metals, </a:t>
            </a:r>
            <a:r>
              <a:rPr sz="1600" b="1" spc="-15" dirty="0">
                <a:latin typeface="DejaVu Sans"/>
                <a:cs typeface="DejaVu Sans"/>
              </a:rPr>
              <a:t>Penicillamine, Nonsteroidal  </a:t>
            </a:r>
            <a:r>
              <a:rPr sz="1600" b="1" spc="-5" dirty="0">
                <a:latin typeface="DejaVu Sans"/>
                <a:cs typeface="DejaVu Sans"/>
              </a:rPr>
              <a:t>anti-inflammatory </a:t>
            </a:r>
            <a:r>
              <a:rPr sz="1600" b="1" spc="-20" dirty="0">
                <a:latin typeface="DejaVu Sans"/>
                <a:cs typeface="DejaVu Sans"/>
              </a:rPr>
              <a:t>drugs, </a:t>
            </a:r>
            <a:r>
              <a:rPr sz="1600" b="1" spc="-15" dirty="0">
                <a:latin typeface="DejaVu Sans"/>
                <a:cs typeface="DejaVu Sans"/>
              </a:rPr>
              <a:t>including </a:t>
            </a:r>
            <a:r>
              <a:rPr sz="1600" b="1" spc="-5" dirty="0">
                <a:latin typeface="DejaVu Sans"/>
                <a:cs typeface="DejaVu Sans"/>
              </a:rPr>
              <a:t>cyclooxygenase-2 </a:t>
            </a:r>
            <a:r>
              <a:rPr sz="1600" b="1" spc="-20" dirty="0">
                <a:latin typeface="DejaVu Sans"/>
                <a:cs typeface="DejaVu Sans"/>
              </a:rPr>
              <a:t>inhibitors,  </a:t>
            </a:r>
            <a:r>
              <a:rPr sz="1600" b="1" spc="-15" dirty="0">
                <a:latin typeface="DejaVu Sans"/>
                <a:cs typeface="DejaVu Sans"/>
              </a:rPr>
              <a:t>Lithium,	Paramethadione, trimethadione, </a:t>
            </a:r>
            <a:r>
              <a:rPr sz="1600" b="1" spc="-20" dirty="0">
                <a:latin typeface="DejaVu Sans"/>
                <a:cs typeface="DejaVu Sans"/>
              </a:rPr>
              <a:t>Captopril, </a:t>
            </a:r>
            <a:r>
              <a:rPr sz="1600" b="1" spc="-50" dirty="0">
                <a:latin typeface="DejaVu Sans"/>
                <a:cs typeface="DejaVu Sans"/>
              </a:rPr>
              <a:t>“Street”</a:t>
            </a:r>
            <a:r>
              <a:rPr sz="1600" b="1" spc="150" dirty="0">
                <a:latin typeface="DejaVu Sans"/>
                <a:cs typeface="DejaVu Sans"/>
              </a:rPr>
              <a:t> </a:t>
            </a:r>
            <a:r>
              <a:rPr sz="1600" b="1" spc="-15" dirty="0">
                <a:latin typeface="DejaVu Sans"/>
                <a:cs typeface="DejaVu Sans"/>
              </a:rPr>
              <a:t>heroin</a:t>
            </a:r>
            <a:endParaRPr sz="1600">
              <a:latin typeface="DejaVu Sans"/>
              <a:cs typeface="DejaVu Sans"/>
            </a:endParaRPr>
          </a:p>
          <a:p>
            <a:pPr marL="756285" marR="1355725" indent="1084580">
              <a:lnSpc>
                <a:spcPct val="100000"/>
              </a:lnSpc>
            </a:pPr>
            <a:r>
              <a:rPr sz="1600" b="1" spc="-20" dirty="0">
                <a:latin typeface="DejaVu Sans"/>
                <a:cs typeface="DejaVu Sans"/>
              </a:rPr>
              <a:t>Others—probenecid, </a:t>
            </a:r>
            <a:r>
              <a:rPr sz="1600" b="1" spc="-15" dirty="0">
                <a:latin typeface="DejaVu Sans"/>
                <a:cs typeface="DejaVu Sans"/>
              </a:rPr>
              <a:t>chlorpropamide, rifampin,  </a:t>
            </a:r>
            <a:r>
              <a:rPr sz="1600" b="1" spc="-20" dirty="0">
                <a:latin typeface="DejaVu Sans"/>
                <a:cs typeface="DejaVu Sans"/>
              </a:rPr>
              <a:t>tolbutamide, phenindione,</a:t>
            </a:r>
            <a:r>
              <a:rPr sz="1600" b="1" spc="75" dirty="0">
                <a:latin typeface="DejaVu Sans"/>
                <a:cs typeface="DejaVu Sans"/>
              </a:rPr>
              <a:t> </a:t>
            </a:r>
            <a:r>
              <a:rPr sz="1600" b="1" spc="-20" dirty="0">
                <a:latin typeface="DejaVu Sans"/>
                <a:cs typeface="DejaVu Sans"/>
              </a:rPr>
              <a:t>pamidronate</a:t>
            </a:r>
            <a:endParaRPr sz="16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441147"/>
            <a:ext cx="54311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/>
              <a:t>SECONDARY” </a:t>
            </a:r>
            <a:r>
              <a:rPr sz="2000" spc="35" dirty="0"/>
              <a:t>NEPHROTIC</a:t>
            </a:r>
            <a:r>
              <a:rPr sz="2000" spc="-85" dirty="0"/>
              <a:t> </a:t>
            </a:r>
            <a:r>
              <a:rPr sz="2000" spc="-10" dirty="0"/>
              <a:t>SYNDROME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381000" y="914400"/>
            <a:ext cx="8382000" cy="5562600"/>
          </a:xfrm>
          <a:custGeom>
            <a:avLst/>
            <a:gdLst/>
            <a:ahLst/>
            <a:cxnLst/>
            <a:rect l="l" t="t" r="r" b="b"/>
            <a:pathLst>
              <a:path w="8382000" h="5562600">
                <a:moveTo>
                  <a:pt x="8382000" y="0"/>
                </a:moveTo>
                <a:lnTo>
                  <a:pt x="0" y="0"/>
                </a:lnTo>
                <a:lnTo>
                  <a:pt x="0" y="5562600"/>
                </a:lnTo>
                <a:lnTo>
                  <a:pt x="8382000" y="5562600"/>
                </a:lnTo>
                <a:lnTo>
                  <a:pt x="838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9740" y="946150"/>
            <a:ext cx="7747634" cy="5544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6205" indent="-3429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DejaVu Sans"/>
                <a:cs typeface="DejaVu Sans"/>
              </a:rPr>
              <a:t>ALLERGENS, </a:t>
            </a:r>
            <a:r>
              <a:rPr sz="1800" b="1" spc="-20" dirty="0">
                <a:latin typeface="DejaVu Sans"/>
                <a:cs typeface="DejaVu Sans"/>
              </a:rPr>
              <a:t>VENOMS, </a:t>
            </a:r>
            <a:r>
              <a:rPr sz="1800" b="1" spc="45" dirty="0">
                <a:latin typeface="DejaVu Sans"/>
                <a:cs typeface="DejaVu Sans"/>
              </a:rPr>
              <a:t>IMMUNIZATIONS, </a:t>
            </a:r>
            <a:r>
              <a:rPr sz="1800" b="1" dirty="0">
                <a:latin typeface="DejaVu Sans"/>
                <a:cs typeface="DejaVu Sans"/>
              </a:rPr>
              <a:t>AND </a:t>
            </a:r>
            <a:r>
              <a:rPr sz="1800" b="1" spc="20" dirty="0">
                <a:latin typeface="DejaVu Sans"/>
                <a:cs typeface="DejaVu Sans"/>
              </a:rPr>
              <a:t>ASSOCIATED  </a:t>
            </a:r>
            <a:r>
              <a:rPr sz="1800" b="1" spc="-15" dirty="0">
                <a:latin typeface="DejaVu Sans"/>
                <a:cs typeface="DejaVu Sans"/>
              </a:rPr>
              <a:t>NEOPLASMS</a:t>
            </a:r>
            <a:endParaRPr sz="1800">
              <a:latin typeface="DejaVu Sans"/>
              <a:cs typeface="DejaVu Sans"/>
            </a:endParaRPr>
          </a:p>
          <a:p>
            <a:pPr marL="756285" marR="5080" indent="-287020">
              <a:lnSpc>
                <a:spcPct val="100000"/>
              </a:lnSpc>
              <a:spcBef>
                <a:spcPts val="340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400" b="1" dirty="0">
                <a:latin typeface="DejaVu Sans"/>
                <a:cs typeface="DejaVu Sans"/>
              </a:rPr>
              <a:t>Hodgkin's lymphoma </a:t>
            </a:r>
            <a:r>
              <a:rPr sz="1400" b="1" spc="-15" dirty="0">
                <a:latin typeface="DejaVu Sans"/>
                <a:cs typeface="DejaVu Sans"/>
              </a:rPr>
              <a:t>and </a:t>
            </a:r>
            <a:r>
              <a:rPr sz="1400" b="1" dirty="0">
                <a:latin typeface="DejaVu Sans"/>
                <a:cs typeface="DejaVu Sans"/>
              </a:rPr>
              <a:t>leukemia-lymphomas </a:t>
            </a:r>
            <a:r>
              <a:rPr sz="1400" b="1" spc="35" dirty="0">
                <a:latin typeface="DejaVu Sans"/>
                <a:cs typeface="DejaVu Sans"/>
              </a:rPr>
              <a:t>(with </a:t>
            </a:r>
            <a:r>
              <a:rPr sz="1400" b="1" dirty="0">
                <a:latin typeface="DejaVu Sans"/>
                <a:cs typeface="DejaVu Sans"/>
              </a:rPr>
              <a:t>minimal</a:t>
            </a:r>
            <a:r>
              <a:rPr sz="1400" b="1" spc="-175" dirty="0">
                <a:latin typeface="DejaVu Sans"/>
                <a:cs typeface="DejaVu Sans"/>
              </a:rPr>
              <a:t> </a:t>
            </a:r>
            <a:r>
              <a:rPr sz="1400" b="1" spc="-15" dirty="0">
                <a:latin typeface="DejaVu Sans"/>
                <a:cs typeface="DejaVu Sans"/>
              </a:rPr>
              <a:t>change  </a:t>
            </a:r>
            <a:r>
              <a:rPr sz="1400" b="1" spc="10" dirty="0">
                <a:latin typeface="DejaVu Sans"/>
                <a:cs typeface="DejaVu Sans"/>
              </a:rPr>
              <a:t>lesion)</a:t>
            </a:r>
            <a:endParaRPr sz="1400">
              <a:latin typeface="DejaVu Sans"/>
              <a:cs typeface="DejaVu Sans"/>
            </a:endParaRPr>
          </a:p>
          <a:p>
            <a:pPr marL="756285" indent="-287020">
              <a:lnSpc>
                <a:spcPct val="100000"/>
              </a:lnSpc>
              <a:spcBef>
                <a:spcPts val="335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400" b="1" spc="-10" dirty="0">
                <a:latin typeface="DejaVu Sans"/>
                <a:cs typeface="DejaVu Sans"/>
              </a:rPr>
              <a:t>Solid </a:t>
            </a:r>
            <a:r>
              <a:rPr sz="1400" b="1" spc="-5" dirty="0">
                <a:latin typeface="DejaVu Sans"/>
                <a:cs typeface="DejaVu Sans"/>
              </a:rPr>
              <a:t>tumors </a:t>
            </a:r>
            <a:r>
              <a:rPr sz="1400" b="1" spc="30" dirty="0">
                <a:latin typeface="DejaVu Sans"/>
                <a:cs typeface="DejaVu Sans"/>
              </a:rPr>
              <a:t>(with </a:t>
            </a:r>
            <a:r>
              <a:rPr sz="1400" b="1" spc="-5" dirty="0">
                <a:latin typeface="DejaVu Sans"/>
                <a:cs typeface="DejaVu Sans"/>
              </a:rPr>
              <a:t>membranous</a:t>
            </a:r>
            <a:r>
              <a:rPr sz="1400" b="1" spc="-110" dirty="0">
                <a:latin typeface="DejaVu Sans"/>
                <a:cs typeface="DejaVu Sans"/>
              </a:rPr>
              <a:t> </a:t>
            </a:r>
            <a:r>
              <a:rPr sz="1400" b="1" spc="-5" dirty="0">
                <a:latin typeface="DejaVu Sans"/>
                <a:cs typeface="DejaVu Sans"/>
              </a:rPr>
              <a:t>nephropathy)</a:t>
            </a:r>
            <a:endParaRPr sz="1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b="1" spc="30" dirty="0">
                <a:latin typeface="DejaVu Sans"/>
                <a:cs typeface="DejaVu Sans"/>
              </a:rPr>
              <a:t>HEREDITARY </a:t>
            </a:r>
            <a:r>
              <a:rPr sz="1800" b="1" dirty="0">
                <a:latin typeface="DejaVu Sans"/>
                <a:cs typeface="DejaVu Sans"/>
              </a:rPr>
              <a:t>AND </a:t>
            </a:r>
            <a:r>
              <a:rPr sz="1800" b="1" spc="20" dirty="0">
                <a:latin typeface="DejaVu Sans"/>
                <a:cs typeface="DejaVu Sans"/>
              </a:rPr>
              <a:t>METABOLIC</a:t>
            </a:r>
            <a:r>
              <a:rPr sz="1800" b="1" spc="-45" dirty="0">
                <a:latin typeface="DejaVu Sans"/>
                <a:cs typeface="DejaVu Sans"/>
              </a:rPr>
              <a:t> </a:t>
            </a:r>
            <a:r>
              <a:rPr sz="1800" b="1" spc="35" dirty="0">
                <a:latin typeface="DejaVu Sans"/>
                <a:cs typeface="DejaVu Sans"/>
              </a:rPr>
              <a:t>DISEASE</a:t>
            </a:r>
            <a:endParaRPr sz="1800">
              <a:latin typeface="DejaVu Sans"/>
              <a:cs typeface="DejaVu Sans"/>
            </a:endParaRPr>
          </a:p>
          <a:p>
            <a:pPr marL="756285" indent="-287020">
              <a:lnSpc>
                <a:spcPct val="100000"/>
              </a:lnSpc>
              <a:spcBef>
                <a:spcPts val="340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400" b="1" spc="-5" dirty="0">
                <a:latin typeface="DejaVu Sans"/>
                <a:cs typeface="DejaVu Sans"/>
              </a:rPr>
              <a:t>Alport's</a:t>
            </a:r>
            <a:r>
              <a:rPr sz="1400" b="1" spc="-40" dirty="0">
                <a:latin typeface="DejaVu Sans"/>
                <a:cs typeface="DejaVu Sans"/>
              </a:rPr>
              <a:t> </a:t>
            </a:r>
            <a:r>
              <a:rPr sz="1400" b="1" spc="-5" dirty="0">
                <a:latin typeface="DejaVu Sans"/>
                <a:cs typeface="DejaVu Sans"/>
              </a:rPr>
              <a:t>syndrome</a:t>
            </a:r>
            <a:endParaRPr sz="1400">
              <a:latin typeface="DejaVu Sans"/>
              <a:cs typeface="DejaVu Sans"/>
            </a:endParaRPr>
          </a:p>
          <a:p>
            <a:pPr marL="756285" indent="-287020">
              <a:lnSpc>
                <a:spcPct val="100000"/>
              </a:lnSpc>
              <a:spcBef>
                <a:spcPts val="335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400" b="1" spc="-10" dirty="0">
                <a:latin typeface="DejaVu Sans"/>
                <a:cs typeface="DejaVu Sans"/>
              </a:rPr>
              <a:t>Fabry's</a:t>
            </a:r>
            <a:r>
              <a:rPr sz="1400" b="1" spc="-35" dirty="0">
                <a:latin typeface="DejaVu Sans"/>
                <a:cs typeface="DejaVu Sans"/>
              </a:rPr>
              <a:t> </a:t>
            </a:r>
            <a:r>
              <a:rPr sz="1400" b="1" spc="-15" dirty="0">
                <a:latin typeface="DejaVu Sans"/>
                <a:cs typeface="DejaVu Sans"/>
              </a:rPr>
              <a:t>disease</a:t>
            </a:r>
            <a:endParaRPr sz="1400">
              <a:latin typeface="DejaVu Sans"/>
              <a:cs typeface="DejaVu Sans"/>
            </a:endParaRPr>
          </a:p>
          <a:p>
            <a:pPr marL="756285" indent="-287020">
              <a:lnSpc>
                <a:spcPct val="100000"/>
              </a:lnSpc>
              <a:spcBef>
                <a:spcPts val="335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400" b="1" spc="-10" dirty="0">
                <a:latin typeface="DejaVu Sans"/>
                <a:cs typeface="DejaVu Sans"/>
              </a:rPr>
              <a:t>Sickle cell</a:t>
            </a:r>
            <a:r>
              <a:rPr sz="1400" b="1" spc="-70" dirty="0">
                <a:latin typeface="DejaVu Sans"/>
                <a:cs typeface="DejaVu Sans"/>
              </a:rPr>
              <a:t> </a:t>
            </a:r>
            <a:r>
              <a:rPr sz="1400" b="1" spc="-15" dirty="0">
                <a:latin typeface="DejaVu Sans"/>
                <a:cs typeface="DejaVu Sans"/>
              </a:rPr>
              <a:t>disease</a:t>
            </a:r>
            <a:endParaRPr sz="1400">
              <a:latin typeface="DejaVu Sans"/>
              <a:cs typeface="DejaVu Sans"/>
            </a:endParaRPr>
          </a:p>
          <a:p>
            <a:pPr marL="756285" indent="-287020">
              <a:lnSpc>
                <a:spcPct val="100000"/>
              </a:lnSpc>
              <a:spcBef>
                <a:spcPts val="340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400" b="1" spc="-15" dirty="0">
                <a:latin typeface="DejaVu Sans"/>
                <a:cs typeface="DejaVu Sans"/>
              </a:rPr>
              <a:t>Congenital </a:t>
            </a:r>
            <a:r>
              <a:rPr sz="1400" b="1" spc="5" dirty="0">
                <a:latin typeface="DejaVu Sans"/>
                <a:cs typeface="DejaVu Sans"/>
              </a:rPr>
              <a:t>(Finnish </a:t>
            </a:r>
            <a:r>
              <a:rPr sz="1400" b="1" spc="10" dirty="0">
                <a:latin typeface="DejaVu Sans"/>
                <a:cs typeface="DejaVu Sans"/>
              </a:rPr>
              <a:t>type) </a:t>
            </a:r>
            <a:r>
              <a:rPr sz="1400" b="1" spc="-15" dirty="0">
                <a:latin typeface="DejaVu Sans"/>
                <a:cs typeface="DejaVu Sans"/>
              </a:rPr>
              <a:t>nephrotic</a:t>
            </a:r>
            <a:r>
              <a:rPr sz="1400" b="1" spc="-125" dirty="0">
                <a:latin typeface="DejaVu Sans"/>
                <a:cs typeface="DejaVu Sans"/>
              </a:rPr>
              <a:t> </a:t>
            </a:r>
            <a:r>
              <a:rPr sz="1400" b="1" spc="-5" dirty="0">
                <a:latin typeface="DejaVu Sans"/>
                <a:cs typeface="DejaVu Sans"/>
              </a:rPr>
              <a:t>syndrome</a:t>
            </a:r>
            <a:endParaRPr sz="1400">
              <a:latin typeface="DejaVu Sans"/>
              <a:cs typeface="DejaVu Sans"/>
            </a:endParaRPr>
          </a:p>
          <a:p>
            <a:pPr marL="756285" indent="-287020">
              <a:lnSpc>
                <a:spcPct val="100000"/>
              </a:lnSpc>
              <a:spcBef>
                <a:spcPts val="335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400" b="1" spc="-10" dirty="0">
                <a:latin typeface="DejaVu Sans"/>
                <a:cs typeface="DejaVu Sans"/>
              </a:rPr>
              <a:t>Familial nephrotic</a:t>
            </a:r>
            <a:r>
              <a:rPr sz="1400" b="1" spc="-50" dirty="0">
                <a:latin typeface="DejaVu Sans"/>
                <a:cs typeface="DejaVu Sans"/>
              </a:rPr>
              <a:t> </a:t>
            </a:r>
            <a:r>
              <a:rPr sz="1400" b="1" spc="-5" dirty="0">
                <a:latin typeface="DejaVu Sans"/>
                <a:cs typeface="DejaVu Sans"/>
              </a:rPr>
              <a:t>syndrome</a:t>
            </a:r>
            <a:endParaRPr sz="1400">
              <a:latin typeface="DejaVu Sans"/>
              <a:cs typeface="DejaVu Sans"/>
            </a:endParaRPr>
          </a:p>
          <a:p>
            <a:pPr marL="756285" indent="-287020">
              <a:lnSpc>
                <a:spcPct val="100000"/>
              </a:lnSpc>
              <a:spcBef>
                <a:spcPts val="340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400" b="1" spc="-5" dirty="0">
                <a:latin typeface="DejaVu Sans"/>
                <a:cs typeface="DejaVu Sans"/>
              </a:rPr>
              <a:t>Nail-patella</a:t>
            </a:r>
            <a:r>
              <a:rPr sz="1400" b="1" spc="-55" dirty="0">
                <a:latin typeface="DejaVu Sans"/>
                <a:cs typeface="DejaVu Sans"/>
              </a:rPr>
              <a:t> </a:t>
            </a:r>
            <a:r>
              <a:rPr sz="1400" b="1" spc="-5" dirty="0">
                <a:latin typeface="DejaVu Sans"/>
                <a:cs typeface="DejaVu Sans"/>
              </a:rPr>
              <a:t>syndrome</a:t>
            </a:r>
            <a:endParaRPr sz="1400">
              <a:latin typeface="DejaVu Sans"/>
              <a:cs typeface="DejaVu Sans"/>
            </a:endParaRPr>
          </a:p>
          <a:p>
            <a:pPr marL="756285" indent="-287020">
              <a:lnSpc>
                <a:spcPct val="100000"/>
              </a:lnSpc>
              <a:spcBef>
                <a:spcPts val="334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400" b="1" spc="-10" dirty="0">
                <a:latin typeface="DejaVu Sans"/>
                <a:cs typeface="DejaVu Sans"/>
              </a:rPr>
              <a:t>Partial</a:t>
            </a:r>
            <a:r>
              <a:rPr sz="1400" b="1" spc="-30" dirty="0">
                <a:latin typeface="DejaVu Sans"/>
                <a:cs typeface="DejaVu Sans"/>
              </a:rPr>
              <a:t> </a:t>
            </a:r>
            <a:r>
              <a:rPr sz="1400" b="1" spc="-10" dirty="0">
                <a:latin typeface="DejaVu Sans"/>
                <a:cs typeface="DejaVu Sans"/>
              </a:rPr>
              <a:t>lipodystrophy</a:t>
            </a:r>
            <a:endParaRPr sz="1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800" b="1" dirty="0">
                <a:latin typeface="DejaVu Sans"/>
                <a:cs typeface="DejaVu Sans"/>
              </a:rPr>
              <a:t>OTHER</a:t>
            </a:r>
            <a:endParaRPr sz="1800">
              <a:latin typeface="DejaVu Sans"/>
              <a:cs typeface="DejaVu Sans"/>
            </a:endParaRPr>
          </a:p>
          <a:p>
            <a:pPr marL="756285" indent="-287020">
              <a:lnSpc>
                <a:spcPct val="100000"/>
              </a:lnSpc>
              <a:spcBef>
                <a:spcPts val="340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400" b="1" spc="-10" dirty="0">
                <a:latin typeface="DejaVu Sans"/>
                <a:cs typeface="DejaVu Sans"/>
              </a:rPr>
              <a:t>Pregnancy </a:t>
            </a:r>
            <a:r>
              <a:rPr sz="1400" b="1" spc="-20" dirty="0">
                <a:latin typeface="DejaVu Sans"/>
                <a:cs typeface="DejaVu Sans"/>
              </a:rPr>
              <a:t>related </a:t>
            </a:r>
            <a:r>
              <a:rPr sz="1400" b="1" spc="5" dirty="0">
                <a:latin typeface="DejaVu Sans"/>
                <a:cs typeface="DejaVu Sans"/>
              </a:rPr>
              <a:t>(includes</a:t>
            </a:r>
            <a:r>
              <a:rPr sz="1400" b="1" spc="-95" dirty="0">
                <a:latin typeface="DejaVu Sans"/>
                <a:cs typeface="DejaVu Sans"/>
              </a:rPr>
              <a:t> </a:t>
            </a:r>
            <a:r>
              <a:rPr sz="1400" b="1" dirty="0">
                <a:latin typeface="DejaVu Sans"/>
                <a:cs typeface="DejaVu Sans"/>
              </a:rPr>
              <a:t>preeclampsia)</a:t>
            </a:r>
            <a:endParaRPr sz="1400">
              <a:latin typeface="DejaVu Sans"/>
              <a:cs typeface="DejaVu Sans"/>
            </a:endParaRPr>
          </a:p>
          <a:p>
            <a:pPr marL="756285" indent="-287020">
              <a:lnSpc>
                <a:spcPct val="100000"/>
              </a:lnSpc>
              <a:spcBef>
                <a:spcPts val="335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400" b="1" spc="-10" dirty="0">
                <a:latin typeface="DejaVu Sans"/>
                <a:cs typeface="DejaVu Sans"/>
              </a:rPr>
              <a:t>Transplant</a:t>
            </a:r>
            <a:r>
              <a:rPr sz="1400" b="1" spc="-35" dirty="0">
                <a:latin typeface="DejaVu Sans"/>
                <a:cs typeface="DejaVu Sans"/>
              </a:rPr>
              <a:t> </a:t>
            </a:r>
            <a:r>
              <a:rPr sz="1400" b="1" dirty="0">
                <a:latin typeface="DejaVu Sans"/>
                <a:cs typeface="DejaVu Sans"/>
              </a:rPr>
              <a:t>rejection</a:t>
            </a:r>
            <a:endParaRPr sz="1400">
              <a:latin typeface="DejaVu Sans"/>
              <a:cs typeface="DejaVu Sans"/>
            </a:endParaRPr>
          </a:p>
          <a:p>
            <a:pPr marL="756285" indent="-287020">
              <a:lnSpc>
                <a:spcPct val="100000"/>
              </a:lnSpc>
              <a:spcBef>
                <a:spcPts val="340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400" b="1" spc="-5" dirty="0">
                <a:latin typeface="DejaVu Sans"/>
                <a:cs typeface="DejaVu Sans"/>
              </a:rPr>
              <a:t>Serum</a:t>
            </a:r>
            <a:r>
              <a:rPr sz="1400" b="1" spc="-15" dirty="0">
                <a:latin typeface="DejaVu Sans"/>
                <a:cs typeface="DejaVu Sans"/>
              </a:rPr>
              <a:t> </a:t>
            </a:r>
            <a:r>
              <a:rPr sz="1400" b="1" spc="-5" dirty="0">
                <a:latin typeface="DejaVu Sans"/>
                <a:cs typeface="DejaVu Sans"/>
              </a:rPr>
              <a:t>sickness</a:t>
            </a:r>
            <a:endParaRPr sz="1400">
              <a:latin typeface="DejaVu Sans"/>
              <a:cs typeface="DejaVu Sans"/>
            </a:endParaRPr>
          </a:p>
          <a:p>
            <a:pPr marL="756285" indent="-287020">
              <a:lnSpc>
                <a:spcPct val="100000"/>
              </a:lnSpc>
              <a:spcBef>
                <a:spcPts val="335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400" b="1" spc="-15" dirty="0">
                <a:latin typeface="DejaVu Sans"/>
                <a:cs typeface="DejaVu Sans"/>
              </a:rPr>
              <a:t>Accelerated hypertensive</a:t>
            </a:r>
            <a:r>
              <a:rPr sz="1400" b="1" spc="-95" dirty="0">
                <a:latin typeface="DejaVu Sans"/>
                <a:cs typeface="DejaVu Sans"/>
              </a:rPr>
              <a:t> </a:t>
            </a:r>
            <a:r>
              <a:rPr sz="1400" b="1" spc="-10" dirty="0">
                <a:latin typeface="DejaVu Sans"/>
                <a:cs typeface="DejaVu Sans"/>
              </a:rPr>
              <a:t>nephrosclerosis</a:t>
            </a:r>
            <a:endParaRPr sz="1400">
              <a:latin typeface="DejaVu Sans"/>
              <a:cs typeface="DejaVu Sans"/>
            </a:endParaRPr>
          </a:p>
          <a:p>
            <a:pPr marL="756285" indent="-287020">
              <a:lnSpc>
                <a:spcPct val="100000"/>
              </a:lnSpc>
              <a:spcBef>
                <a:spcPts val="340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400" b="1" spc="-10" dirty="0">
                <a:latin typeface="DejaVu Sans"/>
                <a:cs typeface="DejaVu Sans"/>
              </a:rPr>
              <a:t>Unilateral renal artery</a:t>
            </a:r>
            <a:r>
              <a:rPr sz="1400" b="1" spc="-55" dirty="0">
                <a:latin typeface="DejaVu Sans"/>
                <a:cs typeface="DejaVu Sans"/>
              </a:rPr>
              <a:t> </a:t>
            </a:r>
            <a:r>
              <a:rPr sz="1400" b="1" spc="-10" dirty="0">
                <a:latin typeface="DejaVu Sans"/>
                <a:cs typeface="DejaVu Sans"/>
              </a:rPr>
              <a:t>stenosis</a:t>
            </a:r>
            <a:endParaRPr sz="1400">
              <a:latin typeface="DejaVu Sans"/>
              <a:cs typeface="DejaVu Sans"/>
            </a:endParaRPr>
          </a:p>
          <a:p>
            <a:pPr marL="756285" indent="-287020">
              <a:lnSpc>
                <a:spcPct val="100000"/>
              </a:lnSpc>
              <a:spcBef>
                <a:spcPts val="335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400" b="1" spc="-15" dirty="0">
                <a:latin typeface="DejaVu Sans"/>
                <a:cs typeface="DejaVu Sans"/>
              </a:rPr>
              <a:t>Massive </a:t>
            </a:r>
            <a:r>
              <a:rPr sz="1400" b="1" spc="10" dirty="0">
                <a:latin typeface="DejaVu Sans"/>
                <a:cs typeface="DejaVu Sans"/>
              </a:rPr>
              <a:t>obesity–sleep </a:t>
            </a:r>
            <a:r>
              <a:rPr sz="1400" b="1" spc="-10" dirty="0">
                <a:latin typeface="DejaVu Sans"/>
                <a:cs typeface="DejaVu Sans"/>
              </a:rPr>
              <a:t>apnea</a:t>
            </a:r>
            <a:r>
              <a:rPr sz="1400" b="1" spc="-120" dirty="0">
                <a:latin typeface="DejaVu Sans"/>
                <a:cs typeface="DejaVu Sans"/>
              </a:rPr>
              <a:t> </a:t>
            </a:r>
            <a:r>
              <a:rPr sz="1400" b="1" spc="-5" dirty="0">
                <a:latin typeface="DejaVu Sans"/>
                <a:cs typeface="DejaVu Sans"/>
              </a:rPr>
              <a:t>syndrome</a:t>
            </a:r>
            <a:endParaRPr sz="1400">
              <a:latin typeface="DejaVu Sans"/>
              <a:cs typeface="DejaVu Sans"/>
            </a:endParaRPr>
          </a:p>
          <a:p>
            <a:pPr marL="756285" indent="-287020">
              <a:lnSpc>
                <a:spcPct val="100000"/>
              </a:lnSpc>
              <a:spcBef>
                <a:spcPts val="335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400" b="1" dirty="0">
                <a:latin typeface="DejaVu Sans"/>
                <a:cs typeface="DejaVu Sans"/>
              </a:rPr>
              <a:t>Reflux</a:t>
            </a:r>
            <a:r>
              <a:rPr sz="1400" b="1" spc="-45" dirty="0">
                <a:latin typeface="DejaVu Sans"/>
                <a:cs typeface="DejaVu Sans"/>
              </a:rPr>
              <a:t> </a:t>
            </a:r>
            <a:r>
              <a:rPr sz="1400" b="1" spc="-15" dirty="0">
                <a:latin typeface="DejaVu Sans"/>
                <a:cs typeface="DejaVu Sans"/>
              </a:rPr>
              <a:t>nephropathy</a:t>
            </a:r>
            <a:endParaRPr sz="1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484376" y="2636520"/>
              <a:ext cx="6627876" cy="16672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47800" y="2600325"/>
              <a:ext cx="6624828" cy="16634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9375" y="395985"/>
            <a:ext cx="1410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Uri</a:t>
            </a:r>
            <a:r>
              <a:rPr sz="3600" spc="10" dirty="0"/>
              <a:t>n</a:t>
            </a:r>
            <a:r>
              <a:rPr sz="3600" spc="-55" dirty="0"/>
              <a:t>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39140" y="2473579"/>
            <a:ext cx="7697470" cy="26593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810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81000" algn="l"/>
                <a:tab pos="381635" algn="l"/>
              </a:tabLst>
            </a:pPr>
            <a:r>
              <a:rPr sz="2400" spc="-15" dirty="0">
                <a:latin typeface="DejaVu Sans"/>
                <a:cs typeface="DejaVu Sans"/>
              </a:rPr>
              <a:t>Routine </a:t>
            </a:r>
            <a:r>
              <a:rPr sz="2400" dirty="0">
                <a:latin typeface="DejaVu Sans"/>
                <a:cs typeface="DejaVu Sans"/>
              </a:rPr>
              <a:t>exam. </a:t>
            </a:r>
            <a:r>
              <a:rPr sz="2400" spc="280" dirty="0">
                <a:latin typeface="DejaVu Sans"/>
                <a:cs typeface="DejaVu Sans"/>
              </a:rPr>
              <a:t>: </a:t>
            </a:r>
            <a:r>
              <a:rPr sz="2400" spc="-25" dirty="0">
                <a:latin typeface="DejaVu Sans"/>
                <a:cs typeface="DejaVu Sans"/>
              </a:rPr>
              <a:t>3+ </a:t>
            </a:r>
            <a:r>
              <a:rPr sz="2400" spc="5" dirty="0">
                <a:latin typeface="DejaVu Sans"/>
                <a:cs typeface="DejaVu Sans"/>
              </a:rPr>
              <a:t>or </a:t>
            </a:r>
            <a:r>
              <a:rPr sz="2400" spc="-5" dirty="0">
                <a:latin typeface="DejaVu Sans"/>
                <a:cs typeface="DejaVu Sans"/>
              </a:rPr>
              <a:t>4 </a:t>
            </a:r>
            <a:r>
              <a:rPr sz="2400" spc="-50" dirty="0">
                <a:latin typeface="DejaVu Sans"/>
                <a:cs typeface="DejaVu Sans"/>
              </a:rPr>
              <a:t>+</a:t>
            </a:r>
            <a:r>
              <a:rPr sz="2400" spc="370" dirty="0">
                <a:latin typeface="DejaVu Sans"/>
                <a:cs typeface="DejaVu Sans"/>
              </a:rPr>
              <a:t> </a:t>
            </a:r>
            <a:r>
              <a:rPr sz="2400" spc="-10" dirty="0">
                <a:latin typeface="DejaVu Sans"/>
                <a:cs typeface="DejaVu Sans"/>
              </a:rPr>
              <a:t>proteinuria</a:t>
            </a:r>
            <a:endParaRPr sz="2400">
              <a:latin typeface="DejaVu Sans"/>
              <a:cs typeface="DejaVu Sans"/>
            </a:endParaRPr>
          </a:p>
          <a:p>
            <a:pPr marL="3810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81000" algn="l"/>
                <a:tab pos="381635" algn="l"/>
              </a:tabLst>
            </a:pPr>
            <a:r>
              <a:rPr sz="2400" spc="-5" dirty="0">
                <a:latin typeface="DejaVu Sans"/>
                <a:cs typeface="DejaVu Sans"/>
              </a:rPr>
              <a:t>24 </a:t>
            </a:r>
            <a:r>
              <a:rPr sz="2400" spc="5" dirty="0">
                <a:latin typeface="DejaVu Sans"/>
                <a:cs typeface="DejaVu Sans"/>
              </a:rPr>
              <a:t>hour </a:t>
            </a:r>
            <a:r>
              <a:rPr sz="2400" spc="-5" dirty="0">
                <a:latin typeface="DejaVu Sans"/>
                <a:cs typeface="DejaVu Sans"/>
              </a:rPr>
              <a:t>urine </a:t>
            </a:r>
            <a:r>
              <a:rPr sz="2400" spc="-15" dirty="0">
                <a:latin typeface="DejaVu Sans"/>
                <a:cs typeface="DejaVu Sans"/>
              </a:rPr>
              <a:t>protein </a:t>
            </a:r>
            <a:r>
              <a:rPr sz="2400" spc="10" dirty="0">
                <a:latin typeface="DejaVu Sans"/>
                <a:cs typeface="DejaVu Sans"/>
              </a:rPr>
              <a:t>&gt;3.0 </a:t>
            </a:r>
            <a:r>
              <a:rPr sz="2400" spc="-20" dirty="0">
                <a:latin typeface="DejaVu Sans"/>
                <a:cs typeface="DejaVu Sans"/>
              </a:rPr>
              <a:t>gm </a:t>
            </a:r>
            <a:r>
              <a:rPr sz="2400" spc="10" dirty="0">
                <a:latin typeface="DejaVu Sans"/>
                <a:cs typeface="DejaVu Sans"/>
              </a:rPr>
              <a:t>or </a:t>
            </a:r>
            <a:r>
              <a:rPr sz="2400" spc="-5" dirty="0">
                <a:latin typeface="DejaVu Sans"/>
                <a:cs typeface="DejaVu Sans"/>
              </a:rPr>
              <a:t>40</a:t>
            </a:r>
            <a:r>
              <a:rPr sz="2400" spc="730" dirty="0">
                <a:latin typeface="DejaVu Sans"/>
                <a:cs typeface="DejaVu Sans"/>
              </a:rPr>
              <a:t> </a:t>
            </a:r>
            <a:r>
              <a:rPr sz="2400" spc="70" dirty="0">
                <a:latin typeface="DejaVu Sans"/>
                <a:cs typeface="DejaVu Sans"/>
              </a:rPr>
              <a:t>mg/m</a:t>
            </a:r>
            <a:r>
              <a:rPr sz="2400" spc="104" baseline="24305" dirty="0">
                <a:latin typeface="DejaVu Sans"/>
                <a:cs typeface="DejaVu Sans"/>
              </a:rPr>
              <a:t>2</a:t>
            </a:r>
            <a:r>
              <a:rPr sz="2400" spc="70" dirty="0">
                <a:latin typeface="DejaVu Sans"/>
                <a:cs typeface="DejaVu Sans"/>
              </a:rPr>
              <a:t>/hr</a:t>
            </a:r>
            <a:endParaRPr sz="2400">
              <a:latin typeface="DejaVu Sans"/>
              <a:cs typeface="DejaVu Sans"/>
            </a:endParaRPr>
          </a:p>
          <a:p>
            <a:pPr marL="3810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81000" algn="l"/>
                <a:tab pos="381635" algn="l"/>
              </a:tabLst>
            </a:pPr>
            <a:r>
              <a:rPr sz="2400" spc="20" dirty="0">
                <a:latin typeface="DejaVu Sans"/>
                <a:cs typeface="DejaVu Sans"/>
              </a:rPr>
              <a:t>Spot </a:t>
            </a:r>
            <a:r>
              <a:rPr sz="2400" spc="-10" dirty="0">
                <a:latin typeface="DejaVu Sans"/>
                <a:cs typeface="DejaVu Sans"/>
              </a:rPr>
              <a:t>Urine </a:t>
            </a:r>
            <a:r>
              <a:rPr sz="2400" spc="-5" dirty="0">
                <a:latin typeface="DejaVu Sans"/>
                <a:cs typeface="DejaVu Sans"/>
              </a:rPr>
              <a:t>protein/creatinine ratio </a:t>
            </a:r>
            <a:r>
              <a:rPr sz="2400" spc="280" dirty="0">
                <a:latin typeface="DejaVu Sans"/>
                <a:cs typeface="DejaVu Sans"/>
              </a:rPr>
              <a:t>: </a:t>
            </a:r>
            <a:r>
              <a:rPr sz="2400" spc="-45" dirty="0">
                <a:latin typeface="DejaVu Sans"/>
                <a:cs typeface="DejaVu Sans"/>
              </a:rPr>
              <a:t>&gt;</a:t>
            </a:r>
            <a:r>
              <a:rPr sz="2400" spc="310" dirty="0">
                <a:latin typeface="DejaVu Sans"/>
                <a:cs typeface="DejaVu Sans"/>
              </a:rPr>
              <a:t> </a:t>
            </a:r>
            <a:r>
              <a:rPr sz="2400" spc="35" dirty="0">
                <a:latin typeface="DejaVu Sans"/>
                <a:cs typeface="DejaVu Sans"/>
              </a:rPr>
              <a:t>2.0</a:t>
            </a:r>
            <a:endParaRPr sz="2400">
              <a:latin typeface="DejaVu Sans"/>
              <a:cs typeface="DejaVu Sans"/>
            </a:endParaRPr>
          </a:p>
          <a:p>
            <a:pPr marL="3810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81000" algn="l"/>
                <a:tab pos="381635" algn="l"/>
              </a:tabLst>
            </a:pPr>
            <a:r>
              <a:rPr sz="2400" spc="-15" dirty="0">
                <a:latin typeface="DejaVu Sans"/>
                <a:cs typeface="DejaVu Sans"/>
              </a:rPr>
              <a:t>Urine protein</a:t>
            </a:r>
            <a:r>
              <a:rPr sz="2400" spc="229" dirty="0">
                <a:latin typeface="DejaVu Sans"/>
                <a:cs typeface="DejaVu Sans"/>
              </a:rPr>
              <a:t> </a:t>
            </a:r>
            <a:r>
              <a:rPr sz="2400" spc="-20" dirty="0">
                <a:latin typeface="DejaVu Sans"/>
                <a:cs typeface="DejaVu Sans"/>
              </a:rPr>
              <a:t>selectivity</a:t>
            </a:r>
            <a:endParaRPr sz="2400">
              <a:latin typeface="DejaVu Sans"/>
              <a:cs typeface="DejaVu Sans"/>
            </a:endParaRPr>
          </a:p>
          <a:p>
            <a:pPr marL="3810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81000" algn="l"/>
                <a:tab pos="381635" algn="l"/>
              </a:tabLst>
            </a:pPr>
            <a:r>
              <a:rPr sz="2400" spc="-25" dirty="0">
                <a:latin typeface="DejaVu Sans"/>
                <a:cs typeface="DejaVu Sans"/>
              </a:rPr>
              <a:t>Hyaline</a:t>
            </a:r>
            <a:r>
              <a:rPr sz="2400" spc="120" dirty="0">
                <a:latin typeface="DejaVu Sans"/>
                <a:cs typeface="DejaVu Sans"/>
              </a:rPr>
              <a:t> </a:t>
            </a:r>
            <a:r>
              <a:rPr sz="2400" spc="-25" dirty="0">
                <a:latin typeface="DejaVu Sans"/>
                <a:cs typeface="DejaVu Sans"/>
              </a:rPr>
              <a:t>casts</a:t>
            </a:r>
            <a:endParaRPr sz="2400">
              <a:latin typeface="DejaVu Sans"/>
              <a:cs typeface="DejaVu Sans"/>
            </a:endParaRPr>
          </a:p>
          <a:p>
            <a:pPr marL="3810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81000" algn="l"/>
                <a:tab pos="381635" algn="l"/>
              </a:tabLst>
            </a:pPr>
            <a:r>
              <a:rPr sz="2400" spc="-30" dirty="0">
                <a:latin typeface="DejaVu Sans"/>
                <a:cs typeface="DejaVu Sans"/>
              </a:rPr>
              <a:t>Microscopic </a:t>
            </a:r>
            <a:r>
              <a:rPr sz="2400" spc="-10" dirty="0">
                <a:latin typeface="DejaVu Sans"/>
                <a:cs typeface="DejaVu Sans"/>
              </a:rPr>
              <a:t>hematuria </a:t>
            </a:r>
            <a:r>
              <a:rPr sz="2400" spc="-15" dirty="0">
                <a:latin typeface="DejaVu Sans"/>
                <a:cs typeface="DejaVu Sans"/>
              </a:rPr>
              <a:t>in</a:t>
            </a:r>
            <a:r>
              <a:rPr sz="2400" spc="350" dirty="0">
                <a:latin typeface="DejaVu Sans"/>
                <a:cs typeface="DejaVu Sans"/>
              </a:rPr>
              <a:t> </a:t>
            </a:r>
            <a:r>
              <a:rPr sz="2400" spc="100" dirty="0">
                <a:latin typeface="DejaVu Sans"/>
                <a:cs typeface="DejaVu Sans"/>
              </a:rPr>
              <a:t>20%</a:t>
            </a:r>
            <a:endParaRPr sz="2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1594" y="853185"/>
            <a:ext cx="5350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Hyaline </a:t>
            </a:r>
            <a:r>
              <a:rPr sz="3600" spc="-40" dirty="0"/>
              <a:t>Cast </a:t>
            </a:r>
            <a:r>
              <a:rPr sz="3600" spc="-5" dirty="0"/>
              <a:t>in</a:t>
            </a:r>
            <a:r>
              <a:rPr sz="3600" spc="-105" dirty="0"/>
              <a:t> </a:t>
            </a:r>
            <a:r>
              <a:rPr sz="3600" spc="-15" dirty="0"/>
              <a:t>urine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676400" y="1828800"/>
            <a:ext cx="5715000" cy="444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395985"/>
            <a:ext cx="7962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Nephrotic </a:t>
            </a:r>
            <a:r>
              <a:rPr sz="3600" spc="-15" dirty="0"/>
              <a:t>Syndrome </a:t>
            </a:r>
            <a:r>
              <a:rPr sz="3600" spc="229" dirty="0"/>
              <a:t>-</a:t>
            </a:r>
            <a:r>
              <a:rPr sz="3600" spc="-125" dirty="0"/>
              <a:t> </a:t>
            </a:r>
            <a:r>
              <a:rPr sz="3600" spc="-20" dirty="0"/>
              <a:t>Children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12140" y="1813001"/>
            <a:ext cx="3686810" cy="34785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r>
              <a:rPr sz="3200" b="1" spc="-25" dirty="0">
                <a:latin typeface="DejaVu Sans"/>
                <a:cs typeface="DejaVu Sans"/>
              </a:rPr>
              <a:t>Etiology</a:t>
            </a:r>
            <a:endParaRPr sz="3200">
              <a:latin typeface="DejaVu Sans"/>
              <a:cs typeface="DejaVu Sans"/>
            </a:endParaRPr>
          </a:p>
          <a:p>
            <a:pPr marL="355600" marR="694690" indent="-343535">
              <a:lnSpc>
                <a:spcPct val="100000"/>
              </a:lnSpc>
              <a:spcBef>
                <a:spcPts val="2605"/>
              </a:spcBef>
              <a:buFont typeface="DejaVu Sans"/>
              <a:buChar char="•"/>
              <a:tabLst>
                <a:tab pos="355600" algn="l"/>
                <a:tab pos="356235" algn="l"/>
              </a:tabLst>
            </a:pPr>
            <a:r>
              <a:rPr sz="2400" b="1" spc="35" dirty="0">
                <a:latin typeface="DejaVu Sans"/>
                <a:cs typeface="DejaVu Sans"/>
              </a:rPr>
              <a:t>90 </a:t>
            </a:r>
            <a:r>
              <a:rPr sz="2400" b="1" spc="645" dirty="0">
                <a:latin typeface="DejaVu Sans"/>
                <a:cs typeface="DejaVu Sans"/>
              </a:rPr>
              <a:t>%</a:t>
            </a:r>
            <a:r>
              <a:rPr sz="2400" b="1" spc="-310" dirty="0">
                <a:latin typeface="DejaVu Sans"/>
                <a:cs typeface="DejaVu Sans"/>
              </a:rPr>
              <a:t> </a:t>
            </a:r>
            <a:r>
              <a:rPr sz="2400" b="1" spc="155" dirty="0">
                <a:latin typeface="DejaVu Sans"/>
                <a:cs typeface="DejaVu Sans"/>
              </a:rPr>
              <a:t>- </a:t>
            </a:r>
            <a:r>
              <a:rPr sz="2400" b="1" spc="-5" dirty="0">
                <a:latin typeface="DejaVu Sans"/>
                <a:cs typeface="DejaVu Sans"/>
              </a:rPr>
              <a:t>primary  </a:t>
            </a:r>
            <a:r>
              <a:rPr sz="2400" b="1" spc="-10" dirty="0">
                <a:latin typeface="DejaVu Sans"/>
                <a:cs typeface="DejaVu Sans"/>
              </a:rPr>
              <a:t>glomerular  </a:t>
            </a:r>
            <a:r>
              <a:rPr sz="2400" b="1" spc="-15" dirty="0">
                <a:latin typeface="DejaVu Sans"/>
                <a:cs typeface="DejaVu Sans"/>
              </a:rPr>
              <a:t>abnormality  </a:t>
            </a:r>
            <a:r>
              <a:rPr sz="2400" b="1" spc="45" dirty="0">
                <a:latin typeface="DejaVu Sans"/>
                <a:cs typeface="DejaVu Sans"/>
              </a:rPr>
              <a:t>(Idiopathic)</a:t>
            </a:r>
            <a:endParaRPr sz="2400">
              <a:latin typeface="DejaVu Sans"/>
              <a:cs typeface="DejaVu Sans"/>
            </a:endParaRPr>
          </a:p>
          <a:p>
            <a:pPr marL="355600" marR="5080" indent="-343535">
              <a:lnSpc>
                <a:spcPct val="100000"/>
              </a:lnSpc>
              <a:spcBef>
                <a:spcPts val="575"/>
              </a:spcBef>
              <a:buFont typeface="DejaVu Sans"/>
              <a:buChar char="•"/>
              <a:tabLst>
                <a:tab pos="355600" algn="l"/>
                <a:tab pos="356235" algn="l"/>
              </a:tabLst>
            </a:pPr>
            <a:r>
              <a:rPr sz="2400" b="1" spc="-20" dirty="0">
                <a:latin typeface="DejaVu Sans"/>
                <a:cs typeface="DejaVu Sans"/>
              </a:rPr>
              <a:t>Rest </a:t>
            </a:r>
            <a:r>
              <a:rPr sz="2400" b="1" spc="505" dirty="0">
                <a:latin typeface="DejaVu Sans"/>
                <a:cs typeface="DejaVu Sans"/>
              </a:rPr>
              <a:t>– </a:t>
            </a:r>
            <a:r>
              <a:rPr sz="2400" b="1" spc="-30" dirty="0">
                <a:latin typeface="DejaVu Sans"/>
                <a:cs typeface="DejaVu Sans"/>
              </a:rPr>
              <a:t>part </a:t>
            </a:r>
            <a:r>
              <a:rPr sz="2400" b="1" spc="-20" dirty="0">
                <a:latin typeface="DejaVu Sans"/>
                <a:cs typeface="DejaVu Sans"/>
              </a:rPr>
              <a:t>of</a:t>
            </a:r>
            <a:r>
              <a:rPr sz="2400" b="1" spc="-595" dirty="0">
                <a:latin typeface="DejaVu Sans"/>
                <a:cs typeface="DejaVu Sans"/>
              </a:rPr>
              <a:t> </a:t>
            </a:r>
            <a:r>
              <a:rPr sz="2400" b="1" spc="-15" dirty="0">
                <a:latin typeface="DejaVu Sans"/>
                <a:cs typeface="DejaVu Sans"/>
              </a:rPr>
              <a:t>renal  involvement </a:t>
            </a:r>
            <a:r>
              <a:rPr sz="2400" b="1" spc="-5" dirty="0">
                <a:latin typeface="DejaVu Sans"/>
                <a:cs typeface="DejaVu Sans"/>
              </a:rPr>
              <a:t>in  </a:t>
            </a:r>
            <a:r>
              <a:rPr sz="2400" b="1" spc="-30" dirty="0">
                <a:latin typeface="DejaVu Sans"/>
                <a:cs typeface="DejaVu Sans"/>
              </a:rPr>
              <a:t>different</a:t>
            </a:r>
            <a:r>
              <a:rPr sz="2400" b="1" spc="-15" dirty="0">
                <a:latin typeface="DejaVu Sans"/>
                <a:cs typeface="DejaVu Sans"/>
              </a:rPr>
              <a:t> </a:t>
            </a:r>
            <a:r>
              <a:rPr sz="2400" b="1" spc="-25" dirty="0">
                <a:latin typeface="DejaVu Sans"/>
                <a:cs typeface="DejaVu Sans"/>
              </a:rPr>
              <a:t>diseases</a:t>
            </a:r>
            <a:endParaRPr sz="2400">
              <a:latin typeface="DejaVu Sans"/>
              <a:cs typeface="DejaVu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53561" y="1219056"/>
            <a:ext cx="5528945" cy="4951095"/>
            <a:chOff x="3353561" y="1219056"/>
            <a:chExt cx="5528945" cy="4951095"/>
          </a:xfrm>
        </p:grpSpPr>
        <p:sp>
          <p:nvSpPr>
            <p:cNvPr id="5" name="object 5"/>
            <p:cNvSpPr/>
            <p:nvPr/>
          </p:nvSpPr>
          <p:spPr>
            <a:xfrm>
              <a:off x="4800599" y="1219056"/>
              <a:ext cx="4081349" cy="49510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53561" y="2651760"/>
              <a:ext cx="1985645" cy="639445"/>
            </a:xfrm>
            <a:custGeom>
              <a:avLst/>
              <a:gdLst/>
              <a:ahLst/>
              <a:cxnLst/>
              <a:rect l="l" t="t" r="r" b="b"/>
              <a:pathLst>
                <a:path w="1985645" h="639445">
                  <a:moveTo>
                    <a:pt x="87229" y="27747"/>
                  </a:moveTo>
                  <a:lnTo>
                    <a:pt x="78720" y="55434"/>
                  </a:lnTo>
                  <a:lnTo>
                    <a:pt x="1976882" y="639444"/>
                  </a:lnTo>
                  <a:lnTo>
                    <a:pt x="1985517" y="611759"/>
                  </a:lnTo>
                  <a:lnTo>
                    <a:pt x="87229" y="27747"/>
                  </a:lnTo>
                  <a:close/>
                </a:path>
                <a:path w="1985645" h="639445">
                  <a:moveTo>
                    <a:pt x="95758" y="0"/>
                  </a:moveTo>
                  <a:lnTo>
                    <a:pt x="0" y="16001"/>
                  </a:lnTo>
                  <a:lnTo>
                    <a:pt x="70230" y="83057"/>
                  </a:lnTo>
                  <a:lnTo>
                    <a:pt x="78720" y="55434"/>
                  </a:lnTo>
                  <a:lnTo>
                    <a:pt x="64897" y="51180"/>
                  </a:lnTo>
                  <a:lnTo>
                    <a:pt x="73405" y="23494"/>
                  </a:lnTo>
                  <a:lnTo>
                    <a:pt x="88537" y="23494"/>
                  </a:lnTo>
                  <a:lnTo>
                    <a:pt x="95758" y="0"/>
                  </a:lnTo>
                  <a:close/>
                </a:path>
                <a:path w="1985645" h="639445">
                  <a:moveTo>
                    <a:pt x="73405" y="23494"/>
                  </a:moveTo>
                  <a:lnTo>
                    <a:pt x="64897" y="51180"/>
                  </a:lnTo>
                  <a:lnTo>
                    <a:pt x="78720" y="55434"/>
                  </a:lnTo>
                  <a:lnTo>
                    <a:pt x="87229" y="27747"/>
                  </a:lnTo>
                  <a:lnTo>
                    <a:pt x="73405" y="23494"/>
                  </a:lnTo>
                  <a:close/>
                </a:path>
                <a:path w="1985645" h="639445">
                  <a:moveTo>
                    <a:pt x="88537" y="23494"/>
                  </a:moveTo>
                  <a:lnTo>
                    <a:pt x="73405" y="23494"/>
                  </a:lnTo>
                  <a:lnTo>
                    <a:pt x="87229" y="27747"/>
                  </a:lnTo>
                  <a:lnTo>
                    <a:pt x="88537" y="23494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6975" y="472185"/>
            <a:ext cx="1478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Blood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145844" y="1393938"/>
            <a:ext cx="6301740" cy="143383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434"/>
              </a:spcBef>
              <a:buFont typeface="DejaVu Sans"/>
              <a:buChar char="•"/>
              <a:tabLst>
                <a:tab pos="355600" algn="l"/>
              </a:tabLst>
            </a:pPr>
            <a:r>
              <a:rPr sz="2800" b="1" spc="-30" dirty="0">
                <a:latin typeface="DejaVu Sans"/>
                <a:cs typeface="DejaVu Sans"/>
              </a:rPr>
              <a:t>S.Cholesterol </a:t>
            </a:r>
            <a:r>
              <a:rPr sz="2800" b="1" spc="235" dirty="0">
                <a:latin typeface="DejaVu Sans"/>
                <a:cs typeface="DejaVu Sans"/>
              </a:rPr>
              <a:t>( </a:t>
            </a:r>
            <a:r>
              <a:rPr sz="2800" b="1" spc="75" dirty="0">
                <a:latin typeface="DejaVu Sans"/>
                <a:cs typeface="DejaVu Sans"/>
              </a:rPr>
              <a:t>&gt; </a:t>
            </a:r>
            <a:r>
              <a:rPr sz="2800" b="1" spc="40" dirty="0">
                <a:latin typeface="DejaVu Sans"/>
                <a:cs typeface="DejaVu Sans"/>
              </a:rPr>
              <a:t>250</a:t>
            </a:r>
            <a:r>
              <a:rPr sz="2800" b="1" spc="-315" dirty="0">
                <a:latin typeface="DejaVu Sans"/>
                <a:cs typeface="DejaVu Sans"/>
              </a:rPr>
              <a:t> </a:t>
            </a:r>
            <a:r>
              <a:rPr sz="2800" b="1" spc="180" dirty="0">
                <a:latin typeface="DejaVu Sans"/>
                <a:cs typeface="DejaVu Sans"/>
              </a:rPr>
              <a:t>mg/dL)</a:t>
            </a:r>
            <a:endParaRPr sz="2800">
              <a:latin typeface="DejaVu Sans"/>
              <a:cs typeface="DejaVu Sans"/>
            </a:endParaRPr>
          </a:p>
          <a:p>
            <a:pPr marL="354965" indent="-342900">
              <a:lnSpc>
                <a:spcPct val="100000"/>
              </a:lnSpc>
              <a:spcBef>
                <a:spcPts val="335"/>
              </a:spcBef>
              <a:buFont typeface="DejaVu Sans"/>
              <a:buChar char="•"/>
              <a:tabLst>
                <a:tab pos="355600" algn="l"/>
              </a:tabLst>
            </a:pPr>
            <a:r>
              <a:rPr sz="2800" b="1" spc="-15" dirty="0">
                <a:latin typeface="DejaVu Sans"/>
                <a:cs typeface="DejaVu Sans"/>
              </a:rPr>
              <a:t>S.Albumin </a:t>
            </a:r>
            <a:r>
              <a:rPr sz="2800" b="1" spc="65" dirty="0">
                <a:latin typeface="DejaVu Sans"/>
                <a:cs typeface="DejaVu Sans"/>
              </a:rPr>
              <a:t>(&lt;2.5</a:t>
            </a:r>
            <a:r>
              <a:rPr sz="2800" b="1" spc="25" dirty="0">
                <a:latin typeface="DejaVu Sans"/>
                <a:cs typeface="DejaVu Sans"/>
              </a:rPr>
              <a:t> </a:t>
            </a:r>
            <a:r>
              <a:rPr sz="2800" b="1" spc="180" dirty="0">
                <a:latin typeface="DejaVu Sans"/>
                <a:cs typeface="DejaVu Sans"/>
              </a:rPr>
              <a:t>gm/dL)</a:t>
            </a:r>
            <a:endParaRPr sz="2800">
              <a:latin typeface="DejaVu Sans"/>
              <a:cs typeface="DejaVu Sans"/>
            </a:endParaRPr>
          </a:p>
          <a:p>
            <a:pPr marL="354965" indent="-342900">
              <a:lnSpc>
                <a:spcPct val="100000"/>
              </a:lnSpc>
              <a:spcBef>
                <a:spcPts val="340"/>
              </a:spcBef>
              <a:buFont typeface="DejaVu Sans"/>
              <a:buChar char="•"/>
              <a:tabLst>
                <a:tab pos="355600" algn="l"/>
              </a:tabLst>
            </a:pPr>
            <a:r>
              <a:rPr sz="2800" b="1" spc="-45" dirty="0">
                <a:latin typeface="DejaVu Sans"/>
                <a:cs typeface="DejaVu Sans"/>
              </a:rPr>
              <a:t>S. </a:t>
            </a:r>
            <a:r>
              <a:rPr sz="2800" b="1" spc="285" dirty="0">
                <a:latin typeface="DejaVu Sans"/>
                <a:cs typeface="DejaVu Sans"/>
              </a:rPr>
              <a:t>A/G </a:t>
            </a:r>
            <a:r>
              <a:rPr sz="2800" b="1" spc="-25" dirty="0">
                <a:latin typeface="DejaVu Sans"/>
                <a:cs typeface="DejaVu Sans"/>
              </a:rPr>
              <a:t>ratio </a:t>
            </a:r>
            <a:r>
              <a:rPr sz="2800" b="1" spc="175" dirty="0">
                <a:latin typeface="DejaVu Sans"/>
                <a:cs typeface="DejaVu Sans"/>
              </a:rPr>
              <a:t>-</a:t>
            </a:r>
            <a:r>
              <a:rPr sz="2800" b="1" spc="-240" dirty="0">
                <a:latin typeface="DejaVu Sans"/>
                <a:cs typeface="DejaVu Sans"/>
              </a:rPr>
              <a:t> </a:t>
            </a:r>
            <a:r>
              <a:rPr sz="2800" b="1" spc="-20" dirty="0">
                <a:latin typeface="DejaVu Sans"/>
                <a:cs typeface="DejaVu Sans"/>
              </a:rPr>
              <a:t>reversal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844" y="2802495"/>
            <a:ext cx="3982085" cy="143383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5600" algn="l"/>
              </a:tabLst>
            </a:pPr>
            <a:r>
              <a:rPr sz="2800" spc="5" dirty="0">
                <a:latin typeface="DejaVu Sans"/>
                <a:cs typeface="DejaVu Sans"/>
              </a:rPr>
              <a:t>S.Creatinine</a:t>
            </a:r>
            <a:endParaRPr sz="2800">
              <a:latin typeface="DejaVu Sans"/>
              <a:cs typeface="DejaVu Sans"/>
            </a:endParaRPr>
          </a:p>
          <a:p>
            <a:pPr marL="354965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5600" algn="l"/>
              </a:tabLst>
            </a:pPr>
            <a:r>
              <a:rPr sz="2800" spc="35" dirty="0">
                <a:latin typeface="DejaVu Sans"/>
                <a:cs typeface="DejaVu Sans"/>
              </a:rPr>
              <a:t>Bl.</a:t>
            </a:r>
            <a:r>
              <a:rPr sz="2800" spc="90" dirty="0">
                <a:latin typeface="DejaVu Sans"/>
                <a:cs typeface="DejaVu Sans"/>
              </a:rPr>
              <a:t> </a:t>
            </a:r>
            <a:r>
              <a:rPr sz="2800" spc="-15" dirty="0">
                <a:latin typeface="DejaVu Sans"/>
                <a:cs typeface="DejaVu Sans"/>
              </a:rPr>
              <a:t>Urea</a:t>
            </a:r>
            <a:endParaRPr sz="2800">
              <a:latin typeface="DejaVu Sans"/>
              <a:cs typeface="DejaVu Sans"/>
            </a:endParaRPr>
          </a:p>
          <a:p>
            <a:pPr marL="354965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5600" algn="l"/>
              </a:tabLst>
            </a:pPr>
            <a:r>
              <a:rPr sz="2800" spc="130" dirty="0">
                <a:latin typeface="DejaVu Sans"/>
                <a:cs typeface="DejaVu Sans"/>
              </a:rPr>
              <a:t>S </a:t>
            </a:r>
            <a:r>
              <a:rPr sz="2800" spc="125" dirty="0">
                <a:latin typeface="DejaVu Sans"/>
                <a:cs typeface="DejaVu Sans"/>
              </a:rPr>
              <a:t>. </a:t>
            </a:r>
            <a:r>
              <a:rPr sz="2800" spc="-10" dirty="0">
                <a:latin typeface="DejaVu Sans"/>
                <a:cs typeface="DejaVu Sans"/>
              </a:rPr>
              <a:t>C3 </a:t>
            </a:r>
            <a:r>
              <a:rPr sz="2800" spc="-30" dirty="0">
                <a:latin typeface="DejaVu Sans"/>
                <a:cs typeface="DejaVu Sans"/>
              </a:rPr>
              <a:t>and </a:t>
            </a:r>
            <a:r>
              <a:rPr sz="2800" spc="-10" dirty="0">
                <a:latin typeface="DejaVu Sans"/>
                <a:cs typeface="DejaVu Sans"/>
              </a:rPr>
              <a:t>C4</a:t>
            </a:r>
            <a:r>
              <a:rPr sz="2800" spc="200" dirty="0">
                <a:latin typeface="DejaVu Sans"/>
                <a:cs typeface="DejaVu Sans"/>
              </a:rPr>
              <a:t> </a:t>
            </a:r>
            <a:r>
              <a:rPr sz="2800" spc="-35" dirty="0">
                <a:latin typeface="DejaVu Sans"/>
                <a:cs typeface="DejaVu Sans"/>
              </a:rPr>
              <a:t>levels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844" y="4253865"/>
            <a:ext cx="6501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sz="2800" spc="-10" dirty="0">
                <a:latin typeface="DejaVu Sans"/>
                <a:cs typeface="DejaVu Sans"/>
              </a:rPr>
              <a:t>CBC </a:t>
            </a:r>
            <a:r>
              <a:rPr sz="2800" spc="325" dirty="0">
                <a:latin typeface="DejaVu Sans"/>
                <a:cs typeface="DejaVu Sans"/>
              </a:rPr>
              <a:t>: </a:t>
            </a:r>
            <a:r>
              <a:rPr sz="2800" spc="10" dirty="0">
                <a:latin typeface="DejaVu Sans"/>
                <a:cs typeface="DejaVu Sans"/>
              </a:rPr>
              <a:t>Increased </a:t>
            </a:r>
            <a:r>
              <a:rPr sz="2800" spc="25" dirty="0">
                <a:latin typeface="DejaVu Sans"/>
                <a:cs typeface="DejaVu Sans"/>
              </a:rPr>
              <a:t>Hb, </a:t>
            </a:r>
            <a:r>
              <a:rPr sz="2800" spc="-10" dirty="0">
                <a:latin typeface="DejaVu Sans"/>
                <a:cs typeface="DejaVu Sans"/>
              </a:rPr>
              <a:t>Platelets,</a:t>
            </a:r>
            <a:r>
              <a:rPr sz="2800" spc="135" dirty="0">
                <a:latin typeface="DejaVu Sans"/>
                <a:cs typeface="DejaVu Sans"/>
              </a:rPr>
              <a:t> </a:t>
            </a:r>
            <a:r>
              <a:rPr sz="2800" spc="-35" dirty="0">
                <a:latin typeface="DejaVu Sans"/>
                <a:cs typeface="DejaVu Sans"/>
              </a:rPr>
              <a:t>Hct</a:t>
            </a:r>
            <a:endParaRPr sz="2800">
              <a:latin typeface="DejaVu Sans"/>
              <a:cs typeface="DejaVu San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81828" y="2895600"/>
            <a:ext cx="2524125" cy="1529080"/>
            <a:chOff x="5481828" y="2895600"/>
            <a:chExt cx="2524125" cy="1529080"/>
          </a:xfrm>
        </p:grpSpPr>
        <p:sp>
          <p:nvSpPr>
            <p:cNvPr id="7" name="object 7"/>
            <p:cNvSpPr/>
            <p:nvPr/>
          </p:nvSpPr>
          <p:spPr>
            <a:xfrm>
              <a:off x="5486400" y="2895600"/>
              <a:ext cx="0" cy="1371600"/>
            </a:xfrm>
            <a:custGeom>
              <a:avLst/>
              <a:gdLst/>
              <a:ahLst/>
              <a:cxnLst/>
              <a:rect l="l" t="t" r="r" b="b"/>
              <a:pathLst>
                <a:path h="1371600">
                  <a:moveTo>
                    <a:pt x="0" y="0"/>
                  </a:moveTo>
                  <a:lnTo>
                    <a:pt x="0" y="13716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38800" y="3048000"/>
              <a:ext cx="2362200" cy="1371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38800" y="3048000"/>
              <a:ext cx="2362200" cy="1371600"/>
            </a:xfrm>
            <a:custGeom>
              <a:avLst/>
              <a:gdLst/>
              <a:ahLst/>
              <a:cxnLst/>
              <a:rect l="l" t="t" r="r" b="b"/>
              <a:pathLst>
                <a:path w="2362200" h="1371600">
                  <a:moveTo>
                    <a:pt x="0" y="685800"/>
                  </a:moveTo>
                  <a:lnTo>
                    <a:pt x="590550" y="0"/>
                  </a:lnTo>
                  <a:lnTo>
                    <a:pt x="590550" y="342900"/>
                  </a:lnTo>
                  <a:lnTo>
                    <a:pt x="2362200" y="342900"/>
                  </a:lnTo>
                  <a:lnTo>
                    <a:pt x="2362200" y="1028700"/>
                  </a:lnTo>
                  <a:lnTo>
                    <a:pt x="590550" y="1028700"/>
                  </a:lnTo>
                  <a:lnTo>
                    <a:pt x="590550" y="1371600"/>
                  </a:lnTo>
                  <a:lnTo>
                    <a:pt x="0" y="685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343650" y="3499484"/>
            <a:ext cx="1249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Nimbus Sans L"/>
                <a:cs typeface="Nimbus Sans L"/>
              </a:rPr>
              <a:t>Normal</a:t>
            </a:r>
            <a:endParaRPr sz="28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9375" y="395985"/>
            <a:ext cx="2186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75" dirty="0"/>
              <a:t>Imaging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12140" y="1864809"/>
            <a:ext cx="7802880" cy="289052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6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130" dirty="0">
                <a:latin typeface="DejaVu Sans"/>
                <a:cs typeface="DejaVu Sans"/>
              </a:rPr>
              <a:t>U/S </a:t>
            </a:r>
            <a:r>
              <a:rPr sz="2400" spc="280" dirty="0">
                <a:latin typeface="DejaVu Sans"/>
                <a:cs typeface="DejaVu Sans"/>
              </a:rPr>
              <a:t>:</a:t>
            </a:r>
            <a:r>
              <a:rPr sz="2400" spc="25" dirty="0">
                <a:latin typeface="DejaVu Sans"/>
                <a:cs typeface="DejaVu Sans"/>
              </a:rPr>
              <a:t> </a:t>
            </a:r>
            <a:r>
              <a:rPr sz="2400" spc="-20" dirty="0">
                <a:latin typeface="DejaVu Sans"/>
                <a:cs typeface="DejaVu Sans"/>
              </a:rPr>
              <a:t>Nonspecific.</a:t>
            </a:r>
            <a:endParaRPr sz="24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475"/>
              </a:spcBef>
              <a:buChar char="–"/>
              <a:tabLst>
                <a:tab pos="756920" algn="l"/>
              </a:tabLst>
            </a:pPr>
            <a:r>
              <a:rPr sz="2000" spc="-15" dirty="0">
                <a:latin typeface="DejaVu Sans"/>
                <a:cs typeface="DejaVu Sans"/>
              </a:rPr>
              <a:t>Enlarged </a:t>
            </a:r>
            <a:r>
              <a:rPr sz="2000" spc="-10" dirty="0">
                <a:latin typeface="DejaVu Sans"/>
                <a:cs typeface="DejaVu Sans"/>
              </a:rPr>
              <a:t>kidneys </a:t>
            </a:r>
            <a:r>
              <a:rPr sz="2000" spc="270" dirty="0">
                <a:latin typeface="DejaVu Sans"/>
                <a:cs typeface="DejaVu Sans"/>
              </a:rPr>
              <a:t>– </a:t>
            </a:r>
            <a:r>
              <a:rPr sz="2000" spc="-25" dirty="0">
                <a:latin typeface="DejaVu Sans"/>
                <a:cs typeface="DejaVu Sans"/>
              </a:rPr>
              <a:t>due </a:t>
            </a:r>
            <a:r>
              <a:rPr sz="2000" spc="-5" dirty="0">
                <a:latin typeface="DejaVu Sans"/>
                <a:cs typeface="DejaVu Sans"/>
              </a:rPr>
              <a:t>to </a:t>
            </a:r>
            <a:r>
              <a:rPr sz="2000" spc="-10" dirty="0">
                <a:latin typeface="DejaVu Sans"/>
                <a:cs typeface="DejaVu Sans"/>
              </a:rPr>
              <a:t>tissue</a:t>
            </a:r>
            <a:r>
              <a:rPr sz="2000" spc="105" dirty="0">
                <a:latin typeface="DejaVu Sans"/>
                <a:cs typeface="DejaVu Sans"/>
              </a:rPr>
              <a:t> </a:t>
            </a:r>
            <a:r>
              <a:rPr sz="2000" spc="-30" dirty="0">
                <a:latin typeface="DejaVu Sans"/>
                <a:cs typeface="DejaVu Sans"/>
              </a:rPr>
              <a:t>edema</a:t>
            </a:r>
            <a:endParaRPr sz="2000">
              <a:latin typeface="DejaVu Sans"/>
              <a:cs typeface="DejaVu Sans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920" algn="l"/>
              </a:tabLst>
            </a:pPr>
            <a:r>
              <a:rPr sz="2000" spc="10" dirty="0">
                <a:latin typeface="DejaVu Sans"/>
                <a:cs typeface="DejaVu Sans"/>
              </a:rPr>
              <a:t>Increased </a:t>
            </a:r>
            <a:r>
              <a:rPr sz="2000" dirty="0">
                <a:latin typeface="DejaVu Sans"/>
                <a:cs typeface="DejaVu Sans"/>
              </a:rPr>
              <a:t>echogenicity/Small Kidneys </a:t>
            </a:r>
            <a:r>
              <a:rPr sz="2000" spc="235" dirty="0">
                <a:latin typeface="DejaVu Sans"/>
                <a:cs typeface="DejaVu Sans"/>
              </a:rPr>
              <a:t>: </a:t>
            </a:r>
            <a:r>
              <a:rPr sz="2000" spc="-10" dirty="0">
                <a:latin typeface="DejaVu Sans"/>
                <a:cs typeface="DejaVu Sans"/>
              </a:rPr>
              <a:t>Chronic kidney  </a:t>
            </a:r>
            <a:r>
              <a:rPr sz="2000" spc="-25" dirty="0">
                <a:latin typeface="DejaVu Sans"/>
                <a:cs typeface="DejaVu Sans"/>
              </a:rPr>
              <a:t>disease </a:t>
            </a:r>
            <a:r>
              <a:rPr sz="2000" spc="-5" dirty="0">
                <a:latin typeface="DejaVu Sans"/>
                <a:cs typeface="DejaVu Sans"/>
              </a:rPr>
              <a:t>other </a:t>
            </a:r>
            <a:r>
              <a:rPr sz="2000" spc="-10" dirty="0">
                <a:latin typeface="DejaVu Sans"/>
                <a:cs typeface="DejaVu Sans"/>
              </a:rPr>
              <a:t>than</a:t>
            </a:r>
            <a:r>
              <a:rPr sz="2000" spc="155" dirty="0">
                <a:latin typeface="DejaVu Sans"/>
                <a:cs typeface="DejaVu Sans"/>
              </a:rPr>
              <a:t> </a:t>
            </a:r>
            <a:r>
              <a:rPr sz="2000" spc="15" dirty="0">
                <a:latin typeface="DejaVu Sans"/>
                <a:cs typeface="DejaVu Sans"/>
              </a:rPr>
              <a:t>MCNS</a:t>
            </a:r>
            <a:endParaRPr sz="2000">
              <a:latin typeface="DejaVu Sans"/>
              <a:cs typeface="DejaVu Sans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6235" algn="l"/>
              </a:tabLst>
            </a:pPr>
            <a:r>
              <a:rPr sz="2800" spc="75" dirty="0">
                <a:latin typeface="DejaVu Sans"/>
                <a:cs typeface="DejaVu Sans"/>
              </a:rPr>
              <a:t>CXR:</a:t>
            </a:r>
            <a:endParaRPr sz="28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585"/>
              </a:spcBef>
              <a:buChar char="–"/>
              <a:tabLst>
                <a:tab pos="756920" algn="l"/>
              </a:tabLst>
            </a:pPr>
            <a:r>
              <a:rPr sz="2400" spc="-15" dirty="0">
                <a:latin typeface="DejaVu Sans"/>
                <a:cs typeface="DejaVu Sans"/>
              </a:rPr>
              <a:t>Pleural</a:t>
            </a:r>
            <a:r>
              <a:rPr sz="2400" spc="95" dirty="0">
                <a:latin typeface="DejaVu Sans"/>
                <a:cs typeface="DejaVu Sans"/>
              </a:rPr>
              <a:t> </a:t>
            </a:r>
            <a:r>
              <a:rPr sz="2400" spc="-15" dirty="0">
                <a:latin typeface="DejaVu Sans"/>
                <a:cs typeface="DejaVu Sans"/>
              </a:rPr>
              <a:t>effusion</a:t>
            </a:r>
            <a:endParaRPr sz="24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10" dirty="0">
                <a:latin typeface="DejaVu Sans"/>
                <a:cs typeface="DejaVu Sans"/>
              </a:rPr>
              <a:t>Pulm </a:t>
            </a:r>
            <a:r>
              <a:rPr sz="2400" spc="-35" dirty="0">
                <a:latin typeface="DejaVu Sans"/>
                <a:cs typeface="DejaVu Sans"/>
              </a:rPr>
              <a:t>edema </a:t>
            </a:r>
            <a:r>
              <a:rPr sz="2400" spc="220" dirty="0">
                <a:latin typeface="DejaVu Sans"/>
                <a:cs typeface="DejaVu Sans"/>
              </a:rPr>
              <a:t>-</a:t>
            </a:r>
            <a:r>
              <a:rPr sz="2400" spc="290" dirty="0">
                <a:latin typeface="DejaVu Sans"/>
                <a:cs typeface="DejaVu Sans"/>
              </a:rPr>
              <a:t> </a:t>
            </a:r>
            <a:r>
              <a:rPr sz="2400" spc="-5" dirty="0">
                <a:latin typeface="DejaVu Sans"/>
                <a:cs typeface="DejaVu Sans"/>
              </a:rPr>
              <a:t>rare</a:t>
            </a:r>
            <a:endParaRPr sz="2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3594" y="395985"/>
            <a:ext cx="3641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Kidney</a:t>
            </a:r>
            <a:r>
              <a:rPr sz="3600" spc="-125" dirty="0"/>
              <a:t> </a:t>
            </a:r>
            <a:r>
              <a:rPr sz="3600" spc="-15" dirty="0"/>
              <a:t>Biopsy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59740" y="1254375"/>
            <a:ext cx="8072120" cy="492760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b="1" spc="15" dirty="0">
                <a:latin typeface="DejaVu Sans"/>
                <a:cs typeface="DejaVu Sans"/>
              </a:rPr>
              <a:t>Indications:</a:t>
            </a:r>
            <a:endParaRPr sz="24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DejaVu Sans"/>
                <a:cs typeface="DejaVu Sans"/>
              </a:rPr>
              <a:t>Patients </a:t>
            </a:r>
            <a:r>
              <a:rPr sz="2400" spc="-10" dirty="0">
                <a:latin typeface="DejaVu Sans"/>
                <a:cs typeface="DejaVu Sans"/>
              </a:rPr>
              <a:t>younger than </a:t>
            </a:r>
            <a:r>
              <a:rPr sz="2400" dirty="0">
                <a:latin typeface="DejaVu Sans"/>
                <a:cs typeface="DejaVu Sans"/>
              </a:rPr>
              <a:t>1 </a:t>
            </a:r>
            <a:r>
              <a:rPr sz="2400" spc="-15" dirty="0">
                <a:latin typeface="DejaVu Sans"/>
                <a:cs typeface="DejaVu Sans"/>
              </a:rPr>
              <a:t>year </a:t>
            </a:r>
            <a:r>
              <a:rPr sz="2400" spc="-20" dirty="0">
                <a:latin typeface="DejaVu Sans"/>
                <a:cs typeface="DejaVu Sans"/>
              </a:rPr>
              <a:t>and </a:t>
            </a:r>
            <a:r>
              <a:rPr sz="2400" spc="-15" dirty="0">
                <a:latin typeface="DejaVu Sans"/>
                <a:cs typeface="DejaVu Sans"/>
              </a:rPr>
              <a:t>older </a:t>
            </a:r>
            <a:r>
              <a:rPr sz="2400" spc="-10" dirty="0">
                <a:latin typeface="DejaVu Sans"/>
                <a:cs typeface="DejaVu Sans"/>
              </a:rPr>
              <a:t>than </a:t>
            </a:r>
            <a:r>
              <a:rPr sz="2400" dirty="0">
                <a:latin typeface="DejaVu Sans"/>
                <a:cs typeface="DejaVu Sans"/>
              </a:rPr>
              <a:t>8</a:t>
            </a:r>
            <a:r>
              <a:rPr sz="2400" spc="130" dirty="0">
                <a:latin typeface="DejaVu Sans"/>
                <a:cs typeface="DejaVu Sans"/>
              </a:rPr>
              <a:t> </a:t>
            </a:r>
            <a:r>
              <a:rPr sz="2400" dirty="0">
                <a:latin typeface="DejaVu Sans"/>
                <a:cs typeface="DejaVu Sans"/>
              </a:rPr>
              <a:t>yrs</a:t>
            </a:r>
            <a:endParaRPr sz="2400">
              <a:latin typeface="DejaVu Sans"/>
              <a:cs typeface="DejaVu Sans"/>
            </a:endParaRPr>
          </a:p>
          <a:p>
            <a:pPr marL="355600" marR="5270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5" dirty="0">
                <a:latin typeface="DejaVu Sans"/>
                <a:cs typeface="DejaVu Sans"/>
              </a:rPr>
              <a:t>Symptoms </a:t>
            </a:r>
            <a:r>
              <a:rPr sz="2400" spc="-10" dirty="0">
                <a:latin typeface="DejaVu Sans"/>
                <a:cs typeface="DejaVu Sans"/>
              </a:rPr>
              <a:t>of </a:t>
            </a:r>
            <a:r>
              <a:rPr sz="2400" spc="-20" dirty="0">
                <a:latin typeface="DejaVu Sans"/>
                <a:cs typeface="DejaVu Sans"/>
              </a:rPr>
              <a:t>systemic </a:t>
            </a:r>
            <a:r>
              <a:rPr sz="2400" spc="-30" dirty="0">
                <a:latin typeface="DejaVu Sans"/>
                <a:cs typeface="DejaVu Sans"/>
              </a:rPr>
              <a:t>disease </a:t>
            </a:r>
            <a:r>
              <a:rPr sz="2400" spc="150" dirty="0">
                <a:latin typeface="DejaVu Sans"/>
                <a:cs typeface="DejaVu Sans"/>
              </a:rPr>
              <a:t>( </a:t>
            </a:r>
            <a:r>
              <a:rPr sz="2400" dirty="0">
                <a:latin typeface="DejaVu Sans"/>
                <a:cs typeface="DejaVu Sans"/>
              </a:rPr>
              <a:t>fever, </a:t>
            </a:r>
            <a:r>
              <a:rPr sz="2400" spc="20" dirty="0">
                <a:latin typeface="DejaVu Sans"/>
                <a:cs typeface="DejaVu Sans"/>
              </a:rPr>
              <a:t>rash, joint  </a:t>
            </a:r>
            <a:r>
              <a:rPr sz="2400" spc="10" dirty="0">
                <a:latin typeface="DejaVu Sans"/>
                <a:cs typeface="DejaVu Sans"/>
              </a:rPr>
              <a:t>pain)</a:t>
            </a:r>
            <a:endParaRPr sz="2400">
              <a:latin typeface="DejaVu Sans"/>
              <a:cs typeface="DejaVu Sans"/>
            </a:endParaRPr>
          </a:p>
          <a:p>
            <a:pPr marL="355600" marR="207645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DejaVu Sans"/>
                <a:cs typeface="DejaVu Sans"/>
              </a:rPr>
              <a:t>Labs suggestive </a:t>
            </a:r>
            <a:r>
              <a:rPr sz="2400" spc="-10" dirty="0">
                <a:latin typeface="DejaVu Sans"/>
                <a:cs typeface="DejaVu Sans"/>
              </a:rPr>
              <a:t>of </a:t>
            </a:r>
            <a:r>
              <a:rPr sz="2400" spc="-40" dirty="0">
                <a:latin typeface="DejaVu Sans"/>
                <a:cs typeface="DejaVu Sans"/>
              </a:rPr>
              <a:t>sec </a:t>
            </a:r>
            <a:r>
              <a:rPr sz="2400" spc="-20" dirty="0">
                <a:latin typeface="DejaVu Sans"/>
                <a:cs typeface="DejaVu Sans"/>
              </a:rPr>
              <a:t>nephrotic </a:t>
            </a:r>
            <a:r>
              <a:rPr sz="2400" spc="-10" dirty="0">
                <a:latin typeface="DejaVu Sans"/>
                <a:cs typeface="DejaVu Sans"/>
              </a:rPr>
              <a:t>syndrome  </a:t>
            </a:r>
            <a:r>
              <a:rPr sz="2400" dirty="0">
                <a:latin typeface="DejaVu Sans"/>
                <a:cs typeface="DejaVu Sans"/>
              </a:rPr>
              <a:t>(Positive </a:t>
            </a:r>
            <a:r>
              <a:rPr sz="2400" spc="20" dirty="0">
                <a:latin typeface="DejaVu Sans"/>
                <a:cs typeface="DejaVu Sans"/>
              </a:rPr>
              <a:t>Ana, </a:t>
            </a:r>
            <a:r>
              <a:rPr sz="2400" spc="-15" dirty="0">
                <a:latin typeface="DejaVu Sans"/>
                <a:cs typeface="DejaVu Sans"/>
              </a:rPr>
              <a:t>Positive </a:t>
            </a:r>
            <a:r>
              <a:rPr sz="2400" dirty="0">
                <a:latin typeface="DejaVu Sans"/>
                <a:cs typeface="DejaVu Sans"/>
              </a:rPr>
              <a:t>anti-double </a:t>
            </a:r>
            <a:r>
              <a:rPr sz="2400" spc="-15" dirty="0">
                <a:latin typeface="DejaVu Sans"/>
                <a:cs typeface="DejaVu Sans"/>
              </a:rPr>
              <a:t>stranded </a:t>
            </a:r>
            <a:r>
              <a:rPr sz="2400" dirty="0">
                <a:latin typeface="DejaVu Sans"/>
                <a:cs typeface="DejaVu Sans"/>
              </a:rPr>
              <a:t>DNA  antibody, </a:t>
            </a:r>
            <a:r>
              <a:rPr sz="2400" spc="-10" dirty="0">
                <a:latin typeface="DejaVu Sans"/>
                <a:cs typeface="DejaVu Sans"/>
              </a:rPr>
              <a:t>Low</a:t>
            </a:r>
            <a:r>
              <a:rPr sz="2400" spc="204" dirty="0">
                <a:latin typeface="DejaVu Sans"/>
                <a:cs typeface="DejaVu Sans"/>
              </a:rPr>
              <a:t> </a:t>
            </a:r>
            <a:r>
              <a:rPr sz="2400" spc="-10" dirty="0">
                <a:latin typeface="DejaVu Sans"/>
                <a:cs typeface="DejaVu Sans"/>
              </a:rPr>
              <a:t>complement)</a:t>
            </a:r>
            <a:endParaRPr sz="2400">
              <a:latin typeface="DejaVu Sans"/>
              <a:cs typeface="DejaVu Sans"/>
            </a:endParaRPr>
          </a:p>
          <a:p>
            <a:pPr marL="355600" marR="124587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latin typeface="DejaVu Sans"/>
                <a:cs typeface="DejaVu Sans"/>
              </a:rPr>
              <a:t>Elevated </a:t>
            </a:r>
            <a:r>
              <a:rPr sz="2400" spc="-20" dirty="0">
                <a:latin typeface="DejaVu Sans"/>
                <a:cs typeface="DejaVu Sans"/>
              </a:rPr>
              <a:t>creatinine </a:t>
            </a:r>
            <a:r>
              <a:rPr sz="2400" spc="-25" dirty="0">
                <a:latin typeface="DejaVu Sans"/>
                <a:cs typeface="DejaVu Sans"/>
              </a:rPr>
              <a:t>levels </a:t>
            </a:r>
            <a:r>
              <a:rPr sz="2400" spc="-15" dirty="0">
                <a:latin typeface="DejaVu Sans"/>
                <a:cs typeface="DejaVu Sans"/>
              </a:rPr>
              <a:t>unresponsive </a:t>
            </a:r>
            <a:r>
              <a:rPr sz="2400" spc="-10" dirty="0">
                <a:latin typeface="DejaVu Sans"/>
                <a:cs typeface="DejaVu Sans"/>
              </a:rPr>
              <a:t>to  </a:t>
            </a:r>
            <a:r>
              <a:rPr sz="2400" spc="-20" dirty="0">
                <a:latin typeface="DejaVu Sans"/>
                <a:cs typeface="DejaVu Sans"/>
              </a:rPr>
              <a:t>correction </a:t>
            </a:r>
            <a:r>
              <a:rPr sz="2400" spc="-10" dirty="0">
                <a:latin typeface="DejaVu Sans"/>
                <a:cs typeface="DejaVu Sans"/>
              </a:rPr>
              <a:t>of </a:t>
            </a:r>
            <a:r>
              <a:rPr sz="2400" spc="-20" dirty="0">
                <a:latin typeface="DejaVu Sans"/>
                <a:cs typeface="DejaVu Sans"/>
              </a:rPr>
              <a:t>volume</a:t>
            </a:r>
            <a:r>
              <a:rPr sz="2400" spc="360" dirty="0">
                <a:latin typeface="DejaVu Sans"/>
                <a:cs typeface="DejaVu Sans"/>
              </a:rPr>
              <a:t> </a:t>
            </a:r>
            <a:r>
              <a:rPr sz="2400" spc="-25" dirty="0">
                <a:latin typeface="DejaVu Sans"/>
                <a:cs typeface="DejaVu Sans"/>
              </a:rPr>
              <a:t>depletion</a:t>
            </a:r>
            <a:endParaRPr sz="24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DejaVu Sans"/>
                <a:cs typeface="DejaVu Sans"/>
              </a:rPr>
              <a:t>Family </a:t>
            </a:r>
            <a:r>
              <a:rPr sz="2400" dirty="0">
                <a:latin typeface="DejaVu Sans"/>
                <a:cs typeface="DejaVu Sans"/>
              </a:rPr>
              <a:t>history </a:t>
            </a:r>
            <a:r>
              <a:rPr sz="2400" spc="-10" dirty="0">
                <a:latin typeface="DejaVu Sans"/>
                <a:cs typeface="DejaVu Sans"/>
              </a:rPr>
              <a:t>of </a:t>
            </a:r>
            <a:r>
              <a:rPr sz="2400" spc="-15" dirty="0">
                <a:latin typeface="DejaVu Sans"/>
                <a:cs typeface="DejaVu Sans"/>
              </a:rPr>
              <a:t>kidney</a:t>
            </a:r>
            <a:r>
              <a:rPr sz="2400" spc="440" dirty="0">
                <a:latin typeface="DejaVu Sans"/>
                <a:cs typeface="DejaVu Sans"/>
              </a:rPr>
              <a:t> </a:t>
            </a:r>
            <a:r>
              <a:rPr sz="2400" spc="-30" dirty="0">
                <a:latin typeface="DejaVu Sans"/>
                <a:cs typeface="DejaVu Sans"/>
              </a:rPr>
              <a:t>disease</a:t>
            </a:r>
            <a:endParaRPr sz="2400">
              <a:latin typeface="DejaVu Sans"/>
              <a:cs typeface="DejaVu Sans"/>
            </a:endParaRPr>
          </a:p>
          <a:p>
            <a:pPr marL="355600" marR="16383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DejaVu Sans"/>
                <a:cs typeface="DejaVu Sans"/>
              </a:rPr>
              <a:t>Patients initially </a:t>
            </a:r>
            <a:r>
              <a:rPr sz="2400" spc="10" dirty="0">
                <a:latin typeface="DejaVu Sans"/>
                <a:cs typeface="DejaVu Sans"/>
              </a:rPr>
              <a:t>or </a:t>
            </a:r>
            <a:r>
              <a:rPr sz="2400" spc="-15" dirty="0">
                <a:latin typeface="DejaVu Sans"/>
                <a:cs typeface="DejaVu Sans"/>
              </a:rPr>
              <a:t>subsequently unresponsive </a:t>
            </a:r>
            <a:r>
              <a:rPr sz="2400" spc="-10" dirty="0">
                <a:latin typeface="DejaVu Sans"/>
                <a:cs typeface="DejaVu Sans"/>
              </a:rPr>
              <a:t>to  </a:t>
            </a:r>
            <a:r>
              <a:rPr sz="2400" spc="-15" dirty="0">
                <a:latin typeface="DejaVu Sans"/>
                <a:cs typeface="DejaVu Sans"/>
              </a:rPr>
              <a:t>steroid</a:t>
            </a:r>
            <a:r>
              <a:rPr sz="2400" spc="110" dirty="0">
                <a:latin typeface="DejaVu Sans"/>
                <a:cs typeface="DejaVu Sans"/>
              </a:rPr>
              <a:t> </a:t>
            </a:r>
            <a:r>
              <a:rPr sz="2400" dirty="0">
                <a:latin typeface="DejaVu Sans"/>
                <a:cs typeface="DejaVu Sans"/>
              </a:rPr>
              <a:t>treatment.</a:t>
            </a:r>
            <a:endParaRPr sz="2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319785"/>
            <a:ext cx="6389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" dirty="0"/>
              <a:t>Management </a:t>
            </a:r>
            <a:r>
              <a:rPr sz="3600" spc="229" dirty="0"/>
              <a:t>-</a:t>
            </a:r>
            <a:r>
              <a:rPr sz="3600" spc="-90" dirty="0"/>
              <a:t> </a:t>
            </a:r>
            <a:r>
              <a:rPr sz="3600" spc="-15" dirty="0"/>
              <a:t>Principles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755394" y="1393371"/>
            <a:ext cx="6045835" cy="3924935"/>
          </a:xfrm>
          <a:prstGeom prst="rect">
            <a:avLst/>
          </a:prstGeom>
        </p:spPr>
        <p:txBody>
          <a:bodyPr vert="horz" wrap="square" lIns="0" tIns="23685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864"/>
              </a:spcBef>
              <a:buFont typeface="DejaVu Sans"/>
              <a:buChar char="•"/>
              <a:tabLst>
                <a:tab pos="355600" algn="l"/>
              </a:tabLst>
            </a:pPr>
            <a:r>
              <a:rPr sz="2800" b="1" spc="-5" dirty="0">
                <a:latin typeface="DejaVu Sans"/>
                <a:cs typeface="DejaVu Sans"/>
              </a:rPr>
              <a:t>Admission</a:t>
            </a:r>
            <a:endParaRPr sz="28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1520"/>
              </a:spcBef>
              <a:buChar char="–"/>
              <a:tabLst>
                <a:tab pos="756920" algn="l"/>
              </a:tabLst>
            </a:pPr>
            <a:r>
              <a:rPr sz="2400" spc="5" dirty="0">
                <a:latin typeface="DejaVu Sans"/>
                <a:cs typeface="DejaVu Sans"/>
              </a:rPr>
              <a:t>For </a:t>
            </a:r>
            <a:r>
              <a:rPr sz="2400" spc="-15" dirty="0">
                <a:latin typeface="DejaVu Sans"/>
                <a:cs typeface="DejaVu Sans"/>
              </a:rPr>
              <a:t>establishment </a:t>
            </a:r>
            <a:r>
              <a:rPr sz="2400" spc="-10" dirty="0">
                <a:latin typeface="DejaVu Sans"/>
                <a:cs typeface="DejaVu Sans"/>
              </a:rPr>
              <a:t>of</a:t>
            </a:r>
            <a:r>
              <a:rPr sz="2400" spc="270" dirty="0">
                <a:latin typeface="DejaVu Sans"/>
                <a:cs typeface="DejaVu Sans"/>
              </a:rPr>
              <a:t> </a:t>
            </a:r>
            <a:r>
              <a:rPr sz="2400" spc="-20" dirty="0">
                <a:latin typeface="DejaVu Sans"/>
                <a:cs typeface="DejaVu Sans"/>
              </a:rPr>
              <a:t>diagnosis</a:t>
            </a:r>
            <a:endParaRPr sz="24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1440"/>
              </a:spcBef>
              <a:buChar char="–"/>
              <a:tabLst>
                <a:tab pos="756920" algn="l"/>
              </a:tabLst>
            </a:pPr>
            <a:r>
              <a:rPr sz="2400" spc="5" dirty="0">
                <a:latin typeface="DejaVu Sans"/>
                <a:cs typeface="DejaVu Sans"/>
              </a:rPr>
              <a:t>For </a:t>
            </a:r>
            <a:r>
              <a:rPr sz="2400" spc="-25" dirty="0">
                <a:latin typeface="DejaVu Sans"/>
                <a:cs typeface="DejaVu Sans"/>
              </a:rPr>
              <a:t>exclusion </a:t>
            </a:r>
            <a:r>
              <a:rPr sz="2400" spc="-10" dirty="0">
                <a:latin typeface="DejaVu Sans"/>
                <a:cs typeface="DejaVu Sans"/>
              </a:rPr>
              <a:t>of</a:t>
            </a:r>
            <a:r>
              <a:rPr sz="2400" spc="310" dirty="0">
                <a:latin typeface="DejaVu Sans"/>
                <a:cs typeface="DejaVu Sans"/>
              </a:rPr>
              <a:t> </a:t>
            </a:r>
            <a:r>
              <a:rPr sz="2400" spc="-25" dirty="0">
                <a:latin typeface="DejaVu Sans"/>
                <a:cs typeface="DejaVu Sans"/>
              </a:rPr>
              <a:t>infection</a:t>
            </a:r>
            <a:endParaRPr sz="24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1440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DejaVu Sans"/>
                <a:cs typeface="DejaVu Sans"/>
              </a:rPr>
              <a:t>To </a:t>
            </a:r>
            <a:r>
              <a:rPr sz="2400" spc="-15" dirty="0">
                <a:latin typeface="DejaVu Sans"/>
                <a:cs typeface="DejaVu Sans"/>
              </a:rPr>
              <a:t>wait </a:t>
            </a:r>
            <a:r>
              <a:rPr sz="2400" spc="5" dirty="0">
                <a:latin typeface="DejaVu Sans"/>
                <a:cs typeface="DejaVu Sans"/>
              </a:rPr>
              <a:t>for </a:t>
            </a:r>
            <a:r>
              <a:rPr sz="2400" spc="-15" dirty="0">
                <a:latin typeface="DejaVu Sans"/>
                <a:cs typeface="DejaVu Sans"/>
              </a:rPr>
              <a:t>spontaneous</a:t>
            </a:r>
            <a:r>
              <a:rPr sz="2400" spc="365" dirty="0">
                <a:latin typeface="DejaVu Sans"/>
                <a:cs typeface="DejaVu Sans"/>
              </a:rPr>
              <a:t> </a:t>
            </a:r>
            <a:r>
              <a:rPr sz="2400" spc="-10" dirty="0">
                <a:latin typeface="DejaVu Sans"/>
                <a:cs typeface="DejaVu Sans"/>
              </a:rPr>
              <a:t>remission</a:t>
            </a:r>
            <a:endParaRPr sz="24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1115"/>
              </a:spcBef>
              <a:buFont typeface="DejaVu Sans"/>
              <a:buChar char="•"/>
              <a:tabLst>
                <a:tab pos="355600" algn="l"/>
              </a:tabLst>
            </a:pPr>
            <a:r>
              <a:rPr sz="2800" b="1" spc="-25" dirty="0">
                <a:latin typeface="DejaVu Sans"/>
                <a:cs typeface="DejaVu Sans"/>
              </a:rPr>
              <a:t>Treat</a:t>
            </a:r>
            <a:r>
              <a:rPr sz="2800" b="1" spc="-10" dirty="0">
                <a:latin typeface="DejaVu Sans"/>
                <a:cs typeface="DejaVu Sans"/>
              </a:rPr>
              <a:t> </a:t>
            </a:r>
            <a:r>
              <a:rPr sz="2800" b="1" spc="-20" dirty="0">
                <a:latin typeface="DejaVu Sans"/>
                <a:cs typeface="DejaVu Sans"/>
              </a:rPr>
              <a:t>infections</a:t>
            </a:r>
            <a:endParaRPr sz="28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DejaVu Sans"/>
              <a:buChar char="•"/>
              <a:tabLst>
                <a:tab pos="355600" algn="l"/>
              </a:tabLst>
            </a:pPr>
            <a:r>
              <a:rPr sz="2800" b="1" spc="-30" dirty="0">
                <a:latin typeface="DejaVu Sans"/>
                <a:cs typeface="DejaVu Sans"/>
              </a:rPr>
              <a:t>Supportive</a:t>
            </a:r>
            <a:r>
              <a:rPr sz="2800" b="1" spc="10" dirty="0">
                <a:latin typeface="DejaVu Sans"/>
                <a:cs typeface="DejaVu Sans"/>
              </a:rPr>
              <a:t> </a:t>
            </a:r>
            <a:r>
              <a:rPr sz="2800" b="1" spc="-30" dirty="0">
                <a:latin typeface="DejaVu Sans"/>
                <a:cs typeface="DejaVu Sans"/>
              </a:rPr>
              <a:t>therapy</a:t>
            </a:r>
            <a:endParaRPr sz="28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DejaVu Sans"/>
              <a:buChar char="•"/>
              <a:tabLst>
                <a:tab pos="355600" algn="l"/>
              </a:tabLst>
            </a:pPr>
            <a:r>
              <a:rPr sz="2800" b="1" spc="-30" dirty="0">
                <a:latin typeface="DejaVu Sans"/>
                <a:cs typeface="DejaVu Sans"/>
              </a:rPr>
              <a:t>Steroid</a:t>
            </a:r>
            <a:r>
              <a:rPr sz="2800" b="1" spc="-10" dirty="0">
                <a:latin typeface="DejaVu Sans"/>
                <a:cs typeface="DejaVu Sans"/>
              </a:rPr>
              <a:t> </a:t>
            </a:r>
            <a:r>
              <a:rPr sz="2800" b="1" spc="-25" dirty="0">
                <a:latin typeface="DejaVu Sans"/>
                <a:cs typeface="DejaVu Sans"/>
              </a:rPr>
              <a:t>therapy</a:t>
            </a:r>
            <a:endParaRPr sz="2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586485"/>
            <a:ext cx="4142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Supportive</a:t>
            </a:r>
            <a:r>
              <a:rPr sz="3600" spc="-155" dirty="0"/>
              <a:t> </a:t>
            </a:r>
            <a:r>
              <a:rPr sz="3600" spc="-25" dirty="0"/>
              <a:t>Care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12140" y="1621465"/>
            <a:ext cx="7636509" cy="3538854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5"/>
              </a:spcBef>
              <a:buFont typeface="DejaVu Sans"/>
              <a:buChar char="•"/>
              <a:tabLst>
                <a:tab pos="356235" algn="l"/>
              </a:tabLst>
            </a:pPr>
            <a:r>
              <a:rPr sz="2800" b="1" spc="-35" dirty="0">
                <a:latin typeface="DejaVu Sans"/>
                <a:cs typeface="DejaVu Sans"/>
              </a:rPr>
              <a:t>Diet </a:t>
            </a:r>
            <a:r>
              <a:rPr sz="2800" b="1" spc="5" dirty="0">
                <a:latin typeface="DejaVu Sans"/>
                <a:cs typeface="DejaVu Sans"/>
              </a:rPr>
              <a:t>:</a:t>
            </a:r>
            <a:r>
              <a:rPr sz="2800" b="1" spc="10" dirty="0">
                <a:latin typeface="DejaVu Sans"/>
                <a:cs typeface="DejaVu Sans"/>
              </a:rPr>
              <a:t> </a:t>
            </a:r>
            <a:r>
              <a:rPr sz="2800" b="1" spc="-20" dirty="0">
                <a:latin typeface="DejaVu Sans"/>
                <a:cs typeface="DejaVu Sans"/>
              </a:rPr>
              <a:t>Balanced</a:t>
            </a:r>
            <a:endParaRPr sz="28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585"/>
              </a:spcBef>
              <a:buFont typeface="DejaVu Sans"/>
              <a:buChar char="–"/>
              <a:tabLst>
                <a:tab pos="756920" algn="l"/>
              </a:tabLst>
            </a:pPr>
            <a:r>
              <a:rPr sz="2400" b="1" spc="-35" dirty="0">
                <a:latin typeface="DejaVu Sans"/>
                <a:cs typeface="DejaVu Sans"/>
              </a:rPr>
              <a:t>adequate </a:t>
            </a:r>
            <a:r>
              <a:rPr sz="2400" b="1" spc="-25" dirty="0">
                <a:latin typeface="DejaVu Sans"/>
                <a:cs typeface="DejaVu Sans"/>
              </a:rPr>
              <a:t>protein </a:t>
            </a:r>
            <a:r>
              <a:rPr sz="2400" b="1" spc="55" dirty="0">
                <a:latin typeface="DejaVu Sans"/>
                <a:cs typeface="DejaVu Sans"/>
              </a:rPr>
              <a:t>(1.5 </a:t>
            </a:r>
            <a:r>
              <a:rPr sz="2400" b="1" spc="505" dirty="0">
                <a:latin typeface="DejaVu Sans"/>
                <a:cs typeface="DejaVu Sans"/>
              </a:rPr>
              <a:t>– </a:t>
            </a:r>
            <a:r>
              <a:rPr sz="2400" b="1" spc="35" dirty="0">
                <a:latin typeface="DejaVu Sans"/>
                <a:cs typeface="DejaVu Sans"/>
              </a:rPr>
              <a:t>2</a:t>
            </a:r>
            <a:r>
              <a:rPr sz="2400" b="1" spc="-555" dirty="0">
                <a:latin typeface="DejaVu Sans"/>
                <a:cs typeface="DejaVu Sans"/>
              </a:rPr>
              <a:t> </a:t>
            </a:r>
            <a:r>
              <a:rPr sz="2400" b="1" spc="155" dirty="0">
                <a:latin typeface="DejaVu Sans"/>
                <a:cs typeface="DejaVu Sans"/>
              </a:rPr>
              <a:t>gm/kg)</a:t>
            </a:r>
            <a:endParaRPr sz="24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DejaVu Sans"/>
              <a:buChar char="–"/>
              <a:tabLst>
                <a:tab pos="756920" algn="l"/>
              </a:tabLst>
            </a:pPr>
            <a:r>
              <a:rPr sz="2400" b="1" spc="-15" dirty="0">
                <a:latin typeface="DejaVu Sans"/>
                <a:cs typeface="DejaVu Sans"/>
              </a:rPr>
              <a:t>Not </a:t>
            </a:r>
            <a:r>
              <a:rPr sz="2400" b="1" spc="70" dirty="0">
                <a:latin typeface="DejaVu Sans"/>
                <a:cs typeface="DejaVu Sans"/>
              </a:rPr>
              <a:t>&gt; </a:t>
            </a:r>
            <a:r>
              <a:rPr sz="2400" b="1" spc="240" dirty="0">
                <a:latin typeface="DejaVu Sans"/>
                <a:cs typeface="DejaVu Sans"/>
              </a:rPr>
              <a:t>30% </a:t>
            </a:r>
            <a:r>
              <a:rPr sz="2400" b="1" spc="-15" dirty="0">
                <a:latin typeface="DejaVu Sans"/>
                <a:cs typeface="DejaVu Sans"/>
              </a:rPr>
              <a:t>calories </a:t>
            </a:r>
            <a:r>
              <a:rPr sz="2400" b="1" spc="-5" dirty="0">
                <a:latin typeface="DejaVu Sans"/>
                <a:cs typeface="DejaVu Sans"/>
              </a:rPr>
              <a:t>from</a:t>
            </a:r>
            <a:r>
              <a:rPr sz="2400" b="1" spc="-310" dirty="0">
                <a:latin typeface="DejaVu Sans"/>
                <a:cs typeface="DejaVu Sans"/>
              </a:rPr>
              <a:t> </a:t>
            </a:r>
            <a:r>
              <a:rPr sz="2400" b="1" spc="-35" dirty="0">
                <a:latin typeface="DejaVu Sans"/>
                <a:cs typeface="DejaVu Sans"/>
              </a:rPr>
              <a:t>fats</a:t>
            </a:r>
            <a:endParaRPr sz="24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DejaVu Sans"/>
              <a:buChar char="–"/>
              <a:tabLst>
                <a:tab pos="756920" algn="l"/>
              </a:tabLst>
            </a:pPr>
            <a:r>
              <a:rPr sz="2400" b="1" spc="-15" dirty="0">
                <a:latin typeface="DejaVu Sans"/>
                <a:cs typeface="DejaVu Sans"/>
              </a:rPr>
              <a:t>Avoid </a:t>
            </a:r>
            <a:r>
              <a:rPr sz="2400" b="1" spc="-30" dirty="0">
                <a:latin typeface="DejaVu Sans"/>
                <a:cs typeface="DejaVu Sans"/>
              </a:rPr>
              <a:t>saturated</a:t>
            </a:r>
            <a:r>
              <a:rPr sz="2400" b="1" spc="-20" dirty="0">
                <a:latin typeface="DejaVu Sans"/>
                <a:cs typeface="DejaVu Sans"/>
              </a:rPr>
              <a:t> </a:t>
            </a:r>
            <a:r>
              <a:rPr sz="2400" b="1" spc="-35" dirty="0">
                <a:latin typeface="DejaVu Sans"/>
                <a:cs typeface="DejaVu Sans"/>
              </a:rPr>
              <a:t>fats</a:t>
            </a:r>
            <a:endParaRPr sz="2400">
              <a:latin typeface="DejaVu Sans"/>
              <a:cs typeface="DejaVu Sans"/>
            </a:endParaRPr>
          </a:p>
          <a:p>
            <a:pPr marL="756285" marR="467359" lvl="1" indent="-287020">
              <a:lnSpc>
                <a:spcPct val="100000"/>
              </a:lnSpc>
              <a:spcBef>
                <a:spcPts val="580"/>
              </a:spcBef>
              <a:buFont typeface="DejaVu Sans"/>
              <a:buChar char="–"/>
              <a:tabLst>
                <a:tab pos="756920" algn="l"/>
              </a:tabLst>
            </a:pPr>
            <a:r>
              <a:rPr sz="2400" b="1" spc="-20" dirty="0">
                <a:latin typeface="DejaVu Sans"/>
                <a:cs typeface="DejaVu Sans"/>
              </a:rPr>
              <a:t>Reduction </a:t>
            </a:r>
            <a:r>
              <a:rPr sz="2400" b="1" spc="-5" dirty="0">
                <a:latin typeface="DejaVu Sans"/>
                <a:cs typeface="DejaVu Sans"/>
              </a:rPr>
              <a:t>in </a:t>
            </a:r>
            <a:r>
              <a:rPr sz="2400" b="1" spc="-20" dirty="0">
                <a:latin typeface="DejaVu Sans"/>
                <a:cs typeface="DejaVu Sans"/>
              </a:rPr>
              <a:t>salt intake </a:t>
            </a:r>
            <a:r>
              <a:rPr sz="2400" b="1" spc="110" dirty="0">
                <a:latin typeface="DejaVu Sans"/>
                <a:cs typeface="DejaVu Sans"/>
              </a:rPr>
              <a:t>(1-2 </a:t>
            </a:r>
            <a:r>
              <a:rPr sz="2400" b="1" spc="220" dirty="0">
                <a:latin typeface="DejaVu Sans"/>
                <a:cs typeface="DejaVu Sans"/>
              </a:rPr>
              <a:t>g/d)</a:t>
            </a:r>
            <a:r>
              <a:rPr sz="2400" b="1" spc="-150" dirty="0">
                <a:latin typeface="DejaVu Sans"/>
                <a:cs typeface="DejaVu Sans"/>
              </a:rPr>
              <a:t> </a:t>
            </a:r>
            <a:r>
              <a:rPr sz="2400" b="1" spc="-15" dirty="0">
                <a:latin typeface="DejaVu Sans"/>
                <a:cs typeface="DejaVu Sans"/>
              </a:rPr>
              <a:t>for  </a:t>
            </a:r>
            <a:r>
              <a:rPr sz="2400" b="1" spc="-25" dirty="0">
                <a:latin typeface="DejaVu Sans"/>
                <a:cs typeface="DejaVu Sans"/>
              </a:rPr>
              <a:t>those </a:t>
            </a:r>
            <a:r>
              <a:rPr sz="2400" b="1" spc="15" dirty="0">
                <a:latin typeface="DejaVu Sans"/>
                <a:cs typeface="DejaVu Sans"/>
              </a:rPr>
              <a:t>with </a:t>
            </a:r>
            <a:r>
              <a:rPr sz="2400" b="1" spc="-25" dirty="0">
                <a:latin typeface="DejaVu Sans"/>
                <a:cs typeface="DejaVu Sans"/>
              </a:rPr>
              <a:t>persistent</a:t>
            </a:r>
            <a:r>
              <a:rPr sz="2400" b="1" spc="-20" dirty="0">
                <a:latin typeface="DejaVu Sans"/>
                <a:cs typeface="DejaVu Sans"/>
              </a:rPr>
              <a:t> </a:t>
            </a:r>
            <a:r>
              <a:rPr sz="2400" b="1" spc="-25" dirty="0">
                <a:latin typeface="DejaVu Sans"/>
                <a:cs typeface="DejaVu Sans"/>
              </a:rPr>
              <a:t>edema</a:t>
            </a:r>
            <a:endParaRPr sz="24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DejaVu Sans"/>
              <a:buChar char="–"/>
              <a:tabLst>
                <a:tab pos="756920" algn="l"/>
              </a:tabLst>
            </a:pPr>
            <a:r>
              <a:rPr sz="2400" b="1" spc="-10" dirty="0">
                <a:latin typeface="DejaVu Sans"/>
                <a:cs typeface="DejaVu Sans"/>
              </a:rPr>
              <a:t>Ensure </a:t>
            </a:r>
            <a:r>
              <a:rPr sz="2400" b="1" spc="-15" dirty="0">
                <a:latin typeface="DejaVu Sans"/>
                <a:cs typeface="DejaVu Sans"/>
              </a:rPr>
              <a:t>physical</a:t>
            </a:r>
            <a:r>
              <a:rPr sz="2400" b="1" spc="-20" dirty="0">
                <a:latin typeface="DejaVu Sans"/>
                <a:cs typeface="DejaVu Sans"/>
              </a:rPr>
              <a:t> </a:t>
            </a:r>
            <a:r>
              <a:rPr sz="2400" b="1" spc="-25" dirty="0">
                <a:latin typeface="DejaVu Sans"/>
                <a:cs typeface="DejaVu Sans"/>
              </a:rPr>
              <a:t>activity</a:t>
            </a:r>
            <a:endParaRPr sz="24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DejaVu Sans"/>
              <a:buChar char="–"/>
              <a:tabLst>
                <a:tab pos="756920" algn="l"/>
              </a:tabLst>
            </a:pPr>
            <a:r>
              <a:rPr sz="2400" b="1" spc="-5" dirty="0">
                <a:latin typeface="DejaVu Sans"/>
                <a:cs typeface="DejaVu Sans"/>
              </a:rPr>
              <a:t>Calcium </a:t>
            </a:r>
            <a:r>
              <a:rPr sz="2400" b="1" spc="-20" dirty="0">
                <a:latin typeface="DejaVu Sans"/>
                <a:cs typeface="DejaVu Sans"/>
              </a:rPr>
              <a:t>and </a:t>
            </a:r>
            <a:r>
              <a:rPr sz="2400" b="1" spc="-10" dirty="0">
                <a:latin typeface="DejaVu Sans"/>
                <a:cs typeface="DejaVu Sans"/>
              </a:rPr>
              <a:t>Vitamin </a:t>
            </a:r>
            <a:r>
              <a:rPr sz="2400" b="1" dirty="0">
                <a:latin typeface="DejaVu Sans"/>
                <a:cs typeface="DejaVu Sans"/>
              </a:rPr>
              <a:t>D</a:t>
            </a:r>
            <a:r>
              <a:rPr sz="2400" b="1" spc="-65" dirty="0">
                <a:latin typeface="DejaVu Sans"/>
                <a:cs typeface="DejaVu Sans"/>
              </a:rPr>
              <a:t> </a:t>
            </a:r>
            <a:r>
              <a:rPr sz="2400" b="1" spc="-20" dirty="0">
                <a:latin typeface="DejaVu Sans"/>
                <a:cs typeface="DejaVu Sans"/>
              </a:rPr>
              <a:t>supplementation</a:t>
            </a:r>
            <a:endParaRPr sz="2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644" y="319785"/>
            <a:ext cx="72301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Treatment of </a:t>
            </a:r>
            <a:r>
              <a:rPr sz="3600" spc="70" dirty="0"/>
              <a:t>Initial</a:t>
            </a:r>
            <a:r>
              <a:rPr sz="3600" spc="-155" dirty="0"/>
              <a:t> </a:t>
            </a:r>
            <a:r>
              <a:rPr sz="3600" spc="-30" dirty="0"/>
              <a:t>Episode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75640" y="1864809"/>
            <a:ext cx="8034655" cy="434467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358900" indent="-343535">
              <a:lnSpc>
                <a:spcPct val="100000"/>
              </a:lnSpc>
              <a:spcBef>
                <a:spcPts val="665"/>
              </a:spcBef>
              <a:buFont typeface="DejaVu Sans"/>
              <a:buChar char="•"/>
              <a:tabLst>
                <a:tab pos="1358900" algn="l"/>
                <a:tab pos="1359535" algn="l"/>
              </a:tabLst>
            </a:pPr>
            <a:r>
              <a:rPr sz="2400" b="1" spc="-15" dirty="0">
                <a:latin typeface="DejaVu Sans"/>
                <a:cs typeface="DejaVu Sans"/>
              </a:rPr>
              <a:t>Prednisalone</a:t>
            </a:r>
            <a:endParaRPr sz="2400">
              <a:latin typeface="DejaVu Sans"/>
              <a:cs typeface="DejaVu Sans"/>
            </a:endParaRPr>
          </a:p>
          <a:p>
            <a:pPr marL="1759585" marR="949960" lvl="1" indent="-287020">
              <a:lnSpc>
                <a:spcPct val="100000"/>
              </a:lnSpc>
              <a:spcBef>
                <a:spcPts val="475"/>
              </a:spcBef>
              <a:buFont typeface="DejaVu Sans"/>
              <a:buChar char="–"/>
              <a:tabLst>
                <a:tab pos="1760220" algn="l"/>
              </a:tabLst>
            </a:pPr>
            <a:r>
              <a:rPr sz="2000" b="1" spc="10" dirty="0">
                <a:latin typeface="DejaVu Sans"/>
                <a:cs typeface="DejaVu Sans"/>
              </a:rPr>
              <a:t>2mg</a:t>
            </a:r>
            <a:r>
              <a:rPr sz="2000" b="1" spc="-30" dirty="0">
                <a:latin typeface="DejaVu Sans"/>
                <a:cs typeface="DejaVu Sans"/>
              </a:rPr>
              <a:t> </a:t>
            </a:r>
            <a:r>
              <a:rPr sz="2000" b="1" spc="650" dirty="0">
                <a:latin typeface="DejaVu Sans"/>
                <a:cs typeface="DejaVu Sans"/>
              </a:rPr>
              <a:t>/</a:t>
            </a:r>
            <a:r>
              <a:rPr sz="2000" b="1" spc="-20" dirty="0">
                <a:latin typeface="DejaVu Sans"/>
                <a:cs typeface="DejaVu Sans"/>
              </a:rPr>
              <a:t> </a:t>
            </a:r>
            <a:r>
              <a:rPr sz="2000" b="1" spc="-10" dirty="0">
                <a:latin typeface="DejaVu Sans"/>
                <a:cs typeface="DejaVu Sans"/>
              </a:rPr>
              <a:t>kg</a:t>
            </a:r>
            <a:r>
              <a:rPr sz="2000" b="1" spc="-30" dirty="0">
                <a:latin typeface="DejaVu Sans"/>
                <a:cs typeface="DejaVu Sans"/>
              </a:rPr>
              <a:t> </a:t>
            </a:r>
            <a:r>
              <a:rPr sz="2000" b="1" spc="650" dirty="0">
                <a:latin typeface="DejaVu Sans"/>
                <a:cs typeface="DejaVu Sans"/>
              </a:rPr>
              <a:t>/</a:t>
            </a:r>
            <a:r>
              <a:rPr sz="2000" b="1" spc="-15" dirty="0">
                <a:latin typeface="DejaVu Sans"/>
                <a:cs typeface="DejaVu Sans"/>
              </a:rPr>
              <a:t> </a:t>
            </a:r>
            <a:r>
              <a:rPr sz="2000" b="1" spc="-35" dirty="0">
                <a:latin typeface="DejaVu Sans"/>
                <a:cs typeface="DejaVu Sans"/>
              </a:rPr>
              <a:t>d</a:t>
            </a:r>
            <a:r>
              <a:rPr sz="2000" b="1" spc="-20" dirty="0">
                <a:latin typeface="DejaVu Sans"/>
                <a:cs typeface="DejaVu Sans"/>
              </a:rPr>
              <a:t> </a:t>
            </a:r>
            <a:r>
              <a:rPr sz="2000" b="1" dirty="0">
                <a:latin typeface="DejaVu Sans"/>
                <a:cs typeface="DejaVu Sans"/>
              </a:rPr>
              <a:t>in</a:t>
            </a:r>
            <a:r>
              <a:rPr sz="2000" b="1" spc="-20" dirty="0">
                <a:latin typeface="DejaVu Sans"/>
                <a:cs typeface="DejaVu Sans"/>
              </a:rPr>
              <a:t> </a:t>
            </a:r>
            <a:r>
              <a:rPr sz="2000" b="1" spc="65" dirty="0">
                <a:latin typeface="DejaVu Sans"/>
                <a:cs typeface="DejaVu Sans"/>
              </a:rPr>
              <a:t>2-3</a:t>
            </a:r>
            <a:r>
              <a:rPr sz="2000" b="1" spc="-15" dirty="0">
                <a:latin typeface="DejaVu Sans"/>
                <a:cs typeface="DejaVu Sans"/>
              </a:rPr>
              <a:t> </a:t>
            </a:r>
            <a:r>
              <a:rPr sz="2000" b="1" spc="-20" dirty="0">
                <a:latin typeface="DejaVu Sans"/>
                <a:cs typeface="DejaVu Sans"/>
              </a:rPr>
              <a:t>divided</a:t>
            </a:r>
            <a:r>
              <a:rPr sz="2000" b="1" spc="-25" dirty="0">
                <a:latin typeface="DejaVu Sans"/>
                <a:cs typeface="DejaVu Sans"/>
              </a:rPr>
              <a:t> </a:t>
            </a:r>
            <a:r>
              <a:rPr sz="2000" b="1" spc="-15" dirty="0">
                <a:latin typeface="DejaVu Sans"/>
                <a:cs typeface="DejaVu Sans"/>
              </a:rPr>
              <a:t>doses</a:t>
            </a:r>
            <a:r>
              <a:rPr sz="2000" b="1" spc="-25" dirty="0">
                <a:latin typeface="DejaVu Sans"/>
                <a:cs typeface="DejaVu Sans"/>
              </a:rPr>
              <a:t> </a:t>
            </a:r>
            <a:r>
              <a:rPr sz="2000" b="1" spc="-5" dirty="0">
                <a:latin typeface="DejaVu Sans"/>
                <a:cs typeface="DejaVu Sans"/>
              </a:rPr>
              <a:t>for  </a:t>
            </a:r>
            <a:r>
              <a:rPr sz="2000" b="1" spc="60" dirty="0">
                <a:latin typeface="DejaVu Sans"/>
                <a:cs typeface="DejaVu Sans"/>
              </a:rPr>
              <a:t>4-6 </a:t>
            </a:r>
            <a:r>
              <a:rPr sz="2000" b="1" spc="10" dirty="0">
                <a:latin typeface="DejaVu Sans"/>
                <a:cs typeface="DejaVu Sans"/>
              </a:rPr>
              <a:t>weeks </a:t>
            </a:r>
            <a:r>
              <a:rPr sz="2000" b="1" spc="75" dirty="0">
                <a:solidFill>
                  <a:srgbClr val="CC3300"/>
                </a:solidFill>
                <a:latin typeface="DejaVu Sans"/>
                <a:cs typeface="DejaVu Sans"/>
              </a:rPr>
              <a:t>[60 </a:t>
            </a:r>
            <a:r>
              <a:rPr sz="2000" b="1" dirty="0">
                <a:solidFill>
                  <a:srgbClr val="CC3300"/>
                </a:solidFill>
                <a:latin typeface="DejaVu Sans"/>
                <a:cs typeface="DejaVu Sans"/>
              </a:rPr>
              <a:t>mg </a:t>
            </a:r>
            <a:r>
              <a:rPr sz="2000" b="1" spc="650" dirty="0">
                <a:solidFill>
                  <a:srgbClr val="CC3300"/>
                </a:solidFill>
                <a:latin typeface="DejaVu Sans"/>
                <a:cs typeface="DejaVu Sans"/>
              </a:rPr>
              <a:t>/</a:t>
            </a:r>
            <a:r>
              <a:rPr sz="2000" b="1" spc="-270" dirty="0">
                <a:solidFill>
                  <a:srgbClr val="CC3300"/>
                </a:solidFill>
                <a:latin typeface="DejaVu Sans"/>
                <a:cs typeface="DejaVu Sans"/>
              </a:rPr>
              <a:t> </a:t>
            </a:r>
            <a:r>
              <a:rPr sz="2000" b="1" spc="170" dirty="0">
                <a:solidFill>
                  <a:srgbClr val="CC3300"/>
                </a:solidFill>
                <a:latin typeface="DejaVu Sans"/>
                <a:cs typeface="DejaVu Sans"/>
              </a:rPr>
              <a:t>m</a:t>
            </a:r>
            <a:r>
              <a:rPr sz="1950" b="1" spc="254" baseline="25641" dirty="0">
                <a:solidFill>
                  <a:srgbClr val="CC3300"/>
                </a:solidFill>
                <a:latin typeface="DejaVu Sans"/>
                <a:cs typeface="DejaVu Sans"/>
              </a:rPr>
              <a:t>2</a:t>
            </a:r>
            <a:r>
              <a:rPr sz="2000" b="1" spc="170" dirty="0">
                <a:solidFill>
                  <a:srgbClr val="CC3300"/>
                </a:solidFill>
                <a:latin typeface="DejaVu Sans"/>
                <a:cs typeface="DejaVu Sans"/>
              </a:rPr>
              <a:t>/d]</a:t>
            </a:r>
            <a:endParaRPr sz="2000">
              <a:latin typeface="DejaVu Sans"/>
              <a:cs typeface="DejaVu Sans"/>
            </a:endParaRPr>
          </a:p>
          <a:p>
            <a:pPr marL="1358900" marR="1666239" indent="-342900">
              <a:lnSpc>
                <a:spcPct val="100000"/>
              </a:lnSpc>
              <a:spcBef>
                <a:spcPts val="440"/>
              </a:spcBef>
              <a:buFont typeface="DejaVu Sans"/>
              <a:buChar char="•"/>
              <a:tabLst>
                <a:tab pos="1358900" algn="l"/>
                <a:tab pos="1359535" algn="l"/>
              </a:tabLst>
            </a:pPr>
            <a:r>
              <a:rPr sz="1800" b="1" spc="-20" dirty="0">
                <a:latin typeface="DejaVu Sans"/>
                <a:cs typeface="DejaVu Sans"/>
              </a:rPr>
              <a:t>Antacid dose steroid </a:t>
            </a:r>
            <a:r>
              <a:rPr sz="1800" b="1" spc="-25" dirty="0">
                <a:latin typeface="DejaVu Sans"/>
                <a:cs typeface="DejaVu Sans"/>
              </a:rPr>
              <a:t>to </a:t>
            </a:r>
            <a:r>
              <a:rPr sz="1800" b="1" spc="-20" dirty="0">
                <a:latin typeface="DejaVu Sans"/>
                <a:cs typeface="DejaVu Sans"/>
              </a:rPr>
              <a:t>prevent gastric  </a:t>
            </a:r>
            <a:r>
              <a:rPr sz="1800" b="1" spc="-10" dirty="0">
                <a:latin typeface="DejaVu Sans"/>
                <a:cs typeface="DejaVu Sans"/>
              </a:rPr>
              <a:t>irritation</a:t>
            </a:r>
            <a:r>
              <a:rPr sz="1800" b="1" dirty="0">
                <a:latin typeface="DejaVu Sans"/>
                <a:cs typeface="DejaVu Sans"/>
              </a:rPr>
              <a:t> </a:t>
            </a:r>
            <a:r>
              <a:rPr sz="1800" b="1" spc="65" dirty="0">
                <a:latin typeface="DejaVu Sans"/>
                <a:cs typeface="DejaVu Sans"/>
              </a:rPr>
              <a:t>??</a:t>
            </a:r>
            <a:endParaRPr sz="1800">
              <a:latin typeface="DejaVu Sans"/>
              <a:cs typeface="DejaVu Sans"/>
            </a:endParaRPr>
          </a:p>
          <a:p>
            <a:pPr marL="1358900" indent="-343535">
              <a:lnSpc>
                <a:spcPct val="100000"/>
              </a:lnSpc>
              <a:spcBef>
                <a:spcPts val="580"/>
              </a:spcBef>
              <a:buFont typeface="DejaVu Sans"/>
              <a:buChar char="•"/>
              <a:tabLst>
                <a:tab pos="1358900" algn="l"/>
                <a:tab pos="1359535" algn="l"/>
              </a:tabLst>
            </a:pPr>
            <a:r>
              <a:rPr sz="2400" b="1" spc="-25" dirty="0">
                <a:latin typeface="DejaVu Sans"/>
                <a:cs typeface="DejaVu Sans"/>
              </a:rPr>
              <a:t>After </a:t>
            </a:r>
            <a:r>
              <a:rPr sz="2400" b="1" spc="35" dirty="0">
                <a:latin typeface="DejaVu Sans"/>
                <a:cs typeface="DejaVu Sans"/>
              </a:rPr>
              <a:t>6 </a:t>
            </a:r>
            <a:r>
              <a:rPr sz="2400" b="1" spc="20" dirty="0">
                <a:latin typeface="DejaVu Sans"/>
                <a:cs typeface="DejaVu Sans"/>
              </a:rPr>
              <a:t>wks, </a:t>
            </a:r>
            <a:r>
              <a:rPr sz="2400" b="1" spc="-25" dirty="0">
                <a:latin typeface="DejaVu Sans"/>
                <a:cs typeface="DejaVu Sans"/>
              </a:rPr>
              <a:t>reduce</a:t>
            </a:r>
            <a:r>
              <a:rPr sz="2400" b="1" spc="-65" dirty="0">
                <a:latin typeface="DejaVu Sans"/>
                <a:cs typeface="DejaVu Sans"/>
              </a:rPr>
              <a:t> </a:t>
            </a:r>
            <a:r>
              <a:rPr sz="2400" b="1" spc="-25" dirty="0">
                <a:latin typeface="DejaVu Sans"/>
                <a:cs typeface="DejaVu Sans"/>
              </a:rPr>
              <a:t>dose</a:t>
            </a:r>
            <a:endParaRPr sz="2400">
              <a:latin typeface="DejaVu Sans"/>
              <a:cs typeface="DejaVu Sans"/>
            </a:endParaRPr>
          </a:p>
          <a:p>
            <a:pPr marL="1759585" marR="1034415" lvl="1" indent="-287020">
              <a:lnSpc>
                <a:spcPct val="100000"/>
              </a:lnSpc>
              <a:spcBef>
                <a:spcPts val="470"/>
              </a:spcBef>
              <a:buFont typeface="DejaVu Sans"/>
              <a:buChar char="–"/>
              <a:tabLst>
                <a:tab pos="1760220" algn="l"/>
              </a:tabLst>
            </a:pPr>
            <a:r>
              <a:rPr sz="2000" b="1" spc="10" dirty="0">
                <a:latin typeface="DejaVu Sans"/>
                <a:cs typeface="DejaVu Sans"/>
              </a:rPr>
              <a:t>1.5 </a:t>
            </a:r>
            <a:r>
              <a:rPr sz="2000" b="1" spc="175" dirty="0">
                <a:latin typeface="DejaVu Sans"/>
                <a:cs typeface="DejaVu Sans"/>
              </a:rPr>
              <a:t>mg/kg/d </a:t>
            </a:r>
            <a:r>
              <a:rPr sz="2000" b="1" spc="75" dirty="0">
                <a:solidFill>
                  <a:srgbClr val="CC3300"/>
                </a:solidFill>
                <a:latin typeface="DejaVu Sans"/>
                <a:cs typeface="DejaVu Sans"/>
              </a:rPr>
              <a:t>[40 </a:t>
            </a:r>
            <a:r>
              <a:rPr sz="2000" b="1" dirty="0">
                <a:solidFill>
                  <a:srgbClr val="CC3300"/>
                </a:solidFill>
                <a:latin typeface="DejaVu Sans"/>
                <a:cs typeface="DejaVu Sans"/>
              </a:rPr>
              <a:t>mg </a:t>
            </a:r>
            <a:r>
              <a:rPr sz="2000" b="1" spc="650" dirty="0">
                <a:solidFill>
                  <a:srgbClr val="CC3300"/>
                </a:solidFill>
                <a:latin typeface="DejaVu Sans"/>
                <a:cs typeface="DejaVu Sans"/>
              </a:rPr>
              <a:t>/ </a:t>
            </a:r>
            <a:r>
              <a:rPr sz="2000" b="1" spc="175" dirty="0">
                <a:solidFill>
                  <a:srgbClr val="CC3300"/>
                </a:solidFill>
                <a:latin typeface="DejaVu Sans"/>
                <a:cs typeface="DejaVu Sans"/>
              </a:rPr>
              <a:t>m</a:t>
            </a:r>
            <a:r>
              <a:rPr sz="1950" b="1" spc="262" baseline="25641" dirty="0">
                <a:solidFill>
                  <a:srgbClr val="CC3300"/>
                </a:solidFill>
                <a:latin typeface="DejaVu Sans"/>
                <a:cs typeface="DejaVu Sans"/>
              </a:rPr>
              <a:t>2</a:t>
            </a:r>
            <a:r>
              <a:rPr sz="2000" b="1" spc="175" dirty="0">
                <a:solidFill>
                  <a:srgbClr val="CC3300"/>
                </a:solidFill>
                <a:latin typeface="DejaVu Sans"/>
                <a:cs typeface="DejaVu Sans"/>
              </a:rPr>
              <a:t>/d ] </a:t>
            </a:r>
            <a:r>
              <a:rPr sz="2000" b="1" spc="-10" dirty="0">
                <a:latin typeface="DejaVu Sans"/>
                <a:cs typeface="DejaVu Sans"/>
              </a:rPr>
              <a:t>as </a:t>
            </a:r>
            <a:r>
              <a:rPr sz="2000" b="1" spc="-15" dirty="0">
                <a:latin typeface="DejaVu Sans"/>
                <a:cs typeface="DejaVu Sans"/>
              </a:rPr>
              <a:t>a  single </a:t>
            </a:r>
            <a:r>
              <a:rPr sz="2000" b="1" spc="-20" dirty="0">
                <a:latin typeface="DejaVu Sans"/>
                <a:cs typeface="DejaVu Sans"/>
              </a:rPr>
              <a:t>dose </a:t>
            </a:r>
            <a:r>
              <a:rPr sz="2000" b="1" spc="-15" dirty="0">
                <a:latin typeface="DejaVu Sans"/>
                <a:cs typeface="DejaVu Sans"/>
              </a:rPr>
              <a:t>every other day </a:t>
            </a:r>
            <a:r>
              <a:rPr sz="2000" b="1" dirty="0">
                <a:latin typeface="DejaVu Sans"/>
                <a:cs typeface="DejaVu Sans"/>
              </a:rPr>
              <a:t>morning  </a:t>
            </a:r>
            <a:r>
              <a:rPr sz="2000" b="1" spc="15" dirty="0">
                <a:latin typeface="DejaVu Sans"/>
                <a:cs typeface="DejaVu Sans"/>
              </a:rPr>
              <a:t>slowly </a:t>
            </a:r>
            <a:r>
              <a:rPr sz="2000" b="1" spc="-20" dirty="0">
                <a:latin typeface="DejaVu Sans"/>
                <a:cs typeface="DejaVu Sans"/>
              </a:rPr>
              <a:t>tapering </a:t>
            </a:r>
            <a:r>
              <a:rPr sz="2000" b="1" dirty="0">
                <a:latin typeface="DejaVu Sans"/>
                <a:cs typeface="DejaVu Sans"/>
              </a:rPr>
              <a:t>in </a:t>
            </a:r>
            <a:r>
              <a:rPr sz="2000" b="1" spc="65" dirty="0">
                <a:latin typeface="DejaVu Sans"/>
                <a:cs typeface="DejaVu Sans"/>
              </a:rPr>
              <a:t>2-3</a:t>
            </a:r>
            <a:r>
              <a:rPr sz="2000" b="1" spc="-80" dirty="0">
                <a:latin typeface="DejaVu Sans"/>
                <a:cs typeface="DejaVu Sans"/>
              </a:rPr>
              <a:t> </a:t>
            </a:r>
            <a:r>
              <a:rPr sz="2000" b="1" spc="-5" dirty="0">
                <a:latin typeface="DejaVu Sans"/>
                <a:cs typeface="DejaVu Sans"/>
              </a:rPr>
              <a:t>months</a:t>
            </a:r>
            <a:endParaRPr sz="2000">
              <a:latin typeface="DejaVu Sans"/>
              <a:cs typeface="DejaVu Sans"/>
            </a:endParaRPr>
          </a:p>
          <a:p>
            <a:pPr marL="1358900" indent="-343535">
              <a:lnSpc>
                <a:spcPct val="100000"/>
              </a:lnSpc>
              <a:spcBef>
                <a:spcPts val="585"/>
              </a:spcBef>
              <a:buFont typeface="DejaVu Sans"/>
              <a:buChar char="•"/>
              <a:tabLst>
                <a:tab pos="1358900" algn="l"/>
                <a:tab pos="1359535" algn="l"/>
              </a:tabLst>
            </a:pPr>
            <a:r>
              <a:rPr sz="2400" b="1" spc="-15" dirty="0">
                <a:latin typeface="DejaVu Sans"/>
                <a:cs typeface="DejaVu Sans"/>
              </a:rPr>
              <a:t>Then</a:t>
            </a:r>
            <a:r>
              <a:rPr sz="2400" b="1" dirty="0">
                <a:latin typeface="DejaVu Sans"/>
                <a:cs typeface="DejaVu Sans"/>
              </a:rPr>
              <a:t> </a:t>
            </a:r>
            <a:r>
              <a:rPr sz="2400" b="1" spc="-20" dirty="0">
                <a:latin typeface="DejaVu Sans"/>
                <a:cs typeface="DejaVu Sans"/>
              </a:rPr>
              <a:t>discontinue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DejaVu Sans"/>
              <a:cs typeface="DejaVu Sans"/>
            </a:endParaRPr>
          </a:p>
          <a:p>
            <a:pPr marL="25400">
              <a:lnSpc>
                <a:spcPct val="100000"/>
              </a:lnSpc>
              <a:spcBef>
                <a:spcPts val="5"/>
              </a:spcBef>
            </a:pPr>
            <a:r>
              <a:rPr sz="2400" b="1" i="1" spc="-5" dirty="0">
                <a:solidFill>
                  <a:srgbClr val="CC3300"/>
                </a:solidFill>
                <a:latin typeface="Nimbus Sans L"/>
                <a:cs typeface="Nimbus Sans L"/>
              </a:rPr>
              <a:t>Shorter </a:t>
            </a:r>
            <a:r>
              <a:rPr sz="2400" b="1" i="1" dirty="0">
                <a:solidFill>
                  <a:srgbClr val="CC3300"/>
                </a:solidFill>
                <a:latin typeface="Nimbus Sans L"/>
                <a:cs typeface="Nimbus Sans L"/>
              </a:rPr>
              <a:t>duration of initial therapy in not</a:t>
            </a:r>
            <a:r>
              <a:rPr sz="2400" b="1" i="1" spc="-110" dirty="0">
                <a:solidFill>
                  <a:srgbClr val="CC3300"/>
                </a:solidFill>
                <a:latin typeface="Nimbus Sans L"/>
                <a:cs typeface="Nimbus Sans L"/>
              </a:rPr>
              <a:t> </a:t>
            </a:r>
            <a:r>
              <a:rPr sz="2400" b="1" i="1" spc="-5" dirty="0">
                <a:solidFill>
                  <a:srgbClr val="CC3300"/>
                </a:solidFill>
                <a:latin typeface="Nimbus Sans L"/>
                <a:cs typeface="Nimbus Sans L"/>
              </a:rPr>
              <a:t>recommended.</a:t>
            </a:r>
            <a:endParaRPr sz="2400">
              <a:latin typeface="Nimbus Sans L"/>
              <a:cs typeface="Nimbus Sans 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6948" y="1016508"/>
            <a:ext cx="3260090" cy="878205"/>
            <a:chOff x="726948" y="1016508"/>
            <a:chExt cx="3260090" cy="878205"/>
          </a:xfrm>
        </p:grpSpPr>
        <p:sp>
          <p:nvSpPr>
            <p:cNvPr id="5" name="object 5"/>
            <p:cNvSpPr/>
            <p:nvPr/>
          </p:nvSpPr>
          <p:spPr>
            <a:xfrm>
              <a:off x="844296" y="1072896"/>
              <a:ext cx="3043428" cy="6690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6948" y="1016508"/>
              <a:ext cx="3259836" cy="8778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38200" y="1066800"/>
            <a:ext cx="2903220" cy="528955"/>
          </a:xfrm>
          <a:prstGeom prst="rect">
            <a:avLst/>
          </a:prstGeom>
          <a:solidFill>
            <a:srgbClr val="99CCFF"/>
          </a:solidFill>
          <a:ln w="9144">
            <a:solidFill>
              <a:srgbClr val="8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sz="2800" b="1" spc="-5" dirty="0">
                <a:latin typeface="Nimbus Sans L"/>
                <a:cs typeface="Nimbus Sans L"/>
              </a:rPr>
              <a:t>Steroid</a:t>
            </a:r>
            <a:r>
              <a:rPr sz="2800" b="1" spc="-10" dirty="0">
                <a:latin typeface="Nimbus Sans L"/>
                <a:cs typeface="Nimbus Sans L"/>
              </a:rPr>
              <a:t> </a:t>
            </a:r>
            <a:r>
              <a:rPr sz="2800" b="1" spc="-5" dirty="0">
                <a:latin typeface="Nimbus Sans L"/>
                <a:cs typeface="Nimbus Sans L"/>
              </a:rPr>
              <a:t>Therapy</a:t>
            </a:r>
            <a:endParaRPr sz="28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644" y="319785"/>
            <a:ext cx="72301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Treatment of </a:t>
            </a:r>
            <a:r>
              <a:rPr sz="3600" spc="70" dirty="0"/>
              <a:t>Initial</a:t>
            </a:r>
            <a:r>
              <a:rPr sz="3600" spc="-155" dirty="0"/>
              <a:t> </a:t>
            </a:r>
            <a:r>
              <a:rPr sz="3600" spc="-30" dirty="0"/>
              <a:t>Episode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526794" y="2546730"/>
            <a:ext cx="557784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DejaVu Sans"/>
              <a:buChar char="•"/>
              <a:tabLst>
                <a:tab pos="354965" algn="l"/>
                <a:tab pos="355600" algn="l"/>
              </a:tabLst>
            </a:pPr>
            <a:r>
              <a:rPr sz="2400" b="1" spc="-25" dirty="0">
                <a:latin typeface="DejaVu Sans"/>
                <a:cs typeface="DejaVu Sans"/>
              </a:rPr>
              <a:t>Acting </a:t>
            </a:r>
            <a:r>
              <a:rPr sz="2400" b="1" spc="-20" dirty="0">
                <a:latin typeface="DejaVu Sans"/>
                <a:cs typeface="DejaVu Sans"/>
              </a:rPr>
              <a:t>through </a:t>
            </a:r>
            <a:r>
              <a:rPr sz="2400" b="1" spc="-35" dirty="0">
                <a:latin typeface="DejaVu Sans"/>
                <a:cs typeface="DejaVu Sans"/>
              </a:rPr>
              <a:t>the </a:t>
            </a:r>
            <a:r>
              <a:rPr sz="2400" b="1" spc="-15" dirty="0">
                <a:latin typeface="DejaVu Sans"/>
                <a:cs typeface="DejaVu Sans"/>
              </a:rPr>
              <a:t>nuclear  </a:t>
            </a:r>
            <a:r>
              <a:rPr sz="2400" b="1" spc="-25" dirty="0">
                <a:latin typeface="DejaVu Sans"/>
                <a:cs typeface="DejaVu Sans"/>
              </a:rPr>
              <a:t>factor </a:t>
            </a:r>
            <a:r>
              <a:rPr sz="2400" b="1" spc="-20" dirty="0">
                <a:latin typeface="DejaVu Sans"/>
                <a:cs typeface="DejaVu Sans"/>
              </a:rPr>
              <a:t>kappaB </a:t>
            </a:r>
            <a:r>
              <a:rPr sz="2400" b="1" spc="70" dirty="0">
                <a:latin typeface="DejaVu Sans"/>
                <a:cs typeface="DejaVu Sans"/>
              </a:rPr>
              <a:t>(NF-kB)  </a:t>
            </a:r>
            <a:r>
              <a:rPr sz="2400" b="1" spc="-15" dirty="0">
                <a:latin typeface="DejaVu Sans"/>
                <a:cs typeface="DejaVu Sans"/>
              </a:rPr>
              <a:t>transcription </a:t>
            </a:r>
            <a:r>
              <a:rPr sz="2400" b="1" spc="-5" dirty="0">
                <a:latin typeface="DejaVu Sans"/>
                <a:cs typeface="DejaVu Sans"/>
              </a:rPr>
              <a:t>pathway </a:t>
            </a:r>
            <a:r>
              <a:rPr sz="2400" b="1" spc="505" dirty="0">
                <a:latin typeface="DejaVu Sans"/>
                <a:cs typeface="DejaVu Sans"/>
              </a:rPr>
              <a:t>–  </a:t>
            </a:r>
            <a:r>
              <a:rPr sz="2400" b="1" spc="-25" dirty="0">
                <a:latin typeface="DejaVu Sans"/>
                <a:cs typeface="DejaVu Sans"/>
              </a:rPr>
              <a:t>inhibiting </a:t>
            </a:r>
            <a:r>
              <a:rPr sz="2400" b="1" spc="-20" dirty="0">
                <a:latin typeface="DejaVu Sans"/>
                <a:cs typeface="DejaVu Sans"/>
              </a:rPr>
              <a:t>cytokine production  and inhibiting </a:t>
            </a:r>
            <a:r>
              <a:rPr sz="2400" b="1" spc="10" dirty="0">
                <a:latin typeface="DejaVu Sans"/>
                <a:cs typeface="DejaVu Sans"/>
              </a:rPr>
              <a:t>T-Cell </a:t>
            </a:r>
            <a:r>
              <a:rPr sz="2400" b="1" spc="-20" dirty="0">
                <a:latin typeface="DejaVu Sans"/>
                <a:cs typeface="DejaVu Sans"/>
              </a:rPr>
              <a:t>prouction  and </a:t>
            </a:r>
            <a:r>
              <a:rPr sz="2400" b="1" spc="-25" dirty="0">
                <a:latin typeface="DejaVu Sans"/>
                <a:cs typeface="DejaVu Sans"/>
              </a:rPr>
              <a:t>proliferation.</a:t>
            </a:r>
            <a:endParaRPr sz="2400">
              <a:latin typeface="DejaVu Sans"/>
              <a:cs typeface="DejaVu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6948" y="1016508"/>
            <a:ext cx="5897880" cy="878205"/>
            <a:chOff x="726948" y="1016508"/>
            <a:chExt cx="5897880" cy="878205"/>
          </a:xfrm>
        </p:grpSpPr>
        <p:sp>
          <p:nvSpPr>
            <p:cNvPr id="5" name="object 5"/>
            <p:cNvSpPr/>
            <p:nvPr/>
          </p:nvSpPr>
          <p:spPr>
            <a:xfrm>
              <a:off x="844296" y="1072896"/>
              <a:ext cx="5692139" cy="662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6948" y="1016508"/>
              <a:ext cx="5897880" cy="8778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38200" y="1066800"/>
            <a:ext cx="5552440" cy="523240"/>
          </a:xfrm>
          <a:prstGeom prst="rect">
            <a:avLst/>
          </a:prstGeom>
          <a:solidFill>
            <a:srgbClr val="99CCFF"/>
          </a:solidFill>
          <a:ln w="9144">
            <a:solidFill>
              <a:srgbClr val="8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sz="2800" b="1" spc="-5" dirty="0">
                <a:latin typeface="Nimbus Sans L"/>
                <a:cs typeface="Nimbus Sans L"/>
              </a:rPr>
              <a:t>Steroids – Mechanism of</a:t>
            </a:r>
            <a:r>
              <a:rPr sz="2800" b="1" spc="60" dirty="0">
                <a:latin typeface="Nimbus Sans L"/>
                <a:cs typeface="Nimbus Sans L"/>
              </a:rPr>
              <a:t> </a:t>
            </a:r>
            <a:r>
              <a:rPr sz="2800" b="1" spc="-5" dirty="0">
                <a:latin typeface="Nimbus Sans L"/>
                <a:cs typeface="Nimbus Sans L"/>
              </a:rPr>
              <a:t>action</a:t>
            </a:r>
            <a:endParaRPr sz="28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4994" y="395985"/>
            <a:ext cx="4295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Diuretic</a:t>
            </a:r>
            <a:r>
              <a:rPr sz="3600" spc="-150" dirty="0"/>
              <a:t> </a:t>
            </a:r>
            <a:r>
              <a:rPr sz="3600" spc="-20" dirty="0"/>
              <a:t>Therapy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586740" y="2272283"/>
            <a:ext cx="2338070" cy="2636520"/>
            <a:chOff x="586740" y="2272283"/>
            <a:chExt cx="2338070" cy="2636520"/>
          </a:xfrm>
        </p:grpSpPr>
        <p:sp>
          <p:nvSpPr>
            <p:cNvPr id="4" name="object 4"/>
            <p:cNvSpPr/>
            <p:nvPr/>
          </p:nvSpPr>
          <p:spPr>
            <a:xfrm>
              <a:off x="586740" y="2272283"/>
              <a:ext cx="2337816" cy="6797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9620" y="2697479"/>
              <a:ext cx="1972056" cy="548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6740" y="4229100"/>
              <a:ext cx="1420368" cy="6797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64540" y="2323077"/>
            <a:ext cx="7411084" cy="238315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400" b="1" u="heavy" spc="2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Indications</a:t>
            </a:r>
            <a:endParaRPr sz="2400">
              <a:latin typeface="DejaVu Sans"/>
              <a:cs typeface="DejaVu Sans"/>
            </a:endParaRPr>
          </a:p>
          <a:p>
            <a:pPr marL="355600" marR="5080" indent="-343535">
              <a:lnSpc>
                <a:spcPts val="2160"/>
              </a:lnSpc>
              <a:spcBef>
                <a:spcPts val="505"/>
              </a:spcBef>
              <a:buFont typeface="DejaVu Sans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latin typeface="DejaVu Sans"/>
                <a:cs typeface="DejaVu Sans"/>
              </a:rPr>
              <a:t>To </a:t>
            </a:r>
            <a:r>
              <a:rPr sz="2000" b="1" spc="-20" dirty="0">
                <a:latin typeface="DejaVu Sans"/>
                <a:cs typeface="DejaVu Sans"/>
              </a:rPr>
              <a:t>prevent </a:t>
            </a:r>
            <a:r>
              <a:rPr sz="2000" b="1" spc="-10" dirty="0">
                <a:latin typeface="DejaVu Sans"/>
                <a:cs typeface="DejaVu Sans"/>
              </a:rPr>
              <a:t>secondary </a:t>
            </a:r>
            <a:r>
              <a:rPr sz="2000" b="1" spc="-15" dirty="0">
                <a:latin typeface="DejaVu Sans"/>
                <a:cs typeface="DejaVu Sans"/>
              </a:rPr>
              <a:t>infections </a:t>
            </a:r>
            <a:r>
              <a:rPr sz="2000" b="1" spc="-20" dirty="0">
                <a:latin typeface="DejaVu Sans"/>
                <a:cs typeface="DejaVu Sans"/>
              </a:rPr>
              <a:t>after </a:t>
            </a:r>
            <a:r>
              <a:rPr sz="2000" b="1" dirty="0">
                <a:latin typeface="DejaVu Sans"/>
                <a:cs typeface="DejaVu Sans"/>
              </a:rPr>
              <a:t>breakdown  </a:t>
            </a:r>
            <a:r>
              <a:rPr sz="2000" b="1" spc="-15" dirty="0">
                <a:latin typeface="DejaVu Sans"/>
                <a:cs typeface="DejaVu Sans"/>
              </a:rPr>
              <a:t>of</a:t>
            </a:r>
            <a:r>
              <a:rPr sz="2000" b="1" spc="-10" dirty="0">
                <a:latin typeface="DejaVu Sans"/>
                <a:cs typeface="DejaVu Sans"/>
              </a:rPr>
              <a:t> </a:t>
            </a:r>
            <a:r>
              <a:rPr sz="2000" b="1" spc="-5" dirty="0">
                <a:latin typeface="DejaVu Sans"/>
                <a:cs typeface="DejaVu Sans"/>
              </a:rPr>
              <a:t>skin</a:t>
            </a:r>
            <a:endParaRPr sz="2000">
              <a:latin typeface="DejaVu Sans"/>
              <a:cs typeface="DejaVu Sans"/>
            </a:endParaRPr>
          </a:p>
          <a:p>
            <a:pPr marL="355600" indent="-343535">
              <a:lnSpc>
                <a:spcPct val="100000"/>
              </a:lnSpc>
              <a:spcBef>
                <a:spcPts val="210"/>
              </a:spcBef>
              <a:buFont typeface="DejaVu Sans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latin typeface="DejaVu Sans"/>
                <a:cs typeface="DejaVu Sans"/>
              </a:rPr>
              <a:t>To </a:t>
            </a:r>
            <a:r>
              <a:rPr sz="2000" b="1" spc="-20" dirty="0">
                <a:latin typeface="DejaVu Sans"/>
                <a:cs typeface="DejaVu Sans"/>
              </a:rPr>
              <a:t>prevent </a:t>
            </a:r>
            <a:r>
              <a:rPr sz="2000" b="1" spc="160" dirty="0">
                <a:latin typeface="DejaVu Sans"/>
                <a:cs typeface="DejaVu Sans"/>
              </a:rPr>
              <a:t>GI </a:t>
            </a:r>
            <a:r>
              <a:rPr sz="2000" b="1" spc="-15" dirty="0">
                <a:latin typeface="DejaVu Sans"/>
                <a:cs typeface="DejaVu Sans"/>
              </a:rPr>
              <a:t>and </a:t>
            </a:r>
            <a:r>
              <a:rPr sz="2000" b="1" spc="-20" dirty="0">
                <a:latin typeface="DejaVu Sans"/>
                <a:cs typeface="DejaVu Sans"/>
              </a:rPr>
              <a:t>Resp.</a:t>
            </a:r>
            <a:r>
              <a:rPr sz="2000" b="1" spc="-245" dirty="0">
                <a:latin typeface="DejaVu Sans"/>
                <a:cs typeface="DejaVu Sans"/>
              </a:rPr>
              <a:t> </a:t>
            </a:r>
            <a:r>
              <a:rPr sz="2000" b="1" spc="-10" dirty="0">
                <a:latin typeface="DejaVu Sans"/>
                <a:cs typeface="DejaVu Sans"/>
              </a:rPr>
              <a:t>embarrassment</a:t>
            </a:r>
            <a:endParaRPr sz="2000">
              <a:latin typeface="DejaVu Sans"/>
              <a:cs typeface="DejaVu Sans"/>
            </a:endParaRPr>
          </a:p>
          <a:p>
            <a:pPr marL="355600" marR="299720" indent="-343535">
              <a:lnSpc>
                <a:spcPts val="2160"/>
              </a:lnSpc>
              <a:spcBef>
                <a:spcPts val="515"/>
              </a:spcBef>
              <a:buFont typeface="DejaVu Sans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latin typeface="DejaVu Sans"/>
                <a:cs typeface="DejaVu Sans"/>
              </a:rPr>
              <a:t>To </a:t>
            </a:r>
            <a:r>
              <a:rPr sz="2000" b="1" spc="-20" dirty="0">
                <a:latin typeface="DejaVu Sans"/>
                <a:cs typeface="DejaVu Sans"/>
              </a:rPr>
              <a:t>prevent </a:t>
            </a:r>
            <a:r>
              <a:rPr sz="2000" b="1" spc="-10" dirty="0">
                <a:latin typeface="DejaVu Sans"/>
                <a:cs typeface="DejaVu Sans"/>
              </a:rPr>
              <a:t>urethral </a:t>
            </a:r>
            <a:r>
              <a:rPr sz="2000" b="1" spc="-15" dirty="0">
                <a:latin typeface="DejaVu Sans"/>
                <a:cs typeface="DejaVu Sans"/>
              </a:rPr>
              <a:t>obstruction </a:t>
            </a:r>
            <a:r>
              <a:rPr sz="2000" b="1" spc="-20" dirty="0">
                <a:latin typeface="DejaVu Sans"/>
                <a:cs typeface="DejaVu Sans"/>
              </a:rPr>
              <a:t>due </a:t>
            </a:r>
            <a:r>
              <a:rPr sz="2000" b="1" spc="-25" dirty="0">
                <a:latin typeface="DejaVu Sans"/>
                <a:cs typeface="DejaVu Sans"/>
              </a:rPr>
              <a:t>to </a:t>
            </a:r>
            <a:r>
              <a:rPr sz="2000" b="1" spc="-5" dirty="0">
                <a:latin typeface="DejaVu Sans"/>
                <a:cs typeface="DejaVu Sans"/>
              </a:rPr>
              <a:t>massive  </a:t>
            </a:r>
            <a:r>
              <a:rPr sz="2000" b="1" spc="-15" dirty="0">
                <a:latin typeface="DejaVu Sans"/>
                <a:cs typeface="DejaVu Sans"/>
              </a:rPr>
              <a:t>edema of</a:t>
            </a:r>
            <a:r>
              <a:rPr sz="2000" b="1" spc="-40" dirty="0">
                <a:latin typeface="DejaVu Sans"/>
                <a:cs typeface="DejaVu Sans"/>
              </a:rPr>
              <a:t> </a:t>
            </a:r>
            <a:r>
              <a:rPr sz="2000" b="1" spc="-5" dirty="0">
                <a:latin typeface="DejaVu Sans"/>
                <a:cs typeface="DejaVu Sans"/>
              </a:rPr>
              <a:t>scrotum</a:t>
            </a:r>
            <a:endParaRPr sz="20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Drugs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9619" y="4654296"/>
            <a:ext cx="1054608" cy="548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08375" y="4680010"/>
            <a:ext cx="4729480" cy="10312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000" b="1" spc="5" dirty="0">
                <a:latin typeface="DejaVu Sans"/>
                <a:cs typeface="DejaVu Sans"/>
              </a:rPr>
              <a:t>:</a:t>
            </a:r>
            <a:r>
              <a:rPr sz="2000" b="1" spc="-25" dirty="0">
                <a:latin typeface="DejaVu Sans"/>
                <a:cs typeface="DejaVu Sans"/>
              </a:rPr>
              <a:t> </a:t>
            </a:r>
            <a:r>
              <a:rPr sz="2000" b="1" spc="60" dirty="0">
                <a:latin typeface="DejaVu Sans"/>
                <a:cs typeface="DejaVu Sans"/>
              </a:rPr>
              <a:t>1-3</a:t>
            </a:r>
            <a:r>
              <a:rPr sz="2000" b="1" spc="-20" dirty="0">
                <a:latin typeface="DejaVu Sans"/>
                <a:cs typeface="DejaVu Sans"/>
              </a:rPr>
              <a:t> </a:t>
            </a:r>
            <a:r>
              <a:rPr sz="2000" b="1" dirty="0">
                <a:latin typeface="DejaVu Sans"/>
                <a:cs typeface="DejaVu Sans"/>
              </a:rPr>
              <a:t>mg</a:t>
            </a:r>
            <a:r>
              <a:rPr sz="2000" b="1" spc="-25" dirty="0">
                <a:latin typeface="DejaVu Sans"/>
                <a:cs typeface="DejaVu Sans"/>
              </a:rPr>
              <a:t> </a:t>
            </a:r>
            <a:r>
              <a:rPr sz="2000" b="1" spc="650" dirty="0">
                <a:latin typeface="DejaVu Sans"/>
                <a:cs typeface="DejaVu Sans"/>
              </a:rPr>
              <a:t>/</a:t>
            </a:r>
            <a:r>
              <a:rPr sz="2000" b="1" spc="-15" dirty="0">
                <a:latin typeface="DejaVu Sans"/>
                <a:cs typeface="DejaVu Sans"/>
              </a:rPr>
              <a:t> </a:t>
            </a:r>
            <a:r>
              <a:rPr sz="2000" b="1" spc="-10" dirty="0">
                <a:latin typeface="DejaVu Sans"/>
                <a:cs typeface="DejaVu Sans"/>
              </a:rPr>
              <a:t>kg</a:t>
            </a:r>
            <a:r>
              <a:rPr sz="2000" b="1" spc="-30" dirty="0">
                <a:latin typeface="DejaVu Sans"/>
                <a:cs typeface="DejaVu Sans"/>
              </a:rPr>
              <a:t> </a:t>
            </a:r>
            <a:r>
              <a:rPr sz="2000" b="1" spc="650" dirty="0">
                <a:latin typeface="DejaVu Sans"/>
                <a:cs typeface="DejaVu Sans"/>
              </a:rPr>
              <a:t>/</a:t>
            </a:r>
            <a:r>
              <a:rPr sz="2000" b="1" spc="-20" dirty="0">
                <a:latin typeface="DejaVu Sans"/>
                <a:cs typeface="DejaVu Sans"/>
              </a:rPr>
              <a:t> dose </a:t>
            </a:r>
            <a:r>
              <a:rPr sz="2000" b="1" spc="165" dirty="0">
                <a:latin typeface="DejaVu Sans"/>
                <a:cs typeface="DejaVu Sans"/>
              </a:rPr>
              <a:t>IV</a:t>
            </a:r>
            <a:r>
              <a:rPr sz="2000" b="1" spc="-30" dirty="0">
                <a:latin typeface="DejaVu Sans"/>
                <a:cs typeface="DejaVu Sans"/>
              </a:rPr>
              <a:t> </a:t>
            </a:r>
            <a:r>
              <a:rPr sz="2000" b="1" spc="5" dirty="0">
                <a:latin typeface="DejaVu Sans"/>
                <a:cs typeface="DejaVu Sans"/>
              </a:rPr>
              <a:t>q12h</a:t>
            </a:r>
            <a:endParaRPr sz="20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b="1" spc="5" dirty="0">
                <a:latin typeface="DejaVu Sans"/>
                <a:cs typeface="DejaVu Sans"/>
              </a:rPr>
              <a:t>:</a:t>
            </a:r>
            <a:r>
              <a:rPr sz="2000" b="1" spc="-20" dirty="0">
                <a:latin typeface="DejaVu Sans"/>
                <a:cs typeface="DejaVu Sans"/>
              </a:rPr>
              <a:t> </a:t>
            </a:r>
            <a:r>
              <a:rPr sz="2000" b="1" spc="30" dirty="0">
                <a:latin typeface="DejaVu Sans"/>
                <a:cs typeface="DejaVu Sans"/>
              </a:rPr>
              <a:t>10</a:t>
            </a:r>
            <a:r>
              <a:rPr sz="2000" b="1" spc="-10" dirty="0">
                <a:latin typeface="DejaVu Sans"/>
                <a:cs typeface="DejaVu Sans"/>
              </a:rPr>
              <a:t> </a:t>
            </a:r>
            <a:r>
              <a:rPr sz="2000" b="1" dirty="0">
                <a:latin typeface="DejaVu Sans"/>
                <a:cs typeface="DejaVu Sans"/>
              </a:rPr>
              <a:t>mg</a:t>
            </a:r>
            <a:r>
              <a:rPr sz="2000" b="1" spc="-35" dirty="0">
                <a:latin typeface="DejaVu Sans"/>
                <a:cs typeface="DejaVu Sans"/>
              </a:rPr>
              <a:t> </a:t>
            </a:r>
            <a:r>
              <a:rPr sz="2000" b="1" spc="650" dirty="0">
                <a:latin typeface="DejaVu Sans"/>
                <a:cs typeface="DejaVu Sans"/>
              </a:rPr>
              <a:t>/</a:t>
            </a:r>
            <a:r>
              <a:rPr sz="2000" b="1" spc="-15" dirty="0">
                <a:latin typeface="DejaVu Sans"/>
                <a:cs typeface="DejaVu Sans"/>
              </a:rPr>
              <a:t> kg</a:t>
            </a:r>
            <a:r>
              <a:rPr sz="2000" b="1" spc="-25" dirty="0">
                <a:latin typeface="DejaVu Sans"/>
                <a:cs typeface="DejaVu Sans"/>
              </a:rPr>
              <a:t> </a:t>
            </a:r>
            <a:r>
              <a:rPr sz="2000" b="1" spc="650" dirty="0">
                <a:latin typeface="DejaVu Sans"/>
                <a:cs typeface="DejaVu Sans"/>
              </a:rPr>
              <a:t>/</a:t>
            </a:r>
            <a:r>
              <a:rPr sz="2000" b="1" spc="-20" dirty="0">
                <a:latin typeface="DejaVu Sans"/>
                <a:cs typeface="DejaVu Sans"/>
              </a:rPr>
              <a:t> </a:t>
            </a:r>
            <a:r>
              <a:rPr sz="2000" b="1" spc="-30" dirty="0">
                <a:latin typeface="DejaVu Sans"/>
                <a:cs typeface="DejaVu Sans"/>
              </a:rPr>
              <a:t>d</a:t>
            </a:r>
            <a:endParaRPr sz="20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2000" b="1" spc="5" dirty="0">
                <a:latin typeface="DejaVu Sans"/>
                <a:cs typeface="DejaVu Sans"/>
              </a:rPr>
              <a:t>: </a:t>
            </a:r>
            <a:r>
              <a:rPr sz="2000" b="1" spc="60" dirty="0">
                <a:latin typeface="DejaVu Sans"/>
                <a:cs typeface="DejaVu Sans"/>
              </a:rPr>
              <a:t>3-4 </a:t>
            </a:r>
            <a:r>
              <a:rPr sz="2000" b="1" dirty="0">
                <a:latin typeface="DejaVu Sans"/>
                <a:cs typeface="DejaVu Sans"/>
              </a:rPr>
              <a:t>mg </a:t>
            </a:r>
            <a:r>
              <a:rPr sz="2000" b="1" spc="315" dirty="0">
                <a:latin typeface="DejaVu Sans"/>
                <a:cs typeface="DejaVu Sans"/>
              </a:rPr>
              <a:t>/kg/</a:t>
            </a:r>
            <a:r>
              <a:rPr sz="2000" b="1" spc="-250" dirty="0">
                <a:latin typeface="DejaVu Sans"/>
                <a:cs typeface="DejaVu Sans"/>
              </a:rPr>
              <a:t> </a:t>
            </a:r>
            <a:r>
              <a:rPr sz="2000" b="1" spc="-35" dirty="0">
                <a:latin typeface="DejaVu Sans"/>
                <a:cs typeface="DejaVu Sans"/>
              </a:rPr>
              <a:t>d </a:t>
            </a:r>
            <a:r>
              <a:rPr sz="2000" b="1" dirty="0">
                <a:latin typeface="DejaVu Sans"/>
                <a:cs typeface="DejaVu Sans"/>
              </a:rPr>
              <a:t>in </a:t>
            </a:r>
            <a:r>
              <a:rPr sz="2000" b="1" spc="65" dirty="0">
                <a:latin typeface="DejaVu Sans"/>
                <a:cs typeface="DejaVu Sans"/>
              </a:rPr>
              <a:t>3-4 </a:t>
            </a:r>
            <a:r>
              <a:rPr sz="2000" b="1" spc="-20" dirty="0">
                <a:latin typeface="DejaVu Sans"/>
                <a:cs typeface="DejaVu Sans"/>
              </a:rPr>
              <a:t>div. doses</a:t>
            </a:r>
            <a:endParaRPr sz="2000">
              <a:latin typeface="DejaVu Sans"/>
              <a:cs typeface="DejaVu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4540" y="4680010"/>
            <a:ext cx="6774815" cy="136652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335"/>
              </a:spcBef>
              <a:buFont typeface="DejaVu Sans"/>
              <a:buChar char="•"/>
              <a:tabLst>
                <a:tab pos="355600" algn="l"/>
                <a:tab pos="356235" algn="l"/>
              </a:tabLst>
            </a:pPr>
            <a:r>
              <a:rPr sz="2000" b="1" spc="-15" dirty="0">
                <a:latin typeface="DejaVu Sans"/>
                <a:cs typeface="DejaVu Sans"/>
              </a:rPr>
              <a:t>Furosemide</a:t>
            </a:r>
            <a:endParaRPr sz="2000">
              <a:latin typeface="DejaVu Sans"/>
              <a:cs typeface="DejaVu Sans"/>
            </a:endParaRPr>
          </a:p>
          <a:p>
            <a:pPr marL="355600" indent="-343535">
              <a:lnSpc>
                <a:spcPct val="100000"/>
              </a:lnSpc>
              <a:spcBef>
                <a:spcPts val="240"/>
              </a:spcBef>
              <a:buFont typeface="DejaVu Sans"/>
              <a:buChar char="•"/>
              <a:tabLst>
                <a:tab pos="355600" algn="l"/>
                <a:tab pos="356235" algn="l"/>
              </a:tabLst>
            </a:pPr>
            <a:r>
              <a:rPr sz="2000" b="1" spc="-10" dirty="0">
                <a:latin typeface="DejaVu Sans"/>
                <a:cs typeface="DejaVu Sans"/>
              </a:rPr>
              <a:t>Chlorthiazide</a:t>
            </a:r>
            <a:endParaRPr sz="2000">
              <a:latin typeface="DejaVu Sans"/>
              <a:cs typeface="DejaVu Sans"/>
            </a:endParaRPr>
          </a:p>
          <a:p>
            <a:pPr marL="355600" indent="-343535">
              <a:lnSpc>
                <a:spcPct val="100000"/>
              </a:lnSpc>
              <a:spcBef>
                <a:spcPts val="244"/>
              </a:spcBef>
              <a:buFont typeface="DejaVu Sans"/>
              <a:buChar char="•"/>
              <a:tabLst>
                <a:tab pos="355600" algn="l"/>
                <a:tab pos="356235" algn="l"/>
              </a:tabLst>
            </a:pPr>
            <a:r>
              <a:rPr sz="2000" b="1" spc="-10" dirty="0">
                <a:latin typeface="DejaVu Sans"/>
                <a:cs typeface="DejaVu Sans"/>
              </a:rPr>
              <a:t>Spiranolactone</a:t>
            </a:r>
            <a:endParaRPr sz="2000">
              <a:latin typeface="DejaVu Sans"/>
              <a:cs typeface="DejaVu Sans"/>
            </a:endParaRPr>
          </a:p>
          <a:p>
            <a:pPr marL="355600" indent="-343535">
              <a:lnSpc>
                <a:spcPct val="100000"/>
              </a:lnSpc>
              <a:spcBef>
                <a:spcPts val="240"/>
              </a:spcBef>
              <a:buFont typeface="DejaVu Sans"/>
              <a:buChar char="•"/>
              <a:tabLst>
                <a:tab pos="355600" algn="l"/>
                <a:tab pos="356235" algn="l"/>
              </a:tabLst>
            </a:pPr>
            <a:r>
              <a:rPr sz="2000" b="1" spc="200" dirty="0">
                <a:latin typeface="DejaVu Sans"/>
                <a:cs typeface="DejaVu Sans"/>
              </a:rPr>
              <a:t>25% </a:t>
            </a:r>
            <a:r>
              <a:rPr sz="2000" b="1" spc="-20" dirty="0">
                <a:latin typeface="DejaVu Sans"/>
                <a:cs typeface="DejaVu Sans"/>
              </a:rPr>
              <a:t>salt free </a:t>
            </a:r>
            <a:r>
              <a:rPr sz="2000" b="1" dirty="0">
                <a:latin typeface="DejaVu Sans"/>
                <a:cs typeface="DejaVu Sans"/>
              </a:rPr>
              <a:t>albumin 0.5g </a:t>
            </a:r>
            <a:r>
              <a:rPr sz="2000" b="1" spc="650" dirty="0">
                <a:latin typeface="DejaVu Sans"/>
                <a:cs typeface="DejaVu Sans"/>
              </a:rPr>
              <a:t>/</a:t>
            </a:r>
            <a:r>
              <a:rPr sz="2000" b="1" spc="-400" dirty="0">
                <a:latin typeface="DejaVu Sans"/>
                <a:cs typeface="DejaVu Sans"/>
              </a:rPr>
              <a:t> </a:t>
            </a:r>
            <a:r>
              <a:rPr sz="2000" b="1" spc="-10" dirty="0">
                <a:latin typeface="DejaVu Sans"/>
                <a:cs typeface="DejaVu Sans"/>
              </a:rPr>
              <a:t>kg </a:t>
            </a:r>
            <a:r>
              <a:rPr sz="2000" b="1" spc="-5" dirty="0">
                <a:latin typeface="DejaVu Sans"/>
                <a:cs typeface="DejaVu Sans"/>
              </a:rPr>
              <a:t>over </a:t>
            </a:r>
            <a:r>
              <a:rPr sz="2000" b="1" spc="30" dirty="0">
                <a:latin typeface="DejaVu Sans"/>
                <a:cs typeface="DejaVu Sans"/>
              </a:rPr>
              <a:t>60 </a:t>
            </a:r>
            <a:r>
              <a:rPr sz="2000" b="1" spc="5" dirty="0">
                <a:latin typeface="DejaVu Sans"/>
                <a:cs typeface="DejaVu Sans"/>
              </a:rPr>
              <a:t>min</a:t>
            </a:r>
            <a:endParaRPr sz="2000">
              <a:latin typeface="DejaVu Sans"/>
              <a:cs typeface="DejaVu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0600" y="1143000"/>
            <a:ext cx="7373620" cy="7531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8890" rIns="0" bIns="0" rtlCol="0">
            <a:spAutoFit/>
          </a:bodyPr>
          <a:lstStyle/>
          <a:p>
            <a:pPr marL="155575" marR="85090" indent="-64135">
              <a:lnSpc>
                <a:spcPct val="120000"/>
              </a:lnSpc>
              <a:spcBef>
                <a:spcPts val="70"/>
              </a:spcBef>
            </a:pPr>
            <a:r>
              <a:rPr sz="1800" b="1" spc="-5" dirty="0">
                <a:latin typeface="Nimbus Sans L"/>
                <a:cs typeface="Nimbus Sans L"/>
              </a:rPr>
              <a:t>Patients </a:t>
            </a:r>
            <a:r>
              <a:rPr sz="1800" b="1" spc="5" dirty="0">
                <a:latin typeface="Nimbus Sans L"/>
                <a:cs typeface="Nimbus Sans L"/>
              </a:rPr>
              <a:t>with </a:t>
            </a:r>
            <a:r>
              <a:rPr sz="1800" b="1" spc="-5" dirty="0">
                <a:latin typeface="Nimbus Sans L"/>
                <a:cs typeface="Nimbus Sans L"/>
              </a:rPr>
              <a:t>persistent edema </a:t>
            </a:r>
            <a:r>
              <a:rPr sz="1800" b="1" dirty="0">
                <a:latin typeface="Nimbus Sans L"/>
                <a:cs typeface="Nimbus Sans L"/>
              </a:rPr>
              <a:t>and weight gain </a:t>
            </a:r>
            <a:r>
              <a:rPr sz="1800" b="1" spc="-10" dirty="0">
                <a:latin typeface="Nimbus Sans L"/>
                <a:cs typeface="Nimbus Sans L"/>
              </a:rPr>
              <a:t>above </a:t>
            </a:r>
            <a:r>
              <a:rPr sz="1800" b="1" dirty="0">
                <a:latin typeface="Nimbus Sans L"/>
                <a:cs typeface="Nimbus Sans L"/>
              </a:rPr>
              <a:t>7 - </a:t>
            </a:r>
            <a:r>
              <a:rPr sz="1800" b="1" spc="-5" dirty="0">
                <a:latin typeface="Nimbus Sans L"/>
                <a:cs typeface="Nimbus Sans L"/>
              </a:rPr>
              <a:t>10% are  treated </a:t>
            </a:r>
            <a:r>
              <a:rPr sz="1800" b="1" spc="5" dirty="0">
                <a:latin typeface="Nimbus Sans L"/>
                <a:cs typeface="Nimbus Sans L"/>
              </a:rPr>
              <a:t>with </a:t>
            </a:r>
            <a:r>
              <a:rPr sz="1800" b="1" dirty="0">
                <a:latin typeface="Nimbus Sans L"/>
                <a:cs typeface="Nimbus Sans L"/>
              </a:rPr>
              <a:t>oral</a:t>
            </a:r>
            <a:r>
              <a:rPr sz="1800" b="1" spc="-40" dirty="0">
                <a:latin typeface="Nimbus Sans L"/>
                <a:cs typeface="Nimbus Sans L"/>
              </a:rPr>
              <a:t> </a:t>
            </a:r>
            <a:r>
              <a:rPr sz="1800" b="1" spc="-5" dirty="0">
                <a:latin typeface="Nimbus Sans L"/>
                <a:cs typeface="Nimbus Sans L"/>
              </a:rPr>
              <a:t>frusemide</a:t>
            </a:r>
            <a:endParaRPr sz="18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1194" y="395985"/>
            <a:ext cx="5030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05" dirty="0"/>
              <a:t>ISKDC</a:t>
            </a:r>
            <a:r>
              <a:rPr sz="3600" spc="-110" dirty="0"/>
              <a:t> </a:t>
            </a:r>
            <a:r>
              <a:rPr sz="3600" spc="-5" dirty="0"/>
              <a:t>Terminology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81940" y="1697665"/>
            <a:ext cx="8677910" cy="361187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775"/>
              </a:spcBef>
              <a:buFont typeface="DejaVu Sans"/>
              <a:buChar char="•"/>
              <a:tabLst>
                <a:tab pos="381000" algn="l"/>
              </a:tabLst>
            </a:pPr>
            <a:r>
              <a:rPr sz="2800" b="1" spc="-5" dirty="0">
                <a:solidFill>
                  <a:srgbClr val="FF3300"/>
                </a:solidFill>
                <a:latin typeface="DejaVu Sans"/>
                <a:cs typeface="DejaVu Sans"/>
              </a:rPr>
              <a:t>Remission</a:t>
            </a:r>
            <a:endParaRPr sz="2800">
              <a:latin typeface="DejaVu Sans"/>
              <a:cs typeface="DejaVu Sans"/>
            </a:endParaRPr>
          </a:p>
          <a:p>
            <a:pPr marL="781685" marR="30480" lvl="1" indent="-287020">
              <a:lnSpc>
                <a:spcPct val="100000"/>
              </a:lnSpc>
              <a:spcBef>
                <a:spcPts val="585"/>
              </a:spcBef>
              <a:buFont typeface="DejaVu Sans"/>
              <a:buChar char="–"/>
              <a:tabLst>
                <a:tab pos="782320" algn="l"/>
              </a:tabLst>
            </a:pPr>
            <a:r>
              <a:rPr sz="2400" b="1" spc="-10" dirty="0">
                <a:latin typeface="DejaVu Sans"/>
                <a:cs typeface="DejaVu Sans"/>
              </a:rPr>
              <a:t>Urine </a:t>
            </a:r>
            <a:r>
              <a:rPr sz="2400" b="1" spc="-5" dirty="0">
                <a:latin typeface="DejaVu Sans"/>
                <a:cs typeface="DejaVu Sans"/>
              </a:rPr>
              <a:t>albumin </a:t>
            </a:r>
            <a:r>
              <a:rPr sz="2400" b="1" spc="5" dirty="0">
                <a:latin typeface="DejaVu Sans"/>
                <a:cs typeface="DejaVu Sans"/>
              </a:rPr>
              <a:t>: </a:t>
            </a:r>
            <a:r>
              <a:rPr sz="2400" b="1" dirty="0">
                <a:latin typeface="DejaVu Sans"/>
                <a:cs typeface="DejaVu Sans"/>
              </a:rPr>
              <a:t>Nil or </a:t>
            </a:r>
            <a:r>
              <a:rPr sz="2400" b="1" spc="-10" dirty="0">
                <a:latin typeface="DejaVu Sans"/>
                <a:cs typeface="DejaVu Sans"/>
              </a:rPr>
              <a:t>Traces </a:t>
            </a:r>
            <a:r>
              <a:rPr sz="2400" b="1" dirty="0">
                <a:latin typeface="DejaVu Sans"/>
                <a:cs typeface="DejaVu Sans"/>
              </a:rPr>
              <a:t>or </a:t>
            </a:r>
            <a:r>
              <a:rPr sz="2400" b="1" spc="50" dirty="0">
                <a:latin typeface="DejaVu Sans"/>
                <a:cs typeface="DejaVu Sans"/>
              </a:rPr>
              <a:t>&lt;4</a:t>
            </a:r>
            <a:r>
              <a:rPr sz="2400" b="1" spc="-75" dirty="0">
                <a:latin typeface="DejaVu Sans"/>
                <a:cs typeface="DejaVu Sans"/>
              </a:rPr>
              <a:t> </a:t>
            </a:r>
            <a:r>
              <a:rPr sz="2400" b="1" spc="200" dirty="0">
                <a:latin typeface="DejaVu Sans"/>
                <a:cs typeface="DejaVu Sans"/>
              </a:rPr>
              <a:t>mg/m</a:t>
            </a:r>
            <a:r>
              <a:rPr sz="2400" b="1" spc="300" baseline="24305" dirty="0">
                <a:latin typeface="DejaVu Sans"/>
                <a:cs typeface="DejaVu Sans"/>
              </a:rPr>
              <a:t>2</a:t>
            </a:r>
            <a:r>
              <a:rPr sz="2400" b="1" spc="200" dirty="0">
                <a:latin typeface="DejaVu Sans"/>
                <a:cs typeface="DejaVu Sans"/>
              </a:rPr>
              <a:t>/hr  </a:t>
            </a:r>
            <a:r>
              <a:rPr sz="2400" b="1" spc="-15" dirty="0">
                <a:latin typeface="DejaVu Sans"/>
                <a:cs typeface="DejaVu Sans"/>
              </a:rPr>
              <a:t>for </a:t>
            </a:r>
            <a:r>
              <a:rPr sz="2400" b="1" spc="35" dirty="0">
                <a:latin typeface="DejaVu Sans"/>
                <a:cs typeface="DejaVu Sans"/>
              </a:rPr>
              <a:t>3 </a:t>
            </a:r>
            <a:r>
              <a:rPr sz="2400" b="1" spc="-20" dirty="0">
                <a:latin typeface="DejaVu Sans"/>
                <a:cs typeface="DejaVu Sans"/>
              </a:rPr>
              <a:t>consecutive </a:t>
            </a:r>
            <a:r>
              <a:rPr sz="2400" b="1" spc="-15" dirty="0">
                <a:latin typeface="DejaVu Sans"/>
                <a:cs typeface="DejaVu Sans"/>
              </a:rPr>
              <a:t>early </a:t>
            </a:r>
            <a:r>
              <a:rPr sz="2400" b="1" spc="-5" dirty="0">
                <a:latin typeface="DejaVu Sans"/>
                <a:cs typeface="DejaVu Sans"/>
              </a:rPr>
              <a:t>morning</a:t>
            </a:r>
            <a:r>
              <a:rPr sz="2400" b="1" spc="-10" dirty="0">
                <a:latin typeface="DejaVu Sans"/>
                <a:cs typeface="DejaVu Sans"/>
              </a:rPr>
              <a:t> </a:t>
            </a:r>
            <a:r>
              <a:rPr sz="2400" b="1" spc="-15" dirty="0">
                <a:latin typeface="DejaVu Sans"/>
                <a:cs typeface="DejaVu Sans"/>
              </a:rPr>
              <a:t>specimen</a:t>
            </a:r>
            <a:endParaRPr sz="2400">
              <a:latin typeface="DejaVu Sans"/>
              <a:cs typeface="DejaVu Sans"/>
            </a:endParaRPr>
          </a:p>
          <a:p>
            <a:pPr marL="381000" indent="-342900">
              <a:lnSpc>
                <a:spcPct val="100000"/>
              </a:lnSpc>
              <a:spcBef>
                <a:spcPts val="670"/>
              </a:spcBef>
              <a:buFont typeface="DejaVu Sans"/>
              <a:buChar char="•"/>
              <a:tabLst>
                <a:tab pos="381000" algn="l"/>
              </a:tabLst>
            </a:pPr>
            <a:r>
              <a:rPr sz="2800" b="1" spc="-25" dirty="0">
                <a:solidFill>
                  <a:srgbClr val="FF3300"/>
                </a:solidFill>
                <a:latin typeface="DejaVu Sans"/>
                <a:cs typeface="DejaVu Sans"/>
              </a:rPr>
              <a:t>Response</a:t>
            </a:r>
            <a:endParaRPr sz="2800">
              <a:latin typeface="DejaVu Sans"/>
              <a:cs typeface="DejaVu Sans"/>
            </a:endParaRPr>
          </a:p>
          <a:p>
            <a:pPr marL="781685" marR="1236345" lvl="1" indent="-287020">
              <a:lnSpc>
                <a:spcPct val="100000"/>
              </a:lnSpc>
              <a:spcBef>
                <a:spcPts val="580"/>
              </a:spcBef>
              <a:buFont typeface="DejaVu Sans"/>
              <a:buChar char="–"/>
              <a:tabLst>
                <a:tab pos="782320" algn="l"/>
              </a:tabLst>
            </a:pPr>
            <a:r>
              <a:rPr sz="2400" b="1" spc="-10" dirty="0">
                <a:latin typeface="DejaVu Sans"/>
                <a:cs typeface="DejaVu Sans"/>
              </a:rPr>
              <a:t>Urine </a:t>
            </a:r>
            <a:r>
              <a:rPr sz="2400" b="1" spc="-30" dirty="0">
                <a:latin typeface="DejaVu Sans"/>
                <a:cs typeface="DejaVu Sans"/>
              </a:rPr>
              <a:t>free </a:t>
            </a:r>
            <a:r>
              <a:rPr sz="2400" b="1" spc="-20" dirty="0">
                <a:latin typeface="DejaVu Sans"/>
                <a:cs typeface="DejaVu Sans"/>
              </a:rPr>
              <a:t>of protein </a:t>
            </a:r>
            <a:r>
              <a:rPr sz="2400" b="1" spc="-5" dirty="0">
                <a:latin typeface="DejaVu Sans"/>
                <a:cs typeface="DejaVu Sans"/>
              </a:rPr>
              <a:t>in </a:t>
            </a:r>
            <a:r>
              <a:rPr sz="2400" b="1" spc="35" dirty="0">
                <a:latin typeface="DejaVu Sans"/>
                <a:cs typeface="DejaVu Sans"/>
              </a:rPr>
              <a:t>8 </a:t>
            </a:r>
            <a:r>
              <a:rPr sz="2400" b="1" spc="25" dirty="0">
                <a:latin typeface="DejaVu Sans"/>
                <a:cs typeface="DejaVu Sans"/>
              </a:rPr>
              <a:t>wks. </a:t>
            </a:r>
            <a:r>
              <a:rPr sz="2400" b="1" dirty="0">
                <a:latin typeface="DejaVu Sans"/>
                <a:cs typeface="DejaVu Sans"/>
              </a:rPr>
              <a:t>(Steroid  sensitive)</a:t>
            </a:r>
            <a:endParaRPr sz="2400">
              <a:latin typeface="DejaVu Sans"/>
              <a:cs typeface="DejaVu Sans"/>
            </a:endParaRPr>
          </a:p>
          <a:p>
            <a:pPr marL="381000" indent="-342900">
              <a:lnSpc>
                <a:spcPct val="100000"/>
              </a:lnSpc>
              <a:spcBef>
                <a:spcPts val="670"/>
              </a:spcBef>
              <a:buFont typeface="DejaVu Sans"/>
              <a:buChar char="•"/>
              <a:tabLst>
                <a:tab pos="381000" algn="l"/>
              </a:tabLst>
            </a:pPr>
            <a:r>
              <a:rPr sz="2800" b="1" spc="-40" dirty="0">
                <a:solidFill>
                  <a:srgbClr val="FF3300"/>
                </a:solidFill>
                <a:latin typeface="DejaVu Sans"/>
                <a:cs typeface="DejaVu Sans"/>
              </a:rPr>
              <a:t>Late</a:t>
            </a:r>
            <a:r>
              <a:rPr sz="2800" b="1" dirty="0">
                <a:solidFill>
                  <a:srgbClr val="FF3300"/>
                </a:solidFill>
                <a:latin typeface="DejaVu Sans"/>
                <a:cs typeface="DejaVu Sans"/>
              </a:rPr>
              <a:t> </a:t>
            </a:r>
            <a:r>
              <a:rPr sz="2800" b="1" spc="-25" dirty="0">
                <a:solidFill>
                  <a:srgbClr val="FF3300"/>
                </a:solidFill>
                <a:latin typeface="DejaVu Sans"/>
                <a:cs typeface="DejaVu Sans"/>
              </a:rPr>
              <a:t>Response</a:t>
            </a:r>
            <a:endParaRPr sz="2800">
              <a:latin typeface="DejaVu Sans"/>
              <a:cs typeface="DejaVu Sans"/>
            </a:endParaRPr>
          </a:p>
          <a:p>
            <a:pPr marL="781685" lvl="1" indent="-287020">
              <a:lnSpc>
                <a:spcPct val="100000"/>
              </a:lnSpc>
              <a:spcBef>
                <a:spcPts val="580"/>
              </a:spcBef>
              <a:buFont typeface="DejaVu Sans"/>
              <a:buChar char="–"/>
              <a:tabLst>
                <a:tab pos="782320" algn="l"/>
              </a:tabLst>
            </a:pPr>
            <a:r>
              <a:rPr sz="2400" b="1" spc="5" dirty="0">
                <a:latin typeface="DejaVu Sans"/>
                <a:cs typeface="DejaVu Sans"/>
              </a:rPr>
              <a:t>A </a:t>
            </a:r>
            <a:r>
              <a:rPr sz="2400" b="1" spc="-20" dirty="0">
                <a:latin typeface="DejaVu Sans"/>
                <a:cs typeface="DejaVu Sans"/>
              </a:rPr>
              <a:t>response </a:t>
            </a:r>
            <a:r>
              <a:rPr sz="2400" b="1" spc="-25" dirty="0">
                <a:latin typeface="DejaVu Sans"/>
                <a:cs typeface="DejaVu Sans"/>
              </a:rPr>
              <a:t>beyond </a:t>
            </a:r>
            <a:r>
              <a:rPr sz="2400" b="1" spc="35" dirty="0">
                <a:latin typeface="DejaVu Sans"/>
                <a:cs typeface="DejaVu Sans"/>
              </a:rPr>
              <a:t>8</a:t>
            </a:r>
            <a:r>
              <a:rPr sz="2400" b="1" spc="-15" dirty="0">
                <a:latin typeface="DejaVu Sans"/>
                <a:cs typeface="DejaVu Sans"/>
              </a:rPr>
              <a:t> </a:t>
            </a:r>
            <a:r>
              <a:rPr sz="2400" b="1" spc="15" dirty="0">
                <a:latin typeface="DejaVu Sans"/>
                <a:cs typeface="DejaVu Sans"/>
              </a:rPr>
              <a:t>weeks</a:t>
            </a:r>
            <a:endParaRPr sz="2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1194" y="395985"/>
            <a:ext cx="5030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05" dirty="0"/>
              <a:t>ISKDC</a:t>
            </a:r>
            <a:r>
              <a:rPr sz="3600" spc="-110" dirty="0"/>
              <a:t> </a:t>
            </a:r>
            <a:r>
              <a:rPr sz="3600" spc="-5" dirty="0"/>
              <a:t>Terminology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685800" y="1371600"/>
            <a:ext cx="8077200" cy="4953000"/>
          </a:xfrm>
          <a:custGeom>
            <a:avLst/>
            <a:gdLst/>
            <a:ahLst/>
            <a:cxnLst/>
            <a:rect l="l" t="t" r="r" b="b"/>
            <a:pathLst>
              <a:path w="8077200" h="4953000">
                <a:moveTo>
                  <a:pt x="8077200" y="0"/>
                </a:moveTo>
                <a:lnTo>
                  <a:pt x="0" y="0"/>
                </a:lnTo>
                <a:lnTo>
                  <a:pt x="0" y="4953000"/>
                </a:lnTo>
                <a:lnTo>
                  <a:pt x="8077200" y="4953000"/>
                </a:lnTo>
                <a:lnTo>
                  <a:pt x="8077200" y="0"/>
                </a:lnTo>
                <a:close/>
              </a:path>
            </a:pathLst>
          </a:custGeom>
          <a:solidFill>
            <a:srgbClr val="FFFFFF">
              <a:alpha val="4901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3740" y="1317858"/>
            <a:ext cx="7854315" cy="39033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06400" indent="-343535">
              <a:lnSpc>
                <a:spcPct val="100000"/>
              </a:lnSpc>
              <a:spcBef>
                <a:spcPts val="770"/>
              </a:spcBef>
              <a:buFont typeface="DejaVu Sans"/>
              <a:buChar char="•"/>
              <a:tabLst>
                <a:tab pos="407034" algn="l"/>
              </a:tabLst>
            </a:pPr>
            <a:r>
              <a:rPr sz="2800" b="1" spc="-25" dirty="0">
                <a:solidFill>
                  <a:srgbClr val="FF3300"/>
                </a:solidFill>
                <a:latin typeface="DejaVu Sans"/>
                <a:cs typeface="DejaVu Sans"/>
              </a:rPr>
              <a:t>Relapse</a:t>
            </a:r>
            <a:endParaRPr sz="2800">
              <a:latin typeface="DejaVu Sans"/>
              <a:cs typeface="DejaVu Sans"/>
            </a:endParaRPr>
          </a:p>
          <a:p>
            <a:pPr marL="807085" lvl="1" indent="-287020">
              <a:lnSpc>
                <a:spcPct val="100000"/>
              </a:lnSpc>
              <a:spcBef>
                <a:spcPts val="580"/>
              </a:spcBef>
              <a:buFont typeface="DejaVu Sans"/>
              <a:buChar char="–"/>
              <a:tabLst>
                <a:tab pos="807720" algn="l"/>
              </a:tabLst>
            </a:pPr>
            <a:r>
              <a:rPr sz="2400" b="1" spc="-15" dirty="0">
                <a:latin typeface="DejaVu Sans"/>
                <a:cs typeface="DejaVu Sans"/>
              </a:rPr>
              <a:t>Proteinuria </a:t>
            </a:r>
            <a:r>
              <a:rPr sz="2400" b="1" spc="55" dirty="0">
                <a:latin typeface="DejaVu Sans"/>
                <a:cs typeface="DejaVu Sans"/>
              </a:rPr>
              <a:t>3+ </a:t>
            </a:r>
            <a:r>
              <a:rPr sz="2400" b="1" spc="-20" dirty="0">
                <a:latin typeface="DejaVu Sans"/>
                <a:cs typeface="DejaVu Sans"/>
              </a:rPr>
              <a:t>plus edema</a:t>
            </a:r>
            <a:r>
              <a:rPr sz="2400" b="1" spc="-30" dirty="0">
                <a:latin typeface="DejaVu Sans"/>
                <a:cs typeface="DejaVu Sans"/>
              </a:rPr>
              <a:t> </a:t>
            </a:r>
            <a:r>
              <a:rPr sz="2400" spc="10" dirty="0">
                <a:latin typeface="DejaVu Sans"/>
                <a:cs typeface="DejaVu Sans"/>
              </a:rPr>
              <a:t>or</a:t>
            </a:r>
            <a:endParaRPr sz="2400">
              <a:latin typeface="DejaVu Sans"/>
              <a:cs typeface="DejaVu Sans"/>
            </a:endParaRPr>
          </a:p>
          <a:p>
            <a:pPr marL="807085" marR="417830" indent="170180">
              <a:lnSpc>
                <a:spcPct val="100000"/>
              </a:lnSpc>
            </a:pPr>
            <a:r>
              <a:rPr sz="2400" b="1" spc="35" dirty="0">
                <a:latin typeface="DejaVu Sans"/>
                <a:cs typeface="DejaVu Sans"/>
              </a:rPr>
              <a:t>40 </a:t>
            </a:r>
            <a:r>
              <a:rPr sz="2400" b="1" spc="270" dirty="0">
                <a:latin typeface="DejaVu Sans"/>
                <a:cs typeface="DejaVu Sans"/>
              </a:rPr>
              <a:t>mg/m</a:t>
            </a:r>
            <a:r>
              <a:rPr sz="2400" b="1" spc="405" baseline="24305" dirty="0">
                <a:latin typeface="DejaVu Sans"/>
                <a:cs typeface="DejaVu Sans"/>
              </a:rPr>
              <a:t>2</a:t>
            </a:r>
            <a:r>
              <a:rPr sz="2400" b="1" spc="270" dirty="0">
                <a:latin typeface="DejaVu Sans"/>
                <a:cs typeface="DejaVu Sans"/>
              </a:rPr>
              <a:t>/ </a:t>
            </a:r>
            <a:r>
              <a:rPr sz="2400" b="1" dirty="0">
                <a:latin typeface="DejaVu Sans"/>
                <a:cs typeface="DejaVu Sans"/>
              </a:rPr>
              <a:t>hr </a:t>
            </a:r>
            <a:r>
              <a:rPr sz="2400" b="1" spc="-15" dirty="0">
                <a:latin typeface="DejaVu Sans"/>
                <a:cs typeface="DejaVu Sans"/>
              </a:rPr>
              <a:t>for </a:t>
            </a:r>
            <a:r>
              <a:rPr sz="2400" b="1" spc="35" dirty="0">
                <a:latin typeface="DejaVu Sans"/>
                <a:cs typeface="DejaVu Sans"/>
              </a:rPr>
              <a:t>3 </a:t>
            </a:r>
            <a:r>
              <a:rPr sz="2400" b="1" spc="-20" dirty="0">
                <a:latin typeface="DejaVu Sans"/>
                <a:cs typeface="DejaVu Sans"/>
              </a:rPr>
              <a:t>consecutive</a:t>
            </a:r>
            <a:r>
              <a:rPr sz="2400" b="1" spc="-450" dirty="0">
                <a:latin typeface="DejaVu Sans"/>
                <a:cs typeface="DejaVu Sans"/>
              </a:rPr>
              <a:t> </a:t>
            </a:r>
            <a:r>
              <a:rPr sz="2400" b="1" spc="-15" dirty="0">
                <a:latin typeface="DejaVu Sans"/>
                <a:cs typeface="DejaVu Sans"/>
              </a:rPr>
              <a:t>early  </a:t>
            </a:r>
            <a:r>
              <a:rPr sz="2400" b="1" spc="-5" dirty="0">
                <a:latin typeface="DejaVu Sans"/>
                <a:cs typeface="DejaVu Sans"/>
              </a:rPr>
              <a:t>morning </a:t>
            </a:r>
            <a:r>
              <a:rPr sz="2400" b="1" spc="-15" dirty="0">
                <a:latin typeface="DejaVu Sans"/>
                <a:cs typeface="DejaVu Sans"/>
              </a:rPr>
              <a:t>specimen</a:t>
            </a:r>
            <a:endParaRPr sz="2400">
              <a:latin typeface="DejaVu Sans"/>
              <a:cs typeface="DejaVu Sans"/>
            </a:endParaRPr>
          </a:p>
          <a:p>
            <a:pPr marL="977900" lvl="1" indent="-457834">
              <a:lnSpc>
                <a:spcPct val="100000"/>
              </a:lnSpc>
              <a:spcBef>
                <a:spcPts val="575"/>
              </a:spcBef>
              <a:buFont typeface="DejaVu Sans"/>
              <a:buChar char="–"/>
              <a:tabLst>
                <a:tab pos="977900" algn="l"/>
                <a:tab pos="978535" algn="l"/>
              </a:tabLst>
            </a:pPr>
            <a:r>
              <a:rPr sz="2400" b="1" spc="15" dirty="0">
                <a:latin typeface="DejaVu Sans"/>
                <a:cs typeface="DejaVu Sans"/>
              </a:rPr>
              <a:t>(having </a:t>
            </a:r>
            <a:r>
              <a:rPr sz="2400" b="1" spc="-30" dirty="0">
                <a:latin typeface="DejaVu Sans"/>
                <a:cs typeface="DejaVu Sans"/>
              </a:rPr>
              <a:t>been </a:t>
            </a:r>
            <a:r>
              <a:rPr sz="2400" b="1" spc="-5" dirty="0">
                <a:latin typeface="DejaVu Sans"/>
                <a:cs typeface="DejaVu Sans"/>
              </a:rPr>
              <a:t>in remission</a:t>
            </a:r>
            <a:r>
              <a:rPr sz="2400" b="1" spc="-40" dirty="0">
                <a:latin typeface="DejaVu Sans"/>
                <a:cs typeface="DejaVu Sans"/>
              </a:rPr>
              <a:t> </a:t>
            </a:r>
            <a:r>
              <a:rPr sz="2400" b="1" spc="5" dirty="0">
                <a:latin typeface="DejaVu Sans"/>
                <a:cs typeface="DejaVu Sans"/>
              </a:rPr>
              <a:t>previously)</a:t>
            </a:r>
            <a:endParaRPr sz="2400">
              <a:latin typeface="DejaVu Sans"/>
              <a:cs typeface="DejaVu Sans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DejaVu Sans"/>
              <a:buChar char="–"/>
            </a:pPr>
            <a:endParaRPr sz="3500">
              <a:latin typeface="DejaVu Sans"/>
              <a:cs typeface="DejaVu Sans"/>
            </a:endParaRPr>
          </a:p>
          <a:p>
            <a:pPr marL="406400" indent="-343535">
              <a:lnSpc>
                <a:spcPct val="100000"/>
              </a:lnSpc>
              <a:spcBef>
                <a:spcPts val="5"/>
              </a:spcBef>
              <a:buFont typeface="DejaVu Sans"/>
              <a:buChar char="•"/>
              <a:tabLst>
                <a:tab pos="407034" algn="l"/>
              </a:tabLst>
            </a:pPr>
            <a:r>
              <a:rPr sz="2800" b="1" spc="-40" dirty="0">
                <a:solidFill>
                  <a:srgbClr val="FF3300"/>
                </a:solidFill>
                <a:latin typeface="DejaVu Sans"/>
                <a:cs typeface="DejaVu Sans"/>
              </a:rPr>
              <a:t>Frequent</a:t>
            </a:r>
            <a:r>
              <a:rPr sz="2800" b="1" spc="-5" dirty="0">
                <a:solidFill>
                  <a:srgbClr val="FF3300"/>
                </a:solidFill>
                <a:latin typeface="DejaVu Sans"/>
                <a:cs typeface="DejaVu Sans"/>
              </a:rPr>
              <a:t> </a:t>
            </a:r>
            <a:r>
              <a:rPr sz="2800" b="1" spc="-25" dirty="0">
                <a:solidFill>
                  <a:srgbClr val="FF3300"/>
                </a:solidFill>
                <a:latin typeface="DejaVu Sans"/>
                <a:cs typeface="DejaVu Sans"/>
              </a:rPr>
              <a:t>Relapse</a:t>
            </a:r>
            <a:endParaRPr sz="2800">
              <a:latin typeface="DejaVu Sans"/>
              <a:cs typeface="DejaVu Sans"/>
            </a:endParaRPr>
          </a:p>
          <a:p>
            <a:pPr marL="807085" lvl="1" indent="-287020">
              <a:lnSpc>
                <a:spcPct val="100000"/>
              </a:lnSpc>
              <a:spcBef>
                <a:spcPts val="580"/>
              </a:spcBef>
              <a:buFont typeface="DejaVu Sans"/>
              <a:buChar char="–"/>
              <a:tabLst>
                <a:tab pos="807720" algn="l"/>
              </a:tabLst>
            </a:pPr>
            <a:r>
              <a:rPr sz="2400" b="1" spc="-20" dirty="0">
                <a:latin typeface="DejaVu Sans"/>
                <a:cs typeface="DejaVu Sans"/>
              </a:rPr>
              <a:t>SSNS </a:t>
            </a:r>
            <a:r>
              <a:rPr sz="2400" b="1" spc="15" dirty="0">
                <a:latin typeface="DejaVu Sans"/>
                <a:cs typeface="DejaVu Sans"/>
              </a:rPr>
              <a:t>with </a:t>
            </a:r>
            <a:r>
              <a:rPr sz="2400" b="1" spc="35" dirty="0">
                <a:latin typeface="DejaVu Sans"/>
                <a:cs typeface="DejaVu Sans"/>
              </a:rPr>
              <a:t>2 </a:t>
            </a:r>
            <a:r>
              <a:rPr sz="2400" b="1" dirty="0">
                <a:latin typeface="DejaVu Sans"/>
                <a:cs typeface="DejaVu Sans"/>
              </a:rPr>
              <a:t>or more </a:t>
            </a:r>
            <a:r>
              <a:rPr sz="2400" b="1" spc="-20" dirty="0">
                <a:latin typeface="DejaVu Sans"/>
                <a:cs typeface="DejaVu Sans"/>
              </a:rPr>
              <a:t>relapses </a:t>
            </a:r>
            <a:r>
              <a:rPr sz="2400" b="1" spc="-5" dirty="0">
                <a:latin typeface="DejaVu Sans"/>
                <a:cs typeface="DejaVu Sans"/>
              </a:rPr>
              <a:t>in </a:t>
            </a:r>
            <a:r>
              <a:rPr sz="2400" b="1" spc="35" dirty="0">
                <a:latin typeface="DejaVu Sans"/>
                <a:cs typeface="DejaVu Sans"/>
              </a:rPr>
              <a:t>6 </a:t>
            </a:r>
            <a:r>
              <a:rPr sz="2400" b="1" spc="-5" dirty="0">
                <a:latin typeface="DejaVu Sans"/>
                <a:cs typeface="DejaVu Sans"/>
              </a:rPr>
              <a:t>mo.</a:t>
            </a:r>
            <a:r>
              <a:rPr sz="2400" b="1" spc="-160" dirty="0">
                <a:latin typeface="DejaVu Sans"/>
                <a:cs typeface="DejaVu Sans"/>
              </a:rPr>
              <a:t> </a:t>
            </a:r>
            <a:r>
              <a:rPr sz="2400" spc="5" dirty="0">
                <a:latin typeface="DejaVu Sans"/>
                <a:cs typeface="DejaVu Sans"/>
              </a:rPr>
              <a:t>or</a:t>
            </a:r>
            <a:endParaRPr sz="2400">
              <a:latin typeface="DejaVu Sans"/>
              <a:cs typeface="DejaVu Sans"/>
            </a:endParaRPr>
          </a:p>
          <a:p>
            <a:pPr marL="807085">
              <a:lnSpc>
                <a:spcPct val="100000"/>
              </a:lnSpc>
            </a:pPr>
            <a:r>
              <a:rPr sz="2400" b="1" u="heavy" spc="7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&gt;</a:t>
            </a:r>
            <a:r>
              <a:rPr sz="2400" b="1" spc="70" dirty="0">
                <a:latin typeface="DejaVu Sans"/>
                <a:cs typeface="DejaVu Sans"/>
              </a:rPr>
              <a:t> </a:t>
            </a:r>
            <a:r>
              <a:rPr sz="2400" b="1" spc="35" dirty="0">
                <a:latin typeface="DejaVu Sans"/>
                <a:cs typeface="DejaVu Sans"/>
              </a:rPr>
              <a:t>4 </a:t>
            </a:r>
            <a:r>
              <a:rPr sz="2400" b="1" spc="-20" dirty="0">
                <a:latin typeface="DejaVu Sans"/>
                <a:cs typeface="DejaVu Sans"/>
              </a:rPr>
              <a:t>relapses </a:t>
            </a:r>
            <a:r>
              <a:rPr sz="2400" b="1" dirty="0">
                <a:latin typeface="DejaVu Sans"/>
                <a:cs typeface="DejaVu Sans"/>
              </a:rPr>
              <a:t>in </a:t>
            </a:r>
            <a:r>
              <a:rPr sz="2400" b="1" spc="35" dirty="0">
                <a:latin typeface="DejaVu Sans"/>
                <a:cs typeface="DejaVu Sans"/>
              </a:rPr>
              <a:t>1</a:t>
            </a:r>
            <a:r>
              <a:rPr sz="2400" b="1" spc="-150" dirty="0">
                <a:latin typeface="DejaVu Sans"/>
                <a:cs typeface="DejaVu Sans"/>
              </a:rPr>
              <a:t> </a:t>
            </a:r>
            <a:r>
              <a:rPr sz="2400" b="1" spc="-10" dirty="0">
                <a:latin typeface="DejaVu Sans"/>
                <a:cs typeface="DejaVu Sans"/>
              </a:rPr>
              <a:t>year</a:t>
            </a:r>
            <a:endParaRPr sz="2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4994" y="548385"/>
            <a:ext cx="3445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Classification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64540" y="1621465"/>
            <a:ext cx="3018790" cy="192849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546100" indent="-534035">
              <a:lnSpc>
                <a:spcPct val="100000"/>
              </a:lnSpc>
              <a:spcBef>
                <a:spcPts val="775"/>
              </a:spcBef>
              <a:buAutoNum type="arabicPeriod"/>
              <a:tabLst>
                <a:tab pos="546735" algn="l"/>
              </a:tabLst>
            </a:pPr>
            <a:r>
              <a:rPr sz="2800" b="1" spc="-20" dirty="0">
                <a:latin typeface="DejaVu Sans"/>
                <a:cs typeface="DejaVu Sans"/>
              </a:rPr>
              <a:t>Etiological</a:t>
            </a:r>
            <a:endParaRPr sz="2800">
              <a:latin typeface="DejaVu Sans"/>
              <a:cs typeface="DejaVu Sans"/>
            </a:endParaRPr>
          </a:p>
          <a:p>
            <a:pPr marL="927100" lvl="1" indent="-457834">
              <a:lnSpc>
                <a:spcPct val="100000"/>
              </a:lnSpc>
              <a:spcBef>
                <a:spcPts val="58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5" dirty="0">
                <a:latin typeface="DejaVu Sans"/>
                <a:cs typeface="DejaVu Sans"/>
              </a:rPr>
              <a:t>Primary</a:t>
            </a:r>
            <a:endParaRPr sz="2400">
              <a:latin typeface="DejaVu Sans"/>
              <a:cs typeface="DejaVu Sans"/>
            </a:endParaRPr>
          </a:p>
          <a:p>
            <a:pPr marL="927100" lvl="1" indent="-457834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10" dirty="0">
                <a:latin typeface="DejaVu Sans"/>
                <a:cs typeface="DejaVu Sans"/>
              </a:rPr>
              <a:t>Secondary</a:t>
            </a:r>
            <a:endParaRPr sz="2400">
              <a:latin typeface="DejaVu Sans"/>
              <a:cs typeface="DejaVu Sans"/>
            </a:endParaRPr>
          </a:p>
          <a:p>
            <a:pPr marL="546100" indent="-534035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46735" algn="l"/>
              </a:tabLst>
            </a:pPr>
            <a:r>
              <a:rPr sz="2800" b="1" spc="-20" dirty="0">
                <a:latin typeface="DejaVu Sans"/>
                <a:cs typeface="DejaVu Sans"/>
              </a:rPr>
              <a:t>Pathological</a:t>
            </a:r>
            <a:endParaRPr sz="2800">
              <a:latin typeface="DejaVu Sans"/>
              <a:cs typeface="DejaVu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7200" y="3810000"/>
            <a:ext cx="8382000" cy="2209800"/>
            <a:chOff x="457200" y="3810000"/>
            <a:chExt cx="8382000" cy="2209800"/>
          </a:xfrm>
        </p:grpSpPr>
        <p:sp>
          <p:nvSpPr>
            <p:cNvPr id="5" name="object 5"/>
            <p:cNvSpPr/>
            <p:nvPr/>
          </p:nvSpPr>
          <p:spPr>
            <a:xfrm>
              <a:off x="5791200" y="3810000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6096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609600" y="3048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3810000"/>
              <a:ext cx="8382000" cy="2209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1194" y="395985"/>
            <a:ext cx="5030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05" dirty="0"/>
              <a:t>ISKDC</a:t>
            </a:r>
            <a:r>
              <a:rPr sz="3600" spc="-110" dirty="0"/>
              <a:t> </a:t>
            </a:r>
            <a:r>
              <a:rPr sz="3600" spc="-5" dirty="0"/>
              <a:t>Terminology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986027" y="1519427"/>
            <a:ext cx="7553325" cy="4276725"/>
            <a:chOff x="986027" y="1519427"/>
            <a:chExt cx="7553325" cy="4276725"/>
          </a:xfrm>
        </p:grpSpPr>
        <p:sp>
          <p:nvSpPr>
            <p:cNvPr id="4" name="object 4"/>
            <p:cNvSpPr/>
            <p:nvPr/>
          </p:nvSpPr>
          <p:spPr>
            <a:xfrm>
              <a:off x="990599" y="1523999"/>
              <a:ext cx="7543800" cy="4267200"/>
            </a:xfrm>
            <a:custGeom>
              <a:avLst/>
              <a:gdLst/>
              <a:ahLst/>
              <a:cxnLst/>
              <a:rect l="l" t="t" r="r" b="b"/>
              <a:pathLst>
                <a:path w="7543800" h="4267200">
                  <a:moveTo>
                    <a:pt x="7543800" y="0"/>
                  </a:moveTo>
                  <a:lnTo>
                    <a:pt x="0" y="0"/>
                  </a:lnTo>
                  <a:lnTo>
                    <a:pt x="0" y="4267200"/>
                  </a:lnTo>
                  <a:lnTo>
                    <a:pt x="7543800" y="42672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FFFFFF">
                <a:alpha val="5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0599" y="1523999"/>
              <a:ext cx="7543800" cy="4267200"/>
            </a:xfrm>
            <a:custGeom>
              <a:avLst/>
              <a:gdLst/>
              <a:ahLst/>
              <a:cxnLst/>
              <a:rect l="l" t="t" r="r" b="b"/>
              <a:pathLst>
                <a:path w="7543800" h="4267200">
                  <a:moveTo>
                    <a:pt x="0" y="4267200"/>
                  </a:moveTo>
                  <a:lnTo>
                    <a:pt x="7543800" y="4267200"/>
                  </a:lnTo>
                  <a:lnTo>
                    <a:pt x="7543800" y="0"/>
                  </a:lnTo>
                  <a:lnTo>
                    <a:pt x="0" y="0"/>
                  </a:lnTo>
                  <a:lnTo>
                    <a:pt x="0" y="4267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31544" y="1471441"/>
            <a:ext cx="7325359" cy="410972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93065" indent="-342900">
              <a:lnSpc>
                <a:spcPct val="100000"/>
              </a:lnSpc>
              <a:spcBef>
                <a:spcPts val="760"/>
              </a:spcBef>
              <a:buFont typeface="DejaVu Sans"/>
              <a:buChar char="•"/>
              <a:tabLst>
                <a:tab pos="393700" algn="l"/>
              </a:tabLst>
            </a:pPr>
            <a:r>
              <a:rPr sz="2800" b="1" spc="-30" dirty="0">
                <a:solidFill>
                  <a:srgbClr val="FF3300"/>
                </a:solidFill>
                <a:latin typeface="DejaVu Sans"/>
                <a:cs typeface="DejaVu Sans"/>
              </a:rPr>
              <a:t>Steroid </a:t>
            </a:r>
            <a:r>
              <a:rPr sz="2800" b="1" spc="-40" dirty="0">
                <a:solidFill>
                  <a:srgbClr val="FF3300"/>
                </a:solidFill>
                <a:latin typeface="DejaVu Sans"/>
                <a:cs typeface="DejaVu Sans"/>
              </a:rPr>
              <a:t>Dependent</a:t>
            </a:r>
            <a:r>
              <a:rPr sz="2800" b="1" spc="50" dirty="0">
                <a:solidFill>
                  <a:srgbClr val="FF3300"/>
                </a:solidFill>
                <a:latin typeface="DejaVu Sans"/>
                <a:cs typeface="DejaVu Sans"/>
              </a:rPr>
              <a:t> </a:t>
            </a:r>
            <a:r>
              <a:rPr sz="2800" b="1" spc="-5" dirty="0">
                <a:solidFill>
                  <a:srgbClr val="FF3300"/>
                </a:solidFill>
                <a:latin typeface="DejaVu Sans"/>
                <a:cs typeface="DejaVu Sans"/>
              </a:rPr>
              <a:t>NS</a:t>
            </a:r>
            <a:endParaRPr sz="2800">
              <a:latin typeface="DejaVu Sans"/>
              <a:cs typeface="DejaVu Sans"/>
            </a:endParaRPr>
          </a:p>
          <a:p>
            <a:pPr marL="794385" marR="17780">
              <a:lnSpc>
                <a:spcPct val="100000"/>
              </a:lnSpc>
              <a:spcBef>
                <a:spcPts val="475"/>
              </a:spcBef>
            </a:pPr>
            <a:r>
              <a:rPr sz="2000" b="1" spc="-10" dirty="0">
                <a:latin typeface="DejaVu Sans"/>
                <a:cs typeface="DejaVu Sans"/>
              </a:rPr>
              <a:t>SSNS </a:t>
            </a:r>
            <a:r>
              <a:rPr sz="2000" b="1" spc="15" dirty="0">
                <a:latin typeface="DejaVu Sans"/>
                <a:cs typeface="DejaVu Sans"/>
              </a:rPr>
              <a:t>with </a:t>
            </a:r>
            <a:r>
              <a:rPr sz="2000" b="1" spc="30" dirty="0">
                <a:latin typeface="DejaVu Sans"/>
                <a:cs typeface="DejaVu Sans"/>
              </a:rPr>
              <a:t>2 </a:t>
            </a:r>
            <a:r>
              <a:rPr sz="2000" b="1" spc="5" dirty="0">
                <a:latin typeface="DejaVu Sans"/>
                <a:cs typeface="DejaVu Sans"/>
              </a:rPr>
              <a:t>or more </a:t>
            </a:r>
            <a:r>
              <a:rPr sz="2000" b="1" spc="-15" dirty="0">
                <a:latin typeface="DejaVu Sans"/>
                <a:cs typeface="DejaVu Sans"/>
              </a:rPr>
              <a:t>consecutive relapses  during </a:t>
            </a:r>
            <a:r>
              <a:rPr sz="2000" b="1" spc="-20" dirty="0">
                <a:latin typeface="DejaVu Sans"/>
                <a:cs typeface="DejaVu Sans"/>
              </a:rPr>
              <a:t>tapering </a:t>
            </a:r>
            <a:r>
              <a:rPr sz="2000" b="1" spc="5" dirty="0">
                <a:latin typeface="DejaVu Sans"/>
                <a:cs typeface="DejaVu Sans"/>
              </a:rPr>
              <a:t>or </a:t>
            </a:r>
            <a:r>
              <a:rPr sz="2000" b="1" spc="10" dirty="0">
                <a:latin typeface="DejaVu Sans"/>
                <a:cs typeface="DejaVu Sans"/>
              </a:rPr>
              <a:t>within </a:t>
            </a:r>
            <a:r>
              <a:rPr sz="2000" b="1" spc="30" dirty="0">
                <a:latin typeface="DejaVu Sans"/>
                <a:cs typeface="DejaVu Sans"/>
              </a:rPr>
              <a:t>14 </a:t>
            </a:r>
            <a:r>
              <a:rPr sz="2000" b="1" spc="-15" dirty="0">
                <a:latin typeface="DejaVu Sans"/>
                <a:cs typeface="DejaVu Sans"/>
              </a:rPr>
              <a:t>days of </a:t>
            </a:r>
            <a:r>
              <a:rPr sz="2000" b="1" spc="-20" dirty="0">
                <a:latin typeface="DejaVu Sans"/>
                <a:cs typeface="DejaVu Sans"/>
              </a:rPr>
              <a:t>stopping  steroids.</a:t>
            </a:r>
            <a:endParaRPr sz="20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50">
              <a:latin typeface="DejaVu Sans"/>
              <a:cs typeface="DejaVu Sans"/>
            </a:endParaRPr>
          </a:p>
          <a:p>
            <a:pPr marL="393065" indent="-342900">
              <a:lnSpc>
                <a:spcPct val="100000"/>
              </a:lnSpc>
              <a:spcBef>
                <a:spcPts val="5"/>
              </a:spcBef>
              <a:buFont typeface="DejaVu Sans"/>
              <a:buChar char="•"/>
              <a:tabLst>
                <a:tab pos="393700" algn="l"/>
              </a:tabLst>
            </a:pPr>
            <a:r>
              <a:rPr sz="2800" b="1" spc="-30" dirty="0">
                <a:solidFill>
                  <a:srgbClr val="FF3300"/>
                </a:solidFill>
                <a:latin typeface="DejaVu Sans"/>
                <a:cs typeface="DejaVu Sans"/>
              </a:rPr>
              <a:t>Steroid</a:t>
            </a:r>
            <a:r>
              <a:rPr sz="2800" b="1" spc="-10" dirty="0">
                <a:solidFill>
                  <a:srgbClr val="FF3300"/>
                </a:solidFill>
                <a:latin typeface="DejaVu Sans"/>
                <a:cs typeface="DejaVu Sans"/>
              </a:rPr>
              <a:t> </a:t>
            </a:r>
            <a:r>
              <a:rPr sz="2800" b="1" spc="-25" dirty="0">
                <a:solidFill>
                  <a:srgbClr val="FF3300"/>
                </a:solidFill>
                <a:latin typeface="DejaVu Sans"/>
                <a:cs typeface="DejaVu Sans"/>
              </a:rPr>
              <a:t>Resistant:</a:t>
            </a:r>
            <a:endParaRPr sz="2800">
              <a:latin typeface="DejaVu Sans"/>
              <a:cs typeface="DejaVu Sans"/>
            </a:endParaRPr>
          </a:p>
          <a:p>
            <a:pPr marL="794385" marR="72390">
              <a:lnSpc>
                <a:spcPct val="100000"/>
              </a:lnSpc>
              <a:spcBef>
                <a:spcPts val="475"/>
              </a:spcBef>
            </a:pPr>
            <a:r>
              <a:rPr sz="2000" b="1" spc="-15" dirty="0">
                <a:latin typeface="DejaVu Sans"/>
                <a:cs typeface="DejaVu Sans"/>
              </a:rPr>
              <a:t>Either </a:t>
            </a:r>
            <a:r>
              <a:rPr sz="2000" b="1" spc="-20" dirty="0">
                <a:latin typeface="DejaVu Sans"/>
                <a:cs typeface="DejaVu Sans"/>
              </a:rPr>
              <a:t>do not </a:t>
            </a:r>
            <a:r>
              <a:rPr sz="2000" b="1" spc="-15" dirty="0">
                <a:latin typeface="DejaVu Sans"/>
                <a:cs typeface="DejaVu Sans"/>
              </a:rPr>
              <a:t>respond </a:t>
            </a:r>
            <a:r>
              <a:rPr sz="2000" b="1" spc="-25" dirty="0">
                <a:latin typeface="DejaVu Sans"/>
                <a:cs typeface="DejaVu Sans"/>
              </a:rPr>
              <a:t>to the </a:t>
            </a:r>
            <a:r>
              <a:rPr sz="2000" b="1" spc="-10" dirty="0">
                <a:latin typeface="DejaVu Sans"/>
                <a:cs typeface="DejaVu Sans"/>
              </a:rPr>
              <a:t>initial </a:t>
            </a:r>
            <a:r>
              <a:rPr sz="2000" b="1" spc="-20" dirty="0">
                <a:latin typeface="DejaVu Sans"/>
                <a:cs typeface="DejaVu Sans"/>
              </a:rPr>
              <a:t>treatment  </a:t>
            </a:r>
            <a:r>
              <a:rPr sz="2000" b="1" spc="15" dirty="0">
                <a:latin typeface="DejaVu Sans"/>
                <a:cs typeface="DejaVu Sans"/>
              </a:rPr>
              <a:t>with </a:t>
            </a:r>
            <a:r>
              <a:rPr sz="2000" b="1" spc="-15" dirty="0">
                <a:latin typeface="DejaVu Sans"/>
                <a:cs typeface="DejaVu Sans"/>
              </a:rPr>
              <a:t>prednisalone </a:t>
            </a:r>
            <a:r>
              <a:rPr sz="2000" b="1" spc="10" dirty="0">
                <a:latin typeface="DejaVu Sans"/>
                <a:cs typeface="DejaVu Sans"/>
              </a:rPr>
              <a:t>within </a:t>
            </a:r>
            <a:r>
              <a:rPr sz="2000" b="1" spc="30" dirty="0">
                <a:latin typeface="DejaVu Sans"/>
                <a:cs typeface="DejaVu Sans"/>
              </a:rPr>
              <a:t>8 </a:t>
            </a:r>
            <a:r>
              <a:rPr sz="2000" b="1" spc="10" dirty="0">
                <a:latin typeface="DejaVu Sans"/>
                <a:cs typeface="DejaVu Sans"/>
              </a:rPr>
              <a:t>weeks </a:t>
            </a:r>
            <a:r>
              <a:rPr sz="2000" b="1" spc="-15" dirty="0">
                <a:latin typeface="DejaVu Sans"/>
                <a:cs typeface="DejaVu Sans"/>
              </a:rPr>
              <a:t>of therapy  </a:t>
            </a:r>
            <a:r>
              <a:rPr sz="2000" b="1" spc="135" dirty="0">
                <a:latin typeface="DejaVu Sans"/>
                <a:cs typeface="DejaVu Sans"/>
              </a:rPr>
              <a:t>60mg/m</a:t>
            </a:r>
            <a:r>
              <a:rPr sz="1950" b="1" spc="202" baseline="25641" dirty="0">
                <a:latin typeface="DejaVu Sans"/>
                <a:cs typeface="DejaVu Sans"/>
              </a:rPr>
              <a:t>2</a:t>
            </a:r>
            <a:r>
              <a:rPr sz="2000" b="1" spc="135" dirty="0">
                <a:latin typeface="DejaVu Sans"/>
                <a:cs typeface="DejaVu Sans"/>
              </a:rPr>
              <a:t>/d, </a:t>
            </a:r>
            <a:r>
              <a:rPr sz="2000" spc="10" dirty="0">
                <a:latin typeface="DejaVu Sans"/>
                <a:cs typeface="DejaVu Sans"/>
              </a:rPr>
              <a:t>or </a:t>
            </a:r>
            <a:r>
              <a:rPr sz="2000" b="1" spc="-20" dirty="0">
                <a:latin typeface="DejaVu Sans"/>
                <a:cs typeface="DejaVu Sans"/>
              </a:rPr>
              <a:t>do </a:t>
            </a:r>
            <a:r>
              <a:rPr sz="2000" b="1" spc="-5" dirty="0">
                <a:latin typeface="DejaVu Sans"/>
                <a:cs typeface="DejaVu Sans"/>
              </a:rPr>
              <a:t>so </a:t>
            </a:r>
            <a:r>
              <a:rPr sz="2000" b="1" spc="-10" dirty="0">
                <a:latin typeface="DejaVu Sans"/>
                <a:cs typeface="DejaVu Sans"/>
              </a:rPr>
              <a:t>transiently </a:t>
            </a:r>
            <a:r>
              <a:rPr sz="2000" b="1" spc="-15" dirty="0">
                <a:latin typeface="DejaVu Sans"/>
                <a:cs typeface="DejaVu Sans"/>
              </a:rPr>
              <a:t>and later  </a:t>
            </a:r>
            <a:r>
              <a:rPr sz="2000" b="1" spc="-20" dirty="0">
                <a:latin typeface="DejaVu Sans"/>
                <a:cs typeface="DejaVu Sans"/>
              </a:rPr>
              <a:t>cease </a:t>
            </a:r>
            <a:r>
              <a:rPr sz="2000" b="1" spc="-25" dirty="0">
                <a:latin typeface="DejaVu Sans"/>
                <a:cs typeface="DejaVu Sans"/>
              </a:rPr>
              <a:t>to </a:t>
            </a:r>
            <a:r>
              <a:rPr sz="2000" b="1" spc="-15" dirty="0">
                <a:latin typeface="DejaVu Sans"/>
                <a:cs typeface="DejaVu Sans"/>
              </a:rPr>
              <a:t>respond</a:t>
            </a:r>
            <a:r>
              <a:rPr sz="2000" b="1" spc="-30" dirty="0">
                <a:latin typeface="DejaVu Sans"/>
                <a:cs typeface="DejaVu Sans"/>
              </a:rPr>
              <a:t> </a:t>
            </a:r>
            <a:r>
              <a:rPr sz="2000" b="1" spc="180" dirty="0">
                <a:latin typeface="DejaVu Sans"/>
                <a:cs typeface="DejaVu Sans"/>
              </a:rPr>
              <a:t>[2-5%]</a:t>
            </a:r>
            <a:endParaRPr sz="2000">
              <a:latin typeface="DejaVu Sans"/>
              <a:cs typeface="DejaVu Sans"/>
            </a:endParaRPr>
          </a:p>
          <a:p>
            <a:pPr marL="507365">
              <a:lnSpc>
                <a:spcPct val="100000"/>
              </a:lnSpc>
              <a:spcBef>
                <a:spcPts val="590"/>
              </a:spcBef>
            </a:pPr>
            <a:r>
              <a:rPr sz="2400" spc="50" dirty="0">
                <a:latin typeface="DejaVu Sans"/>
                <a:cs typeface="DejaVu Sans"/>
              </a:rPr>
              <a:t>(FSGS= </a:t>
            </a:r>
            <a:r>
              <a:rPr sz="2400" spc="100" dirty="0">
                <a:latin typeface="DejaVu Sans"/>
                <a:cs typeface="DejaVu Sans"/>
              </a:rPr>
              <a:t>80%, </a:t>
            </a:r>
            <a:r>
              <a:rPr sz="2400" spc="-15" dirty="0">
                <a:latin typeface="DejaVu Sans"/>
                <a:cs typeface="DejaVu Sans"/>
              </a:rPr>
              <a:t>MPG </a:t>
            </a:r>
            <a:r>
              <a:rPr sz="2400" spc="-50" dirty="0">
                <a:latin typeface="DejaVu Sans"/>
                <a:cs typeface="DejaVu Sans"/>
              </a:rPr>
              <a:t>= </a:t>
            </a:r>
            <a:r>
              <a:rPr sz="2400" spc="95" dirty="0">
                <a:latin typeface="DejaVu Sans"/>
                <a:cs typeface="DejaVu Sans"/>
              </a:rPr>
              <a:t>20%, </a:t>
            </a:r>
            <a:r>
              <a:rPr sz="2400" spc="80" dirty="0">
                <a:latin typeface="DejaVu Sans"/>
                <a:cs typeface="DejaVu Sans"/>
              </a:rPr>
              <a:t>MCNS–</a:t>
            </a:r>
            <a:r>
              <a:rPr sz="2400" spc="310" dirty="0">
                <a:latin typeface="DejaVu Sans"/>
                <a:cs typeface="DejaVu Sans"/>
              </a:rPr>
              <a:t> </a:t>
            </a:r>
            <a:r>
              <a:rPr sz="2400" spc="15" dirty="0">
                <a:latin typeface="DejaVu Sans"/>
                <a:cs typeface="DejaVu Sans"/>
              </a:rPr>
              <a:t>rarely)</a:t>
            </a:r>
            <a:endParaRPr sz="2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3273" y="395985"/>
            <a:ext cx="5541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Treatment of</a:t>
            </a:r>
            <a:r>
              <a:rPr sz="3600" spc="-135" dirty="0"/>
              <a:t> </a:t>
            </a:r>
            <a:r>
              <a:rPr sz="3600" spc="-25" dirty="0"/>
              <a:t>Relapse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88340" y="1860245"/>
            <a:ext cx="7745730" cy="3379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latin typeface="DejaVu Sans"/>
                <a:cs typeface="DejaVu Sans"/>
              </a:rPr>
              <a:t>Relapse </a:t>
            </a:r>
            <a:r>
              <a:rPr sz="2800" b="1" spc="-35" dirty="0">
                <a:latin typeface="DejaVu Sans"/>
                <a:cs typeface="DejaVu Sans"/>
              </a:rPr>
              <a:t>often </a:t>
            </a:r>
            <a:r>
              <a:rPr sz="2800" b="1" spc="-40" dirty="0">
                <a:latin typeface="DejaVu Sans"/>
                <a:cs typeface="DejaVu Sans"/>
              </a:rPr>
              <a:t>precipitated </a:t>
            </a:r>
            <a:r>
              <a:rPr sz="2800" b="1" spc="-30" dirty="0">
                <a:latin typeface="DejaVu Sans"/>
                <a:cs typeface="DejaVu Sans"/>
              </a:rPr>
              <a:t>by</a:t>
            </a:r>
            <a:r>
              <a:rPr sz="2800" b="1" spc="140" dirty="0">
                <a:latin typeface="DejaVu Sans"/>
                <a:cs typeface="DejaVu Sans"/>
              </a:rPr>
              <a:t> </a:t>
            </a:r>
            <a:r>
              <a:rPr sz="2800" b="1" spc="165" dirty="0">
                <a:latin typeface="DejaVu Sans"/>
                <a:cs typeface="DejaVu Sans"/>
              </a:rPr>
              <a:t>URI</a:t>
            </a:r>
            <a:endParaRPr sz="2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50">
              <a:latin typeface="DejaVu Sans"/>
              <a:cs typeface="DejaVu Sans"/>
            </a:endParaRPr>
          </a:p>
          <a:p>
            <a:pPr marL="355600" indent="-343535">
              <a:lnSpc>
                <a:spcPct val="100000"/>
              </a:lnSpc>
              <a:buFont typeface="DejaVu Sans"/>
              <a:buChar char="•"/>
              <a:tabLst>
                <a:tab pos="356235" algn="l"/>
              </a:tabLst>
            </a:pPr>
            <a:r>
              <a:rPr sz="2800" b="1" spc="-20" dirty="0">
                <a:latin typeface="DejaVu Sans"/>
                <a:cs typeface="DejaVu Sans"/>
              </a:rPr>
              <a:t>Prednisalone</a:t>
            </a:r>
            <a:endParaRPr sz="28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DejaVu Sans"/>
              <a:buChar char="–"/>
              <a:tabLst>
                <a:tab pos="756920" algn="l"/>
              </a:tabLst>
            </a:pPr>
            <a:r>
              <a:rPr sz="2400" b="1" spc="35" dirty="0">
                <a:latin typeface="DejaVu Sans"/>
                <a:cs typeface="DejaVu Sans"/>
              </a:rPr>
              <a:t>2 </a:t>
            </a:r>
            <a:r>
              <a:rPr sz="2400" b="1" spc="210" dirty="0">
                <a:latin typeface="DejaVu Sans"/>
                <a:cs typeface="DejaVu Sans"/>
              </a:rPr>
              <a:t>mg/kg/d </a:t>
            </a:r>
            <a:r>
              <a:rPr sz="2400" b="1" spc="-20" dirty="0">
                <a:latin typeface="DejaVu Sans"/>
                <a:cs typeface="DejaVu Sans"/>
              </a:rPr>
              <a:t>until </a:t>
            </a:r>
            <a:r>
              <a:rPr sz="2400" b="1" spc="-35" dirty="0">
                <a:latin typeface="DejaVu Sans"/>
                <a:cs typeface="DejaVu Sans"/>
              </a:rPr>
              <a:t>the </a:t>
            </a:r>
            <a:r>
              <a:rPr sz="2400" b="1" spc="-15" dirty="0">
                <a:latin typeface="DejaVu Sans"/>
                <a:cs typeface="DejaVu Sans"/>
              </a:rPr>
              <a:t>urine </a:t>
            </a:r>
            <a:r>
              <a:rPr sz="2400" b="1" spc="-5" dirty="0">
                <a:latin typeface="DejaVu Sans"/>
                <a:cs typeface="DejaVu Sans"/>
              </a:rPr>
              <a:t>is </a:t>
            </a:r>
            <a:r>
              <a:rPr sz="2400" b="1" spc="-25" dirty="0">
                <a:latin typeface="DejaVu Sans"/>
                <a:cs typeface="DejaVu Sans"/>
              </a:rPr>
              <a:t>protein</a:t>
            </a:r>
            <a:r>
              <a:rPr sz="2400" b="1" spc="-220" dirty="0">
                <a:latin typeface="DejaVu Sans"/>
                <a:cs typeface="DejaVu Sans"/>
              </a:rPr>
              <a:t> </a:t>
            </a:r>
            <a:r>
              <a:rPr sz="2400" b="1" spc="-30" dirty="0">
                <a:latin typeface="DejaVu Sans"/>
                <a:cs typeface="DejaVu Sans"/>
              </a:rPr>
              <a:t>free</a:t>
            </a:r>
            <a:endParaRPr sz="2400">
              <a:latin typeface="DejaVu Sans"/>
              <a:cs typeface="DejaVu Sans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400" b="1" spc="-15" dirty="0">
                <a:latin typeface="DejaVu Sans"/>
                <a:cs typeface="DejaVu Sans"/>
              </a:rPr>
              <a:t>for </a:t>
            </a:r>
            <a:r>
              <a:rPr sz="2400" b="1" spc="35" dirty="0">
                <a:latin typeface="DejaVu Sans"/>
                <a:cs typeface="DejaVu Sans"/>
              </a:rPr>
              <a:t>3 </a:t>
            </a:r>
            <a:r>
              <a:rPr sz="2400" b="1" spc="-20" dirty="0">
                <a:latin typeface="DejaVu Sans"/>
                <a:cs typeface="DejaVu Sans"/>
              </a:rPr>
              <a:t>consecutive</a:t>
            </a:r>
            <a:r>
              <a:rPr sz="2400" b="1" spc="-30" dirty="0">
                <a:latin typeface="DejaVu Sans"/>
                <a:cs typeface="DejaVu Sans"/>
              </a:rPr>
              <a:t> </a:t>
            </a:r>
            <a:r>
              <a:rPr sz="2400" b="1" spc="-20" dirty="0">
                <a:latin typeface="DejaVu Sans"/>
                <a:cs typeface="DejaVu Sans"/>
              </a:rPr>
              <a:t>days</a:t>
            </a:r>
            <a:endParaRPr sz="2400">
              <a:latin typeface="DejaVu Sans"/>
              <a:cs typeface="DejaVu Sans"/>
            </a:endParaRPr>
          </a:p>
          <a:p>
            <a:pPr marL="756285" marR="316230" lvl="1" indent="-287020">
              <a:lnSpc>
                <a:spcPct val="100000"/>
              </a:lnSpc>
              <a:spcBef>
                <a:spcPts val="575"/>
              </a:spcBef>
              <a:buFont typeface="DejaVu Sans"/>
              <a:buChar char="–"/>
              <a:tabLst>
                <a:tab pos="756920" algn="l"/>
              </a:tabLst>
            </a:pPr>
            <a:r>
              <a:rPr sz="2400" b="1" spc="-25" dirty="0">
                <a:latin typeface="DejaVu Sans"/>
                <a:cs typeface="DejaVu Sans"/>
              </a:rPr>
              <a:t>Thereafter </a:t>
            </a:r>
            <a:r>
              <a:rPr sz="2400" b="1" spc="505" dirty="0">
                <a:latin typeface="DejaVu Sans"/>
                <a:cs typeface="DejaVu Sans"/>
              </a:rPr>
              <a:t>– </a:t>
            </a:r>
            <a:r>
              <a:rPr sz="2400" b="1" spc="5" dirty="0">
                <a:latin typeface="DejaVu Sans"/>
                <a:cs typeface="DejaVu Sans"/>
              </a:rPr>
              <a:t>1.5 </a:t>
            </a:r>
            <a:r>
              <a:rPr sz="2400" b="1" spc="204" dirty="0">
                <a:latin typeface="DejaVu Sans"/>
                <a:cs typeface="DejaVu Sans"/>
              </a:rPr>
              <a:t>mg/kg/d</a:t>
            </a:r>
            <a:r>
              <a:rPr sz="2400" b="1" spc="-560" dirty="0">
                <a:latin typeface="DejaVu Sans"/>
                <a:cs typeface="DejaVu Sans"/>
              </a:rPr>
              <a:t> </a:t>
            </a:r>
            <a:r>
              <a:rPr sz="2400" b="1" dirty="0">
                <a:latin typeface="DejaVu Sans"/>
                <a:cs typeface="DejaVu Sans"/>
              </a:rPr>
              <a:t>on </a:t>
            </a:r>
            <a:r>
              <a:rPr sz="2400" b="1" spc="-25" dirty="0">
                <a:latin typeface="DejaVu Sans"/>
                <a:cs typeface="DejaVu Sans"/>
              </a:rPr>
              <a:t>alternate  </a:t>
            </a:r>
            <a:r>
              <a:rPr sz="2400" b="1" spc="-20" dirty="0">
                <a:latin typeface="DejaVu Sans"/>
                <a:cs typeface="DejaVu Sans"/>
              </a:rPr>
              <a:t>days </a:t>
            </a:r>
            <a:r>
              <a:rPr sz="2400" b="1" spc="-15" dirty="0">
                <a:latin typeface="DejaVu Sans"/>
                <a:cs typeface="DejaVu Sans"/>
              </a:rPr>
              <a:t>for </a:t>
            </a:r>
            <a:r>
              <a:rPr sz="2400" b="1" spc="35" dirty="0">
                <a:latin typeface="DejaVu Sans"/>
                <a:cs typeface="DejaVu Sans"/>
              </a:rPr>
              <a:t>4 </a:t>
            </a:r>
            <a:r>
              <a:rPr sz="2400" b="1" spc="45" dirty="0">
                <a:latin typeface="DejaVu Sans"/>
                <a:cs typeface="DejaVu Sans"/>
              </a:rPr>
              <a:t>wks </a:t>
            </a:r>
            <a:r>
              <a:rPr sz="2400" b="1" spc="-20" dirty="0">
                <a:latin typeface="DejaVu Sans"/>
                <a:cs typeface="DejaVu Sans"/>
              </a:rPr>
              <a:t>and</a:t>
            </a:r>
            <a:r>
              <a:rPr sz="2400" b="1" spc="-120" dirty="0">
                <a:latin typeface="DejaVu Sans"/>
                <a:cs typeface="DejaVu Sans"/>
              </a:rPr>
              <a:t> </a:t>
            </a:r>
            <a:r>
              <a:rPr sz="2400" b="1" spc="-35" dirty="0">
                <a:latin typeface="DejaVu Sans"/>
                <a:cs typeface="DejaVu Sans"/>
              </a:rPr>
              <a:t>stop.</a:t>
            </a:r>
            <a:endParaRPr sz="2400">
              <a:latin typeface="DejaVu Sans"/>
              <a:cs typeface="DejaVu Sans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2400" b="1" i="1" spc="254" dirty="0">
                <a:latin typeface="Nimbus Sans L"/>
                <a:cs typeface="Nimbus Sans L"/>
              </a:rPr>
              <a:t>(Total</a:t>
            </a:r>
            <a:r>
              <a:rPr sz="2400" b="1" i="1" spc="145" dirty="0">
                <a:latin typeface="Nimbus Sans L"/>
                <a:cs typeface="Nimbus Sans L"/>
              </a:rPr>
              <a:t> </a:t>
            </a:r>
            <a:r>
              <a:rPr sz="2400" b="1" i="1" spc="225" dirty="0">
                <a:latin typeface="Nimbus Sans L"/>
                <a:cs typeface="Nimbus Sans L"/>
              </a:rPr>
              <a:t>duration</a:t>
            </a:r>
            <a:r>
              <a:rPr sz="2400" b="1" i="1" spc="160" dirty="0">
                <a:latin typeface="Nimbus Sans L"/>
                <a:cs typeface="Nimbus Sans L"/>
              </a:rPr>
              <a:t> </a:t>
            </a:r>
            <a:r>
              <a:rPr sz="2400" b="1" i="1" spc="195" dirty="0">
                <a:latin typeface="Nimbus Sans L"/>
                <a:cs typeface="Nimbus Sans L"/>
              </a:rPr>
              <a:t>of</a:t>
            </a:r>
            <a:r>
              <a:rPr sz="2400" b="1" i="1" spc="145" dirty="0">
                <a:latin typeface="Nimbus Sans L"/>
                <a:cs typeface="Nimbus Sans L"/>
              </a:rPr>
              <a:t> </a:t>
            </a:r>
            <a:r>
              <a:rPr sz="2400" b="1" i="1" spc="250" dirty="0">
                <a:latin typeface="Nimbus Sans L"/>
                <a:cs typeface="Nimbus Sans L"/>
              </a:rPr>
              <a:t>therapy</a:t>
            </a:r>
            <a:r>
              <a:rPr sz="2400" b="1" i="1" spc="150" dirty="0">
                <a:latin typeface="Nimbus Sans L"/>
                <a:cs typeface="Nimbus Sans L"/>
              </a:rPr>
              <a:t> </a:t>
            </a:r>
            <a:r>
              <a:rPr sz="2400" b="1" i="1" spc="680" dirty="0">
                <a:latin typeface="Nimbus Sans L"/>
                <a:cs typeface="Nimbus Sans L"/>
              </a:rPr>
              <a:t>=</a:t>
            </a:r>
            <a:r>
              <a:rPr sz="2400" b="1" i="1" spc="165" dirty="0">
                <a:latin typeface="Nimbus Sans L"/>
                <a:cs typeface="Nimbus Sans L"/>
              </a:rPr>
              <a:t> </a:t>
            </a:r>
            <a:r>
              <a:rPr sz="2400" b="1" i="1" spc="370" dirty="0">
                <a:latin typeface="Nimbus Sans L"/>
                <a:cs typeface="Nimbus Sans L"/>
              </a:rPr>
              <a:t>5</a:t>
            </a:r>
            <a:r>
              <a:rPr sz="2400" b="1" i="1" spc="150" dirty="0">
                <a:latin typeface="Nimbus Sans L"/>
                <a:cs typeface="Nimbus Sans L"/>
              </a:rPr>
              <a:t> </a:t>
            </a:r>
            <a:r>
              <a:rPr sz="2400" b="1" i="1" spc="235" dirty="0">
                <a:latin typeface="Nimbus Sans L"/>
                <a:cs typeface="Nimbus Sans L"/>
              </a:rPr>
              <a:t>to</a:t>
            </a:r>
            <a:r>
              <a:rPr sz="2400" b="1" i="1" spc="155" dirty="0">
                <a:latin typeface="Nimbus Sans L"/>
                <a:cs typeface="Nimbus Sans L"/>
              </a:rPr>
              <a:t> </a:t>
            </a:r>
            <a:r>
              <a:rPr sz="2400" b="1" i="1" spc="370" dirty="0">
                <a:latin typeface="Nimbus Sans L"/>
                <a:cs typeface="Nimbus Sans L"/>
              </a:rPr>
              <a:t>6</a:t>
            </a:r>
            <a:r>
              <a:rPr sz="2400" b="1" i="1" spc="150" dirty="0">
                <a:latin typeface="Nimbus Sans L"/>
                <a:cs typeface="Nimbus Sans L"/>
              </a:rPr>
              <a:t> </a:t>
            </a:r>
            <a:r>
              <a:rPr sz="2400" b="1" i="1" spc="310" dirty="0">
                <a:latin typeface="Nimbus Sans L"/>
                <a:cs typeface="Nimbus Sans L"/>
              </a:rPr>
              <a:t>wks.)</a:t>
            </a:r>
            <a:endParaRPr sz="24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281" y="259791"/>
            <a:ext cx="839851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Management </a:t>
            </a:r>
            <a:r>
              <a:rPr spc="-15" dirty="0"/>
              <a:t>of </a:t>
            </a:r>
            <a:r>
              <a:rPr spc="-50" dirty="0"/>
              <a:t>pt. </a:t>
            </a:r>
            <a:r>
              <a:rPr spc="15" dirty="0"/>
              <a:t>with </a:t>
            </a:r>
            <a:r>
              <a:rPr spc="-25" dirty="0"/>
              <a:t>steroid </a:t>
            </a:r>
            <a:r>
              <a:rPr spc="-20" dirty="0"/>
              <a:t>sensitive </a:t>
            </a:r>
            <a:r>
              <a:rPr dirty="0"/>
              <a:t>NS  </a:t>
            </a:r>
            <a:r>
              <a:rPr sz="2000" b="0" spc="-15" dirty="0">
                <a:latin typeface="DejaVu Sans"/>
                <a:cs typeface="DejaVu Sans"/>
              </a:rPr>
              <a:t>Prednisalone </a:t>
            </a:r>
            <a:r>
              <a:rPr sz="2000" b="0" dirty="0">
                <a:latin typeface="DejaVu Sans"/>
                <a:cs typeface="DejaVu Sans"/>
              </a:rPr>
              <a:t>2 </a:t>
            </a:r>
            <a:r>
              <a:rPr sz="2000" b="0" spc="40" dirty="0">
                <a:latin typeface="DejaVu Sans"/>
                <a:cs typeface="DejaVu Sans"/>
              </a:rPr>
              <a:t>mg/kg </a:t>
            </a:r>
            <a:r>
              <a:rPr sz="2000" b="0" spc="-20" dirty="0">
                <a:latin typeface="DejaVu Sans"/>
                <a:cs typeface="DejaVu Sans"/>
              </a:rPr>
              <a:t>daily </a:t>
            </a:r>
            <a:r>
              <a:rPr sz="2000" b="0" spc="10" dirty="0">
                <a:latin typeface="DejaVu Sans"/>
                <a:cs typeface="DejaVu Sans"/>
              </a:rPr>
              <a:t>forr6 </a:t>
            </a:r>
            <a:r>
              <a:rPr sz="2000" b="0" spc="40" dirty="0">
                <a:latin typeface="DejaVu Sans"/>
                <a:cs typeface="DejaVu Sans"/>
              </a:rPr>
              <a:t>wks., </a:t>
            </a:r>
            <a:r>
              <a:rPr sz="1800" b="0" spc="-10" dirty="0">
                <a:latin typeface="DejaVu Sans"/>
                <a:cs typeface="DejaVu Sans"/>
              </a:rPr>
              <a:t>followed </a:t>
            </a:r>
            <a:r>
              <a:rPr sz="1800" b="0" spc="-15" dirty="0">
                <a:latin typeface="DejaVu Sans"/>
                <a:cs typeface="DejaVu Sans"/>
              </a:rPr>
              <a:t>by </a:t>
            </a:r>
            <a:r>
              <a:rPr sz="1800" b="0" spc="25" dirty="0">
                <a:latin typeface="DejaVu Sans"/>
                <a:cs typeface="DejaVu Sans"/>
              </a:rPr>
              <a:t>1.5 </a:t>
            </a:r>
            <a:r>
              <a:rPr sz="1800" b="0" spc="35" dirty="0">
                <a:latin typeface="DejaVu Sans"/>
                <a:cs typeface="DejaVu Sans"/>
              </a:rPr>
              <a:t>mg/kg </a:t>
            </a:r>
            <a:r>
              <a:rPr sz="1800" b="0" spc="-10" dirty="0">
                <a:latin typeface="DejaVu Sans"/>
                <a:cs typeface="DejaVu Sans"/>
              </a:rPr>
              <a:t>on </a:t>
            </a:r>
            <a:r>
              <a:rPr sz="1800" b="0" spc="-5" dirty="0">
                <a:latin typeface="DejaVu Sans"/>
                <a:cs typeface="DejaVu Sans"/>
              </a:rPr>
              <a:t>alt  </a:t>
            </a:r>
            <a:r>
              <a:rPr sz="1800" b="0" spc="-20" dirty="0">
                <a:latin typeface="DejaVu Sans"/>
                <a:cs typeface="DejaVu Sans"/>
              </a:rPr>
              <a:t>day </a:t>
            </a:r>
            <a:r>
              <a:rPr sz="1800" b="0" spc="5" dirty="0">
                <a:latin typeface="DejaVu Sans"/>
                <a:cs typeface="DejaVu Sans"/>
              </a:rPr>
              <a:t>for </a:t>
            </a:r>
            <a:r>
              <a:rPr sz="1800" b="0" spc="-5" dirty="0">
                <a:latin typeface="DejaVu Sans"/>
                <a:cs typeface="DejaVu Sans"/>
              </a:rPr>
              <a:t>6</a:t>
            </a:r>
            <a:r>
              <a:rPr sz="1800" b="0" spc="185" dirty="0">
                <a:latin typeface="DejaVu Sans"/>
                <a:cs typeface="DejaVu Sans"/>
              </a:rPr>
              <a:t> </a:t>
            </a:r>
            <a:r>
              <a:rPr sz="1800" b="0" spc="25" dirty="0">
                <a:latin typeface="DejaVu Sans"/>
                <a:cs typeface="DejaVu Sans"/>
              </a:rPr>
              <a:t>wks</a:t>
            </a:r>
            <a:r>
              <a:rPr sz="2000" b="0" spc="25" dirty="0">
                <a:latin typeface="DejaVu Sans"/>
                <a:cs typeface="DejaVu Sans"/>
              </a:rPr>
              <a:t>.</a:t>
            </a:r>
            <a:endParaRPr sz="2000">
              <a:latin typeface="DejaVu Sans"/>
              <a:cs typeface="DejaVu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5155" y="1271016"/>
            <a:ext cx="2914015" cy="1009015"/>
            <a:chOff x="105155" y="1271016"/>
            <a:chExt cx="2914015" cy="1009015"/>
          </a:xfrm>
        </p:grpSpPr>
        <p:sp>
          <p:nvSpPr>
            <p:cNvPr id="4" name="object 4"/>
            <p:cNvSpPr/>
            <p:nvPr/>
          </p:nvSpPr>
          <p:spPr>
            <a:xfrm>
              <a:off x="105155" y="1271016"/>
              <a:ext cx="2913888" cy="10088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5176" y="1549908"/>
              <a:ext cx="2590800" cy="5120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6303" y="1289304"/>
              <a:ext cx="2831592" cy="9265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17677" y="1616710"/>
            <a:ext cx="22866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5" dirty="0">
                <a:latin typeface="DejaVu Sans"/>
                <a:cs typeface="DejaVu Sans"/>
              </a:rPr>
              <a:t>Infrequent</a:t>
            </a:r>
            <a:r>
              <a:rPr sz="1600" b="1" spc="-5" dirty="0">
                <a:latin typeface="DejaVu Sans"/>
                <a:cs typeface="DejaVu Sans"/>
              </a:rPr>
              <a:t> </a:t>
            </a:r>
            <a:r>
              <a:rPr sz="1600" b="1" spc="-20" dirty="0">
                <a:latin typeface="DejaVu Sans"/>
                <a:cs typeface="DejaVu Sans"/>
              </a:rPr>
              <a:t>relapses</a:t>
            </a:r>
            <a:endParaRPr sz="1600">
              <a:latin typeface="DejaVu Sans"/>
              <a:cs typeface="DejaVu San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29355" y="1271016"/>
            <a:ext cx="2914015" cy="1009015"/>
            <a:chOff x="3229355" y="1271016"/>
            <a:chExt cx="2914015" cy="1009015"/>
          </a:xfrm>
        </p:grpSpPr>
        <p:sp>
          <p:nvSpPr>
            <p:cNvPr id="9" name="object 9"/>
            <p:cNvSpPr/>
            <p:nvPr/>
          </p:nvSpPr>
          <p:spPr>
            <a:xfrm>
              <a:off x="3229355" y="1271016"/>
              <a:ext cx="2913888" cy="10088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94531" y="1549908"/>
              <a:ext cx="2382012" cy="5120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70503" y="1289304"/>
              <a:ext cx="2831592" cy="9265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647694" y="1616710"/>
            <a:ext cx="20777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latin typeface="DejaVu Sans"/>
                <a:cs typeface="DejaVu Sans"/>
              </a:rPr>
              <a:t>Frequent</a:t>
            </a:r>
            <a:r>
              <a:rPr sz="1600" b="1" spc="-15" dirty="0">
                <a:latin typeface="DejaVu Sans"/>
                <a:cs typeface="DejaVu Sans"/>
              </a:rPr>
              <a:t> </a:t>
            </a:r>
            <a:r>
              <a:rPr sz="1600" b="1" spc="-20" dirty="0">
                <a:latin typeface="DejaVu Sans"/>
                <a:cs typeface="DejaVu Sans"/>
              </a:rPr>
              <a:t>relapses</a:t>
            </a:r>
            <a:endParaRPr sz="1600">
              <a:latin typeface="DejaVu Sans"/>
              <a:cs typeface="DejaVu San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201155" y="1271016"/>
            <a:ext cx="2914015" cy="1009015"/>
            <a:chOff x="6201155" y="1271016"/>
            <a:chExt cx="2914015" cy="1009015"/>
          </a:xfrm>
        </p:grpSpPr>
        <p:sp>
          <p:nvSpPr>
            <p:cNvPr id="14" name="object 14"/>
            <p:cNvSpPr/>
            <p:nvPr/>
          </p:nvSpPr>
          <p:spPr>
            <a:xfrm>
              <a:off x="6201155" y="1271016"/>
              <a:ext cx="2913888" cy="10088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39483" y="1549908"/>
              <a:ext cx="2234183" cy="5120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42303" y="1289304"/>
              <a:ext cx="2831592" cy="9265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692900" y="1616710"/>
            <a:ext cx="192976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DejaVu Sans"/>
                <a:cs typeface="DejaVu Sans"/>
              </a:rPr>
              <a:t>Steroid</a:t>
            </a:r>
            <a:r>
              <a:rPr sz="1600" b="1" spc="-40" dirty="0">
                <a:latin typeface="DejaVu Sans"/>
                <a:cs typeface="DejaVu Sans"/>
              </a:rPr>
              <a:t> </a:t>
            </a:r>
            <a:r>
              <a:rPr sz="1600" b="1" spc="-20" dirty="0">
                <a:latin typeface="DejaVu Sans"/>
                <a:cs typeface="DejaVu Sans"/>
              </a:rPr>
              <a:t>resistant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200" y="2514600"/>
            <a:ext cx="3124200" cy="147701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 marR="283845">
              <a:lnSpc>
                <a:spcPct val="100000"/>
              </a:lnSpc>
              <a:spcBef>
                <a:spcPts val="315"/>
              </a:spcBef>
            </a:pPr>
            <a:r>
              <a:rPr sz="1800" b="1" spc="-5" dirty="0">
                <a:latin typeface="Nimbus Sans L"/>
                <a:cs typeface="Nimbus Sans L"/>
              </a:rPr>
              <a:t>Therapy </a:t>
            </a:r>
            <a:r>
              <a:rPr sz="1800" b="1" dirty="0">
                <a:latin typeface="Nimbus Sans L"/>
                <a:cs typeface="Nimbus Sans L"/>
              </a:rPr>
              <a:t>for </a:t>
            </a:r>
            <a:r>
              <a:rPr sz="1800" b="1" spc="-5" dirty="0">
                <a:latin typeface="Nimbus Sans L"/>
                <a:cs typeface="Nimbus Sans L"/>
              </a:rPr>
              <a:t>relapse  </a:t>
            </a:r>
            <a:r>
              <a:rPr sz="1800" spc="-5" dirty="0">
                <a:latin typeface="Nimbus Sans L"/>
                <a:cs typeface="Nimbus Sans L"/>
              </a:rPr>
              <a:t>Prednisalone </a:t>
            </a:r>
            <a:r>
              <a:rPr sz="1800" dirty="0">
                <a:latin typeface="Nimbus Sans L"/>
                <a:cs typeface="Nimbus Sans L"/>
              </a:rPr>
              <a:t>2 </a:t>
            </a:r>
            <a:r>
              <a:rPr sz="1800" spc="-5" dirty="0">
                <a:latin typeface="Nimbus Sans L"/>
                <a:cs typeface="Nimbus Sans L"/>
              </a:rPr>
              <a:t>mg/kg daily  until remission, then 1.5  </a:t>
            </a:r>
            <a:r>
              <a:rPr sz="1800" dirty="0">
                <a:latin typeface="Nimbus Sans L"/>
                <a:cs typeface="Nimbus Sans L"/>
              </a:rPr>
              <a:t>mg/kg on alt. </a:t>
            </a:r>
            <a:r>
              <a:rPr sz="1800" spc="-10" dirty="0">
                <a:latin typeface="Nimbus Sans L"/>
                <a:cs typeface="Nimbus Sans L"/>
              </a:rPr>
              <a:t>days </a:t>
            </a:r>
            <a:r>
              <a:rPr sz="1800" dirty="0">
                <a:latin typeface="Nimbus Sans L"/>
                <a:cs typeface="Nimbus Sans L"/>
              </a:rPr>
              <a:t>for 4  </a:t>
            </a:r>
            <a:r>
              <a:rPr sz="1800" spc="-10" dirty="0">
                <a:latin typeface="Nimbus Sans L"/>
                <a:cs typeface="Nimbus Sans L"/>
              </a:rPr>
              <a:t>weeks</a:t>
            </a:r>
            <a:endParaRPr sz="1800">
              <a:latin typeface="Nimbus Sans L"/>
              <a:cs typeface="Nimbus Sans 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52800" y="2971800"/>
            <a:ext cx="3048000" cy="64643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075" marR="234315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Nimbus Sans L"/>
                <a:cs typeface="Nimbus Sans L"/>
              </a:rPr>
              <a:t>Alternate day</a:t>
            </a:r>
            <a:r>
              <a:rPr sz="1800" spc="-35" dirty="0">
                <a:latin typeface="Nimbus Sans L"/>
                <a:cs typeface="Nimbus Sans L"/>
              </a:rPr>
              <a:t> </a:t>
            </a:r>
            <a:r>
              <a:rPr sz="1800" spc="-5" dirty="0">
                <a:latin typeface="Nimbus Sans L"/>
                <a:cs typeface="Nimbus Sans L"/>
              </a:rPr>
              <a:t>prednisalone  </a:t>
            </a:r>
            <a:r>
              <a:rPr sz="1800" dirty="0">
                <a:latin typeface="Nimbus Sans L"/>
                <a:cs typeface="Nimbus Sans L"/>
              </a:rPr>
              <a:t>to </a:t>
            </a:r>
            <a:r>
              <a:rPr sz="1800" spc="-5" dirty="0">
                <a:latin typeface="Nimbus Sans L"/>
                <a:cs typeface="Nimbus Sans L"/>
              </a:rPr>
              <a:t>maintain</a:t>
            </a:r>
            <a:r>
              <a:rPr sz="1800" spc="-10" dirty="0">
                <a:latin typeface="Nimbus Sans L"/>
                <a:cs typeface="Nimbus Sans L"/>
              </a:rPr>
              <a:t> </a:t>
            </a:r>
            <a:r>
              <a:rPr sz="1800" spc="-5" dirty="0">
                <a:latin typeface="Nimbus Sans L"/>
                <a:cs typeface="Nimbus Sans L"/>
              </a:rPr>
              <a:t>remission</a:t>
            </a:r>
            <a:endParaRPr sz="1800">
              <a:latin typeface="Nimbus Sans L"/>
              <a:cs typeface="Nimbus Sans 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29400" y="2935223"/>
            <a:ext cx="2209800" cy="64643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Nimbus Sans L"/>
                <a:cs typeface="Nimbus Sans L"/>
              </a:rPr>
              <a:t>Therapy based</a:t>
            </a:r>
            <a:r>
              <a:rPr sz="1800" spc="-10" dirty="0">
                <a:latin typeface="Nimbus Sans L"/>
                <a:cs typeface="Nimbus Sans L"/>
              </a:rPr>
              <a:t> </a:t>
            </a:r>
            <a:r>
              <a:rPr sz="1800" dirty="0">
                <a:latin typeface="Nimbus Sans L"/>
                <a:cs typeface="Nimbus Sans L"/>
              </a:rPr>
              <a:t>on</a:t>
            </a:r>
            <a:endParaRPr sz="1800">
              <a:latin typeface="Nimbus Sans L"/>
              <a:cs typeface="Nimbus Sans L"/>
            </a:endParaRPr>
          </a:p>
          <a:p>
            <a:pPr marL="92075">
              <a:lnSpc>
                <a:spcPct val="100000"/>
              </a:lnSpc>
            </a:pPr>
            <a:r>
              <a:rPr sz="1800" spc="-5" dirty="0">
                <a:latin typeface="Nimbus Sans L"/>
                <a:cs typeface="Nimbus Sans L"/>
              </a:rPr>
              <a:t>renal histology</a:t>
            </a:r>
            <a:endParaRPr sz="1800">
              <a:latin typeface="Nimbus Sans L"/>
              <a:cs typeface="Nimbus Sans 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95400" y="4230623"/>
            <a:ext cx="2514600" cy="64643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 marR="199390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Nimbus Sans L"/>
                <a:cs typeface="Nimbus Sans L"/>
              </a:rPr>
              <a:t>Threshold </a:t>
            </a:r>
            <a:r>
              <a:rPr sz="1800" dirty="0">
                <a:latin typeface="Nimbus Sans L"/>
                <a:cs typeface="Nimbus Sans L"/>
              </a:rPr>
              <a:t>&lt;0.5</a:t>
            </a:r>
            <a:r>
              <a:rPr sz="1800" spc="-75" dirty="0">
                <a:latin typeface="Nimbus Sans L"/>
                <a:cs typeface="Nimbus Sans L"/>
              </a:rPr>
              <a:t> </a:t>
            </a:r>
            <a:r>
              <a:rPr sz="1800" dirty="0">
                <a:latin typeface="Nimbus Sans L"/>
                <a:cs typeface="Nimbus Sans L"/>
              </a:rPr>
              <a:t>mg/kg  on alt.</a:t>
            </a:r>
            <a:r>
              <a:rPr sz="1800" spc="-25" dirty="0">
                <a:latin typeface="Nimbus Sans L"/>
                <a:cs typeface="Nimbus Sans L"/>
              </a:rPr>
              <a:t> </a:t>
            </a:r>
            <a:r>
              <a:rPr sz="1800" spc="-10" dirty="0">
                <a:latin typeface="Nimbus Sans L"/>
                <a:cs typeface="Nimbus Sans L"/>
              </a:rPr>
              <a:t>days</a:t>
            </a:r>
            <a:endParaRPr sz="1800">
              <a:latin typeface="Nimbus Sans L"/>
              <a:cs typeface="Nimbus Sans 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48200" y="4191000"/>
            <a:ext cx="2743200" cy="646430"/>
          </a:xfrm>
          <a:custGeom>
            <a:avLst/>
            <a:gdLst/>
            <a:ahLst/>
            <a:cxnLst/>
            <a:rect l="l" t="t" r="r" b="b"/>
            <a:pathLst>
              <a:path w="2743200" h="646429">
                <a:moveTo>
                  <a:pt x="0" y="646176"/>
                </a:moveTo>
                <a:lnTo>
                  <a:pt x="2743200" y="646176"/>
                </a:lnTo>
                <a:lnTo>
                  <a:pt x="2743200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727575" y="4218813"/>
            <a:ext cx="2559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Nimbus Sans L"/>
                <a:cs typeface="Nimbus Sans L"/>
              </a:rPr>
              <a:t>Threshold </a:t>
            </a:r>
            <a:r>
              <a:rPr sz="1800" dirty="0">
                <a:latin typeface="Nimbus Sans L"/>
                <a:cs typeface="Nimbus Sans L"/>
              </a:rPr>
              <a:t>&gt;0.5 mg/kg</a:t>
            </a:r>
            <a:r>
              <a:rPr sz="1800" spc="-75" dirty="0">
                <a:latin typeface="Nimbus Sans L"/>
                <a:cs typeface="Nimbus Sans L"/>
              </a:rPr>
              <a:t> </a:t>
            </a:r>
            <a:r>
              <a:rPr sz="1800" dirty="0">
                <a:latin typeface="Nimbus Sans L"/>
                <a:cs typeface="Nimbus Sans L"/>
              </a:rPr>
              <a:t>on  </a:t>
            </a:r>
            <a:r>
              <a:rPr sz="1800" spc="-5" dirty="0">
                <a:latin typeface="Nimbus Sans L"/>
                <a:cs typeface="Nimbus Sans L"/>
              </a:rPr>
              <a:t>alt. </a:t>
            </a:r>
            <a:r>
              <a:rPr sz="1800" spc="-10" dirty="0">
                <a:latin typeface="Nimbus Sans L"/>
                <a:cs typeface="Nimbus Sans L"/>
              </a:rPr>
              <a:t>days </a:t>
            </a:r>
            <a:r>
              <a:rPr sz="1800" dirty="0">
                <a:latin typeface="Nimbus Sans L"/>
                <a:cs typeface="Nimbus Sans L"/>
              </a:rPr>
              <a:t>/ </a:t>
            </a:r>
            <a:r>
              <a:rPr sz="1800" spc="-5" dirty="0">
                <a:latin typeface="Nimbus Sans L"/>
                <a:cs typeface="Nimbus Sans L"/>
              </a:rPr>
              <a:t>Steroid toxicity</a:t>
            </a:r>
            <a:endParaRPr sz="1800">
              <a:latin typeface="Nimbus Sans L"/>
              <a:cs typeface="Nimbus Sans 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19200" y="5602223"/>
            <a:ext cx="2514600" cy="646430"/>
          </a:xfrm>
          <a:custGeom>
            <a:avLst/>
            <a:gdLst/>
            <a:ahLst/>
            <a:cxnLst/>
            <a:rect l="l" t="t" r="r" b="b"/>
            <a:pathLst>
              <a:path w="2514600" h="646429">
                <a:moveTo>
                  <a:pt x="0" y="646176"/>
                </a:moveTo>
                <a:lnTo>
                  <a:pt x="2514600" y="646176"/>
                </a:lnTo>
                <a:lnTo>
                  <a:pt x="2514600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98194" y="5630367"/>
            <a:ext cx="2155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Nimbus Sans L"/>
                <a:cs typeface="Nimbus Sans L"/>
              </a:rPr>
              <a:t>Alt. </a:t>
            </a:r>
            <a:r>
              <a:rPr sz="1800" spc="-5" dirty="0">
                <a:latin typeface="Nimbus Sans L"/>
                <a:cs typeface="Nimbus Sans L"/>
              </a:rPr>
              <a:t>day</a:t>
            </a:r>
            <a:r>
              <a:rPr sz="1800" spc="-75" dirty="0">
                <a:latin typeface="Nimbus Sans L"/>
                <a:cs typeface="Nimbus Sans L"/>
              </a:rPr>
              <a:t> </a:t>
            </a:r>
            <a:r>
              <a:rPr sz="1800" spc="-5" dirty="0">
                <a:latin typeface="Nimbus Sans L"/>
                <a:cs typeface="Nimbus Sans L"/>
              </a:rPr>
              <a:t>prednisalone  </a:t>
            </a:r>
            <a:r>
              <a:rPr sz="1800" dirty="0">
                <a:latin typeface="Nimbus Sans L"/>
                <a:cs typeface="Nimbus Sans L"/>
              </a:rPr>
              <a:t>for </a:t>
            </a:r>
            <a:r>
              <a:rPr sz="1800" spc="-5" dirty="0">
                <a:latin typeface="Nimbus Sans L"/>
                <a:cs typeface="Nimbus Sans L"/>
              </a:rPr>
              <a:t>9-18</a:t>
            </a:r>
            <a:r>
              <a:rPr sz="1800" spc="-25" dirty="0">
                <a:latin typeface="Nimbus Sans L"/>
                <a:cs typeface="Nimbus Sans L"/>
              </a:rPr>
              <a:t> </a:t>
            </a:r>
            <a:r>
              <a:rPr sz="1800" dirty="0">
                <a:latin typeface="Nimbus Sans L"/>
                <a:cs typeface="Nimbus Sans L"/>
              </a:rPr>
              <a:t>mo.</a:t>
            </a:r>
            <a:endParaRPr sz="1800">
              <a:latin typeface="Nimbus Sans L"/>
              <a:cs typeface="Nimbus Sans 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57800" y="5029200"/>
            <a:ext cx="2514600" cy="147828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72720" indent="-81280">
              <a:lnSpc>
                <a:spcPct val="100000"/>
              </a:lnSpc>
              <a:spcBef>
                <a:spcPts val="320"/>
              </a:spcBef>
              <a:buSzPct val="94444"/>
              <a:buFont typeface="DejaVu Sans"/>
              <a:buChar char="•"/>
              <a:tabLst>
                <a:tab pos="173355" algn="l"/>
              </a:tabLst>
            </a:pPr>
            <a:r>
              <a:rPr sz="1800" spc="-5" dirty="0">
                <a:latin typeface="Nimbus Sans L"/>
                <a:cs typeface="Nimbus Sans L"/>
              </a:rPr>
              <a:t>Levamisole</a:t>
            </a:r>
            <a:endParaRPr sz="1800">
              <a:latin typeface="Nimbus Sans L"/>
              <a:cs typeface="Nimbus Sans L"/>
            </a:endParaRPr>
          </a:p>
          <a:p>
            <a:pPr marL="172720" indent="-81280">
              <a:lnSpc>
                <a:spcPct val="100000"/>
              </a:lnSpc>
              <a:buSzPct val="94444"/>
              <a:buFont typeface="DejaVu Sans"/>
              <a:buChar char="•"/>
              <a:tabLst>
                <a:tab pos="173355" algn="l"/>
              </a:tabLst>
            </a:pPr>
            <a:r>
              <a:rPr sz="1800" spc="-5" dirty="0">
                <a:latin typeface="Nimbus Sans L"/>
                <a:cs typeface="Nimbus Sans L"/>
              </a:rPr>
              <a:t>Cyclophosphamide</a:t>
            </a:r>
            <a:endParaRPr sz="1800">
              <a:latin typeface="Nimbus Sans L"/>
              <a:cs typeface="Nimbus Sans L"/>
            </a:endParaRPr>
          </a:p>
          <a:p>
            <a:pPr marL="172720" indent="-81280">
              <a:lnSpc>
                <a:spcPct val="100000"/>
              </a:lnSpc>
              <a:buSzPct val="94444"/>
              <a:buFont typeface="DejaVu Sans"/>
              <a:buChar char="•"/>
              <a:tabLst>
                <a:tab pos="173355" algn="l"/>
              </a:tabLst>
            </a:pPr>
            <a:r>
              <a:rPr sz="1800" spc="-5" dirty="0">
                <a:latin typeface="Nimbus Sans L"/>
                <a:cs typeface="Nimbus Sans L"/>
              </a:rPr>
              <a:t>Mycophenolate</a:t>
            </a:r>
            <a:endParaRPr sz="1800">
              <a:latin typeface="Nimbus Sans L"/>
              <a:cs typeface="Nimbus Sans L"/>
            </a:endParaRPr>
          </a:p>
          <a:p>
            <a:pPr marL="172720" indent="-81280">
              <a:lnSpc>
                <a:spcPct val="100000"/>
              </a:lnSpc>
              <a:buSzPct val="94444"/>
              <a:buFont typeface="DejaVu Sans"/>
              <a:buChar char="•"/>
              <a:tabLst>
                <a:tab pos="173355" algn="l"/>
              </a:tabLst>
            </a:pPr>
            <a:r>
              <a:rPr sz="1800" spc="-25" dirty="0">
                <a:latin typeface="Nimbus Sans L"/>
                <a:cs typeface="Nimbus Sans L"/>
              </a:rPr>
              <a:t>Tacrolimus</a:t>
            </a:r>
            <a:endParaRPr sz="1800">
              <a:latin typeface="Nimbus Sans L"/>
              <a:cs typeface="Nimbus Sans L"/>
            </a:endParaRPr>
          </a:p>
          <a:p>
            <a:pPr marL="172720" indent="-81280">
              <a:lnSpc>
                <a:spcPct val="100000"/>
              </a:lnSpc>
              <a:buSzPct val="94444"/>
              <a:buFont typeface="DejaVu Sans"/>
              <a:buChar char="•"/>
              <a:tabLst>
                <a:tab pos="173355" algn="l"/>
              </a:tabLst>
            </a:pPr>
            <a:r>
              <a:rPr sz="1800" spc="-5" dirty="0">
                <a:latin typeface="Nimbus Sans L"/>
                <a:cs typeface="Nimbus Sans L"/>
              </a:rPr>
              <a:t>Cyclosporine</a:t>
            </a:r>
            <a:endParaRPr sz="1800">
              <a:latin typeface="Nimbus Sans L"/>
              <a:cs typeface="Nimbus Sans 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394460" y="2058161"/>
            <a:ext cx="260985" cy="607695"/>
            <a:chOff x="1394460" y="2058161"/>
            <a:chExt cx="260985" cy="607695"/>
          </a:xfrm>
        </p:grpSpPr>
        <p:sp>
          <p:nvSpPr>
            <p:cNvPr id="28" name="object 28"/>
            <p:cNvSpPr/>
            <p:nvPr/>
          </p:nvSpPr>
          <p:spPr>
            <a:xfrm>
              <a:off x="1394460" y="2077211"/>
              <a:ext cx="260603" cy="5882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57960" y="2058161"/>
              <a:ext cx="134620" cy="457834"/>
            </a:xfrm>
            <a:custGeom>
              <a:avLst/>
              <a:gdLst/>
              <a:ahLst/>
              <a:cxnLst/>
              <a:rect l="l" t="t" r="r" b="b"/>
              <a:pathLst>
                <a:path w="134619" h="457835">
                  <a:moveTo>
                    <a:pt x="16256" y="324992"/>
                  </a:moveTo>
                  <a:lnTo>
                    <a:pt x="9271" y="328929"/>
                  </a:lnTo>
                  <a:lnTo>
                    <a:pt x="2412" y="332993"/>
                  </a:lnTo>
                  <a:lnTo>
                    <a:pt x="0" y="341757"/>
                  </a:lnTo>
                  <a:lnTo>
                    <a:pt x="3937" y="348741"/>
                  </a:lnTo>
                  <a:lnTo>
                    <a:pt x="66802" y="457326"/>
                  </a:lnTo>
                  <a:lnTo>
                    <a:pt x="83645" y="428625"/>
                  </a:lnTo>
                  <a:lnTo>
                    <a:pt x="52451" y="428498"/>
                  </a:lnTo>
                  <a:lnTo>
                    <a:pt x="52641" y="375014"/>
                  </a:lnTo>
                  <a:lnTo>
                    <a:pt x="29083" y="334263"/>
                  </a:lnTo>
                  <a:lnTo>
                    <a:pt x="25018" y="327278"/>
                  </a:lnTo>
                  <a:lnTo>
                    <a:pt x="16256" y="324992"/>
                  </a:lnTo>
                  <a:close/>
                </a:path>
                <a:path w="134619" h="457835">
                  <a:moveTo>
                    <a:pt x="52641" y="375014"/>
                  </a:moveTo>
                  <a:lnTo>
                    <a:pt x="52451" y="428498"/>
                  </a:lnTo>
                  <a:lnTo>
                    <a:pt x="81406" y="428625"/>
                  </a:lnTo>
                  <a:lnTo>
                    <a:pt x="81433" y="421259"/>
                  </a:lnTo>
                  <a:lnTo>
                    <a:pt x="54483" y="421132"/>
                  </a:lnTo>
                  <a:lnTo>
                    <a:pt x="66997" y="399848"/>
                  </a:lnTo>
                  <a:lnTo>
                    <a:pt x="52641" y="375014"/>
                  </a:lnTo>
                  <a:close/>
                </a:path>
                <a:path w="134619" h="457835">
                  <a:moveTo>
                    <a:pt x="118364" y="325247"/>
                  </a:moveTo>
                  <a:lnTo>
                    <a:pt x="109474" y="327660"/>
                  </a:lnTo>
                  <a:lnTo>
                    <a:pt x="105409" y="334517"/>
                  </a:lnTo>
                  <a:lnTo>
                    <a:pt x="81598" y="375014"/>
                  </a:lnTo>
                  <a:lnTo>
                    <a:pt x="81406" y="428625"/>
                  </a:lnTo>
                  <a:lnTo>
                    <a:pt x="83645" y="428625"/>
                  </a:lnTo>
                  <a:lnTo>
                    <a:pt x="130302" y="349123"/>
                  </a:lnTo>
                  <a:lnTo>
                    <a:pt x="134365" y="342264"/>
                  </a:lnTo>
                  <a:lnTo>
                    <a:pt x="132080" y="333375"/>
                  </a:lnTo>
                  <a:lnTo>
                    <a:pt x="118364" y="325247"/>
                  </a:lnTo>
                  <a:close/>
                </a:path>
                <a:path w="134619" h="457835">
                  <a:moveTo>
                    <a:pt x="66997" y="399848"/>
                  </a:moveTo>
                  <a:lnTo>
                    <a:pt x="54483" y="421132"/>
                  </a:lnTo>
                  <a:lnTo>
                    <a:pt x="79375" y="421259"/>
                  </a:lnTo>
                  <a:lnTo>
                    <a:pt x="66997" y="399848"/>
                  </a:lnTo>
                  <a:close/>
                </a:path>
                <a:path w="134619" h="457835">
                  <a:moveTo>
                    <a:pt x="81597" y="375016"/>
                  </a:moveTo>
                  <a:lnTo>
                    <a:pt x="66997" y="399848"/>
                  </a:lnTo>
                  <a:lnTo>
                    <a:pt x="79375" y="421259"/>
                  </a:lnTo>
                  <a:lnTo>
                    <a:pt x="81433" y="421259"/>
                  </a:lnTo>
                  <a:lnTo>
                    <a:pt x="81597" y="375016"/>
                  </a:lnTo>
                  <a:close/>
                </a:path>
                <a:path w="134619" h="457835">
                  <a:moveTo>
                    <a:pt x="82931" y="0"/>
                  </a:moveTo>
                  <a:lnTo>
                    <a:pt x="53975" y="0"/>
                  </a:lnTo>
                  <a:lnTo>
                    <a:pt x="52642" y="375016"/>
                  </a:lnTo>
                  <a:lnTo>
                    <a:pt x="66997" y="399848"/>
                  </a:lnTo>
                  <a:lnTo>
                    <a:pt x="81597" y="375016"/>
                  </a:lnTo>
                  <a:lnTo>
                    <a:pt x="829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4596384" y="2134361"/>
            <a:ext cx="260985" cy="988694"/>
            <a:chOff x="4596384" y="2134361"/>
            <a:chExt cx="260985" cy="988694"/>
          </a:xfrm>
        </p:grpSpPr>
        <p:sp>
          <p:nvSpPr>
            <p:cNvPr id="31" name="object 31"/>
            <p:cNvSpPr/>
            <p:nvPr/>
          </p:nvSpPr>
          <p:spPr>
            <a:xfrm>
              <a:off x="4596384" y="2153411"/>
              <a:ext cx="260603" cy="9692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59757" y="2134361"/>
              <a:ext cx="134620" cy="838835"/>
            </a:xfrm>
            <a:custGeom>
              <a:avLst/>
              <a:gdLst/>
              <a:ahLst/>
              <a:cxnLst/>
              <a:rect l="l" t="t" r="r" b="b"/>
              <a:pathLst>
                <a:path w="134620" h="838835">
                  <a:moveTo>
                    <a:pt x="16128" y="705992"/>
                  </a:moveTo>
                  <a:lnTo>
                    <a:pt x="9143" y="710057"/>
                  </a:lnTo>
                  <a:lnTo>
                    <a:pt x="2285" y="714121"/>
                  </a:lnTo>
                  <a:lnTo>
                    <a:pt x="0" y="722884"/>
                  </a:lnTo>
                  <a:lnTo>
                    <a:pt x="3937" y="729868"/>
                  </a:lnTo>
                  <a:lnTo>
                    <a:pt x="66928" y="838326"/>
                  </a:lnTo>
                  <a:lnTo>
                    <a:pt x="83813" y="809498"/>
                  </a:lnTo>
                  <a:lnTo>
                    <a:pt x="52450" y="809498"/>
                  </a:lnTo>
                  <a:lnTo>
                    <a:pt x="52560" y="755889"/>
                  </a:lnTo>
                  <a:lnTo>
                    <a:pt x="28299" y="714121"/>
                  </a:lnTo>
                  <a:lnTo>
                    <a:pt x="25018" y="708405"/>
                  </a:lnTo>
                  <a:lnTo>
                    <a:pt x="16128" y="705992"/>
                  </a:lnTo>
                  <a:close/>
                </a:path>
                <a:path w="134620" h="838835">
                  <a:moveTo>
                    <a:pt x="52560" y="755889"/>
                  </a:moveTo>
                  <a:lnTo>
                    <a:pt x="52450" y="809498"/>
                  </a:lnTo>
                  <a:lnTo>
                    <a:pt x="81406" y="809498"/>
                  </a:lnTo>
                  <a:lnTo>
                    <a:pt x="81421" y="802259"/>
                  </a:lnTo>
                  <a:lnTo>
                    <a:pt x="54482" y="802259"/>
                  </a:lnTo>
                  <a:lnTo>
                    <a:pt x="67032" y="780798"/>
                  </a:lnTo>
                  <a:lnTo>
                    <a:pt x="52560" y="755889"/>
                  </a:lnTo>
                  <a:close/>
                </a:path>
                <a:path w="134620" h="838835">
                  <a:moveTo>
                    <a:pt x="118237" y="706247"/>
                  </a:moveTo>
                  <a:lnTo>
                    <a:pt x="109346" y="708533"/>
                  </a:lnTo>
                  <a:lnTo>
                    <a:pt x="105282" y="715390"/>
                  </a:lnTo>
                  <a:lnTo>
                    <a:pt x="81516" y="756032"/>
                  </a:lnTo>
                  <a:lnTo>
                    <a:pt x="81406" y="809498"/>
                  </a:lnTo>
                  <a:lnTo>
                    <a:pt x="83813" y="809498"/>
                  </a:lnTo>
                  <a:lnTo>
                    <a:pt x="130301" y="730123"/>
                  </a:lnTo>
                  <a:lnTo>
                    <a:pt x="134365" y="723138"/>
                  </a:lnTo>
                  <a:lnTo>
                    <a:pt x="132079" y="714248"/>
                  </a:lnTo>
                  <a:lnTo>
                    <a:pt x="125094" y="710311"/>
                  </a:lnTo>
                  <a:lnTo>
                    <a:pt x="118237" y="706247"/>
                  </a:lnTo>
                  <a:close/>
                </a:path>
                <a:path w="134620" h="838835">
                  <a:moveTo>
                    <a:pt x="67032" y="780798"/>
                  </a:moveTo>
                  <a:lnTo>
                    <a:pt x="54482" y="802259"/>
                  </a:lnTo>
                  <a:lnTo>
                    <a:pt x="79501" y="802259"/>
                  </a:lnTo>
                  <a:lnTo>
                    <a:pt x="67032" y="780798"/>
                  </a:lnTo>
                  <a:close/>
                </a:path>
                <a:path w="134620" h="838835">
                  <a:moveTo>
                    <a:pt x="81516" y="756032"/>
                  </a:moveTo>
                  <a:lnTo>
                    <a:pt x="67032" y="780798"/>
                  </a:lnTo>
                  <a:lnTo>
                    <a:pt x="79501" y="802259"/>
                  </a:lnTo>
                  <a:lnTo>
                    <a:pt x="81421" y="802259"/>
                  </a:lnTo>
                  <a:lnTo>
                    <a:pt x="81516" y="756032"/>
                  </a:lnTo>
                  <a:close/>
                </a:path>
                <a:path w="134620" h="838835">
                  <a:moveTo>
                    <a:pt x="83057" y="0"/>
                  </a:moveTo>
                  <a:lnTo>
                    <a:pt x="54101" y="0"/>
                  </a:lnTo>
                  <a:lnTo>
                    <a:pt x="52662" y="705992"/>
                  </a:lnTo>
                  <a:lnTo>
                    <a:pt x="52643" y="756032"/>
                  </a:lnTo>
                  <a:lnTo>
                    <a:pt x="67032" y="780798"/>
                  </a:lnTo>
                  <a:lnTo>
                    <a:pt x="81516" y="756032"/>
                  </a:lnTo>
                  <a:lnTo>
                    <a:pt x="83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7490459" y="2134361"/>
            <a:ext cx="260985" cy="988694"/>
            <a:chOff x="7490459" y="2134361"/>
            <a:chExt cx="260985" cy="988694"/>
          </a:xfrm>
        </p:grpSpPr>
        <p:sp>
          <p:nvSpPr>
            <p:cNvPr id="34" name="object 34"/>
            <p:cNvSpPr/>
            <p:nvPr/>
          </p:nvSpPr>
          <p:spPr>
            <a:xfrm>
              <a:off x="7490459" y="2153411"/>
              <a:ext cx="260603" cy="9692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53832" y="2134361"/>
              <a:ext cx="134620" cy="838835"/>
            </a:xfrm>
            <a:custGeom>
              <a:avLst/>
              <a:gdLst/>
              <a:ahLst/>
              <a:cxnLst/>
              <a:rect l="l" t="t" r="r" b="b"/>
              <a:pathLst>
                <a:path w="134620" h="838835">
                  <a:moveTo>
                    <a:pt x="16128" y="705992"/>
                  </a:moveTo>
                  <a:lnTo>
                    <a:pt x="9144" y="710057"/>
                  </a:lnTo>
                  <a:lnTo>
                    <a:pt x="2286" y="714121"/>
                  </a:lnTo>
                  <a:lnTo>
                    <a:pt x="0" y="722884"/>
                  </a:lnTo>
                  <a:lnTo>
                    <a:pt x="3937" y="729868"/>
                  </a:lnTo>
                  <a:lnTo>
                    <a:pt x="66928" y="838326"/>
                  </a:lnTo>
                  <a:lnTo>
                    <a:pt x="83813" y="809498"/>
                  </a:lnTo>
                  <a:lnTo>
                    <a:pt x="52450" y="809498"/>
                  </a:lnTo>
                  <a:lnTo>
                    <a:pt x="52551" y="755875"/>
                  </a:lnTo>
                  <a:lnTo>
                    <a:pt x="28299" y="714121"/>
                  </a:lnTo>
                  <a:lnTo>
                    <a:pt x="25019" y="708405"/>
                  </a:lnTo>
                  <a:lnTo>
                    <a:pt x="16128" y="705992"/>
                  </a:lnTo>
                  <a:close/>
                </a:path>
                <a:path w="134620" h="838835">
                  <a:moveTo>
                    <a:pt x="52551" y="755875"/>
                  </a:moveTo>
                  <a:lnTo>
                    <a:pt x="52450" y="809498"/>
                  </a:lnTo>
                  <a:lnTo>
                    <a:pt x="81407" y="809498"/>
                  </a:lnTo>
                  <a:lnTo>
                    <a:pt x="81421" y="802259"/>
                  </a:lnTo>
                  <a:lnTo>
                    <a:pt x="54483" y="802259"/>
                  </a:lnTo>
                  <a:lnTo>
                    <a:pt x="67032" y="780798"/>
                  </a:lnTo>
                  <a:lnTo>
                    <a:pt x="52551" y="755875"/>
                  </a:lnTo>
                  <a:close/>
                </a:path>
                <a:path w="134620" h="838835">
                  <a:moveTo>
                    <a:pt x="118237" y="706247"/>
                  </a:moveTo>
                  <a:lnTo>
                    <a:pt x="109347" y="708533"/>
                  </a:lnTo>
                  <a:lnTo>
                    <a:pt x="105283" y="715390"/>
                  </a:lnTo>
                  <a:lnTo>
                    <a:pt x="81516" y="756032"/>
                  </a:lnTo>
                  <a:lnTo>
                    <a:pt x="81407" y="809498"/>
                  </a:lnTo>
                  <a:lnTo>
                    <a:pt x="83813" y="809498"/>
                  </a:lnTo>
                  <a:lnTo>
                    <a:pt x="130301" y="730123"/>
                  </a:lnTo>
                  <a:lnTo>
                    <a:pt x="134366" y="723138"/>
                  </a:lnTo>
                  <a:lnTo>
                    <a:pt x="132080" y="714248"/>
                  </a:lnTo>
                  <a:lnTo>
                    <a:pt x="125095" y="710311"/>
                  </a:lnTo>
                  <a:lnTo>
                    <a:pt x="118237" y="706247"/>
                  </a:lnTo>
                  <a:close/>
                </a:path>
                <a:path w="134620" h="838835">
                  <a:moveTo>
                    <a:pt x="67032" y="780798"/>
                  </a:moveTo>
                  <a:lnTo>
                    <a:pt x="54483" y="802259"/>
                  </a:lnTo>
                  <a:lnTo>
                    <a:pt x="79501" y="802259"/>
                  </a:lnTo>
                  <a:lnTo>
                    <a:pt x="67032" y="780798"/>
                  </a:lnTo>
                  <a:close/>
                </a:path>
                <a:path w="134620" h="838835">
                  <a:moveTo>
                    <a:pt x="81516" y="756032"/>
                  </a:moveTo>
                  <a:lnTo>
                    <a:pt x="67032" y="780798"/>
                  </a:lnTo>
                  <a:lnTo>
                    <a:pt x="79501" y="802259"/>
                  </a:lnTo>
                  <a:lnTo>
                    <a:pt x="81421" y="802259"/>
                  </a:lnTo>
                  <a:lnTo>
                    <a:pt x="81516" y="756032"/>
                  </a:lnTo>
                  <a:close/>
                </a:path>
                <a:path w="134620" h="838835">
                  <a:moveTo>
                    <a:pt x="83058" y="0"/>
                  </a:moveTo>
                  <a:lnTo>
                    <a:pt x="53975" y="0"/>
                  </a:lnTo>
                  <a:lnTo>
                    <a:pt x="52645" y="705992"/>
                  </a:lnTo>
                  <a:lnTo>
                    <a:pt x="52643" y="756032"/>
                  </a:lnTo>
                  <a:lnTo>
                    <a:pt x="67032" y="780798"/>
                  </a:lnTo>
                  <a:lnTo>
                    <a:pt x="81516" y="756032"/>
                  </a:lnTo>
                  <a:lnTo>
                    <a:pt x="830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6193535" y="4820411"/>
            <a:ext cx="260603" cy="3611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2383535" y="4802632"/>
            <a:ext cx="4009390" cy="912494"/>
            <a:chOff x="2383535" y="4802632"/>
            <a:chExt cx="4009390" cy="912494"/>
          </a:xfrm>
        </p:grpSpPr>
        <p:sp>
          <p:nvSpPr>
            <p:cNvPr id="38" name="object 38"/>
            <p:cNvSpPr/>
            <p:nvPr/>
          </p:nvSpPr>
          <p:spPr>
            <a:xfrm>
              <a:off x="2383535" y="4898136"/>
              <a:ext cx="260604" cy="81686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447162" y="4878959"/>
              <a:ext cx="134620" cy="686435"/>
            </a:xfrm>
            <a:custGeom>
              <a:avLst/>
              <a:gdLst/>
              <a:ahLst/>
              <a:cxnLst/>
              <a:rect l="l" t="t" r="r" b="b"/>
              <a:pathLst>
                <a:path w="134619" h="686435">
                  <a:moveTo>
                    <a:pt x="16256" y="553593"/>
                  </a:moveTo>
                  <a:lnTo>
                    <a:pt x="2412" y="561594"/>
                  </a:lnTo>
                  <a:lnTo>
                    <a:pt x="0" y="570484"/>
                  </a:lnTo>
                  <a:lnTo>
                    <a:pt x="66675" y="686054"/>
                  </a:lnTo>
                  <a:lnTo>
                    <a:pt x="83572" y="657352"/>
                  </a:lnTo>
                  <a:lnTo>
                    <a:pt x="52324" y="657225"/>
                  </a:lnTo>
                  <a:lnTo>
                    <a:pt x="52572" y="603556"/>
                  </a:lnTo>
                  <a:lnTo>
                    <a:pt x="29082" y="562864"/>
                  </a:lnTo>
                  <a:lnTo>
                    <a:pt x="25018" y="556006"/>
                  </a:lnTo>
                  <a:lnTo>
                    <a:pt x="16256" y="553593"/>
                  </a:lnTo>
                  <a:close/>
                </a:path>
                <a:path w="134619" h="686435">
                  <a:moveTo>
                    <a:pt x="52572" y="603556"/>
                  </a:moveTo>
                  <a:lnTo>
                    <a:pt x="52324" y="657225"/>
                  </a:lnTo>
                  <a:lnTo>
                    <a:pt x="81280" y="657352"/>
                  </a:lnTo>
                  <a:lnTo>
                    <a:pt x="81314" y="649986"/>
                  </a:lnTo>
                  <a:lnTo>
                    <a:pt x="54356" y="649859"/>
                  </a:lnTo>
                  <a:lnTo>
                    <a:pt x="66959" y="628477"/>
                  </a:lnTo>
                  <a:lnTo>
                    <a:pt x="52572" y="603556"/>
                  </a:lnTo>
                  <a:close/>
                </a:path>
                <a:path w="134619" h="686435">
                  <a:moveTo>
                    <a:pt x="118363" y="554101"/>
                  </a:moveTo>
                  <a:lnTo>
                    <a:pt x="109474" y="556387"/>
                  </a:lnTo>
                  <a:lnTo>
                    <a:pt x="81528" y="603760"/>
                  </a:lnTo>
                  <a:lnTo>
                    <a:pt x="81280" y="657352"/>
                  </a:lnTo>
                  <a:lnTo>
                    <a:pt x="83572" y="657352"/>
                  </a:lnTo>
                  <a:lnTo>
                    <a:pt x="130301" y="577977"/>
                  </a:lnTo>
                  <a:lnTo>
                    <a:pt x="134366" y="571119"/>
                  </a:lnTo>
                  <a:lnTo>
                    <a:pt x="132080" y="562229"/>
                  </a:lnTo>
                  <a:lnTo>
                    <a:pt x="118363" y="554101"/>
                  </a:lnTo>
                  <a:close/>
                </a:path>
                <a:path w="134619" h="686435">
                  <a:moveTo>
                    <a:pt x="66959" y="628477"/>
                  </a:moveTo>
                  <a:lnTo>
                    <a:pt x="54356" y="649859"/>
                  </a:lnTo>
                  <a:lnTo>
                    <a:pt x="79375" y="649986"/>
                  </a:lnTo>
                  <a:lnTo>
                    <a:pt x="66959" y="628477"/>
                  </a:lnTo>
                  <a:close/>
                </a:path>
                <a:path w="134619" h="686435">
                  <a:moveTo>
                    <a:pt x="81528" y="603760"/>
                  </a:moveTo>
                  <a:lnTo>
                    <a:pt x="66959" y="628477"/>
                  </a:lnTo>
                  <a:lnTo>
                    <a:pt x="79375" y="649986"/>
                  </a:lnTo>
                  <a:lnTo>
                    <a:pt x="81314" y="649986"/>
                  </a:lnTo>
                  <a:lnTo>
                    <a:pt x="81528" y="603760"/>
                  </a:lnTo>
                  <a:close/>
                </a:path>
                <a:path w="134619" h="686435">
                  <a:moveTo>
                    <a:pt x="55372" y="0"/>
                  </a:moveTo>
                  <a:lnTo>
                    <a:pt x="52804" y="553593"/>
                  </a:lnTo>
                  <a:lnTo>
                    <a:pt x="52690" y="603760"/>
                  </a:lnTo>
                  <a:lnTo>
                    <a:pt x="66959" y="628477"/>
                  </a:lnTo>
                  <a:lnTo>
                    <a:pt x="81528" y="603760"/>
                  </a:lnTo>
                  <a:lnTo>
                    <a:pt x="84328" y="254"/>
                  </a:lnTo>
                  <a:lnTo>
                    <a:pt x="553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258178" y="4802632"/>
              <a:ext cx="134493" cy="22898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3375659" y="3644772"/>
            <a:ext cx="2927985" cy="697230"/>
            <a:chOff x="3375659" y="3644772"/>
            <a:chExt cx="2927985" cy="697230"/>
          </a:xfrm>
        </p:grpSpPr>
        <p:sp>
          <p:nvSpPr>
            <p:cNvPr id="42" name="object 42"/>
            <p:cNvSpPr/>
            <p:nvPr/>
          </p:nvSpPr>
          <p:spPr>
            <a:xfrm>
              <a:off x="3375659" y="3663695"/>
              <a:ext cx="1356360" cy="67818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505961" y="3645153"/>
              <a:ext cx="1225550" cy="561975"/>
            </a:xfrm>
            <a:custGeom>
              <a:avLst/>
              <a:gdLst/>
              <a:ahLst/>
              <a:cxnLst/>
              <a:rect l="l" t="t" r="r" b="b"/>
              <a:pathLst>
                <a:path w="1225550" h="561975">
                  <a:moveTo>
                    <a:pt x="87629" y="437515"/>
                  </a:moveTo>
                  <a:lnTo>
                    <a:pt x="78612" y="438912"/>
                  </a:lnTo>
                  <a:lnTo>
                    <a:pt x="73787" y="445389"/>
                  </a:lnTo>
                  <a:lnTo>
                    <a:pt x="0" y="546608"/>
                  </a:lnTo>
                  <a:lnTo>
                    <a:pt x="132461" y="561975"/>
                  </a:lnTo>
                  <a:lnTo>
                    <a:pt x="139573" y="556387"/>
                  </a:lnTo>
                  <a:lnTo>
                    <a:pt x="140588" y="548386"/>
                  </a:lnTo>
                  <a:lnTo>
                    <a:pt x="32003" y="548386"/>
                  </a:lnTo>
                  <a:lnTo>
                    <a:pt x="20447" y="521843"/>
                  </a:lnTo>
                  <a:lnTo>
                    <a:pt x="69603" y="500339"/>
                  </a:lnTo>
                  <a:lnTo>
                    <a:pt x="101980" y="455930"/>
                  </a:lnTo>
                  <a:lnTo>
                    <a:pt x="100584" y="446913"/>
                  </a:lnTo>
                  <a:lnTo>
                    <a:pt x="87629" y="437515"/>
                  </a:lnTo>
                  <a:close/>
                </a:path>
                <a:path w="1225550" h="561975">
                  <a:moveTo>
                    <a:pt x="69603" y="500339"/>
                  </a:moveTo>
                  <a:lnTo>
                    <a:pt x="20447" y="521843"/>
                  </a:lnTo>
                  <a:lnTo>
                    <a:pt x="32003" y="548386"/>
                  </a:lnTo>
                  <a:lnTo>
                    <a:pt x="42744" y="543687"/>
                  </a:lnTo>
                  <a:lnTo>
                    <a:pt x="37973" y="543687"/>
                  </a:lnTo>
                  <a:lnTo>
                    <a:pt x="27939" y="520700"/>
                  </a:lnTo>
                  <a:lnTo>
                    <a:pt x="54746" y="520700"/>
                  </a:lnTo>
                  <a:lnTo>
                    <a:pt x="69603" y="500339"/>
                  </a:lnTo>
                  <a:close/>
                </a:path>
                <a:path w="1225550" h="561975">
                  <a:moveTo>
                    <a:pt x="81084" y="526912"/>
                  </a:moveTo>
                  <a:lnTo>
                    <a:pt x="32003" y="548386"/>
                  </a:lnTo>
                  <a:lnTo>
                    <a:pt x="140588" y="548386"/>
                  </a:lnTo>
                  <a:lnTo>
                    <a:pt x="141477" y="540512"/>
                  </a:lnTo>
                  <a:lnTo>
                    <a:pt x="135762" y="533273"/>
                  </a:lnTo>
                  <a:lnTo>
                    <a:pt x="81084" y="526912"/>
                  </a:lnTo>
                  <a:close/>
                </a:path>
                <a:path w="1225550" h="561975">
                  <a:moveTo>
                    <a:pt x="27939" y="520700"/>
                  </a:moveTo>
                  <a:lnTo>
                    <a:pt x="37973" y="543687"/>
                  </a:lnTo>
                  <a:lnTo>
                    <a:pt x="52639" y="523587"/>
                  </a:lnTo>
                  <a:lnTo>
                    <a:pt x="27939" y="520700"/>
                  </a:lnTo>
                  <a:close/>
                </a:path>
                <a:path w="1225550" h="561975">
                  <a:moveTo>
                    <a:pt x="52639" y="523587"/>
                  </a:moveTo>
                  <a:lnTo>
                    <a:pt x="37973" y="543687"/>
                  </a:lnTo>
                  <a:lnTo>
                    <a:pt x="42744" y="543687"/>
                  </a:lnTo>
                  <a:lnTo>
                    <a:pt x="81084" y="526912"/>
                  </a:lnTo>
                  <a:lnTo>
                    <a:pt x="52639" y="523587"/>
                  </a:lnTo>
                  <a:close/>
                </a:path>
                <a:path w="1225550" h="561975">
                  <a:moveTo>
                    <a:pt x="1213358" y="0"/>
                  </a:moveTo>
                  <a:lnTo>
                    <a:pt x="69603" y="500339"/>
                  </a:lnTo>
                  <a:lnTo>
                    <a:pt x="52639" y="523587"/>
                  </a:lnTo>
                  <a:lnTo>
                    <a:pt x="81084" y="526912"/>
                  </a:lnTo>
                  <a:lnTo>
                    <a:pt x="1225041" y="26416"/>
                  </a:lnTo>
                  <a:lnTo>
                    <a:pt x="1213358" y="0"/>
                  </a:lnTo>
                  <a:close/>
                </a:path>
                <a:path w="1225550" h="561975">
                  <a:moveTo>
                    <a:pt x="54746" y="520700"/>
                  </a:moveTo>
                  <a:lnTo>
                    <a:pt x="27939" y="520700"/>
                  </a:lnTo>
                  <a:lnTo>
                    <a:pt x="52639" y="523587"/>
                  </a:lnTo>
                  <a:lnTo>
                    <a:pt x="54746" y="520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18303" y="3663695"/>
              <a:ext cx="1584960" cy="67818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20208" y="3644772"/>
              <a:ext cx="1452880" cy="570230"/>
            </a:xfrm>
            <a:custGeom>
              <a:avLst/>
              <a:gdLst/>
              <a:ahLst/>
              <a:cxnLst/>
              <a:rect l="l" t="t" r="r" b="b"/>
              <a:pathLst>
                <a:path w="1452879" h="570229">
                  <a:moveTo>
                    <a:pt x="1370682" y="532179"/>
                  </a:moveTo>
                  <a:lnTo>
                    <a:pt x="1316481" y="541782"/>
                  </a:lnTo>
                  <a:lnTo>
                    <a:pt x="1311148" y="549275"/>
                  </a:lnTo>
                  <a:lnTo>
                    <a:pt x="1313941" y="565022"/>
                  </a:lnTo>
                  <a:lnTo>
                    <a:pt x="1321435" y="570229"/>
                  </a:lnTo>
                  <a:lnTo>
                    <a:pt x="1431943" y="550671"/>
                  </a:lnTo>
                  <a:lnTo>
                    <a:pt x="1420876" y="550671"/>
                  </a:lnTo>
                  <a:lnTo>
                    <a:pt x="1370682" y="532179"/>
                  </a:lnTo>
                  <a:close/>
                </a:path>
                <a:path w="1452879" h="570229">
                  <a:moveTo>
                    <a:pt x="1398913" y="527177"/>
                  </a:moveTo>
                  <a:lnTo>
                    <a:pt x="1370682" y="532179"/>
                  </a:lnTo>
                  <a:lnTo>
                    <a:pt x="1420876" y="550671"/>
                  </a:lnTo>
                  <a:lnTo>
                    <a:pt x="1422516" y="546226"/>
                  </a:lnTo>
                  <a:lnTo>
                    <a:pt x="1414652" y="546226"/>
                  </a:lnTo>
                  <a:lnTo>
                    <a:pt x="1398913" y="527177"/>
                  </a:lnTo>
                  <a:close/>
                </a:path>
                <a:path w="1452879" h="570229">
                  <a:moveTo>
                    <a:pt x="1358773" y="443229"/>
                  </a:moveTo>
                  <a:lnTo>
                    <a:pt x="1352677" y="448309"/>
                  </a:lnTo>
                  <a:lnTo>
                    <a:pt x="1346453" y="453389"/>
                  </a:lnTo>
                  <a:lnTo>
                    <a:pt x="1345564" y="462533"/>
                  </a:lnTo>
                  <a:lnTo>
                    <a:pt x="1350644" y="468756"/>
                  </a:lnTo>
                  <a:lnTo>
                    <a:pt x="1380538" y="504937"/>
                  </a:lnTo>
                  <a:lnTo>
                    <a:pt x="1430908" y="523494"/>
                  </a:lnTo>
                  <a:lnTo>
                    <a:pt x="1420876" y="550671"/>
                  </a:lnTo>
                  <a:lnTo>
                    <a:pt x="1431943" y="550671"/>
                  </a:lnTo>
                  <a:lnTo>
                    <a:pt x="1452752" y="546988"/>
                  </a:lnTo>
                  <a:lnTo>
                    <a:pt x="1372996" y="450341"/>
                  </a:lnTo>
                  <a:lnTo>
                    <a:pt x="1367916" y="444119"/>
                  </a:lnTo>
                  <a:lnTo>
                    <a:pt x="1358773" y="443229"/>
                  </a:lnTo>
                  <a:close/>
                </a:path>
                <a:path w="1452879" h="570229">
                  <a:moveTo>
                    <a:pt x="1423289" y="522858"/>
                  </a:moveTo>
                  <a:lnTo>
                    <a:pt x="1398913" y="527177"/>
                  </a:lnTo>
                  <a:lnTo>
                    <a:pt x="1414652" y="546226"/>
                  </a:lnTo>
                  <a:lnTo>
                    <a:pt x="1423289" y="522858"/>
                  </a:lnTo>
                  <a:close/>
                </a:path>
                <a:path w="1452879" h="570229">
                  <a:moveTo>
                    <a:pt x="1429185" y="522858"/>
                  </a:moveTo>
                  <a:lnTo>
                    <a:pt x="1423289" y="522858"/>
                  </a:lnTo>
                  <a:lnTo>
                    <a:pt x="1414652" y="546226"/>
                  </a:lnTo>
                  <a:lnTo>
                    <a:pt x="1422516" y="546226"/>
                  </a:lnTo>
                  <a:lnTo>
                    <a:pt x="1430908" y="523494"/>
                  </a:lnTo>
                  <a:lnTo>
                    <a:pt x="1429185" y="522858"/>
                  </a:lnTo>
                  <a:close/>
                </a:path>
                <a:path w="1452879" h="570229">
                  <a:moveTo>
                    <a:pt x="9905" y="0"/>
                  </a:moveTo>
                  <a:lnTo>
                    <a:pt x="0" y="27177"/>
                  </a:lnTo>
                  <a:lnTo>
                    <a:pt x="1370682" y="532179"/>
                  </a:lnTo>
                  <a:lnTo>
                    <a:pt x="1398913" y="527177"/>
                  </a:lnTo>
                  <a:lnTo>
                    <a:pt x="1380538" y="504937"/>
                  </a:lnTo>
                  <a:lnTo>
                    <a:pt x="9905" y="0"/>
                  </a:lnTo>
                  <a:close/>
                </a:path>
                <a:path w="1452879" h="570229">
                  <a:moveTo>
                    <a:pt x="1380538" y="504937"/>
                  </a:moveTo>
                  <a:lnTo>
                    <a:pt x="1398913" y="527177"/>
                  </a:lnTo>
                  <a:lnTo>
                    <a:pt x="1423289" y="522858"/>
                  </a:lnTo>
                  <a:lnTo>
                    <a:pt x="1429185" y="522858"/>
                  </a:lnTo>
                  <a:lnTo>
                    <a:pt x="1380538" y="5049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973" y="534669"/>
            <a:ext cx="89001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/>
              <a:t>Management </a:t>
            </a:r>
            <a:r>
              <a:rPr sz="2800" spc="-25" dirty="0"/>
              <a:t>of </a:t>
            </a:r>
            <a:r>
              <a:rPr sz="2800" spc="-60" dirty="0"/>
              <a:t>pt. </a:t>
            </a:r>
            <a:r>
              <a:rPr sz="2800" spc="20" dirty="0"/>
              <a:t>with </a:t>
            </a:r>
            <a:r>
              <a:rPr sz="2800" spc="-30" dirty="0"/>
              <a:t>steroid </a:t>
            </a:r>
            <a:r>
              <a:rPr sz="2800" spc="-25" dirty="0"/>
              <a:t>sensitive</a:t>
            </a:r>
            <a:r>
              <a:rPr sz="2800" spc="175" dirty="0"/>
              <a:t> </a:t>
            </a:r>
            <a:r>
              <a:rPr sz="2800" spc="-5" dirty="0"/>
              <a:t>NS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28957" y="1042416"/>
            <a:ext cx="9086215" cy="798830"/>
            <a:chOff x="28957" y="1042416"/>
            <a:chExt cx="9086215" cy="798830"/>
          </a:xfrm>
        </p:grpSpPr>
        <p:sp>
          <p:nvSpPr>
            <p:cNvPr id="4" name="object 4"/>
            <p:cNvSpPr/>
            <p:nvPr/>
          </p:nvSpPr>
          <p:spPr>
            <a:xfrm>
              <a:off x="28957" y="1042416"/>
              <a:ext cx="9086088" cy="7802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45664" y="1115568"/>
              <a:ext cx="3851148" cy="7254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105" y="1060704"/>
              <a:ext cx="9003792" cy="6979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66419" y="1013710"/>
            <a:ext cx="8091170" cy="5119370"/>
          </a:xfrm>
          <a:prstGeom prst="rect">
            <a:avLst/>
          </a:prstGeom>
        </p:spPr>
        <p:txBody>
          <a:bodyPr vert="horz" wrap="square" lIns="0" tIns="211454" rIns="0" bIns="0" rtlCol="0">
            <a:spAutoFit/>
          </a:bodyPr>
          <a:lstStyle/>
          <a:p>
            <a:pPr marR="71755" algn="ctr">
              <a:lnSpc>
                <a:spcPct val="100000"/>
              </a:lnSpc>
              <a:spcBef>
                <a:spcPts val="1664"/>
              </a:spcBef>
            </a:pPr>
            <a:r>
              <a:rPr sz="2400" b="1" spc="15" dirty="0">
                <a:latin typeface="DejaVu Sans"/>
                <a:cs typeface="DejaVu Sans"/>
              </a:rPr>
              <a:t>Infrequent</a:t>
            </a:r>
            <a:r>
              <a:rPr sz="2400" b="1" dirty="0">
                <a:latin typeface="DejaVu Sans"/>
                <a:cs typeface="DejaVu Sans"/>
              </a:rPr>
              <a:t> </a:t>
            </a:r>
            <a:r>
              <a:rPr sz="2400" b="1" spc="-20" dirty="0">
                <a:latin typeface="DejaVu Sans"/>
                <a:cs typeface="DejaVu Sans"/>
              </a:rPr>
              <a:t>relapses</a:t>
            </a:r>
            <a:endParaRPr sz="2400">
              <a:latin typeface="DejaVu Sans"/>
              <a:cs typeface="DejaVu Sans"/>
            </a:endParaRPr>
          </a:p>
          <a:p>
            <a:pPr marL="203200" indent="-190500">
              <a:lnSpc>
                <a:spcPct val="100000"/>
              </a:lnSpc>
              <a:spcBef>
                <a:spcPts val="1575"/>
              </a:spcBef>
              <a:buFont typeface="DejaVu Sans"/>
              <a:buChar char="•"/>
              <a:tabLst>
                <a:tab pos="203200" algn="l"/>
              </a:tabLst>
            </a:pPr>
            <a:r>
              <a:rPr sz="2400" spc="-5" dirty="0">
                <a:latin typeface="Nimbus Sans L"/>
                <a:cs typeface="Nimbus Sans L"/>
              </a:rPr>
              <a:t>Examine </a:t>
            </a:r>
            <a:r>
              <a:rPr sz="2400" dirty="0">
                <a:latin typeface="Nimbus Sans L"/>
                <a:cs typeface="Nimbus Sans L"/>
              </a:rPr>
              <a:t>for </a:t>
            </a:r>
            <a:r>
              <a:rPr sz="2400" spc="-5" dirty="0">
                <a:latin typeface="Nimbus Sans L"/>
                <a:cs typeface="Nimbus Sans L"/>
              </a:rPr>
              <a:t>infections,</a:t>
            </a:r>
            <a:r>
              <a:rPr sz="2400" spc="20" dirty="0">
                <a:latin typeface="Nimbus Sans L"/>
                <a:cs typeface="Nimbus Sans L"/>
              </a:rPr>
              <a:t> </a:t>
            </a:r>
            <a:r>
              <a:rPr sz="2400" spc="-5" dirty="0">
                <a:latin typeface="Nimbus Sans L"/>
                <a:cs typeface="Nimbus Sans L"/>
              </a:rPr>
              <a:t>which</a:t>
            </a:r>
            <a:endParaRPr sz="2400">
              <a:latin typeface="Nimbus Sans L"/>
              <a:cs typeface="Nimbus Sans L"/>
            </a:endParaRPr>
          </a:p>
          <a:p>
            <a:pPr marL="181610">
              <a:lnSpc>
                <a:spcPct val="100000"/>
              </a:lnSpc>
            </a:pPr>
            <a:r>
              <a:rPr sz="2400" spc="-5" dirty="0">
                <a:latin typeface="Nimbus Sans L"/>
                <a:cs typeface="Nimbus Sans L"/>
              </a:rPr>
              <a:t>should </a:t>
            </a:r>
            <a:r>
              <a:rPr sz="2400" dirty="0">
                <a:latin typeface="Nimbus Sans L"/>
                <a:cs typeface="Nimbus Sans L"/>
              </a:rPr>
              <a:t>be treated before </a:t>
            </a:r>
            <a:r>
              <a:rPr sz="2400" spc="-5" dirty="0">
                <a:latin typeface="Nimbus Sans L"/>
                <a:cs typeface="Nimbus Sans L"/>
              </a:rPr>
              <a:t>initiating steroid</a:t>
            </a:r>
            <a:r>
              <a:rPr sz="2400" spc="45" dirty="0">
                <a:latin typeface="Nimbus Sans L"/>
                <a:cs typeface="Nimbus Sans L"/>
              </a:rPr>
              <a:t> </a:t>
            </a:r>
            <a:r>
              <a:rPr sz="2400" spc="-25" dirty="0">
                <a:latin typeface="Nimbus Sans L"/>
                <a:cs typeface="Nimbus Sans L"/>
              </a:rPr>
              <a:t>therapy.</a:t>
            </a:r>
            <a:endParaRPr sz="2400">
              <a:latin typeface="Nimbus Sans L"/>
              <a:cs typeface="Nimbus Sans L"/>
            </a:endParaRPr>
          </a:p>
          <a:p>
            <a:pPr marL="203200" indent="-190500">
              <a:lnSpc>
                <a:spcPct val="100000"/>
              </a:lnSpc>
              <a:buFont typeface="DejaVu Sans"/>
              <a:buChar char="•"/>
              <a:tabLst>
                <a:tab pos="203200" algn="l"/>
              </a:tabLst>
            </a:pPr>
            <a:r>
              <a:rPr sz="2400" spc="-5" dirty="0">
                <a:latin typeface="Nimbus Sans L"/>
                <a:cs typeface="Nimbus Sans L"/>
              </a:rPr>
              <a:t>Prednisolone </a:t>
            </a:r>
            <a:r>
              <a:rPr sz="2400" dirty="0">
                <a:latin typeface="Nimbus Sans L"/>
                <a:cs typeface="Nimbus Sans L"/>
              </a:rPr>
              <a:t>is </a:t>
            </a:r>
            <a:r>
              <a:rPr sz="2400" spc="-5" dirty="0">
                <a:latin typeface="Nimbus Sans L"/>
                <a:cs typeface="Nimbus Sans L"/>
              </a:rPr>
              <a:t>administered </a:t>
            </a:r>
            <a:r>
              <a:rPr sz="2400" dirty="0">
                <a:latin typeface="Nimbus Sans L"/>
                <a:cs typeface="Nimbus Sans L"/>
              </a:rPr>
              <a:t>at a dose</a:t>
            </a:r>
            <a:r>
              <a:rPr sz="2400" spc="65" dirty="0">
                <a:latin typeface="Nimbus Sans L"/>
                <a:cs typeface="Nimbus Sans L"/>
              </a:rPr>
              <a:t> </a:t>
            </a:r>
            <a:r>
              <a:rPr sz="2400" dirty="0">
                <a:latin typeface="Nimbus Sans L"/>
                <a:cs typeface="Nimbus Sans L"/>
              </a:rPr>
              <a:t>of</a:t>
            </a:r>
            <a:endParaRPr sz="2400">
              <a:latin typeface="Nimbus Sans L"/>
              <a:cs typeface="Nimbus Sans L"/>
            </a:endParaRPr>
          </a:p>
          <a:p>
            <a:pPr marL="181610" marR="121285">
              <a:lnSpc>
                <a:spcPct val="100000"/>
              </a:lnSpc>
            </a:pPr>
            <a:r>
              <a:rPr sz="2400" dirty="0">
                <a:latin typeface="Nimbus Sans L"/>
                <a:cs typeface="Nimbus Sans L"/>
              </a:rPr>
              <a:t>2 mg/kg/day </a:t>
            </a:r>
            <a:r>
              <a:rPr sz="2400" spc="-5" dirty="0">
                <a:latin typeface="Nimbus Sans L"/>
                <a:cs typeface="Nimbus Sans L"/>
              </a:rPr>
              <a:t>(single </a:t>
            </a:r>
            <a:r>
              <a:rPr sz="2400" dirty="0">
                <a:latin typeface="Nimbus Sans L"/>
                <a:cs typeface="Nimbus Sans L"/>
              </a:rPr>
              <a:t>or </a:t>
            </a:r>
            <a:r>
              <a:rPr sz="2400" spc="-5" dirty="0">
                <a:latin typeface="Nimbus Sans L"/>
                <a:cs typeface="Nimbus Sans L"/>
              </a:rPr>
              <a:t>divided doses) </a:t>
            </a:r>
            <a:r>
              <a:rPr sz="2400" dirty="0">
                <a:latin typeface="Nimbus Sans L"/>
                <a:cs typeface="Nimbus Sans L"/>
              </a:rPr>
              <a:t>until urine protein is  trace or nil for 3 </a:t>
            </a:r>
            <a:r>
              <a:rPr sz="2400" spc="-5" dirty="0">
                <a:latin typeface="Nimbus Sans L"/>
                <a:cs typeface="Nimbus Sans L"/>
              </a:rPr>
              <a:t>consecutive</a:t>
            </a:r>
            <a:r>
              <a:rPr sz="2400" spc="-20" dirty="0">
                <a:latin typeface="Nimbus Sans L"/>
                <a:cs typeface="Nimbus Sans L"/>
              </a:rPr>
              <a:t> </a:t>
            </a:r>
            <a:r>
              <a:rPr sz="2400" spc="-5" dirty="0">
                <a:latin typeface="Nimbus Sans L"/>
                <a:cs typeface="Nimbus Sans L"/>
              </a:rPr>
              <a:t>days.</a:t>
            </a:r>
            <a:endParaRPr sz="2400">
              <a:latin typeface="Nimbus Sans L"/>
              <a:cs typeface="Nimbus Sans L"/>
            </a:endParaRPr>
          </a:p>
          <a:p>
            <a:pPr marL="181610" marR="1429385" indent="-169545">
              <a:lnSpc>
                <a:spcPct val="100000"/>
              </a:lnSpc>
              <a:spcBef>
                <a:spcPts val="5"/>
              </a:spcBef>
              <a:buFont typeface="DejaVu Sans"/>
              <a:buChar char="•"/>
              <a:tabLst>
                <a:tab pos="203200" algn="l"/>
              </a:tabLst>
            </a:pPr>
            <a:r>
              <a:rPr sz="2400" spc="-20" dirty="0">
                <a:latin typeface="Nimbus Sans L"/>
                <a:cs typeface="Nimbus Sans L"/>
              </a:rPr>
              <a:t>Subsequently, </a:t>
            </a:r>
            <a:r>
              <a:rPr sz="2400" spc="-5" dirty="0">
                <a:latin typeface="Nimbus Sans L"/>
                <a:cs typeface="Nimbus Sans L"/>
              </a:rPr>
              <a:t>prednisolone </a:t>
            </a:r>
            <a:r>
              <a:rPr sz="2400" dirty="0">
                <a:latin typeface="Nimbus Sans L"/>
                <a:cs typeface="Nimbus Sans L"/>
              </a:rPr>
              <a:t>is </a:t>
            </a:r>
            <a:r>
              <a:rPr sz="2400" spc="-5" dirty="0">
                <a:latin typeface="Nimbus Sans L"/>
                <a:cs typeface="Nimbus Sans L"/>
              </a:rPr>
              <a:t>given </a:t>
            </a:r>
            <a:r>
              <a:rPr sz="2400" dirty="0">
                <a:latin typeface="Nimbus Sans L"/>
                <a:cs typeface="Nimbus Sans L"/>
              </a:rPr>
              <a:t>in a </a:t>
            </a:r>
            <a:r>
              <a:rPr sz="2400" spc="-5" dirty="0">
                <a:latin typeface="Nimbus Sans L"/>
                <a:cs typeface="Nimbus Sans L"/>
              </a:rPr>
              <a:t>single  morning </a:t>
            </a:r>
            <a:r>
              <a:rPr sz="2400" dirty="0">
                <a:latin typeface="Nimbus Sans L"/>
                <a:cs typeface="Nimbus Sans L"/>
              </a:rPr>
              <a:t>dose of </a:t>
            </a:r>
            <a:r>
              <a:rPr sz="2400" spc="-5" dirty="0">
                <a:latin typeface="Nimbus Sans L"/>
                <a:cs typeface="Nimbus Sans L"/>
              </a:rPr>
              <a:t>1.5 </a:t>
            </a:r>
            <a:r>
              <a:rPr sz="2400" dirty="0">
                <a:latin typeface="Nimbus Sans L"/>
                <a:cs typeface="Nimbus Sans L"/>
              </a:rPr>
              <a:t>mg/kg </a:t>
            </a:r>
            <a:r>
              <a:rPr sz="2400" spc="-5" dirty="0">
                <a:latin typeface="Nimbus Sans L"/>
                <a:cs typeface="Nimbus Sans L"/>
              </a:rPr>
              <a:t>on alternate </a:t>
            </a:r>
            <a:r>
              <a:rPr sz="2400" dirty="0">
                <a:latin typeface="Nimbus Sans L"/>
                <a:cs typeface="Nimbus Sans L"/>
              </a:rPr>
              <a:t>days for  4 </a:t>
            </a:r>
            <a:r>
              <a:rPr sz="2400" spc="-5" dirty="0">
                <a:latin typeface="Nimbus Sans L"/>
                <a:cs typeface="Nimbus Sans L"/>
              </a:rPr>
              <a:t>weeks, </a:t>
            </a:r>
            <a:r>
              <a:rPr sz="2400" dirty="0">
                <a:latin typeface="Nimbus Sans L"/>
                <a:cs typeface="Nimbus Sans L"/>
              </a:rPr>
              <a:t>and then</a:t>
            </a:r>
            <a:r>
              <a:rPr sz="2400" spc="-5" dirty="0">
                <a:latin typeface="Nimbus Sans L"/>
                <a:cs typeface="Nimbus Sans L"/>
              </a:rPr>
              <a:t> discontinued.</a:t>
            </a:r>
            <a:endParaRPr sz="2400">
              <a:latin typeface="Nimbus Sans L"/>
              <a:cs typeface="Nimbus Sans L"/>
            </a:endParaRPr>
          </a:p>
          <a:p>
            <a:pPr marL="198120" indent="-186055">
              <a:lnSpc>
                <a:spcPct val="100000"/>
              </a:lnSpc>
              <a:buFont typeface="DejaVu Sans"/>
              <a:buChar char="•"/>
              <a:tabLst>
                <a:tab pos="198755" algn="l"/>
              </a:tabLst>
            </a:pPr>
            <a:r>
              <a:rPr sz="2400" dirty="0">
                <a:latin typeface="Nimbus Sans L"/>
                <a:cs typeface="Nimbus Sans L"/>
              </a:rPr>
              <a:t>The usual duration of treatment for a </a:t>
            </a:r>
            <a:r>
              <a:rPr sz="2400" spc="-5" dirty="0">
                <a:latin typeface="Nimbus Sans L"/>
                <a:cs typeface="Nimbus Sans L"/>
              </a:rPr>
              <a:t>relapse </a:t>
            </a:r>
            <a:r>
              <a:rPr sz="2400" dirty="0">
                <a:latin typeface="Nimbus Sans L"/>
                <a:cs typeface="Nimbus Sans L"/>
              </a:rPr>
              <a:t>is </a:t>
            </a:r>
            <a:r>
              <a:rPr sz="2400" spc="-5" dirty="0">
                <a:latin typeface="Nimbus Sans L"/>
                <a:cs typeface="Nimbus Sans L"/>
              </a:rPr>
              <a:t>5-6</a:t>
            </a:r>
            <a:r>
              <a:rPr sz="2400" spc="-30" dirty="0">
                <a:latin typeface="Nimbus Sans L"/>
                <a:cs typeface="Nimbus Sans L"/>
              </a:rPr>
              <a:t> </a:t>
            </a:r>
            <a:r>
              <a:rPr sz="2400" spc="-5" dirty="0">
                <a:latin typeface="Nimbus Sans L"/>
                <a:cs typeface="Nimbus Sans L"/>
              </a:rPr>
              <a:t>weeks.</a:t>
            </a:r>
            <a:endParaRPr sz="2400">
              <a:latin typeface="Nimbus Sans L"/>
              <a:cs typeface="Nimbus Sans L"/>
            </a:endParaRPr>
          </a:p>
          <a:p>
            <a:pPr marL="12700" marR="411480">
              <a:lnSpc>
                <a:spcPct val="100000"/>
              </a:lnSpc>
              <a:spcBef>
                <a:spcPts val="2400"/>
              </a:spcBef>
            </a:pPr>
            <a:r>
              <a:rPr sz="2400" i="1" spc="-5" dirty="0">
                <a:latin typeface="Nimbus Sans L"/>
                <a:cs typeface="Nimbus Sans L"/>
              </a:rPr>
              <a:t>Prolongation </a:t>
            </a:r>
            <a:r>
              <a:rPr sz="2400" i="1" dirty="0">
                <a:latin typeface="Nimbus Sans L"/>
                <a:cs typeface="Nimbus Sans L"/>
              </a:rPr>
              <a:t>of therapy is not </a:t>
            </a:r>
            <a:r>
              <a:rPr sz="2400" i="1" spc="-5" dirty="0">
                <a:latin typeface="Nimbus Sans L"/>
                <a:cs typeface="Nimbus Sans L"/>
              </a:rPr>
              <a:t>necessary </a:t>
            </a:r>
            <a:r>
              <a:rPr sz="2400" i="1" dirty="0">
                <a:latin typeface="Nimbus Sans L"/>
                <a:cs typeface="Nimbus Sans L"/>
              </a:rPr>
              <a:t>for </a:t>
            </a:r>
            <a:r>
              <a:rPr sz="2400" i="1" spc="-5" dirty="0">
                <a:latin typeface="Nimbus Sans L"/>
                <a:cs typeface="Nimbus Sans L"/>
              </a:rPr>
              <a:t>patients with  infrequent</a:t>
            </a:r>
            <a:r>
              <a:rPr sz="2400" i="1" spc="5" dirty="0">
                <a:latin typeface="Nimbus Sans L"/>
                <a:cs typeface="Nimbus Sans L"/>
              </a:rPr>
              <a:t> </a:t>
            </a:r>
            <a:r>
              <a:rPr sz="2400" i="1" spc="-5" dirty="0">
                <a:latin typeface="Nimbus Sans L"/>
                <a:cs typeface="Nimbus Sans L"/>
              </a:rPr>
              <a:t>relapses</a:t>
            </a:r>
            <a:endParaRPr sz="24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973" y="458469"/>
            <a:ext cx="89001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/>
              <a:t>Management </a:t>
            </a:r>
            <a:r>
              <a:rPr sz="2800" spc="-25" dirty="0"/>
              <a:t>of </a:t>
            </a:r>
            <a:r>
              <a:rPr sz="2800" spc="-60" dirty="0"/>
              <a:t>pt. </a:t>
            </a:r>
            <a:r>
              <a:rPr sz="2800" spc="20" dirty="0"/>
              <a:t>with </a:t>
            </a:r>
            <a:r>
              <a:rPr sz="2800" spc="-30" dirty="0"/>
              <a:t>steroid </a:t>
            </a:r>
            <a:r>
              <a:rPr sz="2800" spc="-25" dirty="0"/>
              <a:t>sensitive</a:t>
            </a:r>
            <a:r>
              <a:rPr sz="2800" spc="175" dirty="0"/>
              <a:t> </a:t>
            </a:r>
            <a:r>
              <a:rPr sz="2800" spc="-5" dirty="0"/>
              <a:t>NS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28957" y="890016"/>
            <a:ext cx="9086215" cy="932815"/>
            <a:chOff x="28957" y="890016"/>
            <a:chExt cx="9086215" cy="932815"/>
          </a:xfrm>
        </p:grpSpPr>
        <p:sp>
          <p:nvSpPr>
            <p:cNvPr id="4" name="object 4"/>
            <p:cNvSpPr/>
            <p:nvPr/>
          </p:nvSpPr>
          <p:spPr>
            <a:xfrm>
              <a:off x="28957" y="890016"/>
              <a:ext cx="9086088" cy="9326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3520" y="1083564"/>
              <a:ext cx="6155435" cy="6187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105" y="908304"/>
              <a:ext cx="9003792" cy="8503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31140" y="1036316"/>
            <a:ext cx="8818245" cy="555434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R="128905" algn="ctr">
              <a:lnSpc>
                <a:spcPct val="100000"/>
              </a:lnSpc>
              <a:spcBef>
                <a:spcPts val="1120"/>
              </a:spcBef>
            </a:pPr>
            <a:r>
              <a:rPr sz="2000" b="1" spc="-25" dirty="0">
                <a:latin typeface="DejaVu Sans"/>
                <a:cs typeface="DejaVu Sans"/>
              </a:rPr>
              <a:t>Frequent </a:t>
            </a:r>
            <a:r>
              <a:rPr sz="2000" b="1" spc="-15" dirty="0">
                <a:latin typeface="DejaVu Sans"/>
                <a:cs typeface="DejaVu Sans"/>
              </a:rPr>
              <a:t>relapsers </a:t>
            </a:r>
            <a:r>
              <a:rPr sz="2000" b="1" spc="-20" dirty="0">
                <a:latin typeface="DejaVu Sans"/>
                <a:cs typeface="DejaVu Sans"/>
              </a:rPr>
              <a:t>&amp; Steroid</a:t>
            </a:r>
            <a:r>
              <a:rPr sz="2000" b="1" spc="-35" dirty="0">
                <a:latin typeface="DejaVu Sans"/>
                <a:cs typeface="DejaVu Sans"/>
              </a:rPr>
              <a:t> </a:t>
            </a:r>
            <a:r>
              <a:rPr sz="2000" b="1" spc="-25" dirty="0">
                <a:latin typeface="DejaVu Sans"/>
                <a:cs typeface="DejaVu Sans"/>
              </a:rPr>
              <a:t>Dependent</a:t>
            </a:r>
            <a:endParaRPr sz="2000">
              <a:latin typeface="DejaVu Sans"/>
              <a:cs typeface="DejaVu Sans"/>
            </a:endParaRPr>
          </a:p>
          <a:p>
            <a:pPr marL="181610" marR="723265" indent="-169545">
              <a:lnSpc>
                <a:spcPct val="100000"/>
              </a:lnSpc>
              <a:spcBef>
                <a:spcPts val="1220"/>
              </a:spcBef>
              <a:buFont typeface="DejaVu Sans"/>
              <a:buChar char="•"/>
              <a:tabLst>
                <a:tab pos="203200" algn="l"/>
              </a:tabLst>
            </a:pPr>
            <a:r>
              <a:rPr sz="2400" spc="-5" dirty="0">
                <a:latin typeface="Nimbus Sans L"/>
                <a:cs typeface="Nimbus Sans L"/>
              </a:rPr>
              <a:t>Following </a:t>
            </a:r>
            <a:r>
              <a:rPr sz="2400" dirty="0">
                <a:latin typeface="Nimbus Sans L"/>
                <a:cs typeface="Nimbus Sans L"/>
              </a:rPr>
              <a:t>treatment of a </a:t>
            </a:r>
            <a:r>
              <a:rPr sz="2400" spc="-5" dirty="0">
                <a:latin typeface="Nimbus Sans L"/>
                <a:cs typeface="Nimbus Sans L"/>
              </a:rPr>
              <a:t>relapse, prednisolone </a:t>
            </a:r>
            <a:r>
              <a:rPr sz="2400" dirty="0">
                <a:latin typeface="Nimbus Sans L"/>
                <a:cs typeface="Nimbus Sans L"/>
              </a:rPr>
              <a:t>is </a:t>
            </a:r>
            <a:r>
              <a:rPr sz="2400" spc="-5" dirty="0">
                <a:latin typeface="Nimbus Sans L"/>
                <a:cs typeface="Nimbus Sans L"/>
              </a:rPr>
              <a:t>gradually  </a:t>
            </a:r>
            <a:r>
              <a:rPr sz="2400" dirty="0">
                <a:latin typeface="Nimbus Sans L"/>
                <a:cs typeface="Nimbus Sans L"/>
              </a:rPr>
              <a:t>tapered to maintain the patient in </a:t>
            </a:r>
            <a:r>
              <a:rPr sz="2400" spc="-5" dirty="0">
                <a:latin typeface="Nimbus Sans L"/>
                <a:cs typeface="Nimbus Sans L"/>
              </a:rPr>
              <a:t>remission </a:t>
            </a:r>
            <a:r>
              <a:rPr sz="2400" dirty="0">
                <a:latin typeface="Nimbus Sans L"/>
                <a:cs typeface="Nimbus Sans L"/>
              </a:rPr>
              <a:t>on </a:t>
            </a:r>
            <a:r>
              <a:rPr sz="2400" spc="-5" dirty="0">
                <a:latin typeface="Nimbus Sans L"/>
                <a:cs typeface="Nimbus Sans L"/>
              </a:rPr>
              <a:t>alternate  </a:t>
            </a:r>
            <a:r>
              <a:rPr sz="2400" dirty="0">
                <a:latin typeface="Nimbus Sans L"/>
                <a:cs typeface="Nimbus Sans L"/>
              </a:rPr>
              <a:t>day dose of </a:t>
            </a:r>
            <a:r>
              <a:rPr sz="2400" spc="-5" dirty="0">
                <a:latin typeface="Nimbus Sans L"/>
                <a:cs typeface="Nimbus Sans L"/>
              </a:rPr>
              <a:t>0.5-0.7 </a:t>
            </a:r>
            <a:r>
              <a:rPr sz="2400" dirty="0">
                <a:latin typeface="Nimbus Sans L"/>
                <a:cs typeface="Nimbus Sans L"/>
              </a:rPr>
              <a:t>mg/kg, </a:t>
            </a:r>
            <a:r>
              <a:rPr sz="2400" spc="-5" dirty="0">
                <a:latin typeface="Nimbus Sans L"/>
                <a:cs typeface="Nimbus Sans L"/>
              </a:rPr>
              <a:t>which </a:t>
            </a:r>
            <a:r>
              <a:rPr sz="2400" dirty="0">
                <a:latin typeface="Nimbus Sans L"/>
                <a:cs typeface="Nimbus Sans L"/>
              </a:rPr>
              <a:t>is </a:t>
            </a:r>
            <a:r>
              <a:rPr sz="2400" spc="-5" dirty="0">
                <a:latin typeface="Nimbus Sans L"/>
                <a:cs typeface="Nimbus Sans L"/>
              </a:rPr>
              <a:t>administered </a:t>
            </a:r>
            <a:r>
              <a:rPr sz="2400" dirty="0">
                <a:latin typeface="Nimbus Sans L"/>
                <a:cs typeface="Nimbus Sans L"/>
              </a:rPr>
              <a:t>for 9 -  18</a:t>
            </a:r>
            <a:r>
              <a:rPr sz="2400" spc="-5" dirty="0">
                <a:latin typeface="Nimbus Sans L"/>
                <a:cs typeface="Nimbus Sans L"/>
              </a:rPr>
              <a:t> </a:t>
            </a:r>
            <a:r>
              <a:rPr sz="2400" dirty="0">
                <a:latin typeface="Nimbus Sans L"/>
                <a:cs typeface="Nimbus Sans L"/>
              </a:rPr>
              <a:t>months.</a:t>
            </a:r>
            <a:endParaRPr sz="2400">
              <a:latin typeface="Nimbus Sans L"/>
              <a:cs typeface="Nimbus Sans 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b="1" i="1" spc="-5" dirty="0">
                <a:latin typeface="Nimbus Sans L"/>
                <a:cs typeface="Nimbus Sans L"/>
              </a:rPr>
              <a:t>(a)Levamisole </a:t>
            </a:r>
            <a:r>
              <a:rPr sz="2400" i="1" dirty="0">
                <a:latin typeface="Nimbus Sans L"/>
                <a:cs typeface="Nimbus Sans L"/>
              </a:rPr>
              <a:t>at a </a:t>
            </a:r>
            <a:r>
              <a:rPr sz="2400" i="1" spc="-5" dirty="0">
                <a:latin typeface="Nimbus Sans L"/>
                <a:cs typeface="Nimbus Sans L"/>
              </a:rPr>
              <a:t>dose </a:t>
            </a:r>
            <a:r>
              <a:rPr sz="2400" i="1" dirty="0">
                <a:latin typeface="Nimbus Sans L"/>
                <a:cs typeface="Nimbus Sans L"/>
              </a:rPr>
              <a:t>of </a:t>
            </a:r>
            <a:r>
              <a:rPr sz="2400" spc="-5" dirty="0">
                <a:latin typeface="Nimbus Sans L"/>
                <a:cs typeface="Nimbus Sans L"/>
              </a:rPr>
              <a:t>2-2.5 </a:t>
            </a:r>
            <a:r>
              <a:rPr sz="2400" dirty="0">
                <a:latin typeface="Nimbus Sans L"/>
                <a:cs typeface="Nimbus Sans L"/>
              </a:rPr>
              <a:t>mg/kg on </a:t>
            </a:r>
            <a:r>
              <a:rPr sz="2400" spc="-5" dirty="0">
                <a:latin typeface="Nimbus Sans L"/>
                <a:cs typeface="Nimbus Sans L"/>
              </a:rPr>
              <a:t>alternate </a:t>
            </a:r>
            <a:r>
              <a:rPr sz="2400" dirty="0">
                <a:latin typeface="Nimbus Sans L"/>
                <a:cs typeface="Nimbus Sans L"/>
              </a:rPr>
              <a:t>days for 12-  24</a:t>
            </a:r>
            <a:r>
              <a:rPr sz="2400" spc="-15" dirty="0">
                <a:latin typeface="Nimbus Sans L"/>
                <a:cs typeface="Nimbus Sans L"/>
              </a:rPr>
              <a:t> </a:t>
            </a:r>
            <a:r>
              <a:rPr sz="2400" dirty="0">
                <a:latin typeface="Nimbus Sans L"/>
                <a:cs typeface="Nimbus Sans L"/>
              </a:rPr>
              <a:t>months.</a:t>
            </a:r>
            <a:endParaRPr sz="2400">
              <a:latin typeface="Nimbus Sans L"/>
              <a:cs typeface="Nimbus Sans L"/>
            </a:endParaRPr>
          </a:p>
          <a:p>
            <a:pPr marL="12700" marR="375285">
              <a:lnSpc>
                <a:spcPct val="100000"/>
              </a:lnSpc>
            </a:pPr>
            <a:r>
              <a:rPr sz="2400" spc="-5" dirty="0">
                <a:latin typeface="Nimbus Sans L"/>
                <a:cs typeface="Nimbus Sans L"/>
              </a:rPr>
              <a:t>Co-treatment with prednisolone </a:t>
            </a:r>
            <a:r>
              <a:rPr sz="2400" dirty="0">
                <a:latin typeface="Nimbus Sans L"/>
                <a:cs typeface="Nimbus Sans L"/>
              </a:rPr>
              <a:t>at a dose of </a:t>
            </a:r>
            <a:r>
              <a:rPr sz="2400" spc="-5" dirty="0">
                <a:latin typeface="Nimbus Sans L"/>
                <a:cs typeface="Nimbus Sans L"/>
              </a:rPr>
              <a:t>1.5 </a:t>
            </a:r>
            <a:r>
              <a:rPr sz="2400" dirty="0">
                <a:latin typeface="Nimbus Sans L"/>
                <a:cs typeface="Nimbus Sans L"/>
              </a:rPr>
              <a:t>mg/kg </a:t>
            </a:r>
            <a:r>
              <a:rPr sz="2400" spc="-5" dirty="0">
                <a:latin typeface="Nimbus Sans L"/>
                <a:cs typeface="Nimbus Sans L"/>
              </a:rPr>
              <a:t>on  alternate </a:t>
            </a:r>
            <a:r>
              <a:rPr sz="2400" dirty="0">
                <a:latin typeface="Nimbus Sans L"/>
                <a:cs typeface="Nimbus Sans L"/>
              </a:rPr>
              <a:t>days is </a:t>
            </a:r>
            <a:r>
              <a:rPr sz="2400" spc="-5" dirty="0">
                <a:latin typeface="Nimbus Sans L"/>
                <a:cs typeface="Nimbus Sans L"/>
              </a:rPr>
              <a:t>given </a:t>
            </a:r>
            <a:r>
              <a:rPr sz="2400" dirty="0">
                <a:latin typeface="Nimbus Sans L"/>
                <a:cs typeface="Nimbus Sans L"/>
              </a:rPr>
              <a:t>for 2-4 weeks; its dose is </a:t>
            </a:r>
            <a:r>
              <a:rPr sz="2400" spc="-5" dirty="0">
                <a:latin typeface="Nimbus Sans L"/>
                <a:cs typeface="Nimbus Sans L"/>
              </a:rPr>
              <a:t>gradually  </a:t>
            </a:r>
            <a:r>
              <a:rPr sz="2400" dirty="0">
                <a:latin typeface="Nimbus Sans L"/>
                <a:cs typeface="Nimbus Sans L"/>
              </a:rPr>
              <a:t>reduced by 0.15-0.25 mg/kg </a:t>
            </a:r>
            <a:r>
              <a:rPr sz="2400" spc="-5" dirty="0">
                <a:latin typeface="Nimbus Sans L"/>
                <a:cs typeface="Nimbus Sans L"/>
              </a:rPr>
              <a:t>every </a:t>
            </a:r>
            <a:r>
              <a:rPr sz="2400" dirty="0">
                <a:latin typeface="Nimbus Sans L"/>
                <a:cs typeface="Nimbus Sans L"/>
              </a:rPr>
              <a:t>4 </a:t>
            </a:r>
            <a:r>
              <a:rPr sz="2400" spc="-5" dirty="0">
                <a:latin typeface="Nimbus Sans L"/>
                <a:cs typeface="Nimbus Sans L"/>
              </a:rPr>
              <a:t>weeks </a:t>
            </a:r>
            <a:r>
              <a:rPr sz="2400" dirty="0">
                <a:latin typeface="Nimbus Sans L"/>
                <a:cs typeface="Nimbus Sans L"/>
              </a:rPr>
              <a:t>to a </a:t>
            </a:r>
            <a:r>
              <a:rPr sz="2400" spc="-5" dirty="0">
                <a:latin typeface="Nimbus Sans L"/>
                <a:cs typeface="Nimbus Sans L"/>
              </a:rPr>
              <a:t>maintenance  dose </a:t>
            </a:r>
            <a:r>
              <a:rPr sz="2400" dirty="0">
                <a:latin typeface="Nimbus Sans L"/>
                <a:cs typeface="Nimbus Sans L"/>
              </a:rPr>
              <a:t>of 0.25-0.5 mg/kg that </a:t>
            </a:r>
            <a:r>
              <a:rPr sz="2400" spc="-10" dirty="0">
                <a:latin typeface="Nimbus Sans L"/>
                <a:cs typeface="Nimbus Sans L"/>
              </a:rPr>
              <a:t>is </a:t>
            </a:r>
            <a:r>
              <a:rPr sz="2400" spc="-5" dirty="0">
                <a:latin typeface="Nimbus Sans L"/>
                <a:cs typeface="Nimbus Sans L"/>
              </a:rPr>
              <a:t>continued </a:t>
            </a:r>
            <a:r>
              <a:rPr sz="2400" dirty="0">
                <a:latin typeface="Nimbus Sans L"/>
                <a:cs typeface="Nimbus Sans L"/>
              </a:rPr>
              <a:t>for 6 or more</a:t>
            </a:r>
            <a:r>
              <a:rPr sz="2400" spc="-10" dirty="0">
                <a:latin typeface="Nimbus Sans L"/>
                <a:cs typeface="Nimbus Sans L"/>
              </a:rPr>
              <a:t> </a:t>
            </a:r>
            <a:r>
              <a:rPr sz="2400" dirty="0">
                <a:latin typeface="Nimbus Sans L"/>
                <a:cs typeface="Nimbus Sans L"/>
              </a:rPr>
              <a:t>months.</a:t>
            </a:r>
            <a:endParaRPr sz="2400">
              <a:latin typeface="Nimbus Sans L"/>
              <a:cs typeface="Nimbus Sans 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Nimbus Sans L"/>
              <a:cs typeface="Nimbus Sans L"/>
            </a:endParaRPr>
          </a:p>
          <a:p>
            <a:pPr marL="12700" marR="212090">
              <a:lnSpc>
                <a:spcPct val="100000"/>
              </a:lnSpc>
            </a:pPr>
            <a:r>
              <a:rPr sz="2000" i="1" dirty="0">
                <a:latin typeface="Nimbus Sans L"/>
                <a:cs typeface="Nimbus Sans L"/>
              </a:rPr>
              <a:t>The chief side effect of levamisole is leukopenia; flu-like </a:t>
            </a:r>
            <a:r>
              <a:rPr sz="2000" i="1" spc="-5" dirty="0">
                <a:latin typeface="Nimbus Sans L"/>
                <a:cs typeface="Nimbus Sans L"/>
              </a:rPr>
              <a:t>symptoms, </a:t>
            </a:r>
            <a:r>
              <a:rPr sz="2000" i="1" dirty="0">
                <a:latin typeface="Nimbus Sans L"/>
                <a:cs typeface="Nimbus Sans L"/>
              </a:rPr>
              <a:t>liver  </a:t>
            </a:r>
            <a:r>
              <a:rPr sz="2000" i="1" spc="-15" dirty="0">
                <a:latin typeface="Nimbus Sans L"/>
                <a:cs typeface="Nimbus Sans L"/>
              </a:rPr>
              <a:t>toxicity, </a:t>
            </a:r>
            <a:r>
              <a:rPr sz="2000" i="1" dirty="0">
                <a:latin typeface="Nimbus Sans L"/>
                <a:cs typeface="Nimbus Sans L"/>
              </a:rPr>
              <a:t>convulsions and skin rash. The leukocyte count should be</a:t>
            </a:r>
            <a:r>
              <a:rPr sz="2000" i="1" spc="-204" dirty="0">
                <a:latin typeface="Nimbus Sans L"/>
                <a:cs typeface="Nimbus Sans L"/>
              </a:rPr>
              <a:t> </a:t>
            </a:r>
            <a:r>
              <a:rPr sz="2000" i="1" dirty="0">
                <a:latin typeface="Nimbus Sans L"/>
                <a:cs typeface="Nimbus Sans L"/>
              </a:rPr>
              <a:t>monitored  every 12-16</a:t>
            </a:r>
            <a:r>
              <a:rPr sz="2000" i="1" spc="-65" dirty="0">
                <a:latin typeface="Nimbus Sans L"/>
                <a:cs typeface="Nimbus Sans L"/>
              </a:rPr>
              <a:t> </a:t>
            </a:r>
            <a:r>
              <a:rPr sz="2000" i="1" dirty="0">
                <a:latin typeface="Nimbus Sans L"/>
                <a:cs typeface="Nimbus Sans L"/>
              </a:rPr>
              <a:t>weeks.</a:t>
            </a:r>
            <a:endParaRPr sz="20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973" y="534669"/>
            <a:ext cx="89001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/>
              <a:t>Management </a:t>
            </a:r>
            <a:r>
              <a:rPr sz="2800" spc="-25" dirty="0"/>
              <a:t>of </a:t>
            </a:r>
            <a:r>
              <a:rPr sz="2800" spc="-60" dirty="0"/>
              <a:t>pt. </a:t>
            </a:r>
            <a:r>
              <a:rPr sz="2800" spc="20" dirty="0"/>
              <a:t>with </a:t>
            </a:r>
            <a:r>
              <a:rPr sz="2800" spc="-30" dirty="0"/>
              <a:t>steroid </a:t>
            </a:r>
            <a:r>
              <a:rPr sz="2800" spc="-25" dirty="0"/>
              <a:t>sensitive</a:t>
            </a:r>
            <a:r>
              <a:rPr sz="2800" spc="175" dirty="0"/>
              <a:t> </a:t>
            </a:r>
            <a:r>
              <a:rPr sz="2800" spc="-5" dirty="0"/>
              <a:t>NS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28957" y="890016"/>
            <a:ext cx="9086215" cy="932815"/>
            <a:chOff x="28957" y="890016"/>
            <a:chExt cx="9086215" cy="932815"/>
          </a:xfrm>
        </p:grpSpPr>
        <p:sp>
          <p:nvSpPr>
            <p:cNvPr id="4" name="object 4"/>
            <p:cNvSpPr/>
            <p:nvPr/>
          </p:nvSpPr>
          <p:spPr>
            <a:xfrm>
              <a:off x="28957" y="890016"/>
              <a:ext cx="9086088" cy="9326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0015" y="1039368"/>
              <a:ext cx="7360920" cy="7254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105" y="908304"/>
              <a:ext cx="9003792" cy="8503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3540" y="1013206"/>
            <a:ext cx="8527415" cy="548703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732790">
              <a:lnSpc>
                <a:spcPct val="100000"/>
              </a:lnSpc>
              <a:spcBef>
                <a:spcPts val="1070"/>
              </a:spcBef>
            </a:pPr>
            <a:r>
              <a:rPr sz="2400" b="1" spc="-35" dirty="0">
                <a:latin typeface="DejaVu Sans"/>
                <a:cs typeface="DejaVu Sans"/>
              </a:rPr>
              <a:t>Frequent </a:t>
            </a:r>
            <a:r>
              <a:rPr sz="2400" b="1" spc="-20" dirty="0">
                <a:latin typeface="DejaVu Sans"/>
                <a:cs typeface="DejaVu Sans"/>
              </a:rPr>
              <a:t>relapsers </a:t>
            </a:r>
            <a:r>
              <a:rPr sz="2400" b="1" spc="-25" dirty="0">
                <a:latin typeface="DejaVu Sans"/>
                <a:cs typeface="DejaVu Sans"/>
              </a:rPr>
              <a:t>&amp; </a:t>
            </a:r>
            <a:r>
              <a:rPr sz="2400" b="1" spc="-30" dirty="0">
                <a:latin typeface="DejaVu Sans"/>
                <a:cs typeface="DejaVu Sans"/>
              </a:rPr>
              <a:t>Steroid</a:t>
            </a:r>
            <a:r>
              <a:rPr sz="2400" b="1" spc="50" dirty="0">
                <a:latin typeface="DejaVu Sans"/>
                <a:cs typeface="DejaVu Sans"/>
              </a:rPr>
              <a:t> </a:t>
            </a:r>
            <a:r>
              <a:rPr sz="2400" b="1" spc="-35" dirty="0">
                <a:latin typeface="DejaVu Sans"/>
                <a:cs typeface="DejaVu Sans"/>
              </a:rPr>
              <a:t>Dependent</a:t>
            </a:r>
            <a:endParaRPr sz="2400">
              <a:latin typeface="DejaVu Sans"/>
              <a:cs typeface="DejaVu Sans"/>
            </a:endParaRPr>
          </a:p>
          <a:p>
            <a:pPr marL="12700" marR="429259">
              <a:lnSpc>
                <a:spcPct val="100000"/>
              </a:lnSpc>
              <a:spcBef>
                <a:spcPts val="969"/>
              </a:spcBef>
            </a:pPr>
            <a:r>
              <a:rPr sz="2400" dirty="0">
                <a:latin typeface="Nimbus Sans L"/>
                <a:cs typeface="Nimbus Sans L"/>
              </a:rPr>
              <a:t>(</a:t>
            </a:r>
            <a:r>
              <a:rPr sz="2400" i="1" dirty="0">
                <a:latin typeface="Nimbus Sans L"/>
                <a:cs typeface="Nimbus Sans L"/>
              </a:rPr>
              <a:t>b) </a:t>
            </a:r>
            <a:r>
              <a:rPr sz="2400" b="1" i="1" dirty="0">
                <a:latin typeface="Nimbus Sans L"/>
                <a:cs typeface="Nimbus Sans L"/>
              </a:rPr>
              <a:t>Cyclophosphamide </a:t>
            </a:r>
            <a:r>
              <a:rPr sz="2400" i="1" dirty="0">
                <a:latin typeface="Nimbus Sans L"/>
                <a:cs typeface="Nimbus Sans L"/>
              </a:rPr>
              <a:t>at a </a:t>
            </a:r>
            <a:r>
              <a:rPr sz="2400" dirty="0">
                <a:latin typeface="Nimbus Sans L"/>
                <a:cs typeface="Nimbus Sans L"/>
              </a:rPr>
              <a:t>dose of </a:t>
            </a:r>
            <a:r>
              <a:rPr sz="2400" spc="-5" dirty="0">
                <a:latin typeface="Nimbus Sans L"/>
                <a:cs typeface="Nimbus Sans L"/>
              </a:rPr>
              <a:t>2-2.5 </a:t>
            </a:r>
            <a:r>
              <a:rPr sz="2400" dirty="0">
                <a:latin typeface="Nimbus Sans L"/>
                <a:cs typeface="Nimbus Sans L"/>
              </a:rPr>
              <a:t>mg/kg/day for</a:t>
            </a:r>
            <a:r>
              <a:rPr sz="2400" spc="-135" dirty="0">
                <a:latin typeface="Nimbus Sans L"/>
                <a:cs typeface="Nimbus Sans L"/>
              </a:rPr>
              <a:t> </a:t>
            </a:r>
            <a:r>
              <a:rPr sz="2400" dirty="0">
                <a:latin typeface="Nimbus Sans L"/>
                <a:cs typeface="Nimbus Sans L"/>
              </a:rPr>
              <a:t>12  </a:t>
            </a:r>
            <a:r>
              <a:rPr sz="2400" spc="-5" dirty="0">
                <a:latin typeface="Nimbus Sans L"/>
                <a:cs typeface="Nimbus Sans L"/>
              </a:rPr>
              <a:t>weeks.</a:t>
            </a:r>
            <a:endParaRPr sz="2400">
              <a:latin typeface="Nimbus Sans L"/>
              <a:cs typeface="Nimbus Sans L"/>
            </a:endParaRPr>
          </a:p>
          <a:p>
            <a:pPr marL="12700" marR="14986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Nimbus Sans L"/>
                <a:cs typeface="Nimbus Sans L"/>
              </a:rPr>
              <a:t>Prednisolone </a:t>
            </a:r>
            <a:r>
              <a:rPr sz="2400" dirty="0">
                <a:latin typeface="Nimbus Sans L"/>
                <a:cs typeface="Nimbus Sans L"/>
              </a:rPr>
              <a:t>is </a:t>
            </a:r>
            <a:r>
              <a:rPr sz="2400" spc="-5" dirty="0">
                <a:latin typeface="Nimbus Sans L"/>
                <a:cs typeface="Nimbus Sans L"/>
              </a:rPr>
              <a:t>co-administered </a:t>
            </a:r>
            <a:r>
              <a:rPr sz="2400" dirty="0">
                <a:latin typeface="Nimbus Sans L"/>
                <a:cs typeface="Nimbus Sans L"/>
              </a:rPr>
              <a:t>at a dose of 1.5 mg/kg on  </a:t>
            </a:r>
            <a:r>
              <a:rPr sz="2400" spc="-5" dirty="0">
                <a:latin typeface="Nimbus Sans L"/>
                <a:cs typeface="Nimbus Sans L"/>
              </a:rPr>
              <a:t>alternate </a:t>
            </a:r>
            <a:r>
              <a:rPr sz="2400" dirty="0">
                <a:latin typeface="Nimbus Sans L"/>
                <a:cs typeface="Nimbus Sans L"/>
              </a:rPr>
              <a:t>days for 4 weeks, </a:t>
            </a:r>
            <a:r>
              <a:rPr sz="2400" spc="-5" dirty="0">
                <a:latin typeface="Nimbus Sans L"/>
                <a:cs typeface="Nimbus Sans L"/>
              </a:rPr>
              <a:t>followed </a:t>
            </a:r>
            <a:r>
              <a:rPr sz="2400" dirty="0">
                <a:latin typeface="Nimbus Sans L"/>
                <a:cs typeface="Nimbus Sans L"/>
              </a:rPr>
              <a:t>by 1 mg/kg for the </a:t>
            </a:r>
            <a:r>
              <a:rPr sz="2400" spc="-5" dirty="0">
                <a:latin typeface="Nimbus Sans L"/>
                <a:cs typeface="Nimbus Sans L"/>
              </a:rPr>
              <a:t>next </a:t>
            </a:r>
            <a:r>
              <a:rPr sz="2400" dirty="0">
                <a:latin typeface="Nimbus Sans L"/>
                <a:cs typeface="Nimbus Sans L"/>
              </a:rPr>
              <a:t>8  </a:t>
            </a:r>
            <a:r>
              <a:rPr sz="2400" spc="-5" dirty="0">
                <a:latin typeface="Nimbus Sans L"/>
                <a:cs typeface="Nimbus Sans L"/>
              </a:rPr>
              <a:t>weeks;steroid </a:t>
            </a:r>
            <a:r>
              <a:rPr sz="2400" dirty="0">
                <a:latin typeface="Nimbus Sans L"/>
                <a:cs typeface="Nimbus Sans L"/>
              </a:rPr>
              <a:t>therapy is </a:t>
            </a:r>
            <a:r>
              <a:rPr sz="2400" spc="-5" dirty="0">
                <a:latin typeface="Nimbus Sans L"/>
                <a:cs typeface="Nimbus Sans L"/>
              </a:rPr>
              <a:t>tapered </a:t>
            </a:r>
            <a:r>
              <a:rPr sz="2400" dirty="0">
                <a:latin typeface="Nimbus Sans L"/>
                <a:cs typeface="Nimbus Sans L"/>
              </a:rPr>
              <a:t>and stopped over the </a:t>
            </a:r>
            <a:r>
              <a:rPr sz="2400" spc="-5" dirty="0">
                <a:latin typeface="Nimbus Sans L"/>
                <a:cs typeface="Nimbus Sans L"/>
              </a:rPr>
              <a:t>next </a:t>
            </a:r>
            <a:r>
              <a:rPr sz="2400" spc="5" dirty="0">
                <a:latin typeface="Nimbus Sans L"/>
                <a:cs typeface="Nimbus Sans L"/>
              </a:rPr>
              <a:t>2-  </a:t>
            </a:r>
            <a:r>
              <a:rPr sz="2400" dirty="0">
                <a:latin typeface="Nimbus Sans L"/>
                <a:cs typeface="Nimbus Sans L"/>
              </a:rPr>
              <a:t>3</a:t>
            </a:r>
            <a:r>
              <a:rPr sz="2400" spc="-5" dirty="0">
                <a:latin typeface="Nimbus Sans L"/>
                <a:cs typeface="Nimbus Sans L"/>
              </a:rPr>
              <a:t> </a:t>
            </a:r>
            <a:r>
              <a:rPr sz="2400" dirty="0">
                <a:latin typeface="Nimbus Sans L"/>
                <a:cs typeface="Nimbus Sans L"/>
              </a:rPr>
              <a:t>months.</a:t>
            </a:r>
            <a:endParaRPr sz="2400">
              <a:latin typeface="Nimbus Sans L"/>
              <a:cs typeface="Nimbus Sans L"/>
            </a:endParaRPr>
          </a:p>
          <a:p>
            <a:pPr marL="12700" marR="53911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Nimbus Sans L"/>
                <a:cs typeface="Nimbus Sans L"/>
              </a:rPr>
              <a:t>Therapy with cyclophosphamide should be instituted preferably  following remission of proteinuria. </a:t>
            </a:r>
            <a:r>
              <a:rPr sz="2000" spc="-45" dirty="0">
                <a:latin typeface="Nimbus Sans L"/>
                <a:cs typeface="Nimbus Sans L"/>
              </a:rPr>
              <a:t>Total </a:t>
            </a:r>
            <a:r>
              <a:rPr sz="2000" dirty="0">
                <a:latin typeface="Nimbus Sans L"/>
                <a:cs typeface="Nimbus Sans L"/>
              </a:rPr>
              <a:t>leukocyte counts are</a:t>
            </a:r>
            <a:r>
              <a:rPr sz="2000" spc="-165" dirty="0">
                <a:latin typeface="Nimbus Sans L"/>
                <a:cs typeface="Nimbus Sans L"/>
              </a:rPr>
              <a:t> </a:t>
            </a:r>
            <a:r>
              <a:rPr sz="2000" dirty="0">
                <a:latin typeface="Nimbus Sans L"/>
                <a:cs typeface="Nimbus Sans L"/>
              </a:rPr>
              <a:t>monitored</a:t>
            </a:r>
            <a:endParaRPr sz="2000">
              <a:latin typeface="Nimbus Sans L"/>
              <a:cs typeface="Nimbus Sans L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Nimbus Sans L"/>
                <a:cs typeface="Nimbus Sans L"/>
              </a:rPr>
              <a:t>every 2 weeks; treatment is temporarily discontinued if the count falls below  4000/mm3. An increased oral fluid intake and frequent voiding prevents the  complication of hemorrhagic cystitis; other side </a:t>
            </a:r>
            <a:r>
              <a:rPr sz="2000" spc="-10" dirty="0">
                <a:latin typeface="Nimbus Sans L"/>
                <a:cs typeface="Nimbus Sans L"/>
              </a:rPr>
              <a:t>effects </a:t>
            </a:r>
            <a:r>
              <a:rPr sz="2000" dirty="0">
                <a:latin typeface="Nimbus Sans L"/>
                <a:cs typeface="Nimbus Sans L"/>
              </a:rPr>
              <a:t>are alopecia,</a:t>
            </a:r>
            <a:r>
              <a:rPr sz="2000" spc="-150" dirty="0">
                <a:latin typeface="Nimbus Sans L"/>
                <a:cs typeface="Nimbus Sans L"/>
              </a:rPr>
              <a:t> </a:t>
            </a:r>
            <a:r>
              <a:rPr sz="2000" dirty="0">
                <a:latin typeface="Nimbus Sans L"/>
                <a:cs typeface="Nimbus Sans L"/>
              </a:rPr>
              <a:t>nausea  and</a:t>
            </a:r>
            <a:r>
              <a:rPr sz="2000" spc="-20" dirty="0">
                <a:latin typeface="Nimbus Sans L"/>
                <a:cs typeface="Nimbus Sans L"/>
              </a:rPr>
              <a:t> </a:t>
            </a:r>
            <a:r>
              <a:rPr sz="2000" dirty="0">
                <a:latin typeface="Nimbus Sans L"/>
                <a:cs typeface="Nimbus Sans L"/>
              </a:rPr>
              <a:t>vomiting.</a:t>
            </a:r>
            <a:endParaRPr sz="2000">
              <a:latin typeface="Nimbus Sans L"/>
              <a:cs typeface="Nimbus Sans L"/>
            </a:endParaRPr>
          </a:p>
          <a:p>
            <a:pPr marL="12700" marR="1081405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Nimbus Sans L"/>
                <a:cs typeface="Nimbus Sans L"/>
              </a:rPr>
              <a:t>The risk of </a:t>
            </a:r>
            <a:r>
              <a:rPr sz="1800" spc="-5" dirty="0">
                <a:latin typeface="Nimbus Sans L"/>
                <a:cs typeface="Nimbus Sans L"/>
              </a:rPr>
              <a:t>gonadal toxicity </a:t>
            </a:r>
            <a:r>
              <a:rPr sz="1800" dirty="0">
                <a:latin typeface="Nimbus Sans L"/>
                <a:cs typeface="Nimbus Sans L"/>
              </a:rPr>
              <a:t>is </a:t>
            </a:r>
            <a:r>
              <a:rPr sz="1800" spc="-5" dirty="0">
                <a:latin typeface="Nimbus Sans L"/>
                <a:cs typeface="Nimbus Sans L"/>
              </a:rPr>
              <a:t>limited </a:t>
            </a:r>
            <a:r>
              <a:rPr sz="1800" spc="-10" dirty="0">
                <a:latin typeface="Nimbus Sans L"/>
                <a:cs typeface="Nimbus Sans L"/>
              </a:rPr>
              <a:t>with </a:t>
            </a:r>
            <a:r>
              <a:rPr sz="1800" dirty="0">
                <a:latin typeface="Nimbus Sans L"/>
                <a:cs typeface="Nimbus Sans L"/>
              </a:rPr>
              <a:t>a </a:t>
            </a:r>
            <a:r>
              <a:rPr sz="1800" spc="-5" dirty="0">
                <a:latin typeface="Nimbus Sans L"/>
                <a:cs typeface="Nimbus Sans L"/>
              </a:rPr>
              <a:t>single </a:t>
            </a:r>
            <a:r>
              <a:rPr sz="1800" dirty="0">
                <a:latin typeface="Nimbus Sans L"/>
                <a:cs typeface="Nimbus Sans L"/>
              </a:rPr>
              <a:t>(12 </a:t>
            </a:r>
            <a:r>
              <a:rPr sz="1800" spc="-10" dirty="0">
                <a:latin typeface="Nimbus Sans L"/>
                <a:cs typeface="Nimbus Sans L"/>
              </a:rPr>
              <a:t>weeks) </a:t>
            </a:r>
            <a:r>
              <a:rPr sz="1800" spc="-5" dirty="0">
                <a:latin typeface="Nimbus Sans L"/>
                <a:cs typeface="Nimbus Sans L"/>
              </a:rPr>
              <a:t>course </a:t>
            </a:r>
            <a:r>
              <a:rPr sz="1800" dirty="0">
                <a:latin typeface="Nimbus Sans L"/>
                <a:cs typeface="Nimbus Sans L"/>
              </a:rPr>
              <a:t>of  </a:t>
            </a:r>
            <a:r>
              <a:rPr sz="1800" spc="-5" dirty="0">
                <a:latin typeface="Nimbus Sans L"/>
                <a:cs typeface="Nimbus Sans L"/>
              </a:rPr>
              <a:t>cyclophosphamide. </a:t>
            </a:r>
            <a:r>
              <a:rPr sz="1800" dirty="0">
                <a:latin typeface="Nimbus Sans L"/>
                <a:cs typeface="Nimbus Sans L"/>
              </a:rPr>
              <a:t>The use of more </a:t>
            </a:r>
            <a:r>
              <a:rPr sz="1800" spc="-5" dirty="0">
                <a:latin typeface="Nimbus Sans L"/>
                <a:cs typeface="Nimbus Sans L"/>
              </a:rPr>
              <a:t>than one course of </a:t>
            </a:r>
            <a:r>
              <a:rPr sz="1800" dirty="0">
                <a:latin typeface="Nimbus Sans L"/>
                <a:cs typeface="Nimbus Sans L"/>
              </a:rPr>
              <a:t>this </a:t>
            </a:r>
            <a:r>
              <a:rPr sz="1800" spc="-5" dirty="0">
                <a:latin typeface="Nimbus Sans L"/>
                <a:cs typeface="Nimbus Sans L"/>
              </a:rPr>
              <a:t>agent should  preferably </a:t>
            </a:r>
            <a:r>
              <a:rPr sz="1800" dirty="0">
                <a:latin typeface="Nimbus Sans L"/>
                <a:cs typeface="Nimbus Sans L"/>
              </a:rPr>
              <a:t>be</a:t>
            </a:r>
            <a:r>
              <a:rPr sz="1800" spc="15" dirty="0">
                <a:latin typeface="Nimbus Sans L"/>
                <a:cs typeface="Nimbus Sans L"/>
              </a:rPr>
              <a:t> </a:t>
            </a:r>
            <a:r>
              <a:rPr sz="1800" spc="-5" dirty="0">
                <a:latin typeface="Nimbus Sans L"/>
                <a:cs typeface="Nimbus Sans L"/>
              </a:rPr>
              <a:t>avoided.</a:t>
            </a:r>
            <a:endParaRPr sz="18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973" y="534669"/>
            <a:ext cx="89001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/>
              <a:t>Management </a:t>
            </a:r>
            <a:r>
              <a:rPr sz="2800" spc="-25" dirty="0"/>
              <a:t>of </a:t>
            </a:r>
            <a:r>
              <a:rPr sz="2800" spc="-60" dirty="0"/>
              <a:t>pt. </a:t>
            </a:r>
            <a:r>
              <a:rPr sz="2800" spc="20" dirty="0"/>
              <a:t>with </a:t>
            </a:r>
            <a:r>
              <a:rPr sz="2800" spc="-30" dirty="0"/>
              <a:t>steroid </a:t>
            </a:r>
            <a:r>
              <a:rPr sz="2800" spc="-25" dirty="0"/>
              <a:t>sensitive</a:t>
            </a:r>
            <a:r>
              <a:rPr sz="2800" spc="175" dirty="0"/>
              <a:t> </a:t>
            </a:r>
            <a:r>
              <a:rPr sz="2800" spc="-5" dirty="0"/>
              <a:t>NS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28957" y="890016"/>
            <a:ext cx="9086215" cy="932815"/>
            <a:chOff x="28957" y="890016"/>
            <a:chExt cx="9086215" cy="932815"/>
          </a:xfrm>
        </p:grpSpPr>
        <p:sp>
          <p:nvSpPr>
            <p:cNvPr id="4" name="object 4"/>
            <p:cNvSpPr/>
            <p:nvPr/>
          </p:nvSpPr>
          <p:spPr>
            <a:xfrm>
              <a:off x="28957" y="890016"/>
              <a:ext cx="9086088" cy="9326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3520" y="1083564"/>
              <a:ext cx="6155435" cy="6187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105" y="908304"/>
              <a:ext cx="9003792" cy="8503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3540" y="1165606"/>
            <a:ext cx="8348980" cy="5151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DejaVu Sans"/>
                <a:cs typeface="DejaVu Sans"/>
              </a:rPr>
              <a:t>Frequent </a:t>
            </a:r>
            <a:r>
              <a:rPr sz="2000" b="1" spc="-15" dirty="0">
                <a:latin typeface="DejaVu Sans"/>
                <a:cs typeface="DejaVu Sans"/>
              </a:rPr>
              <a:t>relapsers </a:t>
            </a:r>
            <a:r>
              <a:rPr sz="2000" b="1" spc="-20" dirty="0">
                <a:latin typeface="DejaVu Sans"/>
                <a:cs typeface="DejaVu Sans"/>
              </a:rPr>
              <a:t>&amp; Steroid</a:t>
            </a:r>
            <a:r>
              <a:rPr sz="2000" b="1" spc="-45" dirty="0">
                <a:latin typeface="DejaVu Sans"/>
                <a:cs typeface="DejaVu Sans"/>
              </a:rPr>
              <a:t> </a:t>
            </a:r>
            <a:r>
              <a:rPr sz="2000" b="1" spc="-25" dirty="0">
                <a:latin typeface="DejaVu Sans"/>
                <a:cs typeface="DejaVu Sans"/>
              </a:rPr>
              <a:t>Dependent</a:t>
            </a:r>
            <a:endParaRPr sz="20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939"/>
              </a:spcBef>
            </a:pPr>
            <a:r>
              <a:rPr sz="2400" dirty="0">
                <a:latin typeface="Nimbus Sans L"/>
                <a:cs typeface="Nimbus Sans L"/>
              </a:rPr>
              <a:t>(</a:t>
            </a:r>
            <a:r>
              <a:rPr sz="2400" i="1" dirty="0">
                <a:latin typeface="Nimbus Sans L"/>
                <a:cs typeface="Nimbus Sans L"/>
              </a:rPr>
              <a:t>c) </a:t>
            </a:r>
            <a:r>
              <a:rPr sz="2400" i="1" spc="-5" dirty="0">
                <a:latin typeface="Nimbus Sans L"/>
                <a:cs typeface="Nimbus Sans L"/>
              </a:rPr>
              <a:t>Calcineurin inhibitors: </a:t>
            </a:r>
            <a:r>
              <a:rPr sz="2400" b="1" i="1" spc="-5" dirty="0">
                <a:latin typeface="Nimbus Sans L"/>
                <a:cs typeface="Nimbus Sans L"/>
              </a:rPr>
              <a:t>Cyclosporin </a:t>
            </a:r>
            <a:r>
              <a:rPr sz="2400" i="1" spc="-5" dirty="0">
                <a:latin typeface="Nimbus Sans L"/>
                <a:cs typeface="Nimbus Sans L"/>
              </a:rPr>
              <a:t>(CsA) is </a:t>
            </a:r>
            <a:r>
              <a:rPr sz="2400" spc="-5" dirty="0">
                <a:latin typeface="Nimbus Sans L"/>
                <a:cs typeface="Nimbus Sans L"/>
              </a:rPr>
              <a:t>given </a:t>
            </a:r>
            <a:r>
              <a:rPr sz="2400" dirty="0">
                <a:latin typeface="Nimbus Sans L"/>
                <a:cs typeface="Nimbus Sans L"/>
              </a:rPr>
              <a:t>at</a:t>
            </a:r>
            <a:r>
              <a:rPr sz="2400" spc="125" dirty="0">
                <a:latin typeface="Nimbus Sans L"/>
                <a:cs typeface="Nimbus Sans L"/>
              </a:rPr>
              <a:t> </a:t>
            </a:r>
            <a:r>
              <a:rPr sz="2400" dirty="0">
                <a:latin typeface="Nimbus Sans L"/>
                <a:cs typeface="Nimbus Sans L"/>
              </a:rPr>
              <a:t>a</a:t>
            </a:r>
            <a:endParaRPr sz="2400">
              <a:latin typeface="Nimbus Sans L"/>
              <a:cs typeface="Nimbus Sans 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Nimbus Sans L"/>
                <a:cs typeface="Nimbus Sans L"/>
              </a:rPr>
              <a:t>dose of 4-5 mg/kg </a:t>
            </a:r>
            <a:r>
              <a:rPr sz="2400" spc="-5" dirty="0">
                <a:latin typeface="Nimbus Sans L"/>
                <a:cs typeface="Nimbus Sans L"/>
              </a:rPr>
              <a:t>daily </a:t>
            </a:r>
            <a:r>
              <a:rPr sz="2400" dirty="0">
                <a:latin typeface="Nimbus Sans L"/>
                <a:cs typeface="Nimbus Sans L"/>
              </a:rPr>
              <a:t>for </a:t>
            </a:r>
            <a:r>
              <a:rPr sz="2400" spc="-5" dirty="0">
                <a:latin typeface="Nimbus Sans L"/>
                <a:cs typeface="Nimbus Sans L"/>
              </a:rPr>
              <a:t>12-24months.</a:t>
            </a:r>
            <a:endParaRPr sz="2400">
              <a:latin typeface="Nimbus Sans L"/>
              <a:cs typeface="Nimbus Sans L"/>
            </a:endParaRPr>
          </a:p>
          <a:p>
            <a:pPr marL="12700" marR="120014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Nimbus Sans L"/>
                <a:cs typeface="Nimbus Sans L"/>
              </a:rPr>
              <a:t>Prednisolone is co-administered at a dose of 1.5 mg/kg on alternate</a:t>
            </a:r>
            <a:r>
              <a:rPr sz="2000" spc="-210" dirty="0">
                <a:latin typeface="Nimbus Sans L"/>
                <a:cs typeface="Nimbus Sans L"/>
              </a:rPr>
              <a:t> </a:t>
            </a:r>
            <a:r>
              <a:rPr sz="2000" dirty="0">
                <a:latin typeface="Nimbus Sans L"/>
                <a:cs typeface="Nimbus Sans L"/>
              </a:rPr>
              <a:t>days  for 2-4 weeks; its dose is gradually reduced by </a:t>
            </a:r>
            <a:r>
              <a:rPr sz="2000" spc="5" dirty="0">
                <a:latin typeface="Nimbus Sans L"/>
                <a:cs typeface="Nimbus Sans L"/>
              </a:rPr>
              <a:t>0.15- </a:t>
            </a:r>
            <a:r>
              <a:rPr sz="2000" dirty="0">
                <a:latin typeface="Nimbus Sans L"/>
                <a:cs typeface="Nimbus Sans L"/>
              </a:rPr>
              <a:t>0.25 mg/kg every 4  weeks to a maintenance dose of 0.25-0.5 mg/kg that is continued for six  or more months. </a:t>
            </a:r>
            <a:r>
              <a:rPr sz="2000" spc="-10" dirty="0">
                <a:latin typeface="Nimbus Sans L"/>
                <a:cs typeface="Nimbus Sans L"/>
              </a:rPr>
              <a:t>Occasionally, </a:t>
            </a:r>
            <a:r>
              <a:rPr sz="2000" dirty="0">
                <a:latin typeface="Nimbus Sans L"/>
                <a:cs typeface="Nimbus Sans L"/>
              </a:rPr>
              <a:t>treatment with corticosteroids may be  discontinued.</a:t>
            </a:r>
            <a:endParaRPr sz="2000">
              <a:latin typeface="Nimbus Sans L"/>
              <a:cs typeface="Nimbus Sans L"/>
            </a:endParaRPr>
          </a:p>
          <a:p>
            <a:pPr marL="12700" marR="353695" algn="just">
              <a:lnSpc>
                <a:spcPts val="2880"/>
              </a:lnSpc>
              <a:spcBef>
                <a:spcPts val="95"/>
              </a:spcBef>
            </a:pPr>
            <a:r>
              <a:rPr sz="2400" spc="-5" dirty="0">
                <a:latin typeface="Nimbus Sans L"/>
                <a:cs typeface="Nimbus Sans L"/>
              </a:rPr>
              <a:t>Side </a:t>
            </a:r>
            <a:r>
              <a:rPr sz="2400" spc="-10" dirty="0">
                <a:latin typeface="Nimbus Sans L"/>
                <a:cs typeface="Nimbus Sans L"/>
              </a:rPr>
              <a:t>effects </a:t>
            </a:r>
            <a:r>
              <a:rPr sz="2400" dirty="0">
                <a:latin typeface="Nimbus Sans L"/>
                <a:cs typeface="Nimbus Sans L"/>
              </a:rPr>
              <a:t>of CsA therapy </a:t>
            </a:r>
            <a:r>
              <a:rPr sz="2400" spc="-5" dirty="0">
                <a:latin typeface="Nimbus Sans L"/>
                <a:cs typeface="Nimbus Sans L"/>
              </a:rPr>
              <a:t>include hypertension, </a:t>
            </a:r>
            <a:r>
              <a:rPr sz="2400" dirty="0">
                <a:latin typeface="Nimbus Sans L"/>
                <a:cs typeface="Nimbus Sans L"/>
              </a:rPr>
              <a:t>cosmetic  symptoms (gum </a:t>
            </a:r>
            <a:r>
              <a:rPr sz="2400" spc="-20" dirty="0">
                <a:latin typeface="Nimbus Sans L"/>
                <a:cs typeface="Nimbus Sans L"/>
              </a:rPr>
              <a:t>hypertrophy, </a:t>
            </a:r>
            <a:r>
              <a:rPr sz="2400" spc="-5" dirty="0">
                <a:latin typeface="Nimbus Sans L"/>
                <a:cs typeface="Nimbus Sans L"/>
              </a:rPr>
              <a:t>hirsutism) </a:t>
            </a:r>
            <a:r>
              <a:rPr sz="2400" dirty="0">
                <a:latin typeface="Nimbus Sans L"/>
                <a:cs typeface="Nimbus Sans L"/>
              </a:rPr>
              <a:t>and </a:t>
            </a:r>
            <a:r>
              <a:rPr sz="2400" spc="-5" dirty="0">
                <a:latin typeface="Nimbus Sans L"/>
                <a:cs typeface="Nimbus Sans L"/>
              </a:rPr>
              <a:t>nephrotoxicity;  hypercholesterolemia and elevated</a:t>
            </a:r>
            <a:r>
              <a:rPr sz="2400" spc="95" dirty="0">
                <a:latin typeface="Nimbus Sans L"/>
                <a:cs typeface="Nimbus Sans L"/>
              </a:rPr>
              <a:t> </a:t>
            </a:r>
            <a:r>
              <a:rPr sz="2400" spc="-5" dirty="0">
                <a:latin typeface="Nimbus Sans L"/>
                <a:cs typeface="Nimbus Sans L"/>
              </a:rPr>
              <a:t>transaminases.</a:t>
            </a:r>
            <a:endParaRPr sz="2400">
              <a:latin typeface="Nimbus Sans L"/>
              <a:cs typeface="Nimbus Sans L"/>
            </a:endParaRPr>
          </a:p>
          <a:p>
            <a:pPr marL="12700">
              <a:lnSpc>
                <a:spcPts val="2310"/>
              </a:lnSpc>
            </a:pPr>
            <a:r>
              <a:rPr sz="2000" dirty="0">
                <a:latin typeface="Nimbus Sans L"/>
                <a:cs typeface="Nimbus Sans L"/>
              </a:rPr>
              <a:t>Estimation of blood levels of creatinine is required every 2-3 months and</a:t>
            </a:r>
            <a:r>
              <a:rPr sz="2000" spc="-190" dirty="0">
                <a:latin typeface="Nimbus Sans L"/>
                <a:cs typeface="Nimbus Sans L"/>
              </a:rPr>
              <a:t> </a:t>
            </a:r>
            <a:r>
              <a:rPr sz="2000" dirty="0">
                <a:latin typeface="Nimbus Sans L"/>
                <a:cs typeface="Nimbus Sans L"/>
              </a:rPr>
              <a:t>a</a:t>
            </a:r>
            <a:endParaRPr sz="2000">
              <a:latin typeface="Nimbus Sans L"/>
              <a:cs typeface="Nimbus Sans L"/>
            </a:endParaRPr>
          </a:p>
          <a:p>
            <a:pPr marL="12700" marR="377825">
              <a:lnSpc>
                <a:spcPct val="100000"/>
              </a:lnSpc>
            </a:pPr>
            <a:r>
              <a:rPr sz="2000" dirty="0">
                <a:latin typeface="Nimbus Sans L"/>
                <a:cs typeface="Nimbus Sans L"/>
              </a:rPr>
              <a:t>lipid profile </a:t>
            </a:r>
            <a:r>
              <a:rPr sz="2000" spc="-15" dirty="0">
                <a:latin typeface="Nimbus Sans L"/>
                <a:cs typeface="Nimbus Sans L"/>
              </a:rPr>
              <a:t>annually. </a:t>
            </a:r>
            <a:r>
              <a:rPr sz="2000" dirty="0">
                <a:latin typeface="Nimbus Sans L"/>
                <a:cs typeface="Nimbus Sans L"/>
              </a:rPr>
              <a:t>A repeat kidney </a:t>
            </a:r>
            <a:r>
              <a:rPr sz="2000" spc="-20" dirty="0">
                <a:latin typeface="Nimbus Sans L"/>
                <a:cs typeface="Nimbus Sans L"/>
              </a:rPr>
              <a:t>biopsy, </a:t>
            </a:r>
            <a:r>
              <a:rPr sz="2000" dirty="0">
                <a:latin typeface="Nimbus Sans L"/>
                <a:cs typeface="Nimbus Sans L"/>
              </a:rPr>
              <a:t>to examine for</a:t>
            </a:r>
            <a:r>
              <a:rPr sz="2000" spc="-385" dirty="0">
                <a:latin typeface="Nimbus Sans L"/>
                <a:cs typeface="Nimbus Sans L"/>
              </a:rPr>
              <a:t> </a:t>
            </a:r>
            <a:r>
              <a:rPr sz="2000" dirty="0">
                <a:latin typeface="Nimbus Sans L"/>
                <a:cs typeface="Nimbus Sans L"/>
              </a:rPr>
              <a:t>histological  evidence of </a:t>
            </a:r>
            <a:r>
              <a:rPr sz="2000" spc="-10" dirty="0">
                <a:latin typeface="Nimbus Sans L"/>
                <a:cs typeface="Nimbus Sans L"/>
              </a:rPr>
              <a:t>nephrotoxicity, </a:t>
            </a:r>
            <a:r>
              <a:rPr sz="2000" dirty="0">
                <a:latin typeface="Nimbus Sans L"/>
                <a:cs typeface="Nimbus Sans L"/>
              </a:rPr>
              <a:t>should be done if therapy with calcineurin  inhibitors is extended beyond 2</a:t>
            </a:r>
            <a:r>
              <a:rPr sz="2000" spc="-75" dirty="0">
                <a:latin typeface="Nimbus Sans L"/>
                <a:cs typeface="Nimbus Sans L"/>
              </a:rPr>
              <a:t> </a:t>
            </a:r>
            <a:r>
              <a:rPr sz="2000" dirty="0">
                <a:latin typeface="Nimbus Sans L"/>
                <a:cs typeface="Nimbus Sans L"/>
              </a:rPr>
              <a:t>years</a:t>
            </a:r>
            <a:endParaRPr sz="20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973" y="534669"/>
            <a:ext cx="89001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/>
              <a:t>Management </a:t>
            </a:r>
            <a:r>
              <a:rPr sz="2800" spc="-25" dirty="0"/>
              <a:t>of </a:t>
            </a:r>
            <a:r>
              <a:rPr sz="2800" spc="-60" dirty="0"/>
              <a:t>pt. </a:t>
            </a:r>
            <a:r>
              <a:rPr sz="2800" spc="20" dirty="0"/>
              <a:t>with </a:t>
            </a:r>
            <a:r>
              <a:rPr sz="2800" spc="-30" dirty="0"/>
              <a:t>steroid </a:t>
            </a:r>
            <a:r>
              <a:rPr sz="2800" spc="-25" dirty="0"/>
              <a:t>sensitive</a:t>
            </a:r>
            <a:r>
              <a:rPr sz="2800" spc="175" dirty="0"/>
              <a:t> </a:t>
            </a:r>
            <a:r>
              <a:rPr sz="2800" spc="-5" dirty="0"/>
              <a:t>NS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28957" y="966216"/>
            <a:ext cx="9086215" cy="856615"/>
            <a:chOff x="28957" y="966216"/>
            <a:chExt cx="9086215" cy="856615"/>
          </a:xfrm>
        </p:grpSpPr>
        <p:sp>
          <p:nvSpPr>
            <p:cNvPr id="4" name="object 4"/>
            <p:cNvSpPr/>
            <p:nvPr/>
          </p:nvSpPr>
          <p:spPr>
            <a:xfrm>
              <a:off x="28957" y="966216"/>
              <a:ext cx="9086088" cy="8564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0015" y="1077468"/>
              <a:ext cx="7360920" cy="7254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105" y="984504"/>
              <a:ext cx="9003792" cy="7741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3540" y="1174750"/>
            <a:ext cx="7748905" cy="408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279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latin typeface="DejaVu Sans"/>
                <a:cs typeface="DejaVu Sans"/>
              </a:rPr>
              <a:t>Frequent </a:t>
            </a:r>
            <a:r>
              <a:rPr sz="2400" b="1" spc="-20" dirty="0">
                <a:latin typeface="DejaVu Sans"/>
                <a:cs typeface="DejaVu Sans"/>
              </a:rPr>
              <a:t>relapsers </a:t>
            </a:r>
            <a:r>
              <a:rPr sz="2400" b="1" spc="-25" dirty="0">
                <a:latin typeface="DejaVu Sans"/>
                <a:cs typeface="DejaVu Sans"/>
              </a:rPr>
              <a:t>&amp; </a:t>
            </a:r>
            <a:r>
              <a:rPr sz="2400" b="1" spc="-30" dirty="0">
                <a:latin typeface="DejaVu Sans"/>
                <a:cs typeface="DejaVu Sans"/>
              </a:rPr>
              <a:t>Steroid</a:t>
            </a:r>
            <a:r>
              <a:rPr sz="2400" b="1" spc="55" dirty="0">
                <a:latin typeface="DejaVu Sans"/>
                <a:cs typeface="DejaVu Sans"/>
              </a:rPr>
              <a:t> </a:t>
            </a:r>
            <a:r>
              <a:rPr sz="2400" b="1" spc="-35" dirty="0">
                <a:latin typeface="DejaVu Sans"/>
                <a:cs typeface="DejaVu Sans"/>
              </a:rPr>
              <a:t>Dependent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sz="29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00">
              <a:latin typeface="DejaVu Sans"/>
              <a:cs typeface="DejaVu Sans"/>
            </a:endParaRPr>
          </a:p>
          <a:p>
            <a:pPr marL="12700" marR="1001394">
              <a:lnSpc>
                <a:spcPct val="100000"/>
              </a:lnSpc>
            </a:pPr>
            <a:r>
              <a:rPr sz="2400" b="1" spc="-20" dirty="0">
                <a:latin typeface="Nimbus Sans L"/>
                <a:cs typeface="Nimbus Sans L"/>
              </a:rPr>
              <a:t>Tacrolimus </a:t>
            </a:r>
            <a:r>
              <a:rPr sz="2400" dirty="0">
                <a:latin typeface="Nimbus Sans L"/>
                <a:cs typeface="Nimbus Sans L"/>
              </a:rPr>
              <a:t>is an alternative </a:t>
            </a:r>
            <a:r>
              <a:rPr sz="2400" spc="-5" dirty="0">
                <a:latin typeface="Nimbus Sans L"/>
                <a:cs typeface="Nimbus Sans L"/>
              </a:rPr>
              <a:t>agent, </a:t>
            </a:r>
            <a:r>
              <a:rPr sz="2400" dirty="0">
                <a:latin typeface="Nimbus Sans L"/>
                <a:cs typeface="Nimbus Sans L"/>
              </a:rPr>
              <a:t>administered  at a dose of </a:t>
            </a:r>
            <a:r>
              <a:rPr sz="2400" spc="-5" dirty="0">
                <a:latin typeface="Nimbus Sans L"/>
                <a:cs typeface="Nimbus Sans L"/>
              </a:rPr>
              <a:t>0.1-0.2 </a:t>
            </a:r>
            <a:r>
              <a:rPr sz="2400" dirty="0">
                <a:latin typeface="Nimbus Sans L"/>
                <a:cs typeface="Nimbus Sans L"/>
              </a:rPr>
              <a:t>mg/kg </a:t>
            </a:r>
            <a:r>
              <a:rPr sz="2400" spc="-5" dirty="0">
                <a:latin typeface="Nimbus Sans L"/>
                <a:cs typeface="Nimbus Sans L"/>
              </a:rPr>
              <a:t>daily </a:t>
            </a:r>
            <a:r>
              <a:rPr sz="2400" dirty="0">
                <a:latin typeface="Nimbus Sans L"/>
                <a:cs typeface="Nimbus Sans L"/>
              </a:rPr>
              <a:t>for 12-24</a:t>
            </a:r>
            <a:r>
              <a:rPr sz="2400" spc="-50" dirty="0">
                <a:latin typeface="Nimbus Sans L"/>
                <a:cs typeface="Nimbus Sans L"/>
              </a:rPr>
              <a:t> </a:t>
            </a:r>
            <a:r>
              <a:rPr sz="2400" dirty="0">
                <a:latin typeface="Nimbus Sans L"/>
                <a:cs typeface="Nimbus Sans L"/>
              </a:rPr>
              <a:t>months.</a:t>
            </a:r>
            <a:endParaRPr sz="2400">
              <a:latin typeface="Nimbus Sans L"/>
              <a:cs typeface="Nimbus Sans 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Nimbus Sans L"/>
              <a:cs typeface="Nimbus Sans 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Nimbus Sans L"/>
                <a:cs typeface="Nimbus Sans L"/>
              </a:rPr>
              <a:t>Side </a:t>
            </a:r>
            <a:r>
              <a:rPr sz="2400" spc="-10" dirty="0">
                <a:latin typeface="Nimbus Sans L"/>
                <a:cs typeface="Nimbus Sans L"/>
              </a:rPr>
              <a:t>effects </a:t>
            </a:r>
            <a:r>
              <a:rPr sz="2400" spc="-5" dirty="0">
                <a:latin typeface="Nimbus Sans L"/>
                <a:cs typeface="Nimbus Sans L"/>
              </a:rPr>
              <a:t>include hyperglycemia, diarrhea and </a:t>
            </a:r>
            <a:r>
              <a:rPr sz="2400" dirty="0">
                <a:latin typeface="Nimbus Sans L"/>
                <a:cs typeface="Nimbus Sans L"/>
              </a:rPr>
              <a:t>rarely  </a:t>
            </a:r>
            <a:r>
              <a:rPr sz="2400" spc="-5" dirty="0">
                <a:latin typeface="Nimbus Sans L"/>
                <a:cs typeface="Nimbus Sans L"/>
              </a:rPr>
              <a:t>neurotoxicity (headache, seizures). </a:t>
            </a:r>
            <a:r>
              <a:rPr sz="2400" dirty="0">
                <a:latin typeface="Nimbus Sans L"/>
                <a:cs typeface="Nimbus Sans L"/>
              </a:rPr>
              <a:t>The use of </a:t>
            </a:r>
            <a:r>
              <a:rPr sz="2400" spc="-5" dirty="0">
                <a:latin typeface="Nimbus Sans L"/>
                <a:cs typeface="Nimbus Sans L"/>
              </a:rPr>
              <a:t>tacrolimus  </a:t>
            </a:r>
            <a:r>
              <a:rPr sz="2400" dirty="0">
                <a:latin typeface="Nimbus Sans L"/>
                <a:cs typeface="Nimbus Sans L"/>
              </a:rPr>
              <a:t>is preferred </a:t>
            </a:r>
            <a:r>
              <a:rPr sz="2400" spc="-5" dirty="0">
                <a:latin typeface="Nimbus Sans L"/>
                <a:cs typeface="Nimbus Sans L"/>
              </a:rPr>
              <a:t>especially </a:t>
            </a:r>
            <a:r>
              <a:rPr sz="2400" dirty="0">
                <a:latin typeface="Nimbus Sans L"/>
                <a:cs typeface="Nimbus Sans L"/>
              </a:rPr>
              <a:t>in </a:t>
            </a:r>
            <a:r>
              <a:rPr sz="2400" spc="-5" dirty="0">
                <a:latin typeface="Nimbus Sans L"/>
                <a:cs typeface="Nimbus Sans L"/>
              </a:rPr>
              <a:t>adolescents, because </a:t>
            </a:r>
            <a:r>
              <a:rPr sz="2400" dirty="0">
                <a:latin typeface="Nimbus Sans L"/>
                <a:cs typeface="Nimbus Sans L"/>
              </a:rPr>
              <a:t>of </a:t>
            </a:r>
            <a:r>
              <a:rPr sz="2400" spc="-5" dirty="0">
                <a:latin typeface="Nimbus Sans L"/>
                <a:cs typeface="Nimbus Sans L"/>
              </a:rPr>
              <a:t>lack </a:t>
            </a:r>
            <a:r>
              <a:rPr sz="2400" dirty="0">
                <a:latin typeface="Nimbus Sans L"/>
                <a:cs typeface="Nimbus Sans L"/>
              </a:rPr>
              <a:t>of  cosmetic side </a:t>
            </a:r>
            <a:r>
              <a:rPr sz="2400" spc="-5" dirty="0">
                <a:latin typeface="Nimbus Sans L"/>
                <a:cs typeface="Nimbus Sans L"/>
              </a:rPr>
              <a:t>effects(13). Blood levels </a:t>
            </a:r>
            <a:r>
              <a:rPr sz="2400" dirty="0">
                <a:latin typeface="Nimbus Sans L"/>
                <a:cs typeface="Nimbus Sans L"/>
              </a:rPr>
              <a:t>of </a:t>
            </a:r>
            <a:r>
              <a:rPr sz="2400" spc="-5" dirty="0">
                <a:latin typeface="Nimbus Sans L"/>
                <a:cs typeface="Nimbus Sans L"/>
              </a:rPr>
              <a:t>creatinine and  glucose should </a:t>
            </a:r>
            <a:r>
              <a:rPr sz="2400" dirty="0">
                <a:latin typeface="Nimbus Sans L"/>
                <a:cs typeface="Nimbus Sans L"/>
              </a:rPr>
              <a:t>be estimated </a:t>
            </a:r>
            <a:r>
              <a:rPr sz="2400" spc="-5" dirty="0">
                <a:latin typeface="Nimbus Sans L"/>
                <a:cs typeface="Nimbus Sans L"/>
              </a:rPr>
              <a:t>every </a:t>
            </a:r>
            <a:r>
              <a:rPr sz="2400" spc="5" dirty="0">
                <a:latin typeface="Nimbus Sans L"/>
                <a:cs typeface="Nimbus Sans L"/>
              </a:rPr>
              <a:t>2-3</a:t>
            </a:r>
            <a:r>
              <a:rPr sz="2400" spc="25" dirty="0">
                <a:latin typeface="Nimbus Sans L"/>
                <a:cs typeface="Nimbus Sans L"/>
              </a:rPr>
              <a:t> </a:t>
            </a:r>
            <a:r>
              <a:rPr sz="2400" dirty="0">
                <a:latin typeface="Nimbus Sans L"/>
                <a:cs typeface="Nimbus Sans L"/>
              </a:rPr>
              <a:t>months.</a:t>
            </a:r>
            <a:endParaRPr sz="24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28957" y="966216"/>
              <a:ext cx="9086088" cy="8564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0015" y="1077467"/>
              <a:ext cx="7360920" cy="7254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105" y="984503"/>
              <a:ext cx="9003792" cy="7741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544195" marR="5080" indent="-532130">
              <a:lnSpc>
                <a:spcPct val="150100"/>
              </a:lnSpc>
              <a:spcBef>
                <a:spcPts val="375"/>
              </a:spcBef>
            </a:pPr>
            <a:r>
              <a:rPr sz="2800" spc="-40" dirty="0"/>
              <a:t>Management </a:t>
            </a:r>
            <a:r>
              <a:rPr spc="-20" dirty="0"/>
              <a:t>of </a:t>
            </a:r>
            <a:r>
              <a:rPr spc="-45" dirty="0"/>
              <a:t>pt. </a:t>
            </a:r>
            <a:r>
              <a:rPr spc="15" dirty="0"/>
              <a:t>with </a:t>
            </a:r>
            <a:r>
              <a:rPr spc="-25" dirty="0"/>
              <a:t>steroid </a:t>
            </a:r>
            <a:r>
              <a:rPr spc="-20" dirty="0"/>
              <a:t>sensitive </a:t>
            </a:r>
            <a:r>
              <a:rPr dirty="0"/>
              <a:t>NS  </a:t>
            </a:r>
            <a:r>
              <a:rPr spc="-35" dirty="0"/>
              <a:t>Frequent </a:t>
            </a:r>
            <a:r>
              <a:rPr spc="-20" dirty="0"/>
              <a:t>relapsers </a:t>
            </a:r>
            <a:r>
              <a:rPr spc="-25" dirty="0"/>
              <a:t>&amp; </a:t>
            </a:r>
            <a:r>
              <a:rPr spc="-30" dirty="0"/>
              <a:t>Steroid</a:t>
            </a:r>
            <a:r>
              <a:rPr spc="55" dirty="0"/>
              <a:t> </a:t>
            </a:r>
            <a:r>
              <a:rPr spc="-35" dirty="0"/>
              <a:t>Dependent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383540" y="2159634"/>
            <a:ext cx="815594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28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Nimbus Sans L"/>
                <a:cs typeface="Nimbus Sans L"/>
              </a:rPr>
              <a:t>(</a:t>
            </a:r>
            <a:r>
              <a:rPr sz="2400" i="1" dirty="0">
                <a:latin typeface="Nimbus Sans L"/>
                <a:cs typeface="Nimbus Sans L"/>
              </a:rPr>
              <a:t>d) </a:t>
            </a:r>
            <a:r>
              <a:rPr sz="2400" b="1" i="1" spc="-5" dirty="0">
                <a:latin typeface="Nimbus Sans L"/>
                <a:cs typeface="Nimbus Sans L"/>
              </a:rPr>
              <a:t>Mycophenolate </a:t>
            </a:r>
            <a:r>
              <a:rPr sz="2400" b="1" i="1" dirty="0">
                <a:latin typeface="Nimbus Sans L"/>
                <a:cs typeface="Nimbus Sans L"/>
              </a:rPr>
              <a:t>mofetil </a:t>
            </a:r>
            <a:r>
              <a:rPr sz="2400" i="1" dirty="0">
                <a:latin typeface="Nimbus Sans L"/>
                <a:cs typeface="Nimbus Sans L"/>
              </a:rPr>
              <a:t>(MMF) at a </a:t>
            </a:r>
            <a:r>
              <a:rPr sz="2400" dirty="0">
                <a:latin typeface="Nimbus Sans L"/>
                <a:cs typeface="Nimbus Sans L"/>
              </a:rPr>
              <a:t>dose of </a:t>
            </a:r>
            <a:r>
              <a:rPr sz="2400" spc="-5" dirty="0">
                <a:latin typeface="Nimbus Sans L"/>
                <a:cs typeface="Nimbus Sans L"/>
              </a:rPr>
              <a:t>800-1200  </a:t>
            </a:r>
            <a:r>
              <a:rPr sz="2400" dirty="0">
                <a:latin typeface="Nimbus Sans L"/>
                <a:cs typeface="Nimbus Sans L"/>
              </a:rPr>
              <a:t>mg/m2 </a:t>
            </a:r>
            <a:r>
              <a:rPr sz="2400" spc="-5" dirty="0">
                <a:latin typeface="Nimbus Sans L"/>
                <a:cs typeface="Nimbus Sans L"/>
              </a:rPr>
              <a:t>along with </a:t>
            </a:r>
            <a:r>
              <a:rPr sz="2400" dirty="0">
                <a:latin typeface="Nimbus Sans L"/>
                <a:cs typeface="Nimbus Sans L"/>
              </a:rPr>
              <a:t>tapering </a:t>
            </a:r>
            <a:r>
              <a:rPr sz="2400" spc="-5" dirty="0">
                <a:latin typeface="Nimbus Sans L"/>
                <a:cs typeface="Nimbus Sans L"/>
              </a:rPr>
              <a:t>doses </a:t>
            </a:r>
            <a:r>
              <a:rPr sz="2400" dirty="0">
                <a:latin typeface="Nimbus Sans L"/>
                <a:cs typeface="Nimbus Sans L"/>
              </a:rPr>
              <a:t>of </a:t>
            </a:r>
            <a:r>
              <a:rPr sz="2400" spc="-5" dirty="0">
                <a:latin typeface="Nimbus Sans L"/>
                <a:cs typeface="Nimbus Sans L"/>
              </a:rPr>
              <a:t>prednisolone </a:t>
            </a:r>
            <a:r>
              <a:rPr sz="2400" dirty="0">
                <a:latin typeface="Nimbus Sans L"/>
                <a:cs typeface="Nimbus Sans L"/>
              </a:rPr>
              <a:t>for </a:t>
            </a:r>
            <a:r>
              <a:rPr sz="2400" spc="-5" dirty="0">
                <a:latin typeface="Nimbus Sans L"/>
                <a:cs typeface="Nimbus Sans L"/>
              </a:rPr>
              <a:t>12-24  </a:t>
            </a:r>
            <a:r>
              <a:rPr sz="2400" dirty="0">
                <a:latin typeface="Nimbus Sans L"/>
                <a:cs typeface="Nimbus Sans L"/>
              </a:rPr>
              <a:t>months.</a:t>
            </a:r>
            <a:endParaRPr sz="2400">
              <a:latin typeface="Nimbus Sans L"/>
              <a:cs typeface="Nimbus Sans 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Nimbus Sans L"/>
              <a:cs typeface="Nimbus Sans 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Nimbus Sans L"/>
                <a:cs typeface="Nimbus Sans L"/>
              </a:rPr>
              <a:t>The </a:t>
            </a:r>
            <a:r>
              <a:rPr sz="2400" spc="-5" dirty="0">
                <a:latin typeface="Nimbus Sans L"/>
                <a:cs typeface="Nimbus Sans L"/>
              </a:rPr>
              <a:t>principal side </a:t>
            </a:r>
            <a:r>
              <a:rPr sz="2400" spc="-10" dirty="0">
                <a:latin typeface="Nimbus Sans L"/>
                <a:cs typeface="Nimbus Sans L"/>
              </a:rPr>
              <a:t>effects </a:t>
            </a:r>
            <a:r>
              <a:rPr sz="2400" spc="-5" dirty="0">
                <a:latin typeface="Nimbus Sans L"/>
                <a:cs typeface="Nimbus Sans L"/>
              </a:rPr>
              <a:t>include </a:t>
            </a:r>
            <a:r>
              <a:rPr sz="2400" dirty="0">
                <a:latin typeface="Nimbus Sans L"/>
                <a:cs typeface="Nimbus Sans L"/>
              </a:rPr>
              <a:t>gastrointestinal </a:t>
            </a:r>
            <a:r>
              <a:rPr sz="2400" spc="-5" dirty="0">
                <a:latin typeface="Nimbus Sans L"/>
                <a:cs typeface="Nimbus Sans L"/>
              </a:rPr>
              <a:t>discomfort,  diarrhea </a:t>
            </a:r>
            <a:r>
              <a:rPr sz="2400" dirty="0">
                <a:latin typeface="Nimbus Sans L"/>
                <a:cs typeface="Nimbus Sans L"/>
              </a:rPr>
              <a:t>and</a:t>
            </a:r>
            <a:r>
              <a:rPr sz="2400" spc="15" dirty="0">
                <a:latin typeface="Nimbus Sans L"/>
                <a:cs typeface="Nimbus Sans L"/>
              </a:rPr>
              <a:t> </a:t>
            </a:r>
            <a:r>
              <a:rPr sz="2400" spc="-5" dirty="0">
                <a:latin typeface="Nimbus Sans L"/>
                <a:cs typeface="Nimbus Sans L"/>
              </a:rPr>
              <a:t>leukopenia.</a:t>
            </a:r>
            <a:endParaRPr sz="2400">
              <a:latin typeface="Nimbus Sans L"/>
              <a:cs typeface="Nimbus Sans 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Nimbus Sans L"/>
              <a:cs typeface="Nimbus Sans L"/>
            </a:endParaRPr>
          </a:p>
          <a:p>
            <a:pPr marL="12700" marR="386715">
              <a:lnSpc>
                <a:spcPct val="100000"/>
              </a:lnSpc>
            </a:pPr>
            <a:r>
              <a:rPr sz="2400" spc="-5" dirty="0">
                <a:latin typeface="Nimbus Sans L"/>
                <a:cs typeface="Nimbus Sans L"/>
              </a:rPr>
              <a:t>Leukocyte </a:t>
            </a:r>
            <a:r>
              <a:rPr sz="2400" dirty="0">
                <a:latin typeface="Nimbus Sans L"/>
                <a:cs typeface="Nimbus Sans L"/>
              </a:rPr>
              <a:t>counts </a:t>
            </a:r>
            <a:r>
              <a:rPr sz="2400" spc="-5" dirty="0">
                <a:latin typeface="Nimbus Sans L"/>
                <a:cs typeface="Nimbus Sans L"/>
              </a:rPr>
              <a:t>should </a:t>
            </a:r>
            <a:r>
              <a:rPr sz="2400" dirty="0">
                <a:latin typeface="Nimbus Sans L"/>
                <a:cs typeface="Nimbus Sans L"/>
              </a:rPr>
              <a:t>be monitored every </a:t>
            </a:r>
            <a:r>
              <a:rPr sz="2400" spc="5" dirty="0">
                <a:latin typeface="Nimbus Sans L"/>
                <a:cs typeface="Nimbus Sans L"/>
              </a:rPr>
              <a:t>1-2 </a:t>
            </a:r>
            <a:r>
              <a:rPr sz="2400" dirty="0">
                <a:latin typeface="Nimbus Sans L"/>
                <a:cs typeface="Nimbus Sans L"/>
              </a:rPr>
              <a:t>months;  treatment is </a:t>
            </a:r>
            <a:r>
              <a:rPr sz="2400" spc="-5" dirty="0">
                <a:latin typeface="Nimbus Sans L"/>
                <a:cs typeface="Nimbus Sans L"/>
              </a:rPr>
              <a:t>withheld </a:t>
            </a:r>
            <a:r>
              <a:rPr sz="2400" dirty="0">
                <a:latin typeface="Nimbus Sans L"/>
                <a:cs typeface="Nimbus Sans L"/>
              </a:rPr>
              <a:t>if count </a:t>
            </a:r>
            <a:r>
              <a:rPr sz="2400" spc="-5" dirty="0">
                <a:latin typeface="Nimbus Sans L"/>
                <a:cs typeface="Nimbus Sans L"/>
              </a:rPr>
              <a:t>falls below</a:t>
            </a:r>
            <a:r>
              <a:rPr sz="2400" spc="25" dirty="0">
                <a:latin typeface="Nimbus Sans L"/>
                <a:cs typeface="Nimbus Sans L"/>
              </a:rPr>
              <a:t> </a:t>
            </a:r>
            <a:r>
              <a:rPr sz="2400" spc="-5" dirty="0">
                <a:latin typeface="Nimbus Sans L"/>
                <a:cs typeface="Nimbus Sans L"/>
              </a:rPr>
              <a:t>4000/mm3.</a:t>
            </a:r>
            <a:endParaRPr sz="24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28957" y="1042416"/>
              <a:ext cx="9115042" cy="12374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8115" y="1100327"/>
              <a:ext cx="7360920" cy="12740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105" y="1060703"/>
              <a:ext cx="9073894" cy="11551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81634" y="565150"/>
            <a:ext cx="7625715" cy="1023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DejaVu Sans"/>
                <a:cs typeface="DejaVu Sans"/>
              </a:rPr>
              <a:t>Management </a:t>
            </a:r>
            <a:r>
              <a:rPr sz="2400" b="1" spc="-20" dirty="0">
                <a:latin typeface="DejaVu Sans"/>
                <a:cs typeface="DejaVu Sans"/>
              </a:rPr>
              <a:t>of </a:t>
            </a:r>
            <a:r>
              <a:rPr sz="2400" b="1" spc="-45" dirty="0">
                <a:latin typeface="DejaVu Sans"/>
                <a:cs typeface="DejaVu Sans"/>
              </a:rPr>
              <a:t>pt. </a:t>
            </a:r>
            <a:r>
              <a:rPr sz="2400" b="1" spc="15" dirty="0">
                <a:latin typeface="DejaVu Sans"/>
                <a:cs typeface="DejaVu Sans"/>
              </a:rPr>
              <a:t>with </a:t>
            </a:r>
            <a:r>
              <a:rPr sz="2400" b="1" spc="-25" dirty="0">
                <a:latin typeface="DejaVu Sans"/>
                <a:cs typeface="DejaVu Sans"/>
              </a:rPr>
              <a:t>steroid </a:t>
            </a:r>
            <a:r>
              <a:rPr sz="2400" b="1" spc="-20" dirty="0">
                <a:latin typeface="DejaVu Sans"/>
                <a:cs typeface="DejaVu Sans"/>
              </a:rPr>
              <a:t>sensitive</a:t>
            </a:r>
            <a:r>
              <a:rPr sz="2400" b="1" spc="-25" dirty="0">
                <a:latin typeface="DejaVu Sans"/>
                <a:cs typeface="DejaVu Sans"/>
              </a:rPr>
              <a:t> </a:t>
            </a:r>
            <a:r>
              <a:rPr sz="2400" b="1" dirty="0">
                <a:latin typeface="DejaVu Sans"/>
                <a:cs typeface="DejaVu Sans"/>
              </a:rPr>
              <a:t>NS</a:t>
            </a:r>
            <a:endParaRPr sz="2400">
              <a:latin typeface="DejaVu Sans"/>
              <a:cs typeface="DejaVu Sans"/>
            </a:endParaRPr>
          </a:p>
          <a:p>
            <a:pPr marL="472440">
              <a:lnSpc>
                <a:spcPct val="100000"/>
              </a:lnSpc>
              <a:spcBef>
                <a:spcPts val="2100"/>
              </a:spcBef>
            </a:pPr>
            <a:r>
              <a:rPr sz="2400" b="1" spc="-35" dirty="0">
                <a:latin typeface="DejaVu Sans"/>
                <a:cs typeface="DejaVu Sans"/>
              </a:rPr>
              <a:t>Frequent </a:t>
            </a:r>
            <a:r>
              <a:rPr sz="2400" b="1" spc="-20" dirty="0">
                <a:latin typeface="DejaVu Sans"/>
                <a:cs typeface="DejaVu Sans"/>
              </a:rPr>
              <a:t>relapsers </a:t>
            </a:r>
            <a:r>
              <a:rPr sz="2400" b="1" spc="-25" dirty="0">
                <a:latin typeface="DejaVu Sans"/>
                <a:cs typeface="DejaVu Sans"/>
              </a:rPr>
              <a:t>&amp; Steroid</a:t>
            </a:r>
            <a:r>
              <a:rPr sz="2400" b="1" spc="25" dirty="0">
                <a:latin typeface="DejaVu Sans"/>
                <a:cs typeface="DejaVu Sans"/>
              </a:rPr>
              <a:t> </a:t>
            </a:r>
            <a:r>
              <a:rPr sz="2400" b="1" spc="-35" dirty="0">
                <a:latin typeface="DejaVu Sans"/>
                <a:cs typeface="DejaVu Sans"/>
              </a:rPr>
              <a:t>Dependent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26257" y="1561541"/>
            <a:ext cx="35699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spc="204" dirty="0">
                <a:solidFill>
                  <a:srgbClr val="000073"/>
                </a:solidFill>
                <a:latin typeface="Nimbus Sans L"/>
                <a:cs typeface="Nimbus Sans L"/>
              </a:rPr>
              <a:t>Choice </a:t>
            </a:r>
            <a:r>
              <a:rPr sz="3200" i="1" spc="265" dirty="0">
                <a:solidFill>
                  <a:srgbClr val="000073"/>
                </a:solidFill>
                <a:latin typeface="Nimbus Sans L"/>
                <a:cs typeface="Nimbus Sans L"/>
              </a:rPr>
              <a:t>of</a:t>
            </a:r>
            <a:r>
              <a:rPr sz="3200" i="1" spc="125" dirty="0">
                <a:solidFill>
                  <a:srgbClr val="000073"/>
                </a:solidFill>
                <a:latin typeface="Nimbus Sans L"/>
                <a:cs typeface="Nimbus Sans L"/>
              </a:rPr>
              <a:t> </a:t>
            </a:r>
            <a:r>
              <a:rPr sz="3200" i="1" spc="340" dirty="0">
                <a:solidFill>
                  <a:srgbClr val="000073"/>
                </a:solidFill>
                <a:latin typeface="Nimbus Sans L"/>
                <a:cs typeface="Nimbus Sans L"/>
              </a:rPr>
              <a:t>agent</a:t>
            </a:r>
            <a:endParaRPr sz="3200">
              <a:latin typeface="Nimbus Sans L"/>
              <a:cs typeface="Nimbus Sans 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540" y="2312034"/>
            <a:ext cx="8335645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3909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Nimbus Sans L"/>
                <a:cs typeface="Nimbus Sans L"/>
              </a:rPr>
              <a:t>Levamisole </a:t>
            </a:r>
            <a:r>
              <a:rPr sz="2400" dirty="0">
                <a:latin typeface="Nimbus Sans L"/>
                <a:cs typeface="Nimbus Sans L"/>
              </a:rPr>
              <a:t>has a </a:t>
            </a:r>
            <a:r>
              <a:rPr sz="2400" spc="-5" dirty="0">
                <a:latin typeface="Nimbus Sans L"/>
                <a:cs typeface="Nimbus Sans L"/>
              </a:rPr>
              <a:t>modest </a:t>
            </a:r>
            <a:r>
              <a:rPr sz="2400" dirty="0">
                <a:latin typeface="Nimbus Sans L"/>
                <a:cs typeface="Nimbus Sans L"/>
              </a:rPr>
              <a:t>steroid </a:t>
            </a:r>
            <a:r>
              <a:rPr sz="2400" spc="-5" dirty="0">
                <a:latin typeface="Nimbus Sans L"/>
                <a:cs typeface="Nimbus Sans L"/>
              </a:rPr>
              <a:t>sparing </a:t>
            </a:r>
            <a:r>
              <a:rPr sz="2400" spc="-10" dirty="0">
                <a:latin typeface="Nimbus Sans L"/>
                <a:cs typeface="Nimbus Sans L"/>
              </a:rPr>
              <a:t>effect </a:t>
            </a:r>
            <a:r>
              <a:rPr sz="2400" dirty="0">
                <a:latin typeface="Nimbus Sans L"/>
                <a:cs typeface="Nimbus Sans L"/>
              </a:rPr>
              <a:t>and is a  satisfactory </a:t>
            </a:r>
            <a:r>
              <a:rPr sz="2400" spc="-5" dirty="0">
                <a:latin typeface="Nimbus Sans L"/>
                <a:cs typeface="Nimbus Sans L"/>
              </a:rPr>
              <a:t>initial </a:t>
            </a:r>
            <a:r>
              <a:rPr sz="2400" dirty="0">
                <a:latin typeface="Nimbus Sans L"/>
                <a:cs typeface="Nimbus Sans L"/>
              </a:rPr>
              <a:t>choice for patients with frequent  relapses or steroid</a:t>
            </a:r>
            <a:r>
              <a:rPr sz="2400" spc="10" dirty="0">
                <a:latin typeface="Nimbus Sans L"/>
                <a:cs typeface="Nimbus Sans L"/>
              </a:rPr>
              <a:t> </a:t>
            </a:r>
            <a:r>
              <a:rPr sz="2400" dirty="0">
                <a:latin typeface="Nimbus Sans L"/>
                <a:cs typeface="Nimbus Sans L"/>
              </a:rPr>
              <a:t>dependence.</a:t>
            </a:r>
            <a:endParaRPr sz="2400">
              <a:latin typeface="Nimbus Sans L"/>
              <a:cs typeface="Nimbus Sans L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Nimbus Sans L"/>
                <a:cs typeface="Nimbus Sans L"/>
              </a:rPr>
              <a:t>Treatment </a:t>
            </a:r>
            <a:r>
              <a:rPr sz="2400" spc="-5" dirty="0">
                <a:latin typeface="Nimbus Sans L"/>
                <a:cs typeface="Nimbus Sans L"/>
              </a:rPr>
              <a:t>with </a:t>
            </a:r>
            <a:r>
              <a:rPr sz="2400" dirty="0">
                <a:latin typeface="Nimbus Sans L"/>
                <a:cs typeface="Nimbus Sans L"/>
              </a:rPr>
              <a:t>cyclophosphamide is preferred in </a:t>
            </a:r>
            <a:r>
              <a:rPr sz="2400" spc="-5" dirty="0">
                <a:latin typeface="Nimbus Sans L"/>
                <a:cs typeface="Nimbus Sans L"/>
              </a:rPr>
              <a:t>patients</a:t>
            </a:r>
            <a:endParaRPr sz="2400">
              <a:latin typeface="Nimbus Sans L"/>
              <a:cs typeface="Nimbus Sans L"/>
            </a:endParaRPr>
          </a:p>
          <a:p>
            <a:pPr marL="469900">
              <a:lnSpc>
                <a:spcPct val="100000"/>
              </a:lnSpc>
            </a:pPr>
            <a:r>
              <a:rPr sz="2400" dirty="0">
                <a:latin typeface="Nimbus Sans L"/>
                <a:cs typeface="Nimbus Sans L"/>
              </a:rPr>
              <a:t>showing:</a:t>
            </a:r>
            <a:endParaRPr sz="2400">
              <a:latin typeface="Nimbus Sans L"/>
              <a:cs typeface="Nimbus Sans L"/>
            </a:endParaRPr>
          </a:p>
          <a:p>
            <a:pPr marL="984885" lvl="1" indent="-515620">
              <a:lnSpc>
                <a:spcPct val="100000"/>
              </a:lnSpc>
              <a:buAutoNum type="romanLcParenBoth"/>
              <a:tabLst>
                <a:tab pos="984885" algn="l"/>
                <a:tab pos="985519" algn="l"/>
              </a:tabLst>
            </a:pPr>
            <a:r>
              <a:rPr sz="2400" i="1" spc="-5" dirty="0">
                <a:latin typeface="Nimbus Sans L"/>
                <a:cs typeface="Nimbus Sans L"/>
              </a:rPr>
              <a:t>significant </a:t>
            </a:r>
            <a:r>
              <a:rPr sz="2400" spc="-5" dirty="0">
                <a:latin typeface="Nimbus Sans L"/>
                <a:cs typeface="Nimbus Sans L"/>
              </a:rPr>
              <a:t>steroid</a:t>
            </a:r>
            <a:r>
              <a:rPr sz="2400" spc="25" dirty="0">
                <a:latin typeface="Nimbus Sans L"/>
                <a:cs typeface="Nimbus Sans L"/>
              </a:rPr>
              <a:t> </a:t>
            </a:r>
            <a:r>
              <a:rPr sz="2400" spc="-25" dirty="0">
                <a:latin typeface="Nimbus Sans L"/>
                <a:cs typeface="Nimbus Sans L"/>
              </a:rPr>
              <a:t>toxicity,</a:t>
            </a:r>
            <a:endParaRPr sz="2400">
              <a:latin typeface="Nimbus Sans L"/>
              <a:cs typeface="Nimbus Sans L"/>
            </a:endParaRPr>
          </a:p>
          <a:p>
            <a:pPr marL="984885" marR="768350" lvl="1" indent="-515620">
              <a:lnSpc>
                <a:spcPct val="100000"/>
              </a:lnSpc>
              <a:buFont typeface="Nimbus Sans L"/>
              <a:buAutoNum type="romanLcParenBoth"/>
              <a:tabLst>
                <a:tab pos="977265" algn="l"/>
                <a:tab pos="977900" algn="l"/>
              </a:tabLst>
            </a:pPr>
            <a:r>
              <a:rPr sz="2400" i="1" dirty="0">
                <a:latin typeface="Nimbus Sans L"/>
                <a:cs typeface="Nimbus Sans L"/>
              </a:rPr>
              <a:t>severe </a:t>
            </a:r>
            <a:r>
              <a:rPr sz="2400" i="1" spc="-5" dirty="0">
                <a:latin typeface="Nimbus Sans L"/>
                <a:cs typeface="Nimbus Sans L"/>
              </a:rPr>
              <a:t>relapses with episodes </a:t>
            </a:r>
            <a:r>
              <a:rPr sz="2400" dirty="0">
                <a:latin typeface="Nimbus Sans L"/>
                <a:cs typeface="Nimbus Sans L"/>
              </a:rPr>
              <a:t>of </a:t>
            </a:r>
            <a:r>
              <a:rPr sz="2400" spc="-5" dirty="0">
                <a:latin typeface="Nimbus Sans L"/>
                <a:cs typeface="Nimbus Sans L"/>
              </a:rPr>
              <a:t>hypovolemia </a:t>
            </a:r>
            <a:r>
              <a:rPr sz="2400" dirty="0">
                <a:latin typeface="Nimbus Sans L"/>
                <a:cs typeface="Nimbus Sans L"/>
              </a:rPr>
              <a:t>or  thrombosis,</a:t>
            </a:r>
            <a:r>
              <a:rPr sz="2400" spc="-5" dirty="0">
                <a:latin typeface="Nimbus Sans L"/>
                <a:cs typeface="Nimbus Sans L"/>
              </a:rPr>
              <a:t> </a:t>
            </a:r>
            <a:r>
              <a:rPr sz="2400" dirty="0">
                <a:latin typeface="Nimbus Sans L"/>
                <a:cs typeface="Nimbus Sans L"/>
              </a:rPr>
              <a:t>and</a:t>
            </a:r>
            <a:endParaRPr sz="2400">
              <a:latin typeface="Nimbus Sans L"/>
              <a:cs typeface="Nimbus Sans L"/>
            </a:endParaRPr>
          </a:p>
          <a:p>
            <a:pPr marL="984885" marR="5080" lvl="1" indent="-515620">
              <a:lnSpc>
                <a:spcPct val="100000"/>
              </a:lnSpc>
              <a:spcBef>
                <a:spcPts val="5"/>
              </a:spcBef>
              <a:buFont typeface="Nimbus Sans L"/>
              <a:buAutoNum type="romanLcParenBoth"/>
              <a:tabLst>
                <a:tab pos="962660" algn="l"/>
              </a:tabLst>
            </a:pPr>
            <a:r>
              <a:rPr sz="2400" i="1" spc="-5" dirty="0">
                <a:latin typeface="Nimbus Sans L"/>
                <a:cs typeface="Nimbus Sans L"/>
              </a:rPr>
              <a:t>poor </a:t>
            </a:r>
            <a:r>
              <a:rPr sz="2400" spc="-5" dirty="0">
                <a:latin typeface="Nimbus Sans L"/>
                <a:cs typeface="Nimbus Sans L"/>
              </a:rPr>
              <a:t>compliance </a:t>
            </a:r>
            <a:r>
              <a:rPr sz="2400" dirty="0">
                <a:latin typeface="Nimbus Sans L"/>
                <a:cs typeface="Nimbus Sans L"/>
              </a:rPr>
              <a:t>or </a:t>
            </a:r>
            <a:r>
              <a:rPr sz="2400" spc="-10" dirty="0">
                <a:latin typeface="Nimbus Sans L"/>
                <a:cs typeface="Nimbus Sans L"/>
              </a:rPr>
              <a:t>difficult </a:t>
            </a:r>
            <a:r>
              <a:rPr sz="2400" spc="-5" dirty="0">
                <a:latin typeface="Nimbus Sans L"/>
                <a:cs typeface="Nimbus Sans L"/>
              </a:rPr>
              <a:t>follow </a:t>
            </a:r>
            <a:r>
              <a:rPr sz="2400" dirty="0">
                <a:latin typeface="Nimbus Sans L"/>
                <a:cs typeface="Nimbus Sans L"/>
              </a:rPr>
              <a:t>up, where 12 </a:t>
            </a:r>
            <a:r>
              <a:rPr sz="2400" spc="-5" dirty="0">
                <a:latin typeface="Nimbus Sans L"/>
                <a:cs typeface="Nimbus Sans L"/>
              </a:rPr>
              <a:t>weeks  </a:t>
            </a:r>
            <a:r>
              <a:rPr sz="2400" dirty="0">
                <a:latin typeface="Nimbus Sans L"/>
                <a:cs typeface="Nimbus Sans L"/>
              </a:rPr>
              <a:t>therapy </a:t>
            </a:r>
            <a:r>
              <a:rPr sz="2400" spc="-5" dirty="0">
                <a:latin typeface="Nimbus Sans L"/>
                <a:cs typeface="Nimbus Sans L"/>
              </a:rPr>
              <a:t>possible </a:t>
            </a:r>
            <a:r>
              <a:rPr sz="2400" dirty="0">
                <a:latin typeface="Nimbus Sans L"/>
                <a:cs typeface="Nimbus Sans L"/>
              </a:rPr>
              <a:t>to </a:t>
            </a:r>
            <a:r>
              <a:rPr sz="2400" spc="-5" dirty="0">
                <a:latin typeface="Nimbus Sans L"/>
                <a:cs typeface="Nimbus Sans L"/>
              </a:rPr>
              <a:t>ensure </a:t>
            </a:r>
            <a:r>
              <a:rPr sz="2400" dirty="0">
                <a:latin typeface="Nimbus Sans L"/>
                <a:cs typeface="Nimbus Sans L"/>
              </a:rPr>
              <a:t>than </a:t>
            </a:r>
            <a:r>
              <a:rPr sz="2400" spc="-5" dirty="0">
                <a:latin typeface="Nimbus Sans L"/>
                <a:cs typeface="Nimbus Sans L"/>
              </a:rPr>
              <a:t>long-term</a:t>
            </a:r>
            <a:r>
              <a:rPr sz="2400" spc="55" dirty="0">
                <a:latin typeface="Nimbus Sans L"/>
                <a:cs typeface="Nimbus Sans L"/>
              </a:rPr>
              <a:t> </a:t>
            </a:r>
            <a:r>
              <a:rPr sz="2400" spc="-5" dirty="0">
                <a:latin typeface="Nimbus Sans L"/>
                <a:cs typeface="Nimbus Sans L"/>
              </a:rPr>
              <a:t>compliance.</a:t>
            </a:r>
            <a:endParaRPr sz="24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395985"/>
            <a:ext cx="7962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Nephrotic </a:t>
            </a:r>
            <a:r>
              <a:rPr sz="3600" spc="-15" dirty="0"/>
              <a:t>Syndrome </a:t>
            </a:r>
            <a:r>
              <a:rPr sz="3600" spc="229" dirty="0"/>
              <a:t>-</a:t>
            </a:r>
            <a:r>
              <a:rPr sz="3600" spc="-125" dirty="0"/>
              <a:t> </a:t>
            </a:r>
            <a:r>
              <a:rPr sz="3600" spc="-20" dirty="0"/>
              <a:t>Children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88340" y="1477721"/>
            <a:ext cx="7928609" cy="3422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heavy" spc="-1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</a:t>
            </a:r>
            <a:r>
              <a:rPr sz="3200" b="1" u="heavy" spc="-2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Causes of </a:t>
            </a:r>
            <a:r>
              <a:rPr sz="3200" b="1" u="heavy" spc="3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Idiopathic </a:t>
            </a:r>
            <a:r>
              <a:rPr sz="3200" b="1" u="heavy" spc="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NS</a:t>
            </a:r>
            <a:r>
              <a:rPr sz="3200" b="1" u="heavy" spc="-8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</a:t>
            </a:r>
            <a:r>
              <a:rPr sz="3200" b="1" u="heavy" spc="30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[90%]</a:t>
            </a:r>
            <a:endParaRPr sz="32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5150">
              <a:latin typeface="DejaVu Sans"/>
              <a:cs typeface="DejaVu Sans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70534" algn="l"/>
              </a:tabLst>
            </a:pPr>
            <a:r>
              <a:rPr sz="2400" b="1" spc="-20" dirty="0">
                <a:latin typeface="DejaVu Sans"/>
                <a:cs typeface="DejaVu Sans"/>
              </a:rPr>
              <a:t>Minimal Change </a:t>
            </a:r>
            <a:r>
              <a:rPr sz="2400" b="1" dirty="0">
                <a:latin typeface="DejaVu Sans"/>
                <a:cs typeface="DejaVu Sans"/>
              </a:rPr>
              <a:t>NS </a:t>
            </a:r>
            <a:r>
              <a:rPr sz="2400" b="1" spc="204" dirty="0">
                <a:latin typeface="DejaVu Sans"/>
                <a:cs typeface="DejaVu Sans"/>
              </a:rPr>
              <a:t>( </a:t>
            </a:r>
            <a:r>
              <a:rPr sz="2400" b="1" spc="35" dirty="0">
                <a:latin typeface="DejaVu Sans"/>
                <a:cs typeface="DejaVu Sans"/>
              </a:rPr>
              <a:t>85</a:t>
            </a:r>
            <a:r>
              <a:rPr sz="2400" b="1" spc="-220" dirty="0">
                <a:latin typeface="DejaVu Sans"/>
                <a:cs typeface="DejaVu Sans"/>
              </a:rPr>
              <a:t> </a:t>
            </a:r>
            <a:r>
              <a:rPr sz="2400" b="1" spc="425" dirty="0">
                <a:latin typeface="DejaVu Sans"/>
                <a:cs typeface="DejaVu Sans"/>
              </a:rPr>
              <a:t>%)</a:t>
            </a:r>
            <a:endParaRPr sz="2400">
              <a:latin typeface="DejaVu Sans"/>
              <a:cs typeface="DejaVu Sans"/>
            </a:endParaRPr>
          </a:p>
          <a:p>
            <a:pPr marL="469900" indent="-457834">
              <a:lnSpc>
                <a:spcPct val="100000"/>
              </a:lnSpc>
              <a:spcBef>
                <a:spcPts val="2020"/>
              </a:spcBef>
              <a:buAutoNum type="arabicPeriod"/>
              <a:tabLst>
                <a:tab pos="470534" algn="l"/>
              </a:tabLst>
            </a:pPr>
            <a:r>
              <a:rPr sz="2400" b="1" spc="-30" dirty="0">
                <a:latin typeface="DejaVu Sans"/>
                <a:cs typeface="DejaVu Sans"/>
              </a:rPr>
              <a:t>Mesangial </a:t>
            </a:r>
            <a:r>
              <a:rPr sz="2400" b="1" spc="-15" dirty="0">
                <a:latin typeface="DejaVu Sans"/>
                <a:cs typeface="DejaVu Sans"/>
              </a:rPr>
              <a:t>Proliferation</a:t>
            </a:r>
            <a:r>
              <a:rPr sz="2400" b="1" spc="25" dirty="0">
                <a:latin typeface="DejaVu Sans"/>
                <a:cs typeface="DejaVu Sans"/>
              </a:rPr>
              <a:t> </a:t>
            </a:r>
            <a:r>
              <a:rPr sz="2400" b="1" spc="270" dirty="0">
                <a:latin typeface="DejaVu Sans"/>
                <a:cs typeface="DejaVu Sans"/>
              </a:rPr>
              <a:t>(5%)</a:t>
            </a:r>
            <a:endParaRPr sz="2400">
              <a:latin typeface="DejaVu Sans"/>
              <a:cs typeface="DejaVu Sans"/>
            </a:endParaRPr>
          </a:p>
          <a:p>
            <a:pPr marL="469900" indent="-457834">
              <a:lnSpc>
                <a:spcPct val="100000"/>
              </a:lnSpc>
              <a:spcBef>
                <a:spcPts val="2014"/>
              </a:spcBef>
              <a:buAutoNum type="arabicPeriod"/>
              <a:tabLst>
                <a:tab pos="470534" algn="l"/>
              </a:tabLst>
            </a:pPr>
            <a:r>
              <a:rPr sz="2400" b="1" spc="-30" dirty="0">
                <a:latin typeface="DejaVu Sans"/>
                <a:cs typeface="DejaVu Sans"/>
              </a:rPr>
              <a:t>Focal </a:t>
            </a:r>
            <a:r>
              <a:rPr sz="2400" b="1" spc="-25" dirty="0">
                <a:latin typeface="DejaVu Sans"/>
                <a:cs typeface="DejaVu Sans"/>
              </a:rPr>
              <a:t>Segmental </a:t>
            </a:r>
            <a:r>
              <a:rPr sz="2400" b="1" spc="-10" dirty="0">
                <a:latin typeface="DejaVu Sans"/>
                <a:cs typeface="DejaVu Sans"/>
              </a:rPr>
              <a:t>Glomerulosclerosis</a:t>
            </a:r>
            <a:r>
              <a:rPr sz="2400" b="1" spc="75" dirty="0">
                <a:latin typeface="DejaVu Sans"/>
                <a:cs typeface="DejaVu Sans"/>
              </a:rPr>
              <a:t> </a:t>
            </a:r>
            <a:r>
              <a:rPr sz="2400" b="1" spc="220" dirty="0">
                <a:latin typeface="DejaVu Sans"/>
                <a:cs typeface="DejaVu Sans"/>
              </a:rPr>
              <a:t>(10%)</a:t>
            </a:r>
            <a:endParaRPr sz="2400">
              <a:latin typeface="DejaVu Sans"/>
              <a:cs typeface="DejaVu Sans"/>
            </a:endParaRPr>
          </a:p>
          <a:p>
            <a:pPr marL="469900" indent="-457834">
              <a:lnSpc>
                <a:spcPct val="100000"/>
              </a:lnSpc>
              <a:spcBef>
                <a:spcPts val="178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b="1" spc="-15" dirty="0">
                <a:latin typeface="DejaVu Sans"/>
                <a:cs typeface="DejaVu Sans"/>
              </a:rPr>
              <a:t>Membranous nephropathy</a:t>
            </a:r>
            <a:r>
              <a:rPr sz="2000" b="1" spc="-40" dirty="0">
                <a:latin typeface="DejaVu Sans"/>
                <a:cs typeface="DejaVu Sans"/>
              </a:rPr>
              <a:t> </a:t>
            </a:r>
            <a:r>
              <a:rPr sz="2000" b="1" spc="225" dirty="0">
                <a:latin typeface="DejaVu Sans"/>
                <a:cs typeface="DejaVu Sans"/>
              </a:rPr>
              <a:t>(1%)</a:t>
            </a:r>
            <a:endParaRPr sz="2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973" y="534669"/>
            <a:ext cx="89001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/>
              <a:t>Management </a:t>
            </a:r>
            <a:r>
              <a:rPr sz="2800" spc="-25" dirty="0"/>
              <a:t>of </a:t>
            </a:r>
            <a:r>
              <a:rPr sz="2800" spc="-60" dirty="0"/>
              <a:t>pt. </a:t>
            </a:r>
            <a:r>
              <a:rPr sz="2800" spc="20" dirty="0"/>
              <a:t>with </a:t>
            </a:r>
            <a:r>
              <a:rPr sz="2800" spc="-30" dirty="0"/>
              <a:t>steroid </a:t>
            </a:r>
            <a:r>
              <a:rPr sz="2800" spc="-25" dirty="0"/>
              <a:t>sensitive</a:t>
            </a:r>
            <a:r>
              <a:rPr sz="2800" spc="175" dirty="0"/>
              <a:t> </a:t>
            </a:r>
            <a:r>
              <a:rPr sz="2800" spc="-5" dirty="0"/>
              <a:t>NS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28957" y="1042416"/>
            <a:ext cx="9115425" cy="1332230"/>
            <a:chOff x="28957" y="1042416"/>
            <a:chExt cx="9115425" cy="1332230"/>
          </a:xfrm>
        </p:grpSpPr>
        <p:sp>
          <p:nvSpPr>
            <p:cNvPr id="4" name="object 4"/>
            <p:cNvSpPr/>
            <p:nvPr/>
          </p:nvSpPr>
          <p:spPr>
            <a:xfrm>
              <a:off x="28957" y="1042416"/>
              <a:ext cx="9115042" cy="12374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8115" y="1100328"/>
              <a:ext cx="7360920" cy="12740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105" y="1060704"/>
              <a:ext cx="9073894" cy="11551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3540" y="1197609"/>
            <a:ext cx="7811770" cy="4066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8175" algn="ctr">
              <a:lnSpc>
                <a:spcPts val="2875"/>
              </a:lnSpc>
              <a:spcBef>
                <a:spcPts val="100"/>
              </a:spcBef>
            </a:pPr>
            <a:r>
              <a:rPr sz="2400" b="1" spc="-35" dirty="0">
                <a:latin typeface="DejaVu Sans"/>
                <a:cs typeface="DejaVu Sans"/>
              </a:rPr>
              <a:t>Frequent </a:t>
            </a:r>
            <a:r>
              <a:rPr sz="2400" b="1" spc="-20" dirty="0">
                <a:latin typeface="DejaVu Sans"/>
                <a:cs typeface="DejaVu Sans"/>
              </a:rPr>
              <a:t>relapsers </a:t>
            </a:r>
            <a:r>
              <a:rPr sz="2400" b="1" spc="-25" dirty="0">
                <a:latin typeface="DejaVu Sans"/>
                <a:cs typeface="DejaVu Sans"/>
              </a:rPr>
              <a:t>&amp; Steroid</a:t>
            </a:r>
            <a:r>
              <a:rPr sz="2400" b="1" spc="25" dirty="0">
                <a:latin typeface="DejaVu Sans"/>
                <a:cs typeface="DejaVu Sans"/>
              </a:rPr>
              <a:t> </a:t>
            </a:r>
            <a:r>
              <a:rPr sz="2400" b="1" spc="-35" dirty="0">
                <a:latin typeface="DejaVu Sans"/>
                <a:cs typeface="DejaVu Sans"/>
              </a:rPr>
              <a:t>Dependent</a:t>
            </a:r>
            <a:endParaRPr sz="2400">
              <a:latin typeface="DejaVu Sans"/>
              <a:cs typeface="DejaVu Sans"/>
            </a:endParaRPr>
          </a:p>
          <a:p>
            <a:pPr marL="643255" algn="ctr">
              <a:lnSpc>
                <a:spcPts val="3835"/>
              </a:lnSpc>
            </a:pPr>
            <a:r>
              <a:rPr sz="3200" b="1" i="1" spc="204" dirty="0">
                <a:solidFill>
                  <a:srgbClr val="000073"/>
                </a:solidFill>
                <a:latin typeface="Nimbus Sans L"/>
                <a:cs typeface="Nimbus Sans L"/>
              </a:rPr>
              <a:t>Choice </a:t>
            </a:r>
            <a:r>
              <a:rPr sz="3200" b="1" i="1" spc="265" dirty="0">
                <a:solidFill>
                  <a:srgbClr val="000073"/>
                </a:solidFill>
                <a:latin typeface="Nimbus Sans L"/>
                <a:cs typeface="Nimbus Sans L"/>
              </a:rPr>
              <a:t>of</a:t>
            </a:r>
            <a:r>
              <a:rPr sz="3200" b="1" i="1" spc="190" dirty="0">
                <a:solidFill>
                  <a:srgbClr val="000073"/>
                </a:solidFill>
                <a:latin typeface="Nimbus Sans L"/>
                <a:cs typeface="Nimbus Sans L"/>
              </a:rPr>
              <a:t> </a:t>
            </a:r>
            <a:r>
              <a:rPr sz="3200" b="1" i="1" spc="340" dirty="0">
                <a:solidFill>
                  <a:srgbClr val="000073"/>
                </a:solidFill>
                <a:latin typeface="Nimbus Sans L"/>
                <a:cs typeface="Nimbus Sans L"/>
              </a:rPr>
              <a:t>agent</a:t>
            </a:r>
            <a:endParaRPr sz="3200">
              <a:latin typeface="Nimbus Sans L"/>
              <a:cs typeface="Nimbus Sans L"/>
            </a:endParaRPr>
          </a:p>
          <a:p>
            <a:pPr marL="469900" marR="74930" indent="-457200">
              <a:lnSpc>
                <a:spcPct val="100000"/>
              </a:lnSpc>
              <a:spcBef>
                <a:spcPts val="2060"/>
              </a:spcBef>
              <a:buAutoNum type="arabicPeriod" startAt="3"/>
              <a:tabLst>
                <a:tab pos="469265" algn="l"/>
                <a:tab pos="469900" algn="l"/>
              </a:tabLst>
            </a:pPr>
            <a:r>
              <a:rPr sz="2400" spc="-10" dirty="0">
                <a:latin typeface="Nimbus Sans L"/>
                <a:cs typeface="Nimbus Sans L"/>
              </a:rPr>
              <a:t>Treatment </a:t>
            </a:r>
            <a:r>
              <a:rPr sz="2400" spc="-5" dirty="0">
                <a:latin typeface="Nimbus Sans L"/>
                <a:cs typeface="Nimbus Sans L"/>
              </a:rPr>
              <a:t>with </a:t>
            </a:r>
            <a:r>
              <a:rPr sz="2400" dirty="0">
                <a:latin typeface="Nimbus Sans L"/>
                <a:cs typeface="Nimbus Sans L"/>
              </a:rPr>
              <a:t>CsA or </a:t>
            </a:r>
            <a:r>
              <a:rPr sz="2400" spc="-5" dirty="0">
                <a:latin typeface="Nimbus Sans L"/>
                <a:cs typeface="Nimbus Sans L"/>
              </a:rPr>
              <a:t>tacrolimus </a:t>
            </a:r>
            <a:r>
              <a:rPr sz="2400" dirty="0">
                <a:latin typeface="Nimbus Sans L"/>
                <a:cs typeface="Nimbus Sans L"/>
              </a:rPr>
              <a:t>is </a:t>
            </a:r>
            <a:r>
              <a:rPr sz="2400" spc="-5" dirty="0">
                <a:latin typeface="Nimbus Sans L"/>
                <a:cs typeface="Nimbus Sans L"/>
              </a:rPr>
              <a:t>recommended</a:t>
            </a:r>
            <a:r>
              <a:rPr sz="2400" spc="-105" dirty="0">
                <a:latin typeface="Nimbus Sans L"/>
                <a:cs typeface="Nimbus Sans L"/>
              </a:rPr>
              <a:t> </a:t>
            </a:r>
            <a:r>
              <a:rPr sz="2400" dirty="0">
                <a:latin typeface="Nimbus Sans L"/>
                <a:cs typeface="Nimbus Sans L"/>
              </a:rPr>
              <a:t>for  patients who continue to show steroid dependence or  frequent relapses despite treatment </a:t>
            </a:r>
            <a:r>
              <a:rPr sz="2400" spc="-5" dirty="0">
                <a:latin typeface="Nimbus Sans L"/>
                <a:cs typeface="Nimbus Sans L"/>
              </a:rPr>
              <a:t>with </a:t>
            </a:r>
            <a:r>
              <a:rPr sz="2400" dirty="0">
                <a:latin typeface="Nimbus Sans L"/>
                <a:cs typeface="Nimbus Sans L"/>
              </a:rPr>
              <a:t>the above  medications</a:t>
            </a:r>
            <a:endParaRPr sz="2400">
              <a:latin typeface="Nimbus Sans L"/>
              <a:cs typeface="Nimbus Sans 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Nimbus Sans L"/>
              <a:buAutoNum type="arabicPeriod" startAt="3"/>
            </a:pPr>
            <a:endParaRPr sz="2300">
              <a:latin typeface="Nimbus Sans L"/>
              <a:cs typeface="Nimbus Sans L"/>
            </a:endParaRPr>
          </a:p>
          <a:p>
            <a:pPr marL="469900" marR="5080" indent="-457200">
              <a:lnSpc>
                <a:spcPct val="100000"/>
              </a:lnSpc>
              <a:buAutoNum type="arabicPeriod" startAt="3"/>
              <a:tabLst>
                <a:tab pos="469265" algn="l"/>
                <a:tab pos="469900" algn="l"/>
              </a:tabLst>
            </a:pPr>
            <a:r>
              <a:rPr sz="2400" dirty="0">
                <a:latin typeface="Nimbus Sans L"/>
                <a:cs typeface="Nimbus Sans L"/>
              </a:rPr>
              <a:t>The lack of renal, hemodynamic and metabolic </a:t>
            </a:r>
            <a:r>
              <a:rPr sz="2400" spc="-5" dirty="0">
                <a:latin typeface="Nimbus Sans L"/>
                <a:cs typeface="Nimbus Sans L"/>
              </a:rPr>
              <a:t>toxicity  with Mycophenolate </a:t>
            </a:r>
            <a:r>
              <a:rPr sz="2400" dirty="0">
                <a:latin typeface="Nimbus Sans L"/>
                <a:cs typeface="Nimbus Sans L"/>
              </a:rPr>
              <a:t>maleate makes it an attractive  alternative to </a:t>
            </a:r>
            <a:r>
              <a:rPr sz="2400" spc="-5" dirty="0">
                <a:latin typeface="Nimbus Sans L"/>
                <a:cs typeface="Nimbus Sans L"/>
              </a:rPr>
              <a:t>calcineurin</a:t>
            </a:r>
            <a:r>
              <a:rPr sz="2400" spc="30" dirty="0">
                <a:latin typeface="Nimbus Sans L"/>
                <a:cs typeface="Nimbus Sans L"/>
              </a:rPr>
              <a:t> </a:t>
            </a:r>
            <a:r>
              <a:rPr sz="2400" spc="-5" dirty="0">
                <a:latin typeface="Nimbus Sans L"/>
                <a:cs typeface="Nimbus Sans L"/>
              </a:rPr>
              <a:t>inhibitors.</a:t>
            </a:r>
            <a:endParaRPr sz="24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28015"/>
              <a:ext cx="9144000" cy="17708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2524" y="208788"/>
              <a:ext cx="8593836" cy="17617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577" y="146304"/>
              <a:ext cx="9107422" cy="16885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17295" y="365505"/>
            <a:ext cx="77520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8620" marR="5080" indent="-376555">
              <a:lnSpc>
                <a:spcPct val="100000"/>
              </a:lnSpc>
              <a:spcBef>
                <a:spcPts val="95"/>
              </a:spcBef>
              <a:tabLst>
                <a:tab pos="5755640" algn="l"/>
              </a:tabLst>
            </a:pPr>
            <a:r>
              <a:rPr sz="4000" spc="-55" dirty="0"/>
              <a:t>Frequent</a:t>
            </a:r>
            <a:r>
              <a:rPr sz="4000" spc="20" dirty="0"/>
              <a:t> </a:t>
            </a:r>
            <a:r>
              <a:rPr sz="4000" spc="-30" dirty="0"/>
              <a:t>relapsers	</a:t>
            </a:r>
            <a:r>
              <a:rPr sz="4000" b="0" i="1" spc="15" dirty="0">
                <a:latin typeface="URW Bookman L"/>
                <a:cs typeface="URW Bookman L"/>
              </a:rPr>
              <a:t>FRNS </a:t>
            </a:r>
            <a:r>
              <a:rPr sz="4000" spc="-45" dirty="0"/>
              <a:t>&amp;  </a:t>
            </a:r>
            <a:r>
              <a:rPr sz="4000" spc="-40" dirty="0"/>
              <a:t>Steroid </a:t>
            </a:r>
            <a:r>
              <a:rPr sz="4000" spc="-55" dirty="0"/>
              <a:t>Dependent</a:t>
            </a:r>
            <a:r>
              <a:rPr sz="4000" spc="45" dirty="0"/>
              <a:t> </a:t>
            </a:r>
            <a:r>
              <a:rPr sz="4000" b="0" i="1" spc="135" dirty="0">
                <a:latin typeface="URW Bookman L"/>
                <a:cs typeface="URW Bookman L"/>
              </a:rPr>
              <a:t>SDNS</a:t>
            </a:r>
            <a:endParaRPr sz="4000">
              <a:latin typeface="URW Bookman L"/>
              <a:cs typeface="URW Bookman 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2740" y="2312034"/>
            <a:ext cx="845947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 marR="68580" indent="-342900">
              <a:lnSpc>
                <a:spcPct val="100000"/>
              </a:lnSpc>
              <a:spcBef>
                <a:spcPts val="100"/>
              </a:spcBef>
              <a:buFont typeface="DejaVu Sans"/>
              <a:buChar char="•"/>
              <a:tabLst>
                <a:tab pos="405765" algn="l"/>
                <a:tab pos="406400" algn="l"/>
              </a:tabLst>
            </a:pPr>
            <a:r>
              <a:rPr sz="2400" spc="-5" dirty="0">
                <a:latin typeface="Nimbus Sans L"/>
                <a:cs typeface="Nimbus Sans L"/>
              </a:rPr>
              <a:t>Prednisalone </a:t>
            </a:r>
            <a:r>
              <a:rPr sz="2400" dirty="0">
                <a:latin typeface="Nimbus Sans L"/>
                <a:cs typeface="Nimbus Sans L"/>
              </a:rPr>
              <a:t>2 mg/kg/d (60 mg/m</a:t>
            </a:r>
            <a:r>
              <a:rPr sz="2400" baseline="24305" dirty="0">
                <a:latin typeface="Nimbus Sans L"/>
                <a:cs typeface="Nimbus Sans L"/>
              </a:rPr>
              <a:t>2</a:t>
            </a:r>
            <a:r>
              <a:rPr sz="2400" dirty="0">
                <a:latin typeface="Nimbus Sans L"/>
                <a:cs typeface="Nimbus Sans L"/>
              </a:rPr>
              <a:t>/d) as </a:t>
            </a:r>
            <a:r>
              <a:rPr sz="2400" spc="-5" dirty="0">
                <a:latin typeface="Nimbus Sans L"/>
                <a:cs typeface="Nimbus Sans L"/>
              </a:rPr>
              <a:t>single morning  </a:t>
            </a:r>
            <a:r>
              <a:rPr sz="2400" dirty="0">
                <a:latin typeface="Nimbus Sans L"/>
                <a:cs typeface="Nimbus Sans L"/>
              </a:rPr>
              <a:t>dose until patient has </a:t>
            </a:r>
            <a:r>
              <a:rPr sz="2400" spc="-5" dirty="0">
                <a:latin typeface="Nimbus Sans L"/>
                <a:cs typeface="Nimbus Sans L"/>
              </a:rPr>
              <a:t>been </a:t>
            </a:r>
            <a:r>
              <a:rPr sz="2400" dirty="0">
                <a:latin typeface="Nimbus Sans L"/>
                <a:cs typeface="Nimbus Sans L"/>
              </a:rPr>
              <a:t>free of protinuria for </a:t>
            </a:r>
            <a:r>
              <a:rPr sz="2400" spc="-5" dirty="0">
                <a:latin typeface="Nimbus Sans L"/>
                <a:cs typeface="Nimbus Sans L"/>
              </a:rPr>
              <a:t>at least </a:t>
            </a:r>
            <a:r>
              <a:rPr sz="2400" dirty="0">
                <a:latin typeface="Nimbus Sans L"/>
                <a:cs typeface="Nimbus Sans L"/>
              </a:rPr>
              <a:t>3  </a:t>
            </a:r>
            <a:r>
              <a:rPr sz="2400" spc="-5" dirty="0">
                <a:latin typeface="Nimbus Sans L"/>
                <a:cs typeface="Nimbus Sans L"/>
              </a:rPr>
              <a:t>consecutive </a:t>
            </a:r>
            <a:r>
              <a:rPr sz="2400" dirty="0">
                <a:latin typeface="Nimbus Sans L"/>
                <a:cs typeface="Nimbus Sans L"/>
              </a:rPr>
              <a:t>days. </a:t>
            </a:r>
            <a:r>
              <a:rPr sz="2400" spc="-5" dirty="0">
                <a:latin typeface="Nimbus Sans L"/>
                <a:cs typeface="Nimbus Sans L"/>
              </a:rPr>
              <a:t>Following remission, Prednisalone  reducetd </a:t>
            </a:r>
            <a:r>
              <a:rPr sz="2400" dirty="0">
                <a:latin typeface="Nimbus Sans L"/>
                <a:cs typeface="Nimbus Sans L"/>
              </a:rPr>
              <a:t>to 1.5 mg/kg/d (40mg/m</a:t>
            </a:r>
            <a:r>
              <a:rPr sz="2400" baseline="24305" dirty="0">
                <a:latin typeface="Nimbus Sans L"/>
                <a:cs typeface="Nimbus Sans L"/>
              </a:rPr>
              <a:t>2</a:t>
            </a:r>
            <a:r>
              <a:rPr sz="2400" dirty="0">
                <a:latin typeface="Nimbus Sans L"/>
                <a:cs typeface="Nimbus Sans L"/>
              </a:rPr>
              <a:t>) </a:t>
            </a:r>
            <a:r>
              <a:rPr sz="2400" spc="-5" dirty="0">
                <a:latin typeface="Nimbus Sans L"/>
                <a:cs typeface="Nimbus Sans L"/>
              </a:rPr>
              <a:t>given </a:t>
            </a:r>
            <a:r>
              <a:rPr sz="2400" dirty="0">
                <a:latin typeface="Nimbus Sans L"/>
                <a:cs typeface="Nimbus Sans L"/>
              </a:rPr>
              <a:t>as </a:t>
            </a:r>
            <a:r>
              <a:rPr sz="2400" spc="-5" dirty="0">
                <a:latin typeface="Nimbus Sans L"/>
                <a:cs typeface="Nimbus Sans L"/>
              </a:rPr>
              <a:t>single dose </a:t>
            </a:r>
            <a:r>
              <a:rPr sz="2400" dirty="0">
                <a:latin typeface="Nimbus Sans L"/>
                <a:cs typeface="Nimbus Sans L"/>
              </a:rPr>
              <a:t>on  </a:t>
            </a:r>
            <a:r>
              <a:rPr sz="2400" spc="-5" dirty="0">
                <a:latin typeface="Nimbus Sans L"/>
                <a:cs typeface="Nimbus Sans L"/>
              </a:rPr>
              <a:t>alt </a:t>
            </a:r>
            <a:r>
              <a:rPr sz="2400" dirty="0">
                <a:latin typeface="Nimbus Sans L"/>
                <a:cs typeface="Nimbus Sans L"/>
              </a:rPr>
              <a:t>days and tapered over 3 months.</a:t>
            </a:r>
            <a:endParaRPr sz="2400">
              <a:latin typeface="Nimbus Sans L"/>
              <a:cs typeface="Nimbus Sans L"/>
            </a:endParaRPr>
          </a:p>
          <a:p>
            <a:pPr marL="406400" marR="785495" indent="-342900">
              <a:lnSpc>
                <a:spcPct val="100000"/>
              </a:lnSpc>
              <a:buFont typeface="DejaVu Sans"/>
              <a:buChar char="•"/>
              <a:tabLst>
                <a:tab pos="405765" algn="l"/>
                <a:tab pos="406400" algn="l"/>
              </a:tabLst>
            </a:pPr>
            <a:r>
              <a:rPr sz="2400" dirty="0">
                <a:latin typeface="Nimbus Sans L"/>
                <a:cs typeface="Nimbus Sans L"/>
              </a:rPr>
              <a:t>A </a:t>
            </a:r>
            <a:r>
              <a:rPr sz="2400" spc="-5" dirty="0">
                <a:latin typeface="Nimbus Sans L"/>
                <a:cs typeface="Nimbus Sans L"/>
              </a:rPr>
              <a:t>steroid </a:t>
            </a:r>
            <a:r>
              <a:rPr sz="2400" dirty="0">
                <a:latin typeface="Nimbus Sans L"/>
                <a:cs typeface="Nimbus Sans L"/>
              </a:rPr>
              <a:t>sparing </a:t>
            </a:r>
            <a:r>
              <a:rPr sz="2400" spc="-5" dirty="0">
                <a:latin typeface="Nimbus Sans L"/>
                <a:cs typeface="Nimbus Sans L"/>
              </a:rPr>
              <a:t>agent conisered </a:t>
            </a:r>
            <a:r>
              <a:rPr sz="2400" dirty="0">
                <a:latin typeface="Nimbus Sans L"/>
                <a:cs typeface="Nimbus Sans L"/>
              </a:rPr>
              <a:t>once protinuria is</a:t>
            </a:r>
            <a:r>
              <a:rPr sz="2400" spc="-80" dirty="0">
                <a:latin typeface="Nimbus Sans L"/>
                <a:cs typeface="Nimbus Sans L"/>
              </a:rPr>
              <a:t> </a:t>
            </a:r>
            <a:r>
              <a:rPr sz="2400" dirty="0">
                <a:latin typeface="Nimbus Sans L"/>
                <a:cs typeface="Nimbus Sans L"/>
              </a:rPr>
              <a:t>in  </a:t>
            </a:r>
            <a:r>
              <a:rPr sz="2400" spc="-5" dirty="0">
                <a:latin typeface="Nimbus Sans L"/>
                <a:cs typeface="Nimbus Sans L"/>
              </a:rPr>
              <a:t>remission</a:t>
            </a:r>
            <a:endParaRPr sz="2400">
              <a:latin typeface="Nimbus Sans L"/>
              <a:cs typeface="Nimbus Sans L"/>
            </a:endParaRPr>
          </a:p>
          <a:p>
            <a:pPr marL="863600" lvl="1" indent="-343535">
              <a:lnSpc>
                <a:spcPct val="100000"/>
              </a:lnSpc>
              <a:buFont typeface="DejaVu Sans"/>
              <a:buChar char="•"/>
              <a:tabLst>
                <a:tab pos="863600" algn="l"/>
                <a:tab pos="864235" algn="l"/>
              </a:tabLst>
            </a:pPr>
            <a:r>
              <a:rPr sz="2400" spc="-5" dirty="0">
                <a:latin typeface="Nimbus Sans L"/>
                <a:cs typeface="Nimbus Sans L"/>
              </a:rPr>
              <a:t>Alkylating agent </a:t>
            </a:r>
            <a:r>
              <a:rPr sz="2400" dirty="0">
                <a:latin typeface="Nimbus Sans L"/>
                <a:cs typeface="Nimbus Sans L"/>
              </a:rPr>
              <a:t>: </a:t>
            </a:r>
            <a:r>
              <a:rPr sz="2400" spc="-5" dirty="0">
                <a:latin typeface="Nimbus Sans L"/>
                <a:cs typeface="Nimbus Sans L"/>
              </a:rPr>
              <a:t>Cyclophosphamide,</a:t>
            </a:r>
            <a:r>
              <a:rPr sz="2400" spc="100" dirty="0">
                <a:latin typeface="Nimbus Sans L"/>
                <a:cs typeface="Nimbus Sans L"/>
              </a:rPr>
              <a:t> </a:t>
            </a:r>
            <a:r>
              <a:rPr sz="2400" spc="-5" dirty="0">
                <a:latin typeface="Nimbus Sans L"/>
                <a:cs typeface="Nimbus Sans L"/>
              </a:rPr>
              <a:t>Chlorambucil</a:t>
            </a:r>
            <a:endParaRPr sz="2400">
              <a:latin typeface="Nimbus Sans L"/>
              <a:cs typeface="Nimbus Sans L"/>
            </a:endParaRPr>
          </a:p>
          <a:p>
            <a:pPr marL="863600" lvl="1" indent="-343535">
              <a:lnSpc>
                <a:spcPct val="100000"/>
              </a:lnSpc>
              <a:spcBef>
                <a:spcPts val="5"/>
              </a:spcBef>
              <a:buFont typeface="DejaVu Sans"/>
              <a:buChar char="•"/>
              <a:tabLst>
                <a:tab pos="863600" algn="l"/>
                <a:tab pos="864235" algn="l"/>
              </a:tabLst>
            </a:pPr>
            <a:r>
              <a:rPr sz="2400" spc="-5" dirty="0">
                <a:latin typeface="Nimbus Sans L"/>
                <a:cs typeface="Nimbus Sans L"/>
              </a:rPr>
              <a:t>Calcinurin inhibitors: Cyclosporin </a:t>
            </a:r>
            <a:r>
              <a:rPr sz="2400" dirty="0">
                <a:latin typeface="Nimbus Sans L"/>
                <a:cs typeface="Nimbus Sans L"/>
              </a:rPr>
              <a:t>A,</a:t>
            </a:r>
            <a:r>
              <a:rPr sz="2400" spc="-60" dirty="0">
                <a:latin typeface="Nimbus Sans L"/>
                <a:cs typeface="Nimbus Sans L"/>
              </a:rPr>
              <a:t> </a:t>
            </a:r>
            <a:r>
              <a:rPr sz="2400" spc="-30" dirty="0">
                <a:latin typeface="Nimbus Sans L"/>
                <a:cs typeface="Nimbus Sans L"/>
              </a:rPr>
              <a:t>Tacrolimus</a:t>
            </a:r>
            <a:endParaRPr sz="24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662685"/>
            <a:ext cx="4407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35" dirty="0">
                <a:latin typeface="DejaVu Sans"/>
                <a:cs typeface="DejaVu Sans"/>
              </a:rPr>
              <a:t>Management </a:t>
            </a:r>
            <a:r>
              <a:rPr sz="3600" b="0" spc="-10" dirty="0">
                <a:latin typeface="DejaVu Sans"/>
                <a:cs typeface="DejaVu Sans"/>
              </a:rPr>
              <a:t>of</a:t>
            </a:r>
            <a:r>
              <a:rPr sz="3600" b="0" spc="170" dirty="0">
                <a:latin typeface="DejaVu Sans"/>
                <a:cs typeface="DejaVu Sans"/>
              </a:rPr>
              <a:t> </a:t>
            </a:r>
            <a:r>
              <a:rPr sz="3600" b="0" spc="80" dirty="0">
                <a:latin typeface="DejaVu Sans"/>
                <a:cs typeface="DejaVu Sans"/>
              </a:rPr>
              <a:t>NS</a:t>
            </a:r>
            <a:endParaRPr sz="360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12409"/>
            <a:ext cx="6964045" cy="421830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65"/>
              </a:spcBef>
              <a:buFont typeface="DejaVu Sans"/>
              <a:buChar char="•"/>
              <a:tabLst>
                <a:tab pos="355600" algn="l"/>
                <a:tab pos="356235" algn="l"/>
              </a:tabLst>
            </a:pPr>
            <a:r>
              <a:rPr sz="2400" b="1" spc="-10" dirty="0">
                <a:solidFill>
                  <a:srgbClr val="800000"/>
                </a:solidFill>
                <a:latin typeface="DejaVu Sans"/>
                <a:cs typeface="DejaVu Sans"/>
              </a:rPr>
              <a:t>ACE </a:t>
            </a:r>
            <a:r>
              <a:rPr sz="2400" b="1" spc="25" dirty="0">
                <a:solidFill>
                  <a:srgbClr val="800000"/>
                </a:solidFill>
                <a:latin typeface="DejaVu Sans"/>
                <a:cs typeface="DejaVu Sans"/>
              </a:rPr>
              <a:t>Inhibitors </a:t>
            </a:r>
            <a:r>
              <a:rPr sz="2400" b="1" spc="5" dirty="0">
                <a:latin typeface="DejaVu Sans"/>
                <a:cs typeface="DejaVu Sans"/>
              </a:rPr>
              <a:t>: </a:t>
            </a:r>
            <a:r>
              <a:rPr sz="2400" b="1" spc="-30" dirty="0">
                <a:latin typeface="DejaVu Sans"/>
                <a:cs typeface="DejaVu Sans"/>
              </a:rPr>
              <a:t>to prevent</a:t>
            </a:r>
            <a:r>
              <a:rPr sz="2400" b="1" spc="-45" dirty="0">
                <a:latin typeface="DejaVu Sans"/>
                <a:cs typeface="DejaVu Sans"/>
              </a:rPr>
              <a:t> </a:t>
            </a:r>
            <a:r>
              <a:rPr sz="2400" b="1" spc="-20" dirty="0">
                <a:latin typeface="DejaVu Sans"/>
                <a:cs typeface="DejaVu Sans"/>
              </a:rPr>
              <a:t>proteinuria</a:t>
            </a:r>
            <a:endParaRPr sz="2400">
              <a:latin typeface="DejaVu Sans"/>
              <a:cs typeface="DejaVu Sans"/>
            </a:endParaRPr>
          </a:p>
          <a:p>
            <a:pPr marL="756285" marR="253365" lvl="1" indent="-287020">
              <a:lnSpc>
                <a:spcPct val="100000"/>
              </a:lnSpc>
              <a:spcBef>
                <a:spcPts val="475"/>
              </a:spcBef>
              <a:buFont typeface="DejaVu Sans"/>
              <a:buChar char="–"/>
              <a:tabLst>
                <a:tab pos="756920" algn="l"/>
              </a:tabLst>
            </a:pPr>
            <a:r>
              <a:rPr sz="2000" b="1" spc="-20" dirty="0">
                <a:latin typeface="DejaVu Sans"/>
                <a:cs typeface="DejaVu Sans"/>
              </a:rPr>
              <a:t>Act by </a:t>
            </a:r>
            <a:r>
              <a:rPr sz="2000" b="1" spc="-15" dirty="0">
                <a:latin typeface="DejaVu Sans"/>
                <a:cs typeface="DejaVu Sans"/>
              </a:rPr>
              <a:t>alteration of </a:t>
            </a:r>
            <a:r>
              <a:rPr sz="2000" b="1" spc="-10" dirty="0">
                <a:latin typeface="DejaVu Sans"/>
                <a:cs typeface="DejaVu Sans"/>
              </a:rPr>
              <a:t>capillary </a:t>
            </a:r>
            <a:r>
              <a:rPr sz="2000" b="1" spc="-15" dirty="0">
                <a:latin typeface="DejaVu Sans"/>
                <a:cs typeface="DejaVu Sans"/>
              </a:rPr>
              <a:t>permeability  and reduction </a:t>
            </a:r>
            <a:r>
              <a:rPr sz="2000" b="1" dirty="0">
                <a:latin typeface="DejaVu Sans"/>
                <a:cs typeface="DejaVu Sans"/>
              </a:rPr>
              <a:t>in </a:t>
            </a:r>
            <a:r>
              <a:rPr sz="2000" b="1" spc="-5" dirty="0">
                <a:latin typeface="DejaVu Sans"/>
                <a:cs typeface="DejaVu Sans"/>
              </a:rPr>
              <a:t>glomerular </a:t>
            </a:r>
            <a:r>
              <a:rPr sz="2000" b="1" spc="-15" dirty="0">
                <a:latin typeface="DejaVu Sans"/>
                <a:cs typeface="DejaVu Sans"/>
              </a:rPr>
              <a:t>hydrostatic  pressure</a:t>
            </a:r>
            <a:endParaRPr sz="2000">
              <a:latin typeface="DejaVu Sans"/>
              <a:cs typeface="DejaVu Sans"/>
            </a:endParaRPr>
          </a:p>
          <a:p>
            <a:pPr marL="355600" indent="-343535">
              <a:lnSpc>
                <a:spcPct val="100000"/>
              </a:lnSpc>
              <a:spcBef>
                <a:spcPts val="1075"/>
              </a:spcBef>
              <a:buFont typeface="DejaVu Sans"/>
              <a:buChar char="•"/>
              <a:tabLst>
                <a:tab pos="355600" algn="l"/>
                <a:tab pos="356235" algn="l"/>
              </a:tabLst>
            </a:pPr>
            <a:r>
              <a:rPr sz="2400" b="1" spc="-50" dirty="0">
                <a:solidFill>
                  <a:srgbClr val="800000"/>
                </a:solidFill>
                <a:latin typeface="DejaVu Sans"/>
                <a:cs typeface="DejaVu Sans"/>
              </a:rPr>
              <a:t>HMG </a:t>
            </a:r>
            <a:r>
              <a:rPr sz="2400" b="1" spc="10" dirty="0">
                <a:solidFill>
                  <a:srgbClr val="800000"/>
                </a:solidFill>
                <a:latin typeface="DejaVu Sans"/>
                <a:cs typeface="DejaVu Sans"/>
              </a:rPr>
              <a:t>coenzyme-A </a:t>
            </a:r>
            <a:r>
              <a:rPr sz="2400" b="1" spc="-25" dirty="0">
                <a:solidFill>
                  <a:srgbClr val="800000"/>
                </a:solidFill>
                <a:latin typeface="DejaVu Sans"/>
                <a:cs typeface="DejaVu Sans"/>
              </a:rPr>
              <a:t>reductase</a:t>
            </a:r>
            <a:r>
              <a:rPr sz="2400" b="1" spc="114" dirty="0">
                <a:solidFill>
                  <a:srgbClr val="800000"/>
                </a:solidFill>
                <a:latin typeface="DejaVu Sans"/>
                <a:cs typeface="DejaVu Sans"/>
              </a:rPr>
              <a:t> </a:t>
            </a:r>
            <a:r>
              <a:rPr sz="2400" b="1" spc="-15" dirty="0">
                <a:solidFill>
                  <a:srgbClr val="800000"/>
                </a:solidFill>
                <a:latin typeface="DejaVu Sans"/>
                <a:cs typeface="DejaVu Sans"/>
              </a:rPr>
              <a:t>inhibitors</a:t>
            </a:r>
            <a:endParaRPr sz="2400">
              <a:latin typeface="DejaVu Sans"/>
              <a:cs typeface="DejaVu Sans"/>
            </a:endParaRPr>
          </a:p>
          <a:p>
            <a:pPr marL="355600">
              <a:lnSpc>
                <a:spcPct val="100000"/>
              </a:lnSpc>
              <a:spcBef>
                <a:spcPts val="85"/>
              </a:spcBef>
            </a:pPr>
            <a:r>
              <a:rPr sz="2400" b="1" spc="-30" dirty="0">
                <a:latin typeface="DejaVu Sans"/>
                <a:cs typeface="DejaVu Sans"/>
              </a:rPr>
              <a:t>to </a:t>
            </a:r>
            <a:r>
              <a:rPr sz="2400" b="1" spc="-25" dirty="0">
                <a:latin typeface="DejaVu Sans"/>
                <a:cs typeface="DejaVu Sans"/>
              </a:rPr>
              <a:t>reduce </a:t>
            </a:r>
            <a:r>
              <a:rPr sz="2400" b="1" spc="-30" dirty="0">
                <a:latin typeface="DejaVu Sans"/>
                <a:cs typeface="DejaVu Sans"/>
              </a:rPr>
              <a:t>s.</a:t>
            </a:r>
            <a:r>
              <a:rPr sz="2400" b="1" spc="5" dirty="0">
                <a:latin typeface="DejaVu Sans"/>
                <a:cs typeface="DejaVu Sans"/>
              </a:rPr>
              <a:t> </a:t>
            </a:r>
            <a:r>
              <a:rPr sz="2400" b="1" spc="-20" dirty="0">
                <a:latin typeface="DejaVu Sans"/>
                <a:cs typeface="DejaVu Sans"/>
              </a:rPr>
              <a:t>cholesterol</a:t>
            </a:r>
            <a:endParaRPr sz="2400">
              <a:latin typeface="DejaVu Sans"/>
              <a:cs typeface="DejaVu Sans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DejaVu Sans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800000"/>
                </a:solidFill>
                <a:latin typeface="DejaVu Sans"/>
                <a:cs typeface="DejaVu Sans"/>
              </a:rPr>
              <a:t>Albumin </a:t>
            </a:r>
            <a:r>
              <a:rPr sz="2400" b="1" spc="40" dirty="0">
                <a:solidFill>
                  <a:srgbClr val="800000"/>
                </a:solidFill>
                <a:latin typeface="DejaVu Sans"/>
                <a:cs typeface="DejaVu Sans"/>
              </a:rPr>
              <a:t>Infusion </a:t>
            </a:r>
            <a:r>
              <a:rPr sz="2400" b="1" spc="5" dirty="0">
                <a:solidFill>
                  <a:srgbClr val="800000"/>
                </a:solidFill>
                <a:latin typeface="DejaVu Sans"/>
                <a:cs typeface="DejaVu Sans"/>
              </a:rPr>
              <a:t>:</a:t>
            </a:r>
            <a:r>
              <a:rPr sz="2400" b="1" spc="-25" dirty="0">
                <a:solidFill>
                  <a:srgbClr val="800000"/>
                </a:solidFill>
                <a:latin typeface="DejaVu Sans"/>
                <a:cs typeface="DejaVu Sans"/>
              </a:rPr>
              <a:t> </a:t>
            </a:r>
            <a:r>
              <a:rPr sz="2000" b="1" spc="-10" dirty="0">
                <a:latin typeface="DejaVu Sans"/>
                <a:cs typeface="DejaVu Sans"/>
              </a:rPr>
              <a:t>controversial</a:t>
            </a:r>
            <a:endParaRPr sz="20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470"/>
              </a:spcBef>
              <a:buFont typeface="DejaVu Sans"/>
              <a:buChar char="–"/>
              <a:tabLst>
                <a:tab pos="756920" algn="l"/>
              </a:tabLst>
            </a:pPr>
            <a:r>
              <a:rPr sz="2000" b="1" spc="-5" dirty="0">
                <a:latin typeface="DejaVu Sans"/>
                <a:cs typeface="DejaVu Sans"/>
              </a:rPr>
              <a:t>Abdominal</a:t>
            </a:r>
            <a:r>
              <a:rPr sz="2000" b="1" spc="-55" dirty="0">
                <a:latin typeface="DejaVu Sans"/>
                <a:cs typeface="DejaVu Sans"/>
              </a:rPr>
              <a:t> </a:t>
            </a:r>
            <a:r>
              <a:rPr sz="2000" b="1" spc="-10" dirty="0">
                <a:latin typeface="DejaVu Sans"/>
                <a:cs typeface="DejaVu Sans"/>
              </a:rPr>
              <a:t>pain</a:t>
            </a:r>
            <a:endParaRPr sz="20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DejaVu Sans"/>
              <a:buChar char="–"/>
              <a:tabLst>
                <a:tab pos="756920" algn="l"/>
              </a:tabLst>
            </a:pPr>
            <a:r>
              <a:rPr sz="2000" b="1" spc="-10" dirty="0">
                <a:latin typeface="DejaVu Sans"/>
                <a:cs typeface="DejaVu Sans"/>
              </a:rPr>
              <a:t>Hypotension</a:t>
            </a:r>
            <a:endParaRPr sz="20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484"/>
              </a:spcBef>
              <a:buFont typeface="DejaVu Sans"/>
              <a:buChar char="–"/>
              <a:tabLst>
                <a:tab pos="756920" algn="l"/>
              </a:tabLst>
            </a:pPr>
            <a:r>
              <a:rPr sz="2000" b="1" spc="-20" dirty="0">
                <a:latin typeface="DejaVu Sans"/>
                <a:cs typeface="DejaVu Sans"/>
              </a:rPr>
              <a:t>Severe</a:t>
            </a:r>
            <a:r>
              <a:rPr sz="2000" b="1" spc="-45" dirty="0">
                <a:latin typeface="DejaVu Sans"/>
                <a:cs typeface="DejaVu Sans"/>
              </a:rPr>
              <a:t> </a:t>
            </a:r>
            <a:r>
              <a:rPr sz="2000" b="1" spc="-10" dirty="0">
                <a:latin typeface="DejaVu Sans"/>
                <a:cs typeface="DejaVu Sans"/>
              </a:rPr>
              <a:t>Oliguria</a:t>
            </a:r>
            <a:endParaRPr sz="20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DejaVu Sans"/>
              <a:buChar char="–"/>
              <a:tabLst>
                <a:tab pos="756920" algn="l"/>
              </a:tabLst>
            </a:pPr>
            <a:r>
              <a:rPr sz="2000" b="1" spc="-5" dirty="0">
                <a:latin typeface="DejaVu Sans"/>
                <a:cs typeface="DejaVu Sans"/>
              </a:rPr>
              <a:t>Renal</a:t>
            </a:r>
            <a:r>
              <a:rPr sz="2000" b="1" spc="-45" dirty="0">
                <a:latin typeface="DejaVu Sans"/>
                <a:cs typeface="DejaVu Sans"/>
              </a:rPr>
              <a:t> </a:t>
            </a:r>
            <a:r>
              <a:rPr sz="2000" b="1" spc="-10" dirty="0">
                <a:latin typeface="DejaVu Sans"/>
                <a:cs typeface="DejaVu Sans"/>
              </a:rPr>
              <a:t>insufficiency</a:t>
            </a:r>
            <a:endParaRPr sz="2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390647"/>
            <a:ext cx="5233035" cy="105029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3200" spc="-40" dirty="0"/>
              <a:t>Management </a:t>
            </a:r>
            <a:r>
              <a:rPr sz="3200" spc="-20" dirty="0"/>
              <a:t>of</a:t>
            </a:r>
            <a:r>
              <a:rPr sz="3200" spc="-25" dirty="0"/>
              <a:t> </a:t>
            </a:r>
            <a:r>
              <a:rPr sz="3200" dirty="0"/>
              <a:t>NS</a:t>
            </a:r>
            <a:endParaRPr sz="3200"/>
          </a:p>
          <a:p>
            <a:pPr marL="2755900">
              <a:lnSpc>
                <a:spcPct val="100000"/>
              </a:lnSpc>
              <a:spcBef>
                <a:spcPts val="400"/>
              </a:spcBef>
            </a:pPr>
            <a:r>
              <a:rPr sz="2800" b="0" spc="15" dirty="0">
                <a:latin typeface="DejaVu Sans"/>
                <a:cs typeface="DejaVu Sans"/>
              </a:rPr>
              <a:t>Immunization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2546730"/>
            <a:ext cx="7357745" cy="2244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Font typeface="DejaVu Sans"/>
              <a:buChar char="•"/>
              <a:tabLst>
                <a:tab pos="356235" algn="l"/>
              </a:tabLst>
            </a:pPr>
            <a:r>
              <a:rPr sz="2800" b="1" spc="-30" dirty="0">
                <a:latin typeface="DejaVu Sans"/>
                <a:cs typeface="DejaVu Sans"/>
              </a:rPr>
              <a:t>Patients </a:t>
            </a:r>
            <a:r>
              <a:rPr sz="2800" b="1" spc="-5" dirty="0">
                <a:latin typeface="DejaVu Sans"/>
                <a:cs typeface="DejaVu Sans"/>
              </a:rPr>
              <a:t>on </a:t>
            </a:r>
            <a:r>
              <a:rPr sz="2800" b="1" spc="-25" dirty="0">
                <a:latin typeface="DejaVu Sans"/>
                <a:cs typeface="DejaVu Sans"/>
              </a:rPr>
              <a:t>prednisalone </a:t>
            </a:r>
            <a:r>
              <a:rPr sz="2800" b="1" spc="-30" dirty="0">
                <a:latin typeface="DejaVu Sans"/>
                <a:cs typeface="DejaVu Sans"/>
              </a:rPr>
              <a:t>therapy  </a:t>
            </a:r>
            <a:r>
              <a:rPr sz="2800" b="1" spc="-20" dirty="0">
                <a:latin typeface="DejaVu Sans"/>
                <a:cs typeface="DejaVu Sans"/>
              </a:rPr>
              <a:t>are </a:t>
            </a:r>
            <a:r>
              <a:rPr sz="2800" b="1" spc="-25" dirty="0">
                <a:latin typeface="DejaVu Sans"/>
                <a:cs typeface="DejaVu Sans"/>
              </a:rPr>
              <a:t>considered</a:t>
            </a:r>
            <a:r>
              <a:rPr sz="2800" b="1" spc="-5" dirty="0">
                <a:latin typeface="DejaVu Sans"/>
                <a:cs typeface="DejaVu Sans"/>
              </a:rPr>
              <a:t> </a:t>
            </a:r>
            <a:r>
              <a:rPr sz="2800" b="1" spc="-15" dirty="0">
                <a:latin typeface="DejaVu Sans"/>
                <a:cs typeface="DejaVu Sans"/>
              </a:rPr>
              <a:t>immunosuppressed</a:t>
            </a:r>
            <a:endParaRPr sz="2800">
              <a:latin typeface="DejaVu Sans"/>
              <a:cs typeface="DejaVu Sans"/>
            </a:endParaRPr>
          </a:p>
          <a:p>
            <a:pPr marL="355600">
              <a:lnSpc>
                <a:spcPct val="100000"/>
              </a:lnSpc>
            </a:pPr>
            <a:r>
              <a:rPr sz="2800" b="1" spc="585" dirty="0">
                <a:latin typeface="DejaVu Sans"/>
                <a:cs typeface="DejaVu Sans"/>
              </a:rPr>
              <a:t>– </a:t>
            </a:r>
            <a:r>
              <a:rPr sz="2800" b="1" spc="-20" dirty="0">
                <a:latin typeface="DejaVu Sans"/>
                <a:cs typeface="DejaVu Sans"/>
              </a:rPr>
              <a:t>avoid </a:t>
            </a:r>
            <a:r>
              <a:rPr sz="2800" b="1" spc="-15" dirty="0">
                <a:latin typeface="DejaVu Sans"/>
                <a:cs typeface="DejaVu Sans"/>
              </a:rPr>
              <a:t>live </a:t>
            </a:r>
            <a:r>
              <a:rPr sz="2800" b="1" spc="-40" dirty="0">
                <a:latin typeface="DejaVu Sans"/>
                <a:cs typeface="DejaVu Sans"/>
              </a:rPr>
              <a:t>attenuated</a:t>
            </a:r>
            <a:r>
              <a:rPr sz="2800" b="1" spc="-540" dirty="0">
                <a:latin typeface="DejaVu Sans"/>
                <a:cs typeface="DejaVu Sans"/>
              </a:rPr>
              <a:t> </a:t>
            </a:r>
            <a:r>
              <a:rPr sz="2800" b="1" spc="-15" dirty="0">
                <a:latin typeface="DejaVu Sans"/>
                <a:cs typeface="DejaVu Sans"/>
              </a:rPr>
              <a:t>vaccines</a:t>
            </a:r>
            <a:endParaRPr sz="2800">
              <a:latin typeface="DejaVu Sans"/>
              <a:cs typeface="DejaVu Sans"/>
            </a:endParaRPr>
          </a:p>
          <a:p>
            <a:pPr marL="355600" marR="1694180" indent="-343535">
              <a:lnSpc>
                <a:spcPct val="100000"/>
              </a:lnSpc>
              <a:spcBef>
                <a:spcPts val="675"/>
              </a:spcBef>
              <a:buFont typeface="DejaVu Sans"/>
              <a:buChar char="•"/>
              <a:tabLst>
                <a:tab pos="356235" algn="l"/>
              </a:tabLst>
            </a:pPr>
            <a:r>
              <a:rPr sz="2800" b="1" spc="-5" dirty="0">
                <a:latin typeface="DejaVu Sans"/>
                <a:cs typeface="DejaVu Sans"/>
              </a:rPr>
              <a:t>All </a:t>
            </a:r>
            <a:r>
              <a:rPr sz="2800" b="1" spc="-40" dirty="0">
                <a:latin typeface="DejaVu Sans"/>
                <a:cs typeface="DejaVu Sans"/>
              </a:rPr>
              <a:t>patients </a:t>
            </a:r>
            <a:r>
              <a:rPr sz="2800" b="1" spc="-20" dirty="0">
                <a:latin typeface="DejaVu Sans"/>
                <a:cs typeface="DejaVu Sans"/>
              </a:rPr>
              <a:t>should </a:t>
            </a:r>
            <a:r>
              <a:rPr sz="2800" b="1" spc="-25" dirty="0">
                <a:latin typeface="DejaVu Sans"/>
                <a:cs typeface="DejaVu Sans"/>
              </a:rPr>
              <a:t>receive  </a:t>
            </a:r>
            <a:r>
              <a:rPr sz="2800" b="1" spc="-15" dirty="0">
                <a:latin typeface="DejaVu Sans"/>
                <a:cs typeface="DejaVu Sans"/>
              </a:rPr>
              <a:t>pneumococcal</a:t>
            </a:r>
            <a:r>
              <a:rPr sz="2800" b="1" spc="45" dirty="0">
                <a:latin typeface="DejaVu Sans"/>
                <a:cs typeface="DejaVu Sans"/>
              </a:rPr>
              <a:t> </a:t>
            </a:r>
            <a:r>
              <a:rPr sz="2800" b="1" spc="-20" dirty="0">
                <a:latin typeface="DejaVu Sans"/>
                <a:cs typeface="DejaVu Sans"/>
              </a:rPr>
              <a:t>vaccine</a:t>
            </a:r>
            <a:endParaRPr sz="2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390647"/>
            <a:ext cx="7583805" cy="105029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3200" spc="-40" dirty="0"/>
              <a:t>Management </a:t>
            </a:r>
            <a:r>
              <a:rPr sz="3200" spc="-20" dirty="0"/>
              <a:t>of</a:t>
            </a:r>
            <a:r>
              <a:rPr sz="3200" spc="-15" dirty="0"/>
              <a:t> </a:t>
            </a:r>
            <a:r>
              <a:rPr sz="3200" dirty="0"/>
              <a:t>NS</a:t>
            </a:r>
            <a:endParaRPr sz="3200"/>
          </a:p>
          <a:p>
            <a:pPr marL="2755900">
              <a:lnSpc>
                <a:spcPct val="100000"/>
              </a:lnSpc>
              <a:spcBef>
                <a:spcPts val="400"/>
              </a:spcBef>
            </a:pPr>
            <a:r>
              <a:rPr sz="2800" b="0" spc="5" dirty="0">
                <a:latin typeface="DejaVu Sans"/>
                <a:cs typeface="DejaVu Sans"/>
              </a:rPr>
              <a:t>Investigational</a:t>
            </a:r>
            <a:r>
              <a:rPr sz="2800" b="0" spc="95" dirty="0">
                <a:latin typeface="DejaVu Sans"/>
                <a:cs typeface="DejaVu Sans"/>
              </a:rPr>
              <a:t> </a:t>
            </a:r>
            <a:r>
              <a:rPr sz="2800" b="0" spc="-15" dirty="0">
                <a:latin typeface="DejaVu Sans"/>
                <a:cs typeface="DejaVu Sans"/>
              </a:rPr>
              <a:t>Treatments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2546730"/>
            <a:ext cx="8268970" cy="3695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DejaVu Sans"/>
              <a:buChar char="•"/>
              <a:tabLst>
                <a:tab pos="355600" algn="l"/>
              </a:tabLst>
            </a:pPr>
            <a:r>
              <a:rPr sz="2800" b="1" spc="-5" dirty="0">
                <a:latin typeface="DejaVu Sans"/>
                <a:cs typeface="DejaVu Sans"/>
              </a:rPr>
              <a:t>Rituximab </a:t>
            </a:r>
            <a:r>
              <a:rPr sz="2800" b="1" spc="5" dirty="0">
                <a:latin typeface="DejaVu Sans"/>
                <a:cs typeface="DejaVu Sans"/>
              </a:rPr>
              <a:t>: </a:t>
            </a:r>
            <a:r>
              <a:rPr sz="2800" spc="-5" dirty="0">
                <a:latin typeface="DejaVu Sans"/>
                <a:cs typeface="DejaVu Sans"/>
              </a:rPr>
              <a:t>A </a:t>
            </a:r>
            <a:r>
              <a:rPr sz="2800" spc="-30" dirty="0">
                <a:latin typeface="DejaVu Sans"/>
                <a:cs typeface="DejaVu Sans"/>
              </a:rPr>
              <a:t>chimeric </a:t>
            </a:r>
            <a:r>
              <a:rPr sz="2800" spc="15" dirty="0">
                <a:latin typeface="DejaVu Sans"/>
                <a:cs typeface="DejaVu Sans"/>
              </a:rPr>
              <a:t>anti-CD20 </a:t>
            </a:r>
            <a:r>
              <a:rPr sz="2800" spc="-25" dirty="0">
                <a:latin typeface="DejaVu Sans"/>
                <a:cs typeface="DejaVu Sans"/>
              </a:rPr>
              <a:t>antibody  </a:t>
            </a:r>
            <a:r>
              <a:rPr sz="2800" spc="-15" dirty="0">
                <a:latin typeface="DejaVu Sans"/>
                <a:cs typeface="DejaVu Sans"/>
              </a:rPr>
              <a:t>that </a:t>
            </a:r>
            <a:r>
              <a:rPr sz="2800" spc="-10" dirty="0">
                <a:latin typeface="DejaVu Sans"/>
                <a:cs typeface="DejaVu Sans"/>
              </a:rPr>
              <a:t>results </a:t>
            </a:r>
            <a:r>
              <a:rPr sz="2800" spc="-15" dirty="0">
                <a:latin typeface="DejaVu Sans"/>
                <a:cs typeface="DejaVu Sans"/>
              </a:rPr>
              <a:t>in </a:t>
            </a:r>
            <a:r>
              <a:rPr sz="2800" spc="-35" dirty="0">
                <a:latin typeface="DejaVu Sans"/>
                <a:cs typeface="DejaVu Sans"/>
              </a:rPr>
              <a:t>depletion </a:t>
            </a:r>
            <a:r>
              <a:rPr sz="2800" spc="-10" dirty="0">
                <a:latin typeface="DejaVu Sans"/>
                <a:cs typeface="DejaVu Sans"/>
              </a:rPr>
              <a:t>of </a:t>
            </a:r>
            <a:r>
              <a:rPr sz="2800" spc="-5" dirty="0">
                <a:latin typeface="DejaVu Sans"/>
                <a:cs typeface="DejaVu Sans"/>
              </a:rPr>
              <a:t>B</a:t>
            </a:r>
            <a:r>
              <a:rPr sz="2800" spc="725" dirty="0">
                <a:latin typeface="DejaVu Sans"/>
                <a:cs typeface="DejaVu Sans"/>
              </a:rPr>
              <a:t> </a:t>
            </a:r>
            <a:r>
              <a:rPr sz="2800" spc="-25" dirty="0">
                <a:latin typeface="DejaVu Sans"/>
                <a:cs typeface="DejaVu Sans"/>
              </a:rPr>
              <a:t>Cells</a:t>
            </a:r>
            <a:endParaRPr sz="2800">
              <a:latin typeface="DejaVu Sans"/>
              <a:cs typeface="DejaVu Sans"/>
            </a:endParaRPr>
          </a:p>
          <a:p>
            <a:pPr marL="355600" marR="117475" indent="-342900" algn="just">
              <a:lnSpc>
                <a:spcPct val="100000"/>
              </a:lnSpc>
              <a:spcBef>
                <a:spcPts val="675"/>
              </a:spcBef>
              <a:buFont typeface="DejaVu Sans"/>
              <a:buChar char="•"/>
              <a:tabLst>
                <a:tab pos="355600" algn="l"/>
              </a:tabLst>
            </a:pPr>
            <a:r>
              <a:rPr sz="2800" b="1" spc="-15" dirty="0">
                <a:latin typeface="DejaVu Sans"/>
                <a:cs typeface="DejaVu Sans"/>
              </a:rPr>
              <a:t>Plasmapheresis </a:t>
            </a:r>
            <a:r>
              <a:rPr sz="2800" b="1" spc="585" dirty="0">
                <a:latin typeface="DejaVu Sans"/>
                <a:cs typeface="DejaVu Sans"/>
              </a:rPr>
              <a:t>– </a:t>
            </a:r>
            <a:r>
              <a:rPr sz="2800" spc="-35" dirty="0">
                <a:latin typeface="DejaVu Sans"/>
                <a:cs typeface="DejaVu Sans"/>
              </a:rPr>
              <a:t>esp </a:t>
            </a:r>
            <a:r>
              <a:rPr sz="2800" spc="-10" dirty="0">
                <a:latin typeface="DejaVu Sans"/>
                <a:cs typeface="DejaVu Sans"/>
              </a:rPr>
              <a:t>with </a:t>
            </a:r>
            <a:r>
              <a:rPr sz="2800" spc="65" dirty="0">
                <a:latin typeface="DejaVu Sans"/>
                <a:cs typeface="DejaVu Sans"/>
              </a:rPr>
              <a:t>FSGS</a:t>
            </a:r>
            <a:r>
              <a:rPr sz="2800" spc="-215" dirty="0">
                <a:latin typeface="DejaVu Sans"/>
                <a:cs typeface="DejaVu Sans"/>
              </a:rPr>
              <a:t> </a:t>
            </a:r>
            <a:r>
              <a:rPr sz="2800" spc="-25" dirty="0">
                <a:latin typeface="DejaVu Sans"/>
                <a:cs typeface="DejaVu Sans"/>
              </a:rPr>
              <a:t>patients  </a:t>
            </a:r>
            <a:r>
              <a:rPr sz="2800" spc="-15" dirty="0">
                <a:latin typeface="DejaVu Sans"/>
                <a:cs typeface="DejaVu Sans"/>
              </a:rPr>
              <a:t>who </a:t>
            </a:r>
            <a:r>
              <a:rPr sz="2800" spc="-30" dirty="0">
                <a:latin typeface="DejaVu Sans"/>
                <a:cs typeface="DejaVu Sans"/>
              </a:rPr>
              <a:t>have </a:t>
            </a:r>
            <a:r>
              <a:rPr sz="2800" spc="-35" dirty="0">
                <a:latin typeface="DejaVu Sans"/>
                <a:cs typeface="DejaVu Sans"/>
              </a:rPr>
              <a:t>received </a:t>
            </a:r>
            <a:r>
              <a:rPr sz="2800" spc="-20" dirty="0">
                <a:latin typeface="DejaVu Sans"/>
                <a:cs typeface="DejaVu Sans"/>
              </a:rPr>
              <a:t>kidney</a:t>
            </a:r>
            <a:r>
              <a:rPr sz="2800" spc="530" dirty="0">
                <a:latin typeface="DejaVu Sans"/>
                <a:cs typeface="DejaVu Sans"/>
              </a:rPr>
              <a:t> </a:t>
            </a:r>
            <a:r>
              <a:rPr sz="2800" spc="-15" dirty="0">
                <a:latin typeface="DejaVu Sans"/>
                <a:cs typeface="DejaVu Sans"/>
              </a:rPr>
              <a:t>transplans</a:t>
            </a:r>
            <a:endParaRPr sz="2800">
              <a:latin typeface="DejaVu Sans"/>
              <a:cs typeface="DejaVu Sans"/>
            </a:endParaRPr>
          </a:p>
          <a:p>
            <a:pPr marL="355600" marR="841375" indent="-342900" algn="just">
              <a:lnSpc>
                <a:spcPct val="100000"/>
              </a:lnSpc>
              <a:spcBef>
                <a:spcPts val="670"/>
              </a:spcBef>
              <a:buFont typeface="DejaVu Sans"/>
              <a:buChar char="•"/>
              <a:tabLst>
                <a:tab pos="355600" algn="l"/>
              </a:tabLst>
            </a:pPr>
            <a:r>
              <a:rPr sz="2800" b="1" spc="-25" dirty="0">
                <a:latin typeface="DejaVu Sans"/>
                <a:cs typeface="DejaVu Sans"/>
              </a:rPr>
              <a:t>Galactose </a:t>
            </a:r>
            <a:r>
              <a:rPr sz="2800" b="1" spc="5" dirty="0">
                <a:latin typeface="DejaVu Sans"/>
                <a:cs typeface="DejaVu Sans"/>
              </a:rPr>
              <a:t>: </a:t>
            </a:r>
            <a:r>
              <a:rPr sz="2800" spc="-20" dirty="0">
                <a:latin typeface="DejaVu Sans"/>
                <a:cs typeface="DejaVu Sans"/>
              </a:rPr>
              <a:t>high </a:t>
            </a:r>
            <a:r>
              <a:rPr sz="2800" spc="-15" dirty="0">
                <a:latin typeface="DejaVu Sans"/>
                <a:cs typeface="DejaVu Sans"/>
              </a:rPr>
              <a:t>affinity </a:t>
            </a:r>
            <a:r>
              <a:rPr sz="2800" spc="5" dirty="0">
                <a:latin typeface="DejaVu Sans"/>
                <a:cs typeface="DejaVu Sans"/>
              </a:rPr>
              <a:t>for </a:t>
            </a:r>
            <a:r>
              <a:rPr sz="2800" spc="-25" dirty="0">
                <a:latin typeface="DejaVu Sans"/>
                <a:cs typeface="DejaVu Sans"/>
              </a:rPr>
              <a:t>circulating  permeability </a:t>
            </a:r>
            <a:r>
              <a:rPr sz="2800" spc="-20" dirty="0">
                <a:latin typeface="DejaVu Sans"/>
                <a:cs typeface="DejaVu Sans"/>
              </a:rPr>
              <a:t>factor </a:t>
            </a:r>
            <a:r>
              <a:rPr sz="2800" spc="100" dirty="0">
                <a:latin typeface="DejaVu Sans"/>
                <a:cs typeface="DejaVu Sans"/>
              </a:rPr>
              <a:t>(FSGS) </a:t>
            </a:r>
            <a:r>
              <a:rPr sz="2800" spc="-10" dirty="0">
                <a:latin typeface="DejaVu Sans"/>
                <a:cs typeface="DejaVu Sans"/>
              </a:rPr>
              <a:t>after </a:t>
            </a:r>
            <a:r>
              <a:rPr sz="2800" spc="-15" dirty="0">
                <a:latin typeface="DejaVu Sans"/>
                <a:cs typeface="DejaVu Sans"/>
              </a:rPr>
              <a:t>kidney  transplant</a:t>
            </a:r>
            <a:endParaRPr sz="2800">
              <a:latin typeface="DejaVu Sans"/>
              <a:cs typeface="DejaVu Sans"/>
            </a:endParaRPr>
          </a:p>
          <a:p>
            <a:pPr marL="355600" indent="-342900" algn="just">
              <a:lnSpc>
                <a:spcPct val="100000"/>
              </a:lnSpc>
              <a:spcBef>
                <a:spcPts val="675"/>
              </a:spcBef>
              <a:buFont typeface="DejaVu Sans"/>
              <a:buChar char="•"/>
              <a:tabLst>
                <a:tab pos="355600" algn="l"/>
              </a:tabLst>
            </a:pPr>
            <a:r>
              <a:rPr sz="2800" b="1" spc="-30" dirty="0">
                <a:latin typeface="DejaVu Sans"/>
                <a:cs typeface="DejaVu Sans"/>
              </a:rPr>
              <a:t>Zinc</a:t>
            </a:r>
            <a:endParaRPr sz="2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6794" y="395985"/>
            <a:ext cx="6514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70" dirty="0"/>
              <a:t>Initial </a:t>
            </a:r>
            <a:r>
              <a:rPr sz="3600" spc="-40" dirty="0"/>
              <a:t>Steroid</a:t>
            </a:r>
            <a:r>
              <a:rPr sz="3600" spc="-190" dirty="0"/>
              <a:t> </a:t>
            </a:r>
            <a:r>
              <a:rPr sz="3600" spc="-25" dirty="0"/>
              <a:t>Resistance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15339" y="1393215"/>
            <a:ext cx="7412990" cy="41116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81000" indent="-343535">
              <a:lnSpc>
                <a:spcPct val="100000"/>
              </a:lnSpc>
              <a:spcBef>
                <a:spcPts val="775"/>
              </a:spcBef>
              <a:buFont typeface="DejaVu Sans"/>
              <a:buChar char="•"/>
              <a:tabLst>
                <a:tab pos="381635" algn="l"/>
              </a:tabLst>
            </a:pPr>
            <a:r>
              <a:rPr sz="2800" b="1" spc="-35" dirty="0">
                <a:latin typeface="DejaVu Sans"/>
                <a:cs typeface="DejaVu Sans"/>
              </a:rPr>
              <a:t>Mesangial </a:t>
            </a:r>
            <a:r>
              <a:rPr sz="2800" b="1" spc="-25" dirty="0">
                <a:latin typeface="DejaVu Sans"/>
                <a:cs typeface="DejaVu Sans"/>
              </a:rPr>
              <a:t>proliferative</a:t>
            </a:r>
            <a:r>
              <a:rPr sz="2800" b="1" spc="80" dirty="0">
                <a:latin typeface="DejaVu Sans"/>
                <a:cs typeface="DejaVu Sans"/>
              </a:rPr>
              <a:t> </a:t>
            </a:r>
            <a:r>
              <a:rPr sz="2800" b="1" spc="-10" dirty="0">
                <a:latin typeface="DejaVu Sans"/>
                <a:cs typeface="DejaVu Sans"/>
              </a:rPr>
              <a:t>GN</a:t>
            </a:r>
            <a:endParaRPr sz="2800">
              <a:latin typeface="DejaVu Sans"/>
              <a:cs typeface="DejaVu Sans"/>
            </a:endParaRPr>
          </a:p>
          <a:p>
            <a:pPr marL="381000" marR="1717675" indent="-343535">
              <a:lnSpc>
                <a:spcPct val="100000"/>
              </a:lnSpc>
              <a:spcBef>
                <a:spcPts val="675"/>
              </a:spcBef>
              <a:buFont typeface="DejaVu Sans"/>
              <a:buChar char="•"/>
              <a:tabLst>
                <a:tab pos="381635" algn="l"/>
              </a:tabLst>
            </a:pPr>
            <a:r>
              <a:rPr sz="2800" b="1" spc="-30" dirty="0">
                <a:latin typeface="DejaVu Sans"/>
                <a:cs typeface="DejaVu Sans"/>
              </a:rPr>
              <a:t>Focal segmental  </a:t>
            </a:r>
            <a:r>
              <a:rPr sz="2800" b="1" spc="-10" dirty="0">
                <a:latin typeface="DejaVu Sans"/>
                <a:cs typeface="DejaVu Sans"/>
              </a:rPr>
              <a:t>glomerulosclerosis </a:t>
            </a:r>
            <a:r>
              <a:rPr sz="2800" b="1" spc="45" dirty="0">
                <a:latin typeface="DejaVu Sans"/>
                <a:cs typeface="DejaVu Sans"/>
              </a:rPr>
              <a:t>(FSGS)</a:t>
            </a:r>
            <a:endParaRPr sz="2800">
              <a:latin typeface="DejaVu Sans"/>
              <a:cs typeface="DejaVu Sans"/>
            </a:endParaRPr>
          </a:p>
          <a:p>
            <a:pPr marL="381000" indent="-343535">
              <a:lnSpc>
                <a:spcPct val="100000"/>
              </a:lnSpc>
              <a:spcBef>
                <a:spcPts val="670"/>
              </a:spcBef>
              <a:buFont typeface="DejaVu Sans"/>
              <a:buChar char="•"/>
              <a:tabLst>
                <a:tab pos="381635" algn="l"/>
              </a:tabLst>
            </a:pPr>
            <a:r>
              <a:rPr sz="2800" b="1" spc="-15" dirty="0">
                <a:latin typeface="DejaVu Sans"/>
                <a:cs typeface="DejaVu Sans"/>
              </a:rPr>
              <a:t>Membrano-proliferaive </a:t>
            </a:r>
            <a:r>
              <a:rPr sz="2800" b="1" spc="-10" dirty="0">
                <a:latin typeface="DejaVu Sans"/>
                <a:cs typeface="DejaVu Sans"/>
              </a:rPr>
              <a:t>GN</a:t>
            </a:r>
            <a:r>
              <a:rPr sz="2800" b="1" spc="30" dirty="0">
                <a:latin typeface="DejaVu Sans"/>
                <a:cs typeface="DejaVu Sans"/>
              </a:rPr>
              <a:t> </a:t>
            </a:r>
            <a:r>
              <a:rPr sz="2800" b="1" spc="50" dirty="0">
                <a:latin typeface="DejaVu Sans"/>
                <a:cs typeface="DejaVu Sans"/>
              </a:rPr>
              <a:t>(MPGN)</a:t>
            </a:r>
            <a:endParaRPr sz="2800">
              <a:latin typeface="DejaVu Sans"/>
              <a:cs typeface="DejaVu Sans"/>
            </a:endParaRPr>
          </a:p>
          <a:p>
            <a:pPr marL="781685" lvl="1" indent="-287020">
              <a:lnSpc>
                <a:spcPct val="100000"/>
              </a:lnSpc>
              <a:spcBef>
                <a:spcPts val="580"/>
              </a:spcBef>
              <a:buFont typeface="DejaVu Sans"/>
              <a:buChar char="–"/>
              <a:tabLst>
                <a:tab pos="782320" algn="l"/>
              </a:tabLst>
            </a:pPr>
            <a:r>
              <a:rPr sz="2400" b="1" spc="-25" dirty="0">
                <a:latin typeface="DejaVu Sans"/>
                <a:cs typeface="DejaVu Sans"/>
              </a:rPr>
              <a:t>Type </a:t>
            </a:r>
            <a:r>
              <a:rPr sz="2400" b="1" spc="35" dirty="0">
                <a:latin typeface="DejaVu Sans"/>
                <a:cs typeface="DejaVu Sans"/>
              </a:rPr>
              <a:t>1 </a:t>
            </a:r>
            <a:r>
              <a:rPr sz="2400" b="1" spc="5" dirty="0">
                <a:latin typeface="DejaVu Sans"/>
                <a:cs typeface="DejaVu Sans"/>
              </a:rPr>
              <a:t>: </a:t>
            </a:r>
            <a:r>
              <a:rPr sz="2400" b="1" spc="15" dirty="0">
                <a:latin typeface="DejaVu Sans"/>
                <a:cs typeface="DejaVu Sans"/>
              </a:rPr>
              <a:t>with </a:t>
            </a:r>
            <a:r>
              <a:rPr sz="2400" b="1" spc="-25" dirty="0">
                <a:latin typeface="DejaVu Sans"/>
                <a:cs typeface="DejaVu Sans"/>
              </a:rPr>
              <a:t>intact</a:t>
            </a:r>
            <a:r>
              <a:rPr sz="2400" b="1" spc="-114" dirty="0">
                <a:latin typeface="DejaVu Sans"/>
                <a:cs typeface="DejaVu Sans"/>
              </a:rPr>
              <a:t> </a:t>
            </a:r>
            <a:r>
              <a:rPr sz="2400" b="1" spc="-60" dirty="0">
                <a:latin typeface="DejaVu Sans"/>
                <a:cs typeface="DejaVu Sans"/>
              </a:rPr>
              <a:t>BM</a:t>
            </a:r>
            <a:endParaRPr sz="2400">
              <a:latin typeface="DejaVu Sans"/>
              <a:cs typeface="DejaVu Sans"/>
            </a:endParaRPr>
          </a:p>
          <a:p>
            <a:pPr marL="781685" marR="457200" lvl="1" indent="-287020">
              <a:lnSpc>
                <a:spcPct val="100000"/>
              </a:lnSpc>
              <a:spcBef>
                <a:spcPts val="580"/>
              </a:spcBef>
              <a:buFont typeface="DejaVu Sans"/>
              <a:buChar char="–"/>
              <a:tabLst>
                <a:tab pos="782320" algn="l"/>
              </a:tabLst>
            </a:pPr>
            <a:r>
              <a:rPr sz="2400" b="1" spc="-20" dirty="0">
                <a:latin typeface="DejaVu Sans"/>
                <a:cs typeface="DejaVu Sans"/>
              </a:rPr>
              <a:t>Type </a:t>
            </a:r>
            <a:r>
              <a:rPr sz="2400" b="1" spc="20" dirty="0">
                <a:latin typeface="DejaVu Sans"/>
                <a:cs typeface="DejaVu Sans"/>
              </a:rPr>
              <a:t>2: </a:t>
            </a:r>
            <a:r>
              <a:rPr sz="2400" b="1" spc="220" dirty="0">
                <a:latin typeface="DejaVu Sans"/>
                <a:cs typeface="DejaVu Sans"/>
              </a:rPr>
              <a:t>(30%) </a:t>
            </a:r>
            <a:r>
              <a:rPr sz="2400" b="1" spc="15" dirty="0">
                <a:latin typeface="DejaVu Sans"/>
                <a:cs typeface="DejaVu Sans"/>
              </a:rPr>
              <a:t>with </a:t>
            </a:r>
            <a:r>
              <a:rPr sz="2400" b="1" spc="-30" dirty="0">
                <a:latin typeface="DejaVu Sans"/>
                <a:cs typeface="DejaVu Sans"/>
              </a:rPr>
              <a:t>dense</a:t>
            </a:r>
            <a:r>
              <a:rPr sz="2400" b="1" spc="-330" dirty="0">
                <a:latin typeface="DejaVu Sans"/>
                <a:cs typeface="DejaVu Sans"/>
              </a:rPr>
              <a:t> </a:t>
            </a:r>
            <a:r>
              <a:rPr sz="2400" b="1" spc="-30" dirty="0">
                <a:latin typeface="DejaVu Sans"/>
                <a:cs typeface="DejaVu Sans"/>
              </a:rPr>
              <a:t>deposits,  persistent </a:t>
            </a:r>
            <a:r>
              <a:rPr sz="2400" b="1" spc="40" dirty="0">
                <a:latin typeface="DejaVu Sans"/>
                <a:cs typeface="DejaVu Sans"/>
              </a:rPr>
              <a:t>low </a:t>
            </a:r>
            <a:r>
              <a:rPr sz="2400" b="1" spc="-5" dirty="0">
                <a:latin typeface="DejaVu Sans"/>
                <a:cs typeface="DejaVu Sans"/>
              </a:rPr>
              <a:t>serum </a:t>
            </a:r>
            <a:r>
              <a:rPr sz="2400" b="1" spc="-10" dirty="0">
                <a:latin typeface="DejaVu Sans"/>
                <a:cs typeface="DejaVu Sans"/>
              </a:rPr>
              <a:t>C</a:t>
            </a:r>
            <a:r>
              <a:rPr sz="2400" b="1" spc="-15" baseline="-20833" dirty="0">
                <a:latin typeface="DejaVu Sans"/>
                <a:cs typeface="DejaVu Sans"/>
              </a:rPr>
              <a:t>3</a:t>
            </a:r>
            <a:r>
              <a:rPr sz="2400" b="1" spc="-10" dirty="0">
                <a:latin typeface="DejaVu Sans"/>
                <a:cs typeface="DejaVu Sans"/>
              </a:rPr>
              <a:t>, </a:t>
            </a:r>
            <a:r>
              <a:rPr sz="2400" b="1" spc="-25" dirty="0">
                <a:latin typeface="DejaVu Sans"/>
                <a:cs typeface="DejaVu Sans"/>
              </a:rPr>
              <a:t>abundant  </a:t>
            </a:r>
            <a:r>
              <a:rPr sz="2400" b="1" spc="-5" dirty="0">
                <a:latin typeface="DejaVu Sans"/>
                <a:cs typeface="DejaVu Sans"/>
              </a:rPr>
              <a:t>immunonglobulin </a:t>
            </a:r>
            <a:r>
              <a:rPr sz="2400" b="1" spc="-25" dirty="0">
                <a:latin typeface="DejaVu Sans"/>
                <a:cs typeface="DejaVu Sans"/>
              </a:rPr>
              <a:t>&amp; </a:t>
            </a:r>
            <a:r>
              <a:rPr sz="2400" b="1" dirty="0">
                <a:latin typeface="DejaVu Sans"/>
                <a:cs typeface="DejaVu Sans"/>
              </a:rPr>
              <a:t>C</a:t>
            </a:r>
            <a:r>
              <a:rPr sz="2400" b="1" baseline="-20833" dirty="0">
                <a:latin typeface="DejaVu Sans"/>
                <a:cs typeface="DejaVu Sans"/>
              </a:rPr>
              <a:t>3</a:t>
            </a:r>
            <a:r>
              <a:rPr sz="2400" b="1" spc="465" baseline="-20833" dirty="0">
                <a:latin typeface="DejaVu Sans"/>
                <a:cs typeface="DejaVu Sans"/>
              </a:rPr>
              <a:t> </a:t>
            </a:r>
            <a:r>
              <a:rPr sz="2400" b="1" spc="-30" dirty="0">
                <a:latin typeface="DejaVu Sans"/>
                <a:cs typeface="DejaVu Sans"/>
              </a:rPr>
              <a:t>deposits</a:t>
            </a:r>
            <a:endParaRPr sz="2400">
              <a:latin typeface="DejaVu Sans"/>
              <a:cs typeface="DejaVu Sans"/>
            </a:endParaRPr>
          </a:p>
          <a:p>
            <a:pPr marL="381000" indent="-343535">
              <a:lnSpc>
                <a:spcPct val="100000"/>
              </a:lnSpc>
              <a:spcBef>
                <a:spcPts val="670"/>
              </a:spcBef>
              <a:buFont typeface="DejaVu Sans"/>
              <a:buChar char="•"/>
              <a:tabLst>
                <a:tab pos="381635" algn="l"/>
              </a:tabLst>
            </a:pPr>
            <a:r>
              <a:rPr sz="2800" b="1" spc="-25" dirty="0">
                <a:latin typeface="DejaVu Sans"/>
                <a:cs typeface="DejaVu Sans"/>
              </a:rPr>
              <a:t>Membranous</a:t>
            </a:r>
            <a:r>
              <a:rPr sz="2800" b="1" spc="15" dirty="0">
                <a:latin typeface="DejaVu Sans"/>
                <a:cs typeface="DejaVu Sans"/>
              </a:rPr>
              <a:t> </a:t>
            </a:r>
            <a:r>
              <a:rPr sz="2800" b="1" spc="-25" dirty="0">
                <a:latin typeface="DejaVu Sans"/>
                <a:cs typeface="DejaVu Sans"/>
              </a:rPr>
              <a:t>nephropathy</a:t>
            </a:r>
            <a:endParaRPr sz="2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2" y="385635"/>
            <a:ext cx="9009888" cy="5934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0725" y="381000"/>
            <a:ext cx="8331708" cy="624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" y="351104"/>
            <a:ext cx="8778240" cy="5698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6794" y="395985"/>
            <a:ext cx="6514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70" dirty="0"/>
              <a:t>Initial </a:t>
            </a:r>
            <a:r>
              <a:rPr sz="3600" spc="-40" dirty="0"/>
              <a:t>Steroid</a:t>
            </a:r>
            <a:r>
              <a:rPr sz="3600" spc="-190" dirty="0"/>
              <a:t> </a:t>
            </a:r>
            <a:r>
              <a:rPr sz="3600" spc="-25" dirty="0"/>
              <a:t>Resistance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7505" marR="93345" indent="-342900">
              <a:lnSpc>
                <a:spcPct val="100000"/>
              </a:lnSpc>
              <a:spcBef>
                <a:spcPts val="95"/>
              </a:spcBef>
              <a:buFont typeface="DejaVu Sans"/>
              <a:buChar char="•"/>
              <a:tabLst>
                <a:tab pos="358775" algn="l"/>
              </a:tabLst>
            </a:pPr>
            <a:r>
              <a:rPr spc="-5" dirty="0"/>
              <a:t>Trial </a:t>
            </a:r>
            <a:r>
              <a:rPr spc="-25" dirty="0"/>
              <a:t>of pulse </a:t>
            </a:r>
            <a:r>
              <a:rPr spc="-20" dirty="0"/>
              <a:t>methylprednisalone  </a:t>
            </a:r>
            <a:r>
              <a:rPr spc="105" dirty="0"/>
              <a:t>(30 </a:t>
            </a:r>
            <a:r>
              <a:rPr spc="180" dirty="0"/>
              <a:t>mg/kg) </a:t>
            </a:r>
            <a:r>
              <a:rPr dirty="0"/>
              <a:t>or</a:t>
            </a:r>
            <a:r>
              <a:rPr spc="-335" dirty="0"/>
              <a:t> </a:t>
            </a:r>
            <a:r>
              <a:rPr spc="-20" dirty="0"/>
              <a:t>dexamethasone</a:t>
            </a:r>
          </a:p>
          <a:p>
            <a:pPr marL="758825" marR="5080" indent="-287020">
              <a:lnSpc>
                <a:spcPct val="100000"/>
              </a:lnSpc>
              <a:spcBef>
                <a:spcPts val="580"/>
              </a:spcBef>
            </a:pPr>
            <a:r>
              <a:rPr sz="2400" b="0" spc="325" dirty="0">
                <a:latin typeface="DejaVu Sans"/>
                <a:cs typeface="DejaVu Sans"/>
              </a:rPr>
              <a:t>– </a:t>
            </a:r>
            <a:r>
              <a:rPr sz="2400" spc="-35" dirty="0"/>
              <a:t>First </a:t>
            </a:r>
            <a:r>
              <a:rPr sz="2400" spc="35" dirty="0"/>
              <a:t>6 </a:t>
            </a:r>
            <a:r>
              <a:rPr sz="2400" spc="-20" dirty="0"/>
              <a:t>doses </a:t>
            </a:r>
            <a:r>
              <a:rPr sz="2400" spc="-15" dirty="0"/>
              <a:t>given </a:t>
            </a:r>
            <a:r>
              <a:rPr sz="2400" spc="-20" dirty="0"/>
              <a:t>every other </a:t>
            </a:r>
            <a:r>
              <a:rPr sz="2400" spc="-25" dirty="0"/>
              <a:t>day  </a:t>
            </a:r>
            <a:r>
              <a:rPr sz="2400" spc="-5" dirty="0"/>
              <a:t>followed </a:t>
            </a:r>
            <a:r>
              <a:rPr sz="2400" spc="-25" dirty="0"/>
              <a:t>by tapering </a:t>
            </a:r>
            <a:r>
              <a:rPr sz="2400" spc="-15" dirty="0"/>
              <a:t>for </a:t>
            </a:r>
            <a:r>
              <a:rPr sz="2400" spc="-20" dirty="0"/>
              <a:t>periods </a:t>
            </a:r>
            <a:r>
              <a:rPr sz="2400" spc="-30" dirty="0"/>
              <a:t>upto  </a:t>
            </a:r>
            <a:r>
              <a:rPr sz="2400" spc="35" dirty="0"/>
              <a:t>18</a:t>
            </a:r>
            <a:r>
              <a:rPr sz="2400" spc="-10" dirty="0"/>
              <a:t> months</a:t>
            </a:r>
            <a:endParaRPr sz="2400">
              <a:latin typeface="DejaVu Sans"/>
              <a:cs typeface="DejaVu Sans"/>
            </a:endParaRPr>
          </a:p>
          <a:p>
            <a:pPr marL="357505" indent="-342900">
              <a:lnSpc>
                <a:spcPct val="100000"/>
              </a:lnSpc>
              <a:spcBef>
                <a:spcPts val="670"/>
              </a:spcBef>
              <a:buFont typeface="DejaVu Sans"/>
              <a:buChar char="•"/>
              <a:tabLst>
                <a:tab pos="358775" algn="l"/>
              </a:tabLst>
            </a:pPr>
            <a:r>
              <a:rPr spc="-15" dirty="0"/>
              <a:t>Cyclosporin</a:t>
            </a:r>
            <a:r>
              <a:rPr spc="20" dirty="0"/>
              <a:t> </a:t>
            </a:r>
            <a:r>
              <a:rPr dirty="0"/>
              <a:t>A</a:t>
            </a:r>
          </a:p>
          <a:p>
            <a:pPr marL="357505" indent="-342900">
              <a:lnSpc>
                <a:spcPct val="100000"/>
              </a:lnSpc>
              <a:spcBef>
                <a:spcPts val="670"/>
              </a:spcBef>
              <a:buFont typeface="DejaVu Sans"/>
              <a:buChar char="•"/>
              <a:tabLst>
                <a:tab pos="358775" algn="l"/>
              </a:tabLst>
            </a:pPr>
            <a:r>
              <a:rPr spc="225" dirty="0"/>
              <a:t>IVIG</a:t>
            </a:r>
          </a:p>
          <a:p>
            <a:pPr marL="357505" indent="-342900">
              <a:lnSpc>
                <a:spcPct val="100000"/>
              </a:lnSpc>
              <a:spcBef>
                <a:spcPts val="675"/>
              </a:spcBef>
              <a:buFont typeface="DejaVu Sans"/>
              <a:buChar char="•"/>
              <a:tabLst>
                <a:tab pos="358775" algn="l"/>
              </a:tabLst>
            </a:pPr>
            <a:r>
              <a:rPr spc="-35" dirty="0"/>
              <a:t>Mycophenolate</a:t>
            </a:r>
            <a:r>
              <a:rPr spc="25" dirty="0"/>
              <a:t> </a:t>
            </a:r>
            <a:r>
              <a:rPr spc="-25" dirty="0"/>
              <a:t>mofetil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8557" y="426465"/>
            <a:ext cx="72377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/>
              <a:t>Secondary </a:t>
            </a:r>
            <a:r>
              <a:rPr sz="3200" spc="-15" dirty="0"/>
              <a:t>Nephrotic</a:t>
            </a:r>
            <a:r>
              <a:rPr sz="3200" spc="-110" dirty="0"/>
              <a:t> </a:t>
            </a:r>
            <a:r>
              <a:rPr sz="3200" spc="-10" dirty="0"/>
              <a:t>Syndrome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325626"/>
            <a:ext cx="7905115" cy="4948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812800" indent="-457834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800000"/>
                </a:solidFill>
                <a:latin typeface="DejaVu Sans"/>
                <a:cs typeface="DejaVu Sans"/>
              </a:rPr>
              <a:t>Systemic Diseases </a:t>
            </a:r>
            <a:r>
              <a:rPr sz="2000" b="1" spc="5" dirty="0">
                <a:solidFill>
                  <a:srgbClr val="800000"/>
                </a:solidFill>
                <a:latin typeface="DejaVu Sans"/>
                <a:cs typeface="DejaVu Sans"/>
              </a:rPr>
              <a:t>or </a:t>
            </a:r>
            <a:r>
              <a:rPr sz="2000" b="1" spc="-5" dirty="0">
                <a:solidFill>
                  <a:srgbClr val="800000"/>
                </a:solidFill>
                <a:latin typeface="DejaVu Sans"/>
                <a:cs typeface="DejaVu Sans"/>
              </a:rPr>
              <a:t>Glomerular </a:t>
            </a:r>
            <a:r>
              <a:rPr sz="2000" b="1" spc="-20" dirty="0">
                <a:solidFill>
                  <a:srgbClr val="800000"/>
                </a:solidFill>
                <a:latin typeface="DejaVu Sans"/>
                <a:cs typeface="DejaVu Sans"/>
              </a:rPr>
              <a:t>diseases  </a:t>
            </a:r>
            <a:r>
              <a:rPr sz="2000" b="1" spc="15" dirty="0">
                <a:solidFill>
                  <a:srgbClr val="800000"/>
                </a:solidFill>
                <a:latin typeface="DejaVu Sans"/>
                <a:cs typeface="DejaVu Sans"/>
              </a:rPr>
              <a:t>(membranous </a:t>
            </a:r>
            <a:r>
              <a:rPr sz="2000" b="1" spc="-15" dirty="0">
                <a:solidFill>
                  <a:srgbClr val="800000"/>
                </a:solidFill>
                <a:latin typeface="DejaVu Sans"/>
                <a:cs typeface="DejaVu Sans"/>
              </a:rPr>
              <a:t>nephropathy of </a:t>
            </a:r>
            <a:r>
              <a:rPr sz="2000" b="1" spc="10" dirty="0">
                <a:solidFill>
                  <a:srgbClr val="800000"/>
                </a:solidFill>
                <a:latin typeface="DejaVu Sans"/>
                <a:cs typeface="DejaVu Sans"/>
              </a:rPr>
              <a:t>MPGN) </a:t>
            </a:r>
            <a:r>
              <a:rPr sz="2000" b="1" spc="130" dirty="0">
                <a:solidFill>
                  <a:srgbClr val="800000"/>
                </a:solidFill>
                <a:latin typeface="DejaVu Sans"/>
                <a:cs typeface="DejaVu Sans"/>
              </a:rPr>
              <a:t>-</a:t>
            </a:r>
            <a:r>
              <a:rPr sz="2000" b="1" spc="-150" dirty="0">
                <a:solidFill>
                  <a:srgbClr val="800000"/>
                </a:solidFill>
                <a:latin typeface="DejaVu Sans"/>
                <a:cs typeface="DejaVu Sans"/>
              </a:rPr>
              <a:t> </a:t>
            </a:r>
            <a:r>
              <a:rPr sz="2000" b="1" spc="190" dirty="0">
                <a:solidFill>
                  <a:srgbClr val="800000"/>
                </a:solidFill>
                <a:latin typeface="DejaVu Sans"/>
                <a:cs typeface="DejaVu Sans"/>
              </a:rPr>
              <a:t>[10%]</a:t>
            </a:r>
            <a:endParaRPr sz="2000">
              <a:latin typeface="DejaVu Sans"/>
              <a:cs typeface="DejaVu Sans"/>
            </a:endParaRPr>
          </a:p>
          <a:p>
            <a:pPr marL="1270000" indent="-343535">
              <a:lnSpc>
                <a:spcPct val="100000"/>
              </a:lnSpc>
              <a:spcBef>
                <a:spcPts val="434"/>
              </a:spcBef>
              <a:buFont typeface="DejaVu Sans"/>
              <a:buChar char="•"/>
              <a:tabLst>
                <a:tab pos="1270000" algn="l"/>
                <a:tab pos="1270635" algn="l"/>
              </a:tabLst>
            </a:pPr>
            <a:r>
              <a:rPr sz="1800" b="1" spc="-15" dirty="0">
                <a:latin typeface="DejaVu Sans"/>
                <a:cs typeface="DejaVu Sans"/>
              </a:rPr>
              <a:t>Vasculitides</a:t>
            </a:r>
            <a:endParaRPr sz="1800">
              <a:latin typeface="DejaVu Sans"/>
              <a:cs typeface="DejaVu Sans"/>
            </a:endParaRPr>
          </a:p>
          <a:p>
            <a:pPr marL="1689100" marR="725170" lvl="1" indent="-304800">
              <a:lnSpc>
                <a:spcPct val="100000"/>
              </a:lnSpc>
              <a:spcBef>
                <a:spcPts val="345"/>
              </a:spcBef>
              <a:buFont typeface="DejaVu Sans"/>
              <a:buChar char="–"/>
              <a:tabLst>
                <a:tab pos="1689100" algn="l"/>
                <a:tab pos="1689735" algn="l"/>
              </a:tabLst>
            </a:pPr>
            <a:r>
              <a:rPr sz="1400" b="1" spc="-10" dirty="0">
                <a:latin typeface="DejaVu Sans"/>
                <a:cs typeface="DejaVu Sans"/>
              </a:rPr>
              <a:t>SLE, Sarcoidosis, </a:t>
            </a:r>
            <a:r>
              <a:rPr sz="1400" b="1" spc="-15" dirty="0">
                <a:latin typeface="DejaVu Sans"/>
                <a:cs typeface="DejaVu Sans"/>
              </a:rPr>
              <a:t>HSP, </a:t>
            </a:r>
            <a:r>
              <a:rPr sz="1400" b="1" spc="-10" dirty="0">
                <a:latin typeface="DejaVu Sans"/>
                <a:cs typeface="DejaVu Sans"/>
              </a:rPr>
              <a:t>Rheumatoid </a:t>
            </a:r>
            <a:r>
              <a:rPr sz="1400" b="1" spc="-15" dirty="0">
                <a:latin typeface="DejaVu Sans"/>
                <a:cs typeface="DejaVu Sans"/>
              </a:rPr>
              <a:t>arthritis, </a:t>
            </a:r>
            <a:r>
              <a:rPr sz="1400" b="1" spc="-10" dirty="0">
                <a:latin typeface="DejaVu Sans"/>
                <a:cs typeface="DejaVu Sans"/>
              </a:rPr>
              <a:t>Wageners  granulomatosis, </a:t>
            </a:r>
            <a:r>
              <a:rPr sz="1400" b="1" spc="-15" dirty="0">
                <a:latin typeface="DejaVu Sans"/>
                <a:cs typeface="DejaVu Sans"/>
              </a:rPr>
              <a:t>Goofpasteur</a:t>
            </a:r>
            <a:r>
              <a:rPr sz="1400" b="1" spc="-45" dirty="0">
                <a:latin typeface="DejaVu Sans"/>
                <a:cs typeface="DejaVu Sans"/>
              </a:rPr>
              <a:t> </a:t>
            </a:r>
            <a:r>
              <a:rPr sz="1400" b="1" spc="-5" dirty="0">
                <a:latin typeface="DejaVu Sans"/>
                <a:cs typeface="DejaVu Sans"/>
              </a:rPr>
              <a:t>syndrome</a:t>
            </a:r>
            <a:endParaRPr sz="1400">
              <a:latin typeface="DejaVu Sans"/>
              <a:cs typeface="DejaVu Sans"/>
            </a:endParaRPr>
          </a:p>
          <a:p>
            <a:pPr marL="1270000" indent="-343535">
              <a:lnSpc>
                <a:spcPct val="100000"/>
              </a:lnSpc>
              <a:spcBef>
                <a:spcPts val="430"/>
              </a:spcBef>
              <a:buFont typeface="DejaVu Sans"/>
              <a:buChar char="•"/>
              <a:tabLst>
                <a:tab pos="1270000" algn="l"/>
                <a:tab pos="1270635" algn="l"/>
              </a:tabLst>
            </a:pPr>
            <a:r>
              <a:rPr sz="1800" b="1" spc="-25" dirty="0">
                <a:latin typeface="DejaVu Sans"/>
                <a:cs typeface="DejaVu Sans"/>
              </a:rPr>
              <a:t>Metabolic</a:t>
            </a:r>
            <a:endParaRPr sz="1800">
              <a:latin typeface="DejaVu Sans"/>
              <a:cs typeface="DejaVu Sans"/>
            </a:endParaRPr>
          </a:p>
          <a:p>
            <a:pPr marL="1689100" lvl="1" indent="-305435">
              <a:lnSpc>
                <a:spcPct val="100000"/>
              </a:lnSpc>
              <a:spcBef>
                <a:spcPts val="340"/>
              </a:spcBef>
              <a:buFont typeface="DejaVu Sans"/>
              <a:buChar char="–"/>
              <a:tabLst>
                <a:tab pos="1689100" algn="l"/>
                <a:tab pos="1689735" algn="l"/>
              </a:tabLst>
            </a:pPr>
            <a:r>
              <a:rPr sz="1400" b="1" spc="-5" dirty="0">
                <a:latin typeface="DejaVu Sans"/>
                <a:cs typeface="DejaVu Sans"/>
              </a:rPr>
              <a:t>Amyloidosis, </a:t>
            </a:r>
            <a:r>
              <a:rPr sz="1400" b="1" spc="-10" dirty="0">
                <a:latin typeface="DejaVu Sans"/>
                <a:cs typeface="DejaVu Sans"/>
              </a:rPr>
              <a:t>Myxoedema,</a:t>
            </a:r>
            <a:r>
              <a:rPr sz="1400" b="1" spc="-110" dirty="0">
                <a:latin typeface="DejaVu Sans"/>
                <a:cs typeface="DejaVu Sans"/>
              </a:rPr>
              <a:t> </a:t>
            </a:r>
            <a:r>
              <a:rPr sz="1400" b="1" spc="-35" dirty="0">
                <a:latin typeface="DejaVu Sans"/>
                <a:cs typeface="DejaVu Sans"/>
              </a:rPr>
              <a:t>DM</a:t>
            </a:r>
            <a:endParaRPr sz="1400">
              <a:latin typeface="DejaVu Sans"/>
              <a:cs typeface="DejaVu Sans"/>
            </a:endParaRPr>
          </a:p>
          <a:p>
            <a:pPr marL="1270000" indent="-343535">
              <a:lnSpc>
                <a:spcPct val="100000"/>
              </a:lnSpc>
              <a:spcBef>
                <a:spcPts val="425"/>
              </a:spcBef>
              <a:buFont typeface="DejaVu Sans"/>
              <a:buChar char="•"/>
              <a:tabLst>
                <a:tab pos="1270000" algn="l"/>
                <a:tab pos="1270635" algn="l"/>
              </a:tabLst>
            </a:pPr>
            <a:r>
              <a:rPr sz="1800" b="1" spc="20" dirty="0">
                <a:latin typeface="DejaVu Sans"/>
                <a:cs typeface="DejaVu Sans"/>
              </a:rPr>
              <a:t>Infections</a:t>
            </a:r>
            <a:endParaRPr sz="1800">
              <a:latin typeface="DejaVu Sans"/>
              <a:cs typeface="DejaVu Sans"/>
            </a:endParaRPr>
          </a:p>
          <a:p>
            <a:pPr marL="1689100" lvl="1" indent="-305435">
              <a:lnSpc>
                <a:spcPct val="100000"/>
              </a:lnSpc>
              <a:spcBef>
                <a:spcPts val="345"/>
              </a:spcBef>
              <a:buFont typeface="DejaVu Sans"/>
              <a:buChar char="–"/>
              <a:tabLst>
                <a:tab pos="1689100" algn="l"/>
                <a:tab pos="1689735" algn="l"/>
              </a:tabLst>
            </a:pPr>
            <a:r>
              <a:rPr sz="1400" b="1" spc="-10" dirty="0">
                <a:latin typeface="DejaVu Sans"/>
                <a:cs typeface="DejaVu Sans"/>
              </a:rPr>
              <a:t>Syphilis, </a:t>
            </a:r>
            <a:r>
              <a:rPr sz="1400" b="1" spc="-15" dirty="0">
                <a:latin typeface="DejaVu Sans"/>
                <a:cs typeface="DejaVu Sans"/>
              </a:rPr>
              <a:t>Shunt nephritis, Hepatitis </a:t>
            </a:r>
            <a:r>
              <a:rPr sz="1400" b="1" dirty="0">
                <a:latin typeface="DejaVu Sans"/>
                <a:cs typeface="DejaVu Sans"/>
              </a:rPr>
              <a:t>B </a:t>
            </a:r>
            <a:r>
              <a:rPr sz="1400" b="1" spc="-15" dirty="0">
                <a:latin typeface="DejaVu Sans"/>
                <a:cs typeface="DejaVu Sans"/>
              </a:rPr>
              <a:t>and </a:t>
            </a:r>
            <a:r>
              <a:rPr sz="1400" b="1" spc="-20" dirty="0">
                <a:latin typeface="DejaVu Sans"/>
                <a:cs typeface="DejaVu Sans"/>
              </a:rPr>
              <a:t>C, </a:t>
            </a:r>
            <a:r>
              <a:rPr sz="1400" b="1" spc="-30" dirty="0">
                <a:latin typeface="DejaVu Sans"/>
                <a:cs typeface="DejaVu Sans"/>
              </a:rPr>
              <a:t>CMV,</a:t>
            </a:r>
            <a:r>
              <a:rPr sz="1400" b="1" spc="-140" dirty="0">
                <a:latin typeface="DejaVu Sans"/>
                <a:cs typeface="DejaVu Sans"/>
              </a:rPr>
              <a:t> </a:t>
            </a:r>
            <a:r>
              <a:rPr sz="1400" b="1" spc="70" dirty="0">
                <a:latin typeface="DejaVu Sans"/>
                <a:cs typeface="DejaVu Sans"/>
              </a:rPr>
              <a:t>HIV</a:t>
            </a:r>
            <a:endParaRPr sz="1400">
              <a:latin typeface="DejaVu Sans"/>
              <a:cs typeface="DejaVu Sans"/>
            </a:endParaRPr>
          </a:p>
          <a:p>
            <a:pPr marL="1270000" indent="-343535">
              <a:lnSpc>
                <a:spcPct val="100000"/>
              </a:lnSpc>
              <a:spcBef>
                <a:spcPts val="425"/>
              </a:spcBef>
              <a:buFont typeface="DejaVu Sans"/>
              <a:buChar char="•"/>
              <a:tabLst>
                <a:tab pos="1270000" algn="l"/>
                <a:tab pos="1270635" algn="l"/>
              </a:tabLst>
            </a:pPr>
            <a:r>
              <a:rPr sz="1800" b="1" spc="-10" dirty="0">
                <a:latin typeface="DejaVu Sans"/>
                <a:cs typeface="DejaVu Sans"/>
              </a:rPr>
              <a:t>Parasitic</a:t>
            </a:r>
            <a:endParaRPr sz="1800">
              <a:latin typeface="DejaVu Sans"/>
              <a:cs typeface="DejaVu Sans"/>
            </a:endParaRPr>
          </a:p>
          <a:p>
            <a:pPr marL="1689100" lvl="1" indent="-305435">
              <a:lnSpc>
                <a:spcPct val="100000"/>
              </a:lnSpc>
              <a:spcBef>
                <a:spcPts val="340"/>
              </a:spcBef>
              <a:buFont typeface="DejaVu Sans"/>
              <a:buChar char="–"/>
              <a:tabLst>
                <a:tab pos="1689100" algn="l"/>
                <a:tab pos="1689735" algn="l"/>
              </a:tabLst>
            </a:pPr>
            <a:r>
              <a:rPr sz="1400" b="1" dirty="0">
                <a:latin typeface="DejaVu Sans"/>
                <a:cs typeface="DejaVu Sans"/>
              </a:rPr>
              <a:t>Plasmodium </a:t>
            </a:r>
            <a:r>
              <a:rPr sz="1400" b="1" spc="-10" dirty="0">
                <a:latin typeface="DejaVu Sans"/>
                <a:cs typeface="DejaVu Sans"/>
              </a:rPr>
              <a:t>malariae,</a:t>
            </a:r>
            <a:r>
              <a:rPr sz="1400" b="1" spc="-75" dirty="0">
                <a:latin typeface="DejaVu Sans"/>
                <a:cs typeface="DejaVu Sans"/>
              </a:rPr>
              <a:t> </a:t>
            </a:r>
            <a:r>
              <a:rPr sz="1400" b="1" spc="-5" dirty="0">
                <a:latin typeface="DejaVu Sans"/>
                <a:cs typeface="DejaVu Sans"/>
              </a:rPr>
              <a:t>Toxoplasma</a:t>
            </a:r>
            <a:endParaRPr sz="1400">
              <a:latin typeface="DejaVu Sans"/>
              <a:cs typeface="DejaVu Sans"/>
            </a:endParaRPr>
          </a:p>
          <a:p>
            <a:pPr marL="1270000" indent="-343535">
              <a:lnSpc>
                <a:spcPct val="100000"/>
              </a:lnSpc>
              <a:spcBef>
                <a:spcPts val="430"/>
              </a:spcBef>
              <a:buFont typeface="DejaVu Sans"/>
              <a:buChar char="•"/>
              <a:tabLst>
                <a:tab pos="1270000" algn="l"/>
                <a:tab pos="1270635" algn="l"/>
              </a:tabLst>
            </a:pPr>
            <a:r>
              <a:rPr sz="1800" b="1" spc="-10" dirty="0">
                <a:latin typeface="DejaVu Sans"/>
                <a:cs typeface="DejaVu Sans"/>
              </a:rPr>
              <a:t>Drugs</a:t>
            </a:r>
            <a:endParaRPr sz="1800">
              <a:latin typeface="DejaVu Sans"/>
              <a:cs typeface="DejaVu Sans"/>
            </a:endParaRPr>
          </a:p>
          <a:p>
            <a:pPr marL="1689100" lvl="1" indent="-305435">
              <a:lnSpc>
                <a:spcPct val="100000"/>
              </a:lnSpc>
              <a:spcBef>
                <a:spcPts val="340"/>
              </a:spcBef>
              <a:buFont typeface="DejaVu Sans"/>
              <a:buChar char="–"/>
              <a:tabLst>
                <a:tab pos="1689100" algn="l"/>
                <a:tab pos="1689735" algn="l"/>
              </a:tabLst>
            </a:pPr>
            <a:r>
              <a:rPr sz="1400" b="1" spc="-15" dirty="0">
                <a:latin typeface="DejaVu Sans"/>
                <a:cs typeface="DejaVu Sans"/>
              </a:rPr>
              <a:t>Gold, Mercury, </a:t>
            </a:r>
            <a:r>
              <a:rPr sz="1400" b="1" spc="-10" dirty="0">
                <a:latin typeface="DejaVu Sans"/>
                <a:cs typeface="DejaVu Sans"/>
              </a:rPr>
              <a:t>Penicillamine, Lithium, Ethosuccimide,</a:t>
            </a:r>
            <a:r>
              <a:rPr sz="1400" b="1" spc="-140" dirty="0">
                <a:latin typeface="DejaVu Sans"/>
                <a:cs typeface="DejaVu Sans"/>
              </a:rPr>
              <a:t> </a:t>
            </a:r>
            <a:r>
              <a:rPr sz="1400" b="1" spc="40" dirty="0">
                <a:latin typeface="DejaVu Sans"/>
                <a:cs typeface="DejaVu Sans"/>
              </a:rPr>
              <a:t>NSAIDS</a:t>
            </a:r>
            <a:endParaRPr sz="1400">
              <a:latin typeface="DejaVu Sans"/>
              <a:cs typeface="DejaVu Sans"/>
            </a:endParaRPr>
          </a:p>
          <a:p>
            <a:pPr marL="1270000" indent="-343535">
              <a:lnSpc>
                <a:spcPct val="100000"/>
              </a:lnSpc>
              <a:spcBef>
                <a:spcPts val="425"/>
              </a:spcBef>
              <a:buFont typeface="DejaVu Sans"/>
              <a:buChar char="•"/>
              <a:tabLst>
                <a:tab pos="1270000" algn="l"/>
                <a:tab pos="1270635" algn="l"/>
              </a:tabLst>
            </a:pPr>
            <a:r>
              <a:rPr sz="1800" b="1" spc="-20" dirty="0">
                <a:latin typeface="DejaVu Sans"/>
                <a:cs typeface="DejaVu Sans"/>
              </a:rPr>
              <a:t>Malignancies</a:t>
            </a:r>
            <a:endParaRPr sz="1800">
              <a:latin typeface="DejaVu Sans"/>
              <a:cs typeface="DejaVu Sans"/>
            </a:endParaRPr>
          </a:p>
          <a:p>
            <a:pPr marL="1689100" lvl="1" indent="-305435">
              <a:lnSpc>
                <a:spcPct val="100000"/>
              </a:lnSpc>
              <a:spcBef>
                <a:spcPts val="345"/>
              </a:spcBef>
              <a:buFont typeface="DejaVu Sans"/>
              <a:buChar char="–"/>
              <a:tabLst>
                <a:tab pos="1689100" algn="l"/>
                <a:tab pos="1689735" algn="l"/>
              </a:tabLst>
            </a:pPr>
            <a:r>
              <a:rPr sz="1400" b="1" spc="-5" dirty="0">
                <a:latin typeface="DejaVu Sans"/>
                <a:cs typeface="DejaVu Sans"/>
              </a:rPr>
              <a:t>Lymphomas,</a:t>
            </a:r>
            <a:r>
              <a:rPr sz="1400" b="1" spc="-45" dirty="0">
                <a:latin typeface="DejaVu Sans"/>
                <a:cs typeface="DejaVu Sans"/>
              </a:rPr>
              <a:t> </a:t>
            </a:r>
            <a:r>
              <a:rPr sz="1400" b="1" spc="-5" dirty="0">
                <a:latin typeface="DejaVu Sans"/>
                <a:cs typeface="DejaVu Sans"/>
              </a:rPr>
              <a:t>Carcinomas</a:t>
            </a:r>
            <a:endParaRPr sz="1400">
              <a:latin typeface="DejaVu Sans"/>
              <a:cs typeface="DejaVu Sans"/>
            </a:endParaRPr>
          </a:p>
          <a:p>
            <a:pPr marL="1270000" indent="-343535">
              <a:lnSpc>
                <a:spcPct val="100000"/>
              </a:lnSpc>
              <a:spcBef>
                <a:spcPts val="430"/>
              </a:spcBef>
              <a:buFont typeface="DejaVu Sans"/>
              <a:buChar char="•"/>
              <a:tabLst>
                <a:tab pos="1270000" algn="l"/>
                <a:tab pos="1270635" algn="l"/>
              </a:tabLst>
            </a:pPr>
            <a:r>
              <a:rPr sz="1800" b="1" spc="-15" dirty="0">
                <a:latin typeface="DejaVu Sans"/>
                <a:cs typeface="DejaVu Sans"/>
              </a:rPr>
              <a:t>Congenital </a:t>
            </a:r>
            <a:r>
              <a:rPr sz="1800" b="1" spc="580" dirty="0">
                <a:latin typeface="DejaVu Sans"/>
                <a:cs typeface="DejaVu Sans"/>
              </a:rPr>
              <a:t>/</a:t>
            </a:r>
            <a:r>
              <a:rPr sz="1800" b="1" spc="-20" dirty="0">
                <a:latin typeface="DejaVu Sans"/>
                <a:cs typeface="DejaVu Sans"/>
              </a:rPr>
              <a:t> </a:t>
            </a:r>
            <a:r>
              <a:rPr sz="1800" b="1" spc="15" dirty="0">
                <a:latin typeface="DejaVu Sans"/>
                <a:cs typeface="DejaVu Sans"/>
              </a:rPr>
              <a:t>Inherited</a:t>
            </a:r>
            <a:endParaRPr sz="1800">
              <a:latin typeface="DejaVu Sans"/>
              <a:cs typeface="DejaVu Sans"/>
            </a:endParaRPr>
          </a:p>
          <a:p>
            <a:pPr marL="1689100" lvl="1" indent="-305435">
              <a:lnSpc>
                <a:spcPct val="100000"/>
              </a:lnSpc>
              <a:spcBef>
                <a:spcPts val="340"/>
              </a:spcBef>
              <a:buFont typeface="DejaVu Sans"/>
              <a:buChar char="–"/>
              <a:tabLst>
                <a:tab pos="1689100" algn="l"/>
                <a:tab pos="1689735" algn="l"/>
              </a:tabLst>
            </a:pPr>
            <a:r>
              <a:rPr sz="1400" b="1" spc="-10" dirty="0">
                <a:latin typeface="DejaVu Sans"/>
                <a:cs typeface="DejaVu Sans"/>
              </a:rPr>
              <a:t>Alport syndrome, </a:t>
            </a:r>
            <a:r>
              <a:rPr sz="1400" b="1" dirty="0">
                <a:latin typeface="DejaVu Sans"/>
                <a:cs typeface="DejaVu Sans"/>
              </a:rPr>
              <a:t>Nail </a:t>
            </a:r>
            <a:r>
              <a:rPr sz="1400" b="1" spc="90" dirty="0">
                <a:latin typeface="DejaVu Sans"/>
                <a:cs typeface="DejaVu Sans"/>
              </a:rPr>
              <a:t>- </a:t>
            </a:r>
            <a:r>
              <a:rPr sz="1400" b="1" spc="-10" dirty="0">
                <a:latin typeface="DejaVu Sans"/>
                <a:cs typeface="DejaVu Sans"/>
              </a:rPr>
              <a:t>Patella</a:t>
            </a:r>
            <a:r>
              <a:rPr sz="1400" b="1" spc="-215" dirty="0">
                <a:latin typeface="DejaVu Sans"/>
                <a:cs typeface="DejaVu Sans"/>
              </a:rPr>
              <a:t> </a:t>
            </a:r>
            <a:r>
              <a:rPr sz="1400" b="1" spc="-5" dirty="0">
                <a:latin typeface="DejaVu Sans"/>
                <a:cs typeface="DejaVu Sans"/>
              </a:rPr>
              <a:t>syndrome</a:t>
            </a:r>
            <a:endParaRPr sz="1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3470" y="853185"/>
            <a:ext cx="5557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10" dirty="0">
                <a:latin typeface="DejaVu Sans"/>
                <a:cs typeface="DejaVu Sans"/>
              </a:rPr>
              <a:t>Steroid </a:t>
            </a:r>
            <a:r>
              <a:rPr sz="3600" b="0" spc="-20" dirty="0">
                <a:latin typeface="DejaVu Sans"/>
                <a:cs typeface="DejaVu Sans"/>
              </a:rPr>
              <a:t>Adverse</a:t>
            </a:r>
            <a:r>
              <a:rPr sz="3600" b="0" spc="150" dirty="0">
                <a:latin typeface="DejaVu Sans"/>
                <a:cs typeface="DejaVu Sans"/>
              </a:rPr>
              <a:t> </a:t>
            </a:r>
            <a:r>
              <a:rPr sz="3600" b="0" spc="-30" dirty="0">
                <a:latin typeface="DejaVu Sans"/>
                <a:cs typeface="DejaVu Sans"/>
              </a:rPr>
              <a:t>Effetcts</a:t>
            </a:r>
            <a:endParaRPr sz="360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6394" y="1940179"/>
            <a:ext cx="4785995" cy="44151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15" dirty="0">
                <a:latin typeface="DejaVu Sans"/>
                <a:cs typeface="DejaVu Sans"/>
              </a:rPr>
              <a:t>Infection</a:t>
            </a:r>
            <a:endParaRPr sz="24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DejaVu Sans"/>
                <a:cs typeface="DejaVu Sans"/>
              </a:rPr>
              <a:t>Obesity</a:t>
            </a:r>
            <a:endParaRPr sz="24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DejaVu Sans"/>
                <a:cs typeface="DejaVu Sans"/>
              </a:rPr>
              <a:t>Growth</a:t>
            </a:r>
            <a:r>
              <a:rPr sz="2400" spc="100" dirty="0">
                <a:latin typeface="DejaVu Sans"/>
                <a:cs typeface="DejaVu Sans"/>
              </a:rPr>
              <a:t> </a:t>
            </a:r>
            <a:r>
              <a:rPr sz="2400" spc="-30" dirty="0">
                <a:latin typeface="DejaVu Sans"/>
                <a:cs typeface="DejaVu Sans"/>
              </a:rPr>
              <a:t>delay</a:t>
            </a:r>
            <a:endParaRPr sz="24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latin typeface="DejaVu Sans"/>
                <a:cs typeface="DejaVu Sans"/>
              </a:rPr>
              <a:t>Osteopenia</a:t>
            </a:r>
            <a:endParaRPr sz="24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DejaVu Sans"/>
                <a:cs typeface="DejaVu Sans"/>
              </a:rPr>
              <a:t>Avascular </a:t>
            </a:r>
            <a:r>
              <a:rPr sz="2400" spc="-20" dirty="0">
                <a:latin typeface="DejaVu Sans"/>
                <a:cs typeface="DejaVu Sans"/>
              </a:rPr>
              <a:t>necrosis </a:t>
            </a:r>
            <a:r>
              <a:rPr sz="2400" spc="-10" dirty="0">
                <a:latin typeface="DejaVu Sans"/>
                <a:cs typeface="DejaVu Sans"/>
              </a:rPr>
              <a:t>of </a:t>
            </a:r>
            <a:r>
              <a:rPr sz="2400" spc="-20" dirty="0">
                <a:latin typeface="DejaVu Sans"/>
                <a:cs typeface="DejaVu Sans"/>
              </a:rPr>
              <a:t>the</a:t>
            </a:r>
            <a:r>
              <a:rPr sz="2400" spc="415" dirty="0">
                <a:latin typeface="DejaVu Sans"/>
                <a:cs typeface="DejaVu Sans"/>
              </a:rPr>
              <a:t> </a:t>
            </a:r>
            <a:r>
              <a:rPr sz="2400" spc="-20" dirty="0">
                <a:latin typeface="DejaVu Sans"/>
                <a:cs typeface="DejaVu Sans"/>
              </a:rPr>
              <a:t>hip</a:t>
            </a:r>
            <a:endParaRPr sz="24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DejaVu Sans"/>
                <a:cs typeface="DejaVu Sans"/>
              </a:rPr>
              <a:t>Cataracts</a:t>
            </a:r>
            <a:endParaRPr sz="24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DejaVu Sans"/>
                <a:cs typeface="DejaVu Sans"/>
              </a:rPr>
              <a:t>Hypertension</a:t>
            </a:r>
            <a:endParaRPr sz="24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latin typeface="DejaVu Sans"/>
                <a:cs typeface="DejaVu Sans"/>
              </a:rPr>
              <a:t>Hyperglycemia</a:t>
            </a:r>
            <a:endParaRPr sz="24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DejaVu Sans"/>
                <a:cs typeface="DejaVu Sans"/>
              </a:rPr>
              <a:t>Nephrolithiasis</a:t>
            </a:r>
            <a:endParaRPr sz="24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latin typeface="DejaVu Sans"/>
                <a:cs typeface="DejaVu Sans"/>
              </a:rPr>
              <a:t>Hyperlipedemia</a:t>
            </a:r>
            <a:endParaRPr sz="2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484376" y="2153411"/>
              <a:ext cx="6627876" cy="16443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47800" y="2116963"/>
              <a:ext cx="6624828" cy="16414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889375" y="4518050"/>
            <a:ext cx="4077970" cy="10502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546100" indent="-533400">
              <a:lnSpc>
                <a:spcPct val="100000"/>
              </a:lnSpc>
              <a:spcBef>
                <a:spcPts val="775"/>
              </a:spcBef>
              <a:buClr>
                <a:srgbClr val="FF3300"/>
              </a:buClr>
              <a:buAutoNum type="alphaUcPeriod"/>
              <a:tabLst>
                <a:tab pos="546100" algn="l"/>
              </a:tabLst>
            </a:pPr>
            <a:r>
              <a:rPr sz="2800" b="1" spc="-20" dirty="0">
                <a:latin typeface="DejaVu Sans"/>
                <a:cs typeface="DejaVu Sans"/>
              </a:rPr>
              <a:t>Due </a:t>
            </a:r>
            <a:r>
              <a:rPr sz="2800" b="1" spc="-35" dirty="0">
                <a:latin typeface="DejaVu Sans"/>
                <a:cs typeface="DejaVu Sans"/>
              </a:rPr>
              <a:t>to</a:t>
            </a:r>
            <a:r>
              <a:rPr sz="2800" b="1" spc="-15" dirty="0">
                <a:latin typeface="DejaVu Sans"/>
                <a:cs typeface="DejaVu Sans"/>
              </a:rPr>
              <a:t> </a:t>
            </a:r>
            <a:r>
              <a:rPr sz="2800" b="1" spc="-25" dirty="0">
                <a:latin typeface="DejaVu Sans"/>
                <a:cs typeface="DejaVu Sans"/>
              </a:rPr>
              <a:t>Disease</a:t>
            </a:r>
            <a:endParaRPr sz="2800">
              <a:latin typeface="DejaVu Sans"/>
              <a:cs typeface="DejaVu Sans"/>
            </a:endParaRPr>
          </a:p>
          <a:p>
            <a:pPr marL="546100" indent="-533400">
              <a:lnSpc>
                <a:spcPct val="100000"/>
              </a:lnSpc>
              <a:spcBef>
                <a:spcPts val="675"/>
              </a:spcBef>
              <a:buClr>
                <a:srgbClr val="FF3300"/>
              </a:buClr>
              <a:buAutoNum type="alphaUcPeriod"/>
              <a:tabLst>
                <a:tab pos="546100" algn="l"/>
              </a:tabLst>
            </a:pPr>
            <a:r>
              <a:rPr sz="2800" b="1" spc="-20" dirty="0">
                <a:latin typeface="DejaVu Sans"/>
                <a:cs typeface="DejaVu Sans"/>
              </a:rPr>
              <a:t>Due </a:t>
            </a:r>
            <a:r>
              <a:rPr sz="2800" b="1" spc="-35" dirty="0">
                <a:latin typeface="DejaVu Sans"/>
                <a:cs typeface="DejaVu Sans"/>
              </a:rPr>
              <a:t>to</a:t>
            </a:r>
            <a:r>
              <a:rPr sz="2800" b="1" spc="-40" dirty="0">
                <a:latin typeface="DejaVu Sans"/>
                <a:cs typeface="DejaVu Sans"/>
              </a:rPr>
              <a:t> </a:t>
            </a:r>
            <a:r>
              <a:rPr sz="2800" b="1" spc="-25" dirty="0">
                <a:latin typeface="DejaVu Sans"/>
                <a:cs typeface="DejaVu Sans"/>
              </a:rPr>
              <a:t>Treatment</a:t>
            </a:r>
            <a:endParaRPr sz="2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373126"/>
            <a:ext cx="73939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0" dirty="0"/>
              <a:t>A. </a:t>
            </a:r>
            <a:r>
              <a:rPr sz="3200" spc="-15" dirty="0"/>
              <a:t>Complications Due </a:t>
            </a:r>
            <a:r>
              <a:rPr sz="3200" spc="-35" dirty="0"/>
              <a:t>to</a:t>
            </a:r>
            <a:r>
              <a:rPr sz="3200" spc="-20" dirty="0"/>
              <a:t> </a:t>
            </a:r>
            <a:r>
              <a:rPr sz="3200" spc="-25" dirty="0"/>
              <a:t>Disease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145844" y="1621497"/>
            <a:ext cx="7251065" cy="345312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545465" indent="-533400">
              <a:lnSpc>
                <a:spcPct val="100000"/>
              </a:lnSpc>
              <a:spcBef>
                <a:spcPts val="775"/>
              </a:spcBef>
              <a:buFont typeface="DejaVu Sans"/>
              <a:buChar char="•"/>
              <a:tabLst>
                <a:tab pos="545465" algn="l"/>
                <a:tab pos="546100" algn="l"/>
              </a:tabLst>
            </a:pPr>
            <a:r>
              <a:rPr sz="2800" b="1" spc="-50" dirty="0">
                <a:latin typeface="DejaVu Sans"/>
                <a:cs typeface="DejaVu Sans"/>
              </a:rPr>
              <a:t>PEM </a:t>
            </a:r>
            <a:r>
              <a:rPr sz="2800" b="1" spc="-35" dirty="0">
                <a:latin typeface="DejaVu Sans"/>
                <a:cs typeface="DejaVu Sans"/>
              </a:rPr>
              <a:t>due to </a:t>
            </a:r>
            <a:r>
              <a:rPr sz="2800" b="1" spc="-25" dirty="0">
                <a:latin typeface="DejaVu Sans"/>
                <a:cs typeface="DejaVu Sans"/>
              </a:rPr>
              <a:t>protein</a:t>
            </a:r>
            <a:r>
              <a:rPr sz="2800" b="1" spc="80" dirty="0">
                <a:latin typeface="DejaVu Sans"/>
                <a:cs typeface="DejaVu Sans"/>
              </a:rPr>
              <a:t> </a:t>
            </a:r>
            <a:r>
              <a:rPr sz="2800" b="1" spc="-5" dirty="0">
                <a:latin typeface="DejaVu Sans"/>
                <a:cs typeface="DejaVu Sans"/>
              </a:rPr>
              <a:t>loss</a:t>
            </a:r>
            <a:endParaRPr sz="2800">
              <a:latin typeface="DejaVu Sans"/>
              <a:cs typeface="DejaVu Sans"/>
            </a:endParaRPr>
          </a:p>
          <a:p>
            <a:pPr marL="545465" indent="-533400">
              <a:lnSpc>
                <a:spcPct val="100000"/>
              </a:lnSpc>
              <a:spcBef>
                <a:spcPts val="675"/>
              </a:spcBef>
              <a:buFont typeface="DejaVu Sans"/>
              <a:buChar char="•"/>
              <a:tabLst>
                <a:tab pos="545465" algn="l"/>
                <a:tab pos="546100" algn="l"/>
              </a:tabLst>
            </a:pPr>
            <a:r>
              <a:rPr sz="2800" b="1" spc="25" dirty="0">
                <a:latin typeface="DejaVu Sans"/>
                <a:cs typeface="DejaVu Sans"/>
              </a:rPr>
              <a:t>Infections:</a:t>
            </a:r>
            <a:endParaRPr sz="2800">
              <a:latin typeface="DejaVu Sans"/>
              <a:cs typeface="DejaVu Sans"/>
            </a:endParaRPr>
          </a:p>
          <a:p>
            <a:pPr marL="469265">
              <a:lnSpc>
                <a:spcPct val="100000"/>
              </a:lnSpc>
              <a:spcBef>
                <a:spcPts val="580"/>
              </a:spcBef>
              <a:tabLst>
                <a:tab pos="926465" algn="l"/>
              </a:tabLst>
            </a:pPr>
            <a:r>
              <a:rPr sz="2400" spc="325" dirty="0">
                <a:latin typeface="DejaVu Sans"/>
                <a:cs typeface="DejaVu Sans"/>
              </a:rPr>
              <a:t>–	</a:t>
            </a:r>
            <a:r>
              <a:rPr sz="2400" b="1" spc="-20" dirty="0">
                <a:latin typeface="DejaVu Sans"/>
                <a:cs typeface="DejaVu Sans"/>
              </a:rPr>
              <a:t>S.pneumonia, </a:t>
            </a:r>
            <a:r>
              <a:rPr sz="2400" b="1" spc="-25" dirty="0">
                <a:latin typeface="DejaVu Sans"/>
                <a:cs typeface="DejaVu Sans"/>
              </a:rPr>
              <a:t>H. </a:t>
            </a:r>
            <a:r>
              <a:rPr sz="2400" b="1" spc="-15" dirty="0">
                <a:latin typeface="DejaVu Sans"/>
                <a:cs typeface="DejaVu Sans"/>
              </a:rPr>
              <a:t>influenza </a:t>
            </a:r>
            <a:r>
              <a:rPr sz="2400" b="1" spc="155" dirty="0">
                <a:latin typeface="DejaVu Sans"/>
                <a:cs typeface="DejaVu Sans"/>
              </a:rPr>
              <a:t>-</a:t>
            </a:r>
            <a:r>
              <a:rPr sz="2400" b="1" spc="70" dirty="0">
                <a:latin typeface="DejaVu Sans"/>
                <a:cs typeface="DejaVu Sans"/>
              </a:rPr>
              <a:t> </a:t>
            </a:r>
            <a:r>
              <a:rPr sz="2400" b="1" spc="-10" dirty="0">
                <a:latin typeface="DejaVu Sans"/>
                <a:cs typeface="DejaVu Sans"/>
              </a:rPr>
              <a:t>VPDs</a:t>
            </a:r>
            <a:endParaRPr sz="2400">
              <a:latin typeface="DejaVu Sans"/>
              <a:cs typeface="DejaVu Sans"/>
            </a:endParaRPr>
          </a:p>
          <a:p>
            <a:pPr marL="545465" indent="-533400">
              <a:lnSpc>
                <a:spcPct val="100000"/>
              </a:lnSpc>
              <a:spcBef>
                <a:spcPts val="670"/>
              </a:spcBef>
              <a:buFont typeface="DejaVu Sans"/>
              <a:buChar char="•"/>
              <a:tabLst>
                <a:tab pos="545465" algn="l"/>
                <a:tab pos="546100" algn="l"/>
              </a:tabLst>
            </a:pPr>
            <a:r>
              <a:rPr sz="2800" b="1" spc="-15" dirty="0">
                <a:latin typeface="DejaVu Sans"/>
                <a:cs typeface="DejaVu Sans"/>
              </a:rPr>
              <a:t>Thrombotic</a:t>
            </a:r>
            <a:r>
              <a:rPr sz="2800" b="1" spc="10" dirty="0">
                <a:latin typeface="DejaVu Sans"/>
                <a:cs typeface="DejaVu Sans"/>
              </a:rPr>
              <a:t> </a:t>
            </a:r>
            <a:r>
              <a:rPr sz="2800" b="1" spc="-15" dirty="0">
                <a:latin typeface="DejaVu Sans"/>
                <a:cs typeface="DejaVu Sans"/>
              </a:rPr>
              <a:t>complications</a:t>
            </a:r>
            <a:endParaRPr sz="2800">
              <a:latin typeface="DejaVu Sans"/>
              <a:cs typeface="DejaVu Sans"/>
            </a:endParaRPr>
          </a:p>
          <a:p>
            <a:pPr marL="545465" marR="5080" indent="-533400">
              <a:lnSpc>
                <a:spcPct val="100000"/>
              </a:lnSpc>
              <a:spcBef>
                <a:spcPts val="675"/>
              </a:spcBef>
              <a:buFont typeface="DejaVu Sans"/>
              <a:buChar char="•"/>
              <a:tabLst>
                <a:tab pos="545465" algn="l"/>
                <a:tab pos="546100" algn="l"/>
                <a:tab pos="4451985" algn="l"/>
              </a:tabLst>
            </a:pPr>
            <a:r>
              <a:rPr sz="2800" b="1" spc="85" dirty="0">
                <a:latin typeface="DejaVu Sans"/>
                <a:cs typeface="DejaVu Sans"/>
              </a:rPr>
              <a:t>Iron,</a:t>
            </a:r>
            <a:r>
              <a:rPr sz="2800" b="1" spc="5" dirty="0">
                <a:latin typeface="DejaVu Sans"/>
                <a:cs typeface="DejaVu Sans"/>
              </a:rPr>
              <a:t> </a:t>
            </a:r>
            <a:r>
              <a:rPr sz="2800" b="1" spc="-35" dirty="0">
                <a:latin typeface="DejaVu Sans"/>
                <a:cs typeface="DejaVu Sans"/>
              </a:rPr>
              <a:t>copper,</a:t>
            </a:r>
            <a:r>
              <a:rPr sz="2800" b="1" spc="35" dirty="0">
                <a:latin typeface="DejaVu Sans"/>
                <a:cs typeface="DejaVu Sans"/>
              </a:rPr>
              <a:t> </a:t>
            </a:r>
            <a:r>
              <a:rPr sz="2800" b="1" spc="-10" dirty="0">
                <a:latin typeface="DejaVu Sans"/>
                <a:cs typeface="DejaVu Sans"/>
              </a:rPr>
              <a:t>zinc,	</a:t>
            </a:r>
            <a:r>
              <a:rPr sz="2800" b="1" spc="-25" dirty="0">
                <a:latin typeface="DejaVu Sans"/>
                <a:cs typeface="DejaVu Sans"/>
              </a:rPr>
              <a:t>and </a:t>
            </a:r>
            <a:r>
              <a:rPr sz="2800" b="1" spc="-10" dirty="0">
                <a:latin typeface="DejaVu Sans"/>
                <a:cs typeface="DejaVu Sans"/>
              </a:rPr>
              <a:t>vitamin</a:t>
            </a:r>
            <a:r>
              <a:rPr sz="2800" b="1" spc="-45" dirty="0">
                <a:latin typeface="DejaVu Sans"/>
                <a:cs typeface="DejaVu Sans"/>
              </a:rPr>
              <a:t> </a:t>
            </a:r>
            <a:r>
              <a:rPr sz="2800" b="1" spc="-5" dirty="0">
                <a:latin typeface="DejaVu Sans"/>
                <a:cs typeface="DejaVu Sans"/>
              </a:rPr>
              <a:t>D  </a:t>
            </a:r>
            <a:r>
              <a:rPr sz="2800" b="1" spc="-30" dirty="0">
                <a:latin typeface="DejaVu Sans"/>
                <a:cs typeface="DejaVu Sans"/>
              </a:rPr>
              <a:t>deficiencies</a:t>
            </a:r>
            <a:endParaRPr sz="2800">
              <a:latin typeface="DejaVu Sans"/>
              <a:cs typeface="DejaVu Sans"/>
            </a:endParaRPr>
          </a:p>
          <a:p>
            <a:pPr marL="545465" indent="-533400">
              <a:lnSpc>
                <a:spcPct val="100000"/>
              </a:lnSpc>
              <a:spcBef>
                <a:spcPts val="670"/>
              </a:spcBef>
              <a:buFont typeface="DejaVu Sans"/>
              <a:buChar char="•"/>
              <a:tabLst>
                <a:tab pos="545465" algn="l"/>
                <a:tab pos="546100" algn="l"/>
              </a:tabLst>
            </a:pPr>
            <a:r>
              <a:rPr sz="2800" b="1" spc="-20" dirty="0">
                <a:latin typeface="DejaVu Sans"/>
                <a:cs typeface="DejaVu Sans"/>
              </a:rPr>
              <a:t>Laryngeal </a:t>
            </a:r>
            <a:r>
              <a:rPr sz="2800" b="1" spc="-25" dirty="0">
                <a:latin typeface="DejaVu Sans"/>
                <a:cs typeface="DejaVu Sans"/>
              </a:rPr>
              <a:t>edema </a:t>
            </a:r>
            <a:r>
              <a:rPr sz="2800" b="1" spc="175" dirty="0">
                <a:latin typeface="DejaVu Sans"/>
                <a:cs typeface="DejaVu Sans"/>
              </a:rPr>
              <a:t>-</a:t>
            </a:r>
            <a:r>
              <a:rPr sz="2800" b="1" spc="70" dirty="0">
                <a:latin typeface="DejaVu Sans"/>
                <a:cs typeface="DejaVu Sans"/>
              </a:rPr>
              <a:t> </a:t>
            </a:r>
            <a:r>
              <a:rPr sz="2800" b="1" spc="-15" dirty="0">
                <a:latin typeface="DejaVu Sans"/>
                <a:cs typeface="DejaVu Sans"/>
              </a:rPr>
              <a:t>rarely</a:t>
            </a:r>
            <a:endParaRPr sz="2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8394" y="395985"/>
            <a:ext cx="26466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0" dirty="0"/>
              <a:t>Infections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8739" y="949532"/>
            <a:ext cx="6838950" cy="3054350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10"/>
              </a:spcBef>
              <a:buFont typeface="DejaVu Sans"/>
              <a:buChar char="•"/>
              <a:tabLst>
                <a:tab pos="355600" algn="l"/>
              </a:tabLst>
            </a:pPr>
            <a:r>
              <a:rPr sz="2800" b="1" spc="-35" dirty="0">
                <a:latin typeface="DejaVu Sans"/>
                <a:cs typeface="DejaVu Sans"/>
              </a:rPr>
              <a:t>Factors </a:t>
            </a:r>
            <a:r>
              <a:rPr sz="2800" b="1" spc="-25" dirty="0">
                <a:latin typeface="DejaVu Sans"/>
                <a:cs typeface="DejaVu Sans"/>
              </a:rPr>
              <a:t>responsible</a:t>
            </a:r>
            <a:r>
              <a:rPr sz="2800" b="1" spc="65" dirty="0">
                <a:latin typeface="DejaVu Sans"/>
                <a:cs typeface="DejaVu Sans"/>
              </a:rPr>
              <a:t> </a:t>
            </a:r>
            <a:r>
              <a:rPr sz="2800" b="1" spc="5" dirty="0">
                <a:latin typeface="DejaVu Sans"/>
                <a:cs typeface="DejaVu Sans"/>
              </a:rPr>
              <a:t>:</a:t>
            </a:r>
            <a:endParaRPr sz="28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1215"/>
              </a:spcBef>
              <a:buFont typeface="DejaVu Sans"/>
              <a:buChar char="–"/>
              <a:tabLst>
                <a:tab pos="756920" algn="l"/>
              </a:tabLst>
            </a:pPr>
            <a:r>
              <a:rPr sz="2400" b="1" spc="-5" dirty="0">
                <a:latin typeface="DejaVu Sans"/>
                <a:cs typeface="DejaVu Sans"/>
              </a:rPr>
              <a:t>Urinary </a:t>
            </a:r>
            <a:r>
              <a:rPr sz="2400" b="1" spc="-10" dirty="0">
                <a:latin typeface="DejaVu Sans"/>
                <a:cs typeface="DejaVu Sans"/>
              </a:rPr>
              <a:t>loss </a:t>
            </a:r>
            <a:r>
              <a:rPr sz="2400" b="1" spc="-15" dirty="0">
                <a:latin typeface="DejaVu Sans"/>
                <a:cs typeface="DejaVu Sans"/>
              </a:rPr>
              <a:t>of </a:t>
            </a:r>
            <a:r>
              <a:rPr sz="2400" b="1" spc="-30" dirty="0">
                <a:latin typeface="DejaVu Sans"/>
                <a:cs typeface="DejaVu Sans"/>
              </a:rPr>
              <a:t>Factor </a:t>
            </a:r>
            <a:r>
              <a:rPr sz="2400" b="1" dirty="0">
                <a:latin typeface="DejaVu Sans"/>
                <a:cs typeface="DejaVu Sans"/>
              </a:rPr>
              <a:t>B</a:t>
            </a:r>
            <a:r>
              <a:rPr sz="2400" b="1" spc="-40" dirty="0">
                <a:latin typeface="DejaVu Sans"/>
                <a:cs typeface="DejaVu Sans"/>
              </a:rPr>
              <a:t> </a:t>
            </a:r>
            <a:r>
              <a:rPr sz="2400" b="1" spc="-20" dirty="0">
                <a:latin typeface="DejaVu Sans"/>
                <a:cs typeface="DejaVu Sans"/>
              </a:rPr>
              <a:t>and</a:t>
            </a:r>
            <a:endParaRPr sz="2400">
              <a:latin typeface="DejaVu Sans"/>
              <a:cs typeface="DejaVu Sans"/>
            </a:endParaRPr>
          </a:p>
          <a:p>
            <a:pPr marL="756285">
              <a:lnSpc>
                <a:spcPct val="100000"/>
              </a:lnSpc>
              <a:spcBef>
                <a:spcPts val="580"/>
              </a:spcBef>
            </a:pPr>
            <a:r>
              <a:rPr sz="2400" b="1" spc="-10" dirty="0">
                <a:latin typeface="DejaVu Sans"/>
                <a:cs typeface="DejaVu Sans"/>
              </a:rPr>
              <a:t>immunoglobulins, </a:t>
            </a:r>
            <a:r>
              <a:rPr sz="2400" b="1" spc="-25" dirty="0">
                <a:latin typeface="DejaVu Sans"/>
                <a:cs typeface="DejaVu Sans"/>
              </a:rPr>
              <a:t>properdin</a:t>
            </a:r>
            <a:r>
              <a:rPr sz="2400" b="1" spc="30" dirty="0">
                <a:latin typeface="DejaVu Sans"/>
                <a:cs typeface="DejaVu Sans"/>
              </a:rPr>
              <a:t> </a:t>
            </a:r>
            <a:r>
              <a:rPr sz="2400" b="1" spc="-5" dirty="0">
                <a:latin typeface="DejaVu Sans"/>
                <a:cs typeface="DejaVu Sans"/>
              </a:rPr>
              <a:t>B</a:t>
            </a:r>
            <a:endParaRPr sz="24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944"/>
              </a:spcBef>
              <a:buFont typeface="DejaVu Sans"/>
              <a:buChar char="–"/>
              <a:tabLst>
                <a:tab pos="756920" algn="l"/>
              </a:tabLst>
            </a:pPr>
            <a:r>
              <a:rPr sz="2400" b="1" spc="-30" dirty="0">
                <a:latin typeface="DejaVu Sans"/>
                <a:cs typeface="DejaVu Sans"/>
              </a:rPr>
              <a:t>Defective</a:t>
            </a:r>
            <a:r>
              <a:rPr sz="2400" b="1" spc="-5" dirty="0">
                <a:latin typeface="DejaVu Sans"/>
                <a:cs typeface="DejaVu Sans"/>
              </a:rPr>
              <a:t> </a:t>
            </a:r>
            <a:r>
              <a:rPr sz="2400" b="1" spc="90" dirty="0">
                <a:latin typeface="DejaVu Sans"/>
                <a:cs typeface="DejaVu Sans"/>
              </a:rPr>
              <a:t>CMI</a:t>
            </a:r>
            <a:endParaRPr sz="24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780"/>
              </a:spcBef>
              <a:buFont typeface="DejaVu Sans"/>
              <a:buChar char="–"/>
              <a:tabLst>
                <a:tab pos="756920" algn="l"/>
              </a:tabLst>
            </a:pPr>
            <a:r>
              <a:rPr sz="2400" b="1" spc="-30" dirty="0">
                <a:latin typeface="DejaVu Sans"/>
                <a:cs typeface="DejaVu Sans"/>
              </a:rPr>
              <a:t>Defective</a:t>
            </a:r>
            <a:r>
              <a:rPr sz="2400" b="1" spc="-5" dirty="0">
                <a:latin typeface="DejaVu Sans"/>
                <a:cs typeface="DejaVu Sans"/>
              </a:rPr>
              <a:t> </a:t>
            </a:r>
            <a:r>
              <a:rPr sz="2400" b="1" spc="-10" dirty="0">
                <a:latin typeface="DejaVu Sans"/>
                <a:cs typeface="DejaVu Sans"/>
              </a:rPr>
              <a:t>opsonization</a:t>
            </a:r>
            <a:endParaRPr sz="24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1155"/>
              </a:spcBef>
              <a:buFont typeface="DejaVu Sans"/>
              <a:buChar char="–"/>
              <a:tabLst>
                <a:tab pos="756920" algn="l"/>
              </a:tabLst>
            </a:pPr>
            <a:r>
              <a:rPr sz="2400" b="1" spc="-20" dirty="0">
                <a:latin typeface="DejaVu Sans"/>
                <a:cs typeface="DejaVu Sans"/>
              </a:rPr>
              <a:t>Ascitic fluid </a:t>
            </a:r>
            <a:r>
              <a:rPr sz="2400" b="1" spc="505" dirty="0">
                <a:latin typeface="DejaVu Sans"/>
                <a:cs typeface="DejaVu Sans"/>
              </a:rPr>
              <a:t>– </a:t>
            </a:r>
            <a:r>
              <a:rPr sz="2400" b="1" spc="-30" dirty="0">
                <a:latin typeface="DejaVu Sans"/>
                <a:cs typeface="DejaVu Sans"/>
              </a:rPr>
              <a:t>good </a:t>
            </a:r>
            <a:r>
              <a:rPr sz="2400" b="1" spc="-20" dirty="0">
                <a:latin typeface="DejaVu Sans"/>
                <a:cs typeface="DejaVu Sans"/>
              </a:rPr>
              <a:t>culture</a:t>
            </a:r>
            <a:r>
              <a:rPr sz="2400" b="1" spc="-465" dirty="0">
                <a:latin typeface="DejaVu Sans"/>
                <a:cs typeface="DejaVu Sans"/>
              </a:rPr>
              <a:t> </a:t>
            </a:r>
            <a:r>
              <a:rPr sz="2400" b="1" spc="-5" dirty="0">
                <a:latin typeface="DejaVu Sans"/>
                <a:cs typeface="DejaVu Sans"/>
              </a:rPr>
              <a:t>medium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003928"/>
            <a:ext cx="4895850" cy="998219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45"/>
              </a:spcBef>
              <a:buFont typeface="DejaVu Sans"/>
              <a:buChar char="–"/>
              <a:tabLst>
                <a:tab pos="299720" algn="l"/>
              </a:tabLst>
            </a:pPr>
            <a:r>
              <a:rPr sz="2400" b="1" spc="15" dirty="0">
                <a:latin typeface="DejaVu Sans"/>
                <a:cs typeface="DejaVu Sans"/>
              </a:rPr>
              <a:t>Immunosuppressive</a:t>
            </a:r>
            <a:r>
              <a:rPr sz="2400" b="1" dirty="0">
                <a:latin typeface="DejaVu Sans"/>
                <a:cs typeface="DejaVu Sans"/>
              </a:rPr>
              <a:t> </a:t>
            </a:r>
            <a:r>
              <a:rPr sz="2400" b="1" spc="-25" dirty="0">
                <a:latin typeface="DejaVu Sans"/>
                <a:cs typeface="DejaVu Sans"/>
              </a:rPr>
              <a:t>drugs</a:t>
            </a:r>
            <a:endParaRPr sz="2400">
              <a:latin typeface="DejaVu Sans"/>
              <a:cs typeface="DejaVu Sans"/>
            </a:endParaRPr>
          </a:p>
          <a:p>
            <a:pPr marL="299085" indent="-287020">
              <a:lnSpc>
                <a:spcPct val="100000"/>
              </a:lnSpc>
              <a:spcBef>
                <a:spcPts val="950"/>
              </a:spcBef>
              <a:buFont typeface="DejaVu Sans"/>
              <a:buChar char="–"/>
              <a:tabLst>
                <a:tab pos="299720" algn="l"/>
              </a:tabLst>
            </a:pPr>
            <a:r>
              <a:rPr sz="2400" b="1" spc="-25" dirty="0">
                <a:latin typeface="DejaVu Sans"/>
                <a:cs typeface="DejaVu Sans"/>
              </a:rPr>
              <a:t>Malnutrition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56732" y="4171188"/>
            <a:ext cx="2926080" cy="224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47028" y="4313910"/>
            <a:ext cx="2327275" cy="18548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DejaVu Sans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latin typeface="DejaVu Sans"/>
                <a:cs typeface="DejaVu Sans"/>
              </a:rPr>
              <a:t>Peritonitis</a:t>
            </a:r>
            <a:endParaRPr sz="20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DejaVu Sans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DejaVu Sans"/>
                <a:cs typeface="DejaVu Sans"/>
              </a:rPr>
              <a:t>Pneumonia</a:t>
            </a:r>
            <a:endParaRPr sz="20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DejaVu Sans"/>
              <a:buChar char="•"/>
              <a:tabLst>
                <a:tab pos="354965" algn="l"/>
                <a:tab pos="355600" algn="l"/>
              </a:tabLst>
            </a:pPr>
            <a:r>
              <a:rPr sz="2000" b="1" spc="-15" dirty="0">
                <a:latin typeface="DejaVu Sans"/>
                <a:cs typeface="DejaVu Sans"/>
              </a:rPr>
              <a:t>Osteomyelitis</a:t>
            </a:r>
            <a:endParaRPr sz="20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DejaVu Sans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latin typeface="DejaVu Sans"/>
                <a:cs typeface="DejaVu Sans"/>
              </a:rPr>
              <a:t>Cellulitis</a:t>
            </a:r>
            <a:endParaRPr sz="20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DejaVu Sans"/>
              <a:buChar char="•"/>
              <a:tabLst>
                <a:tab pos="354965" algn="l"/>
                <a:tab pos="355600" algn="l"/>
              </a:tabLst>
            </a:pPr>
            <a:r>
              <a:rPr sz="2000" b="1" spc="-15" dirty="0">
                <a:latin typeface="DejaVu Sans"/>
                <a:cs typeface="DejaVu Sans"/>
              </a:rPr>
              <a:t>Arthritis</a:t>
            </a:r>
            <a:endParaRPr sz="2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8194" y="458469"/>
            <a:ext cx="69983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0" dirty="0"/>
              <a:t>B. </a:t>
            </a:r>
            <a:r>
              <a:rPr sz="2800" spc="-20" dirty="0"/>
              <a:t>Complications Due </a:t>
            </a:r>
            <a:r>
              <a:rPr sz="2800" spc="-35" dirty="0"/>
              <a:t>to</a:t>
            </a:r>
            <a:r>
              <a:rPr sz="2800" spc="80" dirty="0"/>
              <a:t> </a:t>
            </a:r>
            <a:r>
              <a:rPr sz="2800" spc="-25" dirty="0"/>
              <a:t>Treatment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593594" y="1111186"/>
            <a:ext cx="5195570" cy="522605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50"/>
              </a:spcBef>
              <a:buFont typeface="DejaVu Sans"/>
              <a:buChar char="•"/>
              <a:tabLst>
                <a:tab pos="354965" algn="l"/>
                <a:tab pos="355600" algn="l"/>
              </a:tabLst>
            </a:pPr>
            <a:r>
              <a:rPr sz="2000" b="1" spc="-15" dirty="0">
                <a:latin typeface="DejaVu Sans"/>
                <a:cs typeface="DejaVu Sans"/>
              </a:rPr>
              <a:t>Steroids</a:t>
            </a:r>
            <a:endParaRPr sz="20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225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800" b="1" spc="-15" dirty="0">
                <a:latin typeface="DejaVu Sans"/>
                <a:cs typeface="DejaVu Sans"/>
              </a:rPr>
              <a:t>Cushingoid</a:t>
            </a:r>
            <a:r>
              <a:rPr sz="1800" b="1" spc="-20" dirty="0">
                <a:latin typeface="DejaVu Sans"/>
                <a:cs typeface="DejaVu Sans"/>
              </a:rPr>
              <a:t> </a:t>
            </a:r>
            <a:r>
              <a:rPr sz="1800" b="1" spc="-10" dirty="0">
                <a:latin typeface="DejaVu Sans"/>
                <a:cs typeface="DejaVu Sans"/>
              </a:rPr>
              <a:t>syndrome</a:t>
            </a:r>
            <a:endParaRPr sz="18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215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800" b="1" spc="-15" dirty="0">
                <a:latin typeface="DejaVu Sans"/>
                <a:cs typeface="DejaVu Sans"/>
              </a:rPr>
              <a:t>Hypertension </a:t>
            </a:r>
            <a:r>
              <a:rPr sz="1800" b="1" spc="-25" dirty="0">
                <a:latin typeface="DejaVu Sans"/>
                <a:cs typeface="DejaVu Sans"/>
              </a:rPr>
              <a:t>due to </a:t>
            </a:r>
            <a:r>
              <a:rPr sz="1800" b="1" spc="-20" dirty="0">
                <a:latin typeface="DejaVu Sans"/>
                <a:cs typeface="DejaVu Sans"/>
              </a:rPr>
              <a:t>salt </a:t>
            </a:r>
            <a:r>
              <a:rPr sz="1800" b="1" spc="-15" dirty="0">
                <a:latin typeface="DejaVu Sans"/>
                <a:cs typeface="DejaVu Sans"/>
              </a:rPr>
              <a:t>retention</a:t>
            </a:r>
            <a:endParaRPr sz="18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220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800" b="1" spc="-15" dirty="0">
                <a:latin typeface="DejaVu Sans"/>
                <a:cs typeface="DejaVu Sans"/>
              </a:rPr>
              <a:t>Osteoporosis</a:t>
            </a:r>
            <a:endParaRPr sz="18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215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800" b="1" spc="-20" dirty="0">
                <a:latin typeface="DejaVu Sans"/>
                <a:cs typeface="DejaVu Sans"/>
              </a:rPr>
              <a:t>Susceptibility </a:t>
            </a:r>
            <a:r>
              <a:rPr sz="1800" b="1" spc="-25" dirty="0">
                <a:latin typeface="DejaVu Sans"/>
                <a:cs typeface="DejaVu Sans"/>
              </a:rPr>
              <a:t>to</a:t>
            </a:r>
            <a:r>
              <a:rPr sz="1800" b="1" spc="15" dirty="0">
                <a:latin typeface="DejaVu Sans"/>
                <a:cs typeface="DejaVu Sans"/>
              </a:rPr>
              <a:t> </a:t>
            </a:r>
            <a:r>
              <a:rPr sz="1800" b="1" spc="-15" dirty="0">
                <a:latin typeface="DejaVu Sans"/>
                <a:cs typeface="DejaVu Sans"/>
              </a:rPr>
              <a:t>infections</a:t>
            </a:r>
            <a:endParaRPr sz="18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215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800" b="1" spc="5" dirty="0">
                <a:latin typeface="DejaVu Sans"/>
                <a:cs typeface="DejaVu Sans"/>
              </a:rPr>
              <a:t>Growth</a:t>
            </a:r>
            <a:r>
              <a:rPr sz="1800" b="1" spc="-10" dirty="0">
                <a:latin typeface="DejaVu Sans"/>
                <a:cs typeface="DejaVu Sans"/>
              </a:rPr>
              <a:t> </a:t>
            </a:r>
            <a:r>
              <a:rPr sz="1800" b="1" spc="-15" dirty="0">
                <a:latin typeface="DejaVu Sans"/>
                <a:cs typeface="DejaVu Sans"/>
              </a:rPr>
              <a:t>failure</a:t>
            </a:r>
            <a:endParaRPr sz="18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219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800" b="1" spc="-20" dirty="0">
                <a:latin typeface="DejaVu Sans"/>
                <a:cs typeface="DejaVu Sans"/>
              </a:rPr>
              <a:t>Cateracts</a:t>
            </a:r>
            <a:endParaRPr sz="18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215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800" b="1" spc="-10" dirty="0">
                <a:latin typeface="DejaVu Sans"/>
                <a:cs typeface="DejaVu Sans"/>
              </a:rPr>
              <a:t>Glaucoma</a:t>
            </a:r>
            <a:endParaRPr sz="18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215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800" b="1" spc="-20" dirty="0">
                <a:latin typeface="DejaVu Sans"/>
                <a:cs typeface="DejaVu Sans"/>
              </a:rPr>
              <a:t>Gastritis</a:t>
            </a:r>
            <a:endParaRPr sz="18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219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800" b="1" spc="-25" dirty="0">
                <a:latin typeface="DejaVu Sans"/>
                <a:cs typeface="DejaVu Sans"/>
              </a:rPr>
              <a:t>Peptic</a:t>
            </a:r>
            <a:r>
              <a:rPr sz="1800" b="1" spc="-5" dirty="0">
                <a:latin typeface="DejaVu Sans"/>
                <a:cs typeface="DejaVu Sans"/>
              </a:rPr>
              <a:t> </a:t>
            </a:r>
            <a:r>
              <a:rPr sz="1800" b="1" spc="-15" dirty="0">
                <a:latin typeface="DejaVu Sans"/>
                <a:cs typeface="DejaVu Sans"/>
              </a:rPr>
              <a:t>ulcer</a:t>
            </a:r>
            <a:endParaRPr sz="18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215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800" b="1" spc="-10" dirty="0">
                <a:latin typeface="DejaVu Sans"/>
                <a:cs typeface="DejaVu Sans"/>
              </a:rPr>
              <a:t>Hypokalemia</a:t>
            </a:r>
            <a:endParaRPr sz="18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215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800" b="1" spc="-5" dirty="0">
                <a:latin typeface="DejaVu Sans"/>
                <a:cs typeface="DejaVu Sans"/>
              </a:rPr>
              <a:t>Behavioural </a:t>
            </a:r>
            <a:r>
              <a:rPr sz="1800" b="1" spc="-15" dirty="0">
                <a:latin typeface="DejaVu Sans"/>
                <a:cs typeface="DejaVu Sans"/>
              </a:rPr>
              <a:t>changes</a:t>
            </a:r>
            <a:endParaRPr sz="18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229"/>
              </a:spcBef>
              <a:buFont typeface="DejaVu Sans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latin typeface="DejaVu Sans"/>
                <a:cs typeface="DejaVu Sans"/>
              </a:rPr>
              <a:t>Cyclophosphamide</a:t>
            </a:r>
            <a:endParaRPr sz="20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225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800" b="1" spc="-15" dirty="0">
                <a:latin typeface="DejaVu Sans"/>
                <a:cs typeface="DejaVu Sans"/>
              </a:rPr>
              <a:t>Alopecia</a:t>
            </a:r>
            <a:endParaRPr sz="18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220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800" b="1" spc="-15" dirty="0">
                <a:latin typeface="DejaVu Sans"/>
                <a:cs typeface="DejaVu Sans"/>
              </a:rPr>
              <a:t>Leucopenia</a:t>
            </a:r>
            <a:endParaRPr sz="18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215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800" b="1" spc="15" dirty="0">
                <a:latin typeface="DejaVu Sans"/>
                <a:cs typeface="DejaVu Sans"/>
              </a:rPr>
              <a:t>Infertility</a:t>
            </a:r>
            <a:endParaRPr sz="1800">
              <a:latin typeface="DejaVu Sans"/>
              <a:cs typeface="DejaVu Sans"/>
            </a:endParaRPr>
          </a:p>
          <a:p>
            <a:pPr marL="756285" lvl="1" indent="-287020">
              <a:lnSpc>
                <a:spcPct val="100000"/>
              </a:lnSpc>
              <a:spcBef>
                <a:spcPts val="215"/>
              </a:spcBef>
              <a:buFont typeface="DejaVu Sans"/>
              <a:buChar char="–"/>
              <a:tabLst>
                <a:tab pos="756285" algn="l"/>
                <a:tab pos="756920" algn="l"/>
              </a:tabLst>
            </a:pPr>
            <a:r>
              <a:rPr sz="1800" b="1" spc="-5" dirty="0">
                <a:latin typeface="DejaVu Sans"/>
                <a:cs typeface="DejaVu Sans"/>
              </a:rPr>
              <a:t>Hemorrhagic</a:t>
            </a:r>
            <a:r>
              <a:rPr sz="1800" b="1" spc="-20" dirty="0">
                <a:latin typeface="DejaVu Sans"/>
                <a:cs typeface="DejaVu Sans"/>
              </a:rPr>
              <a:t> cystitis</a:t>
            </a:r>
            <a:endParaRPr sz="1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484376" y="2639567"/>
              <a:ext cx="6627876" cy="15910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47800" y="2604069"/>
              <a:ext cx="6624828" cy="158705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794" y="395985"/>
            <a:ext cx="4614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Outcome </a:t>
            </a:r>
            <a:r>
              <a:rPr sz="3600" spc="-25" dirty="0"/>
              <a:t>of</a:t>
            </a:r>
            <a:r>
              <a:rPr sz="3600" spc="-130" dirty="0"/>
              <a:t> </a:t>
            </a:r>
            <a:r>
              <a:rPr sz="3600" spc="-55" dirty="0"/>
              <a:t>MCNS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64540" y="1413027"/>
            <a:ext cx="7444105" cy="416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0955" indent="-343535">
              <a:lnSpc>
                <a:spcPct val="130100"/>
              </a:lnSpc>
              <a:spcBef>
                <a:spcPts val="100"/>
              </a:spcBef>
              <a:buFont typeface="DejaVu Sans"/>
              <a:buChar char="•"/>
              <a:tabLst>
                <a:tab pos="356235" algn="l"/>
              </a:tabLst>
            </a:pPr>
            <a:r>
              <a:rPr sz="2800" b="1" spc="-55" dirty="0">
                <a:latin typeface="DejaVu Sans"/>
                <a:cs typeface="DejaVu Sans"/>
              </a:rPr>
              <a:t>Most </a:t>
            </a:r>
            <a:r>
              <a:rPr sz="2800" b="1" spc="-40" dirty="0">
                <a:latin typeface="DejaVu Sans"/>
                <a:cs typeface="DejaVu Sans"/>
              </a:rPr>
              <a:t>stop </a:t>
            </a:r>
            <a:r>
              <a:rPr sz="2800" b="1" spc="-45" dirty="0">
                <a:latin typeface="DejaVu Sans"/>
                <a:cs typeface="DejaVu Sans"/>
              </a:rPr>
              <a:t>getting </a:t>
            </a:r>
            <a:r>
              <a:rPr sz="2800" b="1" spc="-25" dirty="0">
                <a:latin typeface="DejaVu Sans"/>
                <a:cs typeface="DejaVu Sans"/>
              </a:rPr>
              <a:t>relapses </a:t>
            </a:r>
            <a:r>
              <a:rPr sz="2800" b="1" spc="-30" dirty="0">
                <a:latin typeface="DejaVu Sans"/>
                <a:cs typeface="DejaVu Sans"/>
              </a:rPr>
              <a:t>by </a:t>
            </a:r>
            <a:r>
              <a:rPr sz="2800" b="1" spc="35" dirty="0">
                <a:latin typeface="DejaVu Sans"/>
                <a:cs typeface="DejaVu Sans"/>
              </a:rPr>
              <a:t>11 </a:t>
            </a:r>
            <a:r>
              <a:rPr sz="2800" b="1" spc="-35" dirty="0">
                <a:latin typeface="DejaVu Sans"/>
                <a:cs typeface="DejaVu Sans"/>
              </a:rPr>
              <a:t>to  </a:t>
            </a:r>
            <a:r>
              <a:rPr sz="2800" b="1" spc="35" dirty="0">
                <a:latin typeface="DejaVu Sans"/>
                <a:cs typeface="DejaVu Sans"/>
              </a:rPr>
              <a:t>15</a:t>
            </a:r>
            <a:r>
              <a:rPr sz="2800" b="1" spc="-25" dirty="0">
                <a:latin typeface="DejaVu Sans"/>
                <a:cs typeface="DejaVu Sans"/>
              </a:rPr>
              <a:t> </a:t>
            </a:r>
            <a:r>
              <a:rPr sz="2800" b="1" spc="-5" dirty="0">
                <a:latin typeface="DejaVu Sans"/>
                <a:cs typeface="DejaVu Sans"/>
              </a:rPr>
              <a:t>yrs</a:t>
            </a:r>
            <a:endParaRPr sz="2800">
              <a:latin typeface="DejaVu Sans"/>
              <a:cs typeface="DejaVu Sans"/>
            </a:endParaRPr>
          </a:p>
          <a:p>
            <a:pPr marL="355600" indent="-343535">
              <a:lnSpc>
                <a:spcPct val="100000"/>
              </a:lnSpc>
              <a:spcBef>
                <a:spcPts val="1680"/>
              </a:spcBef>
              <a:buFont typeface="DejaVu Sans"/>
              <a:buChar char="•"/>
              <a:tabLst>
                <a:tab pos="356235" algn="l"/>
              </a:tabLst>
            </a:pPr>
            <a:r>
              <a:rPr sz="2800" b="1" spc="-30" dirty="0">
                <a:latin typeface="DejaVu Sans"/>
                <a:cs typeface="DejaVu Sans"/>
              </a:rPr>
              <a:t>Full</a:t>
            </a:r>
            <a:r>
              <a:rPr sz="2800" b="1" spc="-10" dirty="0">
                <a:latin typeface="DejaVu Sans"/>
                <a:cs typeface="DejaVu Sans"/>
              </a:rPr>
              <a:t> </a:t>
            </a:r>
            <a:r>
              <a:rPr sz="2800" b="1" spc="-20" dirty="0">
                <a:latin typeface="DejaVu Sans"/>
                <a:cs typeface="DejaVu Sans"/>
              </a:rPr>
              <a:t>recovery</a:t>
            </a:r>
            <a:endParaRPr sz="2800">
              <a:latin typeface="DejaVu Sans"/>
              <a:cs typeface="DejaVu Sans"/>
            </a:endParaRPr>
          </a:p>
          <a:p>
            <a:pPr marL="355600" marR="665480" indent="-343535">
              <a:lnSpc>
                <a:spcPct val="130100"/>
              </a:lnSpc>
              <a:spcBef>
                <a:spcPts val="670"/>
              </a:spcBef>
              <a:buFont typeface="DejaVu Sans"/>
              <a:buChar char="•"/>
              <a:tabLst>
                <a:tab pos="356235" algn="l"/>
              </a:tabLst>
            </a:pPr>
            <a:r>
              <a:rPr sz="2800" b="1" spc="-20" dirty="0">
                <a:latin typeface="DejaVu Sans"/>
                <a:cs typeface="DejaVu Sans"/>
              </a:rPr>
              <a:t>Very </a:t>
            </a:r>
            <a:r>
              <a:rPr sz="2800" b="1" dirty="0">
                <a:latin typeface="DejaVu Sans"/>
                <a:cs typeface="DejaVu Sans"/>
              </a:rPr>
              <a:t>small </a:t>
            </a:r>
            <a:r>
              <a:rPr sz="2800" b="1" spc="-20" dirty="0">
                <a:latin typeface="DejaVu Sans"/>
                <a:cs typeface="DejaVu Sans"/>
              </a:rPr>
              <a:t>proportion </a:t>
            </a:r>
            <a:r>
              <a:rPr sz="2800" b="1" spc="585" dirty="0">
                <a:latin typeface="DejaVu Sans"/>
                <a:cs typeface="DejaVu Sans"/>
              </a:rPr>
              <a:t>–</a:t>
            </a:r>
            <a:r>
              <a:rPr sz="2800" b="1" spc="-25" dirty="0">
                <a:latin typeface="DejaVu Sans"/>
                <a:cs typeface="DejaVu Sans"/>
              </a:rPr>
              <a:t> </a:t>
            </a:r>
            <a:r>
              <a:rPr sz="2800" b="1" spc="-35" dirty="0">
                <a:latin typeface="DejaVu Sans"/>
                <a:cs typeface="DejaVu Sans"/>
              </a:rPr>
              <a:t>develop  late </a:t>
            </a:r>
            <a:r>
              <a:rPr sz="2800" b="1" spc="-30" dirty="0">
                <a:latin typeface="DejaVu Sans"/>
                <a:cs typeface="DejaVu Sans"/>
              </a:rPr>
              <a:t>steroid</a:t>
            </a:r>
            <a:r>
              <a:rPr sz="2800" b="1" spc="35" dirty="0">
                <a:latin typeface="DejaVu Sans"/>
                <a:cs typeface="DejaVu Sans"/>
              </a:rPr>
              <a:t> </a:t>
            </a:r>
            <a:r>
              <a:rPr sz="2800" b="1" spc="-25" dirty="0">
                <a:latin typeface="DejaVu Sans"/>
                <a:cs typeface="DejaVu Sans"/>
              </a:rPr>
              <a:t>resistance</a:t>
            </a:r>
            <a:endParaRPr sz="2800">
              <a:latin typeface="DejaVu Sans"/>
              <a:cs typeface="DejaVu Sans"/>
            </a:endParaRPr>
          </a:p>
          <a:p>
            <a:pPr marL="355600" marR="5080" indent="-343535">
              <a:lnSpc>
                <a:spcPct val="130100"/>
              </a:lnSpc>
              <a:spcBef>
                <a:spcPts val="665"/>
              </a:spcBef>
              <a:buFont typeface="DejaVu Sans"/>
              <a:buChar char="•"/>
              <a:tabLst>
                <a:tab pos="356235" algn="l"/>
                <a:tab pos="2395855" algn="l"/>
              </a:tabLst>
            </a:pPr>
            <a:r>
              <a:rPr sz="2800" b="1" spc="-35" dirty="0">
                <a:latin typeface="DejaVu Sans"/>
                <a:cs typeface="DejaVu Sans"/>
              </a:rPr>
              <a:t>Mortality	</a:t>
            </a:r>
            <a:r>
              <a:rPr sz="2800" b="1" spc="5" dirty="0">
                <a:latin typeface="DejaVu Sans"/>
                <a:cs typeface="DejaVu Sans"/>
              </a:rPr>
              <a:t>: </a:t>
            </a:r>
            <a:r>
              <a:rPr sz="2800" b="1" spc="90" dirty="0">
                <a:latin typeface="DejaVu Sans"/>
                <a:cs typeface="DejaVu Sans"/>
              </a:rPr>
              <a:t>1-4 </a:t>
            </a:r>
            <a:r>
              <a:rPr sz="2800" b="1" spc="750" dirty="0">
                <a:latin typeface="DejaVu Sans"/>
                <a:cs typeface="DejaVu Sans"/>
              </a:rPr>
              <a:t>%</a:t>
            </a:r>
            <a:r>
              <a:rPr sz="2800" b="1" spc="-165" dirty="0">
                <a:latin typeface="DejaVu Sans"/>
                <a:cs typeface="DejaVu Sans"/>
              </a:rPr>
              <a:t> </a:t>
            </a:r>
            <a:r>
              <a:rPr sz="2800" b="1" spc="-35" dirty="0">
                <a:latin typeface="DejaVu Sans"/>
                <a:cs typeface="DejaVu Sans"/>
              </a:rPr>
              <a:t>sec. to </a:t>
            </a:r>
            <a:r>
              <a:rPr sz="2800" b="1" spc="-20" dirty="0">
                <a:latin typeface="DejaVu Sans"/>
                <a:cs typeface="DejaVu Sans"/>
              </a:rPr>
              <a:t>infections  </a:t>
            </a:r>
            <a:r>
              <a:rPr sz="2800" b="1" spc="-35" dirty="0">
                <a:latin typeface="DejaVu Sans"/>
                <a:cs typeface="DejaVu Sans"/>
              </a:rPr>
              <a:t>&amp;</a:t>
            </a:r>
            <a:r>
              <a:rPr sz="2800" b="1" spc="-30" dirty="0">
                <a:latin typeface="DejaVu Sans"/>
                <a:cs typeface="DejaVu Sans"/>
              </a:rPr>
              <a:t> </a:t>
            </a:r>
            <a:r>
              <a:rPr sz="2800" b="1" spc="-15" dirty="0">
                <a:latin typeface="DejaVu Sans"/>
                <a:cs typeface="DejaVu Sans"/>
              </a:rPr>
              <a:t>hypovolemia</a:t>
            </a:r>
            <a:endParaRPr sz="2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8394" y="395985"/>
            <a:ext cx="3046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NS</a:t>
            </a:r>
            <a:r>
              <a:rPr sz="3600" spc="-105" dirty="0"/>
              <a:t> </a:t>
            </a:r>
            <a:r>
              <a:rPr sz="3600" spc="-20" dirty="0"/>
              <a:t>Variants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59740" y="784017"/>
            <a:ext cx="8042909" cy="580644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spc="-25" dirty="0">
                <a:latin typeface="DejaVu Sans"/>
                <a:cs typeface="DejaVu Sans"/>
              </a:rPr>
              <a:t>Congenital:</a:t>
            </a:r>
            <a:endParaRPr sz="28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latin typeface="DejaVu Sans"/>
                <a:cs typeface="DejaVu Sans"/>
              </a:rPr>
              <a:t>Develop </a:t>
            </a:r>
            <a:r>
              <a:rPr sz="2400" spc="-10" dirty="0">
                <a:latin typeface="DejaVu Sans"/>
                <a:cs typeface="DejaVu Sans"/>
              </a:rPr>
              <a:t>within </a:t>
            </a:r>
            <a:r>
              <a:rPr sz="2400" dirty="0">
                <a:latin typeface="DejaVu Sans"/>
                <a:cs typeface="DejaVu Sans"/>
              </a:rPr>
              <a:t>first </a:t>
            </a:r>
            <a:r>
              <a:rPr sz="2400" spc="-5" dirty="0">
                <a:latin typeface="DejaVu Sans"/>
                <a:cs typeface="DejaVu Sans"/>
              </a:rPr>
              <a:t>3</a:t>
            </a:r>
            <a:r>
              <a:rPr sz="2400" spc="430" dirty="0">
                <a:latin typeface="DejaVu Sans"/>
                <a:cs typeface="DejaVu Sans"/>
              </a:rPr>
              <a:t> </a:t>
            </a:r>
            <a:r>
              <a:rPr sz="2400" spc="35" dirty="0">
                <a:latin typeface="DejaVu Sans"/>
                <a:cs typeface="DejaVu Sans"/>
              </a:rPr>
              <a:t>mo.</a:t>
            </a:r>
            <a:endParaRPr sz="24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10" dirty="0">
                <a:latin typeface="DejaVu Sans"/>
                <a:cs typeface="DejaVu Sans"/>
              </a:rPr>
              <a:t>Cong. </a:t>
            </a:r>
            <a:r>
              <a:rPr sz="2400" spc="15" dirty="0">
                <a:latin typeface="DejaVu Sans"/>
                <a:cs typeface="DejaVu Sans"/>
              </a:rPr>
              <a:t>Syphilis, Intrauterine</a:t>
            </a:r>
            <a:r>
              <a:rPr sz="2400" spc="290" dirty="0">
                <a:latin typeface="DejaVu Sans"/>
                <a:cs typeface="DejaVu Sans"/>
              </a:rPr>
              <a:t> </a:t>
            </a:r>
            <a:r>
              <a:rPr sz="2400" spc="-20" dirty="0">
                <a:latin typeface="DejaVu Sans"/>
                <a:cs typeface="DejaVu Sans"/>
              </a:rPr>
              <a:t>infections</a:t>
            </a:r>
            <a:endParaRPr sz="2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b="1" spc="-20" dirty="0">
                <a:latin typeface="DejaVu Sans"/>
                <a:cs typeface="DejaVu Sans"/>
              </a:rPr>
              <a:t>Finnish </a:t>
            </a:r>
            <a:r>
              <a:rPr sz="2800" b="1" spc="-30" dirty="0">
                <a:latin typeface="DejaVu Sans"/>
                <a:cs typeface="DejaVu Sans"/>
              </a:rPr>
              <a:t>Type</a:t>
            </a:r>
            <a:r>
              <a:rPr sz="2800" b="1" spc="50" dirty="0">
                <a:latin typeface="DejaVu Sans"/>
                <a:cs typeface="DejaVu Sans"/>
              </a:rPr>
              <a:t> </a:t>
            </a:r>
            <a:r>
              <a:rPr sz="2800" b="1" spc="5" dirty="0">
                <a:latin typeface="DejaVu Sans"/>
                <a:cs typeface="DejaVu Sans"/>
              </a:rPr>
              <a:t>:</a:t>
            </a:r>
            <a:endParaRPr sz="28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DejaVu Sans"/>
                <a:cs typeface="DejaVu Sans"/>
              </a:rPr>
              <a:t>Autosomal</a:t>
            </a:r>
            <a:r>
              <a:rPr sz="2400" spc="95" dirty="0">
                <a:latin typeface="DejaVu Sans"/>
                <a:cs typeface="DejaVu Sans"/>
              </a:rPr>
              <a:t> </a:t>
            </a:r>
            <a:r>
              <a:rPr sz="2400" spc="-25" dirty="0">
                <a:latin typeface="DejaVu Sans"/>
                <a:cs typeface="DejaVu Sans"/>
              </a:rPr>
              <a:t>recessive</a:t>
            </a:r>
            <a:endParaRPr sz="2400">
              <a:latin typeface="DejaVu Sans"/>
              <a:cs typeface="DejaVu Sans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DejaVu Sans"/>
                <a:cs typeface="DejaVu Sans"/>
              </a:rPr>
              <a:t>Mutations in </a:t>
            </a:r>
            <a:r>
              <a:rPr sz="2400" spc="-20" dirty="0">
                <a:latin typeface="DejaVu Sans"/>
                <a:cs typeface="DejaVu Sans"/>
              </a:rPr>
              <a:t>the </a:t>
            </a:r>
            <a:r>
              <a:rPr sz="2400" spc="20" dirty="0">
                <a:latin typeface="DejaVu Sans"/>
                <a:cs typeface="DejaVu Sans"/>
              </a:rPr>
              <a:t>NPHS1 </a:t>
            </a:r>
            <a:r>
              <a:rPr sz="2400" spc="-35" dirty="0">
                <a:latin typeface="DejaVu Sans"/>
                <a:cs typeface="DejaVu Sans"/>
              </a:rPr>
              <a:t>gene </a:t>
            </a:r>
            <a:r>
              <a:rPr sz="2400" spc="-25" dirty="0">
                <a:latin typeface="DejaVu Sans"/>
                <a:cs typeface="DejaVu Sans"/>
              </a:rPr>
              <a:t>encoding </a:t>
            </a:r>
            <a:r>
              <a:rPr sz="2400" i="1" spc="45" dirty="0">
                <a:latin typeface="URW Bookman L"/>
                <a:cs typeface="URW Bookman L"/>
              </a:rPr>
              <a:t>nephrin </a:t>
            </a:r>
            <a:r>
              <a:rPr sz="2400" spc="5" dirty="0">
                <a:latin typeface="DejaVu Sans"/>
                <a:cs typeface="DejaVu Sans"/>
              </a:rPr>
              <a:t>or  </a:t>
            </a:r>
            <a:r>
              <a:rPr sz="2400" spc="20" dirty="0">
                <a:latin typeface="DejaVu Sans"/>
                <a:cs typeface="DejaVu Sans"/>
              </a:rPr>
              <a:t>NPHS2 </a:t>
            </a:r>
            <a:r>
              <a:rPr sz="2400" spc="-35" dirty="0">
                <a:latin typeface="DejaVu Sans"/>
                <a:cs typeface="DejaVu Sans"/>
              </a:rPr>
              <a:t>gene </a:t>
            </a:r>
            <a:r>
              <a:rPr sz="2400" spc="-25" dirty="0">
                <a:latin typeface="DejaVu Sans"/>
                <a:cs typeface="DejaVu Sans"/>
              </a:rPr>
              <a:t>encoding</a:t>
            </a:r>
            <a:r>
              <a:rPr sz="2400" spc="285" dirty="0">
                <a:latin typeface="DejaVu Sans"/>
                <a:cs typeface="DejaVu Sans"/>
              </a:rPr>
              <a:t> </a:t>
            </a:r>
            <a:r>
              <a:rPr sz="2400" i="1" spc="55" dirty="0">
                <a:latin typeface="URW Bookman L"/>
                <a:cs typeface="URW Bookman L"/>
              </a:rPr>
              <a:t>podocin</a:t>
            </a:r>
            <a:endParaRPr sz="2400">
              <a:latin typeface="URW Bookman L"/>
              <a:cs typeface="URW Bookman 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latin typeface="DejaVu Sans"/>
                <a:cs typeface="DejaVu Sans"/>
              </a:rPr>
              <a:t>Leads </a:t>
            </a:r>
            <a:r>
              <a:rPr sz="2400" spc="-10" dirty="0">
                <a:latin typeface="DejaVu Sans"/>
                <a:cs typeface="DejaVu Sans"/>
              </a:rPr>
              <a:t>to </a:t>
            </a:r>
            <a:r>
              <a:rPr sz="2400" spc="-15" dirty="0">
                <a:latin typeface="DejaVu Sans"/>
                <a:cs typeface="DejaVu Sans"/>
              </a:rPr>
              <a:t>renal</a:t>
            </a:r>
            <a:r>
              <a:rPr sz="2400" spc="305" dirty="0">
                <a:latin typeface="DejaVu Sans"/>
                <a:cs typeface="DejaVu Sans"/>
              </a:rPr>
              <a:t> </a:t>
            </a:r>
            <a:r>
              <a:rPr sz="2400" spc="-20" dirty="0">
                <a:latin typeface="DejaVu Sans"/>
                <a:cs typeface="DejaVu Sans"/>
              </a:rPr>
              <a:t>failure</a:t>
            </a:r>
            <a:endParaRPr sz="2400">
              <a:latin typeface="DejaVu Sans"/>
              <a:cs typeface="DejaVu Sans"/>
            </a:endParaRPr>
          </a:p>
          <a:p>
            <a:pPr marL="355600" marR="739775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latin typeface="DejaVu Sans"/>
                <a:cs typeface="DejaVu Sans"/>
              </a:rPr>
              <a:t>Elevated alpha </a:t>
            </a:r>
            <a:r>
              <a:rPr sz="2400" spc="-15" dirty="0">
                <a:latin typeface="DejaVu Sans"/>
                <a:cs typeface="DejaVu Sans"/>
              </a:rPr>
              <a:t>fetoprotein in </a:t>
            </a:r>
            <a:r>
              <a:rPr sz="2400" spc="-25" dirty="0">
                <a:latin typeface="DejaVu Sans"/>
                <a:cs typeface="DejaVu Sans"/>
              </a:rPr>
              <a:t>amniotic </a:t>
            </a:r>
            <a:r>
              <a:rPr sz="2400" spc="-15" dirty="0">
                <a:latin typeface="DejaVu Sans"/>
                <a:cs typeface="DejaVu Sans"/>
              </a:rPr>
              <a:t>fluid </a:t>
            </a:r>
            <a:r>
              <a:rPr sz="2400" spc="-130" dirty="0">
                <a:latin typeface="DejaVu Sans"/>
                <a:cs typeface="DejaVu Sans"/>
              </a:rPr>
              <a:t>&amp;  </a:t>
            </a:r>
            <a:r>
              <a:rPr sz="2400" spc="-10" dirty="0">
                <a:latin typeface="DejaVu Sans"/>
                <a:cs typeface="DejaVu Sans"/>
              </a:rPr>
              <a:t>maternal</a:t>
            </a:r>
            <a:r>
              <a:rPr sz="2400" spc="75" dirty="0">
                <a:latin typeface="DejaVu Sans"/>
                <a:cs typeface="DejaVu Sans"/>
              </a:rPr>
              <a:t> </a:t>
            </a:r>
            <a:r>
              <a:rPr sz="2400" spc="-5" dirty="0">
                <a:latin typeface="DejaVu Sans"/>
                <a:cs typeface="DejaVu Sans"/>
              </a:rPr>
              <a:t>serum</a:t>
            </a:r>
            <a:endParaRPr sz="2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b="1" spc="5" dirty="0">
                <a:latin typeface="DejaVu Sans"/>
                <a:cs typeface="DejaVu Sans"/>
              </a:rPr>
              <a:t>Dany-Drash </a:t>
            </a:r>
            <a:r>
              <a:rPr sz="2800" b="1" spc="-15" dirty="0">
                <a:latin typeface="DejaVu Sans"/>
                <a:cs typeface="DejaVu Sans"/>
              </a:rPr>
              <a:t>Syndrome</a:t>
            </a:r>
            <a:r>
              <a:rPr sz="2800" b="1" spc="25" dirty="0">
                <a:latin typeface="DejaVu Sans"/>
                <a:cs typeface="DejaVu Sans"/>
              </a:rPr>
              <a:t> </a:t>
            </a:r>
            <a:r>
              <a:rPr sz="2800" b="1" spc="5" dirty="0">
                <a:latin typeface="DejaVu Sans"/>
                <a:cs typeface="DejaVu Sans"/>
              </a:rPr>
              <a:t>:</a:t>
            </a:r>
            <a:endParaRPr sz="28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DejaVu Sans"/>
                <a:cs typeface="DejaVu Sans"/>
              </a:rPr>
              <a:t>Wilms </a:t>
            </a:r>
            <a:r>
              <a:rPr sz="2400" spc="20" dirty="0">
                <a:latin typeface="DejaVu Sans"/>
                <a:cs typeface="DejaVu Sans"/>
              </a:rPr>
              <a:t>tumor, </a:t>
            </a:r>
            <a:r>
              <a:rPr sz="2400" spc="70" dirty="0">
                <a:latin typeface="DejaVu Sans"/>
                <a:cs typeface="DejaVu Sans"/>
              </a:rPr>
              <a:t>NS, </a:t>
            </a:r>
            <a:r>
              <a:rPr sz="2400" spc="-15" dirty="0">
                <a:latin typeface="DejaVu Sans"/>
                <a:cs typeface="DejaVu Sans"/>
              </a:rPr>
              <a:t>Genital</a:t>
            </a:r>
            <a:r>
              <a:rPr sz="2400" spc="315" dirty="0">
                <a:latin typeface="DejaVu Sans"/>
                <a:cs typeface="DejaVu Sans"/>
              </a:rPr>
              <a:t> </a:t>
            </a:r>
            <a:r>
              <a:rPr sz="2400" spc="-20" dirty="0">
                <a:latin typeface="DejaVu Sans"/>
                <a:cs typeface="DejaVu Sans"/>
              </a:rPr>
              <a:t>anomalies</a:t>
            </a:r>
            <a:endParaRPr sz="24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DejaVu Sans"/>
                <a:cs typeface="DejaVu Sans"/>
              </a:rPr>
              <a:t>Diffuse </a:t>
            </a:r>
            <a:r>
              <a:rPr sz="2400" spc="-25" dirty="0">
                <a:latin typeface="DejaVu Sans"/>
                <a:cs typeface="DejaVu Sans"/>
              </a:rPr>
              <a:t>mesangial</a:t>
            </a:r>
            <a:r>
              <a:rPr sz="2400" spc="220" dirty="0">
                <a:latin typeface="DejaVu Sans"/>
                <a:cs typeface="DejaVu Sans"/>
              </a:rPr>
              <a:t> </a:t>
            </a:r>
            <a:r>
              <a:rPr sz="2400" spc="-20" dirty="0">
                <a:latin typeface="DejaVu Sans"/>
                <a:cs typeface="DejaVu Sans"/>
              </a:rPr>
              <a:t>sclerosis</a:t>
            </a:r>
            <a:endParaRPr sz="2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1216" y="5692140"/>
            <a:ext cx="1720596" cy="856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54928" y="4895844"/>
            <a:ext cx="2170430" cy="138239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4400" dirty="0">
                <a:latin typeface="Nimbus Sans L"/>
                <a:cs typeface="Nimbus Sans L"/>
              </a:rPr>
              <a:t>Thank</a:t>
            </a:r>
            <a:r>
              <a:rPr sz="4400" spc="-80" dirty="0">
                <a:latin typeface="Nimbus Sans L"/>
                <a:cs typeface="Nimbus Sans L"/>
              </a:rPr>
              <a:t> </a:t>
            </a:r>
            <a:r>
              <a:rPr sz="4400" dirty="0">
                <a:latin typeface="Nimbus Sans L"/>
                <a:cs typeface="Nimbus Sans L"/>
              </a:rPr>
              <a:t>Q</a:t>
            </a:r>
            <a:endParaRPr sz="4400">
              <a:latin typeface="Nimbus Sans L"/>
              <a:cs typeface="Nimbus Sans L"/>
            </a:endParaRPr>
          </a:p>
          <a:p>
            <a:pPr marL="1062355" indent="-344170">
              <a:lnSpc>
                <a:spcPct val="100000"/>
              </a:lnSpc>
              <a:spcBef>
                <a:spcPts val="655"/>
              </a:spcBef>
              <a:buFont typeface="DejaVu Sans"/>
              <a:buChar char="•"/>
              <a:tabLst>
                <a:tab pos="1062355" algn="l"/>
                <a:tab pos="1062990" algn="l"/>
              </a:tabLst>
            </a:pPr>
            <a:r>
              <a:rPr sz="3200" spc="-5" dirty="0">
                <a:solidFill>
                  <a:srgbClr val="FFFFFF"/>
                </a:solidFill>
                <a:latin typeface="Nimbus Sans L"/>
                <a:cs typeface="Nimbus Sans L"/>
              </a:rPr>
              <a:t>Vittal</a:t>
            </a:r>
            <a:endParaRPr sz="3200">
              <a:latin typeface="Nimbus Sans L"/>
              <a:cs typeface="Nimbus Sans 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8600" y="228600"/>
            <a:ext cx="8839200" cy="5638800"/>
            <a:chOff x="228600" y="228600"/>
            <a:chExt cx="8839200" cy="5638800"/>
          </a:xfrm>
        </p:grpSpPr>
        <p:sp>
          <p:nvSpPr>
            <p:cNvPr id="5" name="object 5"/>
            <p:cNvSpPr/>
            <p:nvPr/>
          </p:nvSpPr>
          <p:spPr>
            <a:xfrm>
              <a:off x="228600" y="1676400"/>
              <a:ext cx="6286500" cy="4191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00600" y="228600"/>
              <a:ext cx="4267200" cy="2286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6805" rIns="0" bIns="0" rtlCol="0">
            <a:spAutoFit/>
          </a:bodyPr>
          <a:lstStyle/>
          <a:p>
            <a:pPr marL="150495" algn="ctr">
              <a:lnSpc>
                <a:spcPct val="100000"/>
              </a:lnSpc>
              <a:spcBef>
                <a:spcPts val="105"/>
              </a:spcBef>
            </a:pPr>
            <a:r>
              <a:rPr sz="2000" spc="-15" dirty="0"/>
              <a:t>Secondary </a:t>
            </a:r>
            <a:r>
              <a:rPr sz="2000" spc="-10" dirty="0"/>
              <a:t>Nephrotic</a:t>
            </a:r>
            <a:r>
              <a:rPr sz="2000" spc="-90" dirty="0"/>
              <a:t> </a:t>
            </a:r>
            <a:r>
              <a:rPr sz="2000" spc="-5" dirty="0"/>
              <a:t>Syndrome</a:t>
            </a:r>
            <a:endParaRPr sz="2000"/>
          </a:p>
          <a:p>
            <a:pPr marL="152400" algn="ctr">
              <a:lnSpc>
                <a:spcPct val="100000"/>
              </a:lnSpc>
            </a:pPr>
            <a:r>
              <a:rPr sz="3200" spc="-15" dirty="0"/>
              <a:t>Drug</a:t>
            </a:r>
            <a:r>
              <a:rPr sz="3200" spc="-35" dirty="0"/>
              <a:t> </a:t>
            </a:r>
            <a:r>
              <a:rPr sz="3200" spc="55" dirty="0"/>
              <a:t>Induced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1168908" y="2057400"/>
            <a:ext cx="4433570" cy="3836035"/>
            <a:chOff x="1168908" y="2057400"/>
            <a:chExt cx="4433570" cy="3836035"/>
          </a:xfrm>
        </p:grpSpPr>
        <p:sp>
          <p:nvSpPr>
            <p:cNvPr id="4" name="object 4"/>
            <p:cNvSpPr/>
            <p:nvPr/>
          </p:nvSpPr>
          <p:spPr>
            <a:xfrm>
              <a:off x="1373124" y="4462272"/>
              <a:ext cx="4229100" cy="14310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8908" y="3034283"/>
              <a:ext cx="2162555" cy="2857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02436" y="3041903"/>
              <a:ext cx="2098675" cy="2802890"/>
            </a:xfrm>
            <a:custGeom>
              <a:avLst/>
              <a:gdLst/>
              <a:ahLst/>
              <a:cxnLst/>
              <a:rect l="l" t="t" r="r" b="b"/>
              <a:pathLst>
                <a:path w="2098675" h="2802890">
                  <a:moveTo>
                    <a:pt x="1748789" y="0"/>
                  </a:moveTo>
                  <a:lnTo>
                    <a:pt x="349757" y="0"/>
                  </a:lnTo>
                  <a:lnTo>
                    <a:pt x="302297" y="3192"/>
                  </a:lnTo>
                  <a:lnTo>
                    <a:pt x="256778" y="12493"/>
                  </a:lnTo>
                  <a:lnTo>
                    <a:pt x="213615" y="27485"/>
                  </a:lnTo>
                  <a:lnTo>
                    <a:pt x="173227" y="47752"/>
                  </a:lnTo>
                  <a:lnTo>
                    <a:pt x="136030" y="72876"/>
                  </a:lnTo>
                  <a:lnTo>
                    <a:pt x="102441" y="102441"/>
                  </a:lnTo>
                  <a:lnTo>
                    <a:pt x="72876" y="136030"/>
                  </a:lnTo>
                  <a:lnTo>
                    <a:pt x="47752" y="173228"/>
                  </a:lnTo>
                  <a:lnTo>
                    <a:pt x="27485" y="213615"/>
                  </a:lnTo>
                  <a:lnTo>
                    <a:pt x="12493" y="256778"/>
                  </a:lnTo>
                  <a:lnTo>
                    <a:pt x="3192" y="302297"/>
                  </a:lnTo>
                  <a:lnTo>
                    <a:pt x="0" y="349758"/>
                  </a:lnTo>
                  <a:lnTo>
                    <a:pt x="0" y="2452878"/>
                  </a:lnTo>
                  <a:lnTo>
                    <a:pt x="3192" y="2500338"/>
                  </a:lnTo>
                  <a:lnTo>
                    <a:pt x="12493" y="2545857"/>
                  </a:lnTo>
                  <a:lnTo>
                    <a:pt x="27485" y="2589020"/>
                  </a:lnTo>
                  <a:lnTo>
                    <a:pt x="47752" y="2629408"/>
                  </a:lnTo>
                  <a:lnTo>
                    <a:pt x="72876" y="2666605"/>
                  </a:lnTo>
                  <a:lnTo>
                    <a:pt x="102441" y="2700194"/>
                  </a:lnTo>
                  <a:lnTo>
                    <a:pt x="136030" y="2729759"/>
                  </a:lnTo>
                  <a:lnTo>
                    <a:pt x="173227" y="2754884"/>
                  </a:lnTo>
                  <a:lnTo>
                    <a:pt x="213615" y="2775150"/>
                  </a:lnTo>
                  <a:lnTo>
                    <a:pt x="256778" y="2790142"/>
                  </a:lnTo>
                  <a:lnTo>
                    <a:pt x="302297" y="2799443"/>
                  </a:lnTo>
                  <a:lnTo>
                    <a:pt x="349757" y="2802636"/>
                  </a:lnTo>
                  <a:lnTo>
                    <a:pt x="1748789" y="2802636"/>
                  </a:lnTo>
                  <a:lnTo>
                    <a:pt x="1796250" y="2799443"/>
                  </a:lnTo>
                  <a:lnTo>
                    <a:pt x="1841769" y="2790142"/>
                  </a:lnTo>
                  <a:lnTo>
                    <a:pt x="1884932" y="2775150"/>
                  </a:lnTo>
                  <a:lnTo>
                    <a:pt x="1925320" y="2754884"/>
                  </a:lnTo>
                  <a:lnTo>
                    <a:pt x="1962517" y="2729759"/>
                  </a:lnTo>
                  <a:lnTo>
                    <a:pt x="1996106" y="2700194"/>
                  </a:lnTo>
                  <a:lnTo>
                    <a:pt x="2025671" y="2666605"/>
                  </a:lnTo>
                  <a:lnTo>
                    <a:pt x="2050796" y="2629408"/>
                  </a:lnTo>
                  <a:lnTo>
                    <a:pt x="2071062" y="2589020"/>
                  </a:lnTo>
                  <a:lnTo>
                    <a:pt x="2086054" y="2545857"/>
                  </a:lnTo>
                  <a:lnTo>
                    <a:pt x="2095355" y="2500338"/>
                  </a:lnTo>
                  <a:lnTo>
                    <a:pt x="2098548" y="2452878"/>
                  </a:lnTo>
                  <a:lnTo>
                    <a:pt x="2098548" y="349758"/>
                  </a:lnTo>
                  <a:lnTo>
                    <a:pt x="2095355" y="302297"/>
                  </a:lnTo>
                  <a:lnTo>
                    <a:pt x="2086054" y="256778"/>
                  </a:lnTo>
                  <a:lnTo>
                    <a:pt x="2071062" y="213615"/>
                  </a:lnTo>
                  <a:lnTo>
                    <a:pt x="2050796" y="173228"/>
                  </a:lnTo>
                  <a:lnTo>
                    <a:pt x="2025671" y="136030"/>
                  </a:lnTo>
                  <a:lnTo>
                    <a:pt x="1996106" y="102441"/>
                  </a:lnTo>
                  <a:lnTo>
                    <a:pt x="1962517" y="72876"/>
                  </a:lnTo>
                  <a:lnTo>
                    <a:pt x="1925320" y="47751"/>
                  </a:lnTo>
                  <a:lnTo>
                    <a:pt x="1884932" y="27485"/>
                  </a:lnTo>
                  <a:lnTo>
                    <a:pt x="1841769" y="12493"/>
                  </a:lnTo>
                  <a:lnTo>
                    <a:pt x="1796250" y="3192"/>
                  </a:lnTo>
                  <a:lnTo>
                    <a:pt x="1748789" y="0"/>
                  </a:lnTo>
                  <a:close/>
                </a:path>
              </a:pathLst>
            </a:custGeom>
            <a:solidFill>
              <a:srgbClr val="3BA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9200" y="5105400"/>
              <a:ext cx="2069591" cy="7101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19200" y="3063239"/>
              <a:ext cx="2069591" cy="7086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19200" y="2057400"/>
              <a:ext cx="1905000" cy="1310640"/>
            </a:xfrm>
            <a:custGeom>
              <a:avLst/>
              <a:gdLst/>
              <a:ahLst/>
              <a:cxnLst/>
              <a:rect l="l" t="t" r="r" b="b"/>
              <a:pathLst>
                <a:path w="1905000" h="1310639">
                  <a:moveTo>
                    <a:pt x="952500" y="0"/>
                  </a:moveTo>
                  <a:lnTo>
                    <a:pt x="896535" y="1112"/>
                  </a:lnTo>
                  <a:lnTo>
                    <a:pt x="841421" y="4408"/>
                  </a:lnTo>
                  <a:lnTo>
                    <a:pt x="787248" y="9826"/>
                  </a:lnTo>
                  <a:lnTo>
                    <a:pt x="734105" y="17306"/>
                  </a:lnTo>
                  <a:lnTo>
                    <a:pt x="682082" y="26784"/>
                  </a:lnTo>
                  <a:lnTo>
                    <a:pt x="631267" y="38201"/>
                  </a:lnTo>
                  <a:lnTo>
                    <a:pt x="581751" y="51494"/>
                  </a:lnTo>
                  <a:lnTo>
                    <a:pt x="533622" y="66602"/>
                  </a:lnTo>
                  <a:lnTo>
                    <a:pt x="486969" y="83464"/>
                  </a:lnTo>
                  <a:lnTo>
                    <a:pt x="441883" y="102018"/>
                  </a:lnTo>
                  <a:lnTo>
                    <a:pt x="398452" y="122203"/>
                  </a:lnTo>
                  <a:lnTo>
                    <a:pt x="356767" y="143958"/>
                  </a:lnTo>
                  <a:lnTo>
                    <a:pt x="316915" y="167220"/>
                  </a:lnTo>
                  <a:lnTo>
                    <a:pt x="278987" y="191928"/>
                  </a:lnTo>
                  <a:lnTo>
                    <a:pt x="243071" y="218022"/>
                  </a:lnTo>
                  <a:lnTo>
                    <a:pt x="209258" y="245439"/>
                  </a:lnTo>
                  <a:lnTo>
                    <a:pt x="177637" y="274118"/>
                  </a:lnTo>
                  <a:lnTo>
                    <a:pt x="148297" y="303998"/>
                  </a:lnTo>
                  <a:lnTo>
                    <a:pt x="121326" y="335018"/>
                  </a:lnTo>
                  <a:lnTo>
                    <a:pt x="96816" y="367115"/>
                  </a:lnTo>
                  <a:lnTo>
                    <a:pt x="74854" y="400228"/>
                  </a:lnTo>
                  <a:lnTo>
                    <a:pt x="55531" y="434296"/>
                  </a:lnTo>
                  <a:lnTo>
                    <a:pt x="38935" y="469258"/>
                  </a:lnTo>
                  <a:lnTo>
                    <a:pt x="25157" y="505052"/>
                  </a:lnTo>
                  <a:lnTo>
                    <a:pt x="14284" y="541617"/>
                  </a:lnTo>
                  <a:lnTo>
                    <a:pt x="1616" y="616812"/>
                  </a:lnTo>
                  <a:lnTo>
                    <a:pt x="0" y="655320"/>
                  </a:lnTo>
                  <a:lnTo>
                    <a:pt x="1616" y="693827"/>
                  </a:lnTo>
                  <a:lnTo>
                    <a:pt x="6408" y="731749"/>
                  </a:lnTo>
                  <a:lnTo>
                    <a:pt x="25157" y="805587"/>
                  </a:lnTo>
                  <a:lnTo>
                    <a:pt x="38935" y="841381"/>
                  </a:lnTo>
                  <a:lnTo>
                    <a:pt x="55531" y="876343"/>
                  </a:lnTo>
                  <a:lnTo>
                    <a:pt x="74854" y="910411"/>
                  </a:lnTo>
                  <a:lnTo>
                    <a:pt x="96816" y="943524"/>
                  </a:lnTo>
                  <a:lnTo>
                    <a:pt x="121326" y="975621"/>
                  </a:lnTo>
                  <a:lnTo>
                    <a:pt x="148297" y="1006641"/>
                  </a:lnTo>
                  <a:lnTo>
                    <a:pt x="177637" y="1036521"/>
                  </a:lnTo>
                  <a:lnTo>
                    <a:pt x="209258" y="1065200"/>
                  </a:lnTo>
                  <a:lnTo>
                    <a:pt x="243071" y="1092617"/>
                  </a:lnTo>
                  <a:lnTo>
                    <a:pt x="278987" y="1118711"/>
                  </a:lnTo>
                  <a:lnTo>
                    <a:pt x="316915" y="1143419"/>
                  </a:lnTo>
                  <a:lnTo>
                    <a:pt x="356767" y="1166681"/>
                  </a:lnTo>
                  <a:lnTo>
                    <a:pt x="398452" y="1188436"/>
                  </a:lnTo>
                  <a:lnTo>
                    <a:pt x="441883" y="1208621"/>
                  </a:lnTo>
                  <a:lnTo>
                    <a:pt x="486969" y="1227175"/>
                  </a:lnTo>
                  <a:lnTo>
                    <a:pt x="533622" y="1244037"/>
                  </a:lnTo>
                  <a:lnTo>
                    <a:pt x="581751" y="1259145"/>
                  </a:lnTo>
                  <a:lnTo>
                    <a:pt x="631267" y="1272438"/>
                  </a:lnTo>
                  <a:lnTo>
                    <a:pt x="682082" y="1283855"/>
                  </a:lnTo>
                  <a:lnTo>
                    <a:pt x="734105" y="1293333"/>
                  </a:lnTo>
                  <a:lnTo>
                    <a:pt x="787248" y="1300813"/>
                  </a:lnTo>
                  <a:lnTo>
                    <a:pt x="841421" y="1306231"/>
                  </a:lnTo>
                  <a:lnTo>
                    <a:pt x="896535" y="1309527"/>
                  </a:lnTo>
                  <a:lnTo>
                    <a:pt x="952500" y="1310639"/>
                  </a:lnTo>
                  <a:lnTo>
                    <a:pt x="1008464" y="1309527"/>
                  </a:lnTo>
                  <a:lnTo>
                    <a:pt x="1063578" y="1306231"/>
                  </a:lnTo>
                  <a:lnTo>
                    <a:pt x="1117751" y="1300813"/>
                  </a:lnTo>
                  <a:lnTo>
                    <a:pt x="1170894" y="1293333"/>
                  </a:lnTo>
                  <a:lnTo>
                    <a:pt x="1222917" y="1283855"/>
                  </a:lnTo>
                  <a:lnTo>
                    <a:pt x="1273732" y="1272438"/>
                  </a:lnTo>
                  <a:lnTo>
                    <a:pt x="1323248" y="1259145"/>
                  </a:lnTo>
                  <a:lnTo>
                    <a:pt x="1371377" y="1244037"/>
                  </a:lnTo>
                  <a:lnTo>
                    <a:pt x="1418030" y="1227175"/>
                  </a:lnTo>
                  <a:lnTo>
                    <a:pt x="1463116" y="1208621"/>
                  </a:lnTo>
                  <a:lnTo>
                    <a:pt x="1506547" y="1188436"/>
                  </a:lnTo>
                  <a:lnTo>
                    <a:pt x="1548232" y="1166681"/>
                  </a:lnTo>
                  <a:lnTo>
                    <a:pt x="1588084" y="1143419"/>
                  </a:lnTo>
                  <a:lnTo>
                    <a:pt x="1626012" y="1118711"/>
                  </a:lnTo>
                  <a:lnTo>
                    <a:pt x="1661928" y="1092617"/>
                  </a:lnTo>
                  <a:lnTo>
                    <a:pt x="1695741" y="1065200"/>
                  </a:lnTo>
                  <a:lnTo>
                    <a:pt x="1727362" y="1036521"/>
                  </a:lnTo>
                  <a:lnTo>
                    <a:pt x="1756702" y="1006641"/>
                  </a:lnTo>
                  <a:lnTo>
                    <a:pt x="1783673" y="975621"/>
                  </a:lnTo>
                  <a:lnTo>
                    <a:pt x="1808183" y="943524"/>
                  </a:lnTo>
                  <a:lnTo>
                    <a:pt x="1830145" y="910411"/>
                  </a:lnTo>
                  <a:lnTo>
                    <a:pt x="1849468" y="876343"/>
                  </a:lnTo>
                  <a:lnTo>
                    <a:pt x="1866064" y="841381"/>
                  </a:lnTo>
                  <a:lnTo>
                    <a:pt x="1879842" y="805587"/>
                  </a:lnTo>
                  <a:lnTo>
                    <a:pt x="1890715" y="769022"/>
                  </a:lnTo>
                  <a:lnTo>
                    <a:pt x="1903383" y="693827"/>
                  </a:lnTo>
                  <a:lnTo>
                    <a:pt x="1905000" y="655320"/>
                  </a:lnTo>
                  <a:lnTo>
                    <a:pt x="1903383" y="616812"/>
                  </a:lnTo>
                  <a:lnTo>
                    <a:pt x="1898591" y="578890"/>
                  </a:lnTo>
                  <a:lnTo>
                    <a:pt x="1879842" y="505052"/>
                  </a:lnTo>
                  <a:lnTo>
                    <a:pt x="1866064" y="469258"/>
                  </a:lnTo>
                  <a:lnTo>
                    <a:pt x="1849468" y="434296"/>
                  </a:lnTo>
                  <a:lnTo>
                    <a:pt x="1830145" y="400228"/>
                  </a:lnTo>
                  <a:lnTo>
                    <a:pt x="1808183" y="367115"/>
                  </a:lnTo>
                  <a:lnTo>
                    <a:pt x="1783673" y="335018"/>
                  </a:lnTo>
                  <a:lnTo>
                    <a:pt x="1756702" y="303998"/>
                  </a:lnTo>
                  <a:lnTo>
                    <a:pt x="1727362" y="274118"/>
                  </a:lnTo>
                  <a:lnTo>
                    <a:pt x="1695741" y="245439"/>
                  </a:lnTo>
                  <a:lnTo>
                    <a:pt x="1661928" y="218022"/>
                  </a:lnTo>
                  <a:lnTo>
                    <a:pt x="1626012" y="191928"/>
                  </a:lnTo>
                  <a:lnTo>
                    <a:pt x="1588084" y="167220"/>
                  </a:lnTo>
                  <a:lnTo>
                    <a:pt x="1548232" y="143958"/>
                  </a:lnTo>
                  <a:lnTo>
                    <a:pt x="1506547" y="122203"/>
                  </a:lnTo>
                  <a:lnTo>
                    <a:pt x="1463116" y="102018"/>
                  </a:lnTo>
                  <a:lnTo>
                    <a:pt x="1418030" y="83464"/>
                  </a:lnTo>
                  <a:lnTo>
                    <a:pt x="1371377" y="66602"/>
                  </a:lnTo>
                  <a:lnTo>
                    <a:pt x="1323248" y="51494"/>
                  </a:lnTo>
                  <a:lnTo>
                    <a:pt x="1273732" y="38201"/>
                  </a:lnTo>
                  <a:lnTo>
                    <a:pt x="1222917" y="26784"/>
                  </a:lnTo>
                  <a:lnTo>
                    <a:pt x="1170894" y="17306"/>
                  </a:lnTo>
                  <a:lnTo>
                    <a:pt x="1117751" y="9826"/>
                  </a:lnTo>
                  <a:lnTo>
                    <a:pt x="1063578" y="4408"/>
                  </a:lnTo>
                  <a:lnTo>
                    <a:pt x="1008464" y="1112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39012" y="2066544"/>
              <a:ext cx="1842515" cy="12710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01266" y="3809238"/>
            <a:ext cx="162750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035" indent="-140970">
              <a:lnSpc>
                <a:spcPct val="100000"/>
              </a:lnSpc>
              <a:spcBef>
                <a:spcPts val="100"/>
              </a:spcBef>
              <a:buChar char="-"/>
              <a:tabLst>
                <a:tab pos="153670" algn="l"/>
              </a:tabLst>
            </a:pPr>
            <a:r>
              <a:rPr sz="1800" b="1" spc="-5" dirty="0">
                <a:latin typeface="Nimbus Sans L"/>
                <a:cs typeface="Nimbus Sans L"/>
              </a:rPr>
              <a:t>Penicillamine</a:t>
            </a:r>
            <a:endParaRPr sz="1800">
              <a:latin typeface="Nimbus Sans L"/>
              <a:cs typeface="Nimbus Sans L"/>
            </a:endParaRPr>
          </a:p>
          <a:p>
            <a:pPr marL="153035" indent="-140970">
              <a:lnSpc>
                <a:spcPct val="100000"/>
              </a:lnSpc>
              <a:buChar char="-"/>
              <a:tabLst>
                <a:tab pos="153670" algn="l"/>
              </a:tabLst>
            </a:pPr>
            <a:r>
              <a:rPr sz="1800" b="1" spc="-5" dirty="0">
                <a:latin typeface="Nimbus Sans L"/>
                <a:cs typeface="Nimbus Sans L"/>
              </a:rPr>
              <a:t>Captopril</a:t>
            </a:r>
            <a:endParaRPr sz="1800">
              <a:latin typeface="Nimbus Sans L"/>
              <a:cs typeface="Nimbus Sans L"/>
            </a:endParaRPr>
          </a:p>
          <a:p>
            <a:pPr marL="153035" indent="-140970">
              <a:lnSpc>
                <a:spcPct val="100000"/>
              </a:lnSpc>
              <a:buChar char="-"/>
              <a:tabLst>
                <a:tab pos="153670" algn="l"/>
              </a:tabLst>
            </a:pPr>
            <a:r>
              <a:rPr sz="1800" b="1" dirty="0">
                <a:latin typeface="Nimbus Sans L"/>
                <a:cs typeface="Nimbus Sans L"/>
              </a:rPr>
              <a:t>Gold</a:t>
            </a:r>
            <a:endParaRPr sz="1800">
              <a:latin typeface="Nimbus Sans L"/>
              <a:cs typeface="Nimbus Sans L"/>
            </a:endParaRPr>
          </a:p>
          <a:p>
            <a:pPr marL="153035" indent="-140970">
              <a:lnSpc>
                <a:spcPct val="100000"/>
              </a:lnSpc>
              <a:buChar char="-"/>
              <a:tabLst>
                <a:tab pos="153670" algn="l"/>
              </a:tabLst>
            </a:pPr>
            <a:r>
              <a:rPr sz="1800" b="1" spc="-10" dirty="0">
                <a:latin typeface="Nimbus Sans L"/>
                <a:cs typeface="Nimbus Sans L"/>
              </a:rPr>
              <a:t>NSAIDs</a:t>
            </a:r>
            <a:endParaRPr sz="1800">
              <a:latin typeface="Nimbus Sans L"/>
              <a:cs typeface="Nimbus Sans L"/>
            </a:endParaRPr>
          </a:p>
          <a:p>
            <a:pPr marL="153035" indent="-140970">
              <a:lnSpc>
                <a:spcPct val="100000"/>
              </a:lnSpc>
              <a:buChar char="-"/>
              <a:tabLst>
                <a:tab pos="153670" algn="l"/>
              </a:tabLst>
            </a:pPr>
            <a:r>
              <a:rPr sz="1800" b="1" spc="-5" dirty="0">
                <a:latin typeface="Nimbus Sans L"/>
                <a:cs typeface="Nimbus Sans L"/>
              </a:rPr>
              <a:t>Mercury</a:t>
            </a:r>
            <a:endParaRPr sz="1800">
              <a:latin typeface="Nimbus Sans L"/>
              <a:cs typeface="Nimbus Sans 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22547" y="3034283"/>
            <a:ext cx="4433570" cy="2859405"/>
            <a:chOff x="3622547" y="3034283"/>
            <a:chExt cx="4433570" cy="2859405"/>
          </a:xfrm>
        </p:grpSpPr>
        <p:sp>
          <p:nvSpPr>
            <p:cNvPr id="13" name="object 13"/>
            <p:cNvSpPr/>
            <p:nvPr/>
          </p:nvSpPr>
          <p:spPr>
            <a:xfrm>
              <a:off x="3622547" y="4462272"/>
              <a:ext cx="4229100" cy="14310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93307" y="3034283"/>
              <a:ext cx="2162556" cy="28575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26835" y="3041903"/>
              <a:ext cx="2098675" cy="2802890"/>
            </a:xfrm>
            <a:custGeom>
              <a:avLst/>
              <a:gdLst/>
              <a:ahLst/>
              <a:cxnLst/>
              <a:rect l="l" t="t" r="r" b="b"/>
              <a:pathLst>
                <a:path w="2098675" h="2802890">
                  <a:moveTo>
                    <a:pt x="1748789" y="0"/>
                  </a:moveTo>
                  <a:lnTo>
                    <a:pt x="349758" y="0"/>
                  </a:lnTo>
                  <a:lnTo>
                    <a:pt x="302297" y="3192"/>
                  </a:lnTo>
                  <a:lnTo>
                    <a:pt x="256778" y="12493"/>
                  </a:lnTo>
                  <a:lnTo>
                    <a:pt x="213615" y="27485"/>
                  </a:lnTo>
                  <a:lnTo>
                    <a:pt x="173228" y="47752"/>
                  </a:lnTo>
                  <a:lnTo>
                    <a:pt x="136030" y="72876"/>
                  </a:lnTo>
                  <a:lnTo>
                    <a:pt x="102441" y="102441"/>
                  </a:lnTo>
                  <a:lnTo>
                    <a:pt x="72876" y="136030"/>
                  </a:lnTo>
                  <a:lnTo>
                    <a:pt x="47751" y="173228"/>
                  </a:lnTo>
                  <a:lnTo>
                    <a:pt x="27485" y="213615"/>
                  </a:lnTo>
                  <a:lnTo>
                    <a:pt x="12493" y="256778"/>
                  </a:lnTo>
                  <a:lnTo>
                    <a:pt x="3192" y="302297"/>
                  </a:lnTo>
                  <a:lnTo>
                    <a:pt x="0" y="349758"/>
                  </a:lnTo>
                  <a:lnTo>
                    <a:pt x="0" y="2452878"/>
                  </a:lnTo>
                  <a:lnTo>
                    <a:pt x="3192" y="2500338"/>
                  </a:lnTo>
                  <a:lnTo>
                    <a:pt x="12493" y="2545857"/>
                  </a:lnTo>
                  <a:lnTo>
                    <a:pt x="27485" y="2589020"/>
                  </a:lnTo>
                  <a:lnTo>
                    <a:pt x="47751" y="2629408"/>
                  </a:lnTo>
                  <a:lnTo>
                    <a:pt x="72876" y="2666605"/>
                  </a:lnTo>
                  <a:lnTo>
                    <a:pt x="102441" y="2700194"/>
                  </a:lnTo>
                  <a:lnTo>
                    <a:pt x="136030" y="2729759"/>
                  </a:lnTo>
                  <a:lnTo>
                    <a:pt x="173227" y="2754884"/>
                  </a:lnTo>
                  <a:lnTo>
                    <a:pt x="213615" y="2775150"/>
                  </a:lnTo>
                  <a:lnTo>
                    <a:pt x="256778" y="2790142"/>
                  </a:lnTo>
                  <a:lnTo>
                    <a:pt x="302297" y="2799443"/>
                  </a:lnTo>
                  <a:lnTo>
                    <a:pt x="349758" y="2802636"/>
                  </a:lnTo>
                  <a:lnTo>
                    <a:pt x="1748789" y="2802636"/>
                  </a:lnTo>
                  <a:lnTo>
                    <a:pt x="1796250" y="2799443"/>
                  </a:lnTo>
                  <a:lnTo>
                    <a:pt x="1841769" y="2790142"/>
                  </a:lnTo>
                  <a:lnTo>
                    <a:pt x="1884932" y="2775150"/>
                  </a:lnTo>
                  <a:lnTo>
                    <a:pt x="1925320" y="2754884"/>
                  </a:lnTo>
                  <a:lnTo>
                    <a:pt x="1962517" y="2729759"/>
                  </a:lnTo>
                  <a:lnTo>
                    <a:pt x="1996106" y="2700194"/>
                  </a:lnTo>
                  <a:lnTo>
                    <a:pt x="2025671" y="2666605"/>
                  </a:lnTo>
                  <a:lnTo>
                    <a:pt x="2050795" y="2629408"/>
                  </a:lnTo>
                  <a:lnTo>
                    <a:pt x="2071062" y="2589020"/>
                  </a:lnTo>
                  <a:lnTo>
                    <a:pt x="2086054" y="2545857"/>
                  </a:lnTo>
                  <a:lnTo>
                    <a:pt x="2095355" y="2500338"/>
                  </a:lnTo>
                  <a:lnTo>
                    <a:pt x="2098547" y="2452878"/>
                  </a:lnTo>
                  <a:lnTo>
                    <a:pt x="2098547" y="349758"/>
                  </a:lnTo>
                  <a:lnTo>
                    <a:pt x="2095355" y="302297"/>
                  </a:lnTo>
                  <a:lnTo>
                    <a:pt x="2086054" y="256778"/>
                  </a:lnTo>
                  <a:lnTo>
                    <a:pt x="2071062" y="213615"/>
                  </a:lnTo>
                  <a:lnTo>
                    <a:pt x="2050795" y="173228"/>
                  </a:lnTo>
                  <a:lnTo>
                    <a:pt x="2025671" y="136030"/>
                  </a:lnTo>
                  <a:lnTo>
                    <a:pt x="1996106" y="102441"/>
                  </a:lnTo>
                  <a:lnTo>
                    <a:pt x="1962517" y="72876"/>
                  </a:lnTo>
                  <a:lnTo>
                    <a:pt x="1925319" y="47751"/>
                  </a:lnTo>
                  <a:lnTo>
                    <a:pt x="1884932" y="27485"/>
                  </a:lnTo>
                  <a:lnTo>
                    <a:pt x="1841769" y="12493"/>
                  </a:lnTo>
                  <a:lnTo>
                    <a:pt x="1796250" y="3192"/>
                  </a:lnTo>
                  <a:lnTo>
                    <a:pt x="1748789" y="0"/>
                  </a:lnTo>
                  <a:close/>
                </a:path>
              </a:pathLst>
            </a:custGeom>
            <a:solidFill>
              <a:srgbClr val="E9DF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43599" y="5105400"/>
              <a:ext cx="2069592" cy="7101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43599" y="3063239"/>
              <a:ext cx="2069592" cy="7086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966840" y="3809238"/>
            <a:ext cx="193230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indent="-140335">
              <a:lnSpc>
                <a:spcPct val="100000"/>
              </a:lnSpc>
              <a:spcBef>
                <a:spcPts val="100"/>
              </a:spcBef>
              <a:buChar char="-"/>
              <a:tabLst>
                <a:tab pos="153035" algn="l"/>
              </a:tabLst>
            </a:pPr>
            <a:r>
              <a:rPr sz="1800" b="1" spc="-5" dirty="0">
                <a:latin typeface="Nimbus Sans L"/>
                <a:cs typeface="Nimbus Sans L"/>
              </a:rPr>
              <a:t>Procainamide</a:t>
            </a:r>
            <a:endParaRPr sz="1800">
              <a:latin typeface="Nimbus Sans L"/>
              <a:cs typeface="Nimbus Sans L"/>
            </a:endParaRPr>
          </a:p>
          <a:p>
            <a:pPr marL="152400" indent="-140335">
              <a:lnSpc>
                <a:spcPct val="100000"/>
              </a:lnSpc>
              <a:buChar char="-"/>
              <a:tabLst>
                <a:tab pos="153035" algn="l"/>
              </a:tabLst>
            </a:pPr>
            <a:r>
              <a:rPr sz="1800" b="1" dirty="0">
                <a:latin typeface="Nimbus Sans L"/>
                <a:cs typeface="Nimbus Sans L"/>
              </a:rPr>
              <a:t>Chl</a:t>
            </a:r>
            <a:r>
              <a:rPr sz="1800" b="1" spc="5" dirty="0">
                <a:latin typeface="Nimbus Sans L"/>
                <a:cs typeface="Nimbus Sans L"/>
              </a:rPr>
              <a:t>o</a:t>
            </a:r>
            <a:r>
              <a:rPr sz="1800" b="1" dirty="0">
                <a:latin typeface="Nimbus Sans L"/>
                <a:cs typeface="Nimbus Sans L"/>
              </a:rPr>
              <a:t>rpropamide</a:t>
            </a:r>
            <a:endParaRPr sz="1800">
              <a:latin typeface="Nimbus Sans L"/>
              <a:cs typeface="Nimbus Sans L"/>
            </a:endParaRPr>
          </a:p>
          <a:p>
            <a:pPr marL="152400" indent="-140335">
              <a:lnSpc>
                <a:spcPct val="100000"/>
              </a:lnSpc>
              <a:buChar char="-"/>
              <a:tabLst>
                <a:tab pos="153035" algn="l"/>
              </a:tabLst>
            </a:pPr>
            <a:r>
              <a:rPr sz="1800" b="1" spc="-5" dirty="0">
                <a:latin typeface="Nimbus Sans L"/>
                <a:cs typeface="Nimbus Sans L"/>
              </a:rPr>
              <a:t>Phynetoin</a:t>
            </a:r>
            <a:endParaRPr sz="1800">
              <a:latin typeface="Nimbus Sans L"/>
              <a:cs typeface="Nimbus Sans L"/>
            </a:endParaRPr>
          </a:p>
          <a:p>
            <a:pPr marL="152400" indent="-140335">
              <a:lnSpc>
                <a:spcPct val="100000"/>
              </a:lnSpc>
              <a:buChar char="-"/>
              <a:tabLst>
                <a:tab pos="153035" algn="l"/>
              </a:tabLst>
            </a:pPr>
            <a:r>
              <a:rPr sz="1800" b="1" spc="-10" dirty="0">
                <a:latin typeface="Nimbus Sans L"/>
                <a:cs typeface="Nimbus Sans L"/>
              </a:rPr>
              <a:t>Trimethadione</a:t>
            </a:r>
            <a:endParaRPr sz="1800">
              <a:latin typeface="Nimbus Sans L"/>
              <a:cs typeface="Nimbus Sans L"/>
            </a:endParaRPr>
          </a:p>
          <a:p>
            <a:pPr marL="152400" indent="-140335">
              <a:lnSpc>
                <a:spcPct val="100000"/>
              </a:lnSpc>
              <a:buChar char="-"/>
              <a:tabLst>
                <a:tab pos="153035" algn="l"/>
              </a:tabLst>
            </a:pPr>
            <a:r>
              <a:rPr sz="1800" b="1" dirty="0">
                <a:latin typeface="Nimbus Sans L"/>
                <a:cs typeface="Nimbus Sans L"/>
              </a:rPr>
              <a:t>Promethadione</a:t>
            </a:r>
            <a:endParaRPr sz="1800">
              <a:latin typeface="Nimbus Sans L"/>
              <a:cs typeface="Nimbus Sans 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531108" y="3034283"/>
            <a:ext cx="2162810" cy="2857500"/>
            <a:chOff x="3531108" y="3034283"/>
            <a:chExt cx="2162810" cy="2857500"/>
          </a:xfrm>
        </p:grpSpPr>
        <p:sp>
          <p:nvSpPr>
            <p:cNvPr id="20" name="object 20"/>
            <p:cNvSpPr/>
            <p:nvPr/>
          </p:nvSpPr>
          <p:spPr>
            <a:xfrm>
              <a:off x="3531108" y="3034283"/>
              <a:ext cx="2162555" cy="28575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64636" y="3041903"/>
              <a:ext cx="2098675" cy="2802890"/>
            </a:xfrm>
            <a:custGeom>
              <a:avLst/>
              <a:gdLst/>
              <a:ahLst/>
              <a:cxnLst/>
              <a:rect l="l" t="t" r="r" b="b"/>
              <a:pathLst>
                <a:path w="2098675" h="2802890">
                  <a:moveTo>
                    <a:pt x="1748789" y="0"/>
                  </a:moveTo>
                  <a:lnTo>
                    <a:pt x="349758" y="0"/>
                  </a:lnTo>
                  <a:lnTo>
                    <a:pt x="302297" y="3192"/>
                  </a:lnTo>
                  <a:lnTo>
                    <a:pt x="256778" y="12493"/>
                  </a:lnTo>
                  <a:lnTo>
                    <a:pt x="213615" y="27485"/>
                  </a:lnTo>
                  <a:lnTo>
                    <a:pt x="173228" y="47752"/>
                  </a:lnTo>
                  <a:lnTo>
                    <a:pt x="136030" y="72876"/>
                  </a:lnTo>
                  <a:lnTo>
                    <a:pt x="102441" y="102441"/>
                  </a:lnTo>
                  <a:lnTo>
                    <a:pt x="72876" y="136030"/>
                  </a:lnTo>
                  <a:lnTo>
                    <a:pt x="47751" y="173228"/>
                  </a:lnTo>
                  <a:lnTo>
                    <a:pt x="27485" y="213615"/>
                  </a:lnTo>
                  <a:lnTo>
                    <a:pt x="12493" y="256778"/>
                  </a:lnTo>
                  <a:lnTo>
                    <a:pt x="3192" y="302297"/>
                  </a:lnTo>
                  <a:lnTo>
                    <a:pt x="0" y="349758"/>
                  </a:lnTo>
                  <a:lnTo>
                    <a:pt x="0" y="2452878"/>
                  </a:lnTo>
                  <a:lnTo>
                    <a:pt x="3192" y="2500338"/>
                  </a:lnTo>
                  <a:lnTo>
                    <a:pt x="12493" y="2545857"/>
                  </a:lnTo>
                  <a:lnTo>
                    <a:pt x="27485" y="2589020"/>
                  </a:lnTo>
                  <a:lnTo>
                    <a:pt x="47751" y="2629408"/>
                  </a:lnTo>
                  <a:lnTo>
                    <a:pt x="72876" y="2666605"/>
                  </a:lnTo>
                  <a:lnTo>
                    <a:pt x="102441" y="2700194"/>
                  </a:lnTo>
                  <a:lnTo>
                    <a:pt x="136030" y="2729759"/>
                  </a:lnTo>
                  <a:lnTo>
                    <a:pt x="173227" y="2754884"/>
                  </a:lnTo>
                  <a:lnTo>
                    <a:pt x="213615" y="2775150"/>
                  </a:lnTo>
                  <a:lnTo>
                    <a:pt x="256778" y="2790142"/>
                  </a:lnTo>
                  <a:lnTo>
                    <a:pt x="302297" y="2799443"/>
                  </a:lnTo>
                  <a:lnTo>
                    <a:pt x="349758" y="2802636"/>
                  </a:lnTo>
                  <a:lnTo>
                    <a:pt x="1748789" y="2802636"/>
                  </a:lnTo>
                  <a:lnTo>
                    <a:pt x="1796250" y="2799443"/>
                  </a:lnTo>
                  <a:lnTo>
                    <a:pt x="1841769" y="2790142"/>
                  </a:lnTo>
                  <a:lnTo>
                    <a:pt x="1884932" y="2775150"/>
                  </a:lnTo>
                  <a:lnTo>
                    <a:pt x="1925319" y="2754884"/>
                  </a:lnTo>
                  <a:lnTo>
                    <a:pt x="1962517" y="2729759"/>
                  </a:lnTo>
                  <a:lnTo>
                    <a:pt x="1996106" y="2700194"/>
                  </a:lnTo>
                  <a:lnTo>
                    <a:pt x="2025671" y="2666605"/>
                  </a:lnTo>
                  <a:lnTo>
                    <a:pt x="2050796" y="2629408"/>
                  </a:lnTo>
                  <a:lnTo>
                    <a:pt x="2071062" y="2589020"/>
                  </a:lnTo>
                  <a:lnTo>
                    <a:pt x="2086054" y="2545857"/>
                  </a:lnTo>
                  <a:lnTo>
                    <a:pt x="2095355" y="2500338"/>
                  </a:lnTo>
                  <a:lnTo>
                    <a:pt x="2098548" y="2452878"/>
                  </a:lnTo>
                  <a:lnTo>
                    <a:pt x="2098548" y="349758"/>
                  </a:lnTo>
                  <a:lnTo>
                    <a:pt x="2095355" y="302297"/>
                  </a:lnTo>
                  <a:lnTo>
                    <a:pt x="2086054" y="256778"/>
                  </a:lnTo>
                  <a:lnTo>
                    <a:pt x="2071062" y="213615"/>
                  </a:lnTo>
                  <a:lnTo>
                    <a:pt x="2050795" y="173228"/>
                  </a:lnTo>
                  <a:lnTo>
                    <a:pt x="2025671" y="136030"/>
                  </a:lnTo>
                  <a:lnTo>
                    <a:pt x="1996106" y="102441"/>
                  </a:lnTo>
                  <a:lnTo>
                    <a:pt x="1962517" y="72876"/>
                  </a:lnTo>
                  <a:lnTo>
                    <a:pt x="1925319" y="47751"/>
                  </a:lnTo>
                  <a:lnTo>
                    <a:pt x="1884932" y="27485"/>
                  </a:lnTo>
                  <a:lnTo>
                    <a:pt x="1841769" y="12493"/>
                  </a:lnTo>
                  <a:lnTo>
                    <a:pt x="1796250" y="3192"/>
                  </a:lnTo>
                  <a:lnTo>
                    <a:pt x="1748789" y="0"/>
                  </a:lnTo>
                  <a:close/>
                </a:path>
              </a:pathLst>
            </a:custGeom>
            <a:solidFill>
              <a:srgbClr val="73E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81400" y="5105400"/>
              <a:ext cx="2069591" cy="71018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81400" y="3063239"/>
              <a:ext cx="2069591" cy="7086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787902" y="3780535"/>
            <a:ext cx="16656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indent="-140335">
              <a:lnSpc>
                <a:spcPct val="100000"/>
              </a:lnSpc>
              <a:spcBef>
                <a:spcPts val="100"/>
              </a:spcBef>
              <a:buChar char="-"/>
              <a:tabLst>
                <a:tab pos="153035" algn="l"/>
              </a:tabLst>
            </a:pPr>
            <a:r>
              <a:rPr sz="1800" b="1" dirty="0">
                <a:latin typeface="Nimbus Sans L"/>
                <a:cs typeface="Nimbus Sans L"/>
              </a:rPr>
              <a:t>Probenicid</a:t>
            </a:r>
            <a:endParaRPr sz="1800">
              <a:latin typeface="Nimbus Sans L"/>
              <a:cs typeface="Nimbus Sans L"/>
            </a:endParaRPr>
          </a:p>
          <a:p>
            <a:pPr marL="152400" indent="-140335">
              <a:lnSpc>
                <a:spcPct val="100000"/>
              </a:lnSpc>
              <a:buChar char="-"/>
              <a:tabLst>
                <a:tab pos="153035" algn="l"/>
              </a:tabLst>
            </a:pPr>
            <a:r>
              <a:rPr sz="1800" b="1" dirty="0">
                <a:latin typeface="Nimbus Sans L"/>
                <a:cs typeface="Nimbus Sans L"/>
              </a:rPr>
              <a:t>Eth</a:t>
            </a:r>
            <a:r>
              <a:rPr sz="1800" b="1" spc="5" dirty="0">
                <a:latin typeface="Nimbus Sans L"/>
                <a:cs typeface="Nimbus Sans L"/>
              </a:rPr>
              <a:t>o</a:t>
            </a:r>
            <a:r>
              <a:rPr sz="1800" b="1" dirty="0">
                <a:latin typeface="Nimbus Sans L"/>
                <a:cs typeface="Nimbus Sans L"/>
              </a:rPr>
              <a:t>su</a:t>
            </a:r>
            <a:r>
              <a:rPr sz="1800" b="1" spc="-10" dirty="0">
                <a:latin typeface="Nimbus Sans L"/>
                <a:cs typeface="Nimbus Sans L"/>
              </a:rPr>
              <a:t>x</a:t>
            </a:r>
            <a:r>
              <a:rPr sz="1800" b="1" dirty="0">
                <a:latin typeface="Nimbus Sans L"/>
                <a:cs typeface="Nimbus Sans L"/>
              </a:rPr>
              <a:t>imi</a:t>
            </a:r>
            <a:r>
              <a:rPr sz="1800" b="1" spc="5" dirty="0">
                <a:latin typeface="Nimbus Sans L"/>
                <a:cs typeface="Nimbus Sans L"/>
              </a:rPr>
              <a:t>d</a:t>
            </a:r>
            <a:r>
              <a:rPr sz="1800" b="1" dirty="0">
                <a:latin typeface="Nimbus Sans L"/>
                <a:cs typeface="Nimbus Sans L"/>
              </a:rPr>
              <a:t>e</a:t>
            </a:r>
            <a:endParaRPr sz="1800">
              <a:latin typeface="Nimbus Sans L"/>
              <a:cs typeface="Nimbus Sans L"/>
            </a:endParaRPr>
          </a:p>
          <a:p>
            <a:pPr marL="152400" indent="-140335">
              <a:lnSpc>
                <a:spcPct val="100000"/>
              </a:lnSpc>
              <a:buChar char="-"/>
              <a:tabLst>
                <a:tab pos="153035" algn="l"/>
              </a:tabLst>
            </a:pPr>
            <a:r>
              <a:rPr sz="1800" b="1" spc="-5" dirty="0">
                <a:latin typeface="Nimbus Sans L"/>
                <a:cs typeface="Nimbus Sans L"/>
              </a:rPr>
              <a:t>Methimazole</a:t>
            </a:r>
            <a:endParaRPr sz="1800">
              <a:latin typeface="Nimbus Sans L"/>
              <a:cs typeface="Nimbus Sans L"/>
            </a:endParaRPr>
          </a:p>
          <a:p>
            <a:pPr marL="152400" indent="-140335">
              <a:lnSpc>
                <a:spcPct val="100000"/>
              </a:lnSpc>
              <a:buChar char="-"/>
              <a:tabLst>
                <a:tab pos="153035" algn="l"/>
              </a:tabLst>
            </a:pPr>
            <a:r>
              <a:rPr sz="1800" b="1" dirty="0">
                <a:latin typeface="Nimbus Sans L"/>
                <a:cs typeface="Nimbus Sans L"/>
              </a:rPr>
              <a:t>Lithium</a:t>
            </a:r>
            <a:endParaRPr sz="1800">
              <a:latin typeface="Nimbus Sans L"/>
              <a:cs typeface="Nimbus Sans 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64055" y="2389759"/>
            <a:ext cx="1461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5080" indent="-508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800000"/>
                </a:solidFill>
                <a:latin typeface="Nimbus Sans L"/>
                <a:cs typeface="Nimbus Sans L"/>
              </a:rPr>
              <a:t>Membranous  </a:t>
            </a:r>
            <a:r>
              <a:rPr sz="1800" b="1" dirty="0">
                <a:solidFill>
                  <a:srgbClr val="800000"/>
                </a:solidFill>
                <a:latin typeface="Nimbus Sans L"/>
                <a:cs typeface="Nimbus Sans L"/>
              </a:rPr>
              <a:t>nep</a:t>
            </a:r>
            <a:r>
              <a:rPr sz="1800" b="1" spc="5" dirty="0">
                <a:solidFill>
                  <a:srgbClr val="800000"/>
                </a:solidFill>
                <a:latin typeface="Nimbus Sans L"/>
                <a:cs typeface="Nimbus Sans L"/>
              </a:rPr>
              <a:t>h</a:t>
            </a:r>
            <a:r>
              <a:rPr sz="1800" b="1" dirty="0">
                <a:solidFill>
                  <a:srgbClr val="800000"/>
                </a:solidFill>
                <a:latin typeface="Nimbus Sans L"/>
                <a:cs typeface="Nimbus Sans L"/>
              </a:rPr>
              <a:t>ropathy</a:t>
            </a:r>
            <a:endParaRPr sz="1800">
              <a:latin typeface="Nimbus Sans L"/>
              <a:cs typeface="Nimbus Sans 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657600" y="2057400"/>
            <a:ext cx="1905000" cy="1310640"/>
            <a:chOff x="3657600" y="2057400"/>
            <a:chExt cx="1905000" cy="1310640"/>
          </a:xfrm>
        </p:grpSpPr>
        <p:sp>
          <p:nvSpPr>
            <p:cNvPr id="27" name="object 27"/>
            <p:cNvSpPr/>
            <p:nvPr/>
          </p:nvSpPr>
          <p:spPr>
            <a:xfrm>
              <a:off x="3657600" y="2057400"/>
              <a:ext cx="1905000" cy="1310640"/>
            </a:xfrm>
            <a:custGeom>
              <a:avLst/>
              <a:gdLst/>
              <a:ahLst/>
              <a:cxnLst/>
              <a:rect l="l" t="t" r="r" b="b"/>
              <a:pathLst>
                <a:path w="1905000" h="1310639">
                  <a:moveTo>
                    <a:pt x="952500" y="0"/>
                  </a:moveTo>
                  <a:lnTo>
                    <a:pt x="896535" y="1112"/>
                  </a:lnTo>
                  <a:lnTo>
                    <a:pt x="841421" y="4408"/>
                  </a:lnTo>
                  <a:lnTo>
                    <a:pt x="787248" y="9826"/>
                  </a:lnTo>
                  <a:lnTo>
                    <a:pt x="734105" y="17306"/>
                  </a:lnTo>
                  <a:lnTo>
                    <a:pt x="682082" y="26784"/>
                  </a:lnTo>
                  <a:lnTo>
                    <a:pt x="631267" y="38201"/>
                  </a:lnTo>
                  <a:lnTo>
                    <a:pt x="581751" y="51494"/>
                  </a:lnTo>
                  <a:lnTo>
                    <a:pt x="533622" y="66602"/>
                  </a:lnTo>
                  <a:lnTo>
                    <a:pt x="486969" y="83464"/>
                  </a:lnTo>
                  <a:lnTo>
                    <a:pt x="441883" y="102018"/>
                  </a:lnTo>
                  <a:lnTo>
                    <a:pt x="398452" y="122203"/>
                  </a:lnTo>
                  <a:lnTo>
                    <a:pt x="356767" y="143958"/>
                  </a:lnTo>
                  <a:lnTo>
                    <a:pt x="316915" y="167220"/>
                  </a:lnTo>
                  <a:lnTo>
                    <a:pt x="278987" y="191928"/>
                  </a:lnTo>
                  <a:lnTo>
                    <a:pt x="243071" y="218022"/>
                  </a:lnTo>
                  <a:lnTo>
                    <a:pt x="209258" y="245439"/>
                  </a:lnTo>
                  <a:lnTo>
                    <a:pt x="177637" y="274118"/>
                  </a:lnTo>
                  <a:lnTo>
                    <a:pt x="148297" y="303998"/>
                  </a:lnTo>
                  <a:lnTo>
                    <a:pt x="121326" y="335018"/>
                  </a:lnTo>
                  <a:lnTo>
                    <a:pt x="96816" y="367115"/>
                  </a:lnTo>
                  <a:lnTo>
                    <a:pt x="74854" y="400228"/>
                  </a:lnTo>
                  <a:lnTo>
                    <a:pt x="55531" y="434296"/>
                  </a:lnTo>
                  <a:lnTo>
                    <a:pt x="38935" y="469258"/>
                  </a:lnTo>
                  <a:lnTo>
                    <a:pt x="25157" y="505052"/>
                  </a:lnTo>
                  <a:lnTo>
                    <a:pt x="14284" y="541617"/>
                  </a:lnTo>
                  <a:lnTo>
                    <a:pt x="1616" y="616812"/>
                  </a:lnTo>
                  <a:lnTo>
                    <a:pt x="0" y="655320"/>
                  </a:lnTo>
                  <a:lnTo>
                    <a:pt x="1616" y="693827"/>
                  </a:lnTo>
                  <a:lnTo>
                    <a:pt x="6408" y="731749"/>
                  </a:lnTo>
                  <a:lnTo>
                    <a:pt x="25157" y="805587"/>
                  </a:lnTo>
                  <a:lnTo>
                    <a:pt x="38935" y="841381"/>
                  </a:lnTo>
                  <a:lnTo>
                    <a:pt x="55531" y="876343"/>
                  </a:lnTo>
                  <a:lnTo>
                    <a:pt x="74854" y="910411"/>
                  </a:lnTo>
                  <a:lnTo>
                    <a:pt x="96816" y="943524"/>
                  </a:lnTo>
                  <a:lnTo>
                    <a:pt x="121326" y="975621"/>
                  </a:lnTo>
                  <a:lnTo>
                    <a:pt x="148297" y="1006641"/>
                  </a:lnTo>
                  <a:lnTo>
                    <a:pt x="177637" y="1036521"/>
                  </a:lnTo>
                  <a:lnTo>
                    <a:pt x="209258" y="1065200"/>
                  </a:lnTo>
                  <a:lnTo>
                    <a:pt x="243071" y="1092617"/>
                  </a:lnTo>
                  <a:lnTo>
                    <a:pt x="278987" y="1118711"/>
                  </a:lnTo>
                  <a:lnTo>
                    <a:pt x="316915" y="1143419"/>
                  </a:lnTo>
                  <a:lnTo>
                    <a:pt x="356767" y="1166681"/>
                  </a:lnTo>
                  <a:lnTo>
                    <a:pt x="398452" y="1188436"/>
                  </a:lnTo>
                  <a:lnTo>
                    <a:pt x="441883" y="1208621"/>
                  </a:lnTo>
                  <a:lnTo>
                    <a:pt x="486969" y="1227175"/>
                  </a:lnTo>
                  <a:lnTo>
                    <a:pt x="533622" y="1244037"/>
                  </a:lnTo>
                  <a:lnTo>
                    <a:pt x="581751" y="1259145"/>
                  </a:lnTo>
                  <a:lnTo>
                    <a:pt x="631267" y="1272438"/>
                  </a:lnTo>
                  <a:lnTo>
                    <a:pt x="682082" y="1283855"/>
                  </a:lnTo>
                  <a:lnTo>
                    <a:pt x="734105" y="1293333"/>
                  </a:lnTo>
                  <a:lnTo>
                    <a:pt x="787248" y="1300813"/>
                  </a:lnTo>
                  <a:lnTo>
                    <a:pt x="841421" y="1306231"/>
                  </a:lnTo>
                  <a:lnTo>
                    <a:pt x="896535" y="1309527"/>
                  </a:lnTo>
                  <a:lnTo>
                    <a:pt x="952500" y="1310639"/>
                  </a:lnTo>
                  <a:lnTo>
                    <a:pt x="1008464" y="1309527"/>
                  </a:lnTo>
                  <a:lnTo>
                    <a:pt x="1063578" y="1306231"/>
                  </a:lnTo>
                  <a:lnTo>
                    <a:pt x="1117751" y="1300813"/>
                  </a:lnTo>
                  <a:lnTo>
                    <a:pt x="1170894" y="1293333"/>
                  </a:lnTo>
                  <a:lnTo>
                    <a:pt x="1222917" y="1283855"/>
                  </a:lnTo>
                  <a:lnTo>
                    <a:pt x="1273732" y="1272438"/>
                  </a:lnTo>
                  <a:lnTo>
                    <a:pt x="1323248" y="1259145"/>
                  </a:lnTo>
                  <a:lnTo>
                    <a:pt x="1371377" y="1244037"/>
                  </a:lnTo>
                  <a:lnTo>
                    <a:pt x="1418030" y="1227175"/>
                  </a:lnTo>
                  <a:lnTo>
                    <a:pt x="1463116" y="1208621"/>
                  </a:lnTo>
                  <a:lnTo>
                    <a:pt x="1506547" y="1188436"/>
                  </a:lnTo>
                  <a:lnTo>
                    <a:pt x="1548232" y="1166681"/>
                  </a:lnTo>
                  <a:lnTo>
                    <a:pt x="1588084" y="1143419"/>
                  </a:lnTo>
                  <a:lnTo>
                    <a:pt x="1626012" y="1118711"/>
                  </a:lnTo>
                  <a:lnTo>
                    <a:pt x="1661928" y="1092617"/>
                  </a:lnTo>
                  <a:lnTo>
                    <a:pt x="1695741" y="1065200"/>
                  </a:lnTo>
                  <a:lnTo>
                    <a:pt x="1727362" y="1036521"/>
                  </a:lnTo>
                  <a:lnTo>
                    <a:pt x="1756702" y="1006641"/>
                  </a:lnTo>
                  <a:lnTo>
                    <a:pt x="1783673" y="975621"/>
                  </a:lnTo>
                  <a:lnTo>
                    <a:pt x="1808183" y="943524"/>
                  </a:lnTo>
                  <a:lnTo>
                    <a:pt x="1830145" y="910411"/>
                  </a:lnTo>
                  <a:lnTo>
                    <a:pt x="1849468" y="876343"/>
                  </a:lnTo>
                  <a:lnTo>
                    <a:pt x="1866064" y="841381"/>
                  </a:lnTo>
                  <a:lnTo>
                    <a:pt x="1879842" y="805587"/>
                  </a:lnTo>
                  <a:lnTo>
                    <a:pt x="1890715" y="769022"/>
                  </a:lnTo>
                  <a:lnTo>
                    <a:pt x="1903383" y="693827"/>
                  </a:lnTo>
                  <a:lnTo>
                    <a:pt x="1905000" y="655320"/>
                  </a:lnTo>
                  <a:lnTo>
                    <a:pt x="1903383" y="616812"/>
                  </a:lnTo>
                  <a:lnTo>
                    <a:pt x="1898591" y="578890"/>
                  </a:lnTo>
                  <a:lnTo>
                    <a:pt x="1879842" y="505052"/>
                  </a:lnTo>
                  <a:lnTo>
                    <a:pt x="1866064" y="469258"/>
                  </a:lnTo>
                  <a:lnTo>
                    <a:pt x="1849468" y="434296"/>
                  </a:lnTo>
                  <a:lnTo>
                    <a:pt x="1830145" y="400228"/>
                  </a:lnTo>
                  <a:lnTo>
                    <a:pt x="1808183" y="367115"/>
                  </a:lnTo>
                  <a:lnTo>
                    <a:pt x="1783673" y="335018"/>
                  </a:lnTo>
                  <a:lnTo>
                    <a:pt x="1756702" y="303998"/>
                  </a:lnTo>
                  <a:lnTo>
                    <a:pt x="1727362" y="274118"/>
                  </a:lnTo>
                  <a:lnTo>
                    <a:pt x="1695741" y="245439"/>
                  </a:lnTo>
                  <a:lnTo>
                    <a:pt x="1661928" y="218022"/>
                  </a:lnTo>
                  <a:lnTo>
                    <a:pt x="1626012" y="191928"/>
                  </a:lnTo>
                  <a:lnTo>
                    <a:pt x="1588084" y="167220"/>
                  </a:lnTo>
                  <a:lnTo>
                    <a:pt x="1548232" y="143958"/>
                  </a:lnTo>
                  <a:lnTo>
                    <a:pt x="1506547" y="122203"/>
                  </a:lnTo>
                  <a:lnTo>
                    <a:pt x="1463116" y="102018"/>
                  </a:lnTo>
                  <a:lnTo>
                    <a:pt x="1418030" y="83464"/>
                  </a:lnTo>
                  <a:lnTo>
                    <a:pt x="1371377" y="66602"/>
                  </a:lnTo>
                  <a:lnTo>
                    <a:pt x="1323248" y="51494"/>
                  </a:lnTo>
                  <a:lnTo>
                    <a:pt x="1273732" y="38201"/>
                  </a:lnTo>
                  <a:lnTo>
                    <a:pt x="1222917" y="26784"/>
                  </a:lnTo>
                  <a:lnTo>
                    <a:pt x="1170894" y="17306"/>
                  </a:lnTo>
                  <a:lnTo>
                    <a:pt x="1117751" y="9826"/>
                  </a:lnTo>
                  <a:lnTo>
                    <a:pt x="1063578" y="4408"/>
                  </a:lnTo>
                  <a:lnTo>
                    <a:pt x="1008464" y="1112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77411" y="2066544"/>
              <a:ext cx="1842515" cy="127101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274058" y="2553080"/>
            <a:ext cx="697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800000"/>
                </a:solidFill>
                <a:latin typeface="Nimbus Sans L"/>
                <a:cs typeface="Nimbus Sans L"/>
              </a:rPr>
              <a:t>MC</a:t>
            </a:r>
            <a:r>
              <a:rPr sz="1800" b="1" spc="-10" dirty="0">
                <a:solidFill>
                  <a:srgbClr val="800000"/>
                </a:solidFill>
                <a:latin typeface="Nimbus Sans L"/>
                <a:cs typeface="Nimbus Sans L"/>
              </a:rPr>
              <a:t>N</a:t>
            </a:r>
            <a:r>
              <a:rPr sz="1800" b="1" dirty="0">
                <a:solidFill>
                  <a:srgbClr val="800000"/>
                </a:solidFill>
                <a:latin typeface="Nimbus Sans L"/>
                <a:cs typeface="Nimbus Sans L"/>
              </a:rPr>
              <a:t>S</a:t>
            </a:r>
            <a:endParaRPr sz="1800">
              <a:latin typeface="Nimbus Sans L"/>
              <a:cs typeface="Nimbus Sans 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019800" y="2118360"/>
            <a:ext cx="1905000" cy="1310640"/>
            <a:chOff x="6019800" y="2118360"/>
            <a:chExt cx="1905000" cy="1310640"/>
          </a:xfrm>
        </p:grpSpPr>
        <p:sp>
          <p:nvSpPr>
            <p:cNvPr id="31" name="object 31"/>
            <p:cNvSpPr/>
            <p:nvPr/>
          </p:nvSpPr>
          <p:spPr>
            <a:xfrm>
              <a:off x="6019800" y="2118360"/>
              <a:ext cx="1905000" cy="1310640"/>
            </a:xfrm>
            <a:custGeom>
              <a:avLst/>
              <a:gdLst/>
              <a:ahLst/>
              <a:cxnLst/>
              <a:rect l="l" t="t" r="r" b="b"/>
              <a:pathLst>
                <a:path w="1905000" h="1310639">
                  <a:moveTo>
                    <a:pt x="952500" y="0"/>
                  </a:moveTo>
                  <a:lnTo>
                    <a:pt x="896535" y="1112"/>
                  </a:lnTo>
                  <a:lnTo>
                    <a:pt x="841421" y="4408"/>
                  </a:lnTo>
                  <a:lnTo>
                    <a:pt x="787248" y="9826"/>
                  </a:lnTo>
                  <a:lnTo>
                    <a:pt x="734105" y="17306"/>
                  </a:lnTo>
                  <a:lnTo>
                    <a:pt x="682082" y="26784"/>
                  </a:lnTo>
                  <a:lnTo>
                    <a:pt x="631267" y="38201"/>
                  </a:lnTo>
                  <a:lnTo>
                    <a:pt x="581751" y="51494"/>
                  </a:lnTo>
                  <a:lnTo>
                    <a:pt x="533622" y="66602"/>
                  </a:lnTo>
                  <a:lnTo>
                    <a:pt x="486969" y="83464"/>
                  </a:lnTo>
                  <a:lnTo>
                    <a:pt x="441883" y="102018"/>
                  </a:lnTo>
                  <a:lnTo>
                    <a:pt x="398452" y="122203"/>
                  </a:lnTo>
                  <a:lnTo>
                    <a:pt x="356767" y="143958"/>
                  </a:lnTo>
                  <a:lnTo>
                    <a:pt x="316915" y="167220"/>
                  </a:lnTo>
                  <a:lnTo>
                    <a:pt x="278987" y="191928"/>
                  </a:lnTo>
                  <a:lnTo>
                    <a:pt x="243071" y="218022"/>
                  </a:lnTo>
                  <a:lnTo>
                    <a:pt x="209258" y="245439"/>
                  </a:lnTo>
                  <a:lnTo>
                    <a:pt x="177637" y="274118"/>
                  </a:lnTo>
                  <a:lnTo>
                    <a:pt x="148297" y="303998"/>
                  </a:lnTo>
                  <a:lnTo>
                    <a:pt x="121326" y="335018"/>
                  </a:lnTo>
                  <a:lnTo>
                    <a:pt x="96816" y="367115"/>
                  </a:lnTo>
                  <a:lnTo>
                    <a:pt x="74854" y="400228"/>
                  </a:lnTo>
                  <a:lnTo>
                    <a:pt x="55531" y="434296"/>
                  </a:lnTo>
                  <a:lnTo>
                    <a:pt x="38935" y="469258"/>
                  </a:lnTo>
                  <a:lnTo>
                    <a:pt x="25157" y="505052"/>
                  </a:lnTo>
                  <a:lnTo>
                    <a:pt x="14284" y="541617"/>
                  </a:lnTo>
                  <a:lnTo>
                    <a:pt x="1616" y="616812"/>
                  </a:lnTo>
                  <a:lnTo>
                    <a:pt x="0" y="655319"/>
                  </a:lnTo>
                  <a:lnTo>
                    <a:pt x="1616" y="693827"/>
                  </a:lnTo>
                  <a:lnTo>
                    <a:pt x="6408" y="731749"/>
                  </a:lnTo>
                  <a:lnTo>
                    <a:pt x="25157" y="805587"/>
                  </a:lnTo>
                  <a:lnTo>
                    <a:pt x="38935" y="841381"/>
                  </a:lnTo>
                  <a:lnTo>
                    <a:pt x="55531" y="876343"/>
                  </a:lnTo>
                  <a:lnTo>
                    <a:pt x="74854" y="910411"/>
                  </a:lnTo>
                  <a:lnTo>
                    <a:pt x="96816" y="943524"/>
                  </a:lnTo>
                  <a:lnTo>
                    <a:pt x="121326" y="975621"/>
                  </a:lnTo>
                  <a:lnTo>
                    <a:pt x="148297" y="1006641"/>
                  </a:lnTo>
                  <a:lnTo>
                    <a:pt x="177637" y="1036521"/>
                  </a:lnTo>
                  <a:lnTo>
                    <a:pt x="209258" y="1065200"/>
                  </a:lnTo>
                  <a:lnTo>
                    <a:pt x="243071" y="1092617"/>
                  </a:lnTo>
                  <a:lnTo>
                    <a:pt x="278987" y="1118711"/>
                  </a:lnTo>
                  <a:lnTo>
                    <a:pt x="316915" y="1143419"/>
                  </a:lnTo>
                  <a:lnTo>
                    <a:pt x="356767" y="1166681"/>
                  </a:lnTo>
                  <a:lnTo>
                    <a:pt x="398452" y="1188436"/>
                  </a:lnTo>
                  <a:lnTo>
                    <a:pt x="441883" y="1208621"/>
                  </a:lnTo>
                  <a:lnTo>
                    <a:pt x="486969" y="1227175"/>
                  </a:lnTo>
                  <a:lnTo>
                    <a:pt x="533622" y="1244037"/>
                  </a:lnTo>
                  <a:lnTo>
                    <a:pt x="581751" y="1259145"/>
                  </a:lnTo>
                  <a:lnTo>
                    <a:pt x="631267" y="1272438"/>
                  </a:lnTo>
                  <a:lnTo>
                    <a:pt x="682082" y="1283855"/>
                  </a:lnTo>
                  <a:lnTo>
                    <a:pt x="734105" y="1293333"/>
                  </a:lnTo>
                  <a:lnTo>
                    <a:pt x="787248" y="1300813"/>
                  </a:lnTo>
                  <a:lnTo>
                    <a:pt x="841421" y="1306231"/>
                  </a:lnTo>
                  <a:lnTo>
                    <a:pt x="896535" y="1309527"/>
                  </a:lnTo>
                  <a:lnTo>
                    <a:pt x="952500" y="1310639"/>
                  </a:lnTo>
                  <a:lnTo>
                    <a:pt x="1008464" y="1309527"/>
                  </a:lnTo>
                  <a:lnTo>
                    <a:pt x="1063578" y="1306231"/>
                  </a:lnTo>
                  <a:lnTo>
                    <a:pt x="1117751" y="1300813"/>
                  </a:lnTo>
                  <a:lnTo>
                    <a:pt x="1170894" y="1293333"/>
                  </a:lnTo>
                  <a:lnTo>
                    <a:pt x="1222917" y="1283855"/>
                  </a:lnTo>
                  <a:lnTo>
                    <a:pt x="1273732" y="1272438"/>
                  </a:lnTo>
                  <a:lnTo>
                    <a:pt x="1323248" y="1259145"/>
                  </a:lnTo>
                  <a:lnTo>
                    <a:pt x="1371377" y="1244037"/>
                  </a:lnTo>
                  <a:lnTo>
                    <a:pt x="1418030" y="1227175"/>
                  </a:lnTo>
                  <a:lnTo>
                    <a:pt x="1463116" y="1208621"/>
                  </a:lnTo>
                  <a:lnTo>
                    <a:pt x="1506547" y="1188436"/>
                  </a:lnTo>
                  <a:lnTo>
                    <a:pt x="1548232" y="1166681"/>
                  </a:lnTo>
                  <a:lnTo>
                    <a:pt x="1588084" y="1143419"/>
                  </a:lnTo>
                  <a:lnTo>
                    <a:pt x="1626012" y="1118711"/>
                  </a:lnTo>
                  <a:lnTo>
                    <a:pt x="1661928" y="1092617"/>
                  </a:lnTo>
                  <a:lnTo>
                    <a:pt x="1695741" y="1065200"/>
                  </a:lnTo>
                  <a:lnTo>
                    <a:pt x="1727362" y="1036521"/>
                  </a:lnTo>
                  <a:lnTo>
                    <a:pt x="1756702" y="1006641"/>
                  </a:lnTo>
                  <a:lnTo>
                    <a:pt x="1783673" y="975621"/>
                  </a:lnTo>
                  <a:lnTo>
                    <a:pt x="1808183" y="943524"/>
                  </a:lnTo>
                  <a:lnTo>
                    <a:pt x="1830145" y="910411"/>
                  </a:lnTo>
                  <a:lnTo>
                    <a:pt x="1849468" y="876343"/>
                  </a:lnTo>
                  <a:lnTo>
                    <a:pt x="1866064" y="841381"/>
                  </a:lnTo>
                  <a:lnTo>
                    <a:pt x="1879842" y="805587"/>
                  </a:lnTo>
                  <a:lnTo>
                    <a:pt x="1890715" y="769022"/>
                  </a:lnTo>
                  <a:lnTo>
                    <a:pt x="1903383" y="693827"/>
                  </a:lnTo>
                  <a:lnTo>
                    <a:pt x="1905000" y="655319"/>
                  </a:lnTo>
                  <a:lnTo>
                    <a:pt x="1903383" y="616812"/>
                  </a:lnTo>
                  <a:lnTo>
                    <a:pt x="1898591" y="578890"/>
                  </a:lnTo>
                  <a:lnTo>
                    <a:pt x="1879842" y="505052"/>
                  </a:lnTo>
                  <a:lnTo>
                    <a:pt x="1866064" y="469258"/>
                  </a:lnTo>
                  <a:lnTo>
                    <a:pt x="1849468" y="434296"/>
                  </a:lnTo>
                  <a:lnTo>
                    <a:pt x="1830145" y="400228"/>
                  </a:lnTo>
                  <a:lnTo>
                    <a:pt x="1808183" y="367115"/>
                  </a:lnTo>
                  <a:lnTo>
                    <a:pt x="1783673" y="335018"/>
                  </a:lnTo>
                  <a:lnTo>
                    <a:pt x="1756702" y="303998"/>
                  </a:lnTo>
                  <a:lnTo>
                    <a:pt x="1727362" y="274118"/>
                  </a:lnTo>
                  <a:lnTo>
                    <a:pt x="1695741" y="245439"/>
                  </a:lnTo>
                  <a:lnTo>
                    <a:pt x="1661928" y="218022"/>
                  </a:lnTo>
                  <a:lnTo>
                    <a:pt x="1626012" y="191928"/>
                  </a:lnTo>
                  <a:lnTo>
                    <a:pt x="1588084" y="167220"/>
                  </a:lnTo>
                  <a:lnTo>
                    <a:pt x="1548232" y="143958"/>
                  </a:lnTo>
                  <a:lnTo>
                    <a:pt x="1506547" y="122203"/>
                  </a:lnTo>
                  <a:lnTo>
                    <a:pt x="1463116" y="102018"/>
                  </a:lnTo>
                  <a:lnTo>
                    <a:pt x="1418030" y="83464"/>
                  </a:lnTo>
                  <a:lnTo>
                    <a:pt x="1371377" y="66602"/>
                  </a:lnTo>
                  <a:lnTo>
                    <a:pt x="1323248" y="51494"/>
                  </a:lnTo>
                  <a:lnTo>
                    <a:pt x="1273732" y="38201"/>
                  </a:lnTo>
                  <a:lnTo>
                    <a:pt x="1222917" y="26784"/>
                  </a:lnTo>
                  <a:lnTo>
                    <a:pt x="1170894" y="17306"/>
                  </a:lnTo>
                  <a:lnTo>
                    <a:pt x="1117751" y="9826"/>
                  </a:lnTo>
                  <a:lnTo>
                    <a:pt x="1063578" y="4408"/>
                  </a:lnTo>
                  <a:lnTo>
                    <a:pt x="1008464" y="1112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39611" y="2127504"/>
              <a:ext cx="1842515" cy="126949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279260" y="2450084"/>
            <a:ext cx="1341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8475" marR="5080" indent="-486409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800000"/>
                </a:solidFill>
                <a:latin typeface="Nimbus Sans L"/>
                <a:cs typeface="Nimbus Sans L"/>
              </a:rPr>
              <a:t>Prol</a:t>
            </a:r>
            <a:r>
              <a:rPr sz="1800" b="1" spc="5" dirty="0">
                <a:solidFill>
                  <a:srgbClr val="800000"/>
                </a:solidFill>
                <a:latin typeface="Nimbus Sans L"/>
                <a:cs typeface="Nimbus Sans L"/>
              </a:rPr>
              <a:t>i</a:t>
            </a:r>
            <a:r>
              <a:rPr sz="1800" b="1" dirty="0">
                <a:solidFill>
                  <a:srgbClr val="800000"/>
                </a:solidFill>
                <a:latin typeface="Nimbus Sans L"/>
                <a:cs typeface="Nimbus Sans L"/>
              </a:rPr>
              <a:t>fe</a:t>
            </a:r>
            <a:r>
              <a:rPr sz="1800" b="1" spc="-10" dirty="0">
                <a:solidFill>
                  <a:srgbClr val="800000"/>
                </a:solidFill>
                <a:latin typeface="Nimbus Sans L"/>
                <a:cs typeface="Nimbus Sans L"/>
              </a:rPr>
              <a:t>r</a:t>
            </a:r>
            <a:r>
              <a:rPr sz="1800" b="1" dirty="0">
                <a:solidFill>
                  <a:srgbClr val="800000"/>
                </a:solidFill>
                <a:latin typeface="Nimbus Sans L"/>
                <a:cs typeface="Nimbus Sans L"/>
              </a:rPr>
              <a:t>ati</a:t>
            </a:r>
            <a:r>
              <a:rPr sz="1800" b="1" spc="-45" dirty="0">
                <a:solidFill>
                  <a:srgbClr val="800000"/>
                </a:solidFill>
                <a:latin typeface="Nimbus Sans L"/>
                <a:cs typeface="Nimbus Sans L"/>
              </a:rPr>
              <a:t>v</a:t>
            </a:r>
            <a:r>
              <a:rPr sz="1800" b="1" dirty="0">
                <a:solidFill>
                  <a:srgbClr val="800000"/>
                </a:solidFill>
                <a:latin typeface="Nimbus Sans L"/>
                <a:cs typeface="Nimbus Sans L"/>
              </a:rPr>
              <a:t>e  GN</a:t>
            </a:r>
            <a:endParaRPr sz="18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420369"/>
            <a:ext cx="83762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25" dirty="0"/>
              <a:t>Idiopathic </a:t>
            </a:r>
            <a:r>
              <a:rPr sz="2800" spc="-20" dirty="0"/>
              <a:t>Nephrotic </a:t>
            </a:r>
            <a:r>
              <a:rPr sz="2800" spc="-15" dirty="0"/>
              <a:t>Syndrome </a:t>
            </a:r>
            <a:r>
              <a:rPr sz="2800" spc="175" dirty="0"/>
              <a:t>-</a:t>
            </a:r>
            <a:r>
              <a:rPr sz="2800" spc="55" dirty="0"/>
              <a:t> </a:t>
            </a:r>
            <a:r>
              <a:rPr sz="2800" spc="-15" dirty="0"/>
              <a:t>Children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517394" y="1403350"/>
            <a:ext cx="3566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3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3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Pathological</a:t>
            </a:r>
            <a:r>
              <a:rPr sz="2400" b="1" u="heavy" spc="-114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Types</a:t>
            </a:r>
            <a:endParaRPr sz="2400">
              <a:latin typeface="DejaVu Sans"/>
              <a:cs typeface="DejaVu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2425" y="880950"/>
            <a:ext cx="8591550" cy="5612765"/>
            <a:chOff x="352425" y="880950"/>
            <a:chExt cx="8591550" cy="5612765"/>
          </a:xfrm>
        </p:grpSpPr>
        <p:sp>
          <p:nvSpPr>
            <p:cNvPr id="5" name="object 5"/>
            <p:cNvSpPr/>
            <p:nvPr/>
          </p:nvSpPr>
          <p:spPr>
            <a:xfrm>
              <a:off x="6553199" y="880950"/>
              <a:ext cx="1676377" cy="10994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000" y="2057400"/>
              <a:ext cx="1722755" cy="1115695"/>
            </a:xfrm>
            <a:custGeom>
              <a:avLst/>
              <a:gdLst/>
              <a:ahLst/>
              <a:cxnLst/>
              <a:rect l="l" t="t" r="r" b="b"/>
              <a:pathLst>
                <a:path w="1722755" h="1115695">
                  <a:moveTo>
                    <a:pt x="1722501" y="0"/>
                  </a:moveTo>
                  <a:lnTo>
                    <a:pt x="0" y="0"/>
                  </a:lnTo>
                  <a:lnTo>
                    <a:pt x="0" y="1115567"/>
                  </a:lnTo>
                  <a:lnTo>
                    <a:pt x="1722501" y="1115567"/>
                  </a:lnTo>
                  <a:lnTo>
                    <a:pt x="172250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03501" y="2057399"/>
              <a:ext cx="4681855" cy="1115695"/>
            </a:xfrm>
            <a:custGeom>
              <a:avLst/>
              <a:gdLst/>
              <a:ahLst/>
              <a:cxnLst/>
              <a:rect l="l" t="t" r="r" b="b"/>
              <a:pathLst>
                <a:path w="4681855" h="1115695">
                  <a:moveTo>
                    <a:pt x="4681474" y="0"/>
                  </a:moveTo>
                  <a:lnTo>
                    <a:pt x="2114550" y="0"/>
                  </a:lnTo>
                  <a:lnTo>
                    <a:pt x="0" y="0"/>
                  </a:lnTo>
                  <a:lnTo>
                    <a:pt x="0" y="1115568"/>
                  </a:lnTo>
                  <a:lnTo>
                    <a:pt x="2114550" y="1115568"/>
                  </a:lnTo>
                  <a:lnTo>
                    <a:pt x="4681474" y="1115568"/>
                  </a:lnTo>
                  <a:lnTo>
                    <a:pt x="4681474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84975" y="2057400"/>
              <a:ext cx="2130425" cy="1115695"/>
            </a:xfrm>
            <a:custGeom>
              <a:avLst/>
              <a:gdLst/>
              <a:ahLst/>
              <a:cxnLst/>
              <a:rect l="l" t="t" r="r" b="b"/>
              <a:pathLst>
                <a:path w="2130425" h="1115695">
                  <a:moveTo>
                    <a:pt x="2130425" y="0"/>
                  </a:moveTo>
                  <a:lnTo>
                    <a:pt x="0" y="0"/>
                  </a:lnTo>
                  <a:lnTo>
                    <a:pt x="0" y="1115567"/>
                  </a:lnTo>
                  <a:lnTo>
                    <a:pt x="2130425" y="1115567"/>
                  </a:lnTo>
                  <a:lnTo>
                    <a:pt x="2130425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1000" y="3172968"/>
              <a:ext cx="1722755" cy="914400"/>
            </a:xfrm>
            <a:custGeom>
              <a:avLst/>
              <a:gdLst/>
              <a:ahLst/>
              <a:cxnLst/>
              <a:rect l="l" t="t" r="r" b="b"/>
              <a:pathLst>
                <a:path w="1722755" h="914400">
                  <a:moveTo>
                    <a:pt x="1722501" y="0"/>
                  </a:moveTo>
                  <a:lnTo>
                    <a:pt x="0" y="0"/>
                  </a:lnTo>
                  <a:lnTo>
                    <a:pt x="0" y="914399"/>
                  </a:lnTo>
                  <a:lnTo>
                    <a:pt x="1722501" y="914399"/>
                  </a:lnTo>
                  <a:lnTo>
                    <a:pt x="172250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03501" y="3172980"/>
              <a:ext cx="4681855" cy="914400"/>
            </a:xfrm>
            <a:custGeom>
              <a:avLst/>
              <a:gdLst/>
              <a:ahLst/>
              <a:cxnLst/>
              <a:rect l="l" t="t" r="r" b="b"/>
              <a:pathLst>
                <a:path w="4681855" h="914400">
                  <a:moveTo>
                    <a:pt x="4681474" y="0"/>
                  </a:moveTo>
                  <a:lnTo>
                    <a:pt x="2114550" y="0"/>
                  </a:lnTo>
                  <a:lnTo>
                    <a:pt x="0" y="0"/>
                  </a:lnTo>
                  <a:lnTo>
                    <a:pt x="0" y="914387"/>
                  </a:lnTo>
                  <a:lnTo>
                    <a:pt x="2114550" y="914387"/>
                  </a:lnTo>
                  <a:lnTo>
                    <a:pt x="4681474" y="914387"/>
                  </a:lnTo>
                  <a:lnTo>
                    <a:pt x="4681474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84975" y="3172968"/>
              <a:ext cx="2130425" cy="914400"/>
            </a:xfrm>
            <a:custGeom>
              <a:avLst/>
              <a:gdLst/>
              <a:ahLst/>
              <a:cxnLst/>
              <a:rect l="l" t="t" r="r" b="b"/>
              <a:pathLst>
                <a:path w="2130425" h="914400">
                  <a:moveTo>
                    <a:pt x="2130425" y="0"/>
                  </a:moveTo>
                  <a:lnTo>
                    <a:pt x="0" y="0"/>
                  </a:lnTo>
                  <a:lnTo>
                    <a:pt x="0" y="914399"/>
                  </a:lnTo>
                  <a:lnTo>
                    <a:pt x="2130425" y="914399"/>
                  </a:lnTo>
                  <a:lnTo>
                    <a:pt x="2130425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1000" y="4087368"/>
              <a:ext cx="1722755" cy="822960"/>
            </a:xfrm>
            <a:custGeom>
              <a:avLst/>
              <a:gdLst/>
              <a:ahLst/>
              <a:cxnLst/>
              <a:rect l="l" t="t" r="r" b="b"/>
              <a:pathLst>
                <a:path w="1722755" h="822960">
                  <a:moveTo>
                    <a:pt x="1722501" y="0"/>
                  </a:moveTo>
                  <a:lnTo>
                    <a:pt x="0" y="0"/>
                  </a:lnTo>
                  <a:lnTo>
                    <a:pt x="0" y="822960"/>
                  </a:lnTo>
                  <a:lnTo>
                    <a:pt x="1722501" y="822960"/>
                  </a:lnTo>
                  <a:lnTo>
                    <a:pt x="172250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03501" y="4087367"/>
              <a:ext cx="4681855" cy="822960"/>
            </a:xfrm>
            <a:custGeom>
              <a:avLst/>
              <a:gdLst/>
              <a:ahLst/>
              <a:cxnLst/>
              <a:rect l="l" t="t" r="r" b="b"/>
              <a:pathLst>
                <a:path w="4681855" h="822960">
                  <a:moveTo>
                    <a:pt x="4681474" y="0"/>
                  </a:moveTo>
                  <a:lnTo>
                    <a:pt x="2114550" y="0"/>
                  </a:lnTo>
                  <a:lnTo>
                    <a:pt x="0" y="0"/>
                  </a:lnTo>
                  <a:lnTo>
                    <a:pt x="0" y="822960"/>
                  </a:lnTo>
                  <a:lnTo>
                    <a:pt x="2114550" y="822960"/>
                  </a:lnTo>
                  <a:lnTo>
                    <a:pt x="4681474" y="822960"/>
                  </a:lnTo>
                  <a:lnTo>
                    <a:pt x="4681474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84975" y="4087368"/>
              <a:ext cx="2130425" cy="822960"/>
            </a:xfrm>
            <a:custGeom>
              <a:avLst/>
              <a:gdLst/>
              <a:ahLst/>
              <a:cxnLst/>
              <a:rect l="l" t="t" r="r" b="b"/>
              <a:pathLst>
                <a:path w="2130425" h="822960">
                  <a:moveTo>
                    <a:pt x="2130425" y="0"/>
                  </a:moveTo>
                  <a:lnTo>
                    <a:pt x="0" y="0"/>
                  </a:lnTo>
                  <a:lnTo>
                    <a:pt x="0" y="822960"/>
                  </a:lnTo>
                  <a:lnTo>
                    <a:pt x="2130425" y="822960"/>
                  </a:lnTo>
                  <a:lnTo>
                    <a:pt x="2130425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1000" y="4910327"/>
              <a:ext cx="1722755" cy="1554480"/>
            </a:xfrm>
            <a:custGeom>
              <a:avLst/>
              <a:gdLst/>
              <a:ahLst/>
              <a:cxnLst/>
              <a:rect l="l" t="t" r="r" b="b"/>
              <a:pathLst>
                <a:path w="1722755" h="1554479">
                  <a:moveTo>
                    <a:pt x="1722501" y="0"/>
                  </a:moveTo>
                  <a:lnTo>
                    <a:pt x="0" y="0"/>
                  </a:lnTo>
                  <a:lnTo>
                    <a:pt x="0" y="1554480"/>
                  </a:lnTo>
                  <a:lnTo>
                    <a:pt x="1722501" y="1554480"/>
                  </a:lnTo>
                  <a:lnTo>
                    <a:pt x="172250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03501" y="4910327"/>
              <a:ext cx="4681855" cy="1554480"/>
            </a:xfrm>
            <a:custGeom>
              <a:avLst/>
              <a:gdLst/>
              <a:ahLst/>
              <a:cxnLst/>
              <a:rect l="l" t="t" r="r" b="b"/>
              <a:pathLst>
                <a:path w="4681855" h="1554479">
                  <a:moveTo>
                    <a:pt x="4681474" y="0"/>
                  </a:moveTo>
                  <a:lnTo>
                    <a:pt x="2114550" y="0"/>
                  </a:lnTo>
                  <a:lnTo>
                    <a:pt x="0" y="0"/>
                  </a:lnTo>
                  <a:lnTo>
                    <a:pt x="0" y="1554480"/>
                  </a:lnTo>
                  <a:lnTo>
                    <a:pt x="2114550" y="1554480"/>
                  </a:lnTo>
                  <a:lnTo>
                    <a:pt x="4681474" y="1554480"/>
                  </a:lnTo>
                  <a:lnTo>
                    <a:pt x="4681474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84975" y="4910327"/>
              <a:ext cx="2130425" cy="1554480"/>
            </a:xfrm>
            <a:custGeom>
              <a:avLst/>
              <a:gdLst/>
              <a:ahLst/>
              <a:cxnLst/>
              <a:rect l="l" t="t" r="r" b="b"/>
              <a:pathLst>
                <a:path w="2130425" h="1554479">
                  <a:moveTo>
                    <a:pt x="2130425" y="0"/>
                  </a:moveTo>
                  <a:lnTo>
                    <a:pt x="0" y="0"/>
                  </a:lnTo>
                  <a:lnTo>
                    <a:pt x="0" y="1554480"/>
                  </a:lnTo>
                  <a:lnTo>
                    <a:pt x="2130425" y="1554480"/>
                  </a:lnTo>
                  <a:lnTo>
                    <a:pt x="2130425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6712" y="2043176"/>
              <a:ext cx="8562975" cy="4436110"/>
            </a:xfrm>
            <a:custGeom>
              <a:avLst/>
              <a:gdLst/>
              <a:ahLst/>
              <a:cxnLst/>
              <a:rect l="l" t="t" r="r" b="b"/>
              <a:pathLst>
                <a:path w="8562975" h="4436110">
                  <a:moveTo>
                    <a:pt x="1736788" y="0"/>
                  </a:moveTo>
                  <a:lnTo>
                    <a:pt x="1736788" y="4435919"/>
                  </a:lnTo>
                </a:path>
                <a:path w="8562975" h="4436110">
                  <a:moveTo>
                    <a:pt x="3851338" y="0"/>
                  </a:moveTo>
                  <a:lnTo>
                    <a:pt x="3851338" y="4435919"/>
                  </a:lnTo>
                </a:path>
                <a:path w="8562975" h="4436110">
                  <a:moveTo>
                    <a:pt x="6418262" y="0"/>
                  </a:moveTo>
                  <a:lnTo>
                    <a:pt x="6418262" y="4435919"/>
                  </a:lnTo>
                </a:path>
                <a:path w="8562975" h="4436110">
                  <a:moveTo>
                    <a:pt x="0" y="1129791"/>
                  </a:moveTo>
                  <a:lnTo>
                    <a:pt x="8562911" y="1129791"/>
                  </a:lnTo>
                </a:path>
                <a:path w="8562975" h="4436110">
                  <a:moveTo>
                    <a:pt x="0" y="2044192"/>
                  </a:moveTo>
                  <a:lnTo>
                    <a:pt x="8562911" y="2044192"/>
                  </a:lnTo>
                </a:path>
                <a:path w="8562975" h="4436110">
                  <a:moveTo>
                    <a:pt x="0" y="2867152"/>
                  </a:moveTo>
                  <a:lnTo>
                    <a:pt x="8562911" y="286715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6712" y="2043176"/>
              <a:ext cx="8562975" cy="4436110"/>
            </a:xfrm>
            <a:custGeom>
              <a:avLst/>
              <a:gdLst/>
              <a:ahLst/>
              <a:cxnLst/>
              <a:rect l="l" t="t" r="r" b="b"/>
              <a:pathLst>
                <a:path w="8562975" h="4436110">
                  <a:moveTo>
                    <a:pt x="14287" y="0"/>
                  </a:moveTo>
                  <a:lnTo>
                    <a:pt x="14287" y="4435919"/>
                  </a:lnTo>
                </a:path>
                <a:path w="8562975" h="4436110">
                  <a:moveTo>
                    <a:pt x="8548687" y="0"/>
                  </a:moveTo>
                  <a:lnTo>
                    <a:pt x="8548687" y="4435919"/>
                  </a:lnTo>
                </a:path>
                <a:path w="8562975" h="4436110">
                  <a:moveTo>
                    <a:pt x="0" y="14224"/>
                  </a:moveTo>
                  <a:lnTo>
                    <a:pt x="8562911" y="14224"/>
                  </a:lnTo>
                </a:path>
                <a:path w="8562975" h="4436110">
                  <a:moveTo>
                    <a:pt x="0" y="4421632"/>
                  </a:moveTo>
                  <a:lnTo>
                    <a:pt x="8562911" y="442163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10031" y="2418715"/>
            <a:ext cx="1459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Microscopy</a:t>
            </a:r>
            <a:endParaRPr sz="1800">
              <a:latin typeface="DejaVu Sans"/>
              <a:cs typeface="DejaVu San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125979" y="2036064"/>
            <a:ext cx="2162810" cy="993775"/>
            <a:chOff x="2125979" y="2036064"/>
            <a:chExt cx="2162810" cy="993775"/>
          </a:xfrm>
        </p:grpSpPr>
        <p:sp>
          <p:nvSpPr>
            <p:cNvPr id="22" name="object 22"/>
            <p:cNvSpPr/>
            <p:nvPr/>
          </p:nvSpPr>
          <p:spPr>
            <a:xfrm>
              <a:off x="2961131" y="2036064"/>
              <a:ext cx="419099" cy="457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25979" y="2328672"/>
              <a:ext cx="2162556" cy="457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71699" y="2572512"/>
              <a:ext cx="1996439" cy="457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241042" y="2040153"/>
            <a:ext cx="1838960" cy="85471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484"/>
              </a:spcBef>
            </a:pPr>
            <a:r>
              <a:rPr sz="1600" b="1" spc="20" dirty="0">
                <a:solidFill>
                  <a:srgbClr val="CC3300"/>
                </a:solidFill>
                <a:latin typeface="DejaVu Sans"/>
                <a:cs typeface="DejaVu Sans"/>
              </a:rPr>
              <a:t>1</a:t>
            </a:r>
            <a:endParaRPr sz="1600">
              <a:latin typeface="DejaVu Sans"/>
              <a:cs typeface="DejaVu Sans"/>
            </a:endParaRPr>
          </a:p>
          <a:p>
            <a:pPr marL="12065" marR="5080" algn="ctr">
              <a:lnSpc>
                <a:spcPct val="100000"/>
              </a:lnSpc>
              <a:spcBef>
                <a:spcPts val="380"/>
              </a:spcBef>
            </a:pPr>
            <a:r>
              <a:rPr sz="1600" b="1" spc="-20" dirty="0">
                <a:solidFill>
                  <a:srgbClr val="CC3300"/>
                </a:solidFill>
                <a:latin typeface="DejaVu Sans"/>
                <a:cs typeface="DejaVu Sans"/>
              </a:rPr>
              <a:t>Minimal</a:t>
            </a:r>
            <a:r>
              <a:rPr sz="1600" b="1" spc="-40" dirty="0">
                <a:solidFill>
                  <a:srgbClr val="CC3300"/>
                </a:solidFill>
                <a:latin typeface="DejaVu Sans"/>
                <a:cs typeface="DejaVu Sans"/>
              </a:rPr>
              <a:t> </a:t>
            </a:r>
            <a:r>
              <a:rPr sz="1600" b="1" spc="-20" dirty="0">
                <a:solidFill>
                  <a:srgbClr val="CC3300"/>
                </a:solidFill>
                <a:latin typeface="DejaVu Sans"/>
                <a:cs typeface="DejaVu Sans"/>
              </a:rPr>
              <a:t>Change  Disease </a:t>
            </a:r>
            <a:r>
              <a:rPr sz="1600" b="1" spc="145" dirty="0">
                <a:solidFill>
                  <a:srgbClr val="CC3300"/>
                </a:solidFill>
                <a:latin typeface="DejaVu Sans"/>
                <a:cs typeface="DejaVu Sans"/>
              </a:rPr>
              <a:t>(73%)</a:t>
            </a:r>
            <a:endParaRPr sz="1600">
              <a:latin typeface="DejaVu Sans"/>
              <a:cs typeface="DejaVu San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189476" y="2036064"/>
            <a:ext cx="2642870" cy="993775"/>
            <a:chOff x="4189476" y="2036064"/>
            <a:chExt cx="2642870" cy="993775"/>
          </a:xfrm>
        </p:grpSpPr>
        <p:sp>
          <p:nvSpPr>
            <p:cNvPr id="27" name="object 27"/>
            <p:cNvSpPr/>
            <p:nvPr/>
          </p:nvSpPr>
          <p:spPr>
            <a:xfrm>
              <a:off x="5300472" y="2036064"/>
              <a:ext cx="419100" cy="457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02124" y="2328672"/>
              <a:ext cx="1491996" cy="457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89476" y="2572512"/>
              <a:ext cx="2033016" cy="457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948172" y="2572512"/>
              <a:ext cx="371855" cy="4572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45708" y="2572512"/>
              <a:ext cx="786384" cy="4572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305680" y="2040153"/>
            <a:ext cx="2394585" cy="85471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sz="1600" b="1" spc="20" dirty="0">
                <a:solidFill>
                  <a:srgbClr val="CC3300"/>
                </a:solidFill>
                <a:latin typeface="DejaVu Sans"/>
                <a:cs typeface="DejaVu Sans"/>
              </a:rPr>
              <a:t>2</a:t>
            </a:r>
            <a:endParaRPr sz="1600">
              <a:latin typeface="DejaVu Sans"/>
              <a:cs typeface="DejaVu Sans"/>
            </a:endParaRPr>
          </a:p>
          <a:p>
            <a:pPr marL="12700" marR="5080" indent="-1270" algn="ctr">
              <a:lnSpc>
                <a:spcPct val="100000"/>
              </a:lnSpc>
              <a:spcBef>
                <a:spcPts val="380"/>
              </a:spcBef>
            </a:pPr>
            <a:r>
              <a:rPr sz="1600" b="1" spc="-20" dirty="0">
                <a:solidFill>
                  <a:srgbClr val="CC3300"/>
                </a:solidFill>
                <a:latin typeface="DejaVu Sans"/>
                <a:cs typeface="DejaVu Sans"/>
              </a:rPr>
              <a:t>Mesangial  </a:t>
            </a:r>
            <a:r>
              <a:rPr sz="1600" b="1" spc="-15" dirty="0">
                <a:solidFill>
                  <a:srgbClr val="CC3300"/>
                </a:solidFill>
                <a:latin typeface="DejaVu Sans"/>
                <a:cs typeface="DejaVu Sans"/>
              </a:rPr>
              <a:t>Proliferation </a:t>
            </a:r>
            <a:r>
              <a:rPr sz="1600" b="1" spc="140" dirty="0">
                <a:solidFill>
                  <a:srgbClr val="CC3300"/>
                </a:solidFill>
                <a:latin typeface="DejaVu Sans"/>
                <a:cs typeface="DejaVu Sans"/>
              </a:rPr>
              <a:t>(2-5%)</a:t>
            </a:r>
            <a:endParaRPr sz="1600">
              <a:latin typeface="DejaVu Sans"/>
              <a:cs typeface="DejaVu San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784847" y="2036064"/>
            <a:ext cx="2225040" cy="1237615"/>
            <a:chOff x="6784847" y="2036064"/>
            <a:chExt cx="2225040" cy="1237615"/>
          </a:xfrm>
        </p:grpSpPr>
        <p:sp>
          <p:nvSpPr>
            <p:cNvPr id="34" name="object 34"/>
            <p:cNvSpPr/>
            <p:nvPr/>
          </p:nvSpPr>
          <p:spPr>
            <a:xfrm>
              <a:off x="7650479" y="2036064"/>
              <a:ext cx="419100" cy="4572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784847" y="2328672"/>
              <a:ext cx="2225040" cy="4572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086599" y="2572512"/>
              <a:ext cx="1621536" cy="4572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865619" y="2816352"/>
              <a:ext cx="1987296" cy="4572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900418" y="2040153"/>
            <a:ext cx="1901825" cy="109855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sz="1600" b="1" spc="20" dirty="0">
                <a:solidFill>
                  <a:srgbClr val="CC3300"/>
                </a:solidFill>
                <a:latin typeface="DejaVu Sans"/>
                <a:cs typeface="DejaVu Sans"/>
              </a:rPr>
              <a:t>3</a:t>
            </a:r>
            <a:endParaRPr sz="1600">
              <a:latin typeface="DejaVu Sans"/>
              <a:cs typeface="DejaVu Sans"/>
            </a:endParaRPr>
          </a:p>
          <a:p>
            <a:pPr marL="12065" marR="5080" algn="ctr">
              <a:lnSpc>
                <a:spcPct val="100000"/>
              </a:lnSpc>
              <a:spcBef>
                <a:spcPts val="380"/>
              </a:spcBef>
            </a:pPr>
            <a:r>
              <a:rPr sz="1600" b="1" spc="-20" dirty="0">
                <a:solidFill>
                  <a:srgbClr val="CC3300"/>
                </a:solidFill>
                <a:latin typeface="DejaVu Sans"/>
                <a:cs typeface="DejaVu Sans"/>
              </a:rPr>
              <a:t>Focal</a:t>
            </a:r>
            <a:r>
              <a:rPr sz="1600" b="1" spc="-85" dirty="0">
                <a:solidFill>
                  <a:srgbClr val="CC3300"/>
                </a:solidFill>
                <a:latin typeface="DejaVu Sans"/>
                <a:cs typeface="DejaVu Sans"/>
              </a:rPr>
              <a:t> </a:t>
            </a:r>
            <a:r>
              <a:rPr sz="1600" b="1" spc="-20" dirty="0">
                <a:solidFill>
                  <a:srgbClr val="CC3300"/>
                </a:solidFill>
                <a:latin typeface="DejaVu Sans"/>
                <a:cs typeface="DejaVu Sans"/>
              </a:rPr>
              <a:t>Segmental  </a:t>
            </a:r>
            <a:r>
              <a:rPr sz="1600" b="1" spc="-10" dirty="0">
                <a:solidFill>
                  <a:srgbClr val="CC3300"/>
                </a:solidFill>
                <a:latin typeface="DejaVu Sans"/>
                <a:cs typeface="DejaVu Sans"/>
              </a:rPr>
              <a:t>Glomerular  </a:t>
            </a:r>
            <a:r>
              <a:rPr sz="1600" b="1" spc="-15" dirty="0">
                <a:solidFill>
                  <a:srgbClr val="CC3300"/>
                </a:solidFill>
                <a:latin typeface="DejaVu Sans"/>
                <a:cs typeface="DejaVu Sans"/>
              </a:rPr>
              <a:t>Sclerosis</a:t>
            </a:r>
            <a:r>
              <a:rPr sz="1600" b="1" spc="10" dirty="0">
                <a:solidFill>
                  <a:srgbClr val="CC3300"/>
                </a:solidFill>
                <a:latin typeface="DejaVu Sans"/>
                <a:cs typeface="DejaVu Sans"/>
              </a:rPr>
              <a:t> </a:t>
            </a:r>
            <a:r>
              <a:rPr sz="1600" b="1" spc="175" dirty="0">
                <a:solidFill>
                  <a:srgbClr val="CC3300"/>
                </a:solidFill>
                <a:latin typeface="DejaVu Sans"/>
                <a:cs typeface="DejaVu Sans"/>
              </a:rPr>
              <a:t>(7%)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9740" y="3205098"/>
            <a:ext cx="7137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825" indent="-111760">
              <a:lnSpc>
                <a:spcPct val="100000"/>
              </a:lnSpc>
              <a:spcBef>
                <a:spcPts val="95"/>
              </a:spcBef>
              <a:buSzPct val="93750"/>
              <a:buFont typeface="DejaVu Sans"/>
              <a:buChar char="•"/>
              <a:tabLst>
                <a:tab pos="124460" algn="l"/>
              </a:tabLst>
            </a:pPr>
            <a:r>
              <a:rPr sz="1600" b="1" spc="-20" dirty="0">
                <a:solidFill>
                  <a:srgbClr val="660066"/>
                </a:solidFill>
                <a:latin typeface="DejaVu Sans"/>
                <a:cs typeface="DejaVu Sans"/>
              </a:rPr>
              <a:t>Light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182495" y="3205098"/>
            <a:ext cx="103631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660066"/>
                </a:solidFill>
                <a:latin typeface="DejaVu Sans"/>
                <a:cs typeface="DejaVu Sans"/>
              </a:rPr>
              <a:t>Nega</a:t>
            </a:r>
            <a:r>
              <a:rPr sz="1600" b="1" spc="-10" dirty="0">
                <a:solidFill>
                  <a:srgbClr val="660066"/>
                </a:solidFill>
                <a:latin typeface="DejaVu Sans"/>
                <a:cs typeface="DejaVu Sans"/>
              </a:rPr>
              <a:t>t</a:t>
            </a:r>
            <a:r>
              <a:rPr sz="1600" b="1" spc="-15" dirty="0">
                <a:solidFill>
                  <a:srgbClr val="660066"/>
                </a:solidFill>
                <a:latin typeface="DejaVu Sans"/>
                <a:cs typeface="DejaVu Sans"/>
              </a:rPr>
              <a:t>iv</a:t>
            </a:r>
            <a:r>
              <a:rPr sz="1600" b="1" spc="-30" dirty="0">
                <a:solidFill>
                  <a:srgbClr val="660066"/>
                </a:solidFill>
                <a:latin typeface="DejaVu Sans"/>
                <a:cs typeface="DejaVu Sans"/>
              </a:rPr>
              <a:t>e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297426" y="3205098"/>
            <a:ext cx="202438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20" dirty="0">
                <a:solidFill>
                  <a:srgbClr val="660066"/>
                </a:solidFill>
                <a:latin typeface="DejaVu Sans"/>
                <a:cs typeface="DejaVu Sans"/>
              </a:rPr>
              <a:t>Increase </a:t>
            </a:r>
            <a:r>
              <a:rPr sz="1600" b="1" spc="-10" dirty="0">
                <a:solidFill>
                  <a:srgbClr val="660066"/>
                </a:solidFill>
                <a:latin typeface="DejaVu Sans"/>
                <a:cs typeface="DejaVu Sans"/>
              </a:rPr>
              <a:t>in  </a:t>
            </a:r>
            <a:r>
              <a:rPr sz="1600" b="1" spc="-15" dirty="0">
                <a:solidFill>
                  <a:srgbClr val="660066"/>
                </a:solidFill>
                <a:latin typeface="DejaVu Sans"/>
                <a:cs typeface="DejaVu Sans"/>
              </a:rPr>
              <a:t>mesangial </a:t>
            </a:r>
            <a:r>
              <a:rPr sz="1600" b="1" spc="-20" dirty="0">
                <a:solidFill>
                  <a:srgbClr val="660066"/>
                </a:solidFill>
                <a:latin typeface="DejaVu Sans"/>
                <a:cs typeface="DejaVu Sans"/>
              </a:rPr>
              <a:t>cells &amp;  </a:t>
            </a:r>
            <a:r>
              <a:rPr sz="1600" b="1" dirty="0">
                <a:solidFill>
                  <a:srgbClr val="660066"/>
                </a:solidFill>
                <a:latin typeface="DejaVu Sans"/>
                <a:cs typeface="DejaVu Sans"/>
              </a:rPr>
              <a:t>matrix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864857" y="3205098"/>
            <a:ext cx="1697989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660066"/>
                </a:solidFill>
                <a:latin typeface="DejaVu Sans"/>
                <a:cs typeface="DejaVu Sans"/>
              </a:rPr>
              <a:t>Mesangial  </a:t>
            </a:r>
            <a:r>
              <a:rPr sz="1600" b="1" spc="-15" dirty="0">
                <a:solidFill>
                  <a:srgbClr val="660066"/>
                </a:solidFill>
                <a:latin typeface="DejaVu Sans"/>
                <a:cs typeface="DejaVu Sans"/>
              </a:rPr>
              <a:t>proliferation </a:t>
            </a:r>
            <a:r>
              <a:rPr sz="1600" b="1" spc="-20" dirty="0">
                <a:solidFill>
                  <a:srgbClr val="660066"/>
                </a:solidFill>
                <a:latin typeface="DejaVu Sans"/>
                <a:cs typeface="DejaVu Sans"/>
              </a:rPr>
              <a:t>&amp;  </a:t>
            </a:r>
            <a:r>
              <a:rPr sz="1600" b="1" spc="-15" dirty="0">
                <a:solidFill>
                  <a:srgbClr val="660066"/>
                </a:solidFill>
                <a:latin typeface="DejaVu Sans"/>
                <a:cs typeface="DejaVu Sans"/>
              </a:rPr>
              <a:t>scarring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59740" y="4119753"/>
            <a:ext cx="15430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93750"/>
              <a:buFont typeface="DejaVu Sans"/>
              <a:buChar char="•"/>
              <a:tabLst>
                <a:tab pos="124460" algn="l"/>
              </a:tabLst>
            </a:pPr>
            <a:r>
              <a:rPr sz="1600" b="1" spc="75" dirty="0">
                <a:latin typeface="DejaVu Sans"/>
                <a:cs typeface="DejaVu Sans"/>
              </a:rPr>
              <a:t>I</a:t>
            </a:r>
            <a:r>
              <a:rPr sz="1600" b="1" spc="220" dirty="0">
                <a:latin typeface="DejaVu Sans"/>
                <a:cs typeface="DejaVu Sans"/>
              </a:rPr>
              <a:t>m</a:t>
            </a:r>
            <a:r>
              <a:rPr sz="1600" b="1" spc="5" dirty="0">
                <a:latin typeface="DejaVu Sans"/>
                <a:cs typeface="DejaVu Sans"/>
              </a:rPr>
              <a:t>mu</a:t>
            </a:r>
            <a:r>
              <a:rPr sz="1600" b="1" spc="-15" dirty="0">
                <a:latin typeface="DejaVu Sans"/>
                <a:cs typeface="DejaVu Sans"/>
              </a:rPr>
              <a:t>nofl</a:t>
            </a:r>
            <a:r>
              <a:rPr sz="1600" b="1" spc="-10" dirty="0">
                <a:latin typeface="DejaVu Sans"/>
                <a:cs typeface="DejaVu Sans"/>
              </a:rPr>
              <a:t>uo  </a:t>
            </a:r>
            <a:r>
              <a:rPr sz="1600" b="1" spc="-20" dirty="0">
                <a:latin typeface="DejaVu Sans"/>
                <a:cs typeface="DejaVu Sans"/>
              </a:rPr>
              <a:t>rascence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82495" y="4119753"/>
            <a:ext cx="103631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DejaVu Sans"/>
                <a:cs typeface="DejaVu Sans"/>
              </a:rPr>
              <a:t>Nega</a:t>
            </a:r>
            <a:r>
              <a:rPr sz="1600" b="1" spc="-10" dirty="0">
                <a:latin typeface="DejaVu Sans"/>
                <a:cs typeface="DejaVu Sans"/>
              </a:rPr>
              <a:t>t</a:t>
            </a:r>
            <a:r>
              <a:rPr sz="1600" b="1" spc="-15" dirty="0">
                <a:latin typeface="DejaVu Sans"/>
                <a:cs typeface="DejaVu Sans"/>
              </a:rPr>
              <a:t>iv</a:t>
            </a:r>
            <a:r>
              <a:rPr sz="1600" b="1" spc="-30" dirty="0">
                <a:latin typeface="DejaVu Sans"/>
                <a:cs typeface="DejaVu Sans"/>
              </a:rPr>
              <a:t>e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297426" y="4119753"/>
            <a:ext cx="240093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DejaVu Sans"/>
                <a:cs typeface="DejaVu Sans"/>
              </a:rPr>
              <a:t>Above </a:t>
            </a:r>
            <a:r>
              <a:rPr sz="1600" b="1" spc="-10" dirty="0">
                <a:latin typeface="DejaVu Sans"/>
                <a:cs typeface="DejaVu Sans"/>
              </a:rPr>
              <a:t>Plus </a:t>
            </a:r>
            <a:r>
              <a:rPr sz="1600" b="1" dirty="0">
                <a:latin typeface="DejaVu Sans"/>
                <a:cs typeface="DejaVu Sans"/>
              </a:rPr>
              <a:t>: </a:t>
            </a:r>
            <a:r>
              <a:rPr sz="1600" b="1" spc="30" dirty="0">
                <a:latin typeface="DejaVu Sans"/>
                <a:cs typeface="DejaVu Sans"/>
              </a:rPr>
              <a:t>1+  </a:t>
            </a:r>
            <a:r>
              <a:rPr sz="1600" b="1" spc="-15" dirty="0">
                <a:latin typeface="DejaVu Sans"/>
                <a:cs typeface="DejaVu Sans"/>
              </a:rPr>
              <a:t>mesangial </a:t>
            </a:r>
            <a:r>
              <a:rPr sz="1600" b="1" spc="55" dirty="0">
                <a:latin typeface="DejaVu Sans"/>
                <a:cs typeface="DejaVu Sans"/>
              </a:rPr>
              <a:t>IgM </a:t>
            </a:r>
            <a:r>
              <a:rPr sz="1600" b="1" spc="515" dirty="0">
                <a:latin typeface="DejaVu Sans"/>
                <a:cs typeface="DejaVu Sans"/>
              </a:rPr>
              <a:t>/</a:t>
            </a:r>
            <a:r>
              <a:rPr sz="1600" b="1" spc="-85" dirty="0">
                <a:latin typeface="DejaVu Sans"/>
                <a:cs typeface="DejaVu Sans"/>
              </a:rPr>
              <a:t> </a:t>
            </a:r>
            <a:r>
              <a:rPr sz="1600" b="1" spc="80" dirty="0">
                <a:latin typeface="DejaVu Sans"/>
                <a:cs typeface="DejaVu Sans"/>
              </a:rPr>
              <a:t>IgA  </a:t>
            </a:r>
            <a:r>
              <a:rPr sz="1600" b="1" spc="-20" dirty="0">
                <a:latin typeface="DejaVu Sans"/>
                <a:cs typeface="DejaVu Sans"/>
              </a:rPr>
              <a:t>staining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864857" y="4119753"/>
            <a:ext cx="192532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55" dirty="0">
                <a:latin typeface="DejaVu Sans"/>
                <a:cs typeface="DejaVu Sans"/>
              </a:rPr>
              <a:t>IgM </a:t>
            </a:r>
            <a:r>
              <a:rPr sz="1600" b="1" spc="-20" dirty="0">
                <a:latin typeface="DejaVu Sans"/>
                <a:cs typeface="DejaVu Sans"/>
              </a:rPr>
              <a:t>&amp; </a:t>
            </a:r>
            <a:r>
              <a:rPr sz="1600" b="1" spc="-5" dirty="0">
                <a:latin typeface="DejaVu Sans"/>
                <a:cs typeface="DejaVu Sans"/>
              </a:rPr>
              <a:t>C3  </a:t>
            </a:r>
            <a:r>
              <a:rPr sz="1600" b="1" spc="-15" dirty="0">
                <a:latin typeface="DejaVu Sans"/>
                <a:cs typeface="DejaVu Sans"/>
              </a:rPr>
              <a:t>staining </a:t>
            </a:r>
            <a:r>
              <a:rPr sz="1600" b="1" spc="-10" dirty="0">
                <a:latin typeface="DejaVu Sans"/>
                <a:cs typeface="DejaVu Sans"/>
              </a:rPr>
              <a:t>in</a:t>
            </a:r>
            <a:r>
              <a:rPr sz="1600" b="1" spc="-45" dirty="0">
                <a:latin typeface="DejaVu Sans"/>
                <a:cs typeface="DejaVu Sans"/>
              </a:rPr>
              <a:t> </a:t>
            </a:r>
            <a:r>
              <a:rPr sz="1600" b="1" spc="-15" dirty="0">
                <a:latin typeface="DejaVu Sans"/>
                <a:cs typeface="DejaVu Sans"/>
              </a:rPr>
              <a:t>areas  of scarring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59740" y="4942713"/>
            <a:ext cx="10737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825" indent="-111760">
              <a:lnSpc>
                <a:spcPct val="100000"/>
              </a:lnSpc>
              <a:spcBef>
                <a:spcPts val="95"/>
              </a:spcBef>
              <a:buSzPct val="93750"/>
              <a:buFont typeface="DejaVu Sans"/>
              <a:buChar char="•"/>
              <a:tabLst>
                <a:tab pos="124460" algn="l"/>
              </a:tabLst>
            </a:pPr>
            <a:r>
              <a:rPr sz="1600" b="1" spc="-20" dirty="0">
                <a:solidFill>
                  <a:srgbClr val="800000"/>
                </a:solidFill>
                <a:latin typeface="DejaVu Sans"/>
                <a:cs typeface="DejaVu Sans"/>
              </a:rPr>
              <a:t>Electron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182495" y="4942713"/>
            <a:ext cx="168148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800000"/>
                </a:solidFill>
                <a:latin typeface="DejaVu Sans"/>
                <a:cs typeface="DejaVu Sans"/>
              </a:rPr>
              <a:t>Effacement </a:t>
            </a:r>
            <a:r>
              <a:rPr sz="1600" b="1" spc="-15" dirty="0">
                <a:solidFill>
                  <a:srgbClr val="800000"/>
                </a:solidFill>
                <a:latin typeface="DejaVu Sans"/>
                <a:cs typeface="DejaVu Sans"/>
              </a:rPr>
              <a:t>of  </a:t>
            </a:r>
            <a:r>
              <a:rPr sz="1600" b="1" spc="-20" dirty="0">
                <a:solidFill>
                  <a:srgbClr val="800000"/>
                </a:solidFill>
                <a:latin typeface="DejaVu Sans"/>
                <a:cs typeface="DejaVu Sans"/>
              </a:rPr>
              <a:t>epithelial cell  </a:t>
            </a:r>
            <a:r>
              <a:rPr sz="1600" b="1" spc="-25" dirty="0">
                <a:solidFill>
                  <a:srgbClr val="800000"/>
                </a:solidFill>
                <a:latin typeface="DejaVu Sans"/>
                <a:cs typeface="DejaVu Sans"/>
              </a:rPr>
              <a:t>foot</a:t>
            </a:r>
            <a:r>
              <a:rPr sz="1600" b="1" spc="-55" dirty="0">
                <a:solidFill>
                  <a:srgbClr val="800000"/>
                </a:solidFill>
                <a:latin typeface="DejaVu Sans"/>
                <a:cs typeface="DejaVu Sans"/>
              </a:rPr>
              <a:t> </a:t>
            </a:r>
            <a:r>
              <a:rPr sz="1600" b="1" spc="-20" dirty="0">
                <a:solidFill>
                  <a:srgbClr val="800000"/>
                </a:solidFill>
                <a:latin typeface="DejaVu Sans"/>
                <a:cs typeface="DejaVu Sans"/>
              </a:rPr>
              <a:t>processes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297426" y="4942713"/>
            <a:ext cx="227076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800000"/>
                </a:solidFill>
                <a:latin typeface="DejaVu Sans"/>
                <a:cs typeface="DejaVu Sans"/>
              </a:rPr>
              <a:t>Effacement </a:t>
            </a:r>
            <a:r>
              <a:rPr sz="1600" b="1" spc="-15" dirty="0">
                <a:solidFill>
                  <a:srgbClr val="800000"/>
                </a:solidFill>
                <a:latin typeface="DejaVu Sans"/>
                <a:cs typeface="DejaVu Sans"/>
              </a:rPr>
              <a:t>of  </a:t>
            </a:r>
            <a:r>
              <a:rPr sz="1600" b="1" spc="-20" dirty="0">
                <a:solidFill>
                  <a:srgbClr val="800000"/>
                </a:solidFill>
                <a:latin typeface="DejaVu Sans"/>
                <a:cs typeface="DejaVu Sans"/>
              </a:rPr>
              <a:t>epithelial cell </a:t>
            </a:r>
            <a:r>
              <a:rPr sz="1600" b="1" spc="-25" dirty="0">
                <a:solidFill>
                  <a:srgbClr val="800000"/>
                </a:solidFill>
                <a:latin typeface="DejaVu Sans"/>
                <a:cs typeface="DejaVu Sans"/>
              </a:rPr>
              <a:t>foot  </a:t>
            </a:r>
            <a:r>
              <a:rPr sz="1600" b="1" spc="-20" dirty="0">
                <a:solidFill>
                  <a:srgbClr val="800000"/>
                </a:solidFill>
                <a:latin typeface="DejaVu Sans"/>
                <a:cs typeface="DejaVu Sans"/>
              </a:rPr>
              <a:t>processes </a:t>
            </a:r>
            <a:r>
              <a:rPr sz="1600" b="1" spc="40" dirty="0">
                <a:solidFill>
                  <a:srgbClr val="800000"/>
                </a:solidFill>
                <a:latin typeface="DejaVu Sans"/>
                <a:cs typeface="DejaVu Sans"/>
              </a:rPr>
              <a:t>+  </a:t>
            </a:r>
            <a:r>
              <a:rPr sz="1600" b="1" spc="20" dirty="0">
                <a:solidFill>
                  <a:srgbClr val="800000"/>
                </a:solidFill>
                <a:latin typeface="DejaVu Sans"/>
                <a:cs typeface="DejaVu Sans"/>
              </a:rPr>
              <a:t>Increase </a:t>
            </a:r>
            <a:r>
              <a:rPr sz="1600" b="1" spc="-10" dirty="0">
                <a:solidFill>
                  <a:srgbClr val="800000"/>
                </a:solidFill>
                <a:latin typeface="DejaVu Sans"/>
                <a:cs typeface="DejaVu Sans"/>
              </a:rPr>
              <a:t>in  </a:t>
            </a:r>
            <a:r>
              <a:rPr sz="1600" b="1" spc="-15" dirty="0">
                <a:solidFill>
                  <a:srgbClr val="800000"/>
                </a:solidFill>
                <a:latin typeface="DejaVu Sans"/>
                <a:cs typeface="DejaVu Sans"/>
              </a:rPr>
              <a:t>mesangial </a:t>
            </a:r>
            <a:r>
              <a:rPr sz="1600" b="1" spc="-20" dirty="0">
                <a:solidFill>
                  <a:srgbClr val="800000"/>
                </a:solidFill>
                <a:latin typeface="DejaVu Sans"/>
                <a:cs typeface="DejaVu Sans"/>
              </a:rPr>
              <a:t>cells </a:t>
            </a:r>
            <a:r>
              <a:rPr sz="1600" b="1" spc="-15" dirty="0">
                <a:solidFill>
                  <a:srgbClr val="800000"/>
                </a:solidFill>
                <a:latin typeface="DejaVu Sans"/>
                <a:cs typeface="DejaVu Sans"/>
              </a:rPr>
              <a:t>and  </a:t>
            </a:r>
            <a:r>
              <a:rPr sz="1600" b="1" dirty="0">
                <a:solidFill>
                  <a:srgbClr val="800000"/>
                </a:solidFill>
                <a:latin typeface="DejaVu Sans"/>
                <a:cs typeface="DejaVu Sans"/>
              </a:rPr>
              <a:t>matrix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864857" y="4942713"/>
            <a:ext cx="14528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800000"/>
                </a:solidFill>
                <a:latin typeface="DejaVu Sans"/>
                <a:cs typeface="DejaVu Sans"/>
              </a:rPr>
              <a:t>Segmental  </a:t>
            </a:r>
            <a:r>
              <a:rPr sz="1600" b="1" spc="-15" dirty="0">
                <a:solidFill>
                  <a:srgbClr val="800000"/>
                </a:solidFill>
                <a:latin typeface="DejaVu Sans"/>
                <a:cs typeface="DejaVu Sans"/>
              </a:rPr>
              <a:t>scarring and  </a:t>
            </a:r>
            <a:r>
              <a:rPr sz="1600" b="1" spc="-10" dirty="0">
                <a:solidFill>
                  <a:srgbClr val="800000"/>
                </a:solidFill>
                <a:latin typeface="DejaVu Sans"/>
                <a:cs typeface="DejaVu Sans"/>
              </a:rPr>
              <a:t>glomerular  </a:t>
            </a:r>
            <a:r>
              <a:rPr sz="1600" b="1" spc="-15" dirty="0">
                <a:solidFill>
                  <a:srgbClr val="800000"/>
                </a:solidFill>
                <a:latin typeface="DejaVu Sans"/>
                <a:cs typeface="DejaVu Sans"/>
              </a:rPr>
              <a:t>capillary  </a:t>
            </a:r>
            <a:r>
              <a:rPr sz="1600" b="1" spc="-20" dirty="0">
                <a:solidFill>
                  <a:srgbClr val="800000"/>
                </a:solidFill>
                <a:latin typeface="DejaVu Sans"/>
                <a:cs typeface="DejaVu Sans"/>
              </a:rPr>
              <a:t>obliteration</a:t>
            </a:r>
            <a:endParaRPr sz="16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3548</Words>
  <Application>Microsoft Office PowerPoint</Application>
  <PresentationFormat>On-screen Show (4:3)</PresentationFormat>
  <Paragraphs>598</Paragraphs>
  <Slides>78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Office Theme</vt:lpstr>
      <vt:lpstr>NEPHROTIC SYNDROME</vt:lpstr>
      <vt:lpstr>Nephrotic Syndrome</vt:lpstr>
      <vt:lpstr>Nephrotic Syndrome</vt:lpstr>
      <vt:lpstr>Nephrotic Syndrome - Children</vt:lpstr>
      <vt:lpstr>Classification</vt:lpstr>
      <vt:lpstr>Nephrotic Syndrome - Children</vt:lpstr>
      <vt:lpstr>Secondary Nephrotic Syndrome</vt:lpstr>
      <vt:lpstr>Secondary Nephrotic Syndrome Drug Induced</vt:lpstr>
      <vt:lpstr>Idiopathic Nephrotic Syndrome - Children</vt:lpstr>
      <vt:lpstr>PowerPoint Presentation</vt:lpstr>
      <vt:lpstr>Idiopathic Nephrotic Syndrome - Children</vt:lpstr>
      <vt:lpstr>Idiopathic Nephrotic Syndrome - Children</vt:lpstr>
      <vt:lpstr>Idiopathic Nephrotic Syndrome - Children</vt:lpstr>
      <vt:lpstr>Idiopathic Nephrotic Syndrome - Children</vt:lpstr>
      <vt:lpstr>MEMBRANOPROLIFERATIVE GLOMERULONEPHRITIS (mesangiocapillary glomerulonephritis)</vt:lpstr>
      <vt:lpstr>MEMBRANOPROLIFERATIVE GLOMERULONEPHRITIS (mesangiocapillary glomerulonephritis)</vt:lpstr>
      <vt:lpstr>Idiopathic Nephrotic Syndrome - Children</vt:lpstr>
      <vt:lpstr>Disease processes associated with FSGS  lesions</vt:lpstr>
      <vt:lpstr>Idiopathic Nephrotic Syndrome</vt:lpstr>
      <vt:lpstr>MCNS Nephrotic Syndrome (Nil Disease or Lipoid Nephrosis)</vt:lpstr>
      <vt:lpstr>Pathophysiology of NS</vt:lpstr>
      <vt:lpstr>Clinical Features</vt:lpstr>
      <vt:lpstr>PowerPoint Presentation</vt:lpstr>
      <vt:lpstr>Clinical Features</vt:lpstr>
      <vt:lpstr>Proteinuria - Parameters</vt:lpstr>
      <vt:lpstr>Massive Proteinuria - Mechanism</vt:lpstr>
      <vt:lpstr>Protein Loss</vt:lpstr>
      <vt:lpstr>Hypoproteinemia - Mechanism</vt:lpstr>
      <vt:lpstr>Oedema - Mechanism</vt:lpstr>
      <vt:lpstr>Hyperlipidemia - Mechanism</vt:lpstr>
      <vt:lpstr>Hypercoagulable State</vt:lpstr>
      <vt:lpstr>Idiopathic NS</vt:lpstr>
      <vt:lpstr>PowerPoint Presentation</vt:lpstr>
      <vt:lpstr>SERUM COMPLEMENT LEVELS  IN GLOMERULAR DISEASES</vt:lpstr>
      <vt:lpstr>SECONDARY” NEPHROTIC SYNDROME</vt:lpstr>
      <vt:lpstr>SECONDARY” NEPHROTIC SYNDROME</vt:lpstr>
      <vt:lpstr>PowerPoint Presentation</vt:lpstr>
      <vt:lpstr>Urine</vt:lpstr>
      <vt:lpstr>Hyaline Cast in urine</vt:lpstr>
      <vt:lpstr>Blood</vt:lpstr>
      <vt:lpstr>Imaging</vt:lpstr>
      <vt:lpstr>Kidney Biopsy</vt:lpstr>
      <vt:lpstr>Management - Principles</vt:lpstr>
      <vt:lpstr>Supportive Care</vt:lpstr>
      <vt:lpstr>Treatment of Initial Episode</vt:lpstr>
      <vt:lpstr>Treatment of Initial Episode</vt:lpstr>
      <vt:lpstr>Diuretic Therapy</vt:lpstr>
      <vt:lpstr>ISKDC Terminology</vt:lpstr>
      <vt:lpstr>ISKDC Terminology</vt:lpstr>
      <vt:lpstr>ISKDC Terminology</vt:lpstr>
      <vt:lpstr>Treatment of Relapse</vt:lpstr>
      <vt:lpstr>Management of pt. with steroid sensitive NS  Prednisalone 2 mg/kg daily forr6 wks., followed by 1.5 mg/kg on alt  day for 6 wks.</vt:lpstr>
      <vt:lpstr>Management of pt. with steroid sensitive NS</vt:lpstr>
      <vt:lpstr>Management of pt. with steroid sensitive NS</vt:lpstr>
      <vt:lpstr>Management of pt. with steroid sensitive NS</vt:lpstr>
      <vt:lpstr>Management of pt. with steroid sensitive NS</vt:lpstr>
      <vt:lpstr>Management of pt. with steroid sensitive NS</vt:lpstr>
      <vt:lpstr>Management of pt. with steroid sensitive NS  Frequent relapsers &amp; Steroid Dependent</vt:lpstr>
      <vt:lpstr>Choice of agent</vt:lpstr>
      <vt:lpstr>Management of pt. with steroid sensitive NS</vt:lpstr>
      <vt:lpstr>Frequent relapsers FRNS &amp;  Steroid Dependent SDNS</vt:lpstr>
      <vt:lpstr>Management of NS</vt:lpstr>
      <vt:lpstr>Management of NS Immunization</vt:lpstr>
      <vt:lpstr>Management of NS Investigational Treatments</vt:lpstr>
      <vt:lpstr>Initial Steroid Resistance</vt:lpstr>
      <vt:lpstr>PowerPoint Presentation</vt:lpstr>
      <vt:lpstr>PowerPoint Presentation</vt:lpstr>
      <vt:lpstr>PowerPoint Presentation</vt:lpstr>
      <vt:lpstr>Initial Steroid Resistance</vt:lpstr>
      <vt:lpstr>Steroid Adverse Effetcts</vt:lpstr>
      <vt:lpstr>PowerPoint Presentation</vt:lpstr>
      <vt:lpstr>A. Complications Due to Disease</vt:lpstr>
      <vt:lpstr>Infections</vt:lpstr>
      <vt:lpstr>B. Complications Due to Treatment</vt:lpstr>
      <vt:lpstr>PowerPoint Presentation</vt:lpstr>
      <vt:lpstr>Outcome of MCNS</vt:lpstr>
      <vt:lpstr>NS Variants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NEPHROTIC SYNDROME</dc:title>
  <cp:lastModifiedBy>comp</cp:lastModifiedBy>
  <cp:revision>1</cp:revision>
  <dcterms:created xsi:type="dcterms:W3CDTF">2020-05-08T18:27:42Z</dcterms:created>
  <dcterms:modified xsi:type="dcterms:W3CDTF">2020-05-09T18:10:54Z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2020-05-08T00:00:00Z</vt:filetime>
  </property>
</Properties>
</file>