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E57DAF-74BE-4578-9B3A-A67D1648586A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5331614-E627-4B4E-B2C4-E11995A9F5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Enterprise_architectu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latin typeface="Garamond" pitchFamily="18" charset="0"/>
              </a:rPr>
              <a:t>Enterprise Architecture &amp;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Enterprise integrating </a:t>
            </a:r>
            <a:r>
              <a:rPr lang="en-US" dirty="0">
                <a:latin typeface="Garamond" pitchFamily="18" charset="0"/>
              </a:rPr>
              <a:t>– According to this school, the purpose of EA is to achieve </a:t>
            </a:r>
            <a:r>
              <a:rPr lang="en-US" dirty="0">
                <a:solidFill>
                  <a:srgbClr val="00B050"/>
                </a:solidFill>
                <a:latin typeface="Garamond" pitchFamily="18" charset="0"/>
              </a:rPr>
              <a:t>greater coherency between the various concerns of an enterprise </a:t>
            </a:r>
            <a:r>
              <a:rPr lang="en-US" dirty="0">
                <a:latin typeface="Garamond" pitchFamily="18" charset="0"/>
              </a:rPr>
              <a:t>(HR, IT, Operations, etc.) including the linking between strategy formulation and execution.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Garamond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Enterprise ecological adaptation </a:t>
            </a:r>
            <a:r>
              <a:rPr lang="en-US" dirty="0">
                <a:latin typeface="Garamond" pitchFamily="18" charset="0"/>
              </a:rPr>
              <a:t>– According to this school, the purpose of enterprise architecture is to </a:t>
            </a:r>
            <a:r>
              <a:rPr lang="en-US" dirty="0">
                <a:solidFill>
                  <a:srgbClr val="00B050"/>
                </a:solidFill>
                <a:latin typeface="Garamond" pitchFamily="18" charset="0"/>
              </a:rPr>
              <a:t>foster and maintain the learning capabilities of enterprises</a:t>
            </a:r>
            <a:r>
              <a:rPr lang="en-US" dirty="0">
                <a:latin typeface="Garamond" pitchFamily="18" charset="0"/>
              </a:rPr>
              <a:t> so that they may be sustainable. Consequently, a great deal of emphasis is put on improving the capabilities of the enterprise to improve itself, to </a:t>
            </a:r>
            <a:r>
              <a:rPr lang="en-US" dirty="0" smtClean="0">
                <a:latin typeface="Garamond" pitchFamily="18" charset="0"/>
              </a:rPr>
              <a:t>innovate.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990600"/>
          </a:xfrm>
        </p:spPr>
        <p:txBody>
          <a:bodyPr/>
          <a:lstStyle/>
          <a:p>
            <a:r>
              <a:rPr lang="en-US" dirty="0">
                <a:latin typeface="Garamond" pitchFamily="18" charset="0"/>
              </a:rPr>
              <a:t>Benefits of enterprise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Garamond" pitchFamily="18" charset="0"/>
              </a:rPr>
              <a:t>The benefits of enterprise architecture are achieved through its direct and indirect contributions to organizational goals, in the following areas</a:t>
            </a:r>
            <a:r>
              <a:rPr lang="en-US" sz="2400" dirty="0" smtClean="0">
                <a:latin typeface="Garamond" pitchFamily="18" charset="0"/>
              </a:rPr>
              <a:t>:</a:t>
            </a:r>
            <a:endParaRPr lang="en-US" sz="2400" dirty="0">
              <a:latin typeface="Garamond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Organizational design </a:t>
            </a:r>
            <a:r>
              <a:rPr lang="en-US" sz="2400" dirty="0">
                <a:latin typeface="Garamond" pitchFamily="18" charset="0"/>
              </a:rPr>
              <a:t>- Enterprise architecture provides support in the areas related to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design and re-design of the organizational structures </a:t>
            </a:r>
            <a:r>
              <a:rPr lang="en-US" sz="2400" dirty="0">
                <a:latin typeface="Garamond" pitchFamily="18" charset="0"/>
              </a:rPr>
              <a:t>during general organizational change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US" sz="2400" dirty="0">
              <a:latin typeface="Garamond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92D050"/>
                </a:solidFill>
                <a:latin typeface="Garamond" pitchFamily="18" charset="0"/>
              </a:rPr>
              <a:t>Project </a:t>
            </a:r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portfolio management </a:t>
            </a:r>
            <a:r>
              <a:rPr lang="en-US" sz="2400" dirty="0">
                <a:latin typeface="Garamond" pitchFamily="18" charset="0"/>
              </a:rPr>
              <a:t>- Enterprise architecture supports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investment decision-making and work prioritization</a:t>
            </a:r>
            <a:r>
              <a:rPr lang="en-US" sz="2400" dirty="0">
                <a:latin typeface="Garamond" pitchFamily="18" charset="0"/>
              </a:rPr>
              <a:t>.</a:t>
            </a:r>
          </a:p>
          <a:p>
            <a:pPr marL="274320" lvl="1" indent="0" algn="just">
              <a:buNone/>
            </a:pPr>
            <a:r>
              <a:rPr lang="en-US" sz="2400" dirty="0" smtClean="0">
                <a:latin typeface="Garamond" pitchFamily="18" charset="0"/>
              </a:rPr>
              <a:t> </a:t>
            </a:r>
            <a:endParaRPr lang="en-US" sz="2400" dirty="0">
              <a:latin typeface="Garamond" pitchFamily="18" charset="0"/>
            </a:endParaRPr>
          </a:p>
          <a:p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lvl="1" indent="0" algn="just">
              <a:buNone/>
            </a:pPr>
            <a:endParaRPr lang="en-US" sz="2400" dirty="0">
              <a:latin typeface="Garamond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Project management </a:t>
            </a:r>
            <a:r>
              <a:rPr lang="en-US" sz="2400" dirty="0">
                <a:latin typeface="Garamond" pitchFamily="18" charset="0"/>
              </a:rPr>
              <a:t>- Enterprise architecture enhances the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collaboration and communication</a:t>
            </a:r>
            <a:r>
              <a:rPr lang="en-US" sz="2400" dirty="0">
                <a:latin typeface="Garamond" pitchFamily="18" charset="0"/>
              </a:rPr>
              <a:t> between project </a:t>
            </a:r>
            <a:r>
              <a:rPr lang="en-US" sz="2400" dirty="0" smtClean="0">
                <a:latin typeface="Garamond" pitchFamily="18" charset="0"/>
              </a:rPr>
              <a:t>stakeholders.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Requirements Engineering </a:t>
            </a:r>
            <a:r>
              <a:rPr lang="en-US" sz="2400" dirty="0">
                <a:latin typeface="Garamond" pitchFamily="18" charset="0"/>
              </a:rPr>
              <a:t>- Enterprise architecture increases the speed of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requirement elicitation </a:t>
            </a:r>
            <a:r>
              <a:rPr lang="en-US" sz="2400" dirty="0">
                <a:latin typeface="Garamond" pitchFamily="18" charset="0"/>
              </a:rPr>
              <a:t>and the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accuracy of requirement definitions</a:t>
            </a:r>
            <a:r>
              <a:rPr lang="en-US" sz="2400" dirty="0">
                <a:latin typeface="Garamond" pitchFamily="18" charset="0"/>
              </a:rPr>
              <a:t>, through publishing of the enterprise architecture documentation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US" sz="2400" dirty="0">
              <a:latin typeface="Garamond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IT management and decision making </a:t>
            </a:r>
            <a:r>
              <a:rPr lang="en-US" sz="2400" dirty="0">
                <a:latin typeface="Garamond" pitchFamily="18" charset="0"/>
              </a:rPr>
              <a:t>- Enterprise architecture is found to help enforce discipline and standardization of IT planning activities and to contribute to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reduction in time for technology-related decision making</a:t>
            </a:r>
            <a:r>
              <a:rPr lang="en-US" sz="2400" dirty="0" smtClean="0">
                <a:latin typeface="Garamond" pitchFamily="18" charset="0"/>
              </a:rPr>
              <a:t>.</a:t>
            </a:r>
            <a:endParaRPr lang="en-US" sz="2400" dirty="0">
              <a:latin typeface="Garamond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IT value </a:t>
            </a:r>
            <a:r>
              <a:rPr lang="en-US" sz="2400" dirty="0">
                <a:latin typeface="Garamond" pitchFamily="18" charset="0"/>
              </a:rPr>
              <a:t>- Enterprise architecture helps reduce the systems implementation and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operational costs, and minimize duplication of IT infrastructure services </a:t>
            </a:r>
            <a:r>
              <a:rPr lang="en-US" sz="2400" dirty="0">
                <a:latin typeface="Garamond" pitchFamily="18" charset="0"/>
              </a:rPr>
              <a:t>across business units.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IT complexity </a:t>
            </a:r>
            <a:r>
              <a:rPr lang="en-US" sz="2400" dirty="0">
                <a:latin typeface="Garamond" pitchFamily="18" charset="0"/>
              </a:rPr>
              <a:t>- Enterprise architecture contributes to reduction in IT complexity,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association of data and applications,</a:t>
            </a:r>
            <a:r>
              <a:rPr lang="en-US" sz="2400" dirty="0">
                <a:latin typeface="Garamond" pitchFamily="18" charset="0"/>
              </a:rPr>
              <a:t> and to better interoperability of the systems.</a:t>
            </a:r>
            <a:endParaRPr lang="en-US" sz="2400" baseline="30000" dirty="0">
              <a:latin typeface="Garamond" pitchFamily="18" charset="0"/>
            </a:endParaRPr>
          </a:p>
          <a:p>
            <a:pPr marL="182880" lvl="1"/>
            <a:r>
              <a:rPr lang="en-US" sz="2400" b="1" dirty="0">
                <a:solidFill>
                  <a:srgbClr val="92D050"/>
                </a:solidFill>
                <a:latin typeface="Garamond" pitchFamily="18" charset="0"/>
              </a:rPr>
              <a:t>IT risk management </a:t>
            </a:r>
            <a:r>
              <a:rPr lang="en-US" sz="2400" dirty="0">
                <a:latin typeface="Garamond" pitchFamily="18" charset="0"/>
              </a:rPr>
              <a:t>- Enterprise architecture contributes to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reduction of business risk</a:t>
            </a:r>
            <a:r>
              <a:rPr lang="en-US" sz="2400" dirty="0">
                <a:latin typeface="Garamond" pitchFamily="18" charset="0"/>
              </a:rPr>
              <a:t> from system failures and security breaches. Enterprise architecture helps reduce risks of project delivery.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Enterprise Architect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Garamond" pitchFamily="18" charset="0"/>
              </a:rPr>
              <a:t>Enterprise architects</a:t>
            </a:r>
            <a:r>
              <a:rPr lang="en-US" sz="2400" dirty="0">
                <a:latin typeface="Garamond" pitchFamily="18" charset="0"/>
              </a:rPr>
              <a:t> are practitioners of </a:t>
            </a:r>
            <a:r>
              <a:rPr lang="en-US" sz="2400" dirty="0">
                <a:latin typeface="Garamond" pitchFamily="18" charset="0"/>
                <a:hlinkClick r:id="rId2" tooltip="Enterprise architecture"/>
              </a:rPr>
              <a:t>enterprise architecture</a:t>
            </a:r>
            <a:r>
              <a:rPr lang="en-US" sz="2400" dirty="0">
                <a:latin typeface="Garamond" pitchFamily="18" charset="0"/>
              </a:rPr>
              <a:t>; </a:t>
            </a:r>
          </a:p>
          <a:p>
            <a:pPr marL="201168" lvl="1" indent="0" algn="just">
              <a:buNone/>
            </a:pPr>
            <a:endParaRPr lang="en-US" sz="2400" dirty="0">
              <a:latin typeface="Garamond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Garamond" pitchFamily="18" charset="0"/>
              </a:rPr>
              <a:t>Enterprise architects work with </a:t>
            </a:r>
            <a:r>
              <a:rPr lang="en-US" sz="2400" u="sng" dirty="0">
                <a:solidFill>
                  <a:srgbClr val="00B0F0"/>
                </a:solidFill>
                <a:latin typeface="Garamond" pitchFamily="18" charset="0"/>
              </a:rPr>
              <a:t>stakeholders</a:t>
            </a:r>
            <a:r>
              <a:rPr lang="en-US" sz="2400" dirty="0">
                <a:latin typeface="Garamond" pitchFamily="18" charset="0"/>
              </a:rPr>
              <a:t>, both leadership and subject matter experts,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Garamond" pitchFamily="18" charset="0"/>
              </a:rPr>
              <a:t>to build a holistic view of the organization's 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</a:rPr>
              <a:t>strategy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processes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information</a:t>
            </a:r>
            <a:r>
              <a:rPr lang="en-US" sz="2400" dirty="0">
                <a:latin typeface="Garamond" pitchFamily="18" charset="0"/>
              </a:rPr>
              <a:t>, and </a:t>
            </a:r>
            <a:r>
              <a:rPr lang="en-US" sz="2400" dirty="0">
                <a:solidFill>
                  <a:srgbClr val="FFC000"/>
                </a:solidFill>
                <a:latin typeface="Garamond" pitchFamily="18" charset="0"/>
              </a:rPr>
              <a:t>information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Garamond" pitchFamily="18" charset="0"/>
              </a:rPr>
              <a:t>technology assets</a:t>
            </a:r>
            <a:r>
              <a:rPr lang="en-US" sz="2400" dirty="0">
                <a:latin typeface="Garamond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§"/>
            </a:pPr>
            <a:endParaRPr lang="en-US" sz="2400" dirty="0">
              <a:latin typeface="Garamond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Garamond" pitchFamily="18" charset="0"/>
              </a:rPr>
              <a:t>The role of the enterprise architect is to take his knowledge and ensure that the </a:t>
            </a:r>
            <a:r>
              <a:rPr lang="en-US" sz="2400" dirty="0">
                <a:solidFill>
                  <a:srgbClr val="00B0F0"/>
                </a:solidFill>
                <a:latin typeface="Garamond" pitchFamily="18" charset="0"/>
              </a:rPr>
              <a:t>business and IT are in alignment</a:t>
            </a:r>
            <a:r>
              <a:rPr lang="en-US" sz="2400" dirty="0">
                <a:latin typeface="Garamond" pitchFamily="18" charset="0"/>
              </a:rPr>
              <a:t>.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6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Enterprise Architect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Garamond" pitchFamily="18" charset="0"/>
              </a:rPr>
              <a:t>The enterprise architect </a:t>
            </a:r>
            <a:r>
              <a:rPr lang="en-US" sz="2400" b="1" u="sng" dirty="0">
                <a:solidFill>
                  <a:srgbClr val="00B050"/>
                </a:solidFill>
                <a:latin typeface="Garamond" pitchFamily="18" charset="0"/>
              </a:rPr>
              <a:t>links</a:t>
            </a:r>
            <a:r>
              <a:rPr lang="en-US" sz="2400" dirty="0">
                <a:latin typeface="Garamond" pitchFamily="18" charset="0"/>
              </a:rPr>
              <a:t> the </a:t>
            </a:r>
            <a:r>
              <a:rPr lang="en-US" sz="2400" dirty="0">
                <a:solidFill>
                  <a:srgbClr val="00B0F0"/>
                </a:solidFill>
                <a:latin typeface="Garamond" pitchFamily="18" charset="0"/>
              </a:rPr>
              <a:t>business mission, strategy, and processes </a:t>
            </a:r>
            <a:r>
              <a:rPr lang="en-US" sz="2400" dirty="0">
                <a:latin typeface="Garamond" pitchFamily="18" charset="0"/>
              </a:rPr>
              <a:t>of an organization to its IT strategy, </a:t>
            </a:r>
          </a:p>
          <a:p>
            <a:pPr marL="468630" lvl="2" indent="-28575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Garamond" pitchFamily="18" charset="0"/>
              </a:rPr>
              <a:t>that show how the </a:t>
            </a:r>
            <a:r>
              <a:rPr lang="en-US" sz="2000" dirty="0">
                <a:solidFill>
                  <a:srgbClr val="7030A0"/>
                </a:solidFill>
                <a:latin typeface="Garamond" pitchFamily="18" charset="0"/>
              </a:rPr>
              <a:t>current and future needs </a:t>
            </a:r>
            <a:r>
              <a:rPr lang="en-US" sz="2000" dirty="0">
                <a:latin typeface="Garamond" pitchFamily="18" charset="0"/>
              </a:rPr>
              <a:t>of an organization will be met in an efficient, sustainable and adaptable manner.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5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Integrated Enterprise Information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aramond" pitchFamily="18" charset="0"/>
              </a:rPr>
              <a:t>Enterprise</a:t>
            </a:r>
          </a:p>
          <a:p>
            <a:pPr lvl="1"/>
            <a:r>
              <a:rPr lang="en-US" sz="2400" dirty="0">
                <a:latin typeface="Garamond" pitchFamily="18" charset="0"/>
              </a:rPr>
              <a:t>A business, an industrious effort, especially one directed toward making money</a:t>
            </a:r>
          </a:p>
          <a:p>
            <a:r>
              <a:rPr lang="en-US" b="1" dirty="0">
                <a:latin typeface="Garamond" pitchFamily="18" charset="0"/>
              </a:rPr>
              <a:t>Information System</a:t>
            </a:r>
          </a:p>
          <a:p>
            <a:pPr lvl="1"/>
            <a:r>
              <a:rPr lang="en-US" sz="2400" dirty="0">
                <a:latin typeface="Garamond" pitchFamily="18" charset="0"/>
              </a:rPr>
              <a:t>An Information System (IS) is a system composed of people and computers that processes or interprets information.</a:t>
            </a:r>
          </a:p>
          <a:p>
            <a:pPr marL="201168" lvl="1" indent="0">
              <a:buNone/>
            </a:pPr>
            <a:r>
              <a:rPr lang="en-US" sz="2400" b="1" dirty="0">
                <a:latin typeface="Garamond" pitchFamily="18" charset="0"/>
              </a:rPr>
              <a:t>Integrated</a:t>
            </a:r>
          </a:p>
          <a:p>
            <a:pPr lvl="1"/>
            <a:r>
              <a:rPr lang="en-US" sz="2400" dirty="0">
                <a:latin typeface="Garamond" pitchFamily="18" charset="0"/>
              </a:rPr>
              <a:t>Joined together, united,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dirty="0">
                <a:latin typeface="Garamond" pitchFamily="18" charset="0"/>
              </a:rPr>
              <a:t>made into a whole 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dirty="0">
                <a:latin typeface="Garamond" pitchFamily="18" charset="0"/>
              </a:rPr>
              <a:t>by having brought </a:t>
            </a:r>
            <a:br>
              <a:rPr lang="en-US" sz="2400" dirty="0">
                <a:latin typeface="Garamond" pitchFamily="18" charset="0"/>
              </a:rPr>
            </a:br>
            <a:r>
              <a:rPr lang="en-US" sz="2400" dirty="0">
                <a:latin typeface="Garamond" pitchFamily="18" charset="0"/>
              </a:rPr>
              <a:t>all parts together</a:t>
            </a:r>
          </a:p>
          <a:p>
            <a:endParaRPr lang="en-US" dirty="0"/>
          </a:p>
        </p:txBody>
      </p:sp>
      <p:pic>
        <p:nvPicPr>
          <p:cNvPr id="4" name="Picture 4" descr="dun04299_ex0101"/>
          <p:cNvPicPr>
            <a:picLocks noChangeAspect="1" noChangeArrowheads="1"/>
          </p:cNvPicPr>
          <p:nvPr/>
        </p:nvPicPr>
        <p:blipFill>
          <a:blip r:embed="rId2"/>
          <a:srcRect t="-1700" r="28685" b="11339"/>
          <a:stretch>
            <a:fillRect/>
          </a:stretch>
        </p:blipFill>
        <p:spPr bwMode="auto">
          <a:xfrm>
            <a:off x="4800600" y="4111656"/>
            <a:ext cx="3886200" cy="223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16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aramond" pitchFamily="18" charset="0"/>
              </a:rPr>
              <a:t>Enterprise Engineering (EE)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EE is defined as the body of knowledge, principles, and practices to design all or a part of an enterprise.</a:t>
            </a:r>
          </a:p>
          <a:p>
            <a:r>
              <a:rPr lang="en-US" dirty="0" smtClean="0">
                <a:latin typeface="Garamond" pitchFamily="18" charset="0"/>
              </a:rPr>
              <a:t>An enterprise is a complex system that comprises interdependencies, resources of people, information and technology that must interact with each other and their environment in support of a common mission.</a:t>
            </a:r>
          </a:p>
          <a:p>
            <a:r>
              <a:rPr lang="en-US" dirty="0" smtClean="0">
                <a:latin typeface="Garamond" pitchFamily="18" charset="0"/>
              </a:rPr>
              <a:t>EE is a sub discipline of industrial engineering/System engineering.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2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u="sng" dirty="0" smtClean="0">
                <a:latin typeface="Garamond" pitchFamily="18" charset="0"/>
              </a:rPr>
              <a:t> </a:t>
            </a:r>
          </a:p>
          <a:p>
            <a:endParaRPr lang="en-US" sz="4400" b="1" u="sng" dirty="0">
              <a:latin typeface="Garamond" pitchFamily="18" charset="0"/>
            </a:endParaRPr>
          </a:p>
          <a:p>
            <a:endParaRPr lang="en-US" sz="4400" b="1" u="sng" dirty="0" smtClean="0">
              <a:latin typeface="Garamond" pitchFamily="18" charset="0"/>
            </a:endParaRPr>
          </a:p>
          <a:p>
            <a:pPr marL="1737360" lvl="8" indent="0">
              <a:buNone/>
            </a:pPr>
            <a:r>
              <a:rPr lang="en-US" sz="4800" b="1" u="sng" dirty="0" smtClean="0">
                <a:latin typeface="Garamond" pitchFamily="18" charset="0"/>
              </a:rPr>
              <a:t>Zachman Framework</a:t>
            </a:r>
            <a:endParaRPr lang="en-US" sz="4800" b="1" u="sng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8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</a:rPr>
              <a:t>The Evolution of Enterprise Architecture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itchFamily="18" charset="0"/>
              </a:rPr>
              <a:t>Enterprise architecture was developed by </a:t>
            </a:r>
            <a:r>
              <a:rPr lang="en-US" dirty="0">
                <a:solidFill>
                  <a:srgbClr val="92D050"/>
                </a:solidFill>
                <a:latin typeface="Garamond" pitchFamily="18" charset="0"/>
              </a:rPr>
              <a:t>John Zachman </a:t>
            </a:r>
            <a:r>
              <a:rPr lang="en-US" dirty="0">
                <a:latin typeface="Garamond" pitchFamily="18" charset="0"/>
              </a:rPr>
              <a:t>while with IBM in the1980s, after observing the 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</a:rPr>
              <a:t>building and airplane construction</a:t>
            </a:r>
            <a:r>
              <a:rPr lang="en-US" dirty="0">
                <a:solidFill>
                  <a:srgbClr val="FF00FF"/>
                </a:solidFill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industries and the IT industry. </a:t>
            </a:r>
          </a:p>
          <a:p>
            <a:pPr marL="0" indent="0">
              <a:buNone/>
            </a:pPr>
            <a:endParaRPr lang="en-US" dirty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He saw </a:t>
            </a:r>
            <a:r>
              <a:rPr lang="en-US" dirty="0">
                <a:solidFill>
                  <a:srgbClr val="92D050"/>
                </a:solidFill>
                <a:latin typeface="Garamond" pitchFamily="18" charset="0"/>
              </a:rPr>
              <a:t>similarities between the construction </a:t>
            </a:r>
            <a:r>
              <a:rPr lang="en-US" dirty="0">
                <a:latin typeface="Garamond" pitchFamily="18" charset="0"/>
              </a:rPr>
              <a:t>of buildings, airplanes, and the information systems used by an enterprise.</a:t>
            </a:r>
          </a:p>
          <a:p>
            <a:endParaRPr lang="en-US" dirty="0">
              <a:latin typeface="Garamond" pitchFamily="18" charset="0"/>
            </a:endParaRPr>
          </a:p>
          <a:p>
            <a:r>
              <a:rPr lang="en-US" dirty="0">
                <a:latin typeface="Garamond" pitchFamily="18" charset="0"/>
              </a:rPr>
              <a:t>These industries manage the design, construction, and maintenance of complex products by </a:t>
            </a:r>
            <a:r>
              <a:rPr lang="en-US" dirty="0">
                <a:solidFill>
                  <a:srgbClr val="92D050"/>
                </a:solidFill>
                <a:latin typeface="Garamond" pitchFamily="18" charset="0"/>
              </a:rPr>
              <a:t>considering the needs of different people</a:t>
            </a:r>
            <a:r>
              <a:rPr lang="en-US" dirty="0">
                <a:latin typeface="Garamond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9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794" t="5797" r="8975" b="7246"/>
          <a:stretch/>
        </p:blipFill>
        <p:spPr bwMode="auto">
          <a:xfrm>
            <a:off x="228600" y="5334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6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The Evolution of Enterprise Architecture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owner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in the building industry, who uses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architect’s drawings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to decide that the building addresses specific requirements. </a:t>
            </a:r>
          </a:p>
          <a:p>
            <a:pPr marL="285750" indent="-285750" algn="just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For airplane manufacture, the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owner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uses the high-level work breakdown structure of the plane to determine requirements. </a:t>
            </a:r>
          </a:p>
          <a:p>
            <a:pPr marL="285750" indent="-285750" algn="just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For information systems, the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owner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uses a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model of the business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to determine the enterprise needs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962400"/>
            <a:ext cx="381528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</a:rPr>
              <a:t>The Evolution of Enterprise Architecture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The designer, however, needs a different set of diagrams: </a:t>
            </a:r>
          </a:p>
          <a:p>
            <a:pPr lvl="1"/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architect’s plans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for the building,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sets of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engineering design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diagrams for the plane,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or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information system models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for the enterprise.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46616"/>
            <a:ext cx="35052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The Evolution of Enterprise Architecture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Garamond" pitchFamily="18" charset="0"/>
              </a:rPr>
              <a:t>The </a:t>
            </a:r>
            <a:r>
              <a:rPr lang="en-US" b="1" dirty="0">
                <a:solidFill>
                  <a:srgbClr val="92D050"/>
                </a:solidFill>
                <a:latin typeface="Garamond" pitchFamily="18" charset="0"/>
              </a:rPr>
              <a:t>builder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relies on still different types of diagrams: </a:t>
            </a:r>
          </a:p>
          <a:p>
            <a:pPr lvl="1" algn="just"/>
            <a:r>
              <a:rPr lang="en-US" sz="2400" i="1" dirty="0">
                <a:latin typeface="Garamond" pitchFamily="18" charset="0"/>
              </a:rPr>
              <a:t>contractor’s plans </a:t>
            </a:r>
            <a:r>
              <a:rPr lang="en-US" sz="2400" dirty="0">
                <a:latin typeface="Garamond" pitchFamily="18" charset="0"/>
              </a:rPr>
              <a:t>for construction of the building, </a:t>
            </a:r>
          </a:p>
          <a:p>
            <a:pPr lvl="1" algn="just"/>
            <a:r>
              <a:rPr lang="en-US" sz="2400" dirty="0">
                <a:latin typeface="Garamond" pitchFamily="18" charset="0"/>
              </a:rPr>
              <a:t>a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manu</a:t>
            </a:r>
            <a:r>
              <a:rPr lang="en-US" sz="2400" i="1" dirty="0">
                <a:latin typeface="Garamond" pitchFamily="18" charset="0"/>
              </a:rPr>
              <a:t>facturing engineering design </a:t>
            </a:r>
            <a:r>
              <a:rPr lang="en-US" sz="2400" dirty="0">
                <a:latin typeface="Garamond" pitchFamily="18" charset="0"/>
              </a:rPr>
              <a:t>for plane construction,</a:t>
            </a:r>
          </a:p>
          <a:p>
            <a:pPr lvl="1" algn="just"/>
            <a:r>
              <a:rPr lang="en-US" sz="2400" dirty="0">
                <a:latin typeface="Garamond" pitchFamily="18" charset="0"/>
              </a:rPr>
              <a:t>or </a:t>
            </a:r>
            <a:r>
              <a:rPr lang="en-US" sz="2400" i="1" dirty="0">
                <a:latin typeface="Garamond" pitchFamily="18" charset="0"/>
              </a:rPr>
              <a:t>technology models </a:t>
            </a:r>
            <a:r>
              <a:rPr lang="en-US" sz="2400" dirty="0">
                <a:latin typeface="Garamond" pitchFamily="18" charset="0"/>
              </a:rPr>
              <a:t>for information systems.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8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The Evolution of Enterprise Architecture</a:t>
            </a:r>
            <a:endParaRPr lang="en-US" sz="3200" dirty="0">
              <a:latin typeface="Garamon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39" b="9510"/>
          <a:stretch/>
        </p:blipFill>
        <p:spPr>
          <a:xfrm>
            <a:off x="1295400" y="1676400"/>
            <a:ext cx="5995734" cy="4655003"/>
          </a:xfrm>
        </p:spPr>
      </p:pic>
    </p:spTree>
    <p:extLst>
      <p:ext uri="{BB962C8B-B14F-4D97-AF65-F5344CB8AC3E}">
        <p14:creationId xmlns:p14="http://schemas.microsoft.com/office/powerpoint/2010/main" val="33068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The Evolution of Enterprise Architecture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92D050"/>
                </a:solidFill>
                <a:latin typeface="Garamond" pitchFamily="18" charset="0"/>
              </a:rPr>
              <a:t>What </a:t>
            </a:r>
            <a:r>
              <a:rPr lang="en-US" dirty="0">
                <a:latin typeface="Garamond" pitchFamily="18" charset="0"/>
              </a:rPr>
              <a:t>is needed is important to know. This is represented in Figure 2 by </a:t>
            </a:r>
            <a:r>
              <a:rPr lang="en-US" i="1" dirty="0">
                <a:latin typeface="Garamond" pitchFamily="18" charset="0"/>
              </a:rPr>
              <a:t>material</a:t>
            </a:r>
            <a:r>
              <a:rPr lang="en-US" dirty="0">
                <a:latin typeface="Garamond" pitchFamily="18" charset="0"/>
              </a:rPr>
              <a:t>, such as </a:t>
            </a:r>
            <a:r>
              <a:rPr lang="en-US" i="1" dirty="0">
                <a:latin typeface="Garamond" pitchFamily="18" charset="0"/>
              </a:rPr>
              <a:t>bills of materials </a:t>
            </a:r>
            <a:r>
              <a:rPr lang="en-US" dirty="0">
                <a:latin typeface="Garamond" pitchFamily="18" charset="0"/>
              </a:rPr>
              <a:t>for buildings and planes, and </a:t>
            </a:r>
            <a:r>
              <a:rPr lang="en-US" i="1" dirty="0">
                <a:latin typeface="Garamond" pitchFamily="18" charset="0"/>
              </a:rPr>
              <a:t>data models </a:t>
            </a:r>
            <a:r>
              <a:rPr lang="en-US" dirty="0">
                <a:latin typeface="Garamond" pitchFamily="18" charset="0"/>
              </a:rPr>
              <a:t>for information systems. </a:t>
            </a:r>
          </a:p>
          <a:p>
            <a:pPr algn="just"/>
            <a:endParaRPr lang="en-US" dirty="0">
              <a:latin typeface="Garamond" pitchFamily="18" charset="0"/>
            </a:endParaRPr>
          </a:p>
          <a:p>
            <a:pPr algn="just"/>
            <a:r>
              <a:rPr lang="en-US" b="1" dirty="0">
                <a:solidFill>
                  <a:srgbClr val="92D050"/>
                </a:solidFill>
                <a:latin typeface="Garamond" pitchFamily="18" charset="0"/>
              </a:rPr>
              <a:t>How</a:t>
            </a:r>
            <a:r>
              <a:rPr lang="en-US" i="1" dirty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these are used is indicated by </a:t>
            </a:r>
            <a:r>
              <a:rPr lang="en-US" i="1" dirty="0">
                <a:latin typeface="Garamond" pitchFamily="18" charset="0"/>
              </a:rPr>
              <a:t>functions</a:t>
            </a:r>
            <a:r>
              <a:rPr lang="en-US" dirty="0">
                <a:latin typeface="Garamond" pitchFamily="18" charset="0"/>
              </a:rPr>
              <a:t>, such as </a:t>
            </a:r>
            <a:r>
              <a:rPr lang="en-US" i="1" dirty="0">
                <a:latin typeface="Garamond" pitchFamily="18" charset="0"/>
              </a:rPr>
              <a:t>functional specifications </a:t>
            </a:r>
            <a:r>
              <a:rPr lang="en-US" dirty="0">
                <a:latin typeface="Garamond" pitchFamily="18" charset="0"/>
              </a:rPr>
              <a:t>for buildings and planes, and </a:t>
            </a:r>
            <a:r>
              <a:rPr lang="en-US" i="1" dirty="0">
                <a:latin typeface="Garamond" pitchFamily="18" charset="0"/>
              </a:rPr>
              <a:t>functional models </a:t>
            </a:r>
            <a:r>
              <a:rPr lang="en-US" dirty="0">
                <a:latin typeface="Garamond" pitchFamily="18" charset="0"/>
              </a:rPr>
              <a:t>for information systems.</a:t>
            </a:r>
          </a:p>
          <a:p>
            <a:pPr algn="just"/>
            <a:endParaRPr lang="en-US" dirty="0">
              <a:latin typeface="Garamond" pitchFamily="18" charset="0"/>
            </a:endParaRPr>
          </a:p>
          <a:p>
            <a:pPr algn="just"/>
            <a:r>
              <a:rPr lang="en-US" b="1" dirty="0">
                <a:solidFill>
                  <a:srgbClr val="92D050"/>
                </a:solidFill>
                <a:latin typeface="Garamond" pitchFamily="18" charset="0"/>
              </a:rPr>
              <a:t>Where </a:t>
            </a:r>
            <a:r>
              <a:rPr lang="en-US" dirty="0">
                <a:latin typeface="Garamond" pitchFamily="18" charset="0"/>
              </a:rPr>
              <a:t>is also important, as indicated by </a:t>
            </a:r>
            <a:r>
              <a:rPr lang="en-US" i="1" dirty="0">
                <a:latin typeface="Garamond" pitchFamily="18" charset="0"/>
              </a:rPr>
              <a:t>location</a:t>
            </a:r>
            <a:r>
              <a:rPr lang="en-US" dirty="0">
                <a:latin typeface="Garamond" pitchFamily="18" charset="0"/>
              </a:rPr>
              <a:t>—in </a:t>
            </a:r>
            <a:r>
              <a:rPr lang="en-US" i="1" dirty="0">
                <a:latin typeface="Garamond" pitchFamily="18" charset="0"/>
              </a:rPr>
              <a:t>drawings </a:t>
            </a:r>
            <a:r>
              <a:rPr lang="en-US" dirty="0">
                <a:latin typeface="Garamond" pitchFamily="18" charset="0"/>
              </a:rPr>
              <a:t>for building and plane construction and in </a:t>
            </a:r>
            <a:r>
              <a:rPr lang="en-US" i="1" dirty="0">
                <a:latin typeface="Garamond" pitchFamily="18" charset="0"/>
              </a:rPr>
              <a:t>network models </a:t>
            </a:r>
            <a:r>
              <a:rPr lang="en-US" dirty="0">
                <a:latin typeface="Garamond" pitchFamily="18" charset="0"/>
              </a:rPr>
              <a:t>for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360905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r="54925" b="48622"/>
          <a:stretch/>
        </p:blipFill>
        <p:spPr>
          <a:xfrm>
            <a:off x="1601546" y="1600200"/>
            <a:ext cx="5940908" cy="4876800"/>
          </a:xfrm>
        </p:spPr>
      </p:pic>
    </p:spTree>
    <p:extLst>
      <p:ext uri="{BB962C8B-B14F-4D97-AF65-F5344CB8AC3E}">
        <p14:creationId xmlns:p14="http://schemas.microsoft.com/office/powerpoint/2010/main" val="3815272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The Evolution of Enterprise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There are a further three columns— Who, When, and Why —in the complete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</a:rPr>
              <a:t>Zachman framework for enterprise architecture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53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t="14035" r="34734" b="14035"/>
          <a:stretch/>
        </p:blipFill>
        <p:spPr>
          <a:xfrm>
            <a:off x="1538853" y="1600200"/>
            <a:ext cx="6066293" cy="4876800"/>
          </a:xfrm>
        </p:spPr>
      </p:pic>
    </p:spTree>
    <p:extLst>
      <p:ext uri="{BB962C8B-B14F-4D97-AF65-F5344CB8AC3E}">
        <p14:creationId xmlns:p14="http://schemas.microsoft.com/office/powerpoint/2010/main" val="16713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What is </a:t>
            </a:r>
            <a:r>
              <a:rPr lang="en-US" sz="3200" b="1" dirty="0" smtClean="0">
                <a:latin typeface="Garamond" pitchFamily="18" charset="0"/>
              </a:rPr>
              <a:t>Enterprise Architecture</a:t>
            </a:r>
            <a:r>
              <a:rPr lang="en-US" sz="3200" b="1" dirty="0">
                <a:latin typeface="Garamond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 method for managing your business or enterprise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2400" dirty="0">
                <a:latin typeface="Garamond" pitchFamily="18" charset="0"/>
              </a:rPr>
              <a:t>A decision making tool</a:t>
            </a:r>
          </a:p>
          <a:p>
            <a:pPr lvl="1"/>
            <a:r>
              <a:rPr lang="en-US" sz="2400" dirty="0">
                <a:latin typeface="Garamond" pitchFamily="18" charset="0"/>
              </a:rPr>
              <a:t>A change management tool</a:t>
            </a:r>
          </a:p>
          <a:p>
            <a:pPr lvl="1"/>
            <a:r>
              <a:rPr lang="en-US" sz="2400" dirty="0">
                <a:latin typeface="Garamond" pitchFamily="18" charset="0"/>
              </a:rPr>
              <a:t>The knowledgebase of your business or enterprise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aramond" pitchFamily="18" charset="0"/>
              </a:rPr>
              <a:t>What is EA ?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The primary reason for developing an enterprise architecture (EA) </a:t>
            </a:r>
            <a:r>
              <a:rPr lang="en-US" dirty="0" smtClean="0">
                <a:latin typeface="Garamond" pitchFamily="18" charset="0"/>
              </a:rPr>
              <a:t>programmed </a:t>
            </a:r>
            <a:r>
              <a:rPr lang="en-US" dirty="0">
                <a:latin typeface="Garamond" pitchFamily="18" charset="0"/>
              </a:rPr>
              <a:t>is to have a clear picture of your </a:t>
            </a:r>
            <a:r>
              <a:rPr lang="en-US" dirty="0" smtClean="0">
                <a:latin typeface="Garamond" pitchFamily="18" charset="0"/>
              </a:rPr>
              <a:t>organization </a:t>
            </a:r>
            <a:r>
              <a:rPr lang="en-US" dirty="0">
                <a:latin typeface="Garamond" pitchFamily="18" charset="0"/>
              </a:rPr>
              <a:t>and learn how it works from the business to IT and how business visions and strategy can be </a:t>
            </a:r>
            <a:r>
              <a:rPr lang="en-US" dirty="0" smtClean="0">
                <a:latin typeface="Garamond" pitchFamily="18" charset="0"/>
              </a:rPr>
              <a:t>met.</a:t>
            </a:r>
          </a:p>
          <a:p>
            <a:r>
              <a:rPr lang="en-US" dirty="0">
                <a:latin typeface="Garamond" pitchFamily="18" charset="0"/>
              </a:rPr>
              <a:t> EA enables you to align </a:t>
            </a:r>
            <a:r>
              <a:rPr lang="en-US" dirty="0" smtClean="0">
                <a:latin typeface="Garamond" pitchFamily="18" charset="0"/>
              </a:rPr>
              <a:t>organizational </a:t>
            </a:r>
            <a:r>
              <a:rPr lang="en-US" dirty="0">
                <a:latin typeface="Garamond" pitchFamily="18" charset="0"/>
              </a:rPr>
              <a:t>structures, processes, applications and technology to help business services get delivered at less cost, higher quality and higher speed</a:t>
            </a:r>
            <a:r>
              <a:rPr lang="en-US" dirty="0" smtClean="0">
                <a:latin typeface="Garamond" pitchFamily="18" charset="0"/>
              </a:rPr>
              <a:t>.</a:t>
            </a:r>
          </a:p>
          <a:p>
            <a:r>
              <a:rPr lang="en-US" dirty="0">
                <a:latin typeface="Garamond" pitchFamily="18" charset="0"/>
              </a:rPr>
              <a:t>An enterprise architecture </a:t>
            </a:r>
            <a:r>
              <a:rPr lang="en-US" dirty="0" smtClean="0">
                <a:latin typeface="Garamond" pitchFamily="18" charset="0"/>
              </a:rPr>
              <a:t>programmed </a:t>
            </a:r>
            <a:r>
              <a:rPr lang="en-US" dirty="0">
                <a:latin typeface="Garamond" pitchFamily="18" charset="0"/>
              </a:rPr>
              <a:t>helps steer your business in the right direction, prepare to deal with disruptive business and IT change, and invest in the right projects.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smtClean="0">
                <a:latin typeface="Garamond" pitchFamily="18" charset="0"/>
              </a:rPr>
              <a:t>“Enterprise </a:t>
            </a:r>
            <a:r>
              <a:rPr lang="en-US" b="1" i="1" dirty="0">
                <a:latin typeface="Garamond" pitchFamily="18" charset="0"/>
              </a:rPr>
              <a:t>architecture consists of the vision, principles and standards that guide the purchase and deployment of technology within an enterprise” </a:t>
            </a:r>
            <a:endParaRPr lang="en-US" b="1" i="1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n-US" b="1" i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Garamond" pitchFamily="18" charset="0"/>
              </a:rPr>
              <a:t>			</a:t>
            </a:r>
            <a:r>
              <a:rPr lang="en-US" dirty="0"/>
              <a:t> </a:t>
            </a:r>
            <a:r>
              <a:rPr lang="en-US" dirty="0" smtClean="0"/>
              <a:t>             </a:t>
            </a:r>
            <a:r>
              <a:rPr lang="en-US" b="1" i="1" dirty="0" smtClean="0">
                <a:latin typeface="Garamond" pitchFamily="18" charset="0"/>
              </a:rPr>
              <a:t>Forrester</a:t>
            </a:r>
            <a:r>
              <a:rPr lang="en-US" b="1" i="1" dirty="0">
                <a:latin typeface="Garamond" pitchFamily="18" charset="0"/>
              </a:rPr>
              <a:t>, Gene </a:t>
            </a:r>
            <a:r>
              <a:rPr lang="en-US" b="1" i="1" dirty="0" smtClean="0">
                <a:latin typeface="Garamond" pitchFamily="18" charset="0"/>
              </a:rPr>
              <a:t>Leganza.</a:t>
            </a:r>
            <a:endParaRPr lang="en-US" b="1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Scope of Enterprise Architecture?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itchFamily="18" charset="0"/>
              </a:rPr>
              <a:t>The scope of enterprise architecture includes the enterprise’s </a:t>
            </a:r>
          </a:p>
          <a:p>
            <a:pPr lvl="2"/>
            <a:r>
              <a:rPr lang="en-US" sz="2400" dirty="0">
                <a:latin typeface="Garamond" pitchFamily="18" charset="0"/>
              </a:rPr>
              <a:t>People, </a:t>
            </a:r>
          </a:p>
          <a:p>
            <a:pPr lvl="2"/>
            <a:r>
              <a:rPr lang="en-US" sz="2400" dirty="0">
                <a:latin typeface="Garamond" pitchFamily="18" charset="0"/>
              </a:rPr>
              <a:t>Processes, </a:t>
            </a:r>
          </a:p>
          <a:p>
            <a:pPr lvl="2"/>
            <a:r>
              <a:rPr lang="en-US" sz="2400" dirty="0">
                <a:latin typeface="Garamond" pitchFamily="18" charset="0"/>
              </a:rPr>
              <a:t>Information Technology, </a:t>
            </a:r>
          </a:p>
          <a:p>
            <a:pPr lvl="2"/>
            <a:r>
              <a:rPr lang="en-US" sz="2400" dirty="0">
                <a:latin typeface="Garamond" pitchFamily="18" charset="0"/>
              </a:rPr>
              <a:t>their relationships to each other,  </a:t>
            </a:r>
          </a:p>
          <a:p>
            <a:pPr lvl="2"/>
            <a:r>
              <a:rPr lang="en-US" sz="2400" dirty="0">
                <a:latin typeface="Garamond" pitchFamily="18" charset="0"/>
              </a:rPr>
              <a:t>And the external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Who is Enterprise Architect?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Garamond" pitchFamily="18" charset="0"/>
              </a:rPr>
              <a:t>Enterprise architects are the people who: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create </a:t>
            </a:r>
            <a:r>
              <a:rPr lang="en-US" sz="2400" dirty="0">
                <a:latin typeface="Garamond" pitchFamily="18" charset="0"/>
              </a:rPr>
              <a:t>the solutions to address the business challenges </a:t>
            </a:r>
          </a:p>
          <a:p>
            <a:pPr lvl="1"/>
            <a:r>
              <a:rPr lang="en-US" sz="2400" dirty="0">
                <a:latin typeface="Garamond" pitchFamily="18" charset="0"/>
              </a:rPr>
              <a:t>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support</a:t>
            </a:r>
            <a:r>
              <a:rPr lang="en-US" sz="2400" dirty="0">
                <a:latin typeface="Garamond" pitchFamily="18" charset="0"/>
              </a:rPr>
              <a:t> the enterprise in implementing those solutions.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457200"/>
            <a:ext cx="82200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86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aramond" pitchFamily="18" charset="0"/>
              </a:rPr>
              <a:t>Scope of enterprise architecture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latin typeface="Garamond" pitchFamily="18" charset="0"/>
              </a:rPr>
              <a:t>Current perspectives, or beliefs, with regards to the meaning of the enterprise architecture, typically fall towards one or a hybrid of three schools of thought:</a:t>
            </a:r>
          </a:p>
          <a:p>
            <a:pPr marL="0" indent="0" algn="just">
              <a:buNone/>
            </a:pPr>
            <a:endParaRPr lang="en-US" dirty="0">
              <a:latin typeface="Garamond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 Enterprise IT design </a:t>
            </a:r>
            <a:r>
              <a:rPr lang="en-US" dirty="0">
                <a:latin typeface="Garamond" pitchFamily="18" charset="0"/>
              </a:rPr>
              <a:t>– According to this school, the purpose of enterprise architecture is the greater </a:t>
            </a:r>
            <a:r>
              <a:rPr lang="en-US" dirty="0">
                <a:solidFill>
                  <a:srgbClr val="00B050"/>
                </a:solidFill>
                <a:latin typeface="Garamond" pitchFamily="18" charset="0"/>
              </a:rPr>
              <a:t>alignment between IT and business concerns</a:t>
            </a:r>
            <a:r>
              <a:rPr lang="en-US" dirty="0">
                <a:latin typeface="Garamond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Garamond" pitchFamily="18" charset="0"/>
              </a:rPr>
              <a:t>The main purpose of enterprise architecture is to guide the process of planning and design the Information System capabilities of an enterprise, in order to meet desired organizational objectives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131</TotalTime>
  <Words>1036</Words>
  <Application>Microsoft Office PowerPoint</Application>
  <PresentationFormat>On-screen Show (4:3)</PresentationFormat>
  <Paragraphs>101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Enterprise Architecture &amp; Integration</vt:lpstr>
      <vt:lpstr>PowerPoint Presentation</vt:lpstr>
      <vt:lpstr>What is Enterprise Architecture?</vt:lpstr>
      <vt:lpstr>What is EA ?</vt:lpstr>
      <vt:lpstr>PowerPoint Presentation</vt:lpstr>
      <vt:lpstr>Scope of Enterprise Architecture?</vt:lpstr>
      <vt:lpstr>Who is Enterprise Architect?</vt:lpstr>
      <vt:lpstr>PowerPoint Presentation</vt:lpstr>
      <vt:lpstr>Scope of enterprise architecture</vt:lpstr>
      <vt:lpstr>PowerPoint Presentation</vt:lpstr>
      <vt:lpstr>Benefits of enterprise architecture</vt:lpstr>
      <vt:lpstr>PowerPoint Presentation</vt:lpstr>
      <vt:lpstr>PowerPoint Presentation</vt:lpstr>
      <vt:lpstr>Enterprise Architect</vt:lpstr>
      <vt:lpstr>Enterprise Architect</vt:lpstr>
      <vt:lpstr>Integrated Enterprise Information Systems?</vt:lpstr>
      <vt:lpstr>Enterprise Engineering (EE)</vt:lpstr>
      <vt:lpstr>PowerPoint Presentation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The Evolution of Enterprise Architecture</vt:lpstr>
      <vt:lpstr>PowerPoint Presentation</vt:lpstr>
      <vt:lpstr>The Evolution of Enterprise Architecture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Architecture &amp; Integration</dc:title>
  <dc:creator>dell</dc:creator>
  <cp:lastModifiedBy>dell</cp:lastModifiedBy>
  <cp:revision>11</cp:revision>
  <dcterms:created xsi:type="dcterms:W3CDTF">2020-01-30T09:42:39Z</dcterms:created>
  <dcterms:modified xsi:type="dcterms:W3CDTF">2020-01-30T11:53:59Z</dcterms:modified>
</cp:coreProperties>
</file>