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1" r:id="rId4"/>
    <p:sldId id="263" r:id="rId5"/>
    <p:sldId id="265" r:id="rId6"/>
    <p:sldId id="269" r:id="rId7"/>
    <p:sldId id="270" r:id="rId8"/>
    <p:sldId id="276" r:id="rId9"/>
    <p:sldId id="266" r:id="rId10"/>
    <p:sldId id="267" r:id="rId11"/>
    <p:sldId id="257" r:id="rId12"/>
    <p:sldId id="258" r:id="rId13"/>
    <p:sldId id="259" r:id="rId14"/>
    <p:sldId id="260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Mass Society and Magic Bullet Theories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Nouman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Yaser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Qureshi</a:t>
            </a:r>
            <a:endParaRPr lang="en-US" dirty="0" smtClean="0">
              <a:solidFill>
                <a:schemeClr val="accent5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Assistant Professor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Department of Communication &amp; Media Studies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Unscientific</a:t>
            </a:r>
          </a:p>
          <a:p>
            <a:r>
              <a:rPr lang="en-US" dirty="0" smtClean="0"/>
              <a:t>Unsystematic</a:t>
            </a:r>
          </a:p>
          <a:p>
            <a:r>
              <a:rPr lang="en-US" dirty="0" smtClean="0"/>
              <a:t>Promulgated by elites interested in preserving power</a:t>
            </a:r>
          </a:p>
          <a:p>
            <a:r>
              <a:rPr lang="en-US" dirty="0" smtClean="0"/>
              <a:t>Underestimates intelligence and power of average people</a:t>
            </a:r>
          </a:p>
          <a:p>
            <a:r>
              <a:rPr lang="en-US" dirty="0" smtClean="0"/>
              <a:t>Underestimates  personal, cultural and social barriers to direct media influence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Developments in</a:t>
            </a:r>
            <a:br>
              <a:rPr lang="en-US" dirty="0" smtClean="0"/>
            </a:br>
            <a:r>
              <a:rPr lang="en-US" dirty="0" smtClean="0"/>
              <a:t>the History of Mass Communication.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DeFleur</a:t>
            </a:r>
            <a:r>
              <a:rPr lang="en-US" dirty="0" smtClean="0"/>
              <a:t> and Ball-</a:t>
            </a:r>
            <a:r>
              <a:rPr lang="en-US" dirty="0" err="1" smtClean="0"/>
              <a:t>Rokeach</a:t>
            </a:r>
            <a:r>
              <a:rPr lang="en-US" dirty="0" smtClean="0"/>
              <a:t> (1989) chart the movement from</a:t>
            </a:r>
          </a:p>
          <a:p>
            <a:r>
              <a:rPr lang="en-US" dirty="0" smtClean="0"/>
              <a:t>“the age of signs and signals” to</a:t>
            </a:r>
          </a:p>
          <a:p>
            <a:r>
              <a:rPr lang="en-US" dirty="0" smtClean="0"/>
              <a:t> “the age of speech and language” to</a:t>
            </a:r>
          </a:p>
          <a:p>
            <a:r>
              <a:rPr lang="en-US" dirty="0" smtClean="0"/>
              <a:t> “the age of writing” to</a:t>
            </a:r>
          </a:p>
          <a:p>
            <a:r>
              <a:rPr lang="en-US" dirty="0" smtClean="0"/>
              <a:t>“the age of print.”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Age of Mass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Widespread distribution of newspapers (in the 19th century)</a:t>
            </a:r>
          </a:p>
          <a:p>
            <a:r>
              <a:rPr lang="en-US" dirty="0" smtClean="0"/>
              <a:t>Development and popularization of motion pictures (at the turn of the 20th century)</a:t>
            </a:r>
          </a:p>
          <a:p>
            <a:r>
              <a:rPr lang="en-US" dirty="0" smtClean="0"/>
              <a:t>Invention of radio (use for propaganda during WWI) and its adoption in many households (1920s through 1940s)</a:t>
            </a:r>
          </a:p>
          <a:p>
            <a:r>
              <a:rPr lang="en-US" dirty="0" smtClean="0"/>
              <a:t> Invention and diffusion of television (1950s and</a:t>
            </a:r>
          </a:p>
          <a:p>
            <a:r>
              <a:rPr lang="en-US" dirty="0" smtClean="0"/>
              <a:t>1960s)</a:t>
            </a:r>
          </a:p>
          <a:p>
            <a:r>
              <a:rPr lang="en-US" dirty="0" smtClean="0"/>
              <a:t>The exploding use of the Internet (1990s and beyond)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history of Mass Communication</a:t>
            </a:r>
            <a:br>
              <a:rPr lang="en-US" dirty="0" smtClean="0"/>
            </a:b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Based on the concerns of Social scientists, the study of media effects began in the 1920s and 1930s. </a:t>
            </a:r>
          </a:p>
          <a:p>
            <a:r>
              <a:rPr lang="en-US" dirty="0" smtClean="0"/>
              <a:t>During this time period, newspaper circulation increased and hence reached a widespread audience</a:t>
            </a:r>
          </a:p>
          <a:p>
            <a:r>
              <a:rPr lang="en-US" dirty="0"/>
              <a:t>M</a:t>
            </a:r>
            <a:r>
              <a:rPr lang="en-US" dirty="0" smtClean="0"/>
              <a:t>otion pictures and other media were used extensively for national and social propaganda (e.g., during World War I),</a:t>
            </a:r>
          </a:p>
          <a:p>
            <a:r>
              <a:rPr lang="en-US" dirty="0" smtClean="0"/>
              <a:t>Radio use was reaching a peak in the everyday lives of Americans.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Powerful Effects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hypodermic needle theory is considered as one of the first general theories which tried to explain the effects of media on masses. This theory was propounded by Harold </a:t>
            </a:r>
            <a:r>
              <a:rPr lang="en-US" dirty="0" err="1" smtClean="0"/>
              <a:t>Lasswell</a:t>
            </a:r>
            <a:r>
              <a:rPr lang="en-US" dirty="0" smtClean="0"/>
              <a:t> in 1920. </a:t>
            </a:r>
          </a:p>
          <a:p>
            <a:r>
              <a:rPr lang="en-US" dirty="0" smtClean="0"/>
              <a:t>Different names by different scholars:</a:t>
            </a:r>
          </a:p>
          <a:p>
            <a:r>
              <a:rPr lang="en-US" dirty="0" smtClean="0"/>
              <a:t>“Bullet Theory”, (Schramm, 1971, p.253)</a:t>
            </a:r>
          </a:p>
          <a:p>
            <a:r>
              <a:rPr lang="en-US" dirty="0" smtClean="0"/>
              <a:t> the “Hypodermic- needle” theory (</a:t>
            </a:r>
            <a:r>
              <a:rPr lang="en-US" dirty="0" err="1" smtClean="0"/>
              <a:t>Berlo</a:t>
            </a:r>
            <a:r>
              <a:rPr lang="en-US" dirty="0" smtClean="0"/>
              <a:t>, 1960,p.27)</a:t>
            </a:r>
          </a:p>
          <a:p>
            <a:r>
              <a:rPr lang="en-US" dirty="0" smtClean="0"/>
              <a:t> the “Stimulus- response” theory (</a:t>
            </a:r>
            <a:r>
              <a:rPr lang="en-US" dirty="0" err="1" smtClean="0"/>
              <a:t>DeFleur</a:t>
            </a:r>
            <a:r>
              <a:rPr lang="en-US" dirty="0" smtClean="0"/>
              <a:t> and Ball - </a:t>
            </a:r>
            <a:r>
              <a:rPr lang="en-US" dirty="0" err="1" smtClean="0"/>
              <a:t>Rokeach</a:t>
            </a:r>
            <a:r>
              <a:rPr lang="en-US" dirty="0" smtClean="0"/>
              <a:t>, 1989, p.161).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600" dirty="0" smtClean="0"/>
              <a:t>Media have</a:t>
            </a:r>
          </a:p>
          <a:p>
            <a:r>
              <a:rPr lang="en-US" dirty="0" smtClean="0"/>
              <a:t> Powerful effects</a:t>
            </a:r>
          </a:p>
          <a:p>
            <a:r>
              <a:rPr lang="en-US" dirty="0" smtClean="0"/>
              <a:t>Uniform effects</a:t>
            </a:r>
          </a:p>
          <a:p>
            <a:r>
              <a:rPr lang="en-US" dirty="0" smtClean="0"/>
              <a:t>Immediate effects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to Magic Bullet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Paynefund</a:t>
            </a:r>
            <a:r>
              <a:rPr lang="en-US" dirty="0" smtClean="0"/>
              <a:t> Studies (1929-32)</a:t>
            </a:r>
          </a:p>
          <a:p>
            <a:r>
              <a:rPr lang="en-US" dirty="0" smtClean="0"/>
              <a:t>Series of 13 studies</a:t>
            </a:r>
          </a:p>
          <a:p>
            <a:r>
              <a:rPr lang="en-US" dirty="0" smtClean="0"/>
              <a:t>First experiment: ‘Birth of a Nation’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 experiment: ‘Son of gods’</a:t>
            </a:r>
          </a:p>
          <a:p>
            <a:r>
              <a:rPr lang="en-US" dirty="0" smtClean="0"/>
              <a:t>Behavioral effects of motion pictures by </a:t>
            </a:r>
            <a:r>
              <a:rPr lang="en-US" dirty="0" err="1" smtClean="0"/>
              <a:t>Blumer</a:t>
            </a:r>
            <a:r>
              <a:rPr lang="en-US" dirty="0" smtClean="0"/>
              <a:t> “Movies and Conduct”, autobiography written by 1500 students regarding their movie-going experience.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to Magic Bullet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600" dirty="0" smtClean="0"/>
              <a:t>‘Public Opinion’ written by Walter Lippmann in 1922.</a:t>
            </a:r>
          </a:p>
          <a:p>
            <a:r>
              <a:rPr lang="en-US" sz="3600" dirty="0" smtClean="0"/>
              <a:t>‘Propaganda Techniques in WWI’ written by Harold </a:t>
            </a:r>
            <a:r>
              <a:rPr lang="en-US" sz="3600" dirty="0" err="1" smtClean="0"/>
              <a:t>Laswel</a:t>
            </a:r>
            <a:r>
              <a:rPr lang="en-US" sz="3600" dirty="0" smtClean="0"/>
              <a:t> in 1927.</a:t>
            </a:r>
          </a:p>
          <a:p>
            <a:r>
              <a:rPr lang="en-US" sz="3600" dirty="0" err="1" smtClean="0"/>
              <a:t>Paynefund</a:t>
            </a:r>
            <a:r>
              <a:rPr lang="en-US" sz="3600" dirty="0" smtClean="0"/>
              <a:t> Studies (1929-32)</a:t>
            </a:r>
          </a:p>
          <a:p>
            <a:r>
              <a:rPr lang="en-US" sz="3600" dirty="0" smtClean="0"/>
              <a:t>Institute </a:t>
            </a:r>
            <a:r>
              <a:rPr lang="en-US" sz="3600" dirty="0"/>
              <a:t>of Propaganda Analysis (1937)</a:t>
            </a:r>
          </a:p>
          <a:p>
            <a:pPr>
              <a:buNone/>
            </a:pPr>
            <a:r>
              <a:rPr lang="en-US" sz="3600" dirty="0"/>
              <a:t>Lee and Lee (Fine Art of Propaganda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‘Invasion from Mars’ Event</a:t>
            </a:r>
          </a:p>
          <a:p>
            <a:pPr>
              <a:buNone/>
            </a:pPr>
            <a:r>
              <a:rPr lang="en-US" dirty="0" smtClean="0"/>
              <a:t>The War of the World Broadcast on CBS at the eve of “Halloween”.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Thanks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4800" dirty="0" smtClean="0"/>
              <a:t>Questions?</a:t>
            </a:r>
          </a:p>
          <a:p>
            <a:pPr algn="ctr">
              <a:buNone/>
            </a:pPr>
            <a:r>
              <a:rPr lang="en-US" sz="4800" dirty="0" smtClean="0"/>
              <a:t>Comments!</a:t>
            </a:r>
            <a:endParaRPr 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as Propaganda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William Randolph Hearst (1896) manipulated public opinion through his newspapers</a:t>
            </a:r>
          </a:p>
          <a:p>
            <a:r>
              <a:rPr lang="en-US" dirty="0" smtClean="0"/>
              <a:t> His response to an illustrator to cover  the US war against Spain was “you furnish the pictures and I’ll furnish the war”</a:t>
            </a:r>
          </a:p>
          <a:p>
            <a:r>
              <a:rPr lang="en-US" dirty="0" smtClean="0"/>
              <a:t> There was nothing happening at the time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Early Examples of Mass Society Theory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Aft>
                <a:spcPts val="3000"/>
              </a:spcAft>
              <a:buFont typeface="Arial" pitchFamily="34" charset="0"/>
              <a:buChar char="•"/>
            </a:pPr>
            <a:r>
              <a:rPr lang="en-US" dirty="0" err="1" smtClean="0"/>
              <a:t>Gemeinschaft</a:t>
            </a:r>
            <a:r>
              <a:rPr lang="en-US" dirty="0" smtClean="0"/>
              <a:t> &amp; </a:t>
            </a:r>
            <a:r>
              <a:rPr lang="en-US" dirty="0" err="1" smtClean="0"/>
              <a:t>Gesellschaft</a:t>
            </a:r>
            <a:r>
              <a:rPr lang="en-US" dirty="0" smtClean="0"/>
              <a:t> (F. </a:t>
            </a:r>
            <a:r>
              <a:rPr lang="en-US" dirty="0" err="1" smtClean="0"/>
              <a:t>Tönnies</a:t>
            </a:r>
            <a:r>
              <a:rPr lang="en-US" dirty="0" smtClean="0"/>
              <a:t>)</a:t>
            </a:r>
          </a:p>
          <a:p>
            <a:pPr lvl="1">
              <a:spcAft>
                <a:spcPts val="3000"/>
              </a:spcAft>
              <a:buNone/>
            </a:pPr>
            <a:r>
              <a:rPr lang="en-US" sz="2400" dirty="0" smtClean="0"/>
              <a:t>	Folk culture </a:t>
            </a:r>
            <a:r>
              <a:rPr lang="en-US" sz="2400" dirty="0" err="1" smtClean="0"/>
              <a:t>vs</a:t>
            </a:r>
            <a:r>
              <a:rPr lang="en-US" sz="2400" dirty="0" smtClean="0"/>
              <a:t> modern industrial society</a:t>
            </a:r>
          </a:p>
          <a:p>
            <a:pPr lvl="1">
              <a:spcAft>
                <a:spcPts val="3000"/>
              </a:spcAft>
              <a:buFont typeface="Arial" pitchFamily="34" charset="0"/>
              <a:buChar char="•"/>
            </a:pPr>
            <a:r>
              <a:rPr lang="en-US" dirty="0" smtClean="0"/>
              <a:t>Mechanical </a:t>
            </a:r>
            <a:r>
              <a:rPr lang="en-US" dirty="0" err="1" smtClean="0"/>
              <a:t>vs</a:t>
            </a:r>
            <a:r>
              <a:rPr lang="en-US" dirty="0" smtClean="0"/>
              <a:t> Organic Solidarity (E. Durkheim)</a:t>
            </a:r>
          </a:p>
          <a:p>
            <a:pPr lvl="1">
              <a:spcAft>
                <a:spcPts val="3000"/>
              </a:spcAft>
              <a:buNone/>
            </a:pPr>
            <a:r>
              <a:rPr lang="en-US" sz="2400" dirty="0" smtClean="0"/>
              <a:t>	Consensus/tradition </a:t>
            </a:r>
            <a:r>
              <a:rPr lang="en-US" sz="2400" dirty="0" err="1" smtClean="0"/>
              <a:t>vs</a:t>
            </a:r>
            <a:r>
              <a:rPr lang="en-US" sz="2400" dirty="0" smtClean="0"/>
              <a:t> culturally negotiated social ties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as Propaganda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Benjamin Day  Created the modern newspaper in 1832</a:t>
            </a:r>
          </a:p>
          <a:p>
            <a:r>
              <a:rPr lang="en-US" dirty="0" smtClean="0"/>
              <a:t> Hired reporters, sold more advertising, charged only a penny (penny press), and published stories that were sometimes false</a:t>
            </a:r>
          </a:p>
          <a:p>
            <a:r>
              <a:rPr lang="en-US" dirty="0" smtClean="0"/>
              <a:t>In “the Great Moon Hoax” where the New York Sun published a story about human like beings living on the moon</a:t>
            </a:r>
          </a:p>
          <a:p>
            <a:r>
              <a:rPr lang="en-US" dirty="0" smtClean="0"/>
              <a:t>The story was false, but as a series of articles, it raised circulation</a:t>
            </a:r>
          </a:p>
          <a:p>
            <a:r>
              <a:rPr lang="en-US" dirty="0" smtClean="0"/>
              <a:t>So a trend to publish the dramatic even if it’s not entirely true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 Society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Large-scale society</a:t>
            </a:r>
          </a:p>
          <a:p>
            <a:r>
              <a:rPr lang="en-US" dirty="0" err="1" smtClean="0"/>
              <a:t>Atomoized</a:t>
            </a:r>
            <a:r>
              <a:rPr lang="en-US" dirty="0" smtClean="0"/>
              <a:t> public</a:t>
            </a:r>
          </a:p>
          <a:p>
            <a:r>
              <a:rPr lang="en-US" dirty="0" err="1" smtClean="0"/>
              <a:t>Centralised</a:t>
            </a:r>
            <a:r>
              <a:rPr lang="en-US" dirty="0" smtClean="0"/>
              <a:t> Media</a:t>
            </a:r>
          </a:p>
          <a:p>
            <a:r>
              <a:rPr lang="en-US" dirty="0" smtClean="0"/>
              <a:t>One way Communication</a:t>
            </a:r>
          </a:p>
          <a:p>
            <a:r>
              <a:rPr lang="en-US" dirty="0" smtClean="0"/>
              <a:t>People depend on media for identity</a:t>
            </a:r>
          </a:p>
          <a:p>
            <a:r>
              <a:rPr lang="en-US" dirty="0" smtClean="0"/>
              <a:t>Media used for manipulation and control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 Society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2600" dirty="0" smtClean="0"/>
              <a:t>The Media are a powerful force within society that can subvert essential norms and values and thus undermine the social order. To deal with this treat media must be brought under elite control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endParaRPr lang="en-US" sz="2600" dirty="0" smtClean="0"/>
          </a:p>
          <a:p>
            <a:pPr lvl="1">
              <a:lnSpc>
                <a:spcPct val="80000"/>
              </a:lnSpc>
              <a:buNone/>
            </a:pPr>
            <a:endParaRPr lang="en-US" sz="2600" dirty="0" smtClean="0"/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2600" dirty="0" smtClean="0"/>
              <a:t>Media are able to directly influence the minds of average people, transforming their views of the social world (Direct effects assumption)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 Society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Once people’s thinking is transformed by media, all sorts of bad long-term consequences are likely to result – not only bringing ruin to individual lives but also creating social problems on a vast scale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Average people are vulnerable to media because in mass society they are cut off and isolated from traditional social institutions that previously protected them from manipulation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 Society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The social chaos initiated by media will likely be resolved by establishment of a totalitarian social order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Mass media inevitably debase higher forms of culture, bringing about a general decline in civilization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Speculates about important effects</a:t>
            </a:r>
          </a:p>
          <a:p>
            <a:r>
              <a:rPr lang="en-US" dirty="0" smtClean="0"/>
              <a:t>Highlights important structural changes and conflict in modern culture</a:t>
            </a:r>
          </a:p>
          <a:p>
            <a:r>
              <a:rPr lang="en-US" dirty="0" smtClean="0"/>
              <a:t>Draws attention to issues of media ownership and ethics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806</Words>
  <Application>Microsoft Office PowerPoint</Application>
  <PresentationFormat>On-screen Show (4:3)</PresentationFormat>
  <Paragraphs>97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Mass Society and Magic Bullet Theories</vt:lpstr>
      <vt:lpstr>Media as Propaganda Tools</vt:lpstr>
      <vt:lpstr>Early Examples of Mass Society Theory </vt:lpstr>
      <vt:lpstr>Media as Propaganda Tools</vt:lpstr>
      <vt:lpstr>Mass Society Characteristics</vt:lpstr>
      <vt:lpstr>Mass Society Assumptions</vt:lpstr>
      <vt:lpstr>Mass Society Assumptions</vt:lpstr>
      <vt:lpstr>Mass Society Assumptions</vt:lpstr>
      <vt:lpstr>Strengths</vt:lpstr>
      <vt:lpstr>Weaknesses</vt:lpstr>
      <vt:lpstr>Developments in the History of Mass Communication.</vt:lpstr>
      <vt:lpstr>The Age of Mass Communication</vt:lpstr>
      <vt:lpstr>The history of Mass Communication Research</vt:lpstr>
      <vt:lpstr>Powerful Effects Paradigm</vt:lpstr>
      <vt:lpstr>Basic Assumptions</vt:lpstr>
      <vt:lpstr>Support to Magic Bullet</vt:lpstr>
      <vt:lpstr>Support to Magic Bullet</vt:lpstr>
      <vt:lpstr>Thanks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 Society and magic Bullet Theories</dc:title>
  <dc:creator>NOMAN YASER</dc:creator>
  <cp:lastModifiedBy>SHAJEE HASSAN</cp:lastModifiedBy>
  <cp:revision>44</cp:revision>
  <dcterms:created xsi:type="dcterms:W3CDTF">2006-08-16T00:00:00Z</dcterms:created>
  <dcterms:modified xsi:type="dcterms:W3CDTF">2017-11-01T09:21:51Z</dcterms:modified>
</cp:coreProperties>
</file>