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1" r:id="rId2"/>
    <p:sldId id="273" r:id="rId3"/>
    <p:sldId id="274"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4"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5"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7"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8"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9"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295943484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A2763D-F6B0-4F53-A22C-C7DDAE701EBF}"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AE183-12E7-4D23-8CBC-72C10B6DCBC9}"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A2763D-F6B0-4F53-A22C-C7DDAE701EBF}"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AE183-12E7-4D23-8CBC-72C10B6DCB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2763D-F6B0-4F53-A22C-C7DDAE701EBF}"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AE183-12E7-4D23-8CBC-72C10B6DCB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A2763D-F6B0-4F53-A22C-C7DDAE701EBF}"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AE183-12E7-4D23-8CBC-72C10B6DCBC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A2763D-F6B0-4F53-A22C-C7DDAE701EBF}"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AE183-12E7-4D23-8CBC-72C10B6DCBC9}"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A2763D-F6B0-4F53-A22C-C7DDAE701EBF}"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6AE183-12E7-4D23-8CBC-72C10B6DCBC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A2763D-F6B0-4F53-A22C-C7DDAE701EBF}" type="datetimeFigureOut">
              <a:rPr lang="en-US" smtClean="0"/>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6AE183-12E7-4D23-8CBC-72C10B6DCBC9}"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A2763D-F6B0-4F53-A22C-C7DDAE701EBF}" type="datetimeFigureOut">
              <a:rPr lang="en-US" smtClean="0"/>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6AE183-12E7-4D23-8CBC-72C10B6DCB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A2763D-F6B0-4F53-A22C-C7DDAE701EBF}" type="datetimeFigureOut">
              <a:rPr lang="en-US" smtClean="0"/>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6AE183-12E7-4D23-8CBC-72C10B6DCB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A2763D-F6B0-4F53-A22C-C7DDAE701EBF}"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6AE183-12E7-4D23-8CBC-72C10B6DCBC9}"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A2763D-F6B0-4F53-A22C-C7DDAE701EBF}"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6AE183-12E7-4D23-8CBC-72C10B6DCBC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CA2763D-F6B0-4F53-A22C-C7DDAE701EBF}" type="datetimeFigureOut">
              <a:rPr lang="en-US" smtClean="0"/>
              <a:t>1/6/2021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66AE183-12E7-4D23-8CBC-72C10B6DCB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latin typeface="Times New Roman" pitchFamily="18" charset="0"/>
                <a:cs typeface="Times New Roman" pitchFamily="18" charset="0"/>
              </a:rPr>
              <a:t>Educational policy 1969</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4000" dirty="0" smtClean="0">
                <a:latin typeface="Times New Roman" pitchFamily="18" charset="0"/>
                <a:cs typeface="Times New Roman" pitchFamily="18" charset="0"/>
              </a:rPr>
              <a:t>Instructor Name: Farheen Malik</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676406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14"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The progress at secondary school level was appreciably higher as the number of newly established secondary schools and its enrolment rate was higher than that was anticipated.</a:t>
            </a:r>
          </a:p>
          <a:p>
            <a:pPr algn="just">
              <a:buFont typeface="Wingdings" pitchFamily="2" charset="2"/>
              <a:buChar char="Ø"/>
            </a:pPr>
            <a:r>
              <a:rPr lang="en-US" sz="2800" dirty="0" smtClean="0">
                <a:latin typeface="Times New Roman" pitchFamily="18" charset="0"/>
                <a:cs typeface="Times New Roman" pitchFamily="18" charset="0"/>
              </a:rPr>
              <a:t>Out of total 581 million allocated to education, only 400 million i.e. 69% of the proposed allocation was spent on education.</a:t>
            </a:r>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16"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Under the first five year plan, the focus was on secondary education and colleges and universities. </a:t>
            </a:r>
          </a:p>
          <a:p>
            <a:pPr algn="just">
              <a:buFont typeface="Wingdings" pitchFamily="2" charset="2"/>
              <a:buChar char="Ø"/>
            </a:pP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Under </a:t>
            </a:r>
            <a:r>
              <a:rPr lang="en-US" sz="2800" dirty="0" smtClean="0">
                <a:latin typeface="Times New Roman" pitchFamily="18" charset="0"/>
                <a:cs typeface="Times New Roman" pitchFamily="18" charset="0"/>
              </a:rPr>
              <a:t>second five year plan, the focus shifted away from primary and secondary education to the technical education as well as the colleges and the universities. Under the third five year plan, focus was shifted to secondary education and continual support for technical education.</a:t>
            </a:r>
            <a:endParaRPr lang="en-US"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a:xfrm>
            <a:off x="457200" y="533400"/>
            <a:ext cx="8229600" cy="457200"/>
          </a:xfrm>
        </p:spPr>
        <p:txBody>
          <a:bodyPr>
            <a:normAutofit fontScale="90000"/>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18" name="Content Placeholder 2"/>
          <p:cNvSpPr>
            <a:spLocks noGrp="1"/>
          </p:cNvSpPr>
          <p:nvPr>
            <p:ph idx="1"/>
          </p:nvPr>
        </p:nvSpPr>
        <p:spPr>
          <a:xfrm>
            <a:off x="381000" y="990600"/>
            <a:ext cx="8229600" cy="5867400"/>
          </a:xfrm>
        </p:spPr>
        <p:txBody>
          <a:bodyPr>
            <a:noAutofit/>
          </a:bodyPr>
          <a:lstStyle/>
          <a:p>
            <a:pPr>
              <a:buFont typeface="Wingdings" pitchFamily="2" charset="2"/>
              <a:buChar char="Ø"/>
            </a:pPr>
            <a:r>
              <a:rPr lang="en-US" sz="2800" dirty="0" smtClean="0">
                <a:latin typeface="Times New Roman" pitchFamily="18" charset="0"/>
                <a:cs typeface="Times New Roman" pitchFamily="18" charset="0"/>
              </a:rPr>
              <a:t>The financial allocation for education sector made under the Third Five Year Plan (1965-1970)was 2.5 times of the second plan. However, out of 2374.55 million, only 1328.322 million, </a:t>
            </a:r>
          </a:p>
          <a:p>
            <a:pPr>
              <a:buFont typeface="Wingdings" pitchFamily="2" charset="2"/>
              <a:buChar char="Ø"/>
            </a:pPr>
            <a:r>
              <a:rPr lang="en-US" sz="2800" dirty="0" smtClean="0">
                <a:latin typeface="Times New Roman" pitchFamily="18" charset="0"/>
                <a:cs typeface="Times New Roman" pitchFamily="18" charset="0"/>
              </a:rPr>
              <a:t>i.e. 56% of the actual allocation was spent on education.</a:t>
            </a:r>
          </a:p>
          <a:p>
            <a:pPr>
              <a:buFont typeface="Wingdings" pitchFamily="2" charset="2"/>
              <a:buChar char="Ø"/>
            </a:pPr>
            <a:r>
              <a:rPr lang="en-US" sz="2800" dirty="0" smtClean="0">
                <a:latin typeface="Times New Roman" pitchFamily="18" charset="0"/>
                <a:cs typeface="Times New Roman" pitchFamily="18" charset="0"/>
              </a:rPr>
              <a:t>In East Pakistan 70% and 125% targets of enrolment at primary and middle stage level were achieved respectively, while in West Pakistan the target achieved was 37% and 50% respectively. </a:t>
            </a:r>
          </a:p>
          <a:p>
            <a:pPr>
              <a:buFont typeface="Wingdings" pitchFamily="2" charset="2"/>
              <a:buChar char="Ø"/>
            </a:pPr>
            <a:r>
              <a:rPr lang="en-US" sz="2800" dirty="0" smtClean="0">
                <a:latin typeface="Times New Roman" pitchFamily="18" charset="0"/>
                <a:cs typeface="Times New Roman" pitchFamily="18" charset="0"/>
              </a:rPr>
              <a:t>The achievement targets of enrolment at secondary and higher secondary level was 100%and 60% in East and West Pakistan respectively.</a:t>
            </a:r>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1048620" name="Content Placeholder 2"/>
          <p:cNvSpPr>
            <a:spLocks noGrp="1"/>
          </p:cNvSpPr>
          <p:nvPr>
            <p:ph idx="1"/>
          </p:nvPr>
        </p:nvSpPr>
        <p:spPr>
          <a:xfrm>
            <a:off x="457200" y="685800"/>
            <a:ext cx="8229600" cy="5791200"/>
          </a:xfrm>
        </p:spPr>
        <p:txBody>
          <a:bodyPr>
            <a:noAutofit/>
          </a:bodyPr>
          <a:lstStyle/>
          <a:p>
            <a:pPr algn="just">
              <a:buFont typeface="Wingdings" pitchFamily="2" charset="2"/>
              <a:buChar char="Ø"/>
            </a:pPr>
            <a:r>
              <a:rPr lang="en-US" sz="2800" dirty="0">
                <a:latin typeface="Times New Roman" pitchFamily="18" charset="0"/>
                <a:cs typeface="Times New Roman" pitchFamily="18" charset="0"/>
              </a:rPr>
              <a:t>The achievement targets of enrolment at secondary and higher secondary level was 100%and 60% in East and West Pakistan respectively.</a:t>
            </a:r>
          </a:p>
          <a:p>
            <a:pPr algn="just">
              <a:buFont typeface="Wingdings" pitchFamily="2" charset="2"/>
              <a:buChar char="Ø"/>
            </a:pP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Hence, like second plan, more expansion was achieved at secondary and higher secondary level as compared to the primary level.</a:t>
            </a:r>
          </a:p>
          <a:p>
            <a:pPr marL="0" indent="0" algn="just">
              <a:buNone/>
            </a:pPr>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22"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As a result, the overall performance of the educational development was not satisfactory, particularly in the West Pakistan. Moreover, the war of 1971 led to the dismemberment of East Pakistan.</a:t>
            </a:r>
          </a:p>
          <a:p>
            <a:pPr algn="just">
              <a:buFont typeface="Wingdings" pitchFamily="2" charset="2"/>
              <a:buChar char="Ø"/>
            </a:pP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This </a:t>
            </a:r>
            <a:r>
              <a:rPr lang="en-US" sz="2800" dirty="0" smtClean="0">
                <a:latin typeface="Times New Roman" pitchFamily="18" charset="0"/>
                <a:cs typeface="Times New Roman" pitchFamily="18" charset="0"/>
              </a:rPr>
              <a:t>state of affairs led to the need to re-orient the education system in the areas now called Pakistan in accordance with the challenges and demands of the age.</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itchFamily="18" charset="0"/>
                <a:cs typeface="Times New Roman" pitchFamily="18" charset="0"/>
              </a:rPr>
              <a:t>Educational policy 1969</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Font typeface="Wingdings" pitchFamily="2" charset="2"/>
              <a:buChar char="Ø"/>
            </a:pPr>
            <a:r>
              <a:rPr lang="en-US" sz="2800" dirty="0">
                <a:latin typeface="Times New Roman" pitchFamily="18" charset="0"/>
                <a:cs typeface="Times New Roman" pitchFamily="18" charset="0"/>
              </a:rPr>
              <a:t>In December 1966 the second Martial Law was imposed by General Yahya Khan.</a:t>
            </a:r>
          </a:p>
          <a:p>
            <a:pPr algn="just">
              <a:buFont typeface="Wingdings" pitchFamily="2" charset="2"/>
              <a:buChar char="Ø"/>
            </a:pPr>
            <a:r>
              <a:rPr lang="en-US" sz="2800" dirty="0">
                <a:latin typeface="Times New Roman" pitchFamily="18" charset="0"/>
                <a:cs typeface="Times New Roman" pitchFamily="18" charset="0"/>
              </a:rPr>
              <a:t>The country remained in a state of political crisis for about three years.</a:t>
            </a:r>
          </a:p>
          <a:p>
            <a:pPr algn="just">
              <a:buFont typeface="Wingdings" pitchFamily="2" charset="2"/>
              <a:buChar char="Ø"/>
            </a:pPr>
            <a:r>
              <a:rPr lang="en-US" sz="2800" dirty="0">
                <a:latin typeface="Times New Roman" pitchFamily="18" charset="0"/>
                <a:cs typeface="Times New Roman" pitchFamily="18" charset="0"/>
              </a:rPr>
              <a:t>Elections were held under the Martial Law regime in 1970, but the results were not accepted and government was not handed over to the party which had a sweeping majority in the East Wing but did not contest for even a single seat in the West Wing.</a:t>
            </a:r>
          </a:p>
          <a:p>
            <a:endParaRPr lang="en-US" dirty="0"/>
          </a:p>
        </p:txBody>
      </p:sp>
    </p:spTree>
    <p:extLst>
      <p:ext uri="{BB962C8B-B14F-4D97-AF65-F5344CB8AC3E}">
        <p14:creationId xmlns:p14="http://schemas.microsoft.com/office/powerpoint/2010/main" val="530337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Font typeface="Wingdings" pitchFamily="2" charset="2"/>
              <a:buChar char="Ø"/>
            </a:pPr>
            <a:r>
              <a:rPr lang="en-US" sz="2800" dirty="0">
                <a:latin typeface="Times New Roman" pitchFamily="18" charset="0"/>
                <a:cs typeface="Times New Roman" pitchFamily="18" charset="0"/>
              </a:rPr>
              <a:t>War broke out in 1971 and East Pakistan was dismembered.</a:t>
            </a:r>
          </a:p>
          <a:p>
            <a:pPr algn="just">
              <a:buFont typeface="Wingdings" pitchFamily="2" charset="2"/>
              <a:buChar char="Ø"/>
            </a:pPr>
            <a:r>
              <a:rPr lang="en-US" sz="2800" dirty="0">
                <a:latin typeface="Times New Roman" pitchFamily="18" charset="0"/>
                <a:cs typeface="Times New Roman" pitchFamily="18" charset="0"/>
              </a:rPr>
              <a:t>In West Pakistan the government was handed over to the second majority party of Zulfiqar Ali Bhutto in 1971.</a:t>
            </a:r>
          </a:p>
          <a:p>
            <a:pPr algn="just">
              <a:buFont typeface="Wingdings" pitchFamily="2" charset="2"/>
              <a:buChar char="Ø"/>
            </a:pPr>
            <a:r>
              <a:rPr lang="en-US" sz="2800" dirty="0">
                <a:latin typeface="Times New Roman" pitchFamily="18" charset="0"/>
                <a:cs typeface="Times New Roman" pitchFamily="18" charset="0"/>
              </a:rPr>
              <a:t>During this intervening period, the Martial Law government set up a number of study groups to formulate a new education policy.</a:t>
            </a:r>
          </a:p>
          <a:p>
            <a:endParaRPr lang="en-US" dirty="0"/>
          </a:p>
        </p:txBody>
      </p:sp>
    </p:spTree>
    <p:extLst>
      <p:ext uri="{BB962C8B-B14F-4D97-AF65-F5344CB8AC3E}">
        <p14:creationId xmlns:p14="http://schemas.microsoft.com/office/powerpoint/2010/main" val="273430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02" name="Content Placeholder 2"/>
          <p:cNvSpPr>
            <a:spLocks noGrp="1"/>
          </p:cNvSpPr>
          <p:nvPr>
            <p:ph idx="1"/>
          </p:nvPr>
        </p:nvSpPr>
        <p:spPr>
          <a:xfrm>
            <a:off x="304800" y="1295400"/>
            <a:ext cx="8628888" cy="5181600"/>
          </a:xfrm>
        </p:spPr>
        <p:txBody>
          <a:bodyPr>
            <a:noAutofit/>
          </a:bodyPr>
          <a:lstStyle/>
          <a:p>
            <a:pPr algn="just">
              <a:buFont typeface="Wingdings" pitchFamily="2" charset="2"/>
              <a:buChar char="Ø"/>
            </a:pPr>
            <a:r>
              <a:rPr lang="en-US" sz="2800" dirty="0" smtClean="0">
                <a:latin typeface="Times New Roman" pitchFamily="18" charset="0"/>
                <a:cs typeface="Times New Roman" pitchFamily="18" charset="0"/>
              </a:rPr>
              <a:t>These study groups consulted with parents, teachers and other cross-sections of society and drafted a policy which offered a variety of proposals.</a:t>
            </a:r>
          </a:p>
          <a:p>
            <a:pPr algn="just">
              <a:buFont typeface="Wingdings" pitchFamily="2" charset="2"/>
              <a:buChar char="Ø"/>
            </a:pPr>
            <a:r>
              <a:rPr lang="en-US" sz="2800" dirty="0" smtClean="0">
                <a:latin typeface="Times New Roman" pitchFamily="18" charset="0"/>
                <a:cs typeface="Times New Roman" pitchFamily="18" charset="0"/>
              </a:rPr>
              <a:t>The deliberations of the policy were announced in July 1969.</a:t>
            </a:r>
          </a:p>
          <a:p>
            <a:pPr algn="just">
              <a:buFont typeface="Wingdings" pitchFamily="2" charset="2"/>
              <a:buChar char="Ø"/>
            </a:pPr>
            <a:r>
              <a:rPr lang="en-US" sz="2800" dirty="0" smtClean="0">
                <a:latin typeface="Times New Roman" pitchFamily="18" charset="0"/>
                <a:cs typeface="Times New Roman" pitchFamily="18" charset="0"/>
              </a:rPr>
              <a:t>Keeping in view the political turmoil in the country, the policy aimed to use education as a force of national unification and recommended the integration of the two separate education systems, madrassahs and contemporary public schools, which were operating side by side.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a:xfrm>
            <a:off x="228600" y="274638"/>
            <a:ext cx="8705088" cy="944562"/>
          </a:xfrm>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04" name="Content Placeholder 2"/>
          <p:cNvSpPr>
            <a:spLocks noGrp="1"/>
          </p:cNvSpPr>
          <p:nvPr>
            <p:ph idx="1"/>
          </p:nvPr>
        </p:nvSpPr>
        <p:spPr>
          <a:xfrm>
            <a:off x="228600" y="1219200"/>
            <a:ext cx="8698992" cy="5105400"/>
          </a:xfrm>
        </p:spPr>
        <p:txBody>
          <a:bodyPr>
            <a:noAutofit/>
          </a:bodyPr>
          <a:lstStyle/>
          <a:p>
            <a:pPr>
              <a:buFont typeface="Wingdings" pitchFamily="2" charset="2"/>
              <a:buChar char="Ø"/>
            </a:pPr>
            <a:r>
              <a:rPr lang="en-US" sz="2800" dirty="0" smtClean="0">
                <a:latin typeface="Times New Roman" pitchFamily="18" charset="0"/>
                <a:cs typeface="Times New Roman" pitchFamily="18" charset="0"/>
              </a:rPr>
              <a:t>The medium of instruction was also suggested to be Bengali in East Pakistan and Urdu in West Pakistan.</a:t>
            </a:r>
          </a:p>
          <a:p>
            <a:pPr>
              <a:buFont typeface="Wingdings" pitchFamily="2" charset="2"/>
              <a:buChar char="Ø"/>
            </a:pPr>
            <a:r>
              <a:rPr lang="en-US" sz="2800" dirty="0" smtClean="0">
                <a:latin typeface="Times New Roman" pitchFamily="18" charset="0"/>
                <a:cs typeface="Times New Roman" pitchFamily="18" charset="0"/>
              </a:rPr>
              <a:t>It also called for more involvement of the students and teachers in the affairs of education and establishment of National Literacy Corps, a University Grants Commission, changes in the University Ordinance and in the functioning and management of private institutions, removing the disparity between rural and urban education and making the education system more functional in terms of its contribution to productivity and economic growth</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06" name="Content Placeholder 2"/>
          <p:cNvSpPr>
            <a:spLocks noGrp="1"/>
          </p:cNvSpPr>
          <p:nvPr>
            <p:ph idx="1"/>
          </p:nvPr>
        </p:nvSpPr>
        <p:spPr>
          <a:xfrm>
            <a:off x="304800" y="1905000"/>
            <a:ext cx="8229600" cy="4724400"/>
          </a:xfrm>
        </p:spPr>
        <p:txBody>
          <a:bodyPr>
            <a:noAutofit/>
          </a:bodyPr>
          <a:lstStyle/>
          <a:p>
            <a:pPr>
              <a:buFont typeface="Wingdings" pitchFamily="2" charset="2"/>
              <a:buChar char="Ø"/>
            </a:pPr>
            <a:r>
              <a:rPr lang="en-US" sz="2800" dirty="0" smtClean="0">
                <a:latin typeface="Times New Roman" pitchFamily="18" charset="0"/>
                <a:cs typeface="Times New Roman" pitchFamily="18" charset="0"/>
              </a:rPr>
              <a:t>The decentralization of educational institutions was also outlined for the better administration.</a:t>
            </a:r>
          </a:p>
          <a:p>
            <a:pPr>
              <a:buFont typeface="Wingdings" pitchFamily="2" charset="2"/>
              <a:buChar char="Ø"/>
            </a:pPr>
            <a:r>
              <a:rPr lang="en-US" sz="2800" dirty="0" smtClean="0">
                <a:latin typeface="Times New Roman" pitchFamily="18" charset="0"/>
                <a:cs typeface="Times New Roman" pitchFamily="18" charset="0"/>
              </a:rPr>
              <a:t>The announcement of policy coincided with the political instability in the country.</a:t>
            </a:r>
          </a:p>
          <a:p>
            <a:pPr>
              <a:buFont typeface="Wingdings" pitchFamily="2" charset="2"/>
              <a:buChar char="Ø"/>
            </a:pPr>
            <a:r>
              <a:rPr lang="en-US" sz="2800" dirty="0" smtClean="0">
                <a:latin typeface="Times New Roman" pitchFamily="18" charset="0"/>
                <a:cs typeface="Times New Roman" pitchFamily="18" charset="0"/>
              </a:rPr>
              <a:t>Political turmoil in the country even did not allow the implementation of the Fourth Five-year Plan (1970-75).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08" name="Content Placeholder 2"/>
          <p:cNvSpPr>
            <a:spLocks noGrp="1"/>
          </p:cNvSpPr>
          <p:nvPr>
            <p:ph idx="1"/>
          </p:nvPr>
        </p:nvSpPr>
        <p:spPr/>
        <p:txBody>
          <a:bodyPr>
            <a:normAutofit/>
          </a:bodyPr>
          <a:lstStyle/>
          <a:p>
            <a:pPr algn="just">
              <a:buFont typeface="Wingdings" pitchFamily="2" charset="2"/>
              <a:buChar char="Ø"/>
            </a:pPr>
            <a:r>
              <a:rPr lang="en-US" sz="2800" dirty="0">
                <a:latin typeface="Times New Roman" pitchFamily="18" charset="0"/>
                <a:cs typeface="Times New Roman" pitchFamily="18" charset="0"/>
              </a:rPr>
              <a:t>The policy also recommended attaching high priority to the development of analytical and technical skills to overcome unemployment issue in educated class.</a:t>
            </a:r>
          </a:p>
          <a:p>
            <a:pPr algn="just">
              <a:buFont typeface="Wingdings" pitchFamily="2" charset="2"/>
              <a:buChar char="Ø"/>
            </a:pPr>
            <a:r>
              <a:rPr lang="en-US" sz="2800" dirty="0" smtClean="0">
                <a:latin typeface="Times New Roman" pitchFamily="18" charset="0"/>
                <a:cs typeface="Times New Roman" pitchFamily="18" charset="0"/>
              </a:rPr>
              <a:t>Thus</a:t>
            </a:r>
            <a:r>
              <a:rPr lang="en-US" sz="2800" dirty="0" smtClean="0">
                <a:latin typeface="Times New Roman" pitchFamily="18" charset="0"/>
                <a:cs typeface="Times New Roman" pitchFamily="18" charset="0"/>
              </a:rPr>
              <a:t>, the policy was abandoned and a new policy was evolved; the Education Policy1972-80 by the new government whilst the proposals of the previous policy became the basis of the new education policy.</a:t>
            </a:r>
          </a:p>
          <a:p>
            <a:pPr algn="just">
              <a:buFont typeface="Wingdings" pitchFamily="2" charset="2"/>
              <a:buChar char="Ø"/>
            </a:pPr>
            <a:r>
              <a:rPr lang="en-US" altLang="en" sz="2800" dirty="0" smtClean="0">
                <a:latin typeface="Times New Roman" pitchFamily="18" charset="0"/>
                <a:cs typeface="Times New Roman" pitchFamily="18" charset="0"/>
              </a:rPr>
              <a:t>T</a:t>
            </a:r>
            <a:r>
              <a:rPr lang="en-US" sz="2800" dirty="0" smtClean="0">
                <a:latin typeface="Times New Roman" pitchFamily="18" charset="0"/>
                <a:cs typeface="Times New Roman" pitchFamily="18" charset="0"/>
              </a:rPr>
              <a:t>he education sector had made a substantial development since independence with the main emphasis on quantitative expansion.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10" name="Content Placeholder 2"/>
          <p:cNvSpPr>
            <a:spLocks noGrp="1"/>
          </p:cNvSpPr>
          <p:nvPr>
            <p:ph idx="1"/>
          </p:nvPr>
        </p:nvSpPr>
        <p:spPr/>
        <p:txBody>
          <a:bodyPr>
            <a:noAutofit/>
          </a:bodyPr>
          <a:lstStyle/>
          <a:p>
            <a:pPr algn="just">
              <a:buFont typeface="Wingdings" pitchFamily="2" charset="2"/>
              <a:buChar char="Ø"/>
            </a:pPr>
            <a:r>
              <a:rPr lang="en-US" sz="2800" dirty="0" smtClean="0">
                <a:latin typeface="Times New Roman" pitchFamily="18" charset="0"/>
                <a:cs typeface="Times New Roman" pitchFamily="18" charset="0"/>
              </a:rPr>
              <a:t>From 8413 primary schools, 2190 middle schools and 406 secondary schools in the areas now comprising Pakistan, the education sector expanded to 41290 primary schools,5745 secondary schools and 290 colleges and 7 universities by the end of 1970s.</a:t>
            </a:r>
          </a:p>
          <a:p>
            <a:pPr algn="just">
              <a:buFont typeface="Wingdings" pitchFamily="2" charset="2"/>
              <a:buChar char="Ø"/>
            </a:pPr>
            <a:r>
              <a:rPr lang="en-US" sz="2800" dirty="0" smtClean="0">
                <a:latin typeface="Times New Roman" pitchFamily="18" charset="0"/>
                <a:cs typeface="Times New Roman" pitchFamily="18" charset="0"/>
              </a:rPr>
              <a:t>Most of this expansion took place under five year development plans.</a:t>
            </a:r>
          </a:p>
          <a:p>
            <a:pPr algn="just">
              <a:buFont typeface="Wingdings" pitchFamily="2" charset="2"/>
              <a:buChar char="Ø"/>
            </a:pPr>
            <a:r>
              <a:rPr lang="en-US" sz="2800" dirty="0" smtClean="0">
                <a:latin typeface="Times New Roman" pitchFamily="18" charset="0"/>
                <a:cs typeface="Times New Roman" pitchFamily="18" charset="0"/>
              </a:rPr>
              <a:t>The First Five Year Plan (1955-1960) was developed in the framework of First National Educational Conference 1947</a:t>
            </a: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1048612"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A</a:t>
            </a:r>
            <a:r>
              <a:rPr lang="en-US" sz="2800" dirty="0" smtClean="0">
                <a:latin typeface="Times New Roman" pitchFamily="18" charset="0"/>
                <a:cs typeface="Times New Roman" pitchFamily="18" charset="0"/>
              </a:rPr>
              <a:t>mbitious </a:t>
            </a:r>
            <a:r>
              <a:rPr lang="en-US" sz="2800" dirty="0" smtClean="0">
                <a:latin typeface="Times New Roman" pitchFamily="18" charset="0"/>
                <a:cs typeface="Times New Roman" pitchFamily="18" charset="0"/>
              </a:rPr>
              <a:t>targets were set to expand the  system of education and to improve its quality. However, only 2400 new primary schools were opened in West Pakistan against the target of 4000 schools.</a:t>
            </a:r>
          </a:p>
          <a:p>
            <a:pPr algn="just">
              <a:buFont typeface="Wingdings" pitchFamily="2" charset="2"/>
              <a:buChar char="Ø"/>
            </a:pP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Similarly</a:t>
            </a:r>
            <a:r>
              <a:rPr lang="en-US" sz="2800" dirty="0" smtClean="0">
                <a:latin typeface="Times New Roman" pitchFamily="18" charset="0"/>
                <a:cs typeface="Times New Roman" pitchFamily="18" charset="0"/>
              </a:rPr>
              <a:t>, the anticipated rate of enrolment at primary level was not achieved.</a:t>
            </a:r>
            <a:endParaRPr lang="en-US" sz="2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TotalTime>
  <Words>908</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Clarity</vt:lpstr>
      <vt:lpstr>Educational policy 1969</vt:lpstr>
      <vt:lpstr>Educational policy 1969</vt:lpstr>
      <vt:lpstr>PowerPoint Presentation</vt:lpstr>
      <vt:lpstr>Contd.</vt:lpstr>
      <vt:lpstr>Contd.</vt:lpstr>
      <vt:lpstr>Contd.</vt:lpstr>
      <vt:lpstr>Contd.</vt:lpstr>
      <vt:lpstr>Contd.</vt:lpstr>
      <vt:lpstr>Contd.</vt:lpstr>
      <vt:lpstr>Contd.</vt:lpstr>
      <vt:lpstr>Contd.</vt:lpstr>
      <vt:lpstr>Contd.</vt:lpstr>
      <vt:lpstr>.</vt:lpstr>
      <vt:lpstr>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Education Policy 1969/70</dc:title>
  <dc:creator>Q C</dc:creator>
  <cp:lastModifiedBy>computer fix</cp:lastModifiedBy>
  <cp:revision>3</cp:revision>
  <dcterms:created xsi:type="dcterms:W3CDTF">2020-12-21T00:24:25Z</dcterms:created>
  <dcterms:modified xsi:type="dcterms:W3CDTF">2021-01-06T12:30:26Z</dcterms:modified>
</cp:coreProperties>
</file>