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7" r:id="rId12"/>
    <p:sldId id="265" r:id="rId13"/>
    <p:sldId id="266" r:id="rId14"/>
    <p:sldId id="269" r:id="rId15"/>
    <p:sldId id="270" r:id="rId16"/>
    <p:sldId id="271" r:id="rId17"/>
    <p:sldId id="272" r:id="rId18"/>
    <p:sldId id="273" r:id="rId19"/>
    <p:sldId id="274" r:id="rId20"/>
    <p:sldId id="277" r:id="rId21"/>
    <p:sldId id="275" r:id="rId22"/>
    <p:sldId id="276" r:id="rId23"/>
    <p:sldId id="278" r:id="rId24"/>
    <p:sldId id="279" r:id="rId25"/>
    <p:sldId id="280" r:id="rId26"/>
    <p:sldId id="295" r:id="rId27"/>
    <p:sldId id="281" r:id="rId28"/>
    <p:sldId id="282" r:id="rId29"/>
    <p:sldId id="283" r:id="rId30"/>
    <p:sldId id="285" r:id="rId31"/>
    <p:sldId id="286" r:id="rId32"/>
    <p:sldId id="284" r:id="rId33"/>
    <p:sldId id="288" r:id="rId34"/>
    <p:sldId id="289" r:id="rId35"/>
    <p:sldId id="287"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85DD7-A23F-4A94-BAED-B031091B76E1}"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310675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85DD7-A23F-4A94-BAED-B031091B76E1}"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6906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85DD7-A23F-4A94-BAED-B031091B76E1}"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383659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85DD7-A23F-4A94-BAED-B031091B76E1}"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397176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85DD7-A23F-4A94-BAED-B031091B76E1}"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250776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85DD7-A23F-4A94-BAED-B031091B76E1}"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319638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85DD7-A23F-4A94-BAED-B031091B76E1}"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378272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85DD7-A23F-4A94-BAED-B031091B76E1}"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363655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85DD7-A23F-4A94-BAED-B031091B76E1}"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359552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85DD7-A23F-4A94-BAED-B031091B76E1}"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4927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85DD7-A23F-4A94-BAED-B031091B76E1}"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F7A2D-70EC-4298-ABCE-BBE3E0931DB0}" type="slidenum">
              <a:rPr lang="en-US" smtClean="0"/>
              <a:t>‹#›</a:t>
            </a:fld>
            <a:endParaRPr lang="en-US"/>
          </a:p>
        </p:txBody>
      </p:sp>
    </p:spTree>
    <p:extLst>
      <p:ext uri="{BB962C8B-B14F-4D97-AF65-F5344CB8AC3E}">
        <p14:creationId xmlns:p14="http://schemas.microsoft.com/office/powerpoint/2010/main" val="201123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85DD7-A23F-4A94-BAED-B031091B76E1}" type="datetimeFigureOut">
              <a:rPr lang="en-US" smtClean="0"/>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F7A2D-70EC-4298-ABCE-BBE3E0931DB0}" type="slidenum">
              <a:rPr lang="en-US" smtClean="0"/>
              <a:t>‹#›</a:t>
            </a:fld>
            <a:endParaRPr lang="en-US"/>
          </a:p>
        </p:txBody>
      </p:sp>
    </p:spTree>
    <p:extLst>
      <p:ext uri="{BB962C8B-B14F-4D97-AF65-F5344CB8AC3E}">
        <p14:creationId xmlns:p14="http://schemas.microsoft.com/office/powerpoint/2010/main" val="2994548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PURIFICATION OF WATER</a:t>
            </a:r>
            <a:endParaRPr lang="en-US" dirty="0"/>
          </a:p>
        </p:txBody>
      </p:sp>
      <p:sp>
        <p:nvSpPr>
          <p:cNvPr id="3" name="Subtitle 2"/>
          <p:cNvSpPr>
            <a:spLocks noGrp="1"/>
          </p:cNvSpPr>
          <p:nvPr>
            <p:ph type="subTitle" idx="1"/>
          </p:nvPr>
        </p:nvSpPr>
        <p:spPr/>
        <p:txBody>
          <a:bodyPr/>
          <a:lstStyle/>
          <a:p>
            <a:r>
              <a:rPr lang="en-US" dirty="0" smtClean="0"/>
              <a:t>DR. MUHAMMAD MAZHAR</a:t>
            </a:r>
            <a:endParaRPr lang="en-US" dirty="0"/>
          </a:p>
        </p:txBody>
      </p:sp>
    </p:spTree>
    <p:extLst>
      <p:ext uri="{BB962C8B-B14F-4D97-AF65-F5344CB8AC3E}">
        <p14:creationId xmlns:p14="http://schemas.microsoft.com/office/powerpoint/2010/main" val="48824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10000"/>
          </a:bodyPr>
          <a:lstStyle/>
          <a:p>
            <a:r>
              <a:rPr lang="en-US" dirty="0" smtClean="0"/>
              <a:t>To start with, filter acts as mechanical strainer. But within 2-3 days, the surface of the sand bed is covered with a slimy, greenish, jelly like layer known as </a:t>
            </a:r>
            <a:r>
              <a:rPr lang="en-US" dirty="0" smtClean="0">
                <a:solidFill>
                  <a:srgbClr val="FF0000"/>
                </a:solidFill>
              </a:rPr>
              <a:t>vital layer.</a:t>
            </a:r>
            <a:r>
              <a:rPr lang="en-US" dirty="0" smtClean="0"/>
              <a:t> (zoological layer, </a:t>
            </a:r>
            <a:r>
              <a:rPr lang="en-US" dirty="0" err="1" smtClean="0"/>
              <a:t>scmutzdecke</a:t>
            </a:r>
            <a:r>
              <a:rPr lang="en-US" dirty="0" smtClean="0"/>
              <a:t> or biological layer– composed of algae, planktons, fungi and diatoms. This layer purifies water by chemical and biological processes. Its formation is called </a:t>
            </a:r>
            <a:r>
              <a:rPr lang="en-US" dirty="0" smtClean="0">
                <a:solidFill>
                  <a:srgbClr val="FF0000"/>
                </a:solidFill>
              </a:rPr>
              <a:t>ripening </a:t>
            </a:r>
            <a:r>
              <a:rPr lang="en-US" dirty="0" smtClean="0"/>
              <a:t>of the filter. Effective filtering starts only after ripening.</a:t>
            </a:r>
          </a:p>
          <a:p>
            <a:r>
              <a:rPr lang="en-US" dirty="0" smtClean="0"/>
              <a:t>It absorbs colloidal particles, arrests pathogens, oxidize organic matters and absorbing CO2, nitrates and PO4-.</a:t>
            </a:r>
          </a:p>
          <a:p>
            <a:r>
              <a:rPr lang="en-US" dirty="0" smtClean="0"/>
              <a:t>This layer is </a:t>
            </a:r>
            <a:r>
              <a:rPr lang="en-US" dirty="0" smtClean="0">
                <a:solidFill>
                  <a:srgbClr val="FF0000"/>
                </a:solidFill>
              </a:rPr>
              <a:t>HEART OF FILTER.</a:t>
            </a:r>
            <a:endParaRPr lang="en-US" dirty="0"/>
          </a:p>
        </p:txBody>
      </p:sp>
    </p:spTree>
    <p:extLst>
      <p:ext uri="{BB962C8B-B14F-4D97-AF65-F5344CB8AC3E}">
        <p14:creationId xmlns:p14="http://schemas.microsoft.com/office/powerpoint/2010/main" val="2776775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686800" cy="6400800"/>
          </a:xfrm>
        </p:spPr>
      </p:pic>
    </p:spTree>
    <p:extLst>
      <p:ext uri="{BB962C8B-B14F-4D97-AF65-F5344CB8AC3E}">
        <p14:creationId xmlns:p14="http://schemas.microsoft.com/office/powerpoint/2010/main" val="184069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lnSpcReduction="10000"/>
          </a:bodyPr>
          <a:lstStyle/>
          <a:p>
            <a:r>
              <a:rPr lang="en-US" dirty="0" smtClean="0"/>
              <a:t>Rate of filtration is 0.1 – 0.4m3/hour/m2.</a:t>
            </a:r>
          </a:p>
          <a:p>
            <a:r>
              <a:rPr lang="en-US" dirty="0" smtClean="0"/>
              <a:t>99.9% of bacteria are removed.</a:t>
            </a:r>
          </a:p>
          <a:p>
            <a:r>
              <a:rPr lang="en-US" dirty="0" smtClean="0"/>
              <a:t>Zoological layer grows and become thickness clogging the filtration so CONTROL valve is opened more and more to maintain the filtration rate.</a:t>
            </a:r>
          </a:p>
          <a:p>
            <a:r>
              <a:rPr lang="en-US" dirty="0" smtClean="0"/>
              <a:t>Frictional resistance offered by vital layer and the sand bed is called </a:t>
            </a:r>
            <a:r>
              <a:rPr lang="en-US" dirty="0" smtClean="0">
                <a:solidFill>
                  <a:srgbClr val="FF0000"/>
                </a:solidFill>
              </a:rPr>
              <a:t>loss of hydraulic head</a:t>
            </a:r>
            <a:r>
              <a:rPr lang="en-US" dirty="0" smtClean="0"/>
              <a:t> which is being measured by</a:t>
            </a:r>
            <a:r>
              <a:rPr lang="en-US" dirty="0" smtClean="0">
                <a:solidFill>
                  <a:srgbClr val="FF0000"/>
                </a:solidFill>
              </a:rPr>
              <a:t> </a:t>
            </a:r>
            <a:r>
              <a:rPr lang="en-US" dirty="0" err="1" smtClean="0">
                <a:solidFill>
                  <a:srgbClr val="FF0000"/>
                </a:solidFill>
              </a:rPr>
              <a:t>venturimeter</a:t>
            </a:r>
            <a:r>
              <a:rPr lang="en-US" dirty="0" smtClean="0">
                <a:solidFill>
                  <a:srgbClr val="FF0000"/>
                </a:solidFill>
              </a:rPr>
              <a:t> .</a:t>
            </a:r>
          </a:p>
          <a:p>
            <a:r>
              <a:rPr lang="en-US" dirty="0" smtClean="0">
                <a:solidFill>
                  <a:srgbClr val="FF0000"/>
                </a:solidFill>
              </a:rPr>
              <a:t>Cleaning </a:t>
            </a:r>
            <a:r>
              <a:rPr lang="en-US" dirty="0" smtClean="0"/>
              <a:t>of filter bed:- supernatant water is drained off and sand bed is cleaned by scraping. Remaining sand bed is washed and cleaned. This is done in 6-8 weeks for once.</a:t>
            </a:r>
            <a:endParaRPr lang="en-US" dirty="0"/>
          </a:p>
        </p:txBody>
      </p:sp>
    </p:spTree>
    <p:extLst>
      <p:ext uri="{BB962C8B-B14F-4D97-AF65-F5344CB8AC3E}">
        <p14:creationId xmlns:p14="http://schemas.microsoft.com/office/powerpoint/2010/main" val="3064781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610599" cy="6248400"/>
          </a:xfrm>
        </p:spPr>
      </p:pic>
    </p:spTree>
    <p:extLst>
      <p:ext uri="{BB962C8B-B14F-4D97-AF65-F5344CB8AC3E}">
        <p14:creationId xmlns:p14="http://schemas.microsoft.com/office/powerpoint/2010/main" val="4025059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SAND FILTERS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391399" cy="4525963"/>
          </a:xfrm>
        </p:spPr>
      </p:pic>
    </p:spTree>
    <p:extLst>
      <p:ext uri="{BB962C8B-B14F-4D97-AF65-F5344CB8AC3E}">
        <p14:creationId xmlns:p14="http://schemas.microsoft.com/office/powerpoint/2010/main" val="3315493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r>
              <a:rPr lang="en-US" dirty="0" smtClean="0"/>
              <a:t>IT includes pretreatment of water with a coagulant to remove the turbidity followed by sedimentation process.</a:t>
            </a:r>
          </a:p>
          <a:p>
            <a:r>
              <a:rPr lang="en-US" dirty="0" smtClean="0"/>
              <a:t>Two types:-</a:t>
            </a:r>
          </a:p>
          <a:p>
            <a:pPr marL="514350" indent="-514350">
              <a:buFont typeface="+mj-lt"/>
              <a:buAutoNum type="arabicPeriod"/>
            </a:pPr>
            <a:r>
              <a:rPr lang="en-US" dirty="0" smtClean="0"/>
              <a:t>PETERSON’S GRAVITY TYPE</a:t>
            </a:r>
          </a:p>
          <a:p>
            <a:pPr marL="514350" indent="-514350">
              <a:buFont typeface="+mj-lt"/>
              <a:buAutoNum type="arabicPeriod"/>
            </a:pPr>
            <a:r>
              <a:rPr lang="en-US" dirty="0" smtClean="0"/>
              <a:t>CANDY’S PRESSURE TYPE</a:t>
            </a:r>
            <a:endParaRPr lang="en-US" dirty="0"/>
          </a:p>
        </p:txBody>
      </p:sp>
    </p:spTree>
    <p:extLst>
      <p:ext uri="{BB962C8B-B14F-4D97-AF65-F5344CB8AC3E}">
        <p14:creationId xmlns:p14="http://schemas.microsoft.com/office/powerpoint/2010/main" val="107777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FILTERS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95400"/>
            <a:ext cx="7543800" cy="5029200"/>
          </a:xfrm>
        </p:spPr>
      </p:pic>
    </p:spTree>
    <p:extLst>
      <p:ext uri="{BB962C8B-B14F-4D97-AF65-F5344CB8AC3E}">
        <p14:creationId xmlns:p14="http://schemas.microsoft.com/office/powerpoint/2010/main" val="255024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dirty="0" smtClean="0"/>
              <a:t>They require an area of about 90 </a:t>
            </a:r>
            <a:r>
              <a:rPr lang="en-US" dirty="0" err="1" smtClean="0"/>
              <a:t>seq</a:t>
            </a:r>
            <a:r>
              <a:rPr lang="en-US" dirty="0" smtClean="0"/>
              <a:t> </a:t>
            </a:r>
            <a:r>
              <a:rPr lang="en-US" dirty="0" err="1" smtClean="0"/>
              <a:t>meteres</a:t>
            </a:r>
            <a:r>
              <a:rPr lang="en-US" dirty="0" smtClean="0"/>
              <a:t>. They also contain the same filtering bed but the height of sand is about 1.0 meter. This is supported by coarse gravel, which is about 0.5 meter height. Height of water </a:t>
            </a:r>
            <a:r>
              <a:rPr lang="en-US" dirty="0" err="1" smtClean="0"/>
              <a:t>colum</a:t>
            </a:r>
            <a:r>
              <a:rPr lang="en-US" dirty="0" smtClean="0"/>
              <a:t> is 1.5 meter.</a:t>
            </a:r>
          </a:p>
          <a:p>
            <a:r>
              <a:rPr lang="en-US" dirty="0" smtClean="0"/>
              <a:t>Rate of </a:t>
            </a:r>
            <a:r>
              <a:rPr lang="en-US" dirty="0" err="1" smtClean="0"/>
              <a:t>filteration</a:t>
            </a:r>
            <a:r>
              <a:rPr lang="en-US" dirty="0" smtClean="0"/>
              <a:t> is 5-15m3/m2 area/ hour.</a:t>
            </a:r>
          </a:p>
          <a:p>
            <a:r>
              <a:rPr lang="en-US" dirty="0" smtClean="0"/>
              <a:t>Pre-treatment of water includes</a:t>
            </a:r>
          </a:p>
          <a:p>
            <a:pPr marL="514350" indent="-514350">
              <a:buFont typeface="+mj-lt"/>
              <a:buAutoNum type="arabicPeriod"/>
            </a:pPr>
            <a:r>
              <a:rPr lang="en-US" dirty="0" smtClean="0"/>
              <a:t>AERATION:- water runs through fountains so that oxygen of the air mixes with water and partially removes taste and odor producing compounds and oxidize iron and manganese. Meanwhile CO2 and H2S is removed.</a:t>
            </a:r>
          </a:p>
          <a:p>
            <a:endParaRPr lang="en-US" dirty="0"/>
          </a:p>
        </p:txBody>
      </p:sp>
    </p:spTree>
    <p:extLst>
      <p:ext uri="{BB962C8B-B14F-4D97-AF65-F5344CB8AC3E}">
        <p14:creationId xmlns:p14="http://schemas.microsoft.com/office/powerpoint/2010/main" val="753601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pPr marL="0" indent="0">
              <a:buNone/>
            </a:pPr>
            <a:r>
              <a:rPr lang="en-US" dirty="0" smtClean="0"/>
              <a:t>2. COAGULATION AND RAPID MIXING:-  water mixes with a coagulant “alum” (dose 40-50 </a:t>
            </a:r>
            <a:r>
              <a:rPr lang="en-US" dirty="0" err="1" smtClean="0"/>
              <a:t>mgms</a:t>
            </a:r>
            <a:r>
              <a:rPr lang="en-US" dirty="0" smtClean="0"/>
              <a:t>/liter) depending upon turbidity, </a:t>
            </a:r>
            <a:r>
              <a:rPr lang="en-US" dirty="0" err="1" smtClean="0"/>
              <a:t>temo</a:t>
            </a:r>
            <a:r>
              <a:rPr lang="en-US" dirty="0" smtClean="0"/>
              <a:t>, color and pH of water</a:t>
            </a:r>
          </a:p>
          <a:p>
            <a:r>
              <a:rPr lang="en-US" dirty="0" smtClean="0"/>
              <a:t>Thorough mixing occurs throughout the water provided by baffle plates.</a:t>
            </a:r>
          </a:p>
          <a:p>
            <a:pPr marL="0" indent="0">
              <a:buNone/>
            </a:pPr>
            <a:r>
              <a:rPr lang="en-US" dirty="0" smtClean="0"/>
              <a:t>3. FLOCCULATION:- water is stirred slowly but gently for 30 minutes with the paddles. This helps in formation of thick, copious, white floccules of aluminum hydroxide.</a:t>
            </a:r>
          </a:p>
          <a:p>
            <a:pPr marL="0" indent="0">
              <a:buNone/>
            </a:pPr>
            <a:endParaRPr lang="en-US" dirty="0"/>
          </a:p>
        </p:txBody>
      </p:sp>
    </p:spTree>
    <p:extLst>
      <p:ext uri="{BB962C8B-B14F-4D97-AF65-F5344CB8AC3E}">
        <p14:creationId xmlns:p14="http://schemas.microsoft.com/office/powerpoint/2010/main" val="1216906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lnSpcReduction="10000"/>
          </a:bodyPr>
          <a:lstStyle/>
          <a:p>
            <a:r>
              <a:rPr lang="en-US" dirty="0" smtClean="0"/>
              <a:t>4. SEDIMENTATION:- Water is detained for about 5 to 6 hours. Aluminum hydroxide entangle the bacteria, algae, fungi </a:t>
            </a:r>
            <a:r>
              <a:rPr lang="en-US" dirty="0" err="1" smtClean="0"/>
              <a:t>etc</a:t>
            </a:r>
            <a:r>
              <a:rPr lang="en-US" dirty="0" smtClean="0"/>
              <a:t> and settles down at the bottom of the chamber to form sludge.</a:t>
            </a:r>
          </a:p>
          <a:p>
            <a:r>
              <a:rPr lang="en-US" dirty="0" smtClean="0"/>
              <a:t>The supernatant water is then flowed to rapid sand filters.</a:t>
            </a:r>
          </a:p>
          <a:p>
            <a:r>
              <a:rPr lang="en-US" b="1" u="sng" dirty="0" smtClean="0"/>
              <a:t>FILTERATION:- </a:t>
            </a:r>
            <a:r>
              <a:rPr lang="en-US" dirty="0" smtClean="0"/>
              <a:t>The AL(OH)2 which are still present in water forms the a slimy layer, </a:t>
            </a:r>
            <a:r>
              <a:rPr lang="en-US" dirty="0" err="1" smtClean="0"/>
              <a:t>purifiyng</a:t>
            </a:r>
            <a:r>
              <a:rPr lang="en-US" dirty="0" smtClean="0"/>
              <a:t> water by oxidation. It thickens and clogs the filter , measured by loss of hydraulic head, when approaches 7-8 feet is time to clean the filter.</a:t>
            </a:r>
            <a:endParaRPr lang="en-US" dirty="0"/>
          </a:p>
        </p:txBody>
      </p:sp>
    </p:spTree>
    <p:extLst>
      <p:ext uri="{BB962C8B-B14F-4D97-AF65-F5344CB8AC3E}">
        <p14:creationId xmlns:p14="http://schemas.microsoft.com/office/powerpoint/2010/main" val="99281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ON LARGE SCALE</a:t>
            </a:r>
            <a:endParaRPr lang="en-US" dirty="0"/>
          </a:p>
        </p:txBody>
      </p:sp>
      <p:sp>
        <p:nvSpPr>
          <p:cNvPr id="3" name="Content Placeholder 2"/>
          <p:cNvSpPr>
            <a:spLocks noGrp="1"/>
          </p:cNvSpPr>
          <p:nvPr>
            <p:ph idx="1"/>
          </p:nvPr>
        </p:nvSpPr>
        <p:spPr/>
        <p:txBody>
          <a:bodyPr/>
          <a:lstStyle/>
          <a:p>
            <a:r>
              <a:rPr lang="en-US" dirty="0" smtClean="0"/>
              <a:t>This is required for towns and cities and is done in 3 steps</a:t>
            </a:r>
          </a:p>
          <a:p>
            <a:pPr marL="514350" indent="-514350">
              <a:buFont typeface="+mj-lt"/>
              <a:buAutoNum type="arabicPeriod"/>
            </a:pPr>
            <a:r>
              <a:rPr lang="en-US" dirty="0" smtClean="0"/>
              <a:t>Storage</a:t>
            </a:r>
          </a:p>
          <a:p>
            <a:pPr marL="514350" indent="-514350">
              <a:buFont typeface="+mj-lt"/>
              <a:buAutoNum type="arabicPeriod"/>
            </a:pPr>
            <a:r>
              <a:rPr lang="en-US" dirty="0" smtClean="0"/>
              <a:t>Filtration</a:t>
            </a:r>
          </a:p>
          <a:p>
            <a:pPr marL="514350" indent="-514350">
              <a:buFont typeface="+mj-lt"/>
              <a:buAutoNum type="arabicPeriod"/>
            </a:pPr>
            <a:r>
              <a:rPr lang="en-US" dirty="0" smtClean="0"/>
              <a:t>Chlorination </a:t>
            </a:r>
          </a:p>
        </p:txBody>
      </p:sp>
    </p:spTree>
    <p:extLst>
      <p:ext uri="{BB962C8B-B14F-4D97-AF65-F5344CB8AC3E}">
        <p14:creationId xmlns:p14="http://schemas.microsoft.com/office/powerpoint/2010/main" val="3387715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066800"/>
            <a:ext cx="7696200" cy="4800600"/>
          </a:xfrm>
        </p:spPr>
      </p:pic>
    </p:spTree>
    <p:extLst>
      <p:ext uri="{BB962C8B-B14F-4D97-AF65-F5344CB8AC3E}">
        <p14:creationId xmlns:p14="http://schemas.microsoft.com/office/powerpoint/2010/main" val="3426361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b="1" dirty="0" smtClean="0"/>
              <a:t>CLEANING:-</a:t>
            </a:r>
            <a:r>
              <a:rPr lang="en-US" dirty="0" smtClean="0"/>
              <a:t> IT is cleaned by reversal of flow of water from the bottom, sand bed is elevated, particles become loose and impurities are dislodged and washed away. This is called “back-washing”.</a:t>
            </a:r>
          </a:p>
          <a:p>
            <a:r>
              <a:rPr lang="en-US" b="1" u="sng" dirty="0" smtClean="0"/>
              <a:t>CANDY’S PRESSURE FILTER:-</a:t>
            </a:r>
          </a:p>
          <a:p>
            <a:r>
              <a:rPr lang="en-US" dirty="0" smtClean="0"/>
              <a:t>In it filtering media is divided into 3 layers of sand and gravel, middle </a:t>
            </a:r>
            <a:r>
              <a:rPr lang="en-US" dirty="0" err="1" smtClean="0"/>
              <a:t>polarite</a:t>
            </a:r>
            <a:r>
              <a:rPr lang="en-US" dirty="0" smtClean="0"/>
              <a:t>, below is finishing layer of fine grit. Lower layer is of sand and gravel.</a:t>
            </a:r>
          </a:p>
          <a:p>
            <a:endParaRPr lang="en-US" b="1" dirty="0"/>
          </a:p>
        </p:txBody>
      </p:sp>
    </p:spTree>
    <p:extLst>
      <p:ext uri="{BB962C8B-B14F-4D97-AF65-F5344CB8AC3E}">
        <p14:creationId xmlns:p14="http://schemas.microsoft.com/office/powerpoint/2010/main" val="1247427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8534399" cy="6248400"/>
          </a:xfrm>
        </p:spPr>
      </p:pic>
    </p:spTree>
    <p:extLst>
      <p:ext uri="{BB962C8B-B14F-4D97-AF65-F5344CB8AC3E}">
        <p14:creationId xmlns:p14="http://schemas.microsoft.com/office/powerpoint/2010/main" val="3141653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686799" cy="6477000"/>
          </a:xfrm>
        </p:spPr>
      </p:pic>
    </p:spTree>
    <p:extLst>
      <p:ext uri="{BB962C8B-B14F-4D97-AF65-F5344CB8AC3E}">
        <p14:creationId xmlns:p14="http://schemas.microsoft.com/office/powerpoint/2010/main" val="2437564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FILTERS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COAL FILTERS</a:t>
            </a:r>
          </a:p>
          <a:p>
            <a:pPr marL="514350" indent="-514350">
              <a:buFont typeface="+mj-lt"/>
              <a:buAutoNum type="arabicPeriod"/>
            </a:pPr>
            <a:r>
              <a:rPr lang="en-US" dirty="0" smtClean="0"/>
              <a:t>ANTHRACITE FILTERS</a:t>
            </a:r>
          </a:p>
          <a:p>
            <a:pPr marL="514350" indent="-514350">
              <a:buFont typeface="+mj-lt"/>
              <a:buAutoNum type="arabicPeriod"/>
            </a:pPr>
            <a:r>
              <a:rPr lang="en-US" dirty="0" smtClean="0"/>
              <a:t>MULTIMEDIA FILTERS</a:t>
            </a:r>
          </a:p>
          <a:p>
            <a:pPr marL="514350" indent="-514350">
              <a:buFont typeface="+mj-lt"/>
              <a:buAutoNum type="arabicPeriod"/>
            </a:pPr>
            <a:r>
              <a:rPr lang="en-US" dirty="0" smtClean="0"/>
              <a:t>DIATOMITE FILTERS</a:t>
            </a:r>
          </a:p>
          <a:p>
            <a:pPr marL="514350" indent="-514350">
              <a:buFont typeface="+mj-lt"/>
              <a:buAutoNum type="arabicPeriod"/>
            </a:pPr>
            <a:r>
              <a:rPr lang="en-US" dirty="0" smtClean="0"/>
              <a:t>CATRIDGE FILTERS</a:t>
            </a:r>
            <a:endParaRPr lang="en-US" dirty="0"/>
          </a:p>
        </p:txBody>
      </p:sp>
    </p:spTree>
    <p:extLst>
      <p:ext uri="{BB962C8B-B14F-4D97-AF65-F5344CB8AC3E}">
        <p14:creationId xmlns:p14="http://schemas.microsoft.com/office/powerpoint/2010/main" val="274192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CHLORINATION</a:t>
            </a:r>
            <a:endParaRPr lang="en-US" sz="4800" b="1" dirty="0"/>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US" dirty="0" smtClean="0"/>
              <a:t>IN THIS PROCESS WATER IS DISINFECTED BY ADDING CHLORINE IN THE FINAL STEP OF FILTRATION.</a:t>
            </a:r>
          </a:p>
          <a:p>
            <a:r>
              <a:rPr lang="en-US" dirty="0" smtClean="0"/>
              <a:t>Chlorine is greenish yellow color and dangerous till 60 ppm in air for 30 </a:t>
            </a:r>
            <a:r>
              <a:rPr lang="en-US" dirty="0" err="1" smtClean="0"/>
              <a:t>mins</a:t>
            </a:r>
            <a:r>
              <a:rPr lang="en-US" dirty="0" smtClean="0"/>
              <a:t> and cause death in few minutes when reaches 1000 ppm.</a:t>
            </a:r>
          </a:p>
          <a:p>
            <a:r>
              <a:rPr lang="en-US" dirty="0" smtClean="0"/>
              <a:t>It kills all pathogens except some spores, ova, cysts, polioviruses, hepatitis A virus except in high concentrations.</a:t>
            </a:r>
            <a:endParaRPr lang="en-US" dirty="0"/>
          </a:p>
        </p:txBody>
      </p:sp>
    </p:spTree>
    <p:extLst>
      <p:ext uri="{BB962C8B-B14F-4D97-AF65-F5344CB8AC3E}">
        <p14:creationId xmlns:p14="http://schemas.microsoft.com/office/powerpoint/2010/main" val="1112644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8534400" cy="6324600"/>
          </a:xfrm>
        </p:spPr>
      </p:pic>
    </p:spTree>
    <p:extLst>
      <p:ext uri="{BB962C8B-B14F-4D97-AF65-F5344CB8AC3E}">
        <p14:creationId xmlns:p14="http://schemas.microsoft.com/office/powerpoint/2010/main" val="1154462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It is available in gaseous, liquid and solid forms.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600201"/>
            <a:ext cx="8153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060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47801"/>
            <a:ext cx="7848600" cy="5029200"/>
          </a:xfrm>
        </p:spPr>
      </p:pic>
    </p:spTree>
    <p:extLst>
      <p:ext uri="{BB962C8B-B14F-4D97-AF65-F5344CB8AC3E}">
        <p14:creationId xmlns:p14="http://schemas.microsoft.com/office/powerpoint/2010/main" val="2255134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dirty="0" smtClean="0"/>
              <a:t>When it is added in water it hydrolyzes immediately into </a:t>
            </a:r>
            <a:r>
              <a:rPr lang="en-US" dirty="0" err="1" smtClean="0"/>
              <a:t>HCl</a:t>
            </a:r>
            <a:r>
              <a:rPr lang="en-US" dirty="0" smtClean="0"/>
              <a:t> and </a:t>
            </a:r>
            <a:r>
              <a:rPr lang="en-US" dirty="0" err="1" smtClean="0"/>
              <a:t>HOCl</a:t>
            </a:r>
            <a:r>
              <a:rPr lang="en-US" dirty="0" smtClean="0"/>
              <a:t>. The </a:t>
            </a:r>
            <a:r>
              <a:rPr lang="en-US" dirty="0" err="1" smtClean="0"/>
              <a:t>HCl</a:t>
            </a:r>
            <a:r>
              <a:rPr lang="en-US" dirty="0" smtClean="0"/>
              <a:t> is </a:t>
            </a:r>
            <a:r>
              <a:rPr lang="en-US" dirty="0" err="1" smtClean="0"/>
              <a:t>neutralised</a:t>
            </a:r>
            <a:r>
              <a:rPr lang="en-US" dirty="0" smtClean="0"/>
              <a:t> by alkalis present in water and </a:t>
            </a:r>
            <a:r>
              <a:rPr lang="en-US" dirty="0" err="1" smtClean="0"/>
              <a:t>hycochlorus</a:t>
            </a:r>
            <a:r>
              <a:rPr lang="en-US" dirty="0" smtClean="0"/>
              <a:t> acid ionizes to form hydrogen ions and hypochlorite ions.</a:t>
            </a:r>
          </a:p>
          <a:p>
            <a:r>
              <a:rPr lang="en-US" dirty="0" smtClean="0"/>
              <a:t>Low pH and high temp reduces the efficiency of chlorine.</a:t>
            </a:r>
          </a:p>
          <a:p>
            <a:r>
              <a:rPr lang="en-US" dirty="0" smtClean="0"/>
              <a:t>The main action is due to </a:t>
            </a:r>
            <a:r>
              <a:rPr lang="en-US" dirty="0" err="1" smtClean="0"/>
              <a:t>HOCl</a:t>
            </a:r>
            <a:r>
              <a:rPr lang="en-US" dirty="0" smtClean="0"/>
              <a:t> and to a small extent due to hypochlorite ions. This action is rapid but short lived and best occurs at pH of 7.</a:t>
            </a:r>
            <a:endParaRPr lang="en-US" dirty="0"/>
          </a:p>
        </p:txBody>
      </p:sp>
    </p:spTree>
    <p:extLst>
      <p:ext uri="{BB962C8B-B14F-4D97-AF65-F5344CB8AC3E}">
        <p14:creationId xmlns:p14="http://schemas.microsoft.com/office/powerpoint/2010/main" val="52549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TORAGE</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Water from large sources like rivers and canals is stored in big concrete tanks, called storage tanks or sedimentation tanks.</a:t>
            </a:r>
          </a:p>
          <a:p>
            <a:r>
              <a:rPr lang="en-US" dirty="0" smtClean="0"/>
              <a:t>Water is purified to some extent by</a:t>
            </a:r>
          </a:p>
          <a:p>
            <a:pPr marL="514350" indent="-514350">
              <a:buFont typeface="+mj-lt"/>
              <a:buAutoNum type="arabicPeriod"/>
            </a:pPr>
            <a:r>
              <a:rPr lang="en-US" dirty="0" smtClean="0"/>
              <a:t>Physically = heavier particles and suspended impurities will settle down by gravitational forces</a:t>
            </a:r>
          </a:p>
          <a:p>
            <a:pPr marL="514350" indent="-514350">
              <a:buFont typeface="+mj-lt"/>
              <a:buAutoNum type="arabicPeriod"/>
            </a:pPr>
            <a:r>
              <a:rPr lang="en-US" dirty="0" smtClean="0"/>
              <a:t>Chemically =bacteria oxidize the organic matter with the help of dissolved oxygen</a:t>
            </a:r>
            <a:endParaRPr lang="en-US" dirty="0"/>
          </a:p>
        </p:txBody>
      </p:sp>
    </p:spTree>
    <p:extLst>
      <p:ext uri="{BB962C8B-B14F-4D97-AF65-F5344CB8AC3E}">
        <p14:creationId xmlns:p14="http://schemas.microsoft.com/office/powerpoint/2010/main" val="1271549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
            <a:ext cx="8229599" cy="6096000"/>
          </a:xfrm>
        </p:spPr>
      </p:pic>
    </p:spTree>
    <p:extLst>
      <p:ext uri="{BB962C8B-B14F-4D97-AF65-F5344CB8AC3E}">
        <p14:creationId xmlns:p14="http://schemas.microsoft.com/office/powerpoint/2010/main" val="712485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04800"/>
            <a:ext cx="8763000" cy="6095999"/>
          </a:xfrm>
        </p:spPr>
      </p:pic>
    </p:spTree>
    <p:extLst>
      <p:ext uri="{BB962C8B-B14F-4D97-AF65-F5344CB8AC3E}">
        <p14:creationId xmlns:p14="http://schemas.microsoft.com/office/powerpoint/2010/main" val="2433221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305799" cy="6248400"/>
          </a:xfrm>
        </p:spPr>
      </p:pic>
    </p:spTree>
    <p:extLst>
      <p:ext uri="{BB962C8B-B14F-4D97-AF65-F5344CB8AC3E}">
        <p14:creationId xmlns:p14="http://schemas.microsoft.com/office/powerpoint/2010/main" val="3452535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8686799" cy="6248400"/>
          </a:xfrm>
        </p:spPr>
      </p:pic>
    </p:spTree>
    <p:extLst>
      <p:ext uri="{BB962C8B-B14F-4D97-AF65-F5344CB8AC3E}">
        <p14:creationId xmlns:p14="http://schemas.microsoft.com/office/powerpoint/2010/main" val="3480045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DECHLORINATION</a:t>
            </a:r>
            <a:endParaRPr lang="en-US" dirty="0"/>
          </a:p>
        </p:txBody>
      </p:sp>
      <p:sp>
        <p:nvSpPr>
          <p:cNvPr id="3" name="Content Placeholder 2"/>
          <p:cNvSpPr>
            <a:spLocks noGrp="1"/>
          </p:cNvSpPr>
          <p:nvPr>
            <p:ph idx="1"/>
          </p:nvPr>
        </p:nvSpPr>
        <p:spPr/>
        <p:txBody>
          <a:bodyPr/>
          <a:lstStyle/>
          <a:p>
            <a:r>
              <a:rPr lang="en-US" dirty="0" smtClean="0"/>
              <a:t>This consists of removal of excess of chlorine by controlled addition of reducing substances  like </a:t>
            </a:r>
            <a:r>
              <a:rPr lang="en-US" dirty="0" err="1" smtClean="0"/>
              <a:t>sulphur</a:t>
            </a:r>
            <a:r>
              <a:rPr lang="en-US" dirty="0" smtClean="0"/>
              <a:t> dioxide, sodium </a:t>
            </a:r>
            <a:r>
              <a:rPr lang="en-US" dirty="0" err="1" smtClean="0"/>
              <a:t>sulphite</a:t>
            </a:r>
            <a:r>
              <a:rPr lang="en-US" dirty="0" smtClean="0"/>
              <a:t>, sodium bisulfite etc.</a:t>
            </a:r>
          </a:p>
          <a:p>
            <a:r>
              <a:rPr lang="en-US" dirty="0" smtClean="0"/>
              <a:t>The </a:t>
            </a:r>
            <a:r>
              <a:rPr lang="en-US" dirty="0" err="1" smtClean="0"/>
              <a:t>frc</a:t>
            </a:r>
            <a:r>
              <a:rPr lang="en-US" dirty="0" smtClean="0"/>
              <a:t> is reduced to less than 2ppm.</a:t>
            </a:r>
            <a:endParaRPr lang="en-US" dirty="0"/>
          </a:p>
        </p:txBody>
      </p:sp>
    </p:spTree>
    <p:extLst>
      <p:ext uri="{BB962C8B-B14F-4D97-AF65-F5344CB8AC3E}">
        <p14:creationId xmlns:p14="http://schemas.microsoft.com/office/powerpoint/2010/main" val="1746312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
            <a:ext cx="8077199" cy="6019800"/>
          </a:xfrm>
        </p:spPr>
      </p:pic>
    </p:spTree>
    <p:extLst>
      <p:ext uri="{BB962C8B-B14F-4D97-AF65-F5344CB8AC3E}">
        <p14:creationId xmlns:p14="http://schemas.microsoft.com/office/powerpoint/2010/main" val="2062123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686800" cy="6248400"/>
          </a:xfrm>
        </p:spPr>
      </p:pic>
    </p:spTree>
    <p:extLst>
      <p:ext uri="{BB962C8B-B14F-4D97-AF65-F5344CB8AC3E}">
        <p14:creationId xmlns:p14="http://schemas.microsoft.com/office/powerpoint/2010/main" val="3543580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763000" cy="6400800"/>
          </a:xfrm>
        </p:spPr>
      </p:pic>
    </p:spTree>
    <p:extLst>
      <p:ext uri="{BB962C8B-B14F-4D97-AF65-F5344CB8AC3E}">
        <p14:creationId xmlns:p14="http://schemas.microsoft.com/office/powerpoint/2010/main" val="3828576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OZONATION</a:t>
            </a:r>
            <a:endParaRPr lang="en-US" dirty="0"/>
          </a:p>
        </p:txBody>
      </p:sp>
      <p:sp>
        <p:nvSpPr>
          <p:cNvPr id="3" name="Content Placeholder 2"/>
          <p:cNvSpPr>
            <a:spLocks noGrp="1"/>
          </p:cNvSpPr>
          <p:nvPr>
            <p:ph idx="1"/>
          </p:nvPr>
        </p:nvSpPr>
        <p:spPr/>
        <p:txBody>
          <a:bodyPr/>
          <a:lstStyle/>
          <a:p>
            <a:r>
              <a:rPr lang="en-US" dirty="0" smtClean="0"/>
              <a:t>IN THIS OZONE GAS IS passed through water as it is a powerful </a:t>
            </a:r>
            <a:r>
              <a:rPr lang="en-US" dirty="0" err="1" smtClean="0"/>
              <a:t>oxidising</a:t>
            </a:r>
            <a:r>
              <a:rPr lang="en-US" dirty="0" smtClean="0"/>
              <a:t> agents not only destroys pathogens but viruses and also destroys phenolic substances producing bad odor and taste.</a:t>
            </a:r>
          </a:p>
          <a:p>
            <a:r>
              <a:rPr lang="en-US" dirty="0" smtClean="0"/>
              <a:t>It is expensive, doesn’t remain in water as free residual form unlike chlorine gas and involves electrical and engineering difficulties.</a:t>
            </a:r>
            <a:endParaRPr lang="en-US" dirty="0"/>
          </a:p>
        </p:txBody>
      </p:sp>
    </p:spTree>
    <p:extLst>
      <p:ext uri="{BB962C8B-B14F-4D97-AF65-F5344CB8AC3E}">
        <p14:creationId xmlns:p14="http://schemas.microsoft.com/office/powerpoint/2010/main" val="615791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UV-IRRADIATION</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r>
              <a:rPr lang="en-US" dirty="0" smtClean="0"/>
              <a:t>Direct exposure of a film of water of about 1.5 cm thick, to the UV-rays of mercury vapor quartz lamp, emitting the rays of wavelength 2538 angstrom.</a:t>
            </a:r>
          </a:p>
          <a:p>
            <a:r>
              <a:rPr lang="en-US" dirty="0" smtClean="0"/>
              <a:t>It kills pathogens and spores and has no residual harmful effects</a:t>
            </a:r>
          </a:p>
          <a:p>
            <a:r>
              <a:rPr lang="en-US" dirty="0" smtClean="0"/>
              <a:t>But small quantities of iron, color and turbidity reduce its effectiveness by absorbing the </a:t>
            </a:r>
            <a:r>
              <a:rPr lang="en-US" dirty="0" err="1" smtClean="0"/>
              <a:t>uv</a:t>
            </a:r>
            <a:r>
              <a:rPr lang="en-US" dirty="0" smtClean="0"/>
              <a:t>-rays.</a:t>
            </a:r>
            <a:endParaRPr lang="en-US" dirty="0"/>
          </a:p>
        </p:txBody>
      </p:sp>
    </p:spTree>
    <p:extLst>
      <p:ext uri="{BB962C8B-B14F-4D97-AF65-F5344CB8AC3E}">
        <p14:creationId xmlns:p14="http://schemas.microsoft.com/office/powerpoint/2010/main" val="1192534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3) Biologically by natural death of pathogens</a:t>
            </a:r>
          </a:p>
          <a:p>
            <a:pPr marL="0" indent="0">
              <a:buNone/>
            </a:pPr>
            <a:r>
              <a:rPr lang="en-US" dirty="0" smtClean="0"/>
              <a:t>Water is stored about 1-2 days.</a:t>
            </a:r>
            <a:endParaRPr lang="en-US" dirty="0"/>
          </a:p>
        </p:txBody>
      </p:sp>
    </p:spTree>
    <p:extLst>
      <p:ext uri="{BB962C8B-B14F-4D97-AF65-F5344CB8AC3E}">
        <p14:creationId xmlns:p14="http://schemas.microsoft.com/office/powerpoint/2010/main" val="3343534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THANKYOU!!!</a:t>
            </a:r>
            <a:endParaRPr lang="en-US" dirty="0"/>
          </a:p>
        </p:txBody>
      </p:sp>
    </p:spTree>
    <p:extLst>
      <p:ext uri="{BB962C8B-B14F-4D97-AF65-F5344CB8AC3E}">
        <p14:creationId xmlns:p14="http://schemas.microsoft.com/office/powerpoint/2010/main" val="295524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FILTRATION</a:t>
            </a:r>
            <a:endParaRPr lang="en-US" dirty="0"/>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smtClean="0"/>
              <a:t>This is done basically to remove the pathogens and to certain extent that colloidal particles or suspended impurities which have which have escaped in the first step </a:t>
            </a:r>
            <a:r>
              <a:rPr lang="en-US" dirty="0" err="1" smtClean="0"/>
              <a:t>i.e</a:t>
            </a:r>
            <a:r>
              <a:rPr lang="en-US" dirty="0" smtClean="0"/>
              <a:t> storage.</a:t>
            </a:r>
          </a:p>
          <a:p>
            <a:r>
              <a:rPr lang="en-US" dirty="0" smtClean="0"/>
              <a:t>Filtering media is sand</a:t>
            </a:r>
          </a:p>
          <a:p>
            <a:r>
              <a:rPr lang="en-US" dirty="0" smtClean="0"/>
              <a:t>Two types… slow and rapid</a:t>
            </a:r>
          </a:p>
          <a:p>
            <a:r>
              <a:rPr lang="en-US" dirty="0" smtClean="0"/>
              <a:t>They are also called biological filters. The observation that muddy water percolating through the earth, came out on a hill side in a clear stream.</a:t>
            </a:r>
            <a:endParaRPr lang="en-US" dirty="0"/>
          </a:p>
        </p:txBody>
      </p:sp>
    </p:spTree>
    <p:extLst>
      <p:ext uri="{BB962C8B-B14F-4D97-AF65-F5344CB8AC3E}">
        <p14:creationId xmlns:p14="http://schemas.microsoft.com/office/powerpoint/2010/main" val="293438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SAND FILTERS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19200"/>
            <a:ext cx="8077200" cy="5410200"/>
          </a:xfrm>
        </p:spPr>
      </p:pic>
    </p:spTree>
    <p:extLst>
      <p:ext uri="{BB962C8B-B14F-4D97-AF65-F5344CB8AC3E}">
        <p14:creationId xmlns:p14="http://schemas.microsoft.com/office/powerpoint/2010/main" val="3308367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r>
              <a:rPr lang="en-US" dirty="0" smtClean="0"/>
              <a:t>Slow sand filters require vast area and therefore they are constructed outside the city limits, below the ground to a depth of about 4 meters.</a:t>
            </a:r>
          </a:p>
          <a:p>
            <a:r>
              <a:rPr lang="en-US" dirty="0" smtClean="0"/>
              <a:t>The elements are</a:t>
            </a:r>
          </a:p>
          <a:p>
            <a:pPr marL="514350" indent="-514350">
              <a:buFont typeface="+mj-lt"/>
              <a:buAutoNum type="arabicPeriod"/>
            </a:pPr>
            <a:r>
              <a:rPr lang="en-US" dirty="0" smtClean="0"/>
              <a:t>Supernatant raw water column</a:t>
            </a:r>
          </a:p>
          <a:p>
            <a:pPr marL="514350" indent="-514350">
              <a:buFont typeface="+mj-lt"/>
              <a:buAutoNum type="arabicPeriod"/>
            </a:pPr>
            <a:r>
              <a:rPr lang="en-US" dirty="0" smtClean="0"/>
              <a:t>A bed of graded sand and graded gravel</a:t>
            </a:r>
          </a:p>
          <a:p>
            <a:pPr marL="514350" indent="-514350">
              <a:buFont typeface="+mj-lt"/>
              <a:buAutoNum type="arabicPeriod"/>
            </a:pPr>
            <a:r>
              <a:rPr lang="en-US" dirty="0" smtClean="0"/>
              <a:t>An under drainage system</a:t>
            </a:r>
          </a:p>
          <a:p>
            <a:pPr marL="514350" indent="-514350">
              <a:buFont typeface="+mj-lt"/>
              <a:buAutoNum type="arabicPeriod"/>
            </a:pPr>
            <a:r>
              <a:rPr lang="en-US" dirty="0" smtClean="0"/>
              <a:t>A system of filter control valves</a:t>
            </a:r>
          </a:p>
          <a:p>
            <a:endParaRPr lang="en-US" dirty="0"/>
          </a:p>
        </p:txBody>
      </p:sp>
    </p:spTree>
    <p:extLst>
      <p:ext uri="{BB962C8B-B14F-4D97-AF65-F5344CB8AC3E}">
        <p14:creationId xmlns:p14="http://schemas.microsoft.com/office/powerpoint/2010/main" val="2469303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dirty="0" smtClean="0"/>
              <a:t>The upper column is about 1.5 meter height. Filtering medium proper is the bed of fine sand, of about 1.2 meter height, the effective diameter of sand grains being 0.15 to 0.35mm.</a:t>
            </a:r>
          </a:p>
          <a:p>
            <a:r>
              <a:rPr lang="en-US" dirty="0" smtClean="0"/>
              <a:t>This is supported by the bed of coarse –sand which in turn is supported by bed of graded gravel of about 0.4 meter height. At bottom it is supported by perforated pipes, which drains the filtered water.</a:t>
            </a:r>
            <a:endParaRPr lang="en-US" dirty="0"/>
          </a:p>
        </p:txBody>
      </p:sp>
    </p:spTree>
    <p:extLst>
      <p:ext uri="{BB962C8B-B14F-4D97-AF65-F5344CB8AC3E}">
        <p14:creationId xmlns:p14="http://schemas.microsoft.com/office/powerpoint/2010/main" val="1083012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762999" cy="6400799"/>
          </a:xfrm>
        </p:spPr>
      </p:pic>
    </p:spTree>
    <p:extLst>
      <p:ext uri="{BB962C8B-B14F-4D97-AF65-F5344CB8AC3E}">
        <p14:creationId xmlns:p14="http://schemas.microsoft.com/office/powerpoint/2010/main" val="2412304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1195</Words>
  <Application>Microsoft Office PowerPoint</Application>
  <PresentationFormat>On-screen Show (4:3)</PresentationFormat>
  <Paragraphs>81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PURIFICATION OF WATER</vt:lpstr>
      <vt:lpstr>1) ON LARGE SCALE</vt:lpstr>
      <vt:lpstr>STORAGE</vt:lpstr>
      <vt:lpstr>PowerPoint Presentation</vt:lpstr>
      <vt:lpstr>FILTRATION</vt:lpstr>
      <vt:lpstr>SLOW SAND FILTERS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SAND FILTERS</vt:lpstr>
      <vt:lpstr>PowerPoint Presentation</vt:lpstr>
      <vt:lpstr>GRAVITY FILTERS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MODIFIED FILTERS</vt:lpstr>
      <vt:lpstr>CHLORINATION</vt:lpstr>
      <vt:lpstr>PowerPoint Presentation</vt:lpstr>
      <vt:lpstr>PowerPoint Presentation</vt:lpstr>
      <vt:lpstr>Mechanism of action</vt:lpstr>
      <vt:lpstr>PowerPoint Presentation</vt:lpstr>
      <vt:lpstr>PowerPoint Presentation</vt:lpstr>
      <vt:lpstr>PowerPoint Presentation</vt:lpstr>
      <vt:lpstr>PowerPoint Presentation</vt:lpstr>
      <vt:lpstr>PowerPoint Presentation</vt:lpstr>
      <vt:lpstr>DECHLORINATION</vt:lpstr>
      <vt:lpstr>PowerPoint Presentation</vt:lpstr>
      <vt:lpstr>PowerPoint Presentation</vt:lpstr>
      <vt:lpstr>PowerPoint Presentation</vt:lpstr>
      <vt:lpstr>OZONATION</vt:lpstr>
      <vt:lpstr>UV-IRRADIATION</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PURIFICATION OF WATER</dc:title>
  <dc:creator>UShbah HAshmi</dc:creator>
  <cp:lastModifiedBy>UShbah HAshmi</cp:lastModifiedBy>
  <cp:revision>14</cp:revision>
  <dcterms:created xsi:type="dcterms:W3CDTF">2017-02-14T06:03:22Z</dcterms:created>
  <dcterms:modified xsi:type="dcterms:W3CDTF">2017-02-14T08:35:59Z</dcterms:modified>
</cp:coreProperties>
</file>