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58" autoAdjust="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-12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A892E-5D32-4006-A136-038FFC05D2FD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97D32-28DF-4DFC-8A26-ACFC4E7A9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63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imited_partnership" TargetMode="External"/><Relationship Id="rId3" Type="http://schemas.openxmlformats.org/officeDocument/2006/relationships/hyperlink" Target="https://en.wikipedia.org/wiki/Legal_liability" TargetMode="External"/><Relationship Id="rId7" Type="http://schemas.openxmlformats.org/officeDocument/2006/relationships/hyperlink" Target="https://en.wikipedia.org/wiki/Limited_liability_partnership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Limited_company" TargetMode="External"/><Relationship Id="rId11" Type="http://schemas.openxmlformats.org/officeDocument/2006/relationships/hyperlink" Target="https://en.wikipedia.org/wiki/General_partnerships" TargetMode="External"/><Relationship Id="rId5" Type="http://schemas.openxmlformats.org/officeDocument/2006/relationships/hyperlink" Target="https://en.wikipedia.org/wiki/Shareholder" TargetMode="External"/><Relationship Id="rId10" Type="http://schemas.openxmlformats.org/officeDocument/2006/relationships/hyperlink" Target="https://en.wikipedia.org/wiki/Sole_proprietors" TargetMode="External"/><Relationship Id="rId4" Type="http://schemas.openxmlformats.org/officeDocument/2006/relationships/hyperlink" Target="https://en.wikipedia.org/wiki/Claimant" TargetMode="External"/><Relationship Id="rId9" Type="http://schemas.openxmlformats.org/officeDocument/2006/relationships/hyperlink" Target="https://en.wikipedia.org/wiki/Limited_liability#cite_note-1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s/w house is different and organization is different.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7D32-28DF-4DFC-8A26-ACFC4E7A98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13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Sued : </a:t>
            </a:r>
            <a:r>
              <a:rPr lang="en-US" dirty="0" err="1" smtClean="0"/>
              <a:t>Dawah,muqadma</a:t>
            </a:r>
            <a:endParaRPr lang="en-US" dirty="0" smtClean="0"/>
          </a:p>
          <a:p>
            <a:r>
              <a:rPr lang="en-US" dirty="0" smtClean="0"/>
              <a:t>We have to give a legal existence</a:t>
            </a:r>
            <a:r>
              <a:rPr lang="en-US" baseline="0" dirty="0" smtClean="0"/>
              <a:t> to a org. or company…</a:t>
            </a:r>
          </a:p>
          <a:p>
            <a:r>
              <a:rPr lang="en-US" baseline="0" dirty="0" err="1" smtClean="0"/>
              <a:t>Jb</a:t>
            </a:r>
            <a:r>
              <a:rPr lang="en-US" baseline="0" dirty="0" smtClean="0"/>
              <a:t> koi </a:t>
            </a:r>
            <a:r>
              <a:rPr lang="en-US" baseline="0" dirty="0" err="1" smtClean="0"/>
              <a:t>cheez</a:t>
            </a:r>
            <a:r>
              <a:rPr lang="en-US" baseline="0" dirty="0" smtClean="0"/>
              <a:t> legal </a:t>
            </a:r>
            <a:r>
              <a:rPr lang="en-US" baseline="0" dirty="0" err="1" smtClean="0"/>
              <a:t>hogi</a:t>
            </a:r>
            <a:r>
              <a:rPr lang="en-US" baseline="0" dirty="0" smtClean="0"/>
              <a:t> (legal </a:t>
            </a:r>
            <a:r>
              <a:rPr lang="en-US" baseline="0" dirty="0" err="1" smtClean="0"/>
              <a:t>tb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jb</a:t>
            </a:r>
            <a:r>
              <a:rPr lang="en-US" baseline="0" dirty="0" smtClean="0"/>
              <a:t> register </a:t>
            </a:r>
            <a:r>
              <a:rPr lang="en-US" baseline="0" dirty="0" err="1" smtClean="0"/>
              <a:t>hogi</a:t>
            </a:r>
            <a:r>
              <a:rPr lang="en-US" baseline="0" dirty="0" smtClean="0"/>
              <a:t>…school kay </a:t>
            </a:r>
            <a:r>
              <a:rPr lang="en-US" baseline="0" dirty="0" err="1" smtClean="0"/>
              <a:t>bahir</a:t>
            </a:r>
            <a:r>
              <a:rPr lang="en-US" baseline="0" dirty="0" smtClean="0"/>
              <a:t> registered school)..registered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unregistered org. </a:t>
            </a:r>
            <a:r>
              <a:rPr lang="en-US" baseline="0" dirty="0" err="1" smtClean="0"/>
              <a:t>alayda</a:t>
            </a:r>
            <a:r>
              <a:rPr lang="en-US" baseline="0" dirty="0" smtClean="0"/>
              <a:t> value… we are talking about org.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7D32-28DF-4DFC-8A26-ACFC4E7A98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5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Upfront : in advance;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"an upfront fee of 4%"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7D32-28DF-4DFC-8A26-ACFC4E7A98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3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Individuals that own shares or stocks of a corporation are considered owners. The number of stocks an individual owns in a company determines their percentage of ownership. For instance, if a corporation had 1,000 shares and you owned 500, you would own 50% of that company.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7D32-28DF-4DFC-8A26-ACFC4E7A98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49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Limited liability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where a person's financial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Legal liability"/>
              </a:rPr>
              <a:t>liability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limited to a fixed sum, most commonly the value of a person's investment in a company or partnership. If a company with limited liability is sued, then 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Claimant"/>
              </a:rPr>
              <a:t>claimants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suing the company, not its owners or investors. A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Shareholder"/>
              </a:rPr>
              <a:t>shareholder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 a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Limited company"/>
              </a:rPr>
              <a:t>limited company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not personally liable for any of the debts of 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company.The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same is true for the members of a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Limited liability partnership"/>
              </a:rPr>
              <a:t>limited liability partnership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the limited partners in a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Limited partnership"/>
              </a:rPr>
              <a:t>limited partnership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/>
              </a:rPr>
              <a:t>[1]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contrast,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 tooltip="Sole proprietors"/>
              </a:rPr>
              <a:t>sole proprietors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partners in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1" tooltip="General partnerships"/>
              </a:rPr>
              <a:t>general partnerships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each liable for all the debts of the business (unlimited liability).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7D32-28DF-4DFC-8A26-ACFC4E7A98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70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58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31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65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714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58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93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37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44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1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7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3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0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9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9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5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0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5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F8F5E1E-0B21-4CCC-AE8D-E76A383453D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7C13-EDE3-4474-B48F-B3B601A0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25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counsel.com/choosing-your-business-structure-for-startup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95785"/>
            <a:ext cx="9144000" cy="311417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Professional Practices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“</a:t>
            </a:r>
            <a:r>
              <a:rPr lang="en-US" sz="3100" b="1" u="sng" dirty="0" smtClean="0">
                <a:solidFill>
                  <a:srgbClr val="FF0000"/>
                </a:solidFill>
              </a:rPr>
              <a:t>The Structure of Organizations</a:t>
            </a:r>
            <a:r>
              <a:rPr lang="en-US" b="1" u="sng" dirty="0" smtClean="0">
                <a:solidFill>
                  <a:srgbClr val="FF0000"/>
                </a:solidFill>
              </a:rPr>
              <a:t>” 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785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Apple </a:t>
            </a:r>
            <a:r>
              <a:rPr lang="en-US" dirty="0" err="1" smtClean="0"/>
              <a:t>Inc</a:t>
            </a:r>
            <a:r>
              <a:rPr lang="en-US" dirty="0" smtClean="0"/>
              <a:t> </a:t>
            </a:r>
          </a:p>
          <a:p>
            <a:r>
              <a:rPr lang="en-US" dirty="0" smtClean="0"/>
              <a:t>Microsoft </a:t>
            </a:r>
            <a:endParaRPr lang="en-US" dirty="0"/>
          </a:p>
          <a:p>
            <a:r>
              <a:rPr lang="en-US" dirty="0"/>
              <a:t>Unilever</a:t>
            </a:r>
          </a:p>
          <a:p>
            <a:r>
              <a:rPr lang="en-US" dirty="0"/>
              <a:t>Proctor &amp; </a:t>
            </a:r>
            <a:r>
              <a:rPr lang="en-US" dirty="0" smtClean="0"/>
              <a:t>Gamble</a:t>
            </a:r>
          </a:p>
          <a:p>
            <a:r>
              <a:rPr lang="en-US" dirty="0" smtClean="0"/>
              <a:t>Nestle</a:t>
            </a:r>
          </a:p>
          <a:p>
            <a:r>
              <a:rPr lang="en-US" dirty="0" smtClean="0"/>
              <a:t>Suzuki</a:t>
            </a:r>
          </a:p>
          <a:p>
            <a:r>
              <a:rPr lang="en-US" dirty="0" err="1"/>
              <a:t>Engro</a:t>
            </a:r>
            <a:r>
              <a:rPr lang="en-US" dirty="0"/>
              <a:t> </a:t>
            </a:r>
            <a:r>
              <a:rPr lang="en-US" dirty="0" smtClean="0"/>
              <a:t>Corporation</a:t>
            </a:r>
          </a:p>
          <a:p>
            <a:endParaRPr lang="en-US" dirty="0"/>
          </a:p>
          <a:p>
            <a:r>
              <a:rPr lang="en-US" dirty="0"/>
              <a:t>Interestingly, all corporations are considered companies, even though not every company is considered a corporation.</a:t>
            </a:r>
          </a:p>
        </p:txBody>
      </p:sp>
    </p:spTree>
    <p:extLst>
      <p:ext uri="{BB962C8B-B14F-4D97-AF65-F5344CB8AC3E}">
        <p14:creationId xmlns:p14="http://schemas.microsoft.com/office/powerpoint/2010/main" val="3244431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VS Corporation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corporations </a:t>
            </a:r>
            <a:r>
              <a:rPr lang="en-US" dirty="0"/>
              <a:t>are </a:t>
            </a:r>
            <a:r>
              <a:rPr lang="en-US" b="1" dirty="0"/>
              <a:t>usually owned </a:t>
            </a:r>
            <a:r>
              <a:rPr lang="en-US" dirty="0"/>
              <a:t>by multiple people and the ability to exchange ownership is easy, while companies </a:t>
            </a:r>
            <a:r>
              <a:rPr lang="en-US" b="1" dirty="0" smtClean="0"/>
              <a:t>can be </a:t>
            </a:r>
            <a:r>
              <a:rPr lang="en-US" dirty="0" smtClean="0"/>
              <a:t>owned </a:t>
            </a:r>
            <a:r>
              <a:rPr lang="en-US" dirty="0"/>
              <a:t>by one individual and ease of transferring ownership depends on the </a:t>
            </a:r>
            <a:r>
              <a:rPr lang="en-US" dirty="0">
                <a:hlinkClick r:id="rId2"/>
              </a:rPr>
              <a:t>business structure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companies are typically smaller than corporations. There is also a difference in capital requirements to form a company and to form a corporation.</a:t>
            </a:r>
          </a:p>
        </p:txBody>
      </p:sp>
    </p:spTree>
    <p:extLst>
      <p:ext uri="{BB962C8B-B14F-4D97-AF65-F5344CB8AC3E}">
        <p14:creationId xmlns:p14="http://schemas.microsoft.com/office/powerpoint/2010/main" val="1897102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Limited Liability Company (LLC)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LLC is a relatively new type of hybrid business</a:t>
            </a:r>
            <a:br>
              <a:rPr lang="en-US" dirty="0"/>
            </a:br>
            <a:r>
              <a:rPr lang="en-US" dirty="0"/>
              <a:t>structure. </a:t>
            </a:r>
            <a:br>
              <a:rPr lang="en-US" dirty="0"/>
            </a:br>
            <a:r>
              <a:rPr lang="en-US" dirty="0"/>
              <a:t>It is designed to provide limited liability </a:t>
            </a:r>
            <a:r>
              <a:rPr lang="en-US" dirty="0" smtClean="0"/>
              <a:t>features of </a:t>
            </a:r>
            <a:r>
              <a:rPr lang="en-US" dirty="0"/>
              <a:t>a corporation and the tax efficiencies </a:t>
            </a:r>
            <a:r>
              <a:rPr lang="en-US" dirty="0" smtClean="0"/>
              <a:t>and operational </a:t>
            </a:r>
            <a:r>
              <a:rPr lang="en-US" dirty="0"/>
              <a:t>flexibility of a partnership 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/>
              <a:t>LLC</a:t>
            </a:r>
            <a:r>
              <a:rPr lang="en-US" dirty="0"/>
              <a:t> can get a tax identification number, open a bank account and </a:t>
            </a:r>
            <a:r>
              <a:rPr lang="en-US" b="1" dirty="0" smtClean="0"/>
              <a:t>do </a:t>
            </a:r>
            <a:r>
              <a:rPr lang="en-US" b="1" dirty="0"/>
              <a:t>business</a:t>
            </a:r>
            <a:r>
              <a:rPr lang="en-US" dirty="0"/>
              <a:t>, all under its own name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Tax Advantages of an LLC. ...</a:t>
            </a:r>
          </a:p>
          <a:p>
            <a:r>
              <a:rPr lang="en-US" dirty="0"/>
              <a:t>Ownership Flexibility. ...</a:t>
            </a:r>
          </a:p>
          <a:p>
            <a:r>
              <a:rPr lang="en-US" dirty="0"/>
              <a:t>Management Flexibility. ...</a:t>
            </a:r>
          </a:p>
          <a:p>
            <a:r>
              <a:rPr lang="en-US" dirty="0"/>
              <a:t>Flexible Profit Distributions.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69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b="1" dirty="0"/>
              <a:t>Pakistan Limited Liability Company</a:t>
            </a:r>
            <a:r>
              <a:rPr lang="en-US" dirty="0"/>
              <a:t> (Private </a:t>
            </a:r>
            <a:r>
              <a:rPr lang="en-US" b="1" dirty="0"/>
              <a:t>company</a:t>
            </a:r>
            <a:r>
              <a:rPr lang="en-US" dirty="0"/>
              <a:t> or </a:t>
            </a:r>
            <a:r>
              <a:rPr lang="en-US" dirty="0" err="1"/>
              <a:t>Pvt</a:t>
            </a:r>
            <a:r>
              <a:rPr lang="en-US" dirty="0"/>
              <a:t> </a:t>
            </a:r>
            <a:r>
              <a:rPr lang="en-US" b="1" dirty="0"/>
              <a:t>Ltd</a:t>
            </a:r>
            <a:r>
              <a:rPr lang="en-US" dirty="0"/>
              <a:t>) </a:t>
            </a:r>
            <a:r>
              <a:rPr lang="en-US" b="1" dirty="0"/>
              <a:t>Pakistan</a:t>
            </a:r>
            <a:r>
              <a:rPr lang="en-US" dirty="0"/>
              <a:t> LLCs, also referred as private </a:t>
            </a:r>
            <a:r>
              <a:rPr lang="en-US" b="1" dirty="0"/>
              <a:t>companies</a:t>
            </a:r>
            <a:r>
              <a:rPr lang="en-US" dirty="0"/>
              <a:t> (Pvt. </a:t>
            </a:r>
            <a:r>
              <a:rPr lang="en-US" b="1" dirty="0"/>
              <a:t>Ltd</a:t>
            </a:r>
            <a:r>
              <a:rPr lang="en-US" dirty="0"/>
              <a:t>.), can be registered with only </a:t>
            </a:r>
            <a:r>
              <a:rPr lang="en-US" dirty="0" err="1"/>
              <a:t>i</a:t>
            </a:r>
            <a:r>
              <a:rPr lang="en-US" dirty="0"/>
              <a:t>) two directors ii) two shareholders and a minimum capital requirement of US$1,000.</a:t>
            </a:r>
          </a:p>
        </p:txBody>
      </p:sp>
    </p:spTree>
    <p:extLst>
      <p:ext uri="{BB962C8B-B14F-4D97-AF65-F5344CB8AC3E}">
        <p14:creationId xmlns:p14="http://schemas.microsoft.com/office/powerpoint/2010/main" val="2402271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b="1" i="1" dirty="0"/>
              <a:t>“An organized group of people with a particular</a:t>
            </a:r>
            <a:br>
              <a:rPr lang="en-US" sz="2800" b="1" i="1" dirty="0"/>
            </a:br>
            <a:r>
              <a:rPr lang="en-US" sz="2800" b="1" i="1" dirty="0"/>
              <a:t>purpose, such as a business or government</a:t>
            </a:r>
            <a:br>
              <a:rPr lang="en-US" sz="2800" b="1" i="1" dirty="0"/>
            </a:br>
            <a:r>
              <a:rPr lang="en-US" sz="2800" b="1" i="1" dirty="0"/>
              <a:t>department”</a:t>
            </a:r>
            <a:r>
              <a:rPr lang="en-US" sz="2800" dirty="0"/>
              <a:t>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b="1" dirty="0"/>
              <a:t>It is impossible to live in a civilized </a:t>
            </a:r>
            <a:r>
              <a:rPr lang="en-US" sz="2800" b="1" dirty="0" smtClean="0"/>
              <a:t>society without </a:t>
            </a:r>
            <a:r>
              <a:rPr lang="en-US" sz="2800" b="1" dirty="0"/>
              <a:t>close contact with many </a:t>
            </a:r>
            <a:r>
              <a:rPr lang="en-US" sz="2800" b="1" dirty="0" smtClean="0"/>
              <a:t>large organizations </a:t>
            </a:r>
            <a:r>
              <a:rPr lang="en-US" sz="2800" b="1" dirty="0"/>
              <a:t>such as</a:t>
            </a:r>
            <a:br>
              <a:rPr lang="en-US" sz="2800" b="1" dirty="0"/>
            </a:br>
            <a:r>
              <a:rPr lang="en-US" sz="2800" b="1" dirty="0"/>
              <a:t>– Schools</a:t>
            </a:r>
            <a:br>
              <a:rPr lang="en-US" sz="2800" b="1" dirty="0"/>
            </a:br>
            <a:r>
              <a:rPr lang="en-US" sz="2800" b="1" dirty="0"/>
              <a:t>– Universities</a:t>
            </a:r>
            <a:br>
              <a:rPr lang="en-US" sz="2800" b="1" dirty="0"/>
            </a:br>
            <a:r>
              <a:rPr lang="en-US" sz="2800" b="1" dirty="0"/>
              <a:t>– Government departments</a:t>
            </a:r>
            <a:br>
              <a:rPr lang="en-US" sz="2800" b="1" dirty="0"/>
            </a:br>
            <a:r>
              <a:rPr lang="en-US" sz="2800" b="1" dirty="0"/>
              <a:t>– Health service </a:t>
            </a:r>
            <a:br>
              <a:rPr lang="en-US" sz="2800" b="1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543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Legal Form of Organization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br>
              <a:rPr lang="en-US" u="sng" dirty="0">
                <a:solidFill>
                  <a:srgbClr val="FF0000"/>
                </a:solidFill>
              </a:rPr>
            </a:b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 recognizes Individual:</a:t>
            </a:r>
          </a:p>
          <a:p>
            <a:pPr marL="1371600" lvl="3" indent="0">
              <a:buNone/>
            </a:pPr>
            <a:r>
              <a:rPr lang="en-US" sz="2000" b="1" dirty="0"/>
              <a:t>enter into the contracts which can be enforced by</a:t>
            </a:r>
            <a:br>
              <a:rPr lang="en-US" sz="2000" b="1" dirty="0"/>
            </a:br>
            <a:r>
              <a:rPr lang="en-US" sz="2000" b="1" dirty="0"/>
              <a:t>the </a:t>
            </a:r>
            <a:r>
              <a:rPr lang="en-US" sz="2000" b="1" dirty="0" smtClean="0"/>
              <a:t>courts</a:t>
            </a:r>
          </a:p>
          <a:p>
            <a:pPr marL="1371600" lvl="3" indent="0">
              <a:buNone/>
            </a:pP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– Sued for </a:t>
            </a:r>
            <a:r>
              <a:rPr lang="en-US" sz="2000" b="1" dirty="0" smtClean="0"/>
              <a:t>damages</a:t>
            </a:r>
          </a:p>
          <a:p>
            <a:pPr marL="1371600" lvl="3" indent="0">
              <a:buNone/>
            </a:pP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– Give evidences </a:t>
            </a:r>
            <a:br>
              <a:rPr lang="en-US" sz="2000" b="1" dirty="0"/>
            </a:br>
            <a:endParaRPr lang="en-US" sz="2000" b="1" dirty="0"/>
          </a:p>
          <a:p>
            <a:pPr marL="457200"/>
            <a:r>
              <a:rPr lang="en-US" dirty="0" smtClean="0"/>
              <a:t>Incorporation:</a:t>
            </a:r>
          </a:p>
          <a:p>
            <a:pPr marL="114300" indent="0">
              <a:buNone/>
            </a:pPr>
            <a:r>
              <a:rPr lang="en-US" dirty="0" smtClean="0"/>
              <a:t>Organization should be given a legal existence through a legal process know as incorporation. (</a:t>
            </a:r>
            <a:r>
              <a:rPr lang="en-US" dirty="0" err="1" smtClean="0"/>
              <a:t>Inc</a:t>
            </a:r>
            <a:r>
              <a:rPr lang="en-US" dirty="0" smtClean="0"/>
              <a:t>)</a:t>
            </a:r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1067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Legal forms of Organization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adopting any specific legal </a:t>
            </a:r>
            <a:r>
              <a:rPr lang="en-US" dirty="0" smtClean="0"/>
              <a:t>configuration organizations </a:t>
            </a:r>
            <a:r>
              <a:rPr lang="en-US" dirty="0"/>
              <a:t>take different legal forms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     </a:t>
            </a:r>
            <a:r>
              <a:rPr lang="en-US" b="1" dirty="0"/>
              <a:t>Four basic legal forms of organization are </a:t>
            </a:r>
            <a:endParaRPr lang="en-US" b="1" dirty="0" smtClean="0"/>
          </a:p>
          <a:p>
            <a:r>
              <a:rPr lang="en-US" b="1" dirty="0" smtClean="0"/>
              <a:t>Sole Proprietorship(sole trader); </a:t>
            </a:r>
            <a:r>
              <a:rPr lang="en-US" b="1" dirty="0"/>
              <a:t>Partnerships; Corporations and</a:t>
            </a:r>
            <a:br>
              <a:rPr lang="en-US" b="1" dirty="0"/>
            </a:br>
            <a:r>
              <a:rPr lang="en-US" b="1" dirty="0"/>
              <a:t>Limited Liability Company </a:t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6702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Sole Proprietorship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vast majority of small businesses start out as sole</a:t>
            </a:r>
            <a:br>
              <a:rPr lang="en-US" sz="2400" dirty="0"/>
            </a:br>
            <a:r>
              <a:rPr lang="en-US" sz="2400" dirty="0"/>
              <a:t>proprietorships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– </a:t>
            </a:r>
            <a:r>
              <a:rPr lang="en-US" sz="2400" dirty="0"/>
              <a:t>These firms are owned by one person, usually the</a:t>
            </a:r>
            <a:br>
              <a:rPr lang="en-US" sz="2400" dirty="0"/>
            </a:br>
            <a:r>
              <a:rPr lang="en-US" sz="2400" dirty="0"/>
              <a:t>individual who has day-to-day responsibility for</a:t>
            </a:r>
            <a:br>
              <a:rPr lang="en-US" sz="2400" dirty="0"/>
            </a:br>
            <a:r>
              <a:rPr lang="en-US" sz="2400" dirty="0"/>
              <a:t>running the business.</a:t>
            </a:r>
            <a:br>
              <a:rPr lang="en-US" sz="2400" dirty="0"/>
            </a:br>
            <a:endParaRPr lang="en-US" sz="2400" dirty="0" smtClean="0"/>
          </a:p>
          <a:p>
            <a:r>
              <a:rPr lang="en-US" sz="2400" dirty="0" smtClean="0"/>
              <a:t>– </a:t>
            </a:r>
            <a:r>
              <a:rPr lang="en-US" sz="2400" dirty="0"/>
              <a:t>Sole proprietorships own all the assets of the business</a:t>
            </a:r>
            <a:br>
              <a:rPr lang="en-US" sz="2400" dirty="0"/>
            </a:br>
            <a:r>
              <a:rPr lang="en-US" sz="2400" dirty="0"/>
              <a:t>and the profits generated by it.</a:t>
            </a:r>
            <a:br>
              <a:rPr lang="en-US" sz="2400" dirty="0"/>
            </a:br>
            <a:endParaRPr lang="en-US" sz="2400" dirty="0" smtClean="0"/>
          </a:p>
          <a:p>
            <a:r>
              <a:rPr lang="en-US" sz="2400" dirty="0" smtClean="0"/>
              <a:t>– </a:t>
            </a:r>
            <a:r>
              <a:rPr lang="en-US" sz="2400" dirty="0"/>
              <a:t>They also assume complete responsibility for any of its</a:t>
            </a:r>
            <a:br>
              <a:rPr lang="en-US" sz="2400" dirty="0"/>
            </a:br>
            <a:r>
              <a:rPr lang="en-US" sz="2400" dirty="0"/>
              <a:t>liabilities or debts. 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0803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Sole trader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example:</a:t>
            </a:r>
          </a:p>
          <a:p>
            <a:endParaRPr lang="en-US" dirty="0"/>
          </a:p>
          <a:p>
            <a:pPr lvl="2"/>
            <a:r>
              <a:rPr lang="en-US" dirty="0" smtClean="0"/>
              <a:t>Local shop , Plumber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956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Partnerships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a Partnership, two or more people share ownership</a:t>
            </a:r>
            <a:br>
              <a:rPr lang="en-US" dirty="0"/>
            </a:br>
            <a:r>
              <a:rPr lang="en-US" dirty="0"/>
              <a:t>of a single business. </a:t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r>
              <a:rPr lang="en-US" dirty="0"/>
              <a:t>The Partners should have a legal agreement that sets</a:t>
            </a:r>
            <a:br>
              <a:rPr lang="en-US" dirty="0"/>
            </a:br>
            <a:r>
              <a:rPr lang="en-US" dirty="0"/>
              <a:t>forth how decisions will be made, profits will be</a:t>
            </a:r>
            <a:br>
              <a:rPr lang="en-US" dirty="0"/>
            </a:br>
            <a:r>
              <a:rPr lang="en-US" dirty="0"/>
              <a:t>shared, disputes will be resolved, how future partners</a:t>
            </a:r>
            <a:br>
              <a:rPr lang="en-US" dirty="0"/>
            </a:br>
            <a:r>
              <a:rPr lang="en-US" dirty="0"/>
              <a:t>will be admitted to the partnership or what steps will</a:t>
            </a:r>
            <a:br>
              <a:rPr lang="en-US" dirty="0"/>
            </a:br>
            <a:r>
              <a:rPr lang="en-US" dirty="0"/>
              <a:t>be taken to dissolve the partnership when needed. </a:t>
            </a:r>
            <a:br>
              <a:rPr lang="en-US" dirty="0"/>
            </a:br>
            <a:endParaRPr lang="en-US" dirty="0" smtClean="0"/>
          </a:p>
          <a:p>
            <a:r>
              <a:rPr lang="en-US" dirty="0"/>
              <a:t>They also must decide </a:t>
            </a:r>
            <a:r>
              <a:rPr lang="en-US" b="1" dirty="0"/>
              <a:t>up front </a:t>
            </a:r>
            <a:r>
              <a:rPr lang="en-US" dirty="0"/>
              <a:t>how much time and</a:t>
            </a:r>
            <a:br>
              <a:rPr lang="en-US" dirty="0"/>
            </a:br>
            <a:r>
              <a:rPr lang="en-US" dirty="0"/>
              <a:t>capital each will contribute, etc.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232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 example: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Doctors, lawyers </a:t>
            </a:r>
            <a:r>
              <a:rPr lang="en-US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556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Corporations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152983"/>
            <a:ext cx="8946541" cy="5537377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Corporation</a:t>
            </a:r>
            <a:r>
              <a:rPr lang="en-US" dirty="0"/>
              <a:t>. Definition: A form of </a:t>
            </a:r>
            <a:r>
              <a:rPr lang="en-US" b="1" dirty="0"/>
              <a:t>business</a:t>
            </a:r>
            <a:r>
              <a:rPr lang="en-US" dirty="0"/>
              <a:t> operation that declares the </a:t>
            </a:r>
            <a:r>
              <a:rPr lang="en-US" b="1" dirty="0"/>
              <a:t>business</a:t>
            </a:r>
            <a:r>
              <a:rPr lang="en-US" dirty="0"/>
              <a:t> as a separate, legal entity guided by a group of officers known as the board of directors</a:t>
            </a:r>
            <a:r>
              <a:rPr lang="en-US" dirty="0" smtClean="0"/>
              <a:t>.</a:t>
            </a:r>
          </a:p>
          <a:p>
            <a:r>
              <a:rPr lang="en-US" dirty="0"/>
              <a:t>The owners of a corporation are shareholders; their percentage of ownership in the business is represented by their corporate stocks or shares.</a:t>
            </a:r>
          </a:p>
          <a:p>
            <a:r>
              <a:rPr lang="en-US" b="1" dirty="0"/>
              <a:t>Separate legal entity</a:t>
            </a:r>
            <a:r>
              <a:rPr lang="en-US" dirty="0"/>
              <a:t> – Independent from its owners and considered a legal entity that may conduct business, own properties, enter into binding contracts, borrow money, sue and be sued, and pay taxes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</a:t>
            </a:r>
            <a:r>
              <a:rPr lang="en-US" dirty="0"/>
              <a:t>common action of a corporation is the selling of its ownership in the form of stocks. Selling stock in a corporation is a great way to raise </a:t>
            </a:r>
            <a:r>
              <a:rPr lang="en-US" dirty="0" smtClean="0"/>
              <a:t>capital</a:t>
            </a:r>
          </a:p>
          <a:p>
            <a:endParaRPr lang="en-US" dirty="0"/>
          </a:p>
          <a:p>
            <a:r>
              <a:rPr lang="en-US" dirty="0"/>
              <a:t>Investors or owners may not directly handle day-to-day business operations. They vote for the Board of Directors who eventually hire a professional management team.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653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179</TotalTime>
  <Words>314</Words>
  <Application>Microsoft Office PowerPoint</Application>
  <PresentationFormat>Widescreen</PresentationFormat>
  <Paragraphs>85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Ion</vt:lpstr>
      <vt:lpstr>Professional Practices </vt:lpstr>
      <vt:lpstr>Organization:</vt:lpstr>
      <vt:lpstr>Legal Form of Organization  </vt:lpstr>
      <vt:lpstr>Legal forms of Organization</vt:lpstr>
      <vt:lpstr>Sole Proprietorship  </vt:lpstr>
      <vt:lpstr>Sole trader</vt:lpstr>
      <vt:lpstr>Partnerships  </vt:lpstr>
      <vt:lpstr>Partnership</vt:lpstr>
      <vt:lpstr>Corporations  </vt:lpstr>
      <vt:lpstr>Examples:</vt:lpstr>
      <vt:lpstr>Company VS Corporation</vt:lpstr>
      <vt:lpstr>Limited Liability Company (LLC)   </vt:lpstr>
      <vt:lpstr>LLC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Practices </dc:title>
  <dc:creator>Ali Qasim</dc:creator>
  <cp:lastModifiedBy>Ali Qasim</cp:lastModifiedBy>
  <cp:revision>14</cp:revision>
  <dcterms:created xsi:type="dcterms:W3CDTF">2020-01-29T06:51:57Z</dcterms:created>
  <dcterms:modified xsi:type="dcterms:W3CDTF">2020-01-31T12:44:37Z</dcterms:modified>
</cp:coreProperties>
</file>