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66" r:id="rId2"/>
    <p:sldId id="267" r:id="rId3"/>
    <p:sldId id="288" r:id="rId4"/>
    <p:sldId id="289" r:id="rId5"/>
    <p:sldId id="293" r:id="rId6"/>
    <p:sldId id="294" r:id="rId7"/>
    <p:sldId id="345" r:id="rId8"/>
    <p:sldId id="271" r:id="rId9"/>
    <p:sldId id="291" r:id="rId10"/>
    <p:sldId id="295" r:id="rId11"/>
    <p:sldId id="296" r:id="rId12"/>
    <p:sldId id="330" r:id="rId13"/>
    <p:sldId id="297" r:id="rId14"/>
    <p:sldId id="308" r:id="rId15"/>
    <p:sldId id="309" r:id="rId16"/>
    <p:sldId id="301" r:id="rId17"/>
    <p:sldId id="319" r:id="rId18"/>
    <p:sldId id="302" r:id="rId19"/>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中等深淺樣式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98" autoAdjust="0"/>
    <p:restoredTop sz="91502" autoAdjust="0"/>
  </p:normalViewPr>
  <p:slideViewPr>
    <p:cSldViewPr>
      <p:cViewPr varScale="1">
        <p:scale>
          <a:sx n="59" d="100"/>
          <a:sy n="59" d="100"/>
        </p:scale>
        <p:origin x="1575"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053"/>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A7DD20-92F8-4282-BDE4-0E24C1A0D45F}" type="datetimeFigureOut">
              <a:rPr lang="zh-TW" altLang="en-US" smtClean="0"/>
              <a:pPr/>
              <a:t>2019/3/31</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20D120-4707-426F-9B85-873E256A6635}" type="slidenum">
              <a:rPr lang="zh-TW" altLang="en-US" smtClean="0"/>
              <a:pPr/>
              <a:t>‹#›</a:t>
            </a:fld>
            <a:endParaRPr lang="zh-TW" altLang="en-US"/>
          </a:p>
        </p:txBody>
      </p:sp>
    </p:spTree>
    <p:extLst>
      <p:ext uri="{BB962C8B-B14F-4D97-AF65-F5344CB8AC3E}">
        <p14:creationId xmlns:p14="http://schemas.microsoft.com/office/powerpoint/2010/main" val="1501354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7320D120-4707-426F-9B85-873E256A6635}" type="slidenum">
              <a:rPr lang="zh-TW" altLang="en-US" smtClean="0"/>
              <a:pPr/>
              <a:t>1</a:t>
            </a:fld>
            <a:endParaRPr lang="zh-TW" altLang="en-US"/>
          </a:p>
        </p:txBody>
      </p:sp>
    </p:spTree>
    <p:extLst>
      <p:ext uri="{BB962C8B-B14F-4D97-AF65-F5344CB8AC3E}">
        <p14:creationId xmlns:p14="http://schemas.microsoft.com/office/powerpoint/2010/main" val="1932595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200" kern="1200" dirty="0" smtClean="0">
                <a:solidFill>
                  <a:schemeClr val="tx1"/>
                </a:solidFill>
                <a:effectLst/>
                <a:latin typeface="+mn-lt"/>
                <a:ea typeface="+mn-ea"/>
                <a:cs typeface="+mn-cs"/>
              </a:rPr>
              <a:t>Memory access is done through a TLB to speed up the virtual address translation done by the MMU. This is regardless of whether or not the system implements virtual memory.</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Whenever a memory reference is made, CPU generates a logical or virtual address which needs to be translated to a corresponding physical address for the desired memory location or offset in main memory. This translation is done via a lookup table (known as page table on a paging system) that stores mappings from virtual page numbers to their corresponding physical page (aka frame) numbers.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This lookup table or page table can be implemented purely in hardware (CPU registers), but owing to size requirements, it has to be maintained as a separate data structure in main memory (DRAM).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Thus, when the virtual to physical address translation happens, 2 memory accesses are required</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First for the page table to get the physical frame number which is then combined with an offset (within the frame) to get the actual physical address of the memory location referenced by CPU.</a:t>
            </a:r>
          </a:p>
          <a:p>
            <a:pPr lvl="0"/>
            <a:r>
              <a:rPr lang="en-GB" sz="1200" kern="1200" dirty="0" smtClean="0">
                <a:solidFill>
                  <a:schemeClr val="tx1"/>
                </a:solidFill>
                <a:effectLst/>
                <a:latin typeface="+mn-lt"/>
                <a:ea typeface="+mn-ea"/>
                <a:cs typeface="+mn-cs"/>
              </a:rPr>
              <a:t>Second for the access done to the desired memory location with the physical address computed above.</a:t>
            </a:r>
          </a:p>
          <a:p>
            <a:endParaRPr lang="en-GB" dirty="0"/>
          </a:p>
        </p:txBody>
      </p:sp>
      <p:sp>
        <p:nvSpPr>
          <p:cNvPr id="4" name="Slide Number Placeholder 3"/>
          <p:cNvSpPr>
            <a:spLocks noGrp="1"/>
          </p:cNvSpPr>
          <p:nvPr>
            <p:ph type="sldNum" sz="quarter" idx="10"/>
          </p:nvPr>
        </p:nvSpPr>
        <p:spPr/>
        <p:txBody>
          <a:bodyPr/>
          <a:lstStyle/>
          <a:p>
            <a:fld id="{7320D120-4707-426F-9B85-873E256A6635}" type="slidenum">
              <a:rPr lang="zh-TW" altLang="en-US" smtClean="0"/>
              <a:pPr/>
              <a:t>4</a:t>
            </a:fld>
            <a:endParaRPr lang="zh-TW" altLang="en-US"/>
          </a:p>
        </p:txBody>
      </p:sp>
    </p:spTree>
    <p:extLst>
      <p:ext uri="{BB962C8B-B14F-4D97-AF65-F5344CB8AC3E}">
        <p14:creationId xmlns:p14="http://schemas.microsoft.com/office/powerpoint/2010/main" val="2318265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In a traditional system there are typically 2 address spaces – the virtual address space  (VAS) and the physical address space (PAS). The OS and user processes run in the VAS. The OS manages the mapping from VAS to PAS through the use of the Memory Management Unit (MMU) provided in the processor.  The OS maintains a page table that maps each page in the current VAS to a page in the PAS. Typically the OS will maintain one page table per user level process</a:t>
            </a:r>
            <a:endParaRPr lang="en-GB" dirty="0"/>
          </a:p>
        </p:txBody>
      </p:sp>
      <p:sp>
        <p:nvSpPr>
          <p:cNvPr id="4" name="Slide Number Placeholder 3"/>
          <p:cNvSpPr>
            <a:spLocks noGrp="1"/>
          </p:cNvSpPr>
          <p:nvPr>
            <p:ph type="sldNum" sz="quarter" idx="10"/>
          </p:nvPr>
        </p:nvSpPr>
        <p:spPr/>
        <p:txBody>
          <a:bodyPr/>
          <a:lstStyle/>
          <a:p>
            <a:fld id="{7320D120-4707-426F-9B85-873E256A6635}" type="slidenum">
              <a:rPr lang="zh-TW" altLang="en-US" smtClean="0"/>
              <a:pPr/>
              <a:t>5</a:t>
            </a:fld>
            <a:endParaRPr lang="zh-TW" altLang="en-US"/>
          </a:p>
        </p:txBody>
      </p:sp>
    </p:spTree>
    <p:extLst>
      <p:ext uri="{BB962C8B-B14F-4D97-AF65-F5344CB8AC3E}">
        <p14:creationId xmlns:p14="http://schemas.microsoft.com/office/powerpoint/2010/main" val="27447099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lang="en-US" sz="3600" b="1" i="1" kern="1200" dirty="0">
                <a:solidFill>
                  <a:schemeClr val="accent1">
                    <a:lumMod val="50000"/>
                  </a:schemeClr>
                </a:solidFill>
                <a:latin typeface="+mn-lt"/>
                <a:ea typeface="+mj-ea"/>
                <a:cs typeface="+mj-cs"/>
              </a:defRPr>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371600" y="3886200"/>
            <a:ext cx="6400800" cy="1752600"/>
          </a:xfrm>
        </p:spPr>
        <p:txBody>
          <a:bodyPr anchor="b">
            <a:normAutofit/>
          </a:bodyPr>
          <a:lstStyle>
            <a:lvl1pPr marL="0" indent="0" algn="l">
              <a:buNone/>
              <a:defRPr lang="en-US" sz="1800" b="1" i="1" kern="1200" dirty="0">
                <a:solidFill>
                  <a:schemeClr val="accent2">
                    <a:lumMod val="50000"/>
                  </a:schemeClr>
                </a:solidFill>
                <a:latin typeface="Cambria" pitchFamily="18" charset="0"/>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2019/3/31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pic>
        <p:nvPicPr>
          <p:cNvPr id="7" name="Picture 6" descr="logo"/>
          <p:cNvPicPr>
            <a:picLocks noChangeAspect="1" noChangeArrowheads="1"/>
          </p:cNvPicPr>
          <p:nvPr/>
        </p:nvPicPr>
        <p:blipFill>
          <a:blip r:embed="rId3" cstate="print"/>
          <a:srcRect/>
          <a:stretch>
            <a:fillRect/>
          </a:stretch>
        </p:blipFill>
        <p:spPr bwMode="auto">
          <a:xfrm>
            <a:off x="6374027" y="6030097"/>
            <a:ext cx="2743200" cy="76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2019/3/31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2019/3/31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lvl1pPr algn="r">
              <a:defRPr b="1">
                <a:latin typeface="+mj-lt"/>
              </a:defRPr>
            </a:lvl1p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lvl1pPr>
              <a:defRPr sz="2800"/>
            </a:lvl1pPr>
            <a:lvl2pPr>
              <a:defRPr sz="2400"/>
            </a:lvl2pPr>
            <a:lvl3pPr>
              <a:defRPr sz="2000"/>
            </a:lvl3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2019/3/31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accent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5BBEAD13-0566-4C6C-97E7-55F17F24B09F}" type="datetimeFigureOut">
              <a:rPr lang="zh-TW" altLang="en-US" smtClean="0"/>
              <a:pPr/>
              <a:t>2019/3/31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Date Placeholder 4"/>
          <p:cNvSpPr>
            <a:spLocks noGrp="1"/>
          </p:cNvSpPr>
          <p:nvPr>
            <p:ph type="dt" sz="half" idx="10"/>
          </p:nvPr>
        </p:nvSpPr>
        <p:spPr/>
        <p:txBody>
          <a:bodyPr/>
          <a:lstStyle/>
          <a:p>
            <a:fld id="{5BBEAD13-0566-4C6C-97E7-55F17F24B09F}" type="datetimeFigureOut">
              <a:rPr lang="zh-TW" altLang="en-US" smtClean="0"/>
              <a:pPr/>
              <a:t>2019/3/31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7" name="Date Placeholder 6"/>
          <p:cNvSpPr>
            <a:spLocks noGrp="1"/>
          </p:cNvSpPr>
          <p:nvPr>
            <p:ph type="dt" sz="half" idx="10"/>
          </p:nvPr>
        </p:nvSpPr>
        <p:spPr/>
        <p:txBody>
          <a:bodyPr/>
          <a:lstStyle/>
          <a:p>
            <a:fld id="{5BBEAD13-0566-4C6C-97E7-55F17F24B09F}" type="datetimeFigureOut">
              <a:rPr lang="zh-TW" altLang="en-US" smtClean="0"/>
              <a:pPr/>
              <a:t>2019/3/31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a:p>
        </p:txBody>
      </p:sp>
      <p:sp>
        <p:nvSpPr>
          <p:cNvPr id="3" name="Date Placeholder 2"/>
          <p:cNvSpPr>
            <a:spLocks noGrp="1"/>
          </p:cNvSpPr>
          <p:nvPr>
            <p:ph type="dt" sz="half" idx="10"/>
          </p:nvPr>
        </p:nvSpPr>
        <p:spPr/>
        <p:txBody>
          <a:bodyPr/>
          <a:lstStyle/>
          <a:p>
            <a:fld id="{5BBEAD13-0566-4C6C-97E7-55F17F24B09F}" type="datetimeFigureOut">
              <a:rPr lang="zh-TW" altLang="en-US" smtClean="0"/>
              <a:pPr/>
              <a:t>2019/3/31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BEAD13-0566-4C6C-97E7-55F17F24B09F}" type="datetimeFigureOut">
              <a:rPr lang="zh-TW" altLang="en-US" smtClean="0"/>
              <a:pPr/>
              <a:t>2019/3/31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5BBEAD13-0566-4C6C-97E7-55F17F24B09F}" type="datetimeFigureOut">
              <a:rPr lang="zh-TW" altLang="en-US" smtClean="0"/>
              <a:pPr/>
              <a:t>2019/3/31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5BBEAD13-0566-4C6C-97E7-55F17F24B09F}" type="datetimeFigureOut">
              <a:rPr lang="zh-TW" altLang="en-US" smtClean="0"/>
              <a:pPr/>
              <a:t>2019/3/31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pPr/>
              <a:t>2019/3/31</a:t>
            </a:fld>
            <a:endParaRPr lang="zh-TW"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r" defTabSz="914400" rtl="0" eaLnBrk="1" latinLnBrk="0" hangingPunct="1">
        <a:spcBef>
          <a:spcPct val="0"/>
        </a:spcBef>
        <a:buNone/>
        <a:defRPr sz="4400" b="1" i="1" kern="1200">
          <a:solidFill>
            <a:schemeClr val="accent5">
              <a:lumMod val="50000"/>
            </a:schemeClr>
          </a:solidFill>
          <a:latin typeface="+mj-lt"/>
          <a:ea typeface="+mj-ea"/>
          <a:cs typeface="+mj-cs"/>
        </a:defRPr>
      </a:lvl1pPr>
    </p:titleStyle>
    <p:bodyStyle>
      <a:lvl1pPr marL="342900" indent="-342900" algn="l" defTabSz="914400" rtl="0" eaLnBrk="1" latinLnBrk="0" hangingPunct="1">
        <a:spcBef>
          <a:spcPct val="20000"/>
        </a:spcBef>
        <a:buClr>
          <a:schemeClr val="accent1">
            <a:lumMod val="75000"/>
          </a:schemeClr>
        </a:buClr>
        <a:buFont typeface="Arial" pitchFamily="34" charset="0"/>
        <a:buChar char="•"/>
        <a:defRPr sz="2800" kern="1200">
          <a:solidFill>
            <a:schemeClr val="tx2">
              <a:lumMod val="75000"/>
            </a:schemeClr>
          </a:solidFill>
          <a:latin typeface="Cambria" pitchFamily="18" charset="0"/>
          <a:ea typeface="+mn-ea"/>
          <a:cs typeface="+mn-cs"/>
        </a:defRPr>
      </a:lvl1pPr>
      <a:lvl2pPr marL="742950" indent="-285750" algn="l" defTabSz="914400" rtl="0" eaLnBrk="1" latinLnBrk="0" hangingPunct="1">
        <a:spcBef>
          <a:spcPct val="20000"/>
        </a:spcBef>
        <a:buClr>
          <a:schemeClr val="accent3">
            <a:lumMod val="50000"/>
          </a:schemeClr>
        </a:buClr>
        <a:buFont typeface="Wingdings" pitchFamily="2" charset="2"/>
        <a:buChar char="§"/>
        <a:defRPr sz="2800" kern="1200">
          <a:solidFill>
            <a:schemeClr val="accent3">
              <a:lumMod val="50000"/>
            </a:schemeClr>
          </a:solidFill>
          <a:latin typeface="Cambria" pitchFamily="18" charset="0"/>
          <a:ea typeface="+mn-ea"/>
          <a:cs typeface="+mn-cs"/>
        </a:defRPr>
      </a:lvl2pPr>
      <a:lvl3pPr marL="1143000" indent="-228600" algn="l" defTabSz="914400" rtl="0" eaLnBrk="1" latinLnBrk="0" hangingPunct="1">
        <a:spcBef>
          <a:spcPct val="20000"/>
        </a:spcBef>
        <a:buClr>
          <a:schemeClr val="accent4">
            <a:lumMod val="50000"/>
          </a:schemeClr>
        </a:buClr>
        <a:buFont typeface="Arial" pitchFamily="34" charset="0"/>
        <a:buChar char="•"/>
        <a:defRPr sz="2400" kern="1200">
          <a:solidFill>
            <a:schemeClr val="accent4">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371600"/>
            <a:ext cx="7772400" cy="1905000"/>
          </a:xfrm>
        </p:spPr>
        <p:txBody>
          <a:bodyPr>
            <a:normAutofit/>
          </a:bodyPr>
          <a:lstStyle/>
          <a:p>
            <a:r>
              <a:rPr lang="zh-TW" altLang="en-US" sz="4000" dirty="0" smtClean="0">
                <a:effectLst>
                  <a:outerShdw blurRad="38100" dist="38100" dir="2700000" algn="tl">
                    <a:srgbClr val="000000">
                      <a:alpha val="43137"/>
                    </a:srgbClr>
                  </a:outerShdw>
                </a:effectLst>
              </a:rPr>
              <a:t>虛擬化技術</a:t>
            </a:r>
            <a:r>
              <a:rPr lang="en-US" altLang="zh-TW" sz="4000" dirty="0" smtClean="0">
                <a:effectLst>
                  <a:outerShdw blurRad="38100" dist="38100" dir="2700000" algn="tl">
                    <a:srgbClr val="000000">
                      <a:alpha val="43137"/>
                    </a:srgbClr>
                  </a:outerShdw>
                </a:effectLst>
              </a:rPr>
              <a:t/>
            </a:r>
            <a:br>
              <a:rPr lang="en-US" altLang="zh-TW" sz="4000" dirty="0" smtClean="0">
                <a:effectLst>
                  <a:outerShdw blurRad="38100" dist="38100" dir="2700000" algn="tl">
                    <a:srgbClr val="000000">
                      <a:alpha val="43137"/>
                    </a:srgbClr>
                  </a:outerShdw>
                </a:effectLst>
              </a:rPr>
            </a:br>
            <a:r>
              <a:rPr lang="en-US" altLang="zh-TW" sz="4000" dirty="0" smtClean="0">
                <a:effectLst>
                  <a:outerShdw blurRad="38100" dist="38100" dir="2700000" algn="tl">
                    <a:srgbClr val="000000">
                      <a:alpha val="43137"/>
                    </a:srgbClr>
                  </a:outerShdw>
                </a:effectLst>
              </a:rPr>
              <a:t>Virtualization</a:t>
            </a:r>
            <a:r>
              <a:rPr lang="zh-TW" altLang="en-US" sz="4000" dirty="0" smtClean="0">
                <a:effectLst>
                  <a:outerShdw blurRad="38100" dist="38100" dir="2700000" algn="tl">
                    <a:srgbClr val="000000">
                      <a:alpha val="43137"/>
                    </a:srgbClr>
                  </a:outerShdw>
                </a:effectLst>
              </a:rPr>
              <a:t> </a:t>
            </a:r>
            <a:r>
              <a:rPr lang="en-US" altLang="zh-TW" sz="4000" dirty="0" smtClean="0">
                <a:effectLst>
                  <a:outerShdw blurRad="38100" dist="38100" dir="2700000" algn="tl">
                    <a:srgbClr val="000000">
                      <a:alpha val="43137"/>
                    </a:srgbClr>
                  </a:outerShdw>
                </a:effectLst>
              </a:rPr>
              <a:t>Technique</a:t>
            </a:r>
            <a:endParaRPr lang="en-US" sz="4000" i="0"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371600" y="3200400"/>
            <a:ext cx="6400800" cy="2362200"/>
          </a:xfrm>
        </p:spPr>
        <p:txBody>
          <a:bodyPr anchor="ctr">
            <a:normAutofit/>
          </a:bodyPr>
          <a:lstStyle/>
          <a:p>
            <a:pPr algn="ctr"/>
            <a:r>
              <a:rPr lang="en-US" altLang="zh-TW" sz="3200" i="0" dirty="0" smtClean="0">
                <a:effectLst>
                  <a:outerShdw blurRad="38100" dist="38100" dir="2700000" algn="tl">
                    <a:srgbClr val="000000">
                      <a:alpha val="43137"/>
                    </a:srgbClr>
                  </a:outerShdw>
                </a:effectLst>
                <a:latin typeface="標楷體" pitchFamily="65" charset="-120"/>
                <a:ea typeface="標楷體" pitchFamily="65" charset="-120"/>
              </a:rPr>
              <a:t>System Virtualization</a:t>
            </a:r>
          </a:p>
          <a:p>
            <a:pPr algn="ctr"/>
            <a:r>
              <a:rPr lang="en-US" altLang="zh-TW" sz="1600" i="0" dirty="0" smtClean="0">
                <a:effectLst>
                  <a:outerShdw blurRad="38100" dist="38100" dir="2700000" algn="tl">
                    <a:srgbClr val="000000">
                      <a:alpha val="43137"/>
                    </a:srgbClr>
                  </a:outerShdw>
                </a:effectLst>
                <a:latin typeface="標楷體" pitchFamily="65" charset="-120"/>
                <a:ea typeface="標楷體" pitchFamily="65" charset="-120"/>
              </a:rPr>
              <a:t>Memory Virtualization</a:t>
            </a:r>
            <a:endParaRPr lang="en-US" altLang="zh-TW" sz="3200" i="0" dirty="0" smtClean="0">
              <a:effectLst>
                <a:outerShdw blurRad="38100" dist="38100" dir="2700000" algn="tl">
                  <a:srgbClr val="000000">
                    <a:alpha val="43137"/>
                  </a:srgbClr>
                </a:outerShdw>
              </a:effectLst>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455738" y="1988840"/>
            <a:ext cx="6230937" cy="4633913"/>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Memory Virtualization</a:t>
            </a:r>
            <a:endParaRPr lang="en-US" dirty="0"/>
          </a:p>
        </p:txBody>
      </p:sp>
      <p:sp>
        <p:nvSpPr>
          <p:cNvPr id="5" name="Content Placeholder 2"/>
          <p:cNvSpPr txBox="1">
            <a:spLocks/>
          </p:cNvSpPr>
          <p:nvPr/>
        </p:nvSpPr>
        <p:spPr>
          <a:xfrm>
            <a:off x="457200" y="1268760"/>
            <a:ext cx="8229600" cy="609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accent1">
                  <a:lumMod val="75000"/>
                </a:schemeClr>
              </a:buClr>
              <a:buSzTx/>
              <a:buFont typeface="Arial" pitchFamily="34" charset="0"/>
              <a:buChar char="•"/>
              <a:tabLst/>
              <a:defRPr/>
            </a:pPr>
            <a:r>
              <a:rPr kumimoji="0" lang="en-US" sz="2800" b="0" i="0" u="none" strike="noStrike" kern="1200" cap="none" spc="0" normalizeH="0" baseline="0" noProof="0" dirty="0" smtClean="0">
                <a:ln>
                  <a:noFill/>
                </a:ln>
                <a:solidFill>
                  <a:schemeClr val="tx2">
                    <a:lumMod val="75000"/>
                  </a:schemeClr>
                </a:solidFill>
                <a:effectLst/>
                <a:uLnTx/>
                <a:uFillTx/>
                <a:latin typeface="Cambria" pitchFamily="18" charset="0"/>
                <a:ea typeface="+mn-ea"/>
                <a:cs typeface="+mn-cs"/>
              </a:rPr>
              <a:t>Memory virtualization architecture</a:t>
            </a:r>
          </a:p>
        </p:txBody>
      </p:sp>
      <p:sp>
        <p:nvSpPr>
          <p:cNvPr id="6" name="投影片編號版面配置區 5"/>
          <p:cNvSpPr>
            <a:spLocks noGrp="1"/>
          </p:cNvSpPr>
          <p:nvPr>
            <p:ph type="sldNum" sz="quarter" idx="12"/>
          </p:nvPr>
        </p:nvSpPr>
        <p:spPr/>
        <p:txBody>
          <a:bodyPr/>
          <a:lstStyle/>
          <a:p>
            <a:fld id="{B6F15528-21DE-4FAA-801E-634DDDAF4B2B}" type="slidenum">
              <a:rPr lang="en-US" smtClean="0"/>
              <a:pPr/>
              <a:t>10</a:t>
            </a:fld>
            <a:endParaRPr lang="en-US" dirty="0"/>
          </a:p>
        </p:txBody>
      </p:sp>
    </p:spTree>
    <p:extLst>
      <p:ext uri="{BB962C8B-B14F-4D97-AF65-F5344CB8AC3E}">
        <p14:creationId xmlns:p14="http://schemas.microsoft.com/office/powerpoint/2010/main" val="1107142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Virtualization</a:t>
            </a:r>
            <a:endParaRPr lang="en-US" dirty="0"/>
          </a:p>
        </p:txBody>
      </p:sp>
      <p:sp>
        <p:nvSpPr>
          <p:cNvPr id="3" name="Content Placeholder 2"/>
          <p:cNvSpPr>
            <a:spLocks noGrp="1"/>
          </p:cNvSpPr>
          <p:nvPr>
            <p:ph idx="1"/>
          </p:nvPr>
        </p:nvSpPr>
        <p:spPr>
          <a:xfrm>
            <a:off x="457200" y="1268760"/>
            <a:ext cx="8229600" cy="2362200"/>
          </a:xfrm>
        </p:spPr>
        <p:txBody>
          <a:bodyPr>
            <a:normAutofit lnSpcReduction="10000"/>
          </a:bodyPr>
          <a:lstStyle/>
          <a:p>
            <a:r>
              <a:rPr lang="en-US" dirty="0" smtClean="0"/>
              <a:t>The performance drop of memory access is usually unbearable. VMM needs further optimization.</a:t>
            </a:r>
            <a:br>
              <a:rPr lang="en-US" dirty="0" smtClean="0"/>
            </a:br>
            <a:endParaRPr lang="en-US" sz="1600" dirty="0" smtClean="0"/>
          </a:p>
          <a:p>
            <a:r>
              <a:rPr lang="en-US" dirty="0" smtClean="0"/>
              <a:t> VMM maintains shadow page tables :</a:t>
            </a:r>
          </a:p>
          <a:p>
            <a:pPr lvl="1">
              <a:spcAft>
                <a:spcPts val="0"/>
              </a:spcAft>
            </a:pPr>
            <a:r>
              <a:rPr lang="en-US" dirty="0" smtClean="0"/>
              <a:t>Direct virtual-to-physical address mapping</a:t>
            </a:r>
          </a:p>
          <a:p>
            <a:pPr lvl="1"/>
            <a:r>
              <a:rPr lang="en-US" dirty="0" smtClean="0"/>
              <a:t>Use hardware TLB for address translation</a:t>
            </a:r>
          </a:p>
        </p:txBody>
      </p:sp>
      <p:pic>
        <p:nvPicPr>
          <p:cNvPr id="4099" name="Picture 3"/>
          <p:cNvPicPr>
            <a:picLocks noChangeAspect="1" noChangeArrowheads="1"/>
          </p:cNvPicPr>
          <p:nvPr/>
        </p:nvPicPr>
        <p:blipFill>
          <a:blip r:embed="rId2" cstate="print"/>
          <a:srcRect/>
          <a:stretch>
            <a:fillRect/>
          </a:stretch>
        </p:blipFill>
        <p:spPr bwMode="auto">
          <a:xfrm>
            <a:off x="1283214" y="3997583"/>
            <a:ext cx="6577572" cy="2555617"/>
          </a:xfrm>
          <a:prstGeom prst="rect">
            <a:avLst/>
          </a:prstGeom>
          <a:noFill/>
          <a:ln w="9525">
            <a:noFill/>
            <a:miter lim="800000"/>
            <a:headEnd/>
            <a:tailEnd/>
          </a:ln>
          <a:effectLst/>
        </p:spPr>
      </p:pic>
      <p:sp>
        <p:nvSpPr>
          <p:cNvPr id="5" name="投影片編號版面配置區 4"/>
          <p:cNvSpPr>
            <a:spLocks noGrp="1"/>
          </p:cNvSpPr>
          <p:nvPr>
            <p:ph type="sldNum" sz="quarter" idx="12"/>
          </p:nvPr>
        </p:nvSpPr>
        <p:spPr/>
        <p:txBody>
          <a:bodyPr/>
          <a:lstStyle/>
          <a:p>
            <a:fld id="{B6F15528-21DE-4FAA-801E-634DDDAF4B2B}" type="slidenum">
              <a:rPr lang="en-US" smtClean="0"/>
              <a:pPr/>
              <a:t>11</a:t>
            </a:fld>
            <a:endParaRPr lang="en-US" dirty="0"/>
          </a:p>
        </p:txBody>
      </p:sp>
    </p:spTree>
    <p:extLst>
      <p:ext uri="{BB962C8B-B14F-4D97-AF65-F5344CB8AC3E}">
        <p14:creationId xmlns:p14="http://schemas.microsoft.com/office/powerpoint/2010/main" val="21001729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Virtualization</a:t>
            </a:r>
            <a:endParaRPr lang="en-US" dirty="0"/>
          </a:p>
        </p:txBody>
      </p:sp>
      <p:sp>
        <p:nvSpPr>
          <p:cNvPr id="3" name="Text Placeholder 2"/>
          <p:cNvSpPr>
            <a:spLocks noGrp="1"/>
          </p:cNvSpPr>
          <p:nvPr>
            <p:ph type="body" idx="1"/>
          </p:nvPr>
        </p:nvSpPr>
        <p:spPr/>
        <p:txBody>
          <a:bodyPr>
            <a:normAutofit/>
          </a:bodyPr>
          <a:lstStyle/>
          <a:p>
            <a:r>
              <a:rPr lang="en-US" altLang="zh-TW" dirty="0"/>
              <a:t>Concepts </a:t>
            </a:r>
          </a:p>
          <a:p>
            <a:r>
              <a:rPr lang="en-US" dirty="0" smtClean="0">
                <a:solidFill>
                  <a:srgbClr val="C00000"/>
                </a:solidFill>
              </a:rPr>
              <a:t>Shadow page table</a:t>
            </a:r>
          </a:p>
          <a:p>
            <a:r>
              <a:rPr lang="en-US" dirty="0" smtClean="0"/>
              <a:t>Hardware assistance</a:t>
            </a:r>
          </a:p>
          <a:p>
            <a:r>
              <a:rPr lang="en-US" dirty="0" smtClean="0"/>
              <a:t>Comparison</a:t>
            </a:r>
          </a:p>
        </p:txBody>
      </p:sp>
    </p:spTree>
    <p:extLst>
      <p:ext uri="{BB962C8B-B14F-4D97-AF65-F5344CB8AC3E}">
        <p14:creationId xmlns:p14="http://schemas.microsoft.com/office/powerpoint/2010/main" val="3263269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Shadow Page Table</a:t>
            </a:r>
            <a:endParaRPr lang="en-US" dirty="0"/>
          </a:p>
        </p:txBody>
      </p:sp>
      <p:sp>
        <p:nvSpPr>
          <p:cNvPr id="3" name="Content Placeholder 2"/>
          <p:cNvSpPr>
            <a:spLocks noGrp="1"/>
          </p:cNvSpPr>
          <p:nvPr>
            <p:ph idx="1"/>
          </p:nvPr>
        </p:nvSpPr>
        <p:spPr>
          <a:xfrm>
            <a:off x="457200" y="1600200"/>
            <a:ext cx="8003232" cy="4525963"/>
          </a:xfrm>
        </p:spPr>
        <p:txBody>
          <a:bodyPr>
            <a:normAutofit lnSpcReduction="10000"/>
          </a:bodyPr>
          <a:lstStyle/>
          <a:p>
            <a:r>
              <a:rPr lang="en-US" dirty="0" smtClean="0"/>
              <a:t>Map guest virtual address to host physical address</a:t>
            </a:r>
          </a:p>
          <a:p>
            <a:pPr lvl="1"/>
            <a:r>
              <a:rPr lang="en-US" dirty="0" smtClean="0"/>
              <a:t>Shadow page table</a:t>
            </a:r>
          </a:p>
          <a:p>
            <a:pPr lvl="2"/>
            <a:r>
              <a:rPr lang="en-US" dirty="0" smtClean="0"/>
              <a:t>Guest OS will maintain its own virtual memory page table in the guest physical memory frames.</a:t>
            </a:r>
          </a:p>
          <a:p>
            <a:pPr lvl="2"/>
            <a:r>
              <a:rPr lang="en-US" dirty="0" smtClean="0"/>
              <a:t>For each guest physical memory frame, VMM should map it to host physical memory frame.</a:t>
            </a:r>
          </a:p>
          <a:p>
            <a:pPr lvl="2"/>
            <a:r>
              <a:rPr lang="en-US" dirty="0" smtClean="0"/>
              <a:t>Shadow page table maintains the mapping from guest virtual address to host physical address.</a:t>
            </a:r>
          </a:p>
          <a:p>
            <a:pPr lvl="1"/>
            <a:r>
              <a:rPr lang="en-US" dirty="0" smtClean="0"/>
              <a:t>Page table protection</a:t>
            </a:r>
          </a:p>
          <a:p>
            <a:pPr lvl="2"/>
            <a:r>
              <a:rPr lang="en-US" dirty="0" smtClean="0"/>
              <a:t>VMM will apply write protection to all the physical frames of guest page tables, which lead the guest page table write exception and trap to VMM.</a:t>
            </a:r>
          </a:p>
        </p:txBody>
      </p:sp>
    </p:spTree>
    <p:extLst>
      <p:ext uri="{BB962C8B-B14F-4D97-AF65-F5344CB8AC3E}">
        <p14:creationId xmlns:p14="http://schemas.microsoft.com/office/powerpoint/2010/main" val="1768794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srcRect/>
          <a:stretch>
            <a:fillRect/>
          </a:stretch>
        </p:blipFill>
        <p:spPr bwMode="auto">
          <a:xfrm>
            <a:off x="457200" y="3543080"/>
            <a:ext cx="8229600" cy="308632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Shadow Page Table</a:t>
            </a:r>
            <a:endParaRPr lang="en-US" dirty="0"/>
          </a:p>
        </p:txBody>
      </p:sp>
      <p:sp>
        <p:nvSpPr>
          <p:cNvPr id="3" name="Content Placeholder 2"/>
          <p:cNvSpPr>
            <a:spLocks noGrp="1"/>
          </p:cNvSpPr>
          <p:nvPr>
            <p:ph idx="1"/>
          </p:nvPr>
        </p:nvSpPr>
        <p:spPr>
          <a:xfrm>
            <a:off x="457200" y="1295400"/>
            <a:ext cx="8229600" cy="2133600"/>
          </a:xfrm>
        </p:spPr>
        <p:txBody>
          <a:bodyPr>
            <a:normAutofit fontScale="85000" lnSpcReduction="10000"/>
          </a:bodyPr>
          <a:lstStyle/>
          <a:p>
            <a:r>
              <a:rPr lang="en-US" dirty="0" smtClean="0"/>
              <a:t>Construct shadow page table</a:t>
            </a:r>
          </a:p>
          <a:p>
            <a:pPr lvl="1"/>
            <a:r>
              <a:rPr lang="en-US" dirty="0" smtClean="0"/>
              <a:t>Guest OS will maintain its own page table for each process.</a:t>
            </a:r>
          </a:p>
          <a:p>
            <a:pPr lvl="1"/>
            <a:r>
              <a:rPr lang="en-US" dirty="0" smtClean="0"/>
              <a:t>VMM maps each guest physical page to host physical page.</a:t>
            </a:r>
          </a:p>
          <a:p>
            <a:pPr lvl="1"/>
            <a:r>
              <a:rPr lang="en-US" dirty="0" smtClean="0"/>
              <a:t>Create shadow page tables for each guest page table.</a:t>
            </a:r>
          </a:p>
          <a:p>
            <a:pPr lvl="1"/>
            <a:r>
              <a:rPr lang="en-US" dirty="0" smtClean="0"/>
              <a:t>VMM should protect host frame which contains guest page table. (that means to write protect the guest page tables in host memory)</a:t>
            </a:r>
            <a:endParaRPr lang="en-US" dirty="0"/>
          </a:p>
        </p:txBody>
      </p:sp>
      <p:pic>
        <p:nvPicPr>
          <p:cNvPr id="15363" name="Picture 3"/>
          <p:cNvPicPr>
            <a:picLocks noChangeAspect="1" noChangeArrowheads="1"/>
          </p:cNvPicPr>
          <p:nvPr/>
        </p:nvPicPr>
        <p:blipFill>
          <a:blip r:embed="rId3" cstate="print"/>
          <a:srcRect/>
          <a:stretch>
            <a:fillRect/>
          </a:stretch>
        </p:blipFill>
        <p:spPr bwMode="auto">
          <a:xfrm>
            <a:off x="704895" y="4343400"/>
            <a:ext cx="4482748" cy="844550"/>
          </a:xfrm>
          <a:prstGeom prst="rect">
            <a:avLst/>
          </a:prstGeom>
          <a:noFill/>
          <a:ln w="9525">
            <a:noFill/>
            <a:miter lim="800000"/>
            <a:headEnd/>
            <a:tailEnd/>
          </a:ln>
          <a:effectLst/>
        </p:spPr>
      </p:pic>
      <p:pic>
        <p:nvPicPr>
          <p:cNvPr id="15365" name="Picture 5"/>
          <p:cNvPicPr>
            <a:picLocks noChangeAspect="1" noChangeArrowheads="1"/>
          </p:cNvPicPr>
          <p:nvPr/>
        </p:nvPicPr>
        <p:blipFill>
          <a:blip r:embed="rId4" cstate="print"/>
          <a:srcRect/>
          <a:stretch>
            <a:fillRect/>
          </a:stretch>
        </p:blipFill>
        <p:spPr bwMode="auto">
          <a:xfrm>
            <a:off x="709747" y="5070564"/>
            <a:ext cx="5899550" cy="873036"/>
          </a:xfrm>
          <a:prstGeom prst="rect">
            <a:avLst/>
          </a:prstGeom>
          <a:noFill/>
          <a:ln w="9525">
            <a:noFill/>
            <a:miter lim="800000"/>
            <a:headEnd/>
            <a:tailEnd/>
          </a:ln>
          <a:effectLst/>
        </p:spPr>
      </p:pic>
      <p:pic>
        <p:nvPicPr>
          <p:cNvPr id="15366" name="Picture 6"/>
          <p:cNvPicPr>
            <a:picLocks noChangeAspect="1" noChangeArrowheads="1"/>
          </p:cNvPicPr>
          <p:nvPr/>
        </p:nvPicPr>
        <p:blipFill>
          <a:blip r:embed="rId5" cstate="print"/>
          <a:srcRect/>
          <a:stretch>
            <a:fillRect/>
          </a:stretch>
        </p:blipFill>
        <p:spPr bwMode="auto">
          <a:xfrm>
            <a:off x="694509" y="5453745"/>
            <a:ext cx="5470930" cy="1099455"/>
          </a:xfrm>
          <a:prstGeom prst="rect">
            <a:avLst/>
          </a:prstGeom>
          <a:noFill/>
          <a:ln w="9525">
            <a:noFill/>
            <a:miter lim="800000"/>
            <a:headEnd/>
            <a:tailEnd/>
          </a:ln>
          <a:effectLst/>
        </p:spPr>
      </p:pic>
      <p:sp>
        <p:nvSpPr>
          <p:cNvPr id="10" name="Oval 9"/>
          <p:cNvSpPr/>
          <p:nvPr/>
        </p:nvSpPr>
        <p:spPr>
          <a:xfrm>
            <a:off x="2259873" y="5468982"/>
            <a:ext cx="457200" cy="457200"/>
          </a:xfrm>
          <a:prstGeom prst="ellipse">
            <a:avLst/>
          </a:prstGeom>
          <a:noFill/>
          <a:ln w="38100">
            <a:solidFill>
              <a:srgbClr val="FF0000"/>
            </a:solidFill>
          </a:ln>
          <a:effectLst>
            <a:glow rad="63500">
              <a:srgbClr val="FFFF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5" name="Oval 14"/>
          <p:cNvSpPr/>
          <p:nvPr/>
        </p:nvSpPr>
        <p:spPr>
          <a:xfrm>
            <a:off x="3394164" y="5468982"/>
            <a:ext cx="457200" cy="457200"/>
          </a:xfrm>
          <a:prstGeom prst="ellipse">
            <a:avLst/>
          </a:prstGeom>
          <a:noFill/>
          <a:ln w="38100">
            <a:solidFill>
              <a:srgbClr val="FF0000"/>
            </a:solidFill>
          </a:ln>
          <a:effectLst>
            <a:glow rad="63500">
              <a:srgbClr val="FFFF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6" name="Rectangle 15"/>
          <p:cNvSpPr/>
          <p:nvPr/>
        </p:nvSpPr>
        <p:spPr>
          <a:xfrm>
            <a:off x="2286000" y="5909846"/>
            <a:ext cx="1596591" cy="33855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1600" b="1" cap="none" spc="0" dirty="0" smtClean="0">
                <a:ln w="11430"/>
                <a:solidFill>
                  <a:srgbClr val="FF0000"/>
                </a:solidFill>
                <a:effectLst>
                  <a:glow rad="101600">
                    <a:srgbClr val="FFFF00">
                      <a:alpha val="40000"/>
                    </a:srgbClr>
                  </a:glow>
                  <a:outerShdw blurRad="50800" dist="39000" dir="5460000" algn="tl">
                    <a:srgbClr val="000000">
                      <a:alpha val="38000"/>
                    </a:srgbClr>
                  </a:outerShdw>
                </a:effectLst>
              </a:rPr>
              <a:t>Write protection</a:t>
            </a:r>
            <a:endParaRPr lang="en-US" sz="1600" b="1" cap="none" spc="0" dirty="0">
              <a:ln w="11430"/>
              <a:solidFill>
                <a:srgbClr val="FF0000"/>
              </a:solidFill>
              <a:effectLst>
                <a:glow rad="101600">
                  <a:srgbClr val="FFFF00">
                    <a:alpha val="40000"/>
                  </a:srgbClr>
                </a:glow>
                <a:outerShdw blurRad="50800" dist="39000" dir="5460000" algn="tl">
                  <a:srgbClr val="000000">
                    <a:alpha val="38000"/>
                  </a:srgbClr>
                </a:outerShdw>
              </a:effectLst>
            </a:endParaRPr>
          </a:p>
        </p:txBody>
      </p:sp>
    </p:spTree>
    <p:extLst>
      <p:ext uri="{BB962C8B-B14F-4D97-AF65-F5344CB8AC3E}">
        <p14:creationId xmlns:p14="http://schemas.microsoft.com/office/powerpoint/2010/main" val="171081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500"/>
                                        <p:tgtEl>
                                          <p:spTgt spid="15363"/>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365"/>
                                        </p:tgtEl>
                                        <p:attrNameLst>
                                          <p:attrName>style.visibility</p:attrName>
                                        </p:attrNameLst>
                                      </p:cBhvr>
                                      <p:to>
                                        <p:strVal val="visible"/>
                                      </p:to>
                                    </p:set>
                                    <p:animEffect transition="in" filter="fade">
                                      <p:cBhvr>
                                        <p:cTn id="15" dur="500"/>
                                        <p:tgtEl>
                                          <p:spTgt spid="15365"/>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5366"/>
                                        </p:tgtEl>
                                        <p:attrNameLst>
                                          <p:attrName>style.visibility</p:attrName>
                                        </p:attrNameLst>
                                      </p:cBhvr>
                                      <p:to>
                                        <p:strVal val="visible"/>
                                      </p:to>
                                    </p:set>
                                    <p:animEffect transition="in" filter="fade">
                                      <p:cBhvr>
                                        <p:cTn id="33" dur="500"/>
                                        <p:tgtEl>
                                          <p:spTgt spid="1536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nodeType="withEffect">
                                  <p:stCondLst>
                                    <p:cond delay="0"/>
                                  </p:stCondLst>
                                  <p:childTnLst>
                                    <p:set>
                                      <p:cBhvr>
                                        <p:cTn id="40" dur="1" fill="hold">
                                          <p:stCondLst>
                                            <p:cond delay="0"/>
                                          </p:stCondLst>
                                        </p:cTn>
                                        <p:tgtEl>
                                          <p:spTgt spid="3">
                                            <p:txEl>
                                              <p:pRg st="4" end="4"/>
                                            </p:txEl>
                                          </p:spTgt>
                                        </p:tgtEl>
                                        <p:attrNameLst>
                                          <p:attrName>style.visibility</p:attrName>
                                        </p:attrNameLst>
                                      </p:cBhvr>
                                      <p:to>
                                        <p:strVal val="visible"/>
                                      </p:to>
                                    </p:set>
                                    <p:animEffect transition="in" filter="fade">
                                      <p:cBhvr>
                                        <p:cTn id="4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SPT Maintenance</a:t>
            </a:r>
            <a:endParaRPr lang="zh-TW" altLang="en-US" dirty="0"/>
          </a:p>
        </p:txBody>
      </p:sp>
      <p:sp>
        <p:nvSpPr>
          <p:cNvPr id="3" name="內容版面配置區 2"/>
          <p:cNvSpPr>
            <a:spLocks noGrp="1"/>
          </p:cNvSpPr>
          <p:nvPr>
            <p:ph idx="1"/>
          </p:nvPr>
        </p:nvSpPr>
        <p:spPr>
          <a:xfrm>
            <a:off x="457200" y="1523925"/>
            <a:ext cx="8229600" cy="4785395"/>
          </a:xfrm>
        </p:spPr>
        <p:txBody>
          <a:bodyPr>
            <a:normAutofit fontScale="92500" lnSpcReduction="10000"/>
          </a:bodyPr>
          <a:lstStyle/>
          <a:p>
            <a:r>
              <a:rPr lang="en-US" altLang="zh-TW" dirty="0" smtClean="0"/>
              <a:t>If guest OS modify one of its page tables, then the corresponding entry of SPT must be updated.</a:t>
            </a:r>
          </a:p>
          <a:p>
            <a:pPr lvl="1"/>
            <a:r>
              <a:rPr lang="en-US" altLang="zh-TW" dirty="0" smtClean="0"/>
              <a:t>We call it “shadow” because SPT is just like the shadow of page tables of guest OS.</a:t>
            </a:r>
          </a:p>
          <a:p>
            <a:pPr lvl="1"/>
            <a:endParaRPr lang="en-US" altLang="zh-TW" dirty="0" smtClean="0"/>
          </a:p>
          <a:p>
            <a:r>
              <a:rPr lang="en-US" altLang="zh-TW" dirty="0" smtClean="0"/>
              <a:t>How to identify this kind of modification?</a:t>
            </a:r>
          </a:p>
          <a:p>
            <a:pPr lvl="1"/>
            <a:r>
              <a:rPr lang="en-US" altLang="zh-TW" dirty="0" smtClean="0"/>
              <a:t>Guest OS could read/write a physical frame with the help of SPT.</a:t>
            </a:r>
          </a:p>
          <a:p>
            <a:pPr lvl="1"/>
            <a:r>
              <a:rPr lang="en-US" altLang="zh-TW" dirty="0" smtClean="0"/>
              <a:t>Mark those physical frames used as guest page tables read-only, so that when a guest OS tries to modify its guest page table, an exception would be triggered.</a:t>
            </a:r>
          </a:p>
          <a:p>
            <a:pPr lvl="1"/>
            <a:r>
              <a:rPr lang="en-US" altLang="zh-TW" dirty="0" smtClean="0"/>
              <a:t>Then VMM checks the modification and updates the corresponding entry on SPT</a:t>
            </a:r>
          </a:p>
          <a:p>
            <a:endParaRPr lang="zh-TW" altLang="en-US" dirty="0"/>
          </a:p>
        </p:txBody>
      </p:sp>
    </p:spTree>
    <p:extLst>
      <p:ext uri="{BB962C8B-B14F-4D97-AF65-F5344CB8AC3E}">
        <p14:creationId xmlns:p14="http://schemas.microsoft.com/office/powerpoint/2010/main" val="2870708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Shadow Page Table</a:t>
            </a:r>
            <a:endParaRPr lang="en-US" dirty="0"/>
          </a:p>
        </p:txBody>
      </p:sp>
      <p:sp>
        <p:nvSpPr>
          <p:cNvPr id="3" name="Content Placeholder 2"/>
          <p:cNvSpPr>
            <a:spLocks noGrp="1"/>
          </p:cNvSpPr>
          <p:nvPr>
            <p:ph idx="1"/>
          </p:nvPr>
        </p:nvSpPr>
        <p:spPr>
          <a:xfrm>
            <a:off x="457200" y="990600"/>
            <a:ext cx="8229600" cy="533400"/>
          </a:xfrm>
        </p:spPr>
        <p:txBody>
          <a:bodyPr/>
          <a:lstStyle/>
          <a:p>
            <a:r>
              <a:rPr lang="en-US" dirty="0" smtClean="0"/>
              <a:t>Shadow page table operations :</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dirty="0"/>
          </a:p>
        </p:txBody>
      </p:sp>
      <p:grpSp>
        <p:nvGrpSpPr>
          <p:cNvPr id="5" name="群組 20"/>
          <p:cNvGrpSpPr/>
          <p:nvPr/>
        </p:nvGrpSpPr>
        <p:grpSpPr>
          <a:xfrm>
            <a:off x="152400" y="3341132"/>
            <a:ext cx="1066800" cy="381910"/>
            <a:chOff x="304800" y="2438400"/>
            <a:chExt cx="1371600" cy="533400"/>
          </a:xfrm>
        </p:grpSpPr>
        <p:sp>
          <p:nvSpPr>
            <p:cNvPr id="89" name="矩形 88"/>
            <p:cNvSpPr/>
            <p:nvPr/>
          </p:nvSpPr>
          <p:spPr>
            <a:xfrm>
              <a:off x="304800" y="2438400"/>
              <a:ext cx="1371600"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90" name="橢圓 89"/>
            <p:cNvSpPr/>
            <p:nvPr/>
          </p:nvSpPr>
          <p:spPr>
            <a:xfrm>
              <a:off x="838200" y="2590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grpSp>
        <p:nvGrpSpPr>
          <p:cNvPr id="6" name="群組 19"/>
          <p:cNvGrpSpPr/>
          <p:nvPr/>
        </p:nvGrpSpPr>
        <p:grpSpPr>
          <a:xfrm>
            <a:off x="152400" y="4407022"/>
            <a:ext cx="1066800" cy="381910"/>
            <a:chOff x="304800" y="3962400"/>
            <a:chExt cx="1371600" cy="533400"/>
          </a:xfrm>
        </p:grpSpPr>
        <p:sp>
          <p:nvSpPr>
            <p:cNvPr id="92" name="矩形 91"/>
            <p:cNvSpPr/>
            <p:nvPr/>
          </p:nvSpPr>
          <p:spPr>
            <a:xfrm>
              <a:off x="304800" y="3962400"/>
              <a:ext cx="1371600"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zh-TW" altLang="en-US"/>
            </a:p>
          </p:txBody>
        </p:sp>
        <p:sp>
          <p:nvSpPr>
            <p:cNvPr id="93" name="橢圓 92"/>
            <p:cNvSpPr/>
            <p:nvPr/>
          </p:nvSpPr>
          <p:spPr>
            <a:xfrm>
              <a:off x="838200" y="4114800"/>
              <a:ext cx="228600" cy="22860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grpSp>
      <p:sp>
        <p:nvSpPr>
          <p:cNvPr id="94" name="矩形 93"/>
          <p:cNvSpPr/>
          <p:nvPr/>
        </p:nvSpPr>
        <p:spPr>
          <a:xfrm>
            <a:off x="1905000" y="3342042"/>
            <a:ext cx="11430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b="1" dirty="0" smtClean="0"/>
              <a:t>Process 1</a:t>
            </a:r>
          </a:p>
          <a:p>
            <a:pPr algn="ctr"/>
            <a:r>
              <a:rPr lang="en-US" altLang="zh-TW" sz="1400" i="1" dirty="0" smtClean="0"/>
              <a:t>Page Table</a:t>
            </a:r>
            <a:endParaRPr lang="zh-TW" altLang="en-US" sz="1400" i="1" dirty="0"/>
          </a:p>
        </p:txBody>
      </p:sp>
      <p:sp>
        <p:nvSpPr>
          <p:cNvPr id="95" name="矩形 94"/>
          <p:cNvSpPr/>
          <p:nvPr/>
        </p:nvSpPr>
        <p:spPr>
          <a:xfrm>
            <a:off x="1905000" y="31125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96" name="矩形 95"/>
          <p:cNvSpPr/>
          <p:nvPr/>
        </p:nvSpPr>
        <p:spPr>
          <a:xfrm>
            <a:off x="1905000" y="26553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97" name="矩形 96"/>
          <p:cNvSpPr/>
          <p:nvPr/>
        </p:nvSpPr>
        <p:spPr>
          <a:xfrm>
            <a:off x="1905000" y="2198132"/>
            <a:ext cx="1143000" cy="217714"/>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矩形 97"/>
          <p:cNvSpPr/>
          <p:nvPr/>
        </p:nvSpPr>
        <p:spPr>
          <a:xfrm>
            <a:off x="1905000" y="19695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99" name="矩形 98"/>
          <p:cNvSpPr/>
          <p:nvPr/>
        </p:nvSpPr>
        <p:spPr>
          <a:xfrm>
            <a:off x="1905000" y="5779532"/>
            <a:ext cx="11430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b="1" dirty="0" smtClean="0"/>
              <a:t>Shadow 1</a:t>
            </a:r>
          </a:p>
          <a:p>
            <a:pPr algn="ctr"/>
            <a:r>
              <a:rPr lang="en-US" altLang="zh-TW" sz="1400" i="1" dirty="0" smtClean="0"/>
              <a:t>Page Table</a:t>
            </a:r>
            <a:endParaRPr lang="zh-TW" altLang="en-US" sz="1400" i="1" dirty="0"/>
          </a:p>
        </p:txBody>
      </p:sp>
      <p:sp>
        <p:nvSpPr>
          <p:cNvPr id="100" name="矩形 99"/>
          <p:cNvSpPr/>
          <p:nvPr/>
        </p:nvSpPr>
        <p:spPr>
          <a:xfrm>
            <a:off x="1905000" y="55509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1" name="矩形 100"/>
          <p:cNvSpPr/>
          <p:nvPr/>
        </p:nvSpPr>
        <p:spPr>
          <a:xfrm>
            <a:off x="1905000" y="53223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2" name="矩形 101"/>
          <p:cNvSpPr/>
          <p:nvPr/>
        </p:nvSpPr>
        <p:spPr>
          <a:xfrm>
            <a:off x="1905000" y="50937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3" name="矩形 102"/>
          <p:cNvSpPr/>
          <p:nvPr/>
        </p:nvSpPr>
        <p:spPr>
          <a:xfrm>
            <a:off x="1905000" y="4865132"/>
            <a:ext cx="1143000" cy="217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4" name="矩形 103"/>
          <p:cNvSpPr/>
          <p:nvPr/>
        </p:nvSpPr>
        <p:spPr>
          <a:xfrm>
            <a:off x="1905000" y="44079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5" name="矩形 104"/>
          <p:cNvSpPr/>
          <p:nvPr/>
        </p:nvSpPr>
        <p:spPr>
          <a:xfrm>
            <a:off x="3810000" y="3342042"/>
            <a:ext cx="11430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b="1" dirty="0" smtClean="0"/>
              <a:t>Process 2</a:t>
            </a:r>
          </a:p>
          <a:p>
            <a:pPr algn="ctr"/>
            <a:r>
              <a:rPr lang="en-US" altLang="zh-TW" sz="1400" i="1" dirty="0" smtClean="0"/>
              <a:t>Page Table</a:t>
            </a:r>
            <a:endParaRPr lang="zh-TW" altLang="en-US" sz="1400" i="1" dirty="0"/>
          </a:p>
        </p:txBody>
      </p:sp>
      <p:sp>
        <p:nvSpPr>
          <p:cNvPr id="106" name="矩形 105"/>
          <p:cNvSpPr/>
          <p:nvPr/>
        </p:nvSpPr>
        <p:spPr>
          <a:xfrm>
            <a:off x="3810000" y="31125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7" name="矩形 106"/>
          <p:cNvSpPr/>
          <p:nvPr/>
        </p:nvSpPr>
        <p:spPr>
          <a:xfrm>
            <a:off x="3810000" y="2655332"/>
            <a:ext cx="1143000" cy="217714"/>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8" name="矩形 107"/>
          <p:cNvSpPr/>
          <p:nvPr/>
        </p:nvSpPr>
        <p:spPr>
          <a:xfrm>
            <a:off x="3810000" y="24267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09" name="矩形 108"/>
          <p:cNvSpPr/>
          <p:nvPr/>
        </p:nvSpPr>
        <p:spPr>
          <a:xfrm>
            <a:off x="3810000" y="1969532"/>
            <a:ext cx="1143000" cy="217714"/>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0" name="矩形 109"/>
          <p:cNvSpPr/>
          <p:nvPr/>
        </p:nvSpPr>
        <p:spPr>
          <a:xfrm>
            <a:off x="3810000" y="5779532"/>
            <a:ext cx="11430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b="1" dirty="0" smtClean="0"/>
              <a:t>Shadow 1</a:t>
            </a:r>
          </a:p>
          <a:p>
            <a:pPr algn="ctr"/>
            <a:r>
              <a:rPr lang="en-US" altLang="zh-TW" sz="1400" i="1" dirty="0" smtClean="0"/>
              <a:t>Page Table</a:t>
            </a:r>
            <a:endParaRPr lang="zh-TW" altLang="en-US" sz="1400" i="1" dirty="0"/>
          </a:p>
        </p:txBody>
      </p:sp>
      <p:sp>
        <p:nvSpPr>
          <p:cNvPr id="111" name="矩形 110"/>
          <p:cNvSpPr/>
          <p:nvPr/>
        </p:nvSpPr>
        <p:spPr>
          <a:xfrm>
            <a:off x="3810000" y="55509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12" name="矩形 111"/>
          <p:cNvSpPr/>
          <p:nvPr/>
        </p:nvSpPr>
        <p:spPr>
          <a:xfrm>
            <a:off x="3810000" y="5093732"/>
            <a:ext cx="1143000" cy="217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3" name="矩形 112"/>
          <p:cNvSpPr/>
          <p:nvPr/>
        </p:nvSpPr>
        <p:spPr>
          <a:xfrm>
            <a:off x="3810000" y="48651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14" name="矩形 113"/>
          <p:cNvSpPr/>
          <p:nvPr/>
        </p:nvSpPr>
        <p:spPr>
          <a:xfrm>
            <a:off x="3810000" y="46365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15" name="矩形 114"/>
          <p:cNvSpPr/>
          <p:nvPr/>
        </p:nvSpPr>
        <p:spPr>
          <a:xfrm>
            <a:off x="3810000" y="4407932"/>
            <a:ext cx="1143000" cy="217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6" name="直線接點 115"/>
          <p:cNvCxnSpPr>
            <a:stCxn id="94" idx="2"/>
            <a:endCxn id="104" idx="0"/>
          </p:cNvCxnSpPr>
          <p:nvPr/>
        </p:nvCxnSpPr>
        <p:spPr>
          <a:xfrm rot="5400000">
            <a:off x="2134055" y="4065487"/>
            <a:ext cx="68489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17" name="直線接點 116"/>
          <p:cNvCxnSpPr>
            <a:stCxn id="105" idx="2"/>
            <a:endCxn id="115" idx="0"/>
          </p:cNvCxnSpPr>
          <p:nvPr/>
        </p:nvCxnSpPr>
        <p:spPr>
          <a:xfrm rot="5400000">
            <a:off x="4039055" y="4065487"/>
            <a:ext cx="68489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118" name="TextBox 61"/>
          <p:cNvSpPr txBox="1"/>
          <p:nvPr/>
        </p:nvSpPr>
        <p:spPr>
          <a:xfrm>
            <a:off x="0" y="3657600"/>
            <a:ext cx="1374992" cy="369332"/>
          </a:xfrm>
          <a:prstGeom prst="rect">
            <a:avLst/>
          </a:prstGeom>
          <a:noFill/>
        </p:spPr>
        <p:txBody>
          <a:bodyPr wrap="none" rtlCol="0">
            <a:spAutoFit/>
          </a:bodyPr>
          <a:lstStyle/>
          <a:p>
            <a:pPr algn="ctr"/>
            <a:r>
              <a:rPr lang="en-US" b="1" i="1" dirty="0" smtClean="0">
                <a:solidFill>
                  <a:schemeClr val="tx2">
                    <a:lumMod val="75000"/>
                  </a:schemeClr>
                </a:solidFill>
              </a:rPr>
              <a:t>Virtual PTPR</a:t>
            </a:r>
            <a:endParaRPr lang="en-US" b="1" i="1" dirty="0">
              <a:solidFill>
                <a:schemeClr val="tx2">
                  <a:lumMod val="75000"/>
                </a:schemeClr>
              </a:solidFill>
            </a:endParaRPr>
          </a:p>
        </p:txBody>
      </p:sp>
      <p:sp>
        <p:nvSpPr>
          <p:cNvPr id="119" name="TextBox 62"/>
          <p:cNvSpPr txBox="1"/>
          <p:nvPr/>
        </p:nvSpPr>
        <p:spPr>
          <a:xfrm>
            <a:off x="149252" y="4103132"/>
            <a:ext cx="1146148" cy="369332"/>
          </a:xfrm>
          <a:prstGeom prst="rect">
            <a:avLst/>
          </a:prstGeom>
          <a:noFill/>
        </p:spPr>
        <p:txBody>
          <a:bodyPr wrap="none" rtlCol="0">
            <a:spAutoFit/>
          </a:bodyPr>
          <a:lstStyle/>
          <a:p>
            <a:pPr algn="ctr"/>
            <a:r>
              <a:rPr lang="en-US" b="1" i="1" dirty="0" smtClean="0">
                <a:solidFill>
                  <a:schemeClr val="tx2">
                    <a:lumMod val="75000"/>
                  </a:schemeClr>
                </a:solidFill>
              </a:rPr>
              <a:t>Real PTPR</a:t>
            </a:r>
            <a:endParaRPr lang="en-US" b="1" i="1" dirty="0">
              <a:solidFill>
                <a:schemeClr val="tx2">
                  <a:lumMod val="75000"/>
                </a:schemeClr>
              </a:solidFill>
            </a:endParaRPr>
          </a:p>
        </p:txBody>
      </p:sp>
      <p:cxnSp>
        <p:nvCxnSpPr>
          <p:cNvPr id="120" name="肘形接點 76"/>
          <p:cNvCxnSpPr>
            <a:endCxn id="99" idx="2"/>
          </p:cNvCxnSpPr>
          <p:nvPr/>
        </p:nvCxnSpPr>
        <p:spPr>
          <a:xfrm rot="16200000" flipH="1">
            <a:off x="825975" y="4510006"/>
            <a:ext cx="1480717" cy="1820333"/>
          </a:xfrm>
          <a:prstGeom prst="bentConnector3">
            <a:avLst>
              <a:gd name="adj1" fmla="val 115438"/>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1" name="直線接點 120"/>
          <p:cNvCxnSpPr/>
          <p:nvPr/>
        </p:nvCxnSpPr>
        <p:spPr>
          <a:xfrm>
            <a:off x="0" y="4115710"/>
            <a:ext cx="9144000" cy="0"/>
          </a:xfrm>
          <a:prstGeom prst="line">
            <a:avLst/>
          </a:prstGeom>
          <a:ln w="57150">
            <a:solidFill>
              <a:schemeClr val="bg1">
                <a:lumMod val="65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122" name="文字方塊 121"/>
          <p:cNvSpPr txBox="1"/>
          <p:nvPr/>
        </p:nvSpPr>
        <p:spPr>
          <a:xfrm>
            <a:off x="7816649" y="3658510"/>
            <a:ext cx="1327351" cy="461665"/>
          </a:xfrm>
          <a:prstGeom prst="rect">
            <a:avLst/>
          </a:prstGeom>
          <a:noFill/>
        </p:spPr>
        <p:txBody>
          <a:bodyPr wrap="none" rtlCol="0">
            <a:spAutoFit/>
          </a:bodyPr>
          <a:lstStyle/>
          <a:p>
            <a:r>
              <a:rPr lang="en-US" altLang="zh-TW" sz="2400" dirty="0" smtClean="0"/>
              <a:t>Guest OS</a:t>
            </a:r>
            <a:endParaRPr lang="zh-TW" altLang="en-US" sz="2400" dirty="0"/>
          </a:p>
        </p:txBody>
      </p:sp>
      <p:sp>
        <p:nvSpPr>
          <p:cNvPr id="123" name="文字方塊 122"/>
          <p:cNvSpPr txBox="1"/>
          <p:nvPr/>
        </p:nvSpPr>
        <p:spPr>
          <a:xfrm>
            <a:off x="8077200" y="4022467"/>
            <a:ext cx="885179" cy="461665"/>
          </a:xfrm>
          <a:prstGeom prst="rect">
            <a:avLst/>
          </a:prstGeom>
          <a:noFill/>
        </p:spPr>
        <p:txBody>
          <a:bodyPr wrap="none" rtlCol="0">
            <a:spAutoFit/>
          </a:bodyPr>
          <a:lstStyle/>
          <a:p>
            <a:r>
              <a:rPr lang="en-US" altLang="zh-TW" sz="2400" dirty="0" smtClean="0"/>
              <a:t>VMM</a:t>
            </a:r>
            <a:endParaRPr lang="zh-TW" altLang="en-US" sz="2400" dirty="0"/>
          </a:p>
        </p:txBody>
      </p:sp>
      <p:cxnSp>
        <p:nvCxnSpPr>
          <p:cNvPr id="124" name="肘形接點 123"/>
          <p:cNvCxnSpPr>
            <a:endCxn id="98" idx="0"/>
          </p:cNvCxnSpPr>
          <p:nvPr/>
        </p:nvCxnSpPr>
        <p:spPr>
          <a:xfrm rot="5400000" flipH="1" flipV="1">
            <a:off x="825975" y="1799725"/>
            <a:ext cx="1480717" cy="1820333"/>
          </a:xfrm>
          <a:prstGeom prst="bentConnector3">
            <a:avLst>
              <a:gd name="adj1" fmla="val 115438"/>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5" name="矩形 124"/>
          <p:cNvSpPr/>
          <p:nvPr/>
        </p:nvSpPr>
        <p:spPr>
          <a:xfrm>
            <a:off x="1905000" y="28839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26" name="矩形 125"/>
          <p:cNvSpPr/>
          <p:nvPr/>
        </p:nvSpPr>
        <p:spPr>
          <a:xfrm>
            <a:off x="3810000" y="21981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27" name="矩形 126"/>
          <p:cNvSpPr/>
          <p:nvPr/>
        </p:nvSpPr>
        <p:spPr>
          <a:xfrm>
            <a:off x="1905000" y="24267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28" name="矩形 127"/>
          <p:cNvSpPr/>
          <p:nvPr/>
        </p:nvSpPr>
        <p:spPr>
          <a:xfrm>
            <a:off x="1905000" y="46365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29" name="矩形 128"/>
          <p:cNvSpPr/>
          <p:nvPr/>
        </p:nvSpPr>
        <p:spPr>
          <a:xfrm>
            <a:off x="3810000" y="28839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30" name="矩形 129"/>
          <p:cNvSpPr/>
          <p:nvPr/>
        </p:nvSpPr>
        <p:spPr>
          <a:xfrm>
            <a:off x="3810000" y="53223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31" name="文字方塊 130"/>
          <p:cNvSpPr txBox="1"/>
          <p:nvPr/>
        </p:nvSpPr>
        <p:spPr>
          <a:xfrm>
            <a:off x="2438400" y="6324600"/>
            <a:ext cx="2966453" cy="369332"/>
          </a:xfrm>
          <a:prstGeom prst="rect">
            <a:avLst/>
          </a:prstGeom>
          <a:noFill/>
        </p:spPr>
        <p:txBody>
          <a:bodyPr wrap="none" rtlCol="0">
            <a:spAutoFit/>
          </a:bodyPr>
          <a:lstStyle/>
          <a:p>
            <a:r>
              <a:rPr lang="en-US" altLang="zh-TW" dirty="0" smtClean="0">
                <a:solidFill>
                  <a:srgbClr val="C00000"/>
                </a:solidFill>
              </a:rPr>
              <a:t>Corresponding mapping table</a:t>
            </a:r>
            <a:endParaRPr lang="zh-TW" altLang="en-US" dirty="0">
              <a:solidFill>
                <a:srgbClr val="C00000"/>
              </a:solidFill>
            </a:endParaRPr>
          </a:p>
        </p:txBody>
      </p:sp>
      <p:cxnSp>
        <p:nvCxnSpPr>
          <p:cNvPr id="132" name="肘形接點 131"/>
          <p:cNvCxnSpPr>
            <a:endCxn id="109" idx="0"/>
          </p:cNvCxnSpPr>
          <p:nvPr/>
        </p:nvCxnSpPr>
        <p:spPr>
          <a:xfrm rot="5400000" flipH="1" flipV="1">
            <a:off x="1778475" y="847225"/>
            <a:ext cx="1480717" cy="3725333"/>
          </a:xfrm>
          <a:prstGeom prst="bentConnector3">
            <a:avLst>
              <a:gd name="adj1" fmla="val 115438"/>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3" name="直線單箭頭接點 132"/>
          <p:cNvCxnSpPr/>
          <p:nvPr/>
        </p:nvCxnSpPr>
        <p:spPr>
          <a:xfrm>
            <a:off x="2743200" y="1600200"/>
            <a:ext cx="1524000" cy="1588"/>
          </a:xfrm>
          <a:prstGeom prst="straightConnector1">
            <a:avLst/>
          </a:prstGeom>
          <a:ln w="57150">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4" name="文字方塊 133"/>
          <p:cNvSpPr txBox="1"/>
          <p:nvPr/>
        </p:nvSpPr>
        <p:spPr>
          <a:xfrm>
            <a:off x="4267200" y="1383268"/>
            <a:ext cx="1566326" cy="369332"/>
          </a:xfrm>
          <a:prstGeom prst="rect">
            <a:avLst/>
          </a:prstGeom>
          <a:noFill/>
        </p:spPr>
        <p:txBody>
          <a:bodyPr wrap="none" rtlCol="0">
            <a:spAutoFit/>
          </a:bodyPr>
          <a:lstStyle/>
          <a:p>
            <a:r>
              <a:rPr lang="en-US" altLang="zh-TW" dirty="0" smtClean="0">
                <a:solidFill>
                  <a:srgbClr val="C00000"/>
                </a:solidFill>
              </a:rPr>
              <a:t>Context switch</a:t>
            </a:r>
            <a:endParaRPr lang="zh-TW" altLang="en-US" dirty="0">
              <a:solidFill>
                <a:srgbClr val="C00000"/>
              </a:solidFill>
            </a:endParaRPr>
          </a:p>
        </p:txBody>
      </p:sp>
      <p:cxnSp>
        <p:nvCxnSpPr>
          <p:cNvPr id="135" name="肘形接點 76"/>
          <p:cNvCxnSpPr>
            <a:endCxn id="110" idx="2"/>
          </p:cNvCxnSpPr>
          <p:nvPr/>
        </p:nvCxnSpPr>
        <p:spPr>
          <a:xfrm rot="16200000" flipH="1">
            <a:off x="1778475" y="3557506"/>
            <a:ext cx="1480717" cy="3725333"/>
          </a:xfrm>
          <a:prstGeom prst="bentConnector3">
            <a:avLst>
              <a:gd name="adj1" fmla="val 115438"/>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6" name="文字方塊 135"/>
          <p:cNvSpPr txBox="1"/>
          <p:nvPr/>
        </p:nvSpPr>
        <p:spPr>
          <a:xfrm>
            <a:off x="4419600" y="6248400"/>
            <a:ext cx="3415550" cy="369332"/>
          </a:xfrm>
          <a:prstGeom prst="rect">
            <a:avLst/>
          </a:prstGeom>
          <a:noFill/>
        </p:spPr>
        <p:txBody>
          <a:bodyPr wrap="none" rtlCol="0">
            <a:spAutoFit/>
          </a:bodyPr>
          <a:lstStyle/>
          <a:p>
            <a:r>
              <a:rPr lang="en-US" altLang="zh-TW" dirty="0" smtClean="0">
                <a:solidFill>
                  <a:srgbClr val="C00000"/>
                </a:solidFill>
              </a:rPr>
              <a:t>Switch the pointer to new location</a:t>
            </a:r>
            <a:endParaRPr lang="zh-TW" altLang="en-US" dirty="0">
              <a:solidFill>
                <a:srgbClr val="C00000"/>
              </a:solidFill>
            </a:endParaRPr>
          </a:p>
        </p:txBody>
      </p:sp>
      <p:sp>
        <p:nvSpPr>
          <p:cNvPr id="137" name="矩形 136"/>
          <p:cNvSpPr/>
          <p:nvPr/>
        </p:nvSpPr>
        <p:spPr>
          <a:xfrm>
            <a:off x="5715000" y="3342042"/>
            <a:ext cx="11430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b="1" dirty="0" smtClean="0"/>
              <a:t>Process 3</a:t>
            </a:r>
          </a:p>
          <a:p>
            <a:pPr algn="ctr"/>
            <a:r>
              <a:rPr lang="en-US" altLang="zh-TW" sz="1400" i="1" dirty="0" smtClean="0"/>
              <a:t>Page Table</a:t>
            </a:r>
            <a:endParaRPr lang="zh-TW" altLang="en-US" sz="1400" i="1" dirty="0"/>
          </a:p>
        </p:txBody>
      </p:sp>
      <p:sp>
        <p:nvSpPr>
          <p:cNvPr id="138" name="矩形 137"/>
          <p:cNvSpPr/>
          <p:nvPr/>
        </p:nvSpPr>
        <p:spPr>
          <a:xfrm>
            <a:off x="5715000" y="2883932"/>
            <a:ext cx="1143000" cy="217714"/>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9" name="矩形 138"/>
          <p:cNvSpPr/>
          <p:nvPr/>
        </p:nvSpPr>
        <p:spPr>
          <a:xfrm>
            <a:off x="5715000" y="26553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40" name="矩形 139"/>
          <p:cNvSpPr/>
          <p:nvPr/>
        </p:nvSpPr>
        <p:spPr>
          <a:xfrm>
            <a:off x="5715000" y="21981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41" name="矩形 140"/>
          <p:cNvSpPr/>
          <p:nvPr/>
        </p:nvSpPr>
        <p:spPr>
          <a:xfrm>
            <a:off x="5715000" y="2426732"/>
            <a:ext cx="1143000" cy="217714"/>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2" name="矩形 141"/>
          <p:cNvSpPr/>
          <p:nvPr/>
        </p:nvSpPr>
        <p:spPr>
          <a:xfrm>
            <a:off x="5715000" y="19695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43" name="矩形 142"/>
          <p:cNvSpPr/>
          <p:nvPr/>
        </p:nvSpPr>
        <p:spPr>
          <a:xfrm>
            <a:off x="5715000" y="5779532"/>
            <a:ext cx="1143000" cy="381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zh-TW" sz="1400" b="1" dirty="0" smtClean="0"/>
              <a:t>Shadow 3</a:t>
            </a:r>
          </a:p>
          <a:p>
            <a:pPr algn="ctr"/>
            <a:r>
              <a:rPr lang="en-US" altLang="zh-TW" sz="1400" i="1" dirty="0" smtClean="0"/>
              <a:t>Page Table</a:t>
            </a:r>
            <a:endParaRPr lang="zh-TW" altLang="en-US" sz="1400" i="1" dirty="0"/>
          </a:p>
        </p:txBody>
      </p:sp>
      <p:sp>
        <p:nvSpPr>
          <p:cNvPr id="144" name="矩形 143"/>
          <p:cNvSpPr/>
          <p:nvPr/>
        </p:nvSpPr>
        <p:spPr>
          <a:xfrm>
            <a:off x="5715000" y="53223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45" name="矩形 144"/>
          <p:cNvSpPr/>
          <p:nvPr/>
        </p:nvSpPr>
        <p:spPr>
          <a:xfrm>
            <a:off x="5715000" y="50937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46" name="矩形 145"/>
          <p:cNvSpPr/>
          <p:nvPr/>
        </p:nvSpPr>
        <p:spPr>
          <a:xfrm>
            <a:off x="5715000" y="48651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47" name="矩形 146"/>
          <p:cNvSpPr/>
          <p:nvPr/>
        </p:nvSpPr>
        <p:spPr>
          <a:xfrm>
            <a:off x="5715000" y="44079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cxnSp>
        <p:nvCxnSpPr>
          <p:cNvPr id="148" name="直線接點 147"/>
          <p:cNvCxnSpPr>
            <a:stCxn id="137" idx="2"/>
            <a:endCxn id="147" idx="0"/>
          </p:cNvCxnSpPr>
          <p:nvPr/>
        </p:nvCxnSpPr>
        <p:spPr>
          <a:xfrm rot="5400000">
            <a:off x="5944055" y="4065487"/>
            <a:ext cx="684890" cy="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149" name="直線單箭頭接點 148"/>
          <p:cNvCxnSpPr/>
          <p:nvPr/>
        </p:nvCxnSpPr>
        <p:spPr>
          <a:xfrm>
            <a:off x="4800600" y="1512332"/>
            <a:ext cx="1524000" cy="1588"/>
          </a:xfrm>
          <a:prstGeom prst="straightConnector1">
            <a:avLst/>
          </a:prstGeom>
          <a:ln w="57150">
            <a:solidFill>
              <a:srgbClr val="C0000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0" name="文字方塊 149"/>
          <p:cNvSpPr txBox="1"/>
          <p:nvPr/>
        </p:nvSpPr>
        <p:spPr>
          <a:xfrm>
            <a:off x="6324600" y="1295400"/>
            <a:ext cx="1378839" cy="369332"/>
          </a:xfrm>
          <a:prstGeom prst="rect">
            <a:avLst/>
          </a:prstGeom>
          <a:noFill/>
        </p:spPr>
        <p:txBody>
          <a:bodyPr wrap="none" rtlCol="0">
            <a:spAutoFit/>
          </a:bodyPr>
          <a:lstStyle/>
          <a:p>
            <a:r>
              <a:rPr lang="en-US" altLang="zh-TW" dirty="0" smtClean="0">
                <a:solidFill>
                  <a:srgbClr val="C00000"/>
                </a:solidFill>
              </a:rPr>
              <a:t>New process</a:t>
            </a:r>
            <a:endParaRPr lang="zh-TW" altLang="en-US" dirty="0">
              <a:solidFill>
                <a:srgbClr val="C00000"/>
              </a:solidFill>
            </a:endParaRPr>
          </a:p>
        </p:txBody>
      </p:sp>
      <p:cxnSp>
        <p:nvCxnSpPr>
          <p:cNvPr id="151" name="肘形接點 150"/>
          <p:cNvCxnSpPr>
            <a:endCxn id="142" idx="0"/>
          </p:cNvCxnSpPr>
          <p:nvPr/>
        </p:nvCxnSpPr>
        <p:spPr>
          <a:xfrm rot="5400000" flipH="1" flipV="1">
            <a:off x="2730975" y="-105275"/>
            <a:ext cx="1480717" cy="5630333"/>
          </a:xfrm>
          <a:prstGeom prst="bentConnector3">
            <a:avLst>
              <a:gd name="adj1" fmla="val 115438"/>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2" name="矩形 151"/>
          <p:cNvSpPr/>
          <p:nvPr/>
        </p:nvSpPr>
        <p:spPr>
          <a:xfrm>
            <a:off x="5715000" y="55509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
        <p:nvSpPr>
          <p:cNvPr id="153" name="矩形 152"/>
          <p:cNvSpPr/>
          <p:nvPr/>
        </p:nvSpPr>
        <p:spPr>
          <a:xfrm>
            <a:off x="5715000" y="46365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cxnSp>
        <p:nvCxnSpPr>
          <p:cNvPr id="154" name="肘形接點 76"/>
          <p:cNvCxnSpPr>
            <a:endCxn id="143" idx="2"/>
          </p:cNvCxnSpPr>
          <p:nvPr/>
        </p:nvCxnSpPr>
        <p:spPr>
          <a:xfrm rot="16200000" flipH="1">
            <a:off x="2730975" y="2605006"/>
            <a:ext cx="1480717" cy="5630333"/>
          </a:xfrm>
          <a:prstGeom prst="bentConnector3">
            <a:avLst>
              <a:gd name="adj1" fmla="val 115438"/>
            </a:avLst>
          </a:prstGeom>
          <a:ln w="381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5" name="文字方塊 154"/>
          <p:cNvSpPr txBox="1"/>
          <p:nvPr/>
        </p:nvSpPr>
        <p:spPr>
          <a:xfrm>
            <a:off x="3727837" y="6400800"/>
            <a:ext cx="5416163" cy="369332"/>
          </a:xfrm>
          <a:prstGeom prst="rect">
            <a:avLst/>
          </a:prstGeom>
          <a:noFill/>
        </p:spPr>
        <p:txBody>
          <a:bodyPr wrap="none" rtlCol="0">
            <a:spAutoFit/>
          </a:bodyPr>
          <a:lstStyle/>
          <a:p>
            <a:r>
              <a:rPr lang="en-US" altLang="zh-TW" dirty="0" smtClean="0">
                <a:solidFill>
                  <a:srgbClr val="C00000"/>
                </a:solidFill>
              </a:rPr>
              <a:t>Create new shadow page table mapping to new process</a:t>
            </a:r>
            <a:endParaRPr lang="zh-TW" altLang="en-US" dirty="0">
              <a:solidFill>
                <a:srgbClr val="C00000"/>
              </a:solidFill>
            </a:endParaRPr>
          </a:p>
        </p:txBody>
      </p:sp>
      <p:sp>
        <p:nvSpPr>
          <p:cNvPr id="156" name="文字方塊 155"/>
          <p:cNvSpPr txBox="1"/>
          <p:nvPr/>
        </p:nvSpPr>
        <p:spPr>
          <a:xfrm>
            <a:off x="6887965" y="1752600"/>
            <a:ext cx="808235" cy="369332"/>
          </a:xfrm>
          <a:prstGeom prst="rect">
            <a:avLst/>
          </a:prstGeom>
          <a:noFill/>
        </p:spPr>
        <p:txBody>
          <a:bodyPr wrap="none" rtlCol="0">
            <a:spAutoFit/>
          </a:bodyPr>
          <a:lstStyle/>
          <a:p>
            <a:r>
              <a:rPr lang="en-US" altLang="zh-TW" dirty="0" smtClean="0">
                <a:solidFill>
                  <a:srgbClr val="C00000"/>
                </a:solidFill>
              </a:rPr>
              <a:t>Access</a:t>
            </a:r>
            <a:endParaRPr lang="zh-TW" altLang="en-US" dirty="0">
              <a:solidFill>
                <a:srgbClr val="C00000"/>
              </a:solidFill>
            </a:endParaRPr>
          </a:p>
        </p:txBody>
      </p:sp>
      <p:cxnSp>
        <p:nvCxnSpPr>
          <p:cNvPr id="157" name="弧形接點 156"/>
          <p:cNvCxnSpPr>
            <a:stCxn id="141" idx="3"/>
            <a:endCxn id="161" idx="3"/>
          </p:cNvCxnSpPr>
          <p:nvPr/>
        </p:nvCxnSpPr>
        <p:spPr>
          <a:xfrm>
            <a:off x="6858000" y="2535589"/>
            <a:ext cx="1588" cy="2209800"/>
          </a:xfrm>
          <a:prstGeom prst="curvedConnector3">
            <a:avLst>
              <a:gd name="adj1" fmla="val 14395466"/>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8" name="弧形接點 100"/>
          <p:cNvCxnSpPr>
            <a:stCxn id="156" idx="2"/>
            <a:endCxn id="141" idx="3"/>
          </p:cNvCxnSpPr>
          <p:nvPr/>
        </p:nvCxnSpPr>
        <p:spPr>
          <a:xfrm rot="5400000">
            <a:off x="6868214" y="2111719"/>
            <a:ext cx="413657" cy="434083"/>
          </a:xfrm>
          <a:prstGeom prst="curvedConnector2">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9" name="弧形接點 100"/>
          <p:cNvCxnSpPr>
            <a:stCxn id="156" idx="2"/>
            <a:endCxn id="138" idx="3"/>
          </p:cNvCxnSpPr>
          <p:nvPr/>
        </p:nvCxnSpPr>
        <p:spPr>
          <a:xfrm rot="5400000">
            <a:off x="6639614" y="2340319"/>
            <a:ext cx="870857" cy="434083"/>
          </a:xfrm>
          <a:prstGeom prst="curvedConnector2">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0" name="弧形接點 159"/>
          <p:cNvCxnSpPr>
            <a:stCxn id="138" idx="3"/>
            <a:endCxn id="162" idx="3"/>
          </p:cNvCxnSpPr>
          <p:nvPr/>
        </p:nvCxnSpPr>
        <p:spPr>
          <a:xfrm>
            <a:off x="6858000" y="2992789"/>
            <a:ext cx="1588" cy="2438400"/>
          </a:xfrm>
          <a:prstGeom prst="curvedConnector3">
            <a:avLst>
              <a:gd name="adj1" fmla="val 2214692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1" name="矩形 160"/>
          <p:cNvSpPr/>
          <p:nvPr/>
        </p:nvSpPr>
        <p:spPr>
          <a:xfrm>
            <a:off x="5715000" y="4636532"/>
            <a:ext cx="1143000" cy="217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2" name="矩形 161"/>
          <p:cNvSpPr/>
          <p:nvPr/>
        </p:nvSpPr>
        <p:spPr>
          <a:xfrm>
            <a:off x="5715000" y="5322332"/>
            <a:ext cx="1143000" cy="2177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 name="群組 132"/>
          <p:cNvGrpSpPr/>
          <p:nvPr/>
        </p:nvGrpSpPr>
        <p:grpSpPr>
          <a:xfrm>
            <a:off x="7086600" y="4484132"/>
            <a:ext cx="1447800" cy="685800"/>
            <a:chOff x="6858000" y="5638800"/>
            <a:chExt cx="1447800" cy="685800"/>
          </a:xfrm>
        </p:grpSpPr>
        <p:sp>
          <p:nvSpPr>
            <p:cNvPr id="164" name="爆炸 1 163"/>
            <p:cNvSpPr/>
            <p:nvPr/>
          </p:nvSpPr>
          <p:spPr>
            <a:xfrm>
              <a:off x="6858000" y="5638800"/>
              <a:ext cx="1447800" cy="685800"/>
            </a:xfrm>
            <a:prstGeom prst="irregularSeal1">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zh-TW" altLang="en-US" dirty="0"/>
            </a:p>
          </p:txBody>
        </p:sp>
        <p:sp>
          <p:nvSpPr>
            <p:cNvPr id="165" name="文字方塊 164"/>
            <p:cNvSpPr txBox="1"/>
            <p:nvPr/>
          </p:nvSpPr>
          <p:spPr>
            <a:xfrm>
              <a:off x="7086600" y="5802868"/>
              <a:ext cx="1006173" cy="307777"/>
            </a:xfrm>
            <a:prstGeom prst="rect">
              <a:avLst/>
            </a:prstGeom>
            <a:noFill/>
          </p:spPr>
          <p:txBody>
            <a:bodyPr wrap="none" rtlCol="0">
              <a:spAutoFit/>
            </a:bodyPr>
            <a:lstStyle/>
            <a:p>
              <a:r>
                <a:rPr lang="en-US" altLang="zh-TW" sz="1400" dirty="0" smtClean="0">
                  <a:solidFill>
                    <a:srgbClr val="C00000"/>
                  </a:solidFill>
                </a:rPr>
                <a:t>Page fault !</a:t>
              </a:r>
              <a:endParaRPr lang="zh-TW" altLang="en-US" sz="1400" dirty="0">
                <a:solidFill>
                  <a:srgbClr val="C00000"/>
                </a:solidFill>
              </a:endParaRPr>
            </a:p>
          </p:txBody>
        </p:sp>
      </p:grpSp>
      <p:sp>
        <p:nvSpPr>
          <p:cNvPr id="166" name="文字方塊 165"/>
          <p:cNvSpPr txBox="1"/>
          <p:nvPr/>
        </p:nvSpPr>
        <p:spPr>
          <a:xfrm>
            <a:off x="7239000" y="5931932"/>
            <a:ext cx="764953" cy="369332"/>
          </a:xfrm>
          <a:prstGeom prst="rect">
            <a:avLst/>
          </a:prstGeom>
          <a:noFill/>
        </p:spPr>
        <p:txBody>
          <a:bodyPr wrap="none" rtlCol="0">
            <a:spAutoFit/>
          </a:bodyPr>
          <a:lstStyle/>
          <a:p>
            <a:r>
              <a:rPr lang="en-US" altLang="zh-TW" dirty="0" smtClean="0">
                <a:solidFill>
                  <a:srgbClr val="C00000"/>
                </a:solidFill>
              </a:rPr>
              <a:t>Load !</a:t>
            </a:r>
            <a:endParaRPr lang="zh-TW" altLang="en-US" dirty="0">
              <a:solidFill>
                <a:srgbClr val="C00000"/>
              </a:solidFill>
            </a:endParaRPr>
          </a:p>
        </p:txBody>
      </p:sp>
      <p:cxnSp>
        <p:nvCxnSpPr>
          <p:cNvPr id="167" name="弧形接點 100"/>
          <p:cNvCxnSpPr/>
          <p:nvPr/>
        </p:nvCxnSpPr>
        <p:spPr>
          <a:xfrm rot="16200000" flipV="1">
            <a:off x="6989368" y="5376022"/>
            <a:ext cx="500743" cy="763477"/>
          </a:xfrm>
          <a:prstGeom prst="curvedConnector2">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8" name="弧形接點 100"/>
          <p:cNvCxnSpPr/>
          <p:nvPr/>
        </p:nvCxnSpPr>
        <p:spPr>
          <a:xfrm rot="16200000" flipV="1">
            <a:off x="6646468" y="5033122"/>
            <a:ext cx="1186543" cy="763477"/>
          </a:xfrm>
          <a:prstGeom prst="curvedConnector2">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9" name="矩形 168"/>
          <p:cNvSpPr/>
          <p:nvPr/>
        </p:nvSpPr>
        <p:spPr>
          <a:xfrm>
            <a:off x="5715000" y="3112532"/>
            <a:ext cx="1143000" cy="21771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TW" altLang="en-US"/>
          </a:p>
        </p:txBody>
      </p:sp>
    </p:spTree>
    <p:extLst>
      <p:ext uri="{BB962C8B-B14F-4D97-AF65-F5344CB8AC3E}">
        <p14:creationId xmlns:p14="http://schemas.microsoft.com/office/powerpoint/2010/main" val="177030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strips(upRight)">
                                      <p:cBhvr>
                                        <p:cTn id="7" dur="500"/>
                                        <p:tgtEl>
                                          <p:spTgt spid="124"/>
                                        </p:tgtEl>
                                      </p:cBhvr>
                                    </p:animEffect>
                                  </p:childTnLst>
                                </p:cTn>
                              </p:par>
                              <p:par>
                                <p:cTn id="8" presetID="18" presetClass="entr" presetSubtype="6" fill="hold" nodeType="withEffect">
                                  <p:stCondLst>
                                    <p:cond delay="0"/>
                                  </p:stCondLst>
                                  <p:childTnLst>
                                    <p:set>
                                      <p:cBhvr>
                                        <p:cTn id="9" dur="1" fill="hold">
                                          <p:stCondLst>
                                            <p:cond delay="0"/>
                                          </p:stCondLst>
                                        </p:cTn>
                                        <p:tgtEl>
                                          <p:spTgt spid="120"/>
                                        </p:tgtEl>
                                        <p:attrNameLst>
                                          <p:attrName>style.visibility</p:attrName>
                                        </p:attrNameLst>
                                      </p:cBhvr>
                                      <p:to>
                                        <p:strVal val="visible"/>
                                      </p:to>
                                    </p:set>
                                    <p:animEffect transition="in" filter="strips(downRight)">
                                      <p:cBhvr>
                                        <p:cTn id="10" dur="500"/>
                                        <p:tgtEl>
                                          <p:spTgt spid="12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31"/>
                                        </p:tgtEl>
                                        <p:attrNameLst>
                                          <p:attrName>style.visibility</p:attrName>
                                        </p:attrNameLst>
                                      </p:cBhvr>
                                      <p:to>
                                        <p:strVal val="visible"/>
                                      </p:to>
                                    </p:set>
                                    <p:animEffect transition="in" filter="blinds(horizontal)">
                                      <p:cBhvr>
                                        <p:cTn id="13" dur="500"/>
                                        <p:tgtEl>
                                          <p:spTgt spid="131"/>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31"/>
                                        </p:tgtEl>
                                        <p:attrNameLst>
                                          <p:attrName>style.visibility</p:attrName>
                                        </p:attrNameLst>
                                      </p:cBhvr>
                                      <p:to>
                                        <p:strVal val="hidden"/>
                                      </p:to>
                                    </p:set>
                                  </p:childTnLst>
                                </p:cTn>
                              </p:par>
                              <p:par>
                                <p:cTn id="18" presetID="18" presetClass="entr" presetSubtype="3" fill="hold" nodeType="withEffect">
                                  <p:stCondLst>
                                    <p:cond delay="0"/>
                                  </p:stCondLst>
                                  <p:childTnLst>
                                    <p:set>
                                      <p:cBhvr>
                                        <p:cTn id="19" dur="1" fill="hold">
                                          <p:stCondLst>
                                            <p:cond delay="0"/>
                                          </p:stCondLst>
                                        </p:cTn>
                                        <p:tgtEl>
                                          <p:spTgt spid="132"/>
                                        </p:tgtEl>
                                        <p:attrNameLst>
                                          <p:attrName>style.visibility</p:attrName>
                                        </p:attrNameLst>
                                      </p:cBhvr>
                                      <p:to>
                                        <p:strVal val="visible"/>
                                      </p:to>
                                    </p:set>
                                    <p:animEffect transition="in" filter="strips(upRight)">
                                      <p:cBhvr>
                                        <p:cTn id="20" dur="500"/>
                                        <p:tgtEl>
                                          <p:spTgt spid="132"/>
                                        </p:tgtEl>
                                      </p:cBhvr>
                                    </p:animEffect>
                                  </p:childTnLst>
                                </p:cTn>
                              </p:par>
                            </p:childTnLst>
                          </p:cTn>
                        </p:par>
                        <p:par>
                          <p:cTn id="21" fill="hold">
                            <p:stCondLst>
                              <p:cond delay="500"/>
                            </p:stCondLst>
                            <p:childTnLst>
                              <p:par>
                                <p:cTn id="22" presetID="18" presetClass="entr" presetSubtype="3" fill="hold" nodeType="afterEffect">
                                  <p:stCondLst>
                                    <p:cond delay="0"/>
                                  </p:stCondLst>
                                  <p:childTnLst>
                                    <p:set>
                                      <p:cBhvr>
                                        <p:cTn id="23" dur="1" fill="hold">
                                          <p:stCondLst>
                                            <p:cond delay="0"/>
                                          </p:stCondLst>
                                        </p:cTn>
                                        <p:tgtEl>
                                          <p:spTgt spid="133"/>
                                        </p:tgtEl>
                                        <p:attrNameLst>
                                          <p:attrName>style.visibility</p:attrName>
                                        </p:attrNameLst>
                                      </p:cBhvr>
                                      <p:to>
                                        <p:strVal val="visible"/>
                                      </p:to>
                                    </p:set>
                                    <p:animEffect transition="in" filter="strips(upRight)">
                                      <p:cBhvr>
                                        <p:cTn id="24" dur="500"/>
                                        <p:tgtEl>
                                          <p:spTgt spid="13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34"/>
                                        </p:tgtEl>
                                        <p:attrNameLst>
                                          <p:attrName>style.visibility</p:attrName>
                                        </p:attrNameLst>
                                      </p:cBhvr>
                                      <p:to>
                                        <p:strVal val="visible"/>
                                      </p:to>
                                    </p:set>
                                    <p:animEffect transition="in" filter="blinds(horizontal)">
                                      <p:cBhvr>
                                        <p:cTn id="27" dur="500"/>
                                        <p:tgtEl>
                                          <p:spTgt spid="13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nodeType="clickEffect">
                                  <p:stCondLst>
                                    <p:cond delay="0"/>
                                  </p:stCondLst>
                                  <p:childTnLst>
                                    <p:set>
                                      <p:cBhvr>
                                        <p:cTn id="31" dur="1" fill="hold">
                                          <p:stCondLst>
                                            <p:cond delay="0"/>
                                          </p:stCondLst>
                                        </p:cTn>
                                        <p:tgtEl>
                                          <p:spTgt spid="120"/>
                                        </p:tgtEl>
                                        <p:attrNameLst>
                                          <p:attrName>style.visibility</p:attrName>
                                        </p:attrNameLst>
                                      </p:cBhvr>
                                      <p:to>
                                        <p:strVal val="hidden"/>
                                      </p:to>
                                    </p:set>
                                  </p:childTnLst>
                                </p:cTn>
                              </p:par>
                              <p:par>
                                <p:cTn id="32" presetID="1" presetClass="exit" presetSubtype="0" fill="hold" nodeType="withEffect">
                                  <p:stCondLst>
                                    <p:cond delay="0"/>
                                  </p:stCondLst>
                                  <p:childTnLst>
                                    <p:set>
                                      <p:cBhvr>
                                        <p:cTn id="33" dur="1" fill="hold">
                                          <p:stCondLst>
                                            <p:cond delay="0"/>
                                          </p:stCondLst>
                                        </p:cTn>
                                        <p:tgtEl>
                                          <p:spTgt spid="124"/>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133"/>
                                        </p:tgtEl>
                                        <p:attrNameLst>
                                          <p:attrName>style.visibility</p:attrName>
                                        </p:attrNameLst>
                                      </p:cBhvr>
                                      <p:to>
                                        <p:strVal val="hidden"/>
                                      </p:to>
                                    </p:set>
                                  </p:childTnLst>
                                </p:cTn>
                              </p:par>
                              <p:par>
                                <p:cTn id="36" presetID="1" presetClass="exit" presetSubtype="0" fill="hold" grpId="1" nodeType="withEffect">
                                  <p:stCondLst>
                                    <p:cond delay="0"/>
                                  </p:stCondLst>
                                  <p:childTnLst>
                                    <p:set>
                                      <p:cBhvr>
                                        <p:cTn id="37" dur="1" fill="hold">
                                          <p:stCondLst>
                                            <p:cond delay="0"/>
                                          </p:stCondLst>
                                        </p:cTn>
                                        <p:tgtEl>
                                          <p:spTgt spid="134"/>
                                        </p:tgtEl>
                                        <p:attrNameLst>
                                          <p:attrName>style.visibility</p:attrName>
                                        </p:attrNameLst>
                                      </p:cBhvr>
                                      <p:to>
                                        <p:strVal val="hidden"/>
                                      </p:to>
                                    </p:set>
                                  </p:childTnLst>
                                </p:cTn>
                              </p:par>
                              <p:par>
                                <p:cTn id="38" presetID="18" presetClass="entr" presetSubtype="6" fill="hold" nodeType="withEffect">
                                  <p:stCondLst>
                                    <p:cond delay="0"/>
                                  </p:stCondLst>
                                  <p:childTnLst>
                                    <p:set>
                                      <p:cBhvr>
                                        <p:cTn id="39" dur="1" fill="hold">
                                          <p:stCondLst>
                                            <p:cond delay="0"/>
                                          </p:stCondLst>
                                        </p:cTn>
                                        <p:tgtEl>
                                          <p:spTgt spid="135"/>
                                        </p:tgtEl>
                                        <p:attrNameLst>
                                          <p:attrName>style.visibility</p:attrName>
                                        </p:attrNameLst>
                                      </p:cBhvr>
                                      <p:to>
                                        <p:strVal val="visible"/>
                                      </p:to>
                                    </p:set>
                                    <p:animEffect transition="in" filter="strips(downRight)">
                                      <p:cBhvr>
                                        <p:cTn id="40" dur="500"/>
                                        <p:tgtEl>
                                          <p:spTgt spid="135"/>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36"/>
                                        </p:tgtEl>
                                        <p:attrNameLst>
                                          <p:attrName>style.visibility</p:attrName>
                                        </p:attrNameLst>
                                      </p:cBhvr>
                                      <p:to>
                                        <p:strVal val="visible"/>
                                      </p:to>
                                    </p:set>
                                    <p:animEffect transition="in" filter="blinds(horizontal)">
                                      <p:cBhvr>
                                        <p:cTn id="43" dur="500"/>
                                        <p:tgtEl>
                                          <p:spTgt spid="136"/>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grpId="1" nodeType="clickEffect">
                                  <p:stCondLst>
                                    <p:cond delay="0"/>
                                  </p:stCondLst>
                                  <p:childTnLst>
                                    <p:set>
                                      <p:cBhvr>
                                        <p:cTn id="47" dur="1" fill="hold">
                                          <p:stCondLst>
                                            <p:cond delay="0"/>
                                          </p:stCondLst>
                                        </p:cTn>
                                        <p:tgtEl>
                                          <p:spTgt spid="136"/>
                                        </p:tgtEl>
                                        <p:attrNameLst>
                                          <p:attrName>style.visibility</p:attrName>
                                        </p:attrNameLst>
                                      </p:cBhvr>
                                      <p:to>
                                        <p:strVal val="hidden"/>
                                      </p:to>
                                    </p:set>
                                  </p:childTnLst>
                                </p:cTn>
                              </p:par>
                              <p:par>
                                <p:cTn id="48" presetID="18" presetClass="entr" presetSubtype="3" fill="hold" nodeType="withEffect">
                                  <p:stCondLst>
                                    <p:cond delay="0"/>
                                  </p:stCondLst>
                                  <p:childTnLst>
                                    <p:set>
                                      <p:cBhvr>
                                        <p:cTn id="49" dur="1" fill="hold">
                                          <p:stCondLst>
                                            <p:cond delay="0"/>
                                          </p:stCondLst>
                                        </p:cTn>
                                        <p:tgtEl>
                                          <p:spTgt spid="151"/>
                                        </p:tgtEl>
                                        <p:attrNameLst>
                                          <p:attrName>style.visibility</p:attrName>
                                        </p:attrNameLst>
                                      </p:cBhvr>
                                      <p:to>
                                        <p:strVal val="visible"/>
                                      </p:to>
                                    </p:set>
                                    <p:animEffect transition="in" filter="strips(upRight)">
                                      <p:cBhvr>
                                        <p:cTn id="50" dur="500"/>
                                        <p:tgtEl>
                                          <p:spTgt spid="151"/>
                                        </p:tgtEl>
                                      </p:cBhvr>
                                    </p:animEffect>
                                  </p:childTnLst>
                                </p:cTn>
                              </p:par>
                            </p:childTnLst>
                          </p:cTn>
                        </p:par>
                        <p:par>
                          <p:cTn id="51" fill="hold">
                            <p:stCondLst>
                              <p:cond delay="500"/>
                            </p:stCondLst>
                            <p:childTnLst>
                              <p:par>
                                <p:cTn id="52" presetID="3" presetClass="entr" presetSubtype="10" fill="hold" grpId="0" nodeType="afterEffect">
                                  <p:stCondLst>
                                    <p:cond delay="0"/>
                                  </p:stCondLst>
                                  <p:childTnLst>
                                    <p:set>
                                      <p:cBhvr>
                                        <p:cTn id="53" dur="1" fill="hold">
                                          <p:stCondLst>
                                            <p:cond delay="0"/>
                                          </p:stCondLst>
                                        </p:cTn>
                                        <p:tgtEl>
                                          <p:spTgt spid="150"/>
                                        </p:tgtEl>
                                        <p:attrNameLst>
                                          <p:attrName>style.visibility</p:attrName>
                                        </p:attrNameLst>
                                      </p:cBhvr>
                                      <p:to>
                                        <p:strVal val="visible"/>
                                      </p:to>
                                    </p:set>
                                    <p:animEffect transition="in" filter="blinds(horizontal)">
                                      <p:cBhvr>
                                        <p:cTn id="54" dur="500"/>
                                        <p:tgtEl>
                                          <p:spTgt spid="150"/>
                                        </p:tgtEl>
                                      </p:cBhvr>
                                    </p:animEffect>
                                  </p:childTnLst>
                                </p:cTn>
                              </p:par>
                              <p:par>
                                <p:cTn id="55" presetID="18" presetClass="entr" presetSubtype="3" fill="hold" nodeType="withEffect">
                                  <p:stCondLst>
                                    <p:cond delay="0"/>
                                  </p:stCondLst>
                                  <p:childTnLst>
                                    <p:set>
                                      <p:cBhvr>
                                        <p:cTn id="56" dur="1" fill="hold">
                                          <p:stCondLst>
                                            <p:cond delay="0"/>
                                          </p:stCondLst>
                                        </p:cTn>
                                        <p:tgtEl>
                                          <p:spTgt spid="149"/>
                                        </p:tgtEl>
                                        <p:attrNameLst>
                                          <p:attrName>style.visibility</p:attrName>
                                        </p:attrNameLst>
                                      </p:cBhvr>
                                      <p:to>
                                        <p:strVal val="visible"/>
                                      </p:to>
                                    </p:set>
                                    <p:animEffect transition="in" filter="strips(upRight)">
                                      <p:cBhvr>
                                        <p:cTn id="57" dur="500"/>
                                        <p:tgtEl>
                                          <p:spTgt spid="149"/>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37"/>
                                        </p:tgtEl>
                                        <p:attrNameLst>
                                          <p:attrName>style.visibility</p:attrName>
                                        </p:attrNameLst>
                                      </p:cBhvr>
                                      <p:to>
                                        <p:strVal val="visible"/>
                                      </p:to>
                                    </p:set>
                                    <p:animEffect transition="in" filter="blinds(horizontal)">
                                      <p:cBhvr>
                                        <p:cTn id="60" dur="500"/>
                                        <p:tgtEl>
                                          <p:spTgt spid="137"/>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138"/>
                                        </p:tgtEl>
                                        <p:attrNameLst>
                                          <p:attrName>style.visibility</p:attrName>
                                        </p:attrNameLst>
                                      </p:cBhvr>
                                      <p:to>
                                        <p:strVal val="visible"/>
                                      </p:to>
                                    </p:set>
                                    <p:animEffect transition="in" filter="blinds(horizontal)">
                                      <p:cBhvr>
                                        <p:cTn id="63" dur="500"/>
                                        <p:tgtEl>
                                          <p:spTgt spid="138"/>
                                        </p:tgtEl>
                                      </p:cBhvr>
                                    </p:animEffect>
                                  </p:childTnLst>
                                </p:cTn>
                              </p:par>
                              <p:par>
                                <p:cTn id="64" presetID="3" presetClass="entr" presetSubtype="10" fill="hold" grpId="0" nodeType="withEffect">
                                  <p:stCondLst>
                                    <p:cond delay="0"/>
                                  </p:stCondLst>
                                  <p:childTnLst>
                                    <p:set>
                                      <p:cBhvr>
                                        <p:cTn id="65" dur="1" fill="hold">
                                          <p:stCondLst>
                                            <p:cond delay="0"/>
                                          </p:stCondLst>
                                        </p:cTn>
                                        <p:tgtEl>
                                          <p:spTgt spid="139"/>
                                        </p:tgtEl>
                                        <p:attrNameLst>
                                          <p:attrName>style.visibility</p:attrName>
                                        </p:attrNameLst>
                                      </p:cBhvr>
                                      <p:to>
                                        <p:strVal val="visible"/>
                                      </p:to>
                                    </p:set>
                                    <p:animEffect transition="in" filter="blinds(horizontal)">
                                      <p:cBhvr>
                                        <p:cTn id="66" dur="500"/>
                                        <p:tgtEl>
                                          <p:spTgt spid="139"/>
                                        </p:tgtEl>
                                      </p:cBhvr>
                                    </p:animEffect>
                                  </p:childTnLst>
                                </p:cTn>
                              </p:par>
                              <p:par>
                                <p:cTn id="67" presetID="3" presetClass="entr" presetSubtype="10" fill="hold" nodeType="withEffect">
                                  <p:stCondLst>
                                    <p:cond delay="0"/>
                                  </p:stCondLst>
                                  <p:childTnLst>
                                    <p:set>
                                      <p:cBhvr>
                                        <p:cTn id="68" dur="1" fill="hold">
                                          <p:stCondLst>
                                            <p:cond delay="0"/>
                                          </p:stCondLst>
                                        </p:cTn>
                                        <p:tgtEl>
                                          <p:spTgt spid="169"/>
                                        </p:tgtEl>
                                        <p:attrNameLst>
                                          <p:attrName>style.visibility</p:attrName>
                                        </p:attrNameLst>
                                      </p:cBhvr>
                                      <p:to>
                                        <p:strVal val="visible"/>
                                      </p:to>
                                    </p:set>
                                    <p:animEffect transition="in" filter="blinds(horizontal)">
                                      <p:cBhvr>
                                        <p:cTn id="69" dur="500"/>
                                        <p:tgtEl>
                                          <p:spTgt spid="169"/>
                                        </p:tgtEl>
                                      </p:cBhvr>
                                    </p:animEffect>
                                  </p:childTnLst>
                                </p:cTn>
                              </p:par>
                              <p:par>
                                <p:cTn id="70" presetID="3" presetClass="entr" presetSubtype="10" fill="hold" grpId="0" nodeType="withEffect">
                                  <p:stCondLst>
                                    <p:cond delay="0"/>
                                  </p:stCondLst>
                                  <p:childTnLst>
                                    <p:set>
                                      <p:cBhvr>
                                        <p:cTn id="71" dur="1" fill="hold">
                                          <p:stCondLst>
                                            <p:cond delay="0"/>
                                          </p:stCondLst>
                                        </p:cTn>
                                        <p:tgtEl>
                                          <p:spTgt spid="140"/>
                                        </p:tgtEl>
                                        <p:attrNameLst>
                                          <p:attrName>style.visibility</p:attrName>
                                        </p:attrNameLst>
                                      </p:cBhvr>
                                      <p:to>
                                        <p:strVal val="visible"/>
                                      </p:to>
                                    </p:set>
                                    <p:animEffect transition="in" filter="blinds(horizontal)">
                                      <p:cBhvr>
                                        <p:cTn id="72" dur="500"/>
                                        <p:tgtEl>
                                          <p:spTgt spid="140"/>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41"/>
                                        </p:tgtEl>
                                        <p:attrNameLst>
                                          <p:attrName>style.visibility</p:attrName>
                                        </p:attrNameLst>
                                      </p:cBhvr>
                                      <p:to>
                                        <p:strVal val="visible"/>
                                      </p:to>
                                    </p:set>
                                    <p:animEffect transition="in" filter="blinds(horizontal)">
                                      <p:cBhvr>
                                        <p:cTn id="75" dur="500"/>
                                        <p:tgtEl>
                                          <p:spTgt spid="141"/>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142"/>
                                        </p:tgtEl>
                                        <p:attrNameLst>
                                          <p:attrName>style.visibility</p:attrName>
                                        </p:attrNameLst>
                                      </p:cBhvr>
                                      <p:to>
                                        <p:strVal val="visible"/>
                                      </p:to>
                                    </p:set>
                                    <p:animEffect transition="in" filter="blinds(horizontal)">
                                      <p:cBhvr>
                                        <p:cTn id="78" dur="500"/>
                                        <p:tgtEl>
                                          <p:spTgt spid="142"/>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132"/>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49"/>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150"/>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135"/>
                                        </p:tgtEl>
                                        <p:attrNameLst>
                                          <p:attrName>style.visibility</p:attrName>
                                        </p:attrNameLst>
                                      </p:cBhvr>
                                      <p:to>
                                        <p:strVal val="hidden"/>
                                      </p:to>
                                    </p:set>
                                  </p:childTnLst>
                                </p:cTn>
                              </p:par>
                              <p:par>
                                <p:cTn id="89" presetID="18" presetClass="entr" presetSubtype="6" fill="hold" nodeType="withEffect">
                                  <p:stCondLst>
                                    <p:cond delay="0"/>
                                  </p:stCondLst>
                                  <p:childTnLst>
                                    <p:set>
                                      <p:cBhvr>
                                        <p:cTn id="90" dur="1" fill="hold">
                                          <p:stCondLst>
                                            <p:cond delay="0"/>
                                          </p:stCondLst>
                                        </p:cTn>
                                        <p:tgtEl>
                                          <p:spTgt spid="154"/>
                                        </p:tgtEl>
                                        <p:attrNameLst>
                                          <p:attrName>style.visibility</p:attrName>
                                        </p:attrNameLst>
                                      </p:cBhvr>
                                      <p:to>
                                        <p:strVal val="visible"/>
                                      </p:to>
                                    </p:set>
                                    <p:animEffect transition="in" filter="strips(downRight)">
                                      <p:cBhvr>
                                        <p:cTn id="91" dur="500"/>
                                        <p:tgtEl>
                                          <p:spTgt spid="154"/>
                                        </p:tgtEl>
                                      </p:cBhvr>
                                    </p:animEffect>
                                  </p:childTnLst>
                                </p:cTn>
                              </p:par>
                              <p:par>
                                <p:cTn id="92" presetID="3" presetClass="entr" presetSubtype="10" fill="hold" nodeType="withEffect">
                                  <p:stCondLst>
                                    <p:cond delay="0"/>
                                  </p:stCondLst>
                                  <p:childTnLst>
                                    <p:set>
                                      <p:cBhvr>
                                        <p:cTn id="93" dur="1" fill="hold">
                                          <p:stCondLst>
                                            <p:cond delay="0"/>
                                          </p:stCondLst>
                                        </p:cTn>
                                        <p:tgtEl>
                                          <p:spTgt spid="155"/>
                                        </p:tgtEl>
                                        <p:attrNameLst>
                                          <p:attrName>style.visibility</p:attrName>
                                        </p:attrNameLst>
                                      </p:cBhvr>
                                      <p:to>
                                        <p:strVal val="visible"/>
                                      </p:to>
                                    </p:set>
                                    <p:animEffect transition="in" filter="blinds(horizontal)">
                                      <p:cBhvr>
                                        <p:cTn id="94" dur="500"/>
                                        <p:tgtEl>
                                          <p:spTgt spid="155"/>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143"/>
                                        </p:tgtEl>
                                        <p:attrNameLst>
                                          <p:attrName>style.visibility</p:attrName>
                                        </p:attrNameLst>
                                      </p:cBhvr>
                                      <p:to>
                                        <p:strVal val="visible"/>
                                      </p:to>
                                    </p:set>
                                    <p:animEffect transition="in" filter="blinds(horizontal)">
                                      <p:cBhvr>
                                        <p:cTn id="97" dur="500"/>
                                        <p:tgtEl>
                                          <p:spTgt spid="143"/>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44"/>
                                        </p:tgtEl>
                                        <p:attrNameLst>
                                          <p:attrName>style.visibility</p:attrName>
                                        </p:attrNameLst>
                                      </p:cBhvr>
                                      <p:to>
                                        <p:strVal val="visible"/>
                                      </p:to>
                                    </p:set>
                                    <p:animEffect transition="in" filter="blinds(horizontal)">
                                      <p:cBhvr>
                                        <p:cTn id="100" dur="500"/>
                                        <p:tgtEl>
                                          <p:spTgt spid="144"/>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145"/>
                                        </p:tgtEl>
                                        <p:attrNameLst>
                                          <p:attrName>style.visibility</p:attrName>
                                        </p:attrNameLst>
                                      </p:cBhvr>
                                      <p:to>
                                        <p:strVal val="visible"/>
                                      </p:to>
                                    </p:set>
                                    <p:animEffect transition="in" filter="blinds(horizontal)">
                                      <p:cBhvr>
                                        <p:cTn id="103" dur="500"/>
                                        <p:tgtEl>
                                          <p:spTgt spid="145"/>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146"/>
                                        </p:tgtEl>
                                        <p:attrNameLst>
                                          <p:attrName>style.visibility</p:attrName>
                                        </p:attrNameLst>
                                      </p:cBhvr>
                                      <p:to>
                                        <p:strVal val="visible"/>
                                      </p:to>
                                    </p:set>
                                    <p:animEffect transition="in" filter="blinds(horizontal)">
                                      <p:cBhvr>
                                        <p:cTn id="106" dur="500"/>
                                        <p:tgtEl>
                                          <p:spTgt spid="146"/>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147"/>
                                        </p:tgtEl>
                                        <p:attrNameLst>
                                          <p:attrName>style.visibility</p:attrName>
                                        </p:attrNameLst>
                                      </p:cBhvr>
                                      <p:to>
                                        <p:strVal val="visible"/>
                                      </p:to>
                                    </p:set>
                                    <p:animEffect transition="in" filter="blinds(horizontal)">
                                      <p:cBhvr>
                                        <p:cTn id="109" dur="500"/>
                                        <p:tgtEl>
                                          <p:spTgt spid="147"/>
                                        </p:tgtEl>
                                      </p:cBhvr>
                                    </p:animEffect>
                                  </p:childTnLst>
                                </p:cTn>
                              </p:par>
                              <p:par>
                                <p:cTn id="110" presetID="3" presetClass="entr" presetSubtype="10" fill="hold" nodeType="withEffect">
                                  <p:stCondLst>
                                    <p:cond delay="0"/>
                                  </p:stCondLst>
                                  <p:childTnLst>
                                    <p:set>
                                      <p:cBhvr>
                                        <p:cTn id="111" dur="1" fill="hold">
                                          <p:stCondLst>
                                            <p:cond delay="0"/>
                                          </p:stCondLst>
                                        </p:cTn>
                                        <p:tgtEl>
                                          <p:spTgt spid="148"/>
                                        </p:tgtEl>
                                        <p:attrNameLst>
                                          <p:attrName>style.visibility</p:attrName>
                                        </p:attrNameLst>
                                      </p:cBhvr>
                                      <p:to>
                                        <p:strVal val="visible"/>
                                      </p:to>
                                    </p:set>
                                    <p:animEffect transition="in" filter="blinds(horizontal)">
                                      <p:cBhvr>
                                        <p:cTn id="112" dur="500"/>
                                        <p:tgtEl>
                                          <p:spTgt spid="148"/>
                                        </p:tgtEl>
                                      </p:cBhvr>
                                    </p:animEffect>
                                  </p:childTnLst>
                                </p:cTn>
                              </p:par>
                              <p:par>
                                <p:cTn id="113" presetID="3" presetClass="entr" presetSubtype="10" fill="hold" nodeType="withEffect">
                                  <p:stCondLst>
                                    <p:cond delay="0"/>
                                  </p:stCondLst>
                                  <p:childTnLst>
                                    <p:set>
                                      <p:cBhvr>
                                        <p:cTn id="114" dur="1" fill="hold">
                                          <p:stCondLst>
                                            <p:cond delay="0"/>
                                          </p:stCondLst>
                                        </p:cTn>
                                        <p:tgtEl>
                                          <p:spTgt spid="152"/>
                                        </p:tgtEl>
                                        <p:attrNameLst>
                                          <p:attrName>style.visibility</p:attrName>
                                        </p:attrNameLst>
                                      </p:cBhvr>
                                      <p:to>
                                        <p:strVal val="visible"/>
                                      </p:to>
                                    </p:set>
                                    <p:animEffect transition="in" filter="blinds(horizontal)">
                                      <p:cBhvr>
                                        <p:cTn id="115" dur="500"/>
                                        <p:tgtEl>
                                          <p:spTgt spid="152"/>
                                        </p:tgtEl>
                                      </p:cBhvr>
                                    </p:animEffect>
                                  </p:childTnLst>
                                </p:cTn>
                              </p:par>
                              <p:par>
                                <p:cTn id="116" presetID="3" presetClass="entr" presetSubtype="10" fill="hold" nodeType="withEffect">
                                  <p:stCondLst>
                                    <p:cond delay="0"/>
                                  </p:stCondLst>
                                  <p:childTnLst>
                                    <p:set>
                                      <p:cBhvr>
                                        <p:cTn id="117" dur="1" fill="hold">
                                          <p:stCondLst>
                                            <p:cond delay="0"/>
                                          </p:stCondLst>
                                        </p:cTn>
                                        <p:tgtEl>
                                          <p:spTgt spid="153"/>
                                        </p:tgtEl>
                                        <p:attrNameLst>
                                          <p:attrName>style.visibility</p:attrName>
                                        </p:attrNameLst>
                                      </p:cBhvr>
                                      <p:to>
                                        <p:strVal val="visible"/>
                                      </p:to>
                                    </p:set>
                                    <p:animEffect transition="in" filter="blinds(horizontal)">
                                      <p:cBhvr>
                                        <p:cTn id="118" dur="500"/>
                                        <p:tgtEl>
                                          <p:spTgt spid="153"/>
                                        </p:tgtEl>
                                      </p:cBhvr>
                                    </p:animEffec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0" nodeType="clickEffect">
                                  <p:stCondLst>
                                    <p:cond delay="0"/>
                                  </p:stCondLst>
                                  <p:childTnLst>
                                    <p:set>
                                      <p:cBhvr>
                                        <p:cTn id="122" dur="1" fill="hold">
                                          <p:stCondLst>
                                            <p:cond delay="0"/>
                                          </p:stCondLst>
                                        </p:cTn>
                                        <p:tgtEl>
                                          <p:spTgt spid="155"/>
                                        </p:tgtEl>
                                        <p:attrNameLst>
                                          <p:attrName>style.visibility</p:attrName>
                                        </p:attrNameLst>
                                      </p:cBhvr>
                                      <p:to>
                                        <p:strVal val="hidden"/>
                                      </p:to>
                                    </p:set>
                                  </p:childTnLst>
                                </p:cTn>
                              </p:par>
                              <p:par>
                                <p:cTn id="123" presetID="3" presetClass="entr" presetSubtype="10" fill="hold" grpId="0" nodeType="withEffect">
                                  <p:stCondLst>
                                    <p:cond delay="0"/>
                                  </p:stCondLst>
                                  <p:childTnLst>
                                    <p:set>
                                      <p:cBhvr>
                                        <p:cTn id="124" dur="1" fill="hold">
                                          <p:stCondLst>
                                            <p:cond delay="0"/>
                                          </p:stCondLst>
                                        </p:cTn>
                                        <p:tgtEl>
                                          <p:spTgt spid="156"/>
                                        </p:tgtEl>
                                        <p:attrNameLst>
                                          <p:attrName>style.visibility</p:attrName>
                                        </p:attrNameLst>
                                      </p:cBhvr>
                                      <p:to>
                                        <p:strVal val="visible"/>
                                      </p:to>
                                    </p:set>
                                    <p:animEffect transition="in" filter="blinds(horizontal)">
                                      <p:cBhvr>
                                        <p:cTn id="125" dur="500"/>
                                        <p:tgtEl>
                                          <p:spTgt spid="156"/>
                                        </p:tgtEl>
                                      </p:cBhvr>
                                    </p:animEffect>
                                  </p:childTnLst>
                                </p:cTn>
                              </p:par>
                              <p:par>
                                <p:cTn id="126" presetID="18" presetClass="entr" presetSubtype="12" fill="hold" nodeType="withEffect">
                                  <p:stCondLst>
                                    <p:cond delay="0"/>
                                  </p:stCondLst>
                                  <p:childTnLst>
                                    <p:set>
                                      <p:cBhvr>
                                        <p:cTn id="127" dur="1" fill="hold">
                                          <p:stCondLst>
                                            <p:cond delay="0"/>
                                          </p:stCondLst>
                                        </p:cTn>
                                        <p:tgtEl>
                                          <p:spTgt spid="158"/>
                                        </p:tgtEl>
                                        <p:attrNameLst>
                                          <p:attrName>style.visibility</p:attrName>
                                        </p:attrNameLst>
                                      </p:cBhvr>
                                      <p:to>
                                        <p:strVal val="visible"/>
                                      </p:to>
                                    </p:set>
                                    <p:animEffect transition="in" filter="strips(downLeft)">
                                      <p:cBhvr>
                                        <p:cTn id="128" dur="500"/>
                                        <p:tgtEl>
                                          <p:spTgt spid="158"/>
                                        </p:tgtEl>
                                      </p:cBhvr>
                                    </p:animEffect>
                                  </p:childTnLst>
                                </p:cTn>
                              </p:par>
                              <p:par>
                                <p:cTn id="129" presetID="18" presetClass="entr" presetSubtype="12" fill="hold" nodeType="withEffect">
                                  <p:stCondLst>
                                    <p:cond delay="0"/>
                                  </p:stCondLst>
                                  <p:childTnLst>
                                    <p:set>
                                      <p:cBhvr>
                                        <p:cTn id="130" dur="1" fill="hold">
                                          <p:stCondLst>
                                            <p:cond delay="0"/>
                                          </p:stCondLst>
                                        </p:cTn>
                                        <p:tgtEl>
                                          <p:spTgt spid="159"/>
                                        </p:tgtEl>
                                        <p:attrNameLst>
                                          <p:attrName>style.visibility</p:attrName>
                                        </p:attrNameLst>
                                      </p:cBhvr>
                                      <p:to>
                                        <p:strVal val="visible"/>
                                      </p:to>
                                    </p:set>
                                    <p:animEffect transition="in" filter="strips(downLeft)">
                                      <p:cBhvr>
                                        <p:cTn id="131" dur="500"/>
                                        <p:tgtEl>
                                          <p:spTgt spid="159"/>
                                        </p:tgtEl>
                                      </p:cBhvr>
                                    </p:animEffect>
                                  </p:childTnLst>
                                </p:cTn>
                              </p:par>
                            </p:childTnLst>
                          </p:cTn>
                        </p:par>
                        <p:par>
                          <p:cTn id="132" fill="hold">
                            <p:stCondLst>
                              <p:cond delay="500"/>
                            </p:stCondLst>
                            <p:childTnLst>
                              <p:par>
                                <p:cTn id="133" presetID="18" presetClass="entr" presetSubtype="6" fill="hold" nodeType="afterEffect">
                                  <p:stCondLst>
                                    <p:cond delay="0"/>
                                  </p:stCondLst>
                                  <p:childTnLst>
                                    <p:set>
                                      <p:cBhvr>
                                        <p:cTn id="134" dur="1" fill="hold">
                                          <p:stCondLst>
                                            <p:cond delay="0"/>
                                          </p:stCondLst>
                                        </p:cTn>
                                        <p:tgtEl>
                                          <p:spTgt spid="157"/>
                                        </p:tgtEl>
                                        <p:attrNameLst>
                                          <p:attrName>style.visibility</p:attrName>
                                        </p:attrNameLst>
                                      </p:cBhvr>
                                      <p:to>
                                        <p:strVal val="visible"/>
                                      </p:to>
                                    </p:set>
                                    <p:animEffect transition="in" filter="strips(downRight)">
                                      <p:cBhvr>
                                        <p:cTn id="135" dur="500"/>
                                        <p:tgtEl>
                                          <p:spTgt spid="157"/>
                                        </p:tgtEl>
                                      </p:cBhvr>
                                    </p:animEffect>
                                  </p:childTnLst>
                                </p:cTn>
                              </p:par>
                              <p:par>
                                <p:cTn id="136" presetID="18" presetClass="entr" presetSubtype="6" fill="hold" nodeType="withEffect">
                                  <p:stCondLst>
                                    <p:cond delay="0"/>
                                  </p:stCondLst>
                                  <p:childTnLst>
                                    <p:set>
                                      <p:cBhvr>
                                        <p:cTn id="137" dur="1" fill="hold">
                                          <p:stCondLst>
                                            <p:cond delay="0"/>
                                          </p:stCondLst>
                                        </p:cTn>
                                        <p:tgtEl>
                                          <p:spTgt spid="160"/>
                                        </p:tgtEl>
                                        <p:attrNameLst>
                                          <p:attrName>style.visibility</p:attrName>
                                        </p:attrNameLst>
                                      </p:cBhvr>
                                      <p:to>
                                        <p:strVal val="visible"/>
                                      </p:to>
                                    </p:set>
                                    <p:animEffect transition="in" filter="strips(downRight)">
                                      <p:cBhvr>
                                        <p:cTn id="138" dur="500"/>
                                        <p:tgtEl>
                                          <p:spTgt spid="160"/>
                                        </p:tgtEl>
                                      </p:cBhvr>
                                    </p:animEffect>
                                  </p:childTnLst>
                                </p:cTn>
                              </p:par>
                            </p:childTnLst>
                          </p:cTn>
                        </p:par>
                        <p:par>
                          <p:cTn id="139" fill="hold">
                            <p:stCondLst>
                              <p:cond delay="1000"/>
                            </p:stCondLst>
                            <p:childTnLst>
                              <p:par>
                                <p:cTn id="140" presetID="3" presetClass="entr" presetSubtype="10" fill="hold" nodeType="afterEffect">
                                  <p:stCondLst>
                                    <p:cond delay="0"/>
                                  </p:stCondLst>
                                  <p:childTnLst>
                                    <p:set>
                                      <p:cBhvr>
                                        <p:cTn id="141" dur="1" fill="hold">
                                          <p:stCondLst>
                                            <p:cond delay="0"/>
                                          </p:stCondLst>
                                        </p:cTn>
                                        <p:tgtEl>
                                          <p:spTgt spid="7"/>
                                        </p:tgtEl>
                                        <p:attrNameLst>
                                          <p:attrName>style.visibility</p:attrName>
                                        </p:attrNameLst>
                                      </p:cBhvr>
                                      <p:to>
                                        <p:strVal val="visible"/>
                                      </p:to>
                                    </p:set>
                                    <p:animEffect transition="in" filter="blinds(horizontal)">
                                      <p:cBhvr>
                                        <p:cTn id="142" dur="500"/>
                                        <p:tgtEl>
                                          <p:spTgt spid="7"/>
                                        </p:tgtEl>
                                      </p:cBhvr>
                                    </p:animEffect>
                                  </p:childTnLst>
                                </p:cTn>
                              </p:par>
                            </p:childTnLst>
                          </p:cTn>
                        </p:par>
                        <p:par>
                          <p:cTn id="143" fill="hold">
                            <p:stCondLst>
                              <p:cond delay="1500"/>
                            </p:stCondLst>
                            <p:childTnLst>
                              <p:par>
                                <p:cTn id="144" presetID="3" presetClass="entr" presetSubtype="10" fill="hold" grpId="0" nodeType="afterEffect">
                                  <p:stCondLst>
                                    <p:cond delay="0"/>
                                  </p:stCondLst>
                                  <p:childTnLst>
                                    <p:set>
                                      <p:cBhvr>
                                        <p:cTn id="145" dur="1" fill="hold">
                                          <p:stCondLst>
                                            <p:cond delay="0"/>
                                          </p:stCondLst>
                                        </p:cTn>
                                        <p:tgtEl>
                                          <p:spTgt spid="166"/>
                                        </p:tgtEl>
                                        <p:attrNameLst>
                                          <p:attrName>style.visibility</p:attrName>
                                        </p:attrNameLst>
                                      </p:cBhvr>
                                      <p:to>
                                        <p:strVal val="visible"/>
                                      </p:to>
                                    </p:set>
                                    <p:animEffect transition="in" filter="blinds(horizontal)">
                                      <p:cBhvr>
                                        <p:cTn id="146" dur="500"/>
                                        <p:tgtEl>
                                          <p:spTgt spid="166"/>
                                        </p:tgtEl>
                                      </p:cBhvr>
                                    </p:animEffect>
                                  </p:childTnLst>
                                </p:cTn>
                              </p:par>
                              <p:par>
                                <p:cTn id="147" presetID="18" presetClass="entr" presetSubtype="9" fill="hold" nodeType="withEffect">
                                  <p:stCondLst>
                                    <p:cond delay="0"/>
                                  </p:stCondLst>
                                  <p:childTnLst>
                                    <p:set>
                                      <p:cBhvr>
                                        <p:cTn id="148" dur="1" fill="hold">
                                          <p:stCondLst>
                                            <p:cond delay="0"/>
                                          </p:stCondLst>
                                        </p:cTn>
                                        <p:tgtEl>
                                          <p:spTgt spid="167"/>
                                        </p:tgtEl>
                                        <p:attrNameLst>
                                          <p:attrName>style.visibility</p:attrName>
                                        </p:attrNameLst>
                                      </p:cBhvr>
                                      <p:to>
                                        <p:strVal val="visible"/>
                                      </p:to>
                                    </p:set>
                                    <p:animEffect transition="in" filter="strips(upLeft)">
                                      <p:cBhvr>
                                        <p:cTn id="149" dur="500"/>
                                        <p:tgtEl>
                                          <p:spTgt spid="167"/>
                                        </p:tgtEl>
                                      </p:cBhvr>
                                    </p:animEffect>
                                  </p:childTnLst>
                                </p:cTn>
                              </p:par>
                              <p:par>
                                <p:cTn id="150" presetID="18" presetClass="entr" presetSubtype="9" fill="hold" nodeType="withEffect">
                                  <p:stCondLst>
                                    <p:cond delay="0"/>
                                  </p:stCondLst>
                                  <p:childTnLst>
                                    <p:set>
                                      <p:cBhvr>
                                        <p:cTn id="151" dur="1" fill="hold">
                                          <p:stCondLst>
                                            <p:cond delay="0"/>
                                          </p:stCondLst>
                                        </p:cTn>
                                        <p:tgtEl>
                                          <p:spTgt spid="168"/>
                                        </p:tgtEl>
                                        <p:attrNameLst>
                                          <p:attrName>style.visibility</p:attrName>
                                        </p:attrNameLst>
                                      </p:cBhvr>
                                      <p:to>
                                        <p:strVal val="visible"/>
                                      </p:to>
                                    </p:set>
                                    <p:animEffect transition="in" filter="strips(upLeft)">
                                      <p:cBhvr>
                                        <p:cTn id="152" dur="500"/>
                                        <p:tgtEl>
                                          <p:spTgt spid="168"/>
                                        </p:tgtEl>
                                      </p:cBhvr>
                                    </p:animEffect>
                                  </p:childTnLst>
                                </p:cTn>
                              </p:par>
                            </p:childTnLst>
                          </p:cTn>
                        </p:par>
                        <p:par>
                          <p:cTn id="153" fill="hold">
                            <p:stCondLst>
                              <p:cond delay="2000"/>
                            </p:stCondLst>
                            <p:childTnLst>
                              <p:par>
                                <p:cTn id="154" presetID="3" presetClass="entr" presetSubtype="10" fill="hold" grpId="0" nodeType="afterEffect">
                                  <p:stCondLst>
                                    <p:cond delay="0"/>
                                  </p:stCondLst>
                                  <p:childTnLst>
                                    <p:set>
                                      <p:cBhvr>
                                        <p:cTn id="155" dur="1" fill="hold">
                                          <p:stCondLst>
                                            <p:cond delay="0"/>
                                          </p:stCondLst>
                                        </p:cTn>
                                        <p:tgtEl>
                                          <p:spTgt spid="161"/>
                                        </p:tgtEl>
                                        <p:attrNameLst>
                                          <p:attrName>style.visibility</p:attrName>
                                        </p:attrNameLst>
                                      </p:cBhvr>
                                      <p:to>
                                        <p:strVal val="visible"/>
                                      </p:to>
                                    </p:set>
                                    <p:animEffect transition="in" filter="blinds(horizontal)">
                                      <p:cBhvr>
                                        <p:cTn id="156" dur="500"/>
                                        <p:tgtEl>
                                          <p:spTgt spid="161"/>
                                        </p:tgtEl>
                                      </p:cBhvr>
                                    </p:animEffect>
                                  </p:childTnLst>
                                </p:cTn>
                              </p:par>
                              <p:par>
                                <p:cTn id="157" presetID="3" presetClass="entr" presetSubtype="10" fill="hold" nodeType="withEffect">
                                  <p:stCondLst>
                                    <p:cond delay="0"/>
                                  </p:stCondLst>
                                  <p:childTnLst>
                                    <p:set>
                                      <p:cBhvr>
                                        <p:cTn id="158" dur="1" fill="hold">
                                          <p:stCondLst>
                                            <p:cond delay="0"/>
                                          </p:stCondLst>
                                        </p:cTn>
                                        <p:tgtEl>
                                          <p:spTgt spid="162"/>
                                        </p:tgtEl>
                                        <p:attrNameLst>
                                          <p:attrName>style.visibility</p:attrName>
                                        </p:attrNameLst>
                                      </p:cBhvr>
                                      <p:to>
                                        <p:strVal val="visible"/>
                                      </p:to>
                                    </p:set>
                                    <p:animEffect transition="in" filter="blinds(horizontal)">
                                      <p:cBhvr>
                                        <p:cTn id="159" dur="5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 grpId="0"/>
      <p:bldP spid="131" grpId="1"/>
      <p:bldP spid="134" grpId="0"/>
      <p:bldP spid="134" grpId="1"/>
      <p:bldP spid="136" grpId="0"/>
      <p:bldP spid="136" grpId="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50" grpId="0"/>
      <p:bldP spid="155" grpId="0"/>
      <p:bldP spid="156" grpId="0"/>
      <p:bldP spid="161" grpId="0" animBg="1"/>
      <p:bldP spid="16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Big Overhead</a:t>
            </a:r>
            <a:endParaRPr lang="zh-TW" altLang="en-US" dirty="0"/>
          </a:p>
        </p:txBody>
      </p:sp>
      <p:sp>
        <p:nvSpPr>
          <p:cNvPr id="3" name="內容版面配置區 2"/>
          <p:cNvSpPr>
            <a:spLocks noGrp="1"/>
          </p:cNvSpPr>
          <p:nvPr>
            <p:ph idx="1"/>
          </p:nvPr>
        </p:nvSpPr>
        <p:spPr>
          <a:xfrm>
            <a:off x="457200" y="1484784"/>
            <a:ext cx="8229600" cy="4641379"/>
          </a:xfrm>
        </p:spPr>
        <p:txBody>
          <a:bodyPr>
            <a:normAutofit fontScale="92500" lnSpcReduction="10000"/>
          </a:bodyPr>
          <a:lstStyle/>
          <a:p>
            <a:r>
              <a:rPr lang="en-US" altLang="zh-TW" dirty="0" smtClean="0"/>
              <a:t>A page fault caused by guest OS would launch the walking process that costs a lot of overhead.</a:t>
            </a:r>
          </a:p>
          <a:p>
            <a:pPr lvl="1"/>
            <a:r>
              <a:rPr lang="en-US" altLang="zh-TW" dirty="0" smtClean="0"/>
              <a:t>Several steps to get a new entry on shadow page table</a:t>
            </a:r>
          </a:p>
          <a:p>
            <a:pPr lvl="2"/>
            <a:r>
              <a:rPr lang="en-US" altLang="zh-TW" dirty="0" smtClean="0"/>
              <a:t>Walk page tables on guest OS</a:t>
            </a:r>
          </a:p>
          <a:p>
            <a:pPr lvl="2"/>
            <a:r>
              <a:rPr lang="en-US" altLang="zh-TW" dirty="0" smtClean="0"/>
              <a:t>Check the permission on guest</a:t>
            </a:r>
          </a:p>
          <a:p>
            <a:pPr lvl="2"/>
            <a:r>
              <a:rPr lang="en-US" altLang="zh-TW" dirty="0" smtClean="0"/>
              <a:t>Offset shift: GPA to HVA</a:t>
            </a:r>
          </a:p>
          <a:p>
            <a:pPr lvl="2"/>
            <a:r>
              <a:rPr lang="en-US" altLang="zh-TW" dirty="0" smtClean="0"/>
              <a:t>Walk page tables on VMM</a:t>
            </a:r>
          </a:p>
          <a:p>
            <a:pPr lvl="2"/>
            <a:r>
              <a:rPr lang="en-US" altLang="zh-TW" dirty="0" smtClean="0"/>
              <a:t>Check the permission on VMM</a:t>
            </a:r>
          </a:p>
          <a:p>
            <a:pPr lvl="2"/>
            <a:r>
              <a:rPr lang="en-US" altLang="zh-TW" dirty="0" smtClean="0"/>
              <a:t>New entry established!</a:t>
            </a:r>
          </a:p>
          <a:p>
            <a:pPr lvl="2"/>
            <a:r>
              <a:rPr lang="en-US" altLang="zh-TW" dirty="0" smtClean="0"/>
              <a:t>Invalidate the TLB entry</a:t>
            </a:r>
          </a:p>
          <a:p>
            <a:pPr lvl="1"/>
            <a:r>
              <a:rPr lang="en-US" altLang="zh-TW" dirty="0" smtClean="0"/>
              <a:t>Each new process on guest OS would consume two pages.  One is the page table on guest OS, and the other is the corresponding shadow page table.</a:t>
            </a:r>
          </a:p>
        </p:txBody>
      </p:sp>
    </p:spTree>
    <p:extLst>
      <p:ext uri="{BB962C8B-B14F-4D97-AF65-F5344CB8AC3E}">
        <p14:creationId xmlns:p14="http://schemas.microsoft.com/office/powerpoint/2010/main" val="2546217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Issues</a:t>
            </a:r>
            <a:endParaRPr lang="en-US" dirty="0"/>
          </a:p>
        </p:txBody>
      </p:sp>
      <p:sp>
        <p:nvSpPr>
          <p:cNvPr id="3" name="Content Placeholder 2"/>
          <p:cNvSpPr>
            <a:spLocks noGrp="1"/>
          </p:cNvSpPr>
          <p:nvPr>
            <p:ph idx="1"/>
          </p:nvPr>
        </p:nvSpPr>
        <p:spPr>
          <a:xfrm>
            <a:off x="457200" y="1600201"/>
            <a:ext cx="8229600" cy="3556992"/>
          </a:xfrm>
        </p:spPr>
        <p:txBody>
          <a:bodyPr>
            <a:normAutofit/>
          </a:bodyPr>
          <a:lstStyle/>
          <a:p>
            <a:r>
              <a:rPr lang="en-US" dirty="0" smtClean="0"/>
              <a:t>Page fault and page protection issue</a:t>
            </a:r>
          </a:p>
          <a:p>
            <a:pPr lvl="1"/>
            <a:r>
              <a:rPr lang="en-US" dirty="0" smtClean="0"/>
              <a:t>When a physical page fault occurs, VMM needs to decide whether this exception should be injected to guest OS or not</a:t>
            </a:r>
          </a:p>
          <a:p>
            <a:pPr lvl="2"/>
            <a:r>
              <a:rPr lang="en-US" dirty="0" smtClean="0"/>
              <a:t>If the page entry in a guest page table is still valid, VMM prepares for the corresponding page and does not inject any exception to guest OS.</a:t>
            </a:r>
          </a:p>
          <a:p>
            <a:pPr lvl="2"/>
            <a:r>
              <a:rPr lang="en-US" dirty="0" smtClean="0"/>
              <a:t>If the page entry in a guest page table is invalid, then VMM directly injects the virtual page fault to guest OS.</a:t>
            </a:r>
          </a:p>
        </p:txBody>
      </p:sp>
    </p:spTree>
    <p:extLst>
      <p:ext uri="{BB962C8B-B14F-4D97-AF65-F5344CB8AC3E}">
        <p14:creationId xmlns:p14="http://schemas.microsoft.com/office/powerpoint/2010/main" val="395752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Agenda</a:t>
            </a:r>
            <a:endParaRPr lang="zh-TW" altLang="en-US" dirty="0"/>
          </a:p>
        </p:txBody>
      </p:sp>
      <p:sp>
        <p:nvSpPr>
          <p:cNvPr id="3" name="內容版面配置區 2"/>
          <p:cNvSpPr>
            <a:spLocks noGrp="1"/>
          </p:cNvSpPr>
          <p:nvPr>
            <p:ph idx="1"/>
          </p:nvPr>
        </p:nvSpPr>
        <p:spPr/>
        <p:txBody>
          <a:bodyPr>
            <a:normAutofit/>
          </a:bodyPr>
          <a:lstStyle/>
          <a:p>
            <a:r>
              <a:rPr lang="en-US" altLang="zh-TW" dirty="0" smtClean="0"/>
              <a:t>Basic concept of memory management</a:t>
            </a:r>
          </a:p>
          <a:p>
            <a:r>
              <a:rPr lang="en-US" altLang="zh-TW" dirty="0" smtClean="0"/>
              <a:t>Memory Virtualization</a:t>
            </a:r>
          </a:p>
          <a:p>
            <a:pPr lvl="1"/>
            <a:r>
              <a:rPr lang="en-US" altLang="zh-TW" dirty="0" smtClean="0"/>
              <a:t>Shadow page </a:t>
            </a:r>
            <a:r>
              <a:rPr lang="en-US" altLang="zh-TW" dirty="0" smtClean="0"/>
              <a:t>table</a:t>
            </a:r>
            <a:endParaRPr lang="en-US" altLang="zh-TW" dirty="0" smtClean="0"/>
          </a:p>
        </p:txBody>
      </p:sp>
    </p:spTree>
    <p:extLst>
      <p:ext uri="{BB962C8B-B14F-4D97-AF65-F5344CB8AC3E}">
        <p14:creationId xmlns:p14="http://schemas.microsoft.com/office/powerpoint/2010/main" val="36896092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Basic concept of memory management</a:t>
            </a:r>
          </a:p>
        </p:txBody>
      </p:sp>
      <p:sp>
        <p:nvSpPr>
          <p:cNvPr id="3" name="文字版面配置區 2"/>
          <p:cNvSpPr>
            <a:spLocks noGrp="1"/>
          </p:cNvSpPr>
          <p:nvPr>
            <p:ph type="body" idx="1"/>
          </p:nvPr>
        </p:nvSpPr>
        <p:spPr/>
        <p:txBody>
          <a:bodyPr/>
          <a:lstStyle/>
          <a:p>
            <a:endParaRPr lang="en-US" altLang="zh-TW" dirty="0"/>
          </a:p>
        </p:txBody>
      </p:sp>
    </p:spTree>
    <p:extLst>
      <p:ext uri="{BB962C8B-B14F-4D97-AF65-F5344CB8AC3E}">
        <p14:creationId xmlns:p14="http://schemas.microsoft.com/office/powerpoint/2010/main" val="2876460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Memory Management Unit</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t>A hardware component responsible for handling accesses to memory requested by the CPU</a:t>
            </a:r>
          </a:p>
          <a:p>
            <a:pPr lvl="1"/>
            <a:r>
              <a:rPr lang="en-US" altLang="zh-TW" dirty="0" smtClean="0"/>
              <a:t>Address translation: virtual address to physical address (VA to PA)</a:t>
            </a:r>
          </a:p>
          <a:p>
            <a:pPr lvl="1"/>
            <a:r>
              <a:rPr lang="en-US" altLang="zh-TW" dirty="0" smtClean="0"/>
              <a:t>Memory protection</a:t>
            </a:r>
          </a:p>
          <a:p>
            <a:pPr lvl="1"/>
            <a:r>
              <a:rPr lang="en-US" altLang="zh-TW" dirty="0" smtClean="0"/>
              <a:t>Cache control</a:t>
            </a:r>
          </a:p>
          <a:p>
            <a:pPr lvl="1"/>
            <a:r>
              <a:rPr lang="en-US" altLang="zh-TW" dirty="0" smtClean="0"/>
              <a:t>Bus arbitration</a:t>
            </a:r>
          </a:p>
          <a:p>
            <a:r>
              <a:rPr lang="en-US" altLang="zh-TW" dirty="0" smtClean="0"/>
              <a:t>Page tables are maintained by operating system, and MMU only references them.</a:t>
            </a:r>
          </a:p>
          <a:p>
            <a:r>
              <a:rPr lang="en-US" altLang="zh-TW" dirty="0" smtClean="0"/>
              <a:t>TLB updates are performed automatically by page-table walking hardware</a:t>
            </a:r>
          </a:p>
        </p:txBody>
      </p:sp>
    </p:spTree>
    <p:extLst>
      <p:ext uri="{BB962C8B-B14F-4D97-AF65-F5344CB8AC3E}">
        <p14:creationId xmlns:p14="http://schemas.microsoft.com/office/powerpoint/2010/main" val="2403305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Page Tables</a:t>
            </a:r>
            <a:endParaRPr lang="zh-TW" altLang="en-US" dirty="0"/>
          </a:p>
        </p:txBody>
      </p:sp>
      <p:sp>
        <p:nvSpPr>
          <p:cNvPr id="3" name="內容版面配置區 2"/>
          <p:cNvSpPr>
            <a:spLocks noGrp="1"/>
          </p:cNvSpPr>
          <p:nvPr>
            <p:ph idx="1"/>
          </p:nvPr>
        </p:nvSpPr>
        <p:spPr>
          <a:xfrm>
            <a:off x="457200" y="1196752"/>
            <a:ext cx="8229600" cy="4525963"/>
          </a:xfrm>
        </p:spPr>
        <p:txBody>
          <a:bodyPr/>
          <a:lstStyle/>
          <a:p>
            <a:r>
              <a:rPr lang="en-US" altLang="zh-TW" dirty="0" smtClean="0"/>
              <a:t>A page table is the data structure used by a virtual memory system to store the mapping between virtual addresses and physical addresses</a:t>
            </a:r>
          </a:p>
          <a:p>
            <a:r>
              <a:rPr lang="en-US" altLang="zh-TW" dirty="0" smtClean="0"/>
              <a:t>Translation table base register(TTBR)</a:t>
            </a:r>
          </a:p>
          <a:p>
            <a:pPr lvl="1"/>
            <a:r>
              <a:rPr lang="en-US" altLang="zh-TW" dirty="0" smtClean="0"/>
              <a:t>Also called page table base register</a:t>
            </a:r>
          </a:p>
          <a:p>
            <a:pPr lvl="1"/>
            <a:r>
              <a:rPr lang="en-US" altLang="zh-TW" dirty="0" smtClean="0"/>
              <a:t>A register that stores the address of the base page table for MMU</a:t>
            </a:r>
            <a:endParaRPr lang="zh-TW" altLang="en-US" dirty="0"/>
          </a:p>
        </p:txBody>
      </p:sp>
      <p:pic>
        <p:nvPicPr>
          <p:cNvPr id="4" name="Picture 4"/>
          <p:cNvPicPr>
            <a:picLocks noChangeAspect="1" noChangeArrowheads="1"/>
          </p:cNvPicPr>
          <p:nvPr/>
        </p:nvPicPr>
        <p:blipFill>
          <a:blip r:embed="rId3" cstate="print"/>
          <a:srcRect/>
          <a:stretch>
            <a:fillRect/>
          </a:stretch>
        </p:blipFill>
        <p:spPr bwMode="auto">
          <a:xfrm>
            <a:off x="1907704" y="4150568"/>
            <a:ext cx="6575177" cy="2590800"/>
          </a:xfrm>
          <a:prstGeom prst="rect">
            <a:avLst/>
          </a:prstGeom>
          <a:noFill/>
          <a:ln w="9525">
            <a:noFill/>
            <a:miter lim="800000"/>
            <a:headEnd/>
            <a:tailEnd/>
          </a:ln>
          <a:effectLst/>
        </p:spPr>
      </p:pic>
    </p:spTree>
    <p:extLst>
      <p:ext uri="{BB962C8B-B14F-4D97-AF65-F5344CB8AC3E}">
        <p14:creationId xmlns:p14="http://schemas.microsoft.com/office/powerpoint/2010/main" val="41347809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images.cnblogs.com/cnblogs_com/cornflower/MMU1.PNG"/>
          <p:cNvPicPr>
            <a:picLocks noChangeAspect="1" noChangeArrowheads="1"/>
          </p:cNvPicPr>
          <p:nvPr/>
        </p:nvPicPr>
        <p:blipFill>
          <a:blip r:embed="rId2" cstate="print"/>
          <a:srcRect/>
          <a:stretch>
            <a:fillRect/>
          </a:stretch>
        </p:blipFill>
        <p:spPr bwMode="auto">
          <a:xfrm>
            <a:off x="1681129" y="3384376"/>
            <a:ext cx="5781742" cy="3429000"/>
          </a:xfrm>
          <a:prstGeom prst="rect">
            <a:avLst/>
          </a:prstGeom>
          <a:noFill/>
        </p:spPr>
      </p:pic>
      <p:sp>
        <p:nvSpPr>
          <p:cNvPr id="2" name="標題 1"/>
          <p:cNvSpPr>
            <a:spLocks noGrp="1"/>
          </p:cNvSpPr>
          <p:nvPr>
            <p:ph type="title"/>
          </p:nvPr>
        </p:nvSpPr>
        <p:spPr/>
        <p:txBody>
          <a:bodyPr/>
          <a:lstStyle/>
          <a:p>
            <a:r>
              <a:rPr lang="en-US" altLang="zh-TW" dirty="0" smtClean="0"/>
              <a:t>TLB</a:t>
            </a:r>
            <a:endParaRPr lang="zh-TW" altLang="en-US" dirty="0"/>
          </a:p>
        </p:txBody>
      </p:sp>
      <p:sp>
        <p:nvSpPr>
          <p:cNvPr id="3" name="內容版面配置區 2"/>
          <p:cNvSpPr>
            <a:spLocks noGrp="1"/>
          </p:cNvSpPr>
          <p:nvPr>
            <p:ph idx="1"/>
          </p:nvPr>
        </p:nvSpPr>
        <p:spPr>
          <a:xfrm>
            <a:off x="457200" y="1052736"/>
            <a:ext cx="8229600" cy="2520280"/>
          </a:xfrm>
        </p:spPr>
        <p:txBody>
          <a:bodyPr>
            <a:normAutofit/>
          </a:bodyPr>
          <a:lstStyle/>
          <a:p>
            <a:r>
              <a:rPr lang="en-US" altLang="zh-TW" sz="2400" dirty="0" smtClean="0"/>
              <a:t>Translation look-aside buffer</a:t>
            </a:r>
          </a:p>
          <a:p>
            <a:pPr lvl="1"/>
            <a:r>
              <a:rPr lang="en-US" altLang="zh-TW" sz="2000" dirty="0"/>
              <a:t>A CPU cache that memory management hardware uses to improve virtual address translation </a:t>
            </a:r>
            <a:r>
              <a:rPr lang="en-US" altLang="zh-TW" sz="2000" dirty="0" smtClean="0"/>
              <a:t>speed</a:t>
            </a:r>
          </a:p>
          <a:p>
            <a:pPr lvl="1"/>
            <a:r>
              <a:rPr lang="en-US" altLang="zh-TW" sz="2000" dirty="0" smtClean="0"/>
              <a:t>The TLB is typically implemented as content-addressable memory (CAM)</a:t>
            </a:r>
          </a:p>
          <a:p>
            <a:pPr lvl="1"/>
            <a:r>
              <a:rPr lang="en-US" altLang="zh-TW" sz="2000" dirty="0" smtClean="0"/>
              <a:t>The CAM search key is the virtual address and the search result is a physical address</a:t>
            </a:r>
            <a:endParaRPr lang="en-US" altLang="zh-TW" sz="2000" dirty="0"/>
          </a:p>
          <a:p>
            <a:endParaRPr lang="zh-TW" altLang="en-US" dirty="0"/>
          </a:p>
        </p:txBody>
      </p:sp>
    </p:spTree>
    <p:extLst>
      <p:ext uri="{BB962C8B-B14F-4D97-AF65-F5344CB8AC3E}">
        <p14:creationId xmlns:p14="http://schemas.microsoft.com/office/powerpoint/2010/main" val="4244854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VA -&gt; </a:t>
            </a:r>
            <a:r>
              <a:rPr lang="en-GB" smtClean="0"/>
              <a:t>PA mapping</a:t>
            </a:r>
            <a:endParaRPr lang="en-GB" dirty="0"/>
          </a:p>
        </p:txBody>
      </p:sp>
      <p:sp>
        <p:nvSpPr>
          <p:cNvPr id="3" name="Content Placeholder 2"/>
          <p:cNvSpPr>
            <a:spLocks noGrp="1"/>
          </p:cNvSpPr>
          <p:nvPr>
            <p:ph idx="1"/>
          </p:nvPr>
        </p:nvSpPr>
        <p:spPr/>
        <p:txBody>
          <a:bodyPr>
            <a:normAutofit fontScale="92500" lnSpcReduction="20000"/>
          </a:bodyPr>
          <a:lstStyle/>
          <a:p>
            <a:r>
              <a:rPr lang="en-GB" dirty="0"/>
              <a:t>Virtual address (VA) = virtual page number + page offset</a:t>
            </a:r>
          </a:p>
          <a:p>
            <a:r>
              <a:rPr lang="en-GB" dirty="0"/>
              <a:t>Let page size is 4kB</a:t>
            </a:r>
          </a:p>
          <a:p>
            <a:r>
              <a:rPr lang="en-GB" dirty="0"/>
              <a:t>    =&gt; log</a:t>
            </a:r>
            <a:r>
              <a:rPr lang="en-GB" baseline="-25000" dirty="0"/>
              <a:t>2</a:t>
            </a:r>
            <a:r>
              <a:rPr lang="en-GB" dirty="0"/>
              <a:t>(</a:t>
            </a:r>
            <a:r>
              <a:rPr lang="en-GB" dirty="0" err="1"/>
              <a:t>page_size</a:t>
            </a:r>
            <a:r>
              <a:rPr lang="en-GB" dirty="0"/>
              <a:t>) =&gt; log</a:t>
            </a:r>
            <a:r>
              <a:rPr lang="en-GB" baseline="-25000" dirty="0"/>
              <a:t>2</a:t>
            </a:r>
            <a:r>
              <a:rPr lang="en-GB" dirty="0"/>
              <a:t>(4000) =&gt; 12 bits for page offset</a:t>
            </a:r>
          </a:p>
          <a:p>
            <a:r>
              <a:rPr lang="en-GB" dirty="0"/>
              <a:t>Let </a:t>
            </a:r>
            <a:r>
              <a:rPr lang="en-GB" b="1" dirty="0"/>
              <a:t>0xFc51908b</a:t>
            </a:r>
            <a:r>
              <a:rPr lang="en-GB" dirty="0"/>
              <a:t> is a 32 bit address </a:t>
            </a:r>
            <a:r>
              <a:rPr lang="en-GB" b="1" dirty="0"/>
              <a:t>VA</a:t>
            </a:r>
            <a:endParaRPr lang="en-GB" dirty="0"/>
          </a:p>
          <a:p>
            <a:r>
              <a:rPr lang="en-GB" b="1" dirty="0"/>
              <a:t>Fc519</a:t>
            </a:r>
            <a:r>
              <a:rPr lang="en-GB" dirty="0"/>
              <a:t> is an index in page table which tells the corresponding frame number</a:t>
            </a:r>
          </a:p>
          <a:p>
            <a:r>
              <a:rPr lang="en-GB" dirty="0"/>
              <a:t>Suppose frame number is 00512</a:t>
            </a:r>
          </a:p>
          <a:p>
            <a:r>
              <a:rPr lang="en-GB" dirty="0"/>
              <a:t>physical address(PA)= frame number + Page offset  </a:t>
            </a:r>
          </a:p>
          <a:p>
            <a:r>
              <a:rPr lang="en-GB" b="1" dirty="0"/>
              <a:t>PA =&gt; 0x0051208b</a:t>
            </a:r>
            <a:endParaRPr lang="en-GB" dirty="0"/>
          </a:p>
          <a:p>
            <a:endParaRPr lang="en-GB" dirty="0"/>
          </a:p>
        </p:txBody>
      </p:sp>
    </p:spTree>
    <p:extLst>
      <p:ext uri="{BB962C8B-B14F-4D97-AF65-F5344CB8AC3E}">
        <p14:creationId xmlns:p14="http://schemas.microsoft.com/office/powerpoint/2010/main" val="143828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Virtualization</a:t>
            </a:r>
            <a:endParaRPr lang="en-US" dirty="0"/>
          </a:p>
        </p:txBody>
      </p:sp>
      <p:sp>
        <p:nvSpPr>
          <p:cNvPr id="3" name="Text Placeholder 2"/>
          <p:cNvSpPr>
            <a:spLocks noGrp="1"/>
          </p:cNvSpPr>
          <p:nvPr>
            <p:ph type="body" idx="1"/>
          </p:nvPr>
        </p:nvSpPr>
        <p:spPr/>
        <p:txBody>
          <a:bodyPr>
            <a:normAutofit/>
          </a:bodyPr>
          <a:lstStyle/>
          <a:p>
            <a:r>
              <a:rPr lang="en-US" dirty="0" smtClean="0">
                <a:solidFill>
                  <a:srgbClr val="C00000"/>
                </a:solidFill>
              </a:rPr>
              <a:t>Concepts</a:t>
            </a:r>
          </a:p>
          <a:p>
            <a:r>
              <a:rPr lang="en-US" dirty="0" smtClean="0"/>
              <a:t>Shadow page table</a:t>
            </a:r>
          </a:p>
          <a:p>
            <a:r>
              <a:rPr lang="en-US" dirty="0" smtClean="0"/>
              <a:t>Hardware assistance</a:t>
            </a:r>
          </a:p>
          <a:p>
            <a:r>
              <a:rPr lang="en-US" dirty="0" smtClean="0"/>
              <a:t>Comparison</a:t>
            </a:r>
            <a:endParaRPr lang="en-US" dirty="0"/>
          </a:p>
        </p:txBody>
      </p:sp>
    </p:spTree>
    <p:extLst>
      <p:ext uri="{BB962C8B-B14F-4D97-AF65-F5344CB8AC3E}">
        <p14:creationId xmlns:p14="http://schemas.microsoft.com/office/powerpoint/2010/main" val="34952923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Memory Management on a VM</a:t>
            </a:r>
            <a:endParaRPr lang="zh-TW" altLang="en-US" dirty="0"/>
          </a:p>
        </p:txBody>
      </p:sp>
      <p:sp>
        <p:nvSpPr>
          <p:cNvPr id="3" name="內容版面配置區 2"/>
          <p:cNvSpPr>
            <a:spLocks noGrp="1"/>
          </p:cNvSpPr>
          <p:nvPr>
            <p:ph idx="1"/>
          </p:nvPr>
        </p:nvSpPr>
        <p:spPr>
          <a:xfrm>
            <a:off x="432048" y="1556792"/>
            <a:ext cx="8172400" cy="4320480"/>
          </a:xfrm>
        </p:spPr>
        <p:txBody>
          <a:bodyPr>
            <a:normAutofit/>
          </a:bodyPr>
          <a:lstStyle/>
          <a:p>
            <a:r>
              <a:rPr lang="en-US" altLang="zh-TW" dirty="0" smtClean="0"/>
              <a:t>Traditionally</a:t>
            </a:r>
            <a:r>
              <a:rPr lang="en-US" altLang="zh-TW" dirty="0"/>
              <a:t>, OS fully controls all physical memory space and </a:t>
            </a:r>
            <a:r>
              <a:rPr lang="en-US" altLang="zh-TW" dirty="0" smtClean="0"/>
              <a:t>provides </a:t>
            </a:r>
            <a:r>
              <a:rPr lang="en-US" altLang="zh-TW" dirty="0"/>
              <a:t>a continuous addressing space to each </a:t>
            </a:r>
            <a:r>
              <a:rPr lang="en-US" altLang="zh-TW" dirty="0" smtClean="0"/>
              <a:t>process</a:t>
            </a:r>
          </a:p>
          <a:p>
            <a:r>
              <a:rPr lang="en-US" altLang="zh-TW" dirty="0" smtClean="0"/>
              <a:t>Guest OS is just one of user space processes of host OS </a:t>
            </a:r>
          </a:p>
          <a:p>
            <a:r>
              <a:rPr lang="en-US" altLang="zh-TW" dirty="0" smtClean="0"/>
              <a:t>If guest OS is allowed to access the physical memory arbitrarily, then what happens? </a:t>
            </a:r>
          </a:p>
          <a:p>
            <a:r>
              <a:rPr lang="en-US" altLang="zh-TW" dirty="0" smtClean="0"/>
              <a:t>In </a:t>
            </a:r>
            <a:r>
              <a:rPr lang="en-US" altLang="zh-TW" dirty="0"/>
              <a:t>system virtualization, VMM should make all virtual machines share the physical memory </a:t>
            </a:r>
            <a:r>
              <a:rPr lang="en-US" altLang="zh-TW" dirty="0" smtClean="0"/>
              <a:t>space</a:t>
            </a:r>
            <a:endParaRPr lang="en-US" altLang="zh-TW" dirty="0"/>
          </a:p>
          <a:p>
            <a:endParaRPr lang="en-US" altLang="zh-TW" dirty="0"/>
          </a:p>
        </p:txBody>
      </p:sp>
    </p:spTree>
    <p:extLst>
      <p:ext uri="{BB962C8B-B14F-4D97-AF65-F5344CB8AC3E}">
        <p14:creationId xmlns:p14="http://schemas.microsoft.com/office/powerpoint/2010/main" val="2531653785"/>
      </p:ext>
    </p:extLst>
  </p:cSld>
  <p:clrMapOvr>
    <a:masterClrMapping/>
  </p:clrMapOvr>
  <p:timing>
    <p:tnLst>
      <p:par>
        <p:cTn id="1" dur="indefinite" restart="never" nodeType="tmRoot"/>
      </p:par>
    </p:tnLst>
  </p:timing>
</p:sld>
</file>

<file path=ppt/theme/theme1.xml><?xml version="1.0" encoding="utf-8"?>
<a:theme xmlns:a="http://schemas.openxmlformats.org/drawingml/2006/main" name="Course Them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Course Themes</Template>
  <TotalTime>17599</TotalTime>
  <Words>1000</Words>
  <Application>Microsoft Office PowerPoint</Application>
  <PresentationFormat>On-screen Show (4:3)</PresentationFormat>
  <Paragraphs>132</Paragraphs>
  <Slides>18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Cambria</vt:lpstr>
      <vt:lpstr>標楷體</vt:lpstr>
      <vt:lpstr>新細明體</vt:lpstr>
      <vt:lpstr>Wingdings</vt:lpstr>
      <vt:lpstr>Course Themes</vt:lpstr>
      <vt:lpstr>虛擬化技術 Virtualization Technique</vt:lpstr>
      <vt:lpstr>Agenda</vt:lpstr>
      <vt:lpstr>Basic concept of memory management</vt:lpstr>
      <vt:lpstr>Memory Management Unit</vt:lpstr>
      <vt:lpstr>Page Tables</vt:lpstr>
      <vt:lpstr>TLB</vt:lpstr>
      <vt:lpstr>VA -&gt; PA mapping</vt:lpstr>
      <vt:lpstr>Memory Virtualization</vt:lpstr>
      <vt:lpstr>Memory Management on a VM</vt:lpstr>
      <vt:lpstr>Memory Virtualization</vt:lpstr>
      <vt:lpstr>Memory Virtualization</vt:lpstr>
      <vt:lpstr>Memory Virtualization</vt:lpstr>
      <vt:lpstr>Shadow Page Table</vt:lpstr>
      <vt:lpstr>Shadow Page Table</vt:lpstr>
      <vt:lpstr>SPT Maintenance</vt:lpstr>
      <vt:lpstr>Shadow Page Table</vt:lpstr>
      <vt:lpstr>Big Overhead</vt:lpstr>
      <vt:lpstr>Other Issues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tlcsmall3</dc:creator>
  <cp:lastModifiedBy>Multi Laptops 88 G</cp:lastModifiedBy>
  <cp:revision>1588</cp:revision>
  <dcterms:created xsi:type="dcterms:W3CDTF">2010-08-10T05:14:29Z</dcterms:created>
  <dcterms:modified xsi:type="dcterms:W3CDTF">2019-03-31T08:02:44Z</dcterms:modified>
</cp:coreProperties>
</file>