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320" y="15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9A4039-89F9-4A19-BA71-2B140561E9E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A4039-89F9-4A19-BA71-2B140561E9E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A4039-89F9-4A19-BA71-2B140561E9E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A4039-89F9-4A19-BA71-2B140561E9E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A4039-89F9-4A19-BA71-2B140561E9E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9A4039-89F9-4A19-BA71-2B140561E9E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9A4039-89F9-4A19-BA71-2B140561E9E8}"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9A4039-89F9-4A19-BA71-2B140561E9E8}"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A4039-89F9-4A19-BA71-2B140561E9E8}"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A4039-89F9-4A19-BA71-2B140561E9E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A4039-89F9-4A19-BA71-2B140561E9E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C3B5D-2F51-420D-A75C-DDEAC1213C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A4039-89F9-4A19-BA71-2B140561E9E8}"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C3B5D-2F51-420D-A75C-DDEAC1213C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br>
              <a:rPr lang="en-US" dirty="0" smtClean="0"/>
            </a:br>
            <a:r>
              <a:rPr lang="en-US" dirty="0" smtClean="0"/>
              <a:t>(Course code </a:t>
            </a:r>
            <a:r>
              <a:rPr lang="en-US" sz="4000" dirty="0" smtClean="0"/>
              <a:t>EDUC 6326)</a:t>
            </a:r>
            <a:endParaRPr lang="en-US" dirty="0"/>
          </a:p>
        </p:txBody>
      </p:sp>
      <p:sp>
        <p:nvSpPr>
          <p:cNvPr id="3" name="Subtitle 2"/>
          <p:cNvSpPr>
            <a:spLocks noGrp="1"/>
          </p:cNvSpPr>
          <p:nvPr>
            <p:ph type="subTitle" idx="1"/>
          </p:nvPr>
        </p:nvSpPr>
        <p:spPr>
          <a:xfrm>
            <a:off x="1371600" y="4714884"/>
            <a:ext cx="6400800" cy="923916"/>
          </a:xfrm>
        </p:spPr>
        <p:txBody>
          <a:bodyPr/>
          <a:lstStyle/>
          <a:p>
            <a:r>
              <a:rPr lang="en-US" dirty="0" smtClean="0"/>
              <a:t>Sofia </a:t>
            </a:r>
            <a:r>
              <a:rPr lang="en-US" dirty="0" err="1" smtClean="0"/>
              <a:t>khakwani</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3300" b="1" dirty="0">
                <a:latin typeface="Times New Roman" pitchFamily="18" charset="0"/>
                <a:cs typeface="Times New Roman" pitchFamily="18" charset="0"/>
              </a:rPr>
              <a:t>Explain the Factors that determine an individual </a:t>
            </a:r>
            <a:r>
              <a:rPr lang="en-US" sz="3300" b="1" dirty="0" smtClean="0">
                <a:latin typeface="Times New Roman" pitchFamily="18" charset="0"/>
                <a:cs typeface="Times New Roman" pitchFamily="18" charset="0"/>
              </a:rPr>
              <a:t>personality</a:t>
            </a:r>
            <a:r>
              <a:rPr lang="en-US" dirty="0"/>
              <a:t/>
            </a:r>
            <a:br>
              <a:rPr lang="en-US" dirty="0"/>
            </a:br>
            <a:endParaRPr lang="en-US" dirty="0"/>
          </a:p>
        </p:txBody>
      </p:sp>
      <p:sp>
        <p:nvSpPr>
          <p:cNvPr id="3" name="Content Placeholder 2"/>
          <p:cNvSpPr>
            <a:spLocks noGrp="1"/>
          </p:cNvSpPr>
          <p:nvPr>
            <p:ph idx="1"/>
          </p:nvPr>
        </p:nvSpPr>
        <p:spPr>
          <a:xfrm>
            <a:off x="142844" y="1643050"/>
            <a:ext cx="8472518" cy="4714908"/>
          </a:xfrm>
        </p:spPr>
        <p:txBody>
          <a:bodyPr>
            <a:normAutofit lnSpcReduction="10000"/>
          </a:bodyPr>
          <a:lstStyle/>
          <a:p>
            <a:r>
              <a:rPr lang="en-US" b="1" dirty="0"/>
              <a:t>Factors that determine an individual personality </a:t>
            </a:r>
            <a:endParaRPr lang="en-US" dirty="0"/>
          </a:p>
          <a:p>
            <a:r>
              <a:rPr lang="en-US" dirty="0"/>
              <a:t>Personality refers to a relatively stable set of feelings and behaviors that have been significantly formed by genetic and environmental factors</a:t>
            </a:r>
            <a:r>
              <a:rPr lang="en-US" dirty="0" smtClean="0"/>
              <a:t>.</a:t>
            </a:r>
            <a:endParaRPr lang="en-US" dirty="0"/>
          </a:p>
          <a:p>
            <a:r>
              <a:rPr lang="en-US" dirty="0"/>
              <a:t>Personality is a product of Nature and Nurture (</a:t>
            </a:r>
            <a:r>
              <a:rPr lang="en-US" dirty="0" err="1"/>
              <a:t>nature+nurture</a:t>
            </a:r>
            <a:r>
              <a:rPr lang="en-US" dirty="0" smtClean="0"/>
              <a:t>)</a:t>
            </a:r>
            <a:r>
              <a:rPr lang="en-US" dirty="0"/>
              <a:t> </a:t>
            </a:r>
          </a:p>
          <a:p>
            <a:pPr lvl="0"/>
            <a:r>
              <a:rPr lang="en-US" dirty="0"/>
              <a:t>Nature (Hereditary forces)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b="1" dirty="0" smtClean="0"/>
              <a:t>Describe the Meyers-Briggs type indicator personality framework.</a:t>
            </a:r>
            <a:r>
              <a:rPr lang="en-US" dirty="0" smtClean="0"/>
              <a:t/>
            </a:r>
            <a:br>
              <a:rPr lang="en-US" dirty="0" smtClean="0"/>
            </a:br>
            <a:endParaRPr lang="en-US" dirty="0"/>
          </a:p>
        </p:txBody>
      </p:sp>
      <p:sp>
        <p:nvSpPr>
          <p:cNvPr id="3" name="Content Placeholder 2"/>
          <p:cNvSpPr>
            <a:spLocks noGrp="1"/>
          </p:cNvSpPr>
          <p:nvPr>
            <p:ph idx="1"/>
          </p:nvPr>
        </p:nvSpPr>
        <p:spPr>
          <a:xfrm>
            <a:off x="285720" y="1285860"/>
            <a:ext cx="8572560" cy="5214974"/>
          </a:xfrm>
        </p:spPr>
        <p:txBody>
          <a:bodyPr>
            <a:normAutofit fontScale="55000" lnSpcReduction="20000"/>
          </a:bodyPr>
          <a:lstStyle/>
          <a:p>
            <a:pPr lvl="1">
              <a:buNone/>
            </a:pPr>
            <a:endParaRPr lang="en-US" dirty="0"/>
          </a:p>
          <a:p>
            <a:r>
              <a:rPr lang="en-US" dirty="0"/>
              <a:t>The Jungian personality theory is measured through the Myers-Briggs type indicator.</a:t>
            </a:r>
          </a:p>
          <a:p>
            <a:r>
              <a:rPr lang="en-US" dirty="0"/>
              <a:t>How people prefer to gather information occurs through two competing orientations:</a:t>
            </a:r>
          </a:p>
          <a:p>
            <a:r>
              <a:rPr lang="en-US" b="1" dirty="0"/>
              <a:t>Sensing</a:t>
            </a:r>
            <a:endParaRPr lang="en-US" dirty="0"/>
          </a:p>
          <a:p>
            <a:pPr lvl="0"/>
            <a:r>
              <a:rPr lang="en-US" dirty="0"/>
              <a:t>Involves perceiving information directly through the five senses. It relies on an organized structure to acquire factual and preferably quantitative details.</a:t>
            </a:r>
          </a:p>
          <a:p>
            <a:pPr lvl="0"/>
            <a:r>
              <a:rPr lang="en-US" dirty="0"/>
              <a:t>Intuition</a:t>
            </a:r>
            <a:br>
              <a:rPr lang="en-US" dirty="0"/>
            </a:br>
            <a:r>
              <a:rPr lang="en-US" dirty="0"/>
              <a:t>Insight and subjective experience to see relationships among variables.</a:t>
            </a:r>
          </a:p>
          <a:p>
            <a:r>
              <a:rPr lang="en-US" b="1" dirty="0"/>
              <a:t>Judging</a:t>
            </a:r>
            <a:r>
              <a:rPr lang="en-US" dirty="0"/>
              <a:t> information consists of two competing processes</a:t>
            </a:r>
          </a:p>
          <a:p>
            <a:pPr lvl="0"/>
            <a:r>
              <a:rPr lang="en-US" dirty="0"/>
              <a:t>Thinking</a:t>
            </a:r>
          </a:p>
          <a:p>
            <a:pPr lvl="0"/>
            <a:r>
              <a:rPr lang="en-US" dirty="0"/>
              <a:t>Feeling</a:t>
            </a:r>
          </a:p>
          <a:p>
            <a:pPr lvl="0"/>
            <a:r>
              <a:rPr lang="en-US" dirty="0"/>
              <a:t>Perceiving</a:t>
            </a:r>
          </a:p>
          <a:p>
            <a:pPr lvl="0"/>
            <a:r>
              <a:rPr lang="en-US" dirty="0"/>
              <a:t>Judging</a:t>
            </a:r>
          </a:p>
          <a:p>
            <a:r>
              <a:rPr lang="en-US" dirty="0"/>
              <a:t>The MBTI sorts people into different personality types broken down by two pairs of cognitive functions.</a:t>
            </a:r>
          </a:p>
          <a:p>
            <a:r>
              <a:rPr lang="en-US" dirty="0"/>
              <a:t>The “rational” (judging) functions: Thinking and Feeling</a:t>
            </a:r>
          </a:p>
          <a:p>
            <a:r>
              <a:rPr lang="en-US" dirty="0"/>
              <a:t>The “irrational” (perceiving) functions: Sensation and Intuition</a:t>
            </a:r>
            <a:r>
              <a:rPr lang="en-US" sz="3600" dirty="0"/>
              <a:t>.</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000132"/>
          </a:xfrm>
        </p:spPr>
        <p:txBody>
          <a:bodyPr>
            <a:normAutofit fontScale="90000"/>
          </a:bodyPr>
          <a:lstStyle/>
          <a:p>
            <a:r>
              <a:rPr lang="en-US" sz="2400" b="1" dirty="0"/>
              <a:t>The MBTI looks at four aspects of your personality:</a:t>
            </a:r>
            <a:r>
              <a:rPr lang="en-US" dirty="0"/>
              <a:t/>
            </a:r>
            <a:br>
              <a:rPr lang="en-US" dirty="0"/>
            </a:br>
            <a:endParaRPr lang="en-US" dirty="0"/>
          </a:p>
        </p:txBody>
      </p:sp>
      <p:sp>
        <p:nvSpPr>
          <p:cNvPr id="3" name="Content Placeholder 2"/>
          <p:cNvSpPr>
            <a:spLocks noGrp="1"/>
          </p:cNvSpPr>
          <p:nvPr>
            <p:ph idx="1"/>
          </p:nvPr>
        </p:nvSpPr>
        <p:spPr>
          <a:xfrm>
            <a:off x="457200" y="1142984"/>
            <a:ext cx="8229600" cy="4983179"/>
          </a:xfrm>
        </p:spPr>
        <p:txBody>
          <a:bodyPr>
            <a:normAutofit fontScale="77500" lnSpcReduction="20000"/>
          </a:bodyPr>
          <a:lstStyle/>
          <a:p>
            <a:pPr algn="just"/>
            <a:r>
              <a:rPr lang="en-US" b="1" dirty="0"/>
              <a:t>Extraverted Characteristics (E)</a:t>
            </a:r>
            <a:r>
              <a:rPr lang="en-US" dirty="0"/>
              <a:t> – Outgoing, action oriented, seeks breadth of knowledge, frequent interaction and gets energy from spending time with people</a:t>
            </a:r>
          </a:p>
          <a:p>
            <a:pPr algn="just"/>
            <a:r>
              <a:rPr lang="en-US" b="1" dirty="0"/>
              <a:t>Introverted Characteristics (I)</a:t>
            </a:r>
            <a:r>
              <a:rPr lang="en-US" dirty="0"/>
              <a:t> – Reflective, thought oriented, seeks depth of knowledge, substantial interaction and gets energy from spending time alone</a:t>
            </a:r>
            <a:r>
              <a:rPr lang="en-US" dirty="0" smtClean="0"/>
              <a:t>.</a:t>
            </a:r>
          </a:p>
          <a:p>
            <a:pPr algn="just"/>
            <a:r>
              <a:rPr lang="en-US" b="1" dirty="0"/>
              <a:t>Sensing Characteristics (S)</a:t>
            </a:r>
            <a:r>
              <a:rPr lang="en-US" dirty="0"/>
              <a:t> – Lives in the present, uses the five senses for practical and real solutions, memory recall is rich in detail, improvises from past experiences, comfortable with clear and concrete information</a:t>
            </a:r>
          </a:p>
          <a:p>
            <a:pPr algn="just"/>
            <a:r>
              <a:rPr lang="en-US" b="1" dirty="0"/>
              <a:t>Intuition Characteristics (N)</a:t>
            </a:r>
            <a:r>
              <a:rPr lang="en-US" dirty="0"/>
              <a:t> – Lives in the future, looks beyond the five senses for imagination and new solutions, memory recall emphasizes patterns and contexts, improvises from theoretical understanding, comfortable with ambiguous and fuzzy information</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b="1" dirty="0"/>
              <a:t>Thinking Characteristics (T)</a:t>
            </a:r>
            <a:r>
              <a:rPr lang="en-US" dirty="0"/>
              <a:t> – Instinctively search for facts and logic, naturally drawn to accomplishing tasks, able to provide objective analysis, accepts conflict as natural</a:t>
            </a:r>
          </a:p>
          <a:p>
            <a:pPr algn="just"/>
            <a:r>
              <a:rPr lang="en-US" b="1" dirty="0"/>
              <a:t>Feeling Characteristics (F)</a:t>
            </a:r>
            <a:r>
              <a:rPr lang="en-US" dirty="0"/>
              <a:t> – Instinctively look at personal feelings and empathy, naturally sensitive to people’s needs and reactions, able to seek consensus, unsettled by conflict.</a:t>
            </a:r>
          </a:p>
          <a:p>
            <a:pPr algn="just"/>
            <a:r>
              <a:rPr lang="en-US" b="1" dirty="0"/>
              <a:t>Judging Characteristics (J)</a:t>
            </a:r>
            <a:r>
              <a:rPr lang="en-US" dirty="0"/>
              <a:t> – Plan details in advance, focus on task-related action, keeps ahead of deadlines, naturally use standard procedures and organization to manage life</a:t>
            </a:r>
          </a:p>
          <a:p>
            <a:pPr algn="just"/>
            <a:r>
              <a:rPr lang="en-US" b="1" dirty="0"/>
              <a:t>Perceiving Characteristics (P)</a:t>
            </a:r>
            <a:r>
              <a:rPr lang="en-US" dirty="0"/>
              <a:t> – Comfortable without details to act, likes to multi-task and have variety, tolerant to deadlines and time pressure, naturally avoid commitments which interfere with flexibility and freedom.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lstStyle/>
          <a:p>
            <a:pPr lvl="1" algn="ctr" rtl="0">
              <a:spcBef>
                <a:spcPct val="0"/>
              </a:spcBef>
            </a:pPr>
            <a:r>
              <a:rPr lang="en-US" b="1" dirty="0"/>
              <a:t>Identify the key traits in big five personality modal.</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Personality is typically described in terms of traits. A trait is a specific component of a personality that describes the particular tendencies a person has to feel, think, and act in a certain way. </a:t>
            </a:r>
            <a:endParaRPr lang="en-US" dirty="0" smtClean="0"/>
          </a:p>
          <a:p>
            <a:pPr algn="just"/>
            <a:r>
              <a:rPr lang="en-US" dirty="0" smtClean="0"/>
              <a:t>Thus</a:t>
            </a:r>
            <a:r>
              <a:rPr lang="en-US" dirty="0"/>
              <a:t>, an individual’s personality is a collection of traits, thought to be organized hierarchically. </a:t>
            </a:r>
            <a:endParaRPr lang="en-US" dirty="0" smtClean="0"/>
          </a:p>
          <a:p>
            <a:pPr algn="just"/>
            <a:r>
              <a:rPr lang="en-US" dirty="0" smtClean="0"/>
              <a:t>The </a:t>
            </a:r>
            <a:r>
              <a:rPr lang="en-US" dirty="0"/>
              <a:t>Big Five model of personality places five general personality dimensions at the top of this </a:t>
            </a:r>
            <a:r>
              <a:rPr lang="en-US" dirty="0" smtClean="0"/>
              <a:t>hierarchy</a:t>
            </a:r>
          </a:p>
          <a:p>
            <a:pPr algn="just"/>
            <a:r>
              <a:rPr lang="en-US" dirty="0" smtClean="0"/>
              <a:t>extroversion</a:t>
            </a:r>
            <a:r>
              <a:rPr lang="en-US" dirty="0"/>
              <a:t>, </a:t>
            </a:r>
            <a:endParaRPr lang="en-US" dirty="0" smtClean="0"/>
          </a:p>
          <a:p>
            <a:pPr algn="just"/>
            <a:r>
              <a:rPr lang="en-US" dirty="0" smtClean="0"/>
              <a:t>neuroticism</a:t>
            </a:r>
            <a:r>
              <a:rPr lang="en-US" dirty="0"/>
              <a:t>, </a:t>
            </a:r>
            <a:endParaRPr lang="en-US" dirty="0" smtClean="0"/>
          </a:p>
          <a:p>
            <a:pPr algn="just"/>
            <a:r>
              <a:rPr lang="en-US" dirty="0" smtClean="0"/>
              <a:t>agreeableness</a:t>
            </a:r>
            <a:r>
              <a:rPr lang="en-US" dirty="0"/>
              <a:t>, </a:t>
            </a:r>
            <a:endParaRPr lang="en-US" dirty="0" smtClean="0"/>
          </a:p>
          <a:p>
            <a:pPr algn="just"/>
            <a:r>
              <a:rPr lang="en-US" dirty="0" smtClean="0"/>
              <a:t>conscientiousness</a:t>
            </a:r>
            <a:r>
              <a:rPr lang="en-US" dirty="0"/>
              <a:t>, and </a:t>
            </a:r>
            <a:endParaRPr lang="en-US" dirty="0" smtClean="0"/>
          </a:p>
          <a:p>
            <a:pPr algn="just"/>
            <a:r>
              <a:rPr lang="en-US" dirty="0" smtClean="0"/>
              <a:t>openness </a:t>
            </a:r>
            <a:r>
              <a:rPr lang="en-US" dirty="0"/>
              <a:t>to experience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b="1" dirty="0"/>
              <a:t>Explain how locus of control, self monitoring, self esteem, type A &amp;B behavior &amp; need for achievement, affiliation &amp; power are relevant to the organization.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Other Organizationally Relevant Personality Traits </a:t>
            </a:r>
            <a:endParaRPr lang="en-US" b="1" dirty="0" smtClean="0"/>
          </a:p>
          <a:p>
            <a:pPr algn="just">
              <a:buNone/>
            </a:pPr>
            <a:r>
              <a:rPr lang="en-US" dirty="0" smtClean="0"/>
              <a:t>Other </a:t>
            </a:r>
            <a:r>
              <a:rPr lang="en-US" dirty="0"/>
              <a:t>traits are important for understanding behavior in organizations</a:t>
            </a:r>
          </a:p>
          <a:p>
            <a:pPr lvl="0" algn="just"/>
            <a:r>
              <a:rPr lang="en-US" b="1" dirty="0"/>
              <a:t>Locus of Control  </a:t>
            </a:r>
            <a:endParaRPr lang="en-US" dirty="0"/>
          </a:p>
          <a:p>
            <a:pPr algn="just">
              <a:buNone/>
            </a:pPr>
            <a:r>
              <a:rPr lang="en-US" dirty="0"/>
              <a:t>Individuals who think that their own actions and behaviors have an impact in determining what happens to them have an internal locus of control. Individuals who believe that outside forces are largely responsible for their fate have an external locus of control. Internals are more easily motivated and need less direct supervision than externals. </a:t>
            </a:r>
          </a:p>
          <a:p>
            <a:pPr algn="just">
              <a:buNone/>
            </a:pPr>
            <a:endParaRPr lang="en-US" dirty="0"/>
          </a:p>
          <a:p>
            <a:pPr lvl="0" algn="just"/>
            <a:r>
              <a:rPr lang="en-US" b="1" dirty="0"/>
              <a:t>Self-Monitoring </a:t>
            </a:r>
            <a:endParaRPr lang="en-US" dirty="0"/>
          </a:p>
          <a:p>
            <a:pPr algn="just">
              <a:buNone/>
            </a:pPr>
            <a:r>
              <a:rPr lang="en-US" dirty="0"/>
              <a:t>Self-monitoring refers to the extent to which people try to control the way they present themselves to others. Individuals high on self-monitoring behave in a socially acceptable manner.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r>
              <a:rPr lang="en-US" b="1" dirty="0"/>
              <a:t>Type A and Type B Personalities </a:t>
            </a:r>
            <a:endParaRPr lang="en-US" dirty="0"/>
          </a:p>
          <a:p>
            <a:pPr algn="just">
              <a:buNone/>
            </a:pPr>
            <a:r>
              <a:rPr lang="en-US" dirty="0"/>
              <a:t> Type A individuals have an intense desire to achieve, are extremely competitive, have a sense of urgency, are intolerant, and can be hostile. A Type A personality is “aggressively involved in a chronic, nonstop struggle to achieve more and more in less and less time, and, if required to do so, against the opposing efforts of other things or other persons</a:t>
            </a:r>
            <a:r>
              <a:rPr lang="en-US" dirty="0" smtClean="0"/>
              <a:t>.’’</a:t>
            </a:r>
          </a:p>
          <a:p>
            <a:pPr lvl="0" algn="just">
              <a:buNone/>
            </a:pPr>
            <a:r>
              <a:rPr lang="en-US" b="1" dirty="0"/>
              <a:t>Need </a:t>
            </a:r>
            <a:r>
              <a:rPr lang="en-US" dirty="0"/>
              <a:t>for</a:t>
            </a:r>
            <a:r>
              <a:rPr lang="en-US" b="1" dirty="0"/>
              <a:t> achievement</a:t>
            </a:r>
            <a:endParaRPr lang="en-US" dirty="0"/>
          </a:p>
          <a:p>
            <a:pPr algn="just">
              <a:buNone/>
            </a:pPr>
            <a:r>
              <a:rPr lang="en-US" dirty="0"/>
              <a:t>• The desire to do something better or more efficiently, to solve problems, or to master complex tasks. </a:t>
            </a:r>
            <a:endParaRPr lang="en-US" dirty="0" smtClean="0"/>
          </a:p>
          <a:p>
            <a:pPr algn="just">
              <a:buNone/>
            </a:pPr>
            <a:r>
              <a:rPr lang="en-US" dirty="0" smtClean="0"/>
              <a:t>• </a:t>
            </a:r>
            <a:r>
              <a:rPr lang="en-US" dirty="0"/>
              <a:t>High need for achievement people: </a:t>
            </a:r>
            <a:endParaRPr lang="en-US" dirty="0" smtClean="0"/>
          </a:p>
          <a:p>
            <a:pPr algn="just">
              <a:buNone/>
            </a:pPr>
            <a:r>
              <a:rPr lang="en-US" dirty="0" smtClean="0"/>
              <a:t>•</a:t>
            </a:r>
            <a:r>
              <a:rPr lang="en-US" dirty="0"/>
              <a:t>Prefer individual responsibilities. </a:t>
            </a:r>
            <a:endParaRPr lang="en-US" dirty="0" smtClean="0"/>
          </a:p>
          <a:p>
            <a:pPr algn="just">
              <a:buNone/>
            </a:pPr>
            <a:r>
              <a:rPr lang="en-US" dirty="0" smtClean="0"/>
              <a:t>•</a:t>
            </a:r>
            <a:r>
              <a:rPr lang="en-US" dirty="0"/>
              <a:t>Prefer challenging goals. </a:t>
            </a:r>
            <a:endParaRPr lang="en-US" dirty="0" smtClean="0"/>
          </a:p>
          <a:p>
            <a:pPr algn="just">
              <a:buNone/>
            </a:pPr>
            <a:r>
              <a:rPr lang="en-US" dirty="0" smtClean="0"/>
              <a:t>•</a:t>
            </a:r>
            <a:r>
              <a:rPr lang="en-US" dirty="0"/>
              <a:t>Prefer performance feedback</a:t>
            </a:r>
            <a:r>
              <a:rPr lang="en-US" dirty="0" smtClean="0"/>
              <a:t>.</a:t>
            </a:r>
            <a:r>
              <a:rPr lang="en-US" b="1" dirty="0"/>
              <a:t>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142984"/>
            <a:ext cx="8229600" cy="4983179"/>
          </a:xfrm>
        </p:spPr>
        <p:txBody>
          <a:bodyPr>
            <a:normAutofit fontScale="70000" lnSpcReduction="20000"/>
          </a:bodyPr>
          <a:lstStyle/>
          <a:p>
            <a:pPr lvl="0" algn="just">
              <a:buNone/>
            </a:pPr>
            <a:r>
              <a:rPr lang="en-US" b="1" dirty="0" smtClean="0"/>
              <a:t>Need for Affiliation</a:t>
            </a:r>
            <a:endParaRPr lang="en-US" dirty="0" smtClean="0"/>
          </a:p>
          <a:p>
            <a:pPr algn="just">
              <a:buNone/>
            </a:pPr>
            <a:r>
              <a:rPr lang="en-US" dirty="0" smtClean="0"/>
              <a:t>The desire to establish and maintain friendly and warm relations with others.</a:t>
            </a:r>
          </a:p>
          <a:p>
            <a:pPr algn="just">
              <a:buNone/>
            </a:pPr>
            <a:r>
              <a:rPr lang="en-US" dirty="0" smtClean="0"/>
              <a:t>• High need for affiliation people: </a:t>
            </a:r>
          </a:p>
          <a:p>
            <a:pPr algn="just">
              <a:buNone/>
            </a:pPr>
            <a:r>
              <a:rPr lang="en-US" dirty="0" smtClean="0"/>
              <a:t>•Are drawn to interpersonal relationships. </a:t>
            </a:r>
          </a:p>
          <a:p>
            <a:pPr algn="just">
              <a:buNone/>
            </a:pPr>
            <a:r>
              <a:rPr lang="en-US" dirty="0" smtClean="0"/>
              <a:t>•Seek opportunities for communication. </a:t>
            </a:r>
          </a:p>
          <a:p>
            <a:endParaRPr lang="en-US" dirty="0"/>
          </a:p>
          <a:p>
            <a:pPr>
              <a:buNone/>
            </a:pPr>
            <a:r>
              <a:rPr lang="en-US" b="1" dirty="0" smtClean="0"/>
              <a:t>Need </a:t>
            </a:r>
            <a:r>
              <a:rPr lang="en-US" b="1" dirty="0"/>
              <a:t>for power </a:t>
            </a:r>
            <a:endParaRPr lang="en-US" dirty="0"/>
          </a:p>
          <a:p>
            <a:pPr>
              <a:buNone/>
            </a:pPr>
            <a:r>
              <a:rPr lang="en-US" b="1" dirty="0"/>
              <a:t>• T</a:t>
            </a:r>
            <a:r>
              <a:rPr lang="en-US" dirty="0"/>
              <a:t>he desire to control others, to influence their behavior, or to be responsible for others. </a:t>
            </a:r>
            <a:endParaRPr lang="en-US" dirty="0" smtClean="0"/>
          </a:p>
          <a:p>
            <a:pPr>
              <a:buNone/>
            </a:pPr>
            <a:r>
              <a:rPr lang="en-US" dirty="0" smtClean="0"/>
              <a:t>• </a:t>
            </a:r>
            <a:r>
              <a:rPr lang="en-US" dirty="0"/>
              <a:t>High need for power people: </a:t>
            </a:r>
            <a:endParaRPr lang="en-US" dirty="0" smtClean="0"/>
          </a:p>
          <a:p>
            <a:pPr>
              <a:buNone/>
            </a:pPr>
            <a:r>
              <a:rPr lang="en-US" dirty="0" smtClean="0"/>
              <a:t>•</a:t>
            </a:r>
            <a:r>
              <a:rPr lang="en-US" dirty="0"/>
              <a:t>Seek influence over others. </a:t>
            </a:r>
            <a:endParaRPr lang="en-US" dirty="0" smtClean="0"/>
          </a:p>
          <a:p>
            <a:pPr>
              <a:buNone/>
            </a:pPr>
            <a:r>
              <a:rPr lang="en-US" dirty="0" smtClean="0"/>
              <a:t>•</a:t>
            </a:r>
            <a:r>
              <a:rPr lang="en-US" dirty="0"/>
              <a:t>Like attention. </a:t>
            </a:r>
            <a:endParaRPr lang="en-US" dirty="0" smtClean="0"/>
          </a:p>
          <a:p>
            <a:pPr>
              <a:buNone/>
            </a:pPr>
            <a:r>
              <a:rPr lang="en-US" dirty="0" smtClean="0"/>
              <a:t>•</a:t>
            </a:r>
            <a:r>
              <a:rPr lang="en-US" dirty="0"/>
              <a:t>Like recognition.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558</Words>
  <Application>Microsoft Office PowerPoint</Application>
  <PresentationFormat>On-screen Show (4:3)</PresentationFormat>
  <Paragraphs>70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Organizational Behavior  (Course code EDUC 6326)</vt:lpstr>
      <vt:lpstr>Explain the Factors that determine an individual personality </vt:lpstr>
      <vt:lpstr>Describe the Meyers-Briggs type indicator personality framework. </vt:lpstr>
      <vt:lpstr>The MBTI looks at four aspects of your personality: </vt:lpstr>
      <vt:lpstr>Cont…</vt:lpstr>
      <vt:lpstr>Identify the key traits in big five personality modal. </vt:lpstr>
      <vt:lpstr>Explain how locus of control, self monitoring, self esteem, type A &amp;B behavior &amp; need for achievement, affiliation &amp; power are relevant to the organization. </vt:lpstr>
      <vt:lpstr>Slide 8</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(Course code EDUC 6326)</dc:title>
  <dc:creator>Ahmad laptops</dc:creator>
  <cp:lastModifiedBy>Ahmad laptops</cp:lastModifiedBy>
  <cp:revision>32</cp:revision>
  <dcterms:created xsi:type="dcterms:W3CDTF">2020-05-01T06:41:47Z</dcterms:created>
  <dcterms:modified xsi:type="dcterms:W3CDTF">2020-05-02T10:32:00Z</dcterms:modified>
</cp:coreProperties>
</file>